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74"/>
  </p:notesMasterIdLst>
  <p:handoutMasterIdLst>
    <p:handoutMasterId r:id="rId75"/>
  </p:handoutMasterIdLst>
  <p:sldIdLst>
    <p:sldId id="5490" r:id="rId2"/>
    <p:sldId id="257" r:id="rId3"/>
    <p:sldId id="5875" r:id="rId4"/>
    <p:sldId id="5493" r:id="rId5"/>
    <p:sldId id="6373" r:id="rId6"/>
    <p:sldId id="5456" r:id="rId7"/>
    <p:sldId id="5107" r:id="rId8"/>
    <p:sldId id="5269" r:id="rId9"/>
    <p:sldId id="5317" r:id="rId10"/>
    <p:sldId id="5265" r:id="rId11"/>
    <p:sldId id="5274" r:id="rId12"/>
    <p:sldId id="5362" r:id="rId13"/>
    <p:sldId id="5285" r:id="rId14"/>
    <p:sldId id="5334" r:id="rId15"/>
    <p:sldId id="5336" r:id="rId16"/>
    <p:sldId id="5338" r:id="rId17"/>
    <p:sldId id="5339" r:id="rId18"/>
    <p:sldId id="5332" r:id="rId19"/>
    <p:sldId id="5328" r:id="rId20"/>
    <p:sldId id="5340" r:id="rId21"/>
    <p:sldId id="5384" r:id="rId22"/>
    <p:sldId id="5373" r:id="rId23"/>
    <p:sldId id="5374" r:id="rId24"/>
    <p:sldId id="5320" r:id="rId25"/>
    <p:sldId id="5327" r:id="rId26"/>
    <p:sldId id="5372" r:id="rId27"/>
    <p:sldId id="5329" r:id="rId28"/>
    <p:sldId id="5354" r:id="rId29"/>
    <p:sldId id="5331" r:id="rId30"/>
    <p:sldId id="5383" r:id="rId31"/>
    <p:sldId id="5370" r:id="rId32"/>
    <p:sldId id="5371" r:id="rId33"/>
    <p:sldId id="5375" r:id="rId34"/>
    <p:sldId id="5330" r:id="rId35"/>
    <p:sldId id="5376" r:id="rId36"/>
    <p:sldId id="5342" r:id="rId37"/>
    <p:sldId id="5346" r:id="rId38"/>
    <p:sldId id="5347" r:id="rId39"/>
    <p:sldId id="5358" r:id="rId40"/>
    <p:sldId id="5348" r:id="rId41"/>
    <p:sldId id="5356" r:id="rId42"/>
    <p:sldId id="5357" r:id="rId43"/>
    <p:sldId id="5359" r:id="rId44"/>
    <p:sldId id="5361" r:id="rId45"/>
    <p:sldId id="5345" r:id="rId46"/>
    <p:sldId id="5350" r:id="rId47"/>
    <p:sldId id="5351" r:id="rId48"/>
    <p:sldId id="5355" r:id="rId49"/>
    <p:sldId id="5381" r:id="rId50"/>
    <p:sldId id="5292" r:id="rId51"/>
    <p:sldId id="5293" r:id="rId52"/>
    <p:sldId id="5294" r:id="rId53"/>
    <p:sldId id="5295" r:id="rId54"/>
    <p:sldId id="5299" r:id="rId55"/>
    <p:sldId id="5296" r:id="rId56"/>
    <p:sldId id="5297" r:id="rId57"/>
    <p:sldId id="5276" r:id="rId58"/>
    <p:sldId id="5363" r:id="rId59"/>
    <p:sldId id="5364" r:id="rId60"/>
    <p:sldId id="5366" r:id="rId61"/>
    <p:sldId id="5368" r:id="rId62"/>
    <p:sldId id="6368" r:id="rId63"/>
    <p:sldId id="6300" r:id="rId64"/>
    <p:sldId id="6302" r:id="rId65"/>
    <p:sldId id="6303" r:id="rId66"/>
    <p:sldId id="6369" r:id="rId67"/>
    <p:sldId id="5378" r:id="rId68"/>
    <p:sldId id="5380" r:id="rId69"/>
    <p:sldId id="5386" r:id="rId70"/>
    <p:sldId id="5389" r:id="rId71"/>
    <p:sldId id="5496" r:id="rId72"/>
    <p:sldId id="6378" r:id="rId7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115757"/>
    <a:srgbClr val="D11C5F"/>
    <a:srgbClr val="083F59"/>
    <a:srgbClr val="0872B5"/>
    <a:srgbClr val="059F98"/>
    <a:srgbClr val="05AAA3"/>
    <a:srgbClr val="3F3F3F"/>
    <a:srgbClr val="702E8C"/>
    <a:srgbClr val="FCB9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C9381B-70FD-4CC1-45FD-E569DE8A8AC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23EDA0-20CB-B24B-99A0-25F2390AFE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E4EB260-A08B-64E3-D200-21507E0DA271}"/>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10A23BDD-C111-8024-9E5E-A80C805015E3}"/>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1119000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1393F8-8D65-E659-C7D8-21F4EA003C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20EB728-264B-AD2B-1DA6-545D9FF6243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7840F8-45A2-BB16-898C-EC9DF5568CD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EA21C57-E53C-B18C-43BD-DD6FCF189B85}"/>
              </a:ext>
            </a:extLst>
          </p:cNvPr>
          <p:cNvSpPr>
            <a:spLocks noGrp="1"/>
          </p:cNvSpPr>
          <p:nvPr>
            <p:ph type="sldNum" sz="quarter" idx="5"/>
          </p:nvPr>
        </p:nvSpPr>
        <p:spPr/>
        <p:txBody>
          <a:bodyPr/>
          <a:lstStyle/>
          <a:p>
            <a:fld id="{4BE5DE82-CF29-044D-9158-06A811149881}" type="slidenum">
              <a:rPr lang="en-US" smtClean="0"/>
              <a:t>72</a:t>
            </a:fld>
            <a:endParaRPr lang="en-US"/>
          </a:p>
        </p:txBody>
      </p:sp>
    </p:spTree>
    <p:extLst>
      <p:ext uri="{BB962C8B-B14F-4D97-AF65-F5344CB8AC3E}">
        <p14:creationId xmlns:p14="http://schemas.microsoft.com/office/powerpoint/2010/main" val="393710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09125285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6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8.xml.rels><?xml version="1.0" encoding="UTF-8" standalone="yes"?>
<Relationships xmlns="http://schemas.openxmlformats.org/package/2006/relationships"><Relationship Id="rId3" Type="http://schemas.openxmlformats.org/officeDocument/2006/relationships/hyperlink" Target="https://www.mckinsey.com/capabilities/people-and-organizational-performance/our-insights/delivering-through-diversity" TargetMode="External"/><Relationship Id="rId2" Type="http://schemas.openxmlformats.org/officeDocument/2006/relationships/hyperlink" Target="https://www.weforum.org/agenda/2024/01/shaping-an-inclusive-global-economy-by-scaling-impactful-corporate-dei-initiatives/#:~:text=Research%20consistently%20demonstrates%20the%20long,of%20global%20risks%20and%20challenges." TargetMode="External"/><Relationship Id="rId1" Type="http://schemas.openxmlformats.org/officeDocument/2006/relationships/slideLayout" Target="../slideLayouts/slideLayout67.xml"/><Relationship Id="rId5" Type="http://schemas.openxmlformats.org/officeDocument/2006/relationships/image" Target="../media/image18.svg"/><Relationship Id="rId4" Type="http://schemas.openxmlformats.org/officeDocument/2006/relationships/image" Target="../media/image17.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9.jpeg"/><Relationship Id="rId1" Type="http://schemas.openxmlformats.org/officeDocument/2006/relationships/slideLayout" Target="../slideLayouts/slideLayout67.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67.xml"/></Relationships>
</file>

<file path=ppt/slides/_rels/slide21.xml.rels><?xml version="1.0" encoding="UTF-8" standalone="yes"?>
<Relationships xmlns="http://schemas.openxmlformats.org/package/2006/relationships"><Relationship Id="rId2" Type="http://schemas.openxmlformats.org/officeDocument/2006/relationships/hyperlink" Target="https://www.betterworks.com/magazine/employee-performance-evaluation/" TargetMode="External"/><Relationship Id="rId1" Type="http://schemas.openxmlformats.org/officeDocument/2006/relationships/slideLayout" Target="../slideLayouts/slideLayout6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www.betterworks.com/magazine/employee-performance-evaluation/" TargetMode="External"/><Relationship Id="rId1" Type="http://schemas.openxmlformats.org/officeDocument/2006/relationships/slideLayout" Target="../slideLayouts/slideLayout67.xml"/><Relationship Id="rId4" Type="http://schemas.openxmlformats.org/officeDocument/2006/relationships/image" Target="../media/image18.svg"/></Relationships>
</file>

<file path=ppt/slides/_rels/slide25.xml.rels><?xml version="1.0" encoding="UTF-8" standalone="yes"?>
<Relationships xmlns="http://schemas.openxmlformats.org/package/2006/relationships"><Relationship Id="rId2" Type="http://schemas.openxmlformats.org/officeDocument/2006/relationships/hyperlink" Target="https://www.betterworks.com/magazine/employee-performance-evaluation/" TargetMode="External"/><Relationship Id="rId1" Type="http://schemas.openxmlformats.org/officeDocument/2006/relationships/slideLayout" Target="../slideLayouts/slideLayout6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0.jpeg"/><Relationship Id="rId1" Type="http://schemas.openxmlformats.org/officeDocument/2006/relationships/slideLayout" Target="../slideLayouts/slideLayout67.xml"/><Relationship Id="rId4" Type="http://schemas.openxmlformats.org/officeDocument/2006/relationships/image" Target="../media/image18.svg"/></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5.xml"/></Relationships>
</file>

<file path=ppt/slides/_rels/slide2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7.xml"/></Relationships>
</file>

<file path=ppt/slides/_rels/slide36.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37.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38.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41.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 Id="rId5" Type="http://schemas.openxmlformats.org/officeDocument/2006/relationships/image" Target="../media/image27.svg"/><Relationship Id="rId4" Type="http://schemas.openxmlformats.org/officeDocument/2006/relationships/image" Target="../media/image26.png"/></Relationships>
</file>

<file path=ppt/slides/_rels/slide4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67.xml"/></Relationships>
</file>

<file path=ppt/slides/_rels/slide4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5.xml"/></Relationships>
</file>

<file path=ppt/slides/_rels/slide44.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5.xml"/></Relationships>
</file>

<file path=ppt/slides/_rels/slide45.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9.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9.xml"/></Relationships>
</file>

<file path=ppt/slides/_rels/slide4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49.xml"/></Relationships>
</file>

<file path=ppt/slides/_rels/slide4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45.xml"/></Relationships>
</file>

<file path=ppt/slides/_rels/slide49.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2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0.xml.rels><?xml version="1.0" encoding="UTF-8" standalone="yes"?>
<Relationships xmlns="http://schemas.openxmlformats.org/package/2006/relationships"><Relationship Id="rId2" Type="http://schemas.openxmlformats.org/officeDocument/2006/relationships/hyperlink" Target="https://www.shrm.org/topics-tools/tools/toolkits/managing-employee-performance#:~:text=Generally%2C%20the%20performance%20review%20process,relative%20to%20those%20stated%20goals." TargetMode="External"/><Relationship Id="rId1" Type="http://schemas.openxmlformats.org/officeDocument/2006/relationships/slideLayout" Target="../slideLayouts/slideLayout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8.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7.xml"/></Relationships>
</file>

<file path=ppt/slides/_rels/slide59.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55.xml"/><Relationship Id="rId5" Type="http://schemas.openxmlformats.org/officeDocument/2006/relationships/image" Target="../media/image36.svg"/><Relationship Id="rId4" Type="http://schemas.openxmlformats.org/officeDocument/2006/relationships/image" Target="../media/image3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0.xml.rels><?xml version="1.0" encoding="UTF-8" standalone="yes"?>
<Relationships xmlns="http://schemas.openxmlformats.org/package/2006/relationships"><Relationship Id="rId3" Type="http://schemas.openxmlformats.org/officeDocument/2006/relationships/image" Target="../media/image38.svg"/><Relationship Id="rId2" Type="http://schemas.openxmlformats.org/officeDocument/2006/relationships/image" Target="../media/image37.png"/><Relationship Id="rId1" Type="http://schemas.openxmlformats.org/officeDocument/2006/relationships/slideLayout" Target="../slideLayouts/slideLayout55.xml"/><Relationship Id="rId5" Type="http://schemas.openxmlformats.org/officeDocument/2006/relationships/image" Target="../media/image40.svg"/><Relationship Id="rId4" Type="http://schemas.openxmlformats.org/officeDocument/2006/relationships/image" Target="../media/image39.png"/></Relationships>
</file>

<file path=ppt/slides/_rels/slide61.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70.xml"/><Relationship Id="rId4" Type="http://schemas.openxmlformats.org/officeDocument/2006/relationships/image" Target="../media/image43.jpeg"/></Relationships>
</file>

<file path=ppt/slides/_rels/slide6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eg"/><Relationship Id="rId1" Type="http://schemas.openxmlformats.org/officeDocument/2006/relationships/slideLayout" Target="../slideLayouts/slideLayout32.xml"/><Relationship Id="rId4" Type="http://schemas.openxmlformats.org/officeDocument/2006/relationships/hyperlink" Target="https://www.ticomailworks.ie/"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www.ticomailworks.ie/pdf/TMW-Sustainability-Report-2024-11-04_A4_V6.0_web.pdf" TargetMode="External"/><Relationship Id="rId2" Type="http://schemas.openxmlformats.org/officeDocument/2006/relationships/hyperlink" Target="https://www.ticomailworks.ie/?p=environment" TargetMode="External"/><Relationship Id="rId1" Type="http://schemas.openxmlformats.org/officeDocument/2006/relationships/slideLayout" Target="../slideLayouts/slideLayout62.xml"/><Relationship Id="rId5" Type="http://schemas.openxmlformats.org/officeDocument/2006/relationships/image" Target="../media/image47.png"/><Relationship Id="rId4" Type="http://schemas.openxmlformats.org/officeDocument/2006/relationships/image" Target="../media/image4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7.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0.xml"/></Relationships>
</file>

<file path=ppt/slides/_rels/slide6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0.xml"/></Relationships>
</file>

<file path=ppt/slides/_rels/slide6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50.xml"/></Relationships>
</file>

<file path=ppt/slides/_rels/slide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8.xml"/><Relationship Id="rId4" Type="http://schemas.openxmlformats.org/officeDocument/2006/relationships/image" Target="../media/image13.jpeg"/></Relationships>
</file>

<file path=ppt/slides/_rels/slide70.xml.rels><?xml version="1.0" encoding="UTF-8" standalone="yes"?>
<Relationships xmlns="http://schemas.openxmlformats.org/package/2006/relationships"><Relationship Id="rId8" Type="http://schemas.openxmlformats.org/officeDocument/2006/relationships/hyperlink" Target="https://www.gallup.com/workplace/651812/organizations-redefine-feedback-including-recognition.aspx" TargetMode="External"/><Relationship Id="rId3" Type="http://schemas.openxmlformats.org/officeDocument/2006/relationships/hyperlink" Target="https://www.mckinsey.com/capabilities/people-and-organizational-performance/our-insights/the-fairness-factor-in-performance-management" TargetMode="External"/><Relationship Id="rId7" Type="http://schemas.openxmlformats.org/officeDocument/2006/relationships/hyperlink" Target="https://hbr.org/2022/07/6-ways-to-make-performance-reviews-more-fair" TargetMode="External"/><Relationship Id="rId2" Type="http://schemas.openxmlformats.org/officeDocument/2006/relationships/hyperlink" Target="https://www.researchgate.net/publication/332717185_A_Framework_for_SME_Performance_Evaluation" TargetMode="External"/><Relationship Id="rId1" Type="http://schemas.openxmlformats.org/officeDocument/2006/relationships/slideLayout" Target="../slideLayouts/slideLayout33.xml"/><Relationship Id="rId6" Type="http://schemas.openxmlformats.org/officeDocument/2006/relationships/hyperlink" Target="https://www.mckinsey.com/featured-insights/diversity-and-inclusion/diversity-wins-how-inclusion-matters" TargetMode="External"/><Relationship Id="rId5" Type="http://schemas.openxmlformats.org/officeDocument/2006/relationships/hyperlink" Target="https://www2.deloitte.com/content/dam/Deloitte/us/Documents/about-deloitte/us-the-equity-imperative.pdf" TargetMode="External"/><Relationship Id="rId10" Type="http://schemas.openxmlformats.org/officeDocument/2006/relationships/image" Target="../media/image49.jpeg"/><Relationship Id="rId4" Type="http://schemas.openxmlformats.org/officeDocument/2006/relationships/hyperlink" Target="https://hbr.org/2016/10/the-performance-management-revolution" TargetMode="External"/><Relationship Id="rId9" Type="http://schemas.openxmlformats.org/officeDocument/2006/relationships/hyperlink" Target="https://blog.stottandmay.com/dei-inclusive-job-adverts#:~:text=Diversity%2C%20equity%2C%20and%20inclusion%20are,and%20the%20broader%20UX%20team." TargetMode="Externa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72.xml.rels><?xml version="1.0" encoding="UTF-8" standalone="yes"?>
<Relationships xmlns="http://schemas.openxmlformats.org/package/2006/relationships"><Relationship Id="rId8" Type="http://schemas.openxmlformats.org/officeDocument/2006/relationships/image" Target="../media/image53.jpeg"/><Relationship Id="rId13" Type="http://schemas.openxmlformats.org/officeDocument/2006/relationships/image" Target="../media/image54.jpeg"/><Relationship Id="rId3" Type="http://schemas.openxmlformats.org/officeDocument/2006/relationships/hyperlink" Target="https://www.facebook.com/profile.php?id=100092188720908" TargetMode="External"/><Relationship Id="rId7" Type="http://schemas.openxmlformats.org/officeDocument/2006/relationships/image" Target="../media/image52.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51.svg"/><Relationship Id="rId11" Type="http://schemas.openxmlformats.org/officeDocument/2006/relationships/image" Target="../media/image9.jpeg"/><Relationship Id="rId5" Type="http://schemas.openxmlformats.org/officeDocument/2006/relationships/image" Target="../media/image50.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gartner.com/en/articles/6-ways-to-transform-performance-management-to-deliver-what-employees-actually-need" TargetMode="External"/><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businesswire.com/news/home/20240404613037/en/Betterworks-2024-Performance-Enablement-Report-Reveals-Substantial-Gaps-Between-Organizational-Leaders-and-Employees-That-Threaten-to-Undermine-Productivity" TargetMode="External"/><Relationship Id="rId1" Type="http://schemas.openxmlformats.org/officeDocument/2006/relationships/slideLayout" Target="../slideLayouts/slideLayout6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6961BF-A548-F485-1A3C-392EC23C823E}"/>
            </a:ext>
          </a:extLst>
        </p:cNvPr>
        <p:cNvGrpSpPr/>
        <p:nvPr/>
      </p:nvGrpSpPr>
      <p:grpSpPr>
        <a:xfrm>
          <a:off x="0" y="0"/>
          <a:ext cx="0" cy="0"/>
          <a:chOff x="0" y="0"/>
          <a:chExt cx="0" cy="0"/>
        </a:xfrm>
      </p:grpSpPr>
      <p:pic>
        <p:nvPicPr>
          <p:cNvPr id="17" name="Picture Placeholder 16" descr="A group of people clapping at a conference table&#10;&#10;Description automatically generated">
            <a:extLst>
              <a:ext uri="{FF2B5EF4-FFF2-40B4-BE49-F238E27FC236}">
                <a16:creationId xmlns:a16="http://schemas.microsoft.com/office/drawing/2014/main" id="{827FF3E5-CEF0-A34C-B76F-372158B7C4C5}"/>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0" b="640"/>
          <a:stretch>
            <a:fillRect/>
          </a:stretch>
        </p:blipFill>
        <p:spPr/>
      </p:pic>
      <p:sp>
        <p:nvSpPr>
          <p:cNvPr id="7" name="Text Placeholder 6">
            <a:extLst>
              <a:ext uri="{FF2B5EF4-FFF2-40B4-BE49-F238E27FC236}">
                <a16:creationId xmlns:a16="http://schemas.microsoft.com/office/drawing/2014/main" id="{E36A499A-F378-4356-E237-15713030A089}"/>
              </a:ext>
            </a:extLst>
          </p:cNvPr>
          <p:cNvSpPr>
            <a:spLocks noGrp="1"/>
          </p:cNvSpPr>
          <p:nvPr>
            <p:ph type="body" sz="quarter" idx="16"/>
          </p:nvPr>
        </p:nvSpPr>
        <p:spPr>
          <a:xfrm>
            <a:off x="413491" y="3700091"/>
            <a:ext cx="4131318" cy="1008397"/>
          </a:xfrm>
          <a:prstGeom prst="rect">
            <a:avLst/>
          </a:prstGeom>
        </p:spPr>
        <p:txBody>
          <a:bodyPr/>
          <a:lstStyle/>
          <a:p>
            <a:pPr marL="0" indent="0">
              <a:lnSpc>
                <a:spcPct val="100000"/>
              </a:lnSpc>
              <a:buNone/>
            </a:pPr>
            <a:r>
              <a:rPr lang="en-US" sz="3400" kern="100" dirty="0">
                <a:solidFill>
                  <a:schemeClr val="bg1"/>
                </a:solidFill>
                <a:cs typeface="Times New Roman" panose="02020603050405020304" pitchFamily="18" charset="0"/>
              </a:rPr>
              <a:t>Part 5: </a:t>
            </a:r>
            <a:r>
              <a:rPr lang="en-US" sz="3400" b="0" kern="100" dirty="0">
                <a:solidFill>
                  <a:schemeClr val="bg1"/>
                </a:solidFill>
                <a:cs typeface="Times New Roman" panose="02020603050405020304" pitchFamily="18" charset="0"/>
              </a:rPr>
              <a:t>Performance Management and Feedback</a:t>
            </a:r>
          </a:p>
        </p:txBody>
      </p:sp>
      <p:sp>
        <p:nvSpPr>
          <p:cNvPr id="9" name="Text Placeholder 8">
            <a:extLst>
              <a:ext uri="{FF2B5EF4-FFF2-40B4-BE49-F238E27FC236}">
                <a16:creationId xmlns:a16="http://schemas.microsoft.com/office/drawing/2014/main" id="{200486CA-46C5-F290-845A-43045161F1CB}"/>
              </a:ext>
            </a:extLst>
          </p:cNvPr>
          <p:cNvSpPr>
            <a:spLocks noGrp="1"/>
          </p:cNvSpPr>
          <p:nvPr>
            <p:ph type="body" sz="quarter" idx="19"/>
          </p:nvPr>
        </p:nvSpPr>
        <p:spPr>
          <a:xfrm>
            <a:off x="413491" y="2895812"/>
            <a:ext cx="3311988" cy="533188"/>
          </a:xfrm>
          <a:prstGeom prst="rect">
            <a:avLst/>
          </a:prstGeom>
        </p:spPr>
        <p:txBody>
          <a:bodyPr/>
          <a:lstStyle/>
          <a:p>
            <a:r>
              <a:rPr lang="en-US" sz="3600" b="1" dirty="0"/>
              <a:t>Module 3</a:t>
            </a:r>
          </a:p>
        </p:txBody>
      </p:sp>
      <p:sp>
        <p:nvSpPr>
          <p:cNvPr id="3" name="Text Placeholder 2">
            <a:extLst>
              <a:ext uri="{FF2B5EF4-FFF2-40B4-BE49-F238E27FC236}">
                <a16:creationId xmlns:a16="http://schemas.microsoft.com/office/drawing/2014/main" id="{8EAFBA8F-C059-8B23-459B-405FA4DCFE0D}"/>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5F2137B9-99DB-033A-B1E2-23A342CDC9EB}"/>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304A2C97-89DB-8E1E-3B5F-CC242E3D935E}"/>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9173CFF7-4ECD-79B0-E997-01CE0337D80C}"/>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7FFD9DBA-CDBB-129C-6B80-D50EBEAC9C9F}"/>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9AF6F313-121C-5D2B-CDCE-C128B7373BA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D441BF63-5593-7213-6658-42F8F78B4BD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86A80243-CF7B-0018-7BB6-59F23FB7A4F1}"/>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AD377D1F-F66B-47E0-9309-37DDE522AA06}"/>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5</a:t>
            </a:r>
          </a:p>
        </p:txBody>
      </p:sp>
    </p:spTree>
    <p:extLst>
      <p:ext uri="{BB962C8B-B14F-4D97-AF65-F5344CB8AC3E}">
        <p14:creationId xmlns:p14="http://schemas.microsoft.com/office/powerpoint/2010/main" val="1873361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9A16FAD-D859-B400-2C1F-55A097B3AE62}"/>
              </a:ext>
            </a:extLst>
          </p:cNvPr>
          <p:cNvSpPr>
            <a:spLocks noGrp="1"/>
          </p:cNvSpPr>
          <p:nvPr>
            <p:ph type="body" sz="quarter" idx="18"/>
          </p:nvPr>
        </p:nvSpPr>
        <p:spPr>
          <a:xfrm>
            <a:off x="815711" y="1241407"/>
            <a:ext cx="10926894" cy="3849918"/>
          </a:xfrm>
        </p:spPr>
        <p:txBody>
          <a:bodyPr/>
          <a:lstStyle/>
          <a:p>
            <a:pPr marL="0" indent="0"/>
            <a:r>
              <a:rPr lang="en-US" b="1" dirty="0">
                <a:solidFill>
                  <a:schemeClr val="bg1"/>
                </a:solidFill>
                <a:highlight>
                  <a:srgbClr val="115757"/>
                </a:highlight>
              </a:rPr>
              <a:t>Diversity and Inclusion (D&amp;I) in Performance Management and Feedback</a:t>
            </a:r>
            <a:r>
              <a:rPr lang="en-US" dirty="0">
                <a:solidFill>
                  <a:schemeClr val="bg1"/>
                </a:solidFill>
                <a:highlight>
                  <a:srgbClr val="115757"/>
                </a:highlight>
              </a:rPr>
              <a:t> refers to </a:t>
            </a:r>
            <a:r>
              <a:rPr lang="en-US" dirty="0"/>
              <a:t>the practices and systems that ensure fair, unbiased, and inclusive evaluation of employee performance in the workplace. For SMEs, this means creating processes that assess all employees based on measurable outcomes rather than subjective opinions. It also involves developing feedback channels that respect and accommodate diverse backgrounds, cultures, and communication styles, ensuring that all employees receive constructive feedback that promotes growth and development.</a:t>
            </a:r>
          </a:p>
          <a:p>
            <a:pPr marL="0" indent="0"/>
            <a:r>
              <a:rPr lang="en-US" b="1" dirty="0">
                <a:solidFill>
                  <a:schemeClr val="bg1"/>
                </a:solidFill>
                <a:highlight>
                  <a:srgbClr val="115757"/>
                </a:highlight>
              </a:rPr>
              <a:t>Implementing D&amp;I practices in performance management early on is crucial </a:t>
            </a:r>
            <a:r>
              <a:rPr lang="en-US" dirty="0"/>
              <a:t>for SMEs to build an inclusive culture. When performance evaluations and feedback channels are free from bias and focus on measurable outcomes, it powerfully conveys that diversity is embraced and that every employee has equal opportunities for recognition and advancement. This early adoption sets the tone for future growth and attracts diverse talent seeking fairness in their career progression.</a:t>
            </a:r>
          </a:p>
          <a:p>
            <a:pPr marL="0" indent="0"/>
            <a:endParaRPr lang="en-US" dirty="0"/>
          </a:p>
          <a:p>
            <a:pPr marL="0" indent="0"/>
            <a:endParaRPr lang="en-IE" dirty="0"/>
          </a:p>
        </p:txBody>
      </p:sp>
      <p:sp>
        <p:nvSpPr>
          <p:cNvPr id="5" name="Text Placeholder 4">
            <a:extLst>
              <a:ext uri="{FF2B5EF4-FFF2-40B4-BE49-F238E27FC236}">
                <a16:creationId xmlns:a16="http://schemas.microsoft.com/office/drawing/2014/main" id="{13CF4EF8-732D-3B83-D57F-BA85902811E1}"/>
              </a:ext>
            </a:extLst>
          </p:cNvPr>
          <p:cNvSpPr>
            <a:spLocks noGrp="1"/>
          </p:cNvSpPr>
          <p:nvPr>
            <p:ph type="body" sz="quarter" idx="16"/>
          </p:nvPr>
        </p:nvSpPr>
        <p:spPr>
          <a:xfrm>
            <a:off x="798380" y="504428"/>
            <a:ext cx="10595237" cy="803654"/>
          </a:xfrm>
        </p:spPr>
        <p:txBody>
          <a:bodyPr/>
          <a:lstStyle/>
          <a:p>
            <a:r>
              <a:rPr lang="en-US" sz="3200" b="1" dirty="0">
                <a:solidFill>
                  <a:srgbClr val="115757"/>
                </a:solidFill>
              </a:rPr>
              <a:t>What is D&amp;I Performance Management and Feedback?</a:t>
            </a:r>
          </a:p>
          <a:p>
            <a:endParaRPr lang="en-IE" dirty="0"/>
          </a:p>
        </p:txBody>
      </p:sp>
    </p:spTree>
    <p:extLst>
      <p:ext uri="{BB962C8B-B14F-4D97-AF65-F5344CB8AC3E}">
        <p14:creationId xmlns:p14="http://schemas.microsoft.com/office/powerpoint/2010/main" val="14894019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DEAEFD-9D44-3046-AA2C-A200BB22F963}"/>
              </a:ext>
            </a:extLst>
          </p:cNvPr>
          <p:cNvSpPr>
            <a:spLocks noGrp="1"/>
          </p:cNvSpPr>
          <p:nvPr>
            <p:ph type="body" sz="quarter" idx="18"/>
          </p:nvPr>
        </p:nvSpPr>
        <p:spPr>
          <a:xfrm>
            <a:off x="885826" y="1135605"/>
            <a:ext cx="10420350" cy="3849918"/>
          </a:xfrm>
        </p:spPr>
        <p:txBody>
          <a:bodyPr/>
          <a:lstStyle/>
          <a:p>
            <a:pPr marL="0" indent="0"/>
            <a:r>
              <a:rPr lang="en-US" b="1" dirty="0">
                <a:solidFill>
                  <a:schemeClr val="bg1"/>
                </a:solidFill>
                <a:highlight>
                  <a:srgbClr val="115757"/>
                </a:highlight>
              </a:rPr>
              <a:t>The purpose of employee performance reviews </a:t>
            </a:r>
            <a:r>
              <a:rPr lang="en-US" dirty="0"/>
              <a:t>is to evaluate an employee’s work performance, provide feedback on strengths and areas for improvement, set goals for future development, and enable communication and alignment between employees and management regarding expectations and objectives. In a D&amp;I context, performance reviews are also a key tool for promoting fairness and equity, ensuring all employees, regardless of their background, have equal opportunities to grow and succeed.</a:t>
            </a:r>
          </a:p>
          <a:p>
            <a:pPr marL="0" indent="0"/>
            <a:endParaRPr lang="en-US" sz="1000" dirty="0"/>
          </a:p>
          <a:p>
            <a:pPr marL="0" indent="0"/>
            <a:r>
              <a:rPr lang="en-US" b="1" dirty="0">
                <a:solidFill>
                  <a:schemeClr val="bg1"/>
                </a:solidFill>
                <a:highlight>
                  <a:srgbClr val="115757"/>
                </a:highlight>
              </a:rPr>
              <a:t>D&amp;I advantages in Performance Evaluations: </a:t>
            </a:r>
            <a:r>
              <a:rPr lang="en-US" dirty="0"/>
              <a:t>Performance evaluations have traditionally been designed to assess employee contributions and provide developmental feedback. However, these evaluations are often limited by unconscious biases and fail to capture the full spectrum of an employee's value. For underrepresented groups, this can exacerbate disparities in career advancement and recognition. </a:t>
            </a:r>
          </a:p>
          <a:p>
            <a:pPr marL="0" indent="0"/>
            <a:endParaRPr lang="en-US" dirty="0"/>
          </a:p>
          <a:p>
            <a:pPr marL="0" indent="0"/>
            <a:endParaRPr lang="en-US" dirty="0"/>
          </a:p>
          <a:p>
            <a:pPr marL="0" indent="0"/>
            <a:endParaRPr lang="en-IE" dirty="0"/>
          </a:p>
        </p:txBody>
      </p:sp>
      <p:sp>
        <p:nvSpPr>
          <p:cNvPr id="3" name="Text Placeholder 2">
            <a:extLst>
              <a:ext uri="{FF2B5EF4-FFF2-40B4-BE49-F238E27FC236}">
                <a16:creationId xmlns:a16="http://schemas.microsoft.com/office/drawing/2014/main" id="{1D56A858-B940-A1D3-26BB-0570C30168E7}"/>
              </a:ext>
            </a:extLst>
          </p:cNvPr>
          <p:cNvSpPr>
            <a:spLocks noGrp="1"/>
          </p:cNvSpPr>
          <p:nvPr>
            <p:ph type="body" sz="quarter" idx="16"/>
          </p:nvPr>
        </p:nvSpPr>
        <p:spPr>
          <a:xfrm>
            <a:off x="798381" y="444827"/>
            <a:ext cx="10595237" cy="803654"/>
          </a:xfrm>
        </p:spPr>
        <p:txBody>
          <a:bodyPr/>
          <a:lstStyle/>
          <a:p>
            <a:r>
              <a:rPr lang="en-US" sz="3200" dirty="0">
                <a:solidFill>
                  <a:srgbClr val="115757"/>
                </a:solidFill>
              </a:rPr>
              <a:t>Need for D&amp;I Employee Performance Reviews </a:t>
            </a:r>
            <a:endParaRPr lang="en-IE" sz="3200" dirty="0">
              <a:solidFill>
                <a:srgbClr val="115757"/>
              </a:solidFill>
            </a:endParaRPr>
          </a:p>
        </p:txBody>
      </p:sp>
    </p:spTree>
    <p:extLst>
      <p:ext uri="{BB962C8B-B14F-4D97-AF65-F5344CB8AC3E}">
        <p14:creationId xmlns:p14="http://schemas.microsoft.com/office/powerpoint/2010/main" val="2789810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4B8874A-3423-1B78-90C3-524D1D2DB88C}"/>
              </a:ext>
            </a:extLst>
          </p:cNvPr>
          <p:cNvSpPr>
            <a:spLocks noGrp="1"/>
          </p:cNvSpPr>
          <p:nvPr>
            <p:ph type="body" sz="quarter" idx="13"/>
          </p:nvPr>
        </p:nvSpPr>
        <p:spPr>
          <a:xfrm>
            <a:off x="3457575" y="47594"/>
            <a:ext cx="8734425" cy="945575"/>
          </a:xfrm>
        </p:spPr>
        <p:txBody>
          <a:bodyPr/>
          <a:lstStyle/>
          <a:p>
            <a:r>
              <a:rPr lang="en-IE" b="1" dirty="0"/>
              <a:t>Making Performance Management Practices Inclusive</a:t>
            </a:r>
          </a:p>
        </p:txBody>
      </p:sp>
      <p:sp>
        <p:nvSpPr>
          <p:cNvPr id="5" name="Text Placeholder 4">
            <a:extLst>
              <a:ext uri="{FF2B5EF4-FFF2-40B4-BE49-F238E27FC236}">
                <a16:creationId xmlns:a16="http://schemas.microsoft.com/office/drawing/2014/main" id="{5E76EE45-AC10-BDCC-D1EE-3B15C19C7140}"/>
              </a:ext>
            </a:extLst>
          </p:cNvPr>
          <p:cNvSpPr>
            <a:spLocks noGrp="1"/>
          </p:cNvSpPr>
          <p:nvPr>
            <p:ph type="body" sz="quarter" idx="43"/>
          </p:nvPr>
        </p:nvSpPr>
        <p:spPr>
          <a:xfrm>
            <a:off x="4944237" y="3921596"/>
            <a:ext cx="6613944" cy="2583979"/>
          </a:xfrm>
        </p:spPr>
        <p:txBody>
          <a:bodyPr>
            <a:normAutofit/>
          </a:bodyPr>
          <a:lstStyle/>
          <a:p>
            <a:r>
              <a:rPr lang="en-US" dirty="0">
                <a:solidFill>
                  <a:srgbClr val="3F3F3F"/>
                </a:solidFill>
              </a:rPr>
              <a:t>To make performance management practices D&amp;I (Diversity, Equity, and Inclusion), it's crucial to incorporate these strategies and remove barriers to </a:t>
            </a:r>
            <a:r>
              <a:rPr lang="en-US" dirty="0" err="1">
                <a:solidFill>
                  <a:srgbClr val="3F3F3F"/>
                </a:solidFill>
              </a:rPr>
              <a:t>recognise</a:t>
            </a:r>
            <a:r>
              <a:rPr lang="en-US" dirty="0">
                <a:solidFill>
                  <a:srgbClr val="3F3F3F"/>
                </a:solidFill>
              </a:rPr>
              <a:t> and promote inclusivity and fairness in feedback and development processes. Each recommendation in the next section is closely aligned with D&amp;I principles.</a:t>
            </a:r>
            <a:endParaRPr lang="en-IE" dirty="0">
              <a:solidFill>
                <a:srgbClr val="3F3F3F"/>
              </a:solidFill>
            </a:endParaRPr>
          </a:p>
        </p:txBody>
      </p:sp>
      <p:pic>
        <p:nvPicPr>
          <p:cNvPr id="8" name="Picture Placeholder 7" descr="A group of people taking a selfie&#10;&#10;Description automatically generated">
            <a:extLst>
              <a:ext uri="{FF2B5EF4-FFF2-40B4-BE49-F238E27FC236}">
                <a16:creationId xmlns:a16="http://schemas.microsoft.com/office/drawing/2014/main" id="{FEEC1664-8D0D-9C42-EB63-BA2628787A2D}"/>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22" r="16622"/>
          <a:stretch>
            <a:fillRect/>
          </a:stretch>
        </p:blipFill>
        <p:spPr>
          <a:xfrm>
            <a:off x="521028" y="993170"/>
            <a:ext cx="4093428" cy="4093428"/>
          </a:xfrm>
        </p:spPr>
      </p:pic>
      <p:sp>
        <p:nvSpPr>
          <p:cNvPr id="2" name="TextBox 1">
            <a:extLst>
              <a:ext uri="{FF2B5EF4-FFF2-40B4-BE49-F238E27FC236}">
                <a16:creationId xmlns:a16="http://schemas.microsoft.com/office/drawing/2014/main" id="{EDFEAAD7-47C8-2D76-0896-C543D6E49B7A}"/>
              </a:ext>
            </a:extLst>
          </p:cNvPr>
          <p:cNvSpPr txBox="1"/>
          <p:nvPr/>
        </p:nvSpPr>
        <p:spPr>
          <a:xfrm>
            <a:off x="4705350" y="837306"/>
            <a:ext cx="7173223" cy="3170099"/>
          </a:xfrm>
          <a:prstGeom prst="rect">
            <a:avLst/>
          </a:prstGeom>
          <a:noFill/>
        </p:spPr>
        <p:txBody>
          <a:bodyPr wrap="square" rtlCol="0">
            <a:spAutoFit/>
          </a:bodyPr>
          <a:lstStyle/>
          <a:p>
            <a:pPr algn="ctr"/>
            <a:r>
              <a:rPr lang="en-US" sz="2000" dirty="0">
                <a:solidFill>
                  <a:schemeClr val="bg1"/>
                </a:solidFill>
              </a:rPr>
              <a:t>For SMEs, D&amp;I in performance management and feedback is not just about fairness; it’s about unlocking the potential of every employee and </a:t>
            </a:r>
            <a:r>
              <a:rPr lang="en-US" sz="2000" dirty="0" err="1">
                <a:solidFill>
                  <a:schemeClr val="bg1"/>
                </a:solidFill>
              </a:rPr>
              <a:t>prioritising</a:t>
            </a:r>
            <a:r>
              <a:rPr lang="en-US" sz="2000" dirty="0">
                <a:solidFill>
                  <a:schemeClr val="bg1"/>
                </a:solidFill>
              </a:rPr>
              <a:t> an inclusive workplace where diverse talents thrive. By developing objective, unbiased evaluations and establishing constructive feedback channels, SMEs can nurture a more engaged, innovative, and loyal workforce that drives the company's long-term success. It is crucial to develop fair, unbiased, and measurable methods that align with D&amp;I values. This involves key actions outlined in this section.</a:t>
            </a:r>
          </a:p>
          <a:p>
            <a:pPr algn="ctr"/>
            <a:endParaRPr lang="en-IE" sz="2000" dirty="0">
              <a:solidFill>
                <a:schemeClr val="bg1"/>
              </a:solidFill>
            </a:endParaRPr>
          </a:p>
        </p:txBody>
      </p:sp>
    </p:spTree>
    <p:extLst>
      <p:ext uri="{BB962C8B-B14F-4D97-AF65-F5344CB8AC3E}">
        <p14:creationId xmlns:p14="http://schemas.microsoft.com/office/powerpoint/2010/main" val="250257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1570462" y="1591661"/>
            <a:ext cx="10107188" cy="3849918"/>
          </a:xfrm>
        </p:spPr>
        <p:txBody>
          <a:bodyPr/>
          <a:lstStyle/>
          <a:p>
            <a:pPr marL="0" indent="0"/>
            <a:r>
              <a:rPr lang="en-US" sz="2200" dirty="0"/>
              <a:t>Diversity and Inclusion (D&amp;I) in performance evaluations and career development needs to be backed by company policy, strategies, processes and objectives so that it is taken seriously and to help create fair and equitable work environments that support inclusive growth of all employees, regardless of their backgrounds. </a:t>
            </a:r>
          </a:p>
          <a:p>
            <a:pPr marL="0" indent="0"/>
            <a:r>
              <a:rPr lang="en-US" sz="2200" dirty="0"/>
              <a:t>Strategies Inclusive performance evaluations ensure that employees are assessed based on their actual contributions rather than unconscious biases or stereotypes, which disproportionately impact underrepresented groups. </a:t>
            </a:r>
          </a:p>
          <a:p>
            <a:pPr marL="0" indent="0"/>
            <a:r>
              <a:rPr lang="en-US" sz="2200" dirty="0"/>
              <a:t>Developing and supporting an inclusive career development environment allows for </a:t>
            </a:r>
            <a:r>
              <a:rPr lang="en-US" sz="2200" dirty="0" err="1"/>
              <a:t>recognising</a:t>
            </a:r>
            <a:r>
              <a:rPr lang="en-US" sz="2200" dirty="0"/>
              <a:t> diverse talents and work styles, providing all employees equal opportunities for advancement, training, and development. Employees who feel valued, respected, and supported improve their engagement and productivity, leading to better company outcomes. This also enhances retention rates for top talent, particularly from </a:t>
            </a:r>
            <a:r>
              <a:rPr lang="en-US" sz="2200" dirty="0" err="1"/>
              <a:t>marginalised</a:t>
            </a:r>
            <a:r>
              <a:rPr lang="en-US" sz="2200" dirty="0"/>
              <a:t> groups, contributing to a more diverse leadership pipeline.</a:t>
            </a:r>
            <a:endParaRPr lang="en-IE" sz="2200" dirty="0"/>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3039875" y="499676"/>
            <a:ext cx="8018650" cy="803654"/>
          </a:xfrm>
        </p:spPr>
        <p:txBody>
          <a:bodyPr/>
          <a:lstStyle/>
          <a:p>
            <a:r>
              <a:rPr lang="en-IE" sz="3200" b="0" dirty="0">
                <a:solidFill>
                  <a:srgbClr val="702E8C"/>
                </a:solidFill>
              </a:rPr>
              <a:t>Inclusive Career Development Needs to be a Company Priority</a:t>
            </a:r>
          </a:p>
        </p:txBody>
      </p:sp>
      <p:grpSp>
        <p:nvGrpSpPr>
          <p:cNvPr id="7" name="Graphic 2">
            <a:extLst>
              <a:ext uri="{FF2B5EF4-FFF2-40B4-BE49-F238E27FC236}">
                <a16:creationId xmlns:a16="http://schemas.microsoft.com/office/drawing/2014/main" id="{E55BAD75-33CF-DA73-C8CD-2A63787685DC}"/>
              </a:ext>
            </a:extLst>
          </p:cNvPr>
          <p:cNvGrpSpPr/>
          <p:nvPr/>
        </p:nvGrpSpPr>
        <p:grpSpPr>
          <a:xfrm>
            <a:off x="438150" y="1692554"/>
            <a:ext cx="850447" cy="1001155"/>
            <a:chOff x="2465167" y="1588425"/>
            <a:chExt cx="850447" cy="1001155"/>
          </a:xfrm>
        </p:grpSpPr>
        <p:sp>
          <p:nvSpPr>
            <p:cNvPr id="8" name="Freeform 1755">
              <a:extLst>
                <a:ext uri="{FF2B5EF4-FFF2-40B4-BE49-F238E27FC236}">
                  <a16:creationId xmlns:a16="http://schemas.microsoft.com/office/drawing/2014/main" id="{B65AA8E5-D597-AA7A-3D81-10DCBA362A19}"/>
                </a:ext>
              </a:extLst>
            </p:cNvPr>
            <p:cNvSpPr/>
            <p:nvPr/>
          </p:nvSpPr>
          <p:spPr>
            <a:xfrm>
              <a:off x="2700384" y="2360066"/>
              <a:ext cx="8602" cy="19704"/>
            </a:xfrm>
            <a:custGeom>
              <a:avLst/>
              <a:gdLst>
                <a:gd name="connsiteX0" fmla="*/ 2177 w 8602"/>
                <a:gd name="connsiteY0" fmla="*/ 19660 h 19704"/>
                <a:gd name="connsiteX1" fmla="*/ 5377 w 8602"/>
                <a:gd name="connsiteY1" fmla="*/ 0 h 19704"/>
                <a:gd name="connsiteX2" fmla="*/ 2177 w 8602"/>
                <a:gd name="connsiteY2" fmla="*/ 19660 h 19704"/>
              </a:gdLst>
              <a:ahLst/>
              <a:cxnLst>
                <a:cxn ang="0">
                  <a:pos x="connsiteX0" y="connsiteY0"/>
                </a:cxn>
                <a:cxn ang="0">
                  <a:pos x="connsiteX1" y="connsiteY1"/>
                </a:cxn>
                <a:cxn ang="0">
                  <a:pos x="connsiteX2" y="connsiteY2"/>
                </a:cxn>
              </a:cxnLst>
              <a:rect l="l" t="t" r="r" b="b"/>
              <a:pathLst>
                <a:path w="8602" h="19704">
                  <a:moveTo>
                    <a:pt x="2177" y="19660"/>
                  </a:moveTo>
                  <a:cubicBezTo>
                    <a:pt x="10864" y="17602"/>
                    <a:pt x="9492" y="0"/>
                    <a:pt x="5377" y="0"/>
                  </a:cubicBezTo>
                  <a:cubicBezTo>
                    <a:pt x="1948" y="0"/>
                    <a:pt x="-2852" y="20803"/>
                    <a:pt x="2177" y="19660"/>
                  </a:cubicBezTo>
                  <a:close/>
                </a:path>
              </a:pathLst>
            </a:custGeom>
            <a:solidFill>
              <a:srgbClr val="FFFFFF"/>
            </a:solidFill>
            <a:ln w="2286" cap="flat">
              <a:noFill/>
              <a:prstDash val="solid"/>
              <a:miter/>
            </a:ln>
          </p:spPr>
          <p:txBody>
            <a:bodyPr rtlCol="0" anchor="ctr"/>
            <a:lstStyle/>
            <a:p>
              <a:endParaRPr lang="en-US"/>
            </a:p>
          </p:txBody>
        </p:sp>
        <p:sp>
          <p:nvSpPr>
            <p:cNvPr id="9" name="Freeform 1756">
              <a:extLst>
                <a:ext uri="{FF2B5EF4-FFF2-40B4-BE49-F238E27FC236}">
                  <a16:creationId xmlns:a16="http://schemas.microsoft.com/office/drawing/2014/main" id="{7DAE27CC-BEC4-E392-6622-AAEB474F130D}"/>
                </a:ext>
              </a:extLst>
            </p:cNvPr>
            <p:cNvSpPr/>
            <p:nvPr/>
          </p:nvSpPr>
          <p:spPr>
            <a:xfrm>
              <a:off x="2610810" y="2212513"/>
              <a:ext cx="36534" cy="67771"/>
            </a:xfrm>
            <a:custGeom>
              <a:avLst/>
              <a:gdLst>
                <a:gd name="connsiteX0" fmla="*/ 27286 w 36534"/>
                <a:gd name="connsiteY0" fmla="*/ 1020 h 67771"/>
                <a:gd name="connsiteX1" fmla="*/ 8769 w 36534"/>
                <a:gd name="connsiteY1" fmla="*/ 15422 h 67771"/>
                <a:gd name="connsiteX2" fmla="*/ 5798 w 36534"/>
                <a:gd name="connsiteY2" fmla="*/ 46969 h 67771"/>
                <a:gd name="connsiteX3" fmla="*/ 25000 w 36534"/>
                <a:gd name="connsiteY3" fmla="*/ 67772 h 67771"/>
                <a:gd name="connsiteX4" fmla="*/ 28200 w 36534"/>
                <a:gd name="connsiteY4" fmla="*/ 64800 h 67771"/>
                <a:gd name="connsiteX5" fmla="*/ 36430 w 36534"/>
                <a:gd name="connsiteY5" fmla="*/ 6507 h 67771"/>
                <a:gd name="connsiteX6" fmla="*/ 27286 w 36534"/>
                <a:gd name="connsiteY6" fmla="*/ 1020 h 67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34" h="67771">
                  <a:moveTo>
                    <a:pt x="27286" y="1020"/>
                  </a:moveTo>
                  <a:cubicBezTo>
                    <a:pt x="19971" y="4221"/>
                    <a:pt x="14484" y="10164"/>
                    <a:pt x="8769" y="15422"/>
                  </a:cubicBezTo>
                  <a:cubicBezTo>
                    <a:pt x="-1746" y="25252"/>
                    <a:pt x="-2889" y="35768"/>
                    <a:pt x="5798" y="46969"/>
                  </a:cubicBezTo>
                  <a:cubicBezTo>
                    <a:pt x="11513" y="54513"/>
                    <a:pt x="18599" y="60914"/>
                    <a:pt x="25000" y="67772"/>
                  </a:cubicBezTo>
                  <a:cubicBezTo>
                    <a:pt x="26829" y="66171"/>
                    <a:pt x="28200" y="65486"/>
                    <a:pt x="28200" y="64800"/>
                  </a:cubicBezTo>
                  <a:cubicBezTo>
                    <a:pt x="31172" y="45369"/>
                    <a:pt x="34144" y="25938"/>
                    <a:pt x="36430" y="6507"/>
                  </a:cubicBezTo>
                  <a:cubicBezTo>
                    <a:pt x="37344" y="-351"/>
                    <a:pt x="32087" y="-1037"/>
                    <a:pt x="27286" y="1020"/>
                  </a:cubicBezTo>
                  <a:close/>
                </a:path>
              </a:pathLst>
            </a:custGeom>
            <a:solidFill>
              <a:srgbClr val="FFFFFF"/>
            </a:solidFill>
            <a:ln w="2286" cap="flat">
              <a:noFill/>
              <a:prstDash val="solid"/>
              <a:miter/>
            </a:ln>
          </p:spPr>
          <p:txBody>
            <a:bodyPr rtlCol="0" anchor="ctr"/>
            <a:lstStyle/>
            <a:p>
              <a:endParaRPr lang="en-US"/>
            </a:p>
          </p:txBody>
        </p:sp>
        <p:sp>
          <p:nvSpPr>
            <p:cNvPr id="10" name="Freeform 1757">
              <a:extLst>
                <a:ext uri="{FF2B5EF4-FFF2-40B4-BE49-F238E27FC236}">
                  <a16:creationId xmlns:a16="http://schemas.microsoft.com/office/drawing/2014/main" id="{C10B535B-923A-3671-5D77-4A6C2276CAB6}"/>
                </a:ext>
              </a:extLst>
            </p:cNvPr>
            <p:cNvSpPr/>
            <p:nvPr/>
          </p:nvSpPr>
          <p:spPr>
            <a:xfrm>
              <a:off x="2884298" y="255917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11" name="Freeform 1758">
              <a:extLst>
                <a:ext uri="{FF2B5EF4-FFF2-40B4-BE49-F238E27FC236}">
                  <a16:creationId xmlns:a16="http://schemas.microsoft.com/office/drawing/2014/main" id="{A0D4E520-C811-C8ED-7ADF-519C5F4F71DC}"/>
                </a:ext>
              </a:extLst>
            </p:cNvPr>
            <p:cNvSpPr/>
            <p:nvPr/>
          </p:nvSpPr>
          <p:spPr>
            <a:xfrm>
              <a:off x="2818301" y="1627425"/>
              <a:ext cx="320558" cy="914378"/>
            </a:xfrm>
            <a:custGeom>
              <a:avLst/>
              <a:gdLst>
                <a:gd name="connsiteX0" fmla="*/ 57082 w 320558"/>
                <a:gd name="connsiteY0" fmla="*/ 832082 h 914378"/>
                <a:gd name="connsiteX1" fmla="*/ 53196 w 320558"/>
                <a:gd name="connsiteY1" fmla="*/ 906606 h 914378"/>
                <a:gd name="connsiteX2" fmla="*/ 53653 w 320558"/>
                <a:gd name="connsiteY2" fmla="*/ 914378 h 914378"/>
                <a:gd name="connsiteX3" fmla="*/ 95715 w 320558"/>
                <a:gd name="connsiteY3" fmla="*/ 912778 h 914378"/>
                <a:gd name="connsiteX4" fmla="*/ 141664 w 320558"/>
                <a:gd name="connsiteY4" fmla="*/ 910263 h 914378"/>
                <a:gd name="connsiteX5" fmla="*/ 182812 w 320558"/>
                <a:gd name="connsiteY5" fmla="*/ 903177 h 914378"/>
                <a:gd name="connsiteX6" fmla="*/ 248420 w 320558"/>
                <a:gd name="connsiteY6" fmla="*/ 847398 h 914378"/>
                <a:gd name="connsiteX7" fmla="*/ 283853 w 320558"/>
                <a:gd name="connsiteY7" fmla="*/ 676634 h 914378"/>
                <a:gd name="connsiteX8" fmla="*/ 270823 w 320558"/>
                <a:gd name="connsiteY8" fmla="*/ 505184 h 914378"/>
                <a:gd name="connsiteX9" fmla="*/ 263736 w 320558"/>
                <a:gd name="connsiteY9" fmla="*/ 389055 h 914378"/>
                <a:gd name="connsiteX10" fmla="*/ 263279 w 320558"/>
                <a:gd name="connsiteY10" fmla="*/ 289386 h 914378"/>
                <a:gd name="connsiteX11" fmla="*/ 320429 w 320558"/>
                <a:gd name="connsiteY11" fmla="*/ 228121 h 914378"/>
                <a:gd name="connsiteX12" fmla="*/ 268994 w 320558"/>
                <a:gd name="connsiteY12" fmla="*/ 83189 h 914378"/>
                <a:gd name="connsiteX13" fmla="*/ 264422 w 320558"/>
                <a:gd name="connsiteY13" fmla="*/ 76331 h 914378"/>
                <a:gd name="connsiteX14" fmla="*/ 237447 w 320558"/>
                <a:gd name="connsiteY14" fmla="*/ 35183 h 914378"/>
                <a:gd name="connsiteX15" fmla="*/ 217788 w 320558"/>
                <a:gd name="connsiteY15" fmla="*/ 5465 h 914378"/>
                <a:gd name="connsiteX16" fmla="*/ 202014 w 320558"/>
                <a:gd name="connsiteY16" fmla="*/ 2721 h 914378"/>
                <a:gd name="connsiteX17" fmla="*/ 170925 w 320558"/>
                <a:gd name="connsiteY17" fmla="*/ 26267 h 914378"/>
                <a:gd name="connsiteX18" fmla="*/ 99830 w 320558"/>
                <a:gd name="connsiteY18" fmla="*/ 108335 h 914378"/>
                <a:gd name="connsiteX19" fmla="*/ 5418 w 320558"/>
                <a:gd name="connsiteY19" fmla="*/ 231550 h 914378"/>
                <a:gd name="connsiteX20" fmla="*/ 10448 w 320558"/>
                <a:gd name="connsiteY20" fmla="*/ 250981 h 914378"/>
                <a:gd name="connsiteX21" fmla="*/ 66455 w 320558"/>
                <a:gd name="connsiteY21" fmla="*/ 264697 h 914378"/>
                <a:gd name="connsiteX22" fmla="*/ 89086 w 320558"/>
                <a:gd name="connsiteY22" fmla="*/ 298301 h 914378"/>
                <a:gd name="connsiteX23" fmla="*/ 80628 w 320558"/>
                <a:gd name="connsiteY23" fmla="*/ 401400 h 914378"/>
                <a:gd name="connsiteX24" fmla="*/ 67140 w 320558"/>
                <a:gd name="connsiteY24" fmla="*/ 650802 h 914378"/>
                <a:gd name="connsiteX25" fmla="*/ 57082 w 320558"/>
                <a:gd name="connsiteY25" fmla="*/ 832082 h 91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0558" h="914378">
                  <a:moveTo>
                    <a:pt x="57082" y="832082"/>
                  </a:moveTo>
                  <a:cubicBezTo>
                    <a:pt x="55025" y="857000"/>
                    <a:pt x="53882" y="881917"/>
                    <a:pt x="53196" y="906606"/>
                  </a:cubicBezTo>
                  <a:cubicBezTo>
                    <a:pt x="53196" y="909578"/>
                    <a:pt x="53196" y="912092"/>
                    <a:pt x="53653" y="914378"/>
                  </a:cubicBezTo>
                  <a:cubicBezTo>
                    <a:pt x="67598" y="913921"/>
                    <a:pt x="81542" y="913464"/>
                    <a:pt x="95715" y="912778"/>
                  </a:cubicBezTo>
                  <a:cubicBezTo>
                    <a:pt x="111032" y="912092"/>
                    <a:pt x="126348" y="911635"/>
                    <a:pt x="141664" y="910263"/>
                  </a:cubicBezTo>
                  <a:cubicBezTo>
                    <a:pt x="155380" y="909120"/>
                    <a:pt x="169782" y="907749"/>
                    <a:pt x="182812" y="903177"/>
                  </a:cubicBezTo>
                  <a:cubicBezTo>
                    <a:pt x="211616" y="893118"/>
                    <a:pt x="233333" y="874145"/>
                    <a:pt x="248420" y="847398"/>
                  </a:cubicBezTo>
                  <a:cubicBezTo>
                    <a:pt x="277910" y="795506"/>
                    <a:pt x="284539" y="735156"/>
                    <a:pt x="283853" y="676634"/>
                  </a:cubicBezTo>
                  <a:cubicBezTo>
                    <a:pt x="283167" y="619256"/>
                    <a:pt x="275624" y="562334"/>
                    <a:pt x="270823" y="505184"/>
                  </a:cubicBezTo>
                  <a:cubicBezTo>
                    <a:pt x="267623" y="466551"/>
                    <a:pt x="265337" y="427689"/>
                    <a:pt x="263736" y="389055"/>
                  </a:cubicBezTo>
                  <a:cubicBezTo>
                    <a:pt x="262365" y="355908"/>
                    <a:pt x="259850" y="322304"/>
                    <a:pt x="263279" y="289386"/>
                  </a:cubicBezTo>
                  <a:cubicBezTo>
                    <a:pt x="267623" y="265383"/>
                    <a:pt x="317229" y="252353"/>
                    <a:pt x="320429" y="228121"/>
                  </a:cubicBezTo>
                  <a:cubicBezTo>
                    <a:pt x="323401" y="206861"/>
                    <a:pt x="274252" y="106963"/>
                    <a:pt x="268994" y="83189"/>
                  </a:cubicBezTo>
                  <a:cubicBezTo>
                    <a:pt x="267394" y="80903"/>
                    <a:pt x="266022" y="78617"/>
                    <a:pt x="264422" y="76331"/>
                  </a:cubicBezTo>
                  <a:cubicBezTo>
                    <a:pt x="255278" y="62615"/>
                    <a:pt x="245677" y="49356"/>
                    <a:pt x="237447" y="35183"/>
                  </a:cubicBezTo>
                  <a:cubicBezTo>
                    <a:pt x="231504" y="24896"/>
                    <a:pt x="224417" y="15294"/>
                    <a:pt x="217788" y="5465"/>
                  </a:cubicBezTo>
                  <a:cubicBezTo>
                    <a:pt x="213673" y="-479"/>
                    <a:pt x="208644" y="-1851"/>
                    <a:pt x="202014" y="2721"/>
                  </a:cubicBezTo>
                  <a:cubicBezTo>
                    <a:pt x="191270" y="10037"/>
                    <a:pt x="180069" y="16895"/>
                    <a:pt x="170925" y="26267"/>
                  </a:cubicBezTo>
                  <a:cubicBezTo>
                    <a:pt x="146007" y="52328"/>
                    <a:pt x="123147" y="80674"/>
                    <a:pt x="99830" y="108335"/>
                  </a:cubicBezTo>
                  <a:cubicBezTo>
                    <a:pt x="79485" y="132566"/>
                    <a:pt x="15477" y="213033"/>
                    <a:pt x="5418" y="231550"/>
                  </a:cubicBezTo>
                  <a:cubicBezTo>
                    <a:pt x="-1668" y="244580"/>
                    <a:pt x="-3497" y="249609"/>
                    <a:pt x="10448" y="250981"/>
                  </a:cubicBezTo>
                  <a:cubicBezTo>
                    <a:pt x="29650" y="253038"/>
                    <a:pt x="48167" y="258068"/>
                    <a:pt x="66455" y="264697"/>
                  </a:cubicBezTo>
                  <a:cubicBezTo>
                    <a:pt x="81771" y="270183"/>
                    <a:pt x="90229" y="282528"/>
                    <a:pt x="89086" y="298301"/>
                  </a:cubicBezTo>
                  <a:cubicBezTo>
                    <a:pt x="86343" y="332820"/>
                    <a:pt x="84057" y="367110"/>
                    <a:pt x="80628" y="401400"/>
                  </a:cubicBezTo>
                  <a:cubicBezTo>
                    <a:pt x="72398" y="484382"/>
                    <a:pt x="70341" y="567592"/>
                    <a:pt x="67140" y="650802"/>
                  </a:cubicBezTo>
                  <a:cubicBezTo>
                    <a:pt x="64626" y="711153"/>
                    <a:pt x="62340" y="771503"/>
                    <a:pt x="57082" y="832082"/>
                  </a:cubicBezTo>
                  <a:close/>
                </a:path>
              </a:pathLst>
            </a:custGeom>
            <a:solidFill>
              <a:srgbClr val="DF4625"/>
            </a:solidFill>
            <a:ln w="2286" cap="flat">
              <a:noFill/>
              <a:prstDash val="solid"/>
              <a:miter/>
            </a:ln>
          </p:spPr>
          <p:txBody>
            <a:bodyPr rtlCol="0" anchor="ctr"/>
            <a:lstStyle/>
            <a:p>
              <a:endParaRPr lang="en-US"/>
            </a:p>
          </p:txBody>
        </p:sp>
        <p:sp>
          <p:nvSpPr>
            <p:cNvPr id="12" name="Freeform 1759">
              <a:extLst>
                <a:ext uri="{FF2B5EF4-FFF2-40B4-BE49-F238E27FC236}">
                  <a16:creationId xmlns:a16="http://schemas.microsoft.com/office/drawing/2014/main" id="{272DFA8E-5F87-068B-CC75-735090F08108}"/>
                </a:ext>
              </a:extLst>
            </p:cNvPr>
            <p:cNvSpPr/>
            <p:nvPr/>
          </p:nvSpPr>
          <p:spPr>
            <a:xfrm>
              <a:off x="2871954" y="2541803"/>
              <a:ext cx="4343" cy="11201"/>
            </a:xfrm>
            <a:custGeom>
              <a:avLst/>
              <a:gdLst>
                <a:gd name="connsiteX0" fmla="*/ 4343 w 4343"/>
                <a:gd name="connsiteY0" fmla="*/ 11201 h 11201"/>
                <a:gd name="connsiteX1" fmla="*/ 0 w 4343"/>
                <a:gd name="connsiteY1" fmla="*/ 0 h 11201"/>
                <a:gd name="connsiteX2" fmla="*/ 4343 w 4343"/>
                <a:gd name="connsiteY2" fmla="*/ 11201 h 11201"/>
              </a:gdLst>
              <a:ahLst/>
              <a:cxnLst>
                <a:cxn ang="0">
                  <a:pos x="connsiteX0" y="connsiteY0"/>
                </a:cxn>
                <a:cxn ang="0">
                  <a:pos x="connsiteX1" y="connsiteY1"/>
                </a:cxn>
                <a:cxn ang="0">
                  <a:pos x="connsiteX2" y="connsiteY2"/>
                </a:cxn>
              </a:cxnLst>
              <a:rect l="l" t="t" r="r" b="b"/>
              <a:pathLst>
                <a:path w="4343" h="11201">
                  <a:moveTo>
                    <a:pt x="4343" y="11201"/>
                  </a:moveTo>
                  <a:cubicBezTo>
                    <a:pt x="2057" y="8230"/>
                    <a:pt x="686" y="4572"/>
                    <a:pt x="0" y="0"/>
                  </a:cubicBezTo>
                  <a:cubicBezTo>
                    <a:pt x="686" y="4572"/>
                    <a:pt x="2057" y="8458"/>
                    <a:pt x="4343" y="11201"/>
                  </a:cubicBezTo>
                  <a:close/>
                </a:path>
              </a:pathLst>
            </a:custGeom>
            <a:solidFill>
              <a:srgbClr val="FFFFFF"/>
            </a:solidFill>
            <a:ln w="2286" cap="flat">
              <a:noFill/>
              <a:prstDash val="solid"/>
              <a:miter/>
            </a:ln>
          </p:spPr>
          <p:txBody>
            <a:bodyPr rtlCol="0" anchor="ctr"/>
            <a:lstStyle/>
            <a:p>
              <a:endParaRPr lang="en-US"/>
            </a:p>
          </p:txBody>
        </p:sp>
        <p:sp>
          <p:nvSpPr>
            <p:cNvPr id="13" name="Freeform 1760">
              <a:extLst>
                <a:ext uri="{FF2B5EF4-FFF2-40B4-BE49-F238E27FC236}">
                  <a16:creationId xmlns:a16="http://schemas.microsoft.com/office/drawing/2014/main" id="{BE037F04-B5F9-BDE6-CE5E-BDDC0A90F48E}"/>
                </a:ext>
              </a:extLst>
            </p:cNvPr>
            <p:cNvSpPr/>
            <p:nvPr/>
          </p:nvSpPr>
          <p:spPr>
            <a:xfrm>
              <a:off x="2886584" y="255986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229"/>
                    <a:pt x="914" y="457"/>
                    <a:pt x="1143" y="457"/>
                  </a:cubicBezTo>
                  <a:close/>
                </a:path>
              </a:pathLst>
            </a:custGeom>
            <a:solidFill>
              <a:srgbClr val="FFFFFF"/>
            </a:solidFill>
            <a:ln w="2286" cap="flat">
              <a:noFill/>
              <a:prstDash val="solid"/>
              <a:miter/>
            </a:ln>
          </p:spPr>
          <p:txBody>
            <a:bodyPr rtlCol="0" anchor="ctr"/>
            <a:lstStyle/>
            <a:p>
              <a:endParaRPr lang="en-US"/>
            </a:p>
          </p:txBody>
        </p:sp>
        <p:sp>
          <p:nvSpPr>
            <p:cNvPr id="14" name="Freeform 1761">
              <a:extLst>
                <a:ext uri="{FF2B5EF4-FFF2-40B4-BE49-F238E27FC236}">
                  <a16:creationId xmlns:a16="http://schemas.microsoft.com/office/drawing/2014/main" id="{CBE21B03-16F7-AE55-BE30-59BBCB136E68}"/>
                </a:ext>
              </a:extLst>
            </p:cNvPr>
            <p:cNvSpPr/>
            <p:nvPr/>
          </p:nvSpPr>
          <p:spPr>
            <a:xfrm>
              <a:off x="2877897" y="2554833"/>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229" y="457"/>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15" name="Freeform 1762">
              <a:extLst>
                <a:ext uri="{FF2B5EF4-FFF2-40B4-BE49-F238E27FC236}">
                  <a16:creationId xmlns:a16="http://schemas.microsoft.com/office/drawing/2014/main" id="{33BD8923-66F0-F706-6980-3DA651EDD946}"/>
                </a:ext>
              </a:extLst>
            </p:cNvPr>
            <p:cNvSpPr/>
            <p:nvPr/>
          </p:nvSpPr>
          <p:spPr>
            <a:xfrm>
              <a:off x="2879269" y="2556205"/>
              <a:ext cx="4114" cy="2514"/>
            </a:xfrm>
            <a:custGeom>
              <a:avLst/>
              <a:gdLst>
                <a:gd name="connsiteX0" fmla="*/ 4115 w 4114"/>
                <a:gd name="connsiteY0" fmla="*/ 2515 h 2514"/>
                <a:gd name="connsiteX1" fmla="*/ 0 w 4114"/>
                <a:gd name="connsiteY1" fmla="*/ 0 h 2514"/>
                <a:gd name="connsiteX2" fmla="*/ 4115 w 4114"/>
                <a:gd name="connsiteY2" fmla="*/ 2515 h 2514"/>
              </a:gdLst>
              <a:ahLst/>
              <a:cxnLst>
                <a:cxn ang="0">
                  <a:pos x="connsiteX0" y="connsiteY0"/>
                </a:cxn>
                <a:cxn ang="0">
                  <a:pos x="connsiteX1" y="connsiteY1"/>
                </a:cxn>
                <a:cxn ang="0">
                  <a:pos x="connsiteX2" y="connsiteY2"/>
                </a:cxn>
              </a:cxnLst>
              <a:rect l="l" t="t" r="r" b="b"/>
              <a:pathLst>
                <a:path w="4114" h="2514">
                  <a:moveTo>
                    <a:pt x="4115" y="2515"/>
                  </a:moveTo>
                  <a:cubicBezTo>
                    <a:pt x="2515" y="1829"/>
                    <a:pt x="1143" y="914"/>
                    <a:pt x="0" y="0"/>
                  </a:cubicBezTo>
                  <a:cubicBezTo>
                    <a:pt x="1372" y="914"/>
                    <a:pt x="2743" y="1829"/>
                    <a:pt x="4115" y="2515"/>
                  </a:cubicBezTo>
                  <a:close/>
                </a:path>
              </a:pathLst>
            </a:custGeom>
            <a:solidFill>
              <a:srgbClr val="FFFFFF"/>
            </a:solidFill>
            <a:ln w="2286" cap="flat">
              <a:noFill/>
              <a:prstDash val="solid"/>
              <a:miter/>
            </a:ln>
          </p:spPr>
          <p:txBody>
            <a:bodyPr rtlCol="0" anchor="ctr"/>
            <a:lstStyle/>
            <a:p>
              <a:endParaRPr lang="en-US"/>
            </a:p>
          </p:txBody>
        </p:sp>
        <p:sp>
          <p:nvSpPr>
            <p:cNvPr id="16" name="Freeform 1763">
              <a:extLst>
                <a:ext uri="{FF2B5EF4-FFF2-40B4-BE49-F238E27FC236}">
                  <a16:creationId xmlns:a16="http://schemas.microsoft.com/office/drawing/2014/main" id="{13EA1898-51F3-DABD-A762-18BAAFB7885F}"/>
                </a:ext>
              </a:extLst>
            </p:cNvPr>
            <p:cNvSpPr/>
            <p:nvPr/>
          </p:nvSpPr>
          <p:spPr>
            <a:xfrm>
              <a:off x="3087523" y="1710385"/>
              <a:ext cx="14859" cy="23317"/>
            </a:xfrm>
            <a:custGeom>
              <a:avLst/>
              <a:gdLst>
                <a:gd name="connsiteX0" fmla="*/ 0 w 14859"/>
                <a:gd name="connsiteY0" fmla="*/ 0 h 23317"/>
                <a:gd name="connsiteX1" fmla="*/ 14859 w 14859"/>
                <a:gd name="connsiteY1" fmla="*/ 23317 h 23317"/>
                <a:gd name="connsiteX2" fmla="*/ 0 w 14859"/>
                <a:gd name="connsiteY2" fmla="*/ 0 h 23317"/>
              </a:gdLst>
              <a:ahLst/>
              <a:cxnLst>
                <a:cxn ang="0">
                  <a:pos x="connsiteX0" y="connsiteY0"/>
                </a:cxn>
                <a:cxn ang="0">
                  <a:pos x="connsiteX1" y="connsiteY1"/>
                </a:cxn>
                <a:cxn ang="0">
                  <a:pos x="connsiteX2" y="connsiteY2"/>
                </a:cxn>
              </a:cxnLst>
              <a:rect l="l" t="t" r="r" b="b"/>
              <a:pathLst>
                <a:path w="14859" h="23317">
                  <a:moveTo>
                    <a:pt x="0" y="0"/>
                  </a:moveTo>
                  <a:cubicBezTo>
                    <a:pt x="5029" y="7772"/>
                    <a:pt x="10058" y="15316"/>
                    <a:pt x="14859" y="23317"/>
                  </a:cubicBezTo>
                  <a:cubicBezTo>
                    <a:pt x="9830" y="15316"/>
                    <a:pt x="5029" y="7772"/>
                    <a:pt x="0" y="0"/>
                  </a:cubicBezTo>
                  <a:close/>
                </a:path>
              </a:pathLst>
            </a:custGeom>
            <a:solidFill>
              <a:srgbClr val="FFFFFF"/>
            </a:solidFill>
            <a:ln w="2286" cap="flat">
              <a:noFill/>
              <a:prstDash val="solid"/>
              <a:miter/>
            </a:ln>
          </p:spPr>
          <p:txBody>
            <a:bodyPr rtlCol="0" anchor="ctr"/>
            <a:lstStyle/>
            <a:p>
              <a:endParaRPr lang="en-US"/>
            </a:p>
          </p:txBody>
        </p:sp>
        <p:sp>
          <p:nvSpPr>
            <p:cNvPr id="17" name="Freeform 1764">
              <a:extLst>
                <a:ext uri="{FF2B5EF4-FFF2-40B4-BE49-F238E27FC236}">
                  <a16:creationId xmlns:a16="http://schemas.microsoft.com/office/drawing/2014/main" id="{0C841276-F808-DC8C-D074-0965E47ABD21}"/>
                </a:ext>
              </a:extLst>
            </p:cNvPr>
            <p:cNvSpPr/>
            <p:nvPr/>
          </p:nvSpPr>
          <p:spPr>
            <a:xfrm>
              <a:off x="3117470" y="1758619"/>
              <a:ext cx="5943" cy="10287"/>
            </a:xfrm>
            <a:custGeom>
              <a:avLst/>
              <a:gdLst>
                <a:gd name="connsiteX0" fmla="*/ 0 w 5943"/>
                <a:gd name="connsiteY0" fmla="*/ 0 h 10287"/>
                <a:gd name="connsiteX1" fmla="*/ 5944 w 5943"/>
                <a:gd name="connsiteY1" fmla="*/ 10287 h 10287"/>
                <a:gd name="connsiteX2" fmla="*/ 0 w 5943"/>
                <a:gd name="connsiteY2" fmla="*/ 0 h 10287"/>
              </a:gdLst>
              <a:ahLst/>
              <a:cxnLst>
                <a:cxn ang="0">
                  <a:pos x="connsiteX0" y="connsiteY0"/>
                </a:cxn>
                <a:cxn ang="0">
                  <a:pos x="connsiteX1" y="connsiteY1"/>
                </a:cxn>
                <a:cxn ang="0">
                  <a:pos x="connsiteX2" y="connsiteY2"/>
                </a:cxn>
              </a:cxnLst>
              <a:rect l="l" t="t" r="r" b="b"/>
              <a:pathLst>
                <a:path w="5943" h="10287">
                  <a:moveTo>
                    <a:pt x="0" y="0"/>
                  </a:moveTo>
                  <a:cubicBezTo>
                    <a:pt x="2057" y="3429"/>
                    <a:pt x="4115" y="6858"/>
                    <a:pt x="5944" y="10287"/>
                  </a:cubicBezTo>
                  <a:cubicBezTo>
                    <a:pt x="3886" y="6858"/>
                    <a:pt x="1829" y="3429"/>
                    <a:pt x="0" y="0"/>
                  </a:cubicBezTo>
                  <a:close/>
                </a:path>
              </a:pathLst>
            </a:custGeom>
            <a:solidFill>
              <a:srgbClr val="FFFFFF"/>
            </a:solidFill>
            <a:ln w="2286" cap="flat">
              <a:noFill/>
              <a:prstDash val="solid"/>
              <a:miter/>
            </a:ln>
          </p:spPr>
          <p:txBody>
            <a:bodyPr rtlCol="0" anchor="ctr"/>
            <a:lstStyle/>
            <a:p>
              <a:endParaRPr lang="en-US"/>
            </a:p>
          </p:txBody>
        </p:sp>
        <p:sp>
          <p:nvSpPr>
            <p:cNvPr id="18" name="Freeform 1765">
              <a:extLst>
                <a:ext uri="{FF2B5EF4-FFF2-40B4-BE49-F238E27FC236}">
                  <a16:creationId xmlns:a16="http://schemas.microsoft.com/office/drawing/2014/main" id="{279B9A19-B469-F24A-624D-8E865DD36052}"/>
                </a:ext>
              </a:extLst>
            </p:cNvPr>
            <p:cNvSpPr/>
            <p:nvPr/>
          </p:nvSpPr>
          <p:spPr>
            <a:xfrm>
              <a:off x="3109926" y="1746046"/>
              <a:ext cx="6629" cy="10972"/>
            </a:xfrm>
            <a:custGeom>
              <a:avLst/>
              <a:gdLst>
                <a:gd name="connsiteX0" fmla="*/ 0 w 6629"/>
                <a:gd name="connsiteY0" fmla="*/ 0 h 10972"/>
                <a:gd name="connsiteX1" fmla="*/ 6629 w 6629"/>
                <a:gd name="connsiteY1" fmla="*/ 10973 h 10972"/>
                <a:gd name="connsiteX2" fmla="*/ 0 w 6629"/>
                <a:gd name="connsiteY2" fmla="*/ 0 h 10972"/>
              </a:gdLst>
              <a:ahLst/>
              <a:cxnLst>
                <a:cxn ang="0">
                  <a:pos x="connsiteX0" y="connsiteY0"/>
                </a:cxn>
                <a:cxn ang="0">
                  <a:pos x="connsiteX1" y="connsiteY1"/>
                </a:cxn>
                <a:cxn ang="0">
                  <a:pos x="connsiteX2" y="connsiteY2"/>
                </a:cxn>
              </a:cxnLst>
              <a:rect l="l" t="t" r="r" b="b"/>
              <a:pathLst>
                <a:path w="6629" h="10972">
                  <a:moveTo>
                    <a:pt x="0" y="0"/>
                  </a:moveTo>
                  <a:cubicBezTo>
                    <a:pt x="2286" y="3658"/>
                    <a:pt x="4343" y="7315"/>
                    <a:pt x="6629" y="10973"/>
                  </a:cubicBezTo>
                  <a:cubicBezTo>
                    <a:pt x="4343" y="7315"/>
                    <a:pt x="2286" y="3658"/>
                    <a:pt x="0" y="0"/>
                  </a:cubicBezTo>
                  <a:close/>
                </a:path>
              </a:pathLst>
            </a:custGeom>
            <a:solidFill>
              <a:srgbClr val="FFFFFF"/>
            </a:solidFill>
            <a:ln w="2286" cap="flat">
              <a:noFill/>
              <a:prstDash val="solid"/>
              <a:miter/>
            </a:ln>
          </p:spPr>
          <p:txBody>
            <a:bodyPr rtlCol="0" anchor="ctr"/>
            <a:lstStyle/>
            <a:p>
              <a:endParaRPr lang="en-US"/>
            </a:p>
          </p:txBody>
        </p:sp>
        <p:sp>
          <p:nvSpPr>
            <p:cNvPr id="19" name="Freeform 1766">
              <a:extLst>
                <a:ext uri="{FF2B5EF4-FFF2-40B4-BE49-F238E27FC236}">
                  <a16:creationId xmlns:a16="http://schemas.microsoft.com/office/drawing/2014/main" id="{FC840EE0-F998-8FE9-6CD1-16EDA742EC68}"/>
                </a:ext>
              </a:extLst>
            </p:cNvPr>
            <p:cNvSpPr/>
            <p:nvPr/>
          </p:nvSpPr>
          <p:spPr>
            <a:xfrm>
              <a:off x="3125014" y="1771878"/>
              <a:ext cx="5029" cy="9144"/>
            </a:xfrm>
            <a:custGeom>
              <a:avLst/>
              <a:gdLst>
                <a:gd name="connsiteX0" fmla="*/ 0 w 5029"/>
                <a:gd name="connsiteY0" fmla="*/ 0 h 9144"/>
                <a:gd name="connsiteX1" fmla="*/ 5029 w 5029"/>
                <a:gd name="connsiteY1" fmla="*/ 9144 h 9144"/>
                <a:gd name="connsiteX2" fmla="*/ 0 w 5029"/>
                <a:gd name="connsiteY2" fmla="*/ 0 h 9144"/>
              </a:gdLst>
              <a:ahLst/>
              <a:cxnLst>
                <a:cxn ang="0">
                  <a:pos x="connsiteX0" y="connsiteY0"/>
                </a:cxn>
                <a:cxn ang="0">
                  <a:pos x="connsiteX1" y="connsiteY1"/>
                </a:cxn>
                <a:cxn ang="0">
                  <a:pos x="connsiteX2" y="connsiteY2"/>
                </a:cxn>
              </a:cxnLst>
              <a:rect l="l" t="t" r="r" b="b"/>
              <a:pathLst>
                <a:path w="5029" h="9144">
                  <a:moveTo>
                    <a:pt x="0" y="0"/>
                  </a:moveTo>
                  <a:cubicBezTo>
                    <a:pt x="1829" y="2972"/>
                    <a:pt x="3429" y="5944"/>
                    <a:pt x="5029" y="9144"/>
                  </a:cubicBezTo>
                  <a:cubicBezTo>
                    <a:pt x="3429" y="5944"/>
                    <a:pt x="1829" y="2972"/>
                    <a:pt x="0" y="0"/>
                  </a:cubicBezTo>
                  <a:close/>
                </a:path>
              </a:pathLst>
            </a:custGeom>
            <a:solidFill>
              <a:srgbClr val="FFFFFF"/>
            </a:solidFill>
            <a:ln w="2286" cap="flat">
              <a:noFill/>
              <a:prstDash val="solid"/>
              <a:miter/>
            </a:ln>
          </p:spPr>
          <p:txBody>
            <a:bodyPr rtlCol="0" anchor="ctr"/>
            <a:lstStyle/>
            <a:p>
              <a:endParaRPr lang="en-US"/>
            </a:p>
          </p:txBody>
        </p:sp>
        <p:sp>
          <p:nvSpPr>
            <p:cNvPr id="20" name="Freeform 1767">
              <a:extLst>
                <a:ext uri="{FF2B5EF4-FFF2-40B4-BE49-F238E27FC236}">
                  <a16:creationId xmlns:a16="http://schemas.microsoft.com/office/drawing/2014/main" id="{4DEC22F1-8BF2-E907-782F-E591C0CC3C5C}"/>
                </a:ext>
              </a:extLst>
            </p:cNvPr>
            <p:cNvSpPr/>
            <p:nvPr/>
          </p:nvSpPr>
          <p:spPr>
            <a:xfrm>
              <a:off x="2876526" y="255346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457" y="686"/>
                    <a:pt x="229" y="457"/>
                    <a:pt x="0" y="0"/>
                  </a:cubicBezTo>
                  <a:cubicBezTo>
                    <a:pt x="229" y="229"/>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21" name="Freeform 1768">
              <a:extLst>
                <a:ext uri="{FF2B5EF4-FFF2-40B4-BE49-F238E27FC236}">
                  <a16:creationId xmlns:a16="http://schemas.microsoft.com/office/drawing/2014/main" id="{BEDE17D9-490F-5B5E-3435-84574669BF20}"/>
                </a:ext>
              </a:extLst>
            </p:cNvPr>
            <p:cNvSpPr/>
            <p:nvPr/>
          </p:nvSpPr>
          <p:spPr>
            <a:xfrm>
              <a:off x="3102382" y="1733931"/>
              <a:ext cx="7086" cy="11430"/>
            </a:xfrm>
            <a:custGeom>
              <a:avLst/>
              <a:gdLst>
                <a:gd name="connsiteX0" fmla="*/ 0 w 7086"/>
                <a:gd name="connsiteY0" fmla="*/ 0 h 11430"/>
                <a:gd name="connsiteX1" fmla="*/ 7087 w 7086"/>
                <a:gd name="connsiteY1" fmla="*/ 11430 h 11430"/>
                <a:gd name="connsiteX2" fmla="*/ 0 w 7086"/>
                <a:gd name="connsiteY2" fmla="*/ 0 h 11430"/>
              </a:gdLst>
              <a:ahLst/>
              <a:cxnLst>
                <a:cxn ang="0">
                  <a:pos x="connsiteX0" y="connsiteY0"/>
                </a:cxn>
                <a:cxn ang="0">
                  <a:pos x="connsiteX1" y="connsiteY1"/>
                </a:cxn>
                <a:cxn ang="0">
                  <a:pos x="connsiteX2" y="connsiteY2"/>
                </a:cxn>
              </a:cxnLst>
              <a:rect l="l" t="t" r="r" b="b"/>
              <a:pathLst>
                <a:path w="7086" h="11430">
                  <a:moveTo>
                    <a:pt x="0" y="0"/>
                  </a:moveTo>
                  <a:cubicBezTo>
                    <a:pt x="2286" y="3886"/>
                    <a:pt x="4801" y="7544"/>
                    <a:pt x="7087" y="11430"/>
                  </a:cubicBezTo>
                  <a:cubicBezTo>
                    <a:pt x="4801" y="7544"/>
                    <a:pt x="2515" y="3658"/>
                    <a:pt x="0" y="0"/>
                  </a:cubicBezTo>
                  <a:close/>
                </a:path>
              </a:pathLst>
            </a:custGeom>
            <a:solidFill>
              <a:srgbClr val="FFFFFF"/>
            </a:solidFill>
            <a:ln w="2286" cap="flat">
              <a:noFill/>
              <a:prstDash val="solid"/>
              <a:miter/>
            </a:ln>
          </p:spPr>
          <p:txBody>
            <a:bodyPr rtlCol="0" anchor="ctr"/>
            <a:lstStyle/>
            <a:p>
              <a:endParaRPr lang="en-US"/>
            </a:p>
          </p:txBody>
        </p:sp>
        <p:sp>
          <p:nvSpPr>
            <p:cNvPr id="22" name="Freeform 1769">
              <a:extLst>
                <a:ext uri="{FF2B5EF4-FFF2-40B4-BE49-F238E27FC236}">
                  <a16:creationId xmlns:a16="http://schemas.microsoft.com/office/drawing/2014/main" id="{3A50E5EC-5999-65E5-AD01-E5B8E9D8DA76}"/>
                </a:ext>
              </a:extLst>
            </p:cNvPr>
            <p:cNvSpPr/>
            <p:nvPr/>
          </p:nvSpPr>
          <p:spPr>
            <a:xfrm>
              <a:off x="2889099" y="2560777"/>
              <a:ext cx="1143" cy="228"/>
            </a:xfrm>
            <a:custGeom>
              <a:avLst/>
              <a:gdLst>
                <a:gd name="connsiteX0" fmla="*/ 1143 w 1143"/>
                <a:gd name="connsiteY0" fmla="*/ 229 h 228"/>
                <a:gd name="connsiteX1" fmla="*/ 0 w 1143"/>
                <a:gd name="connsiteY1" fmla="*/ 0 h 228"/>
                <a:gd name="connsiteX2" fmla="*/ 1143 w 1143"/>
                <a:gd name="connsiteY2" fmla="*/ 229 h 228"/>
              </a:gdLst>
              <a:ahLst/>
              <a:cxnLst>
                <a:cxn ang="0">
                  <a:pos x="connsiteX0" y="connsiteY0"/>
                </a:cxn>
                <a:cxn ang="0">
                  <a:pos x="connsiteX1" y="connsiteY1"/>
                </a:cxn>
                <a:cxn ang="0">
                  <a:pos x="connsiteX2" y="connsiteY2"/>
                </a:cxn>
              </a:cxnLst>
              <a:rect l="l" t="t" r="r" b="b"/>
              <a:pathLst>
                <a:path w="1143" h="228">
                  <a:moveTo>
                    <a:pt x="1143" y="229"/>
                  </a:moveTo>
                  <a:cubicBezTo>
                    <a:pt x="686" y="229"/>
                    <a:pt x="457" y="0"/>
                    <a:pt x="0" y="0"/>
                  </a:cubicBezTo>
                  <a:cubicBezTo>
                    <a:pt x="457" y="0"/>
                    <a:pt x="914" y="229"/>
                    <a:pt x="1143" y="229"/>
                  </a:cubicBezTo>
                  <a:close/>
                </a:path>
              </a:pathLst>
            </a:custGeom>
            <a:solidFill>
              <a:srgbClr val="FFFFFF"/>
            </a:solidFill>
            <a:ln w="2286" cap="flat">
              <a:noFill/>
              <a:prstDash val="solid"/>
              <a:miter/>
            </a:ln>
          </p:spPr>
          <p:txBody>
            <a:bodyPr rtlCol="0" anchor="ctr"/>
            <a:lstStyle/>
            <a:p>
              <a:endParaRPr lang="en-US"/>
            </a:p>
          </p:txBody>
        </p:sp>
        <p:sp>
          <p:nvSpPr>
            <p:cNvPr id="23" name="Freeform 1770">
              <a:extLst>
                <a:ext uri="{FF2B5EF4-FFF2-40B4-BE49-F238E27FC236}">
                  <a16:creationId xmlns:a16="http://schemas.microsoft.com/office/drawing/2014/main" id="{C6A0FA6D-2761-E533-D30F-2DF1F6CF1116}"/>
                </a:ext>
              </a:extLst>
            </p:cNvPr>
            <p:cNvSpPr/>
            <p:nvPr/>
          </p:nvSpPr>
          <p:spPr>
            <a:xfrm>
              <a:off x="3133243" y="1786280"/>
              <a:ext cx="3886" cy="6858"/>
            </a:xfrm>
            <a:custGeom>
              <a:avLst/>
              <a:gdLst>
                <a:gd name="connsiteX0" fmla="*/ 0 w 3886"/>
                <a:gd name="connsiteY0" fmla="*/ 0 h 6858"/>
                <a:gd name="connsiteX1" fmla="*/ 3886 w 3886"/>
                <a:gd name="connsiteY1" fmla="*/ 6858 h 6858"/>
                <a:gd name="connsiteX2" fmla="*/ 0 w 3886"/>
                <a:gd name="connsiteY2" fmla="*/ 0 h 6858"/>
              </a:gdLst>
              <a:ahLst/>
              <a:cxnLst>
                <a:cxn ang="0">
                  <a:pos x="connsiteX0" y="connsiteY0"/>
                </a:cxn>
                <a:cxn ang="0">
                  <a:pos x="connsiteX1" y="connsiteY1"/>
                </a:cxn>
                <a:cxn ang="0">
                  <a:pos x="connsiteX2" y="connsiteY2"/>
                </a:cxn>
              </a:cxnLst>
              <a:rect l="l" t="t" r="r" b="b"/>
              <a:pathLst>
                <a:path w="3886" h="6858">
                  <a:moveTo>
                    <a:pt x="0" y="0"/>
                  </a:moveTo>
                  <a:cubicBezTo>
                    <a:pt x="1372" y="2286"/>
                    <a:pt x="2515" y="4572"/>
                    <a:pt x="3886" y="6858"/>
                  </a:cubicBezTo>
                  <a:cubicBezTo>
                    <a:pt x="2515" y="4572"/>
                    <a:pt x="1143" y="22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71">
              <a:extLst>
                <a:ext uri="{FF2B5EF4-FFF2-40B4-BE49-F238E27FC236}">
                  <a16:creationId xmlns:a16="http://schemas.microsoft.com/office/drawing/2014/main" id="{7DDE7A59-5F8A-910C-7132-B74969941C38}"/>
                </a:ext>
              </a:extLst>
            </p:cNvPr>
            <p:cNvSpPr/>
            <p:nvPr/>
          </p:nvSpPr>
          <p:spPr>
            <a:xfrm>
              <a:off x="2892070" y="2561463"/>
              <a:ext cx="914" cy="228"/>
            </a:xfrm>
            <a:custGeom>
              <a:avLst/>
              <a:gdLst>
                <a:gd name="connsiteX0" fmla="*/ 914 w 914"/>
                <a:gd name="connsiteY0" fmla="*/ 229 h 228"/>
                <a:gd name="connsiteX1" fmla="*/ 0 w 914"/>
                <a:gd name="connsiteY1" fmla="*/ 0 h 228"/>
                <a:gd name="connsiteX2" fmla="*/ 914 w 914"/>
                <a:gd name="connsiteY2" fmla="*/ 229 h 228"/>
              </a:gdLst>
              <a:ahLst/>
              <a:cxnLst>
                <a:cxn ang="0">
                  <a:pos x="connsiteX0" y="connsiteY0"/>
                </a:cxn>
                <a:cxn ang="0">
                  <a:pos x="connsiteX1" y="connsiteY1"/>
                </a:cxn>
                <a:cxn ang="0">
                  <a:pos x="connsiteX2" y="connsiteY2"/>
                </a:cxn>
              </a:cxnLst>
              <a:rect l="l" t="t" r="r" b="b"/>
              <a:pathLst>
                <a:path w="914" h="228">
                  <a:moveTo>
                    <a:pt x="914" y="229"/>
                  </a:moveTo>
                  <a:cubicBezTo>
                    <a:pt x="686" y="229"/>
                    <a:pt x="229" y="0"/>
                    <a:pt x="0" y="0"/>
                  </a:cubicBezTo>
                  <a:cubicBezTo>
                    <a:pt x="229" y="0"/>
                    <a:pt x="686" y="229"/>
                    <a:pt x="914" y="229"/>
                  </a:cubicBezTo>
                  <a:close/>
                </a:path>
              </a:pathLst>
            </a:custGeom>
            <a:solidFill>
              <a:srgbClr val="FFFFFF"/>
            </a:solidFill>
            <a:ln w="2286" cap="flat">
              <a:noFill/>
              <a:prstDash val="solid"/>
              <a:miter/>
            </a:ln>
          </p:spPr>
          <p:txBody>
            <a:bodyPr rtlCol="0" anchor="ctr"/>
            <a:lstStyle/>
            <a:p>
              <a:endParaRPr lang="en-US"/>
            </a:p>
          </p:txBody>
        </p:sp>
        <p:sp>
          <p:nvSpPr>
            <p:cNvPr id="25" name="Freeform 1772">
              <a:extLst>
                <a:ext uri="{FF2B5EF4-FFF2-40B4-BE49-F238E27FC236}">
                  <a16:creationId xmlns:a16="http://schemas.microsoft.com/office/drawing/2014/main" id="{261D5E6F-0799-61AC-D70E-A5A2BFB2DA8B}"/>
                </a:ext>
              </a:extLst>
            </p:cNvPr>
            <p:cNvSpPr/>
            <p:nvPr/>
          </p:nvSpPr>
          <p:spPr>
            <a:xfrm>
              <a:off x="3212568" y="181325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6" name="Freeform 1773">
              <a:extLst>
                <a:ext uri="{FF2B5EF4-FFF2-40B4-BE49-F238E27FC236}">
                  <a16:creationId xmlns:a16="http://schemas.microsoft.com/office/drawing/2014/main" id="{9597D3B3-648A-BB2D-AD8B-A762FE89814F}"/>
                </a:ext>
              </a:extLst>
            </p:cNvPr>
            <p:cNvSpPr/>
            <p:nvPr/>
          </p:nvSpPr>
          <p:spPr>
            <a:xfrm>
              <a:off x="3184221" y="176913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3200"/>
                    <a:pt x="2972" y="4572"/>
                  </a:cubicBezTo>
                  <a:cubicBezTo>
                    <a:pt x="1829"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27" name="Freeform 1774">
              <a:extLst>
                <a:ext uri="{FF2B5EF4-FFF2-40B4-BE49-F238E27FC236}">
                  <a16:creationId xmlns:a16="http://schemas.microsoft.com/office/drawing/2014/main" id="{88DE82A2-CC0A-E989-1CBB-B911FA223BE8}"/>
                </a:ext>
              </a:extLst>
            </p:cNvPr>
            <p:cNvSpPr/>
            <p:nvPr/>
          </p:nvSpPr>
          <p:spPr>
            <a:xfrm>
              <a:off x="3181249" y="1764792"/>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1775">
              <a:extLst>
                <a:ext uri="{FF2B5EF4-FFF2-40B4-BE49-F238E27FC236}">
                  <a16:creationId xmlns:a16="http://schemas.microsoft.com/office/drawing/2014/main" id="{1BFA609F-4A7B-F20D-C0D4-5357588838AD}"/>
                </a:ext>
              </a:extLst>
            </p:cNvPr>
            <p:cNvSpPr/>
            <p:nvPr/>
          </p:nvSpPr>
          <p:spPr>
            <a:xfrm>
              <a:off x="3193594" y="178376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9" name="Freeform 1776">
              <a:extLst>
                <a:ext uri="{FF2B5EF4-FFF2-40B4-BE49-F238E27FC236}">
                  <a16:creationId xmlns:a16="http://schemas.microsoft.com/office/drawing/2014/main" id="{659A7A7B-FB9B-5E2E-4D76-E8CBCC434899}"/>
                </a:ext>
              </a:extLst>
            </p:cNvPr>
            <p:cNvSpPr/>
            <p:nvPr/>
          </p:nvSpPr>
          <p:spPr>
            <a:xfrm>
              <a:off x="3187193" y="1773936"/>
              <a:ext cx="2514" cy="4114"/>
            </a:xfrm>
            <a:custGeom>
              <a:avLst/>
              <a:gdLst>
                <a:gd name="connsiteX0" fmla="*/ 0 w 2514"/>
                <a:gd name="connsiteY0" fmla="*/ 0 h 4114"/>
                <a:gd name="connsiteX1" fmla="*/ 2515 w 2514"/>
                <a:gd name="connsiteY1" fmla="*/ 4115 h 4114"/>
                <a:gd name="connsiteX2" fmla="*/ 0 w 2514"/>
                <a:gd name="connsiteY2" fmla="*/ 0 h 4114"/>
              </a:gdLst>
              <a:ahLst/>
              <a:cxnLst>
                <a:cxn ang="0">
                  <a:pos x="connsiteX0" y="connsiteY0"/>
                </a:cxn>
                <a:cxn ang="0">
                  <a:pos x="connsiteX1" y="connsiteY1"/>
                </a:cxn>
                <a:cxn ang="0">
                  <a:pos x="connsiteX2" y="connsiteY2"/>
                </a:cxn>
              </a:cxnLst>
              <a:rect l="l" t="t" r="r" b="b"/>
              <a:pathLst>
                <a:path w="2514" h="4114">
                  <a:moveTo>
                    <a:pt x="0" y="0"/>
                  </a:moveTo>
                  <a:cubicBezTo>
                    <a:pt x="914" y="1372"/>
                    <a:pt x="1829" y="2743"/>
                    <a:pt x="2515"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1777">
              <a:extLst>
                <a:ext uri="{FF2B5EF4-FFF2-40B4-BE49-F238E27FC236}">
                  <a16:creationId xmlns:a16="http://schemas.microsoft.com/office/drawing/2014/main" id="{197E3908-EBDC-130B-FCFF-81F7702E5DB1}"/>
                </a:ext>
              </a:extLst>
            </p:cNvPr>
            <p:cNvSpPr/>
            <p:nvPr/>
          </p:nvSpPr>
          <p:spPr>
            <a:xfrm>
              <a:off x="3175077" y="1755190"/>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372" y="2286"/>
                    <a:pt x="2286" y="3429"/>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31" name="Freeform 1778">
              <a:extLst>
                <a:ext uri="{FF2B5EF4-FFF2-40B4-BE49-F238E27FC236}">
                  <a16:creationId xmlns:a16="http://schemas.microsoft.com/office/drawing/2014/main" id="{7F856339-E726-04AF-BA2E-DCA25C01D047}"/>
                </a:ext>
              </a:extLst>
            </p:cNvPr>
            <p:cNvSpPr/>
            <p:nvPr/>
          </p:nvSpPr>
          <p:spPr>
            <a:xfrm>
              <a:off x="3190851" y="177942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32" name="Freeform 1779">
              <a:extLst>
                <a:ext uri="{FF2B5EF4-FFF2-40B4-BE49-F238E27FC236}">
                  <a16:creationId xmlns:a16="http://schemas.microsoft.com/office/drawing/2014/main" id="{5B6DB96A-2078-4DD5-FBA4-CBA0A8F2BA6A}"/>
                </a:ext>
              </a:extLst>
            </p:cNvPr>
            <p:cNvSpPr/>
            <p:nvPr/>
          </p:nvSpPr>
          <p:spPr>
            <a:xfrm>
              <a:off x="3178278" y="1759991"/>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7" y="3200"/>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1780">
              <a:extLst>
                <a:ext uri="{FF2B5EF4-FFF2-40B4-BE49-F238E27FC236}">
                  <a16:creationId xmlns:a16="http://schemas.microsoft.com/office/drawing/2014/main" id="{2914ABA2-D2B8-5BE6-CAAB-2EFD73F0B4E0}"/>
                </a:ext>
              </a:extLst>
            </p:cNvPr>
            <p:cNvSpPr/>
            <p:nvPr/>
          </p:nvSpPr>
          <p:spPr>
            <a:xfrm>
              <a:off x="3141016" y="1702841"/>
              <a:ext cx="13258" cy="20345"/>
            </a:xfrm>
            <a:custGeom>
              <a:avLst/>
              <a:gdLst>
                <a:gd name="connsiteX0" fmla="*/ 0 w 13258"/>
                <a:gd name="connsiteY0" fmla="*/ 0 h 20345"/>
                <a:gd name="connsiteX1" fmla="*/ 13259 w 13258"/>
                <a:gd name="connsiteY1" fmla="*/ 20345 h 20345"/>
                <a:gd name="connsiteX2" fmla="*/ 0 w 13258"/>
                <a:gd name="connsiteY2" fmla="*/ 0 h 20345"/>
              </a:gdLst>
              <a:ahLst/>
              <a:cxnLst>
                <a:cxn ang="0">
                  <a:pos x="connsiteX0" y="connsiteY0"/>
                </a:cxn>
                <a:cxn ang="0">
                  <a:pos x="connsiteX1" y="connsiteY1"/>
                </a:cxn>
                <a:cxn ang="0">
                  <a:pos x="connsiteX2" y="connsiteY2"/>
                </a:cxn>
              </a:cxnLst>
              <a:rect l="l" t="t" r="r" b="b"/>
              <a:pathLst>
                <a:path w="13258" h="20345">
                  <a:moveTo>
                    <a:pt x="0" y="0"/>
                  </a:moveTo>
                  <a:cubicBezTo>
                    <a:pt x="4343" y="6629"/>
                    <a:pt x="8915" y="13487"/>
                    <a:pt x="13259" y="20345"/>
                  </a:cubicBezTo>
                  <a:cubicBezTo>
                    <a:pt x="8687" y="13716"/>
                    <a:pt x="4343" y="6858"/>
                    <a:pt x="0" y="0"/>
                  </a:cubicBezTo>
                  <a:close/>
                </a:path>
              </a:pathLst>
            </a:custGeom>
            <a:solidFill>
              <a:srgbClr val="FFFFFF"/>
            </a:solidFill>
            <a:ln w="2286" cap="flat">
              <a:noFill/>
              <a:prstDash val="solid"/>
              <a:miter/>
            </a:ln>
          </p:spPr>
          <p:txBody>
            <a:bodyPr rtlCol="0" anchor="ctr"/>
            <a:lstStyle/>
            <a:p>
              <a:endParaRPr lang="en-US"/>
            </a:p>
          </p:txBody>
        </p:sp>
        <p:sp>
          <p:nvSpPr>
            <p:cNvPr id="34" name="Freeform 1781">
              <a:extLst>
                <a:ext uri="{FF2B5EF4-FFF2-40B4-BE49-F238E27FC236}">
                  <a16:creationId xmlns:a16="http://schemas.microsoft.com/office/drawing/2014/main" id="{C4B32828-0E0F-1501-1E5E-2A9798A71F23}"/>
                </a:ext>
              </a:extLst>
            </p:cNvPr>
            <p:cNvSpPr/>
            <p:nvPr/>
          </p:nvSpPr>
          <p:spPr>
            <a:xfrm>
              <a:off x="3042403" y="1604202"/>
              <a:ext cx="116900" cy="206995"/>
            </a:xfrm>
            <a:custGeom>
              <a:avLst/>
              <a:gdLst>
                <a:gd name="connsiteX0" fmla="*/ 60437 w 116900"/>
                <a:gd name="connsiteY0" fmla="*/ 108240 h 206995"/>
                <a:gd name="connsiteX1" fmla="*/ 116901 w 116900"/>
                <a:gd name="connsiteY1" fmla="*/ 206995 h 206995"/>
                <a:gd name="connsiteX2" fmla="*/ 91526 w 116900"/>
                <a:gd name="connsiteY2" fmla="*/ 88352 h 206995"/>
                <a:gd name="connsiteX3" fmla="*/ 94727 w 116900"/>
                <a:gd name="connsiteY3" fmla="*/ 93381 h 206995"/>
                <a:gd name="connsiteX4" fmla="*/ 42377 w 116900"/>
                <a:gd name="connsiteY4" fmla="*/ 14285 h 206995"/>
                <a:gd name="connsiteX5" fmla="*/ 4201 w 116900"/>
                <a:gd name="connsiteY5" fmla="*/ 8113 h 206995"/>
                <a:gd name="connsiteX6" fmla="*/ 2829 w 116900"/>
                <a:gd name="connsiteY6" fmla="*/ 20229 h 206995"/>
                <a:gd name="connsiteX7" fmla="*/ 60437 w 116900"/>
                <a:gd name="connsiteY7" fmla="*/ 108240 h 20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00" h="206995">
                  <a:moveTo>
                    <a:pt x="60437" y="108240"/>
                  </a:moveTo>
                  <a:cubicBezTo>
                    <a:pt x="81239" y="140015"/>
                    <a:pt x="98613" y="173848"/>
                    <a:pt x="116901" y="206995"/>
                  </a:cubicBezTo>
                  <a:cubicBezTo>
                    <a:pt x="112100" y="167219"/>
                    <a:pt x="104785" y="126528"/>
                    <a:pt x="91526" y="88352"/>
                  </a:cubicBezTo>
                  <a:cubicBezTo>
                    <a:pt x="92669" y="89952"/>
                    <a:pt x="93584" y="91552"/>
                    <a:pt x="94727" y="93381"/>
                  </a:cubicBezTo>
                  <a:cubicBezTo>
                    <a:pt x="69123" y="54290"/>
                    <a:pt x="46492" y="20229"/>
                    <a:pt x="42377" y="14285"/>
                  </a:cubicBezTo>
                  <a:cubicBezTo>
                    <a:pt x="30033" y="-3317"/>
                    <a:pt x="21346" y="-3774"/>
                    <a:pt x="4201" y="8113"/>
                  </a:cubicBezTo>
                  <a:cubicBezTo>
                    <a:pt x="-1971" y="12456"/>
                    <a:pt x="-371" y="15428"/>
                    <a:pt x="2829" y="20229"/>
                  </a:cubicBezTo>
                  <a:cubicBezTo>
                    <a:pt x="22260" y="49490"/>
                    <a:pt x="41463" y="78750"/>
                    <a:pt x="60437" y="108240"/>
                  </a:cubicBezTo>
                  <a:close/>
                </a:path>
              </a:pathLst>
            </a:custGeom>
            <a:solidFill>
              <a:srgbClr val="FFFFFF"/>
            </a:solidFill>
            <a:ln w="2286" cap="flat">
              <a:noFill/>
              <a:prstDash val="solid"/>
              <a:miter/>
            </a:ln>
          </p:spPr>
          <p:txBody>
            <a:bodyPr rtlCol="0" anchor="ctr"/>
            <a:lstStyle/>
            <a:p>
              <a:endParaRPr lang="en-US"/>
            </a:p>
          </p:txBody>
        </p:sp>
        <p:sp>
          <p:nvSpPr>
            <p:cNvPr id="35" name="Freeform 1782">
              <a:extLst>
                <a:ext uri="{FF2B5EF4-FFF2-40B4-BE49-F238E27FC236}">
                  <a16:creationId xmlns:a16="http://schemas.microsoft.com/office/drawing/2014/main" id="{1031F5F5-7760-B043-3406-EBFE3B03A6A4}"/>
                </a:ext>
              </a:extLst>
            </p:cNvPr>
            <p:cNvSpPr/>
            <p:nvPr/>
          </p:nvSpPr>
          <p:spPr>
            <a:xfrm>
              <a:off x="3164790" y="1739188"/>
              <a:ext cx="6172" cy="9601"/>
            </a:xfrm>
            <a:custGeom>
              <a:avLst/>
              <a:gdLst>
                <a:gd name="connsiteX0" fmla="*/ 0 w 6172"/>
                <a:gd name="connsiteY0" fmla="*/ 0 h 9601"/>
                <a:gd name="connsiteX1" fmla="*/ 6172 w 6172"/>
                <a:gd name="connsiteY1" fmla="*/ 9601 h 9601"/>
                <a:gd name="connsiteX2" fmla="*/ 0 w 6172"/>
                <a:gd name="connsiteY2" fmla="*/ 0 h 9601"/>
              </a:gdLst>
              <a:ahLst/>
              <a:cxnLst>
                <a:cxn ang="0">
                  <a:pos x="connsiteX0" y="connsiteY0"/>
                </a:cxn>
                <a:cxn ang="0">
                  <a:pos x="connsiteX1" y="connsiteY1"/>
                </a:cxn>
                <a:cxn ang="0">
                  <a:pos x="connsiteX2" y="connsiteY2"/>
                </a:cxn>
              </a:cxnLst>
              <a:rect l="l" t="t" r="r" b="b"/>
              <a:pathLst>
                <a:path w="6172" h="9601">
                  <a:moveTo>
                    <a:pt x="0" y="0"/>
                  </a:moveTo>
                  <a:cubicBezTo>
                    <a:pt x="2057" y="3200"/>
                    <a:pt x="4115" y="6401"/>
                    <a:pt x="6172" y="9601"/>
                  </a:cubicBezTo>
                  <a:cubicBezTo>
                    <a:pt x="4115" y="6401"/>
                    <a:pt x="2057" y="3200"/>
                    <a:pt x="0" y="0"/>
                  </a:cubicBezTo>
                  <a:close/>
                </a:path>
              </a:pathLst>
            </a:custGeom>
            <a:solidFill>
              <a:srgbClr val="FFFFFF"/>
            </a:solidFill>
            <a:ln w="2286" cap="flat">
              <a:noFill/>
              <a:prstDash val="solid"/>
              <a:miter/>
            </a:ln>
          </p:spPr>
          <p:txBody>
            <a:bodyPr rtlCol="0" anchor="ctr"/>
            <a:lstStyle/>
            <a:p>
              <a:endParaRPr lang="en-US"/>
            </a:p>
          </p:txBody>
        </p:sp>
        <p:sp>
          <p:nvSpPr>
            <p:cNvPr id="36" name="Freeform 1783">
              <a:extLst>
                <a:ext uri="{FF2B5EF4-FFF2-40B4-BE49-F238E27FC236}">
                  <a16:creationId xmlns:a16="http://schemas.microsoft.com/office/drawing/2014/main" id="{D7FBBFB2-8340-5769-7AE3-654D84F33208}"/>
                </a:ext>
              </a:extLst>
            </p:cNvPr>
            <p:cNvSpPr/>
            <p:nvPr/>
          </p:nvSpPr>
          <p:spPr>
            <a:xfrm>
              <a:off x="3137587" y="1697812"/>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2057"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37" name="Freeform 1784">
              <a:extLst>
                <a:ext uri="{FF2B5EF4-FFF2-40B4-BE49-F238E27FC236}">
                  <a16:creationId xmlns:a16="http://schemas.microsoft.com/office/drawing/2014/main" id="{72952926-86B0-96BE-FB6D-2DFDB38577A7}"/>
                </a:ext>
              </a:extLst>
            </p:cNvPr>
            <p:cNvSpPr/>
            <p:nvPr/>
          </p:nvSpPr>
          <p:spPr>
            <a:xfrm>
              <a:off x="3161361" y="1734159"/>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8" name="Freeform 1785">
              <a:extLst>
                <a:ext uri="{FF2B5EF4-FFF2-40B4-BE49-F238E27FC236}">
                  <a16:creationId xmlns:a16="http://schemas.microsoft.com/office/drawing/2014/main" id="{3D601F12-5358-2774-28F3-94B0683EF6BF}"/>
                </a:ext>
              </a:extLst>
            </p:cNvPr>
            <p:cNvSpPr/>
            <p:nvPr/>
          </p:nvSpPr>
          <p:spPr>
            <a:xfrm>
              <a:off x="3158161" y="1729130"/>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372"/>
                    <a:pt x="1829" y="2972"/>
                    <a:pt x="2743" y="4343"/>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1786">
              <a:extLst>
                <a:ext uri="{FF2B5EF4-FFF2-40B4-BE49-F238E27FC236}">
                  <a16:creationId xmlns:a16="http://schemas.microsoft.com/office/drawing/2014/main" id="{43DC197F-9AF4-9AC5-20DC-E554BBE1B414}"/>
                </a:ext>
              </a:extLst>
            </p:cNvPr>
            <p:cNvSpPr/>
            <p:nvPr/>
          </p:nvSpPr>
          <p:spPr>
            <a:xfrm>
              <a:off x="3154503" y="1723872"/>
              <a:ext cx="2971" cy="4343"/>
            </a:xfrm>
            <a:custGeom>
              <a:avLst/>
              <a:gdLst>
                <a:gd name="connsiteX0" fmla="*/ 0 w 2971"/>
                <a:gd name="connsiteY0" fmla="*/ 0 h 4343"/>
                <a:gd name="connsiteX1" fmla="*/ 2972 w 2971"/>
                <a:gd name="connsiteY1" fmla="*/ 4343 h 4343"/>
                <a:gd name="connsiteX2" fmla="*/ 0 w 2971"/>
                <a:gd name="connsiteY2" fmla="*/ 0 h 4343"/>
              </a:gdLst>
              <a:ahLst/>
              <a:cxnLst>
                <a:cxn ang="0">
                  <a:pos x="connsiteX0" y="connsiteY0"/>
                </a:cxn>
                <a:cxn ang="0">
                  <a:pos x="connsiteX1" y="connsiteY1"/>
                </a:cxn>
                <a:cxn ang="0">
                  <a:pos x="connsiteX2" y="connsiteY2"/>
                </a:cxn>
              </a:cxnLst>
              <a:rect l="l" t="t" r="r" b="b"/>
              <a:pathLst>
                <a:path w="2971" h="4343">
                  <a:moveTo>
                    <a:pt x="0" y="0"/>
                  </a:moveTo>
                  <a:cubicBezTo>
                    <a:pt x="914" y="1372"/>
                    <a:pt x="1829" y="2972"/>
                    <a:pt x="2972" y="4343"/>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1787">
              <a:extLst>
                <a:ext uri="{FF2B5EF4-FFF2-40B4-BE49-F238E27FC236}">
                  <a16:creationId xmlns:a16="http://schemas.microsoft.com/office/drawing/2014/main" id="{871EAC2B-1270-9B52-867C-D4F5FF1BA5EB}"/>
                </a:ext>
              </a:extLst>
            </p:cNvPr>
            <p:cNvSpPr/>
            <p:nvPr/>
          </p:nvSpPr>
          <p:spPr>
            <a:xfrm>
              <a:off x="3220111" y="1825142"/>
              <a:ext cx="914" cy="1600"/>
            </a:xfrm>
            <a:custGeom>
              <a:avLst/>
              <a:gdLst>
                <a:gd name="connsiteX0" fmla="*/ 0 w 914"/>
                <a:gd name="connsiteY0" fmla="*/ 0 h 1600"/>
                <a:gd name="connsiteX1" fmla="*/ 914 w 914"/>
                <a:gd name="connsiteY1" fmla="*/ 1600 h 1600"/>
                <a:gd name="connsiteX2" fmla="*/ 0 w 914"/>
                <a:gd name="connsiteY2" fmla="*/ 0 h 1600"/>
              </a:gdLst>
              <a:ahLst/>
              <a:cxnLst>
                <a:cxn ang="0">
                  <a:pos x="connsiteX0" y="connsiteY0"/>
                </a:cxn>
                <a:cxn ang="0">
                  <a:pos x="connsiteX1" y="connsiteY1"/>
                </a:cxn>
                <a:cxn ang="0">
                  <a:pos x="connsiteX2" y="connsiteY2"/>
                </a:cxn>
              </a:cxnLst>
              <a:rect l="l" t="t" r="r" b="b"/>
              <a:pathLst>
                <a:path w="914" h="1600">
                  <a:moveTo>
                    <a:pt x="0" y="0"/>
                  </a:moveTo>
                  <a:cubicBezTo>
                    <a:pt x="229" y="457"/>
                    <a:pt x="686" y="1143"/>
                    <a:pt x="914"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1788">
              <a:extLst>
                <a:ext uri="{FF2B5EF4-FFF2-40B4-BE49-F238E27FC236}">
                  <a16:creationId xmlns:a16="http://schemas.microsoft.com/office/drawing/2014/main" id="{5CC32F90-2751-E6C9-2FFE-D1029D45AD9F}"/>
                </a:ext>
              </a:extLst>
            </p:cNvPr>
            <p:cNvSpPr/>
            <p:nvPr/>
          </p:nvSpPr>
          <p:spPr>
            <a:xfrm>
              <a:off x="3219197" y="1823313"/>
              <a:ext cx="685" cy="1143"/>
            </a:xfrm>
            <a:custGeom>
              <a:avLst/>
              <a:gdLst>
                <a:gd name="connsiteX0" fmla="*/ 0 w 685"/>
                <a:gd name="connsiteY0" fmla="*/ 0 h 1143"/>
                <a:gd name="connsiteX1" fmla="*/ 686 w 685"/>
                <a:gd name="connsiteY1" fmla="*/ 1143 h 1143"/>
                <a:gd name="connsiteX2" fmla="*/ 0 w 685"/>
                <a:gd name="connsiteY2" fmla="*/ 0 h 1143"/>
              </a:gdLst>
              <a:ahLst/>
              <a:cxnLst>
                <a:cxn ang="0">
                  <a:pos x="connsiteX0" y="connsiteY0"/>
                </a:cxn>
                <a:cxn ang="0">
                  <a:pos x="connsiteX1" y="connsiteY1"/>
                </a:cxn>
                <a:cxn ang="0">
                  <a:pos x="connsiteX2" y="connsiteY2"/>
                </a:cxn>
              </a:cxnLst>
              <a:rect l="l" t="t" r="r" b="b"/>
              <a:pathLst>
                <a:path w="685" h="1143">
                  <a:moveTo>
                    <a:pt x="0" y="0"/>
                  </a:moveTo>
                  <a:cubicBezTo>
                    <a:pt x="229" y="457"/>
                    <a:pt x="457" y="914"/>
                    <a:pt x="686" y="1143"/>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2" name="Freeform 1789">
              <a:extLst>
                <a:ext uri="{FF2B5EF4-FFF2-40B4-BE49-F238E27FC236}">
                  <a16:creationId xmlns:a16="http://schemas.microsoft.com/office/drawing/2014/main" id="{875B5F04-34E6-F1B5-570B-B9CC2C1BADA5}"/>
                </a:ext>
              </a:extLst>
            </p:cNvPr>
            <p:cNvSpPr/>
            <p:nvPr/>
          </p:nvSpPr>
          <p:spPr>
            <a:xfrm>
              <a:off x="3217825" y="1821484"/>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7"/>
                    <a:pt x="457" y="914"/>
                    <a:pt x="686" y="1372"/>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3" name="Freeform 1790">
              <a:extLst>
                <a:ext uri="{FF2B5EF4-FFF2-40B4-BE49-F238E27FC236}">
                  <a16:creationId xmlns:a16="http://schemas.microsoft.com/office/drawing/2014/main" id="{BCC3C4BC-B937-DCA1-0197-4E90F5E9A6BB}"/>
                </a:ext>
              </a:extLst>
            </p:cNvPr>
            <p:cNvSpPr/>
            <p:nvPr/>
          </p:nvSpPr>
          <p:spPr>
            <a:xfrm>
              <a:off x="3159532" y="1811197"/>
              <a:ext cx="4343" cy="8001"/>
            </a:xfrm>
            <a:custGeom>
              <a:avLst/>
              <a:gdLst>
                <a:gd name="connsiteX0" fmla="*/ 4343 w 4343"/>
                <a:gd name="connsiteY0" fmla="*/ 8001 h 8001"/>
                <a:gd name="connsiteX1" fmla="*/ 0 w 4343"/>
                <a:gd name="connsiteY1" fmla="*/ 0 h 8001"/>
                <a:gd name="connsiteX2" fmla="*/ 4343 w 4343"/>
                <a:gd name="connsiteY2" fmla="*/ 8001 h 8001"/>
              </a:gdLst>
              <a:ahLst/>
              <a:cxnLst>
                <a:cxn ang="0">
                  <a:pos x="connsiteX0" y="connsiteY0"/>
                </a:cxn>
                <a:cxn ang="0">
                  <a:pos x="connsiteX1" y="connsiteY1"/>
                </a:cxn>
                <a:cxn ang="0">
                  <a:pos x="connsiteX2" y="connsiteY2"/>
                </a:cxn>
              </a:cxnLst>
              <a:rect l="l" t="t" r="r" b="b"/>
              <a:pathLst>
                <a:path w="4343" h="8001">
                  <a:moveTo>
                    <a:pt x="4343" y="8001"/>
                  </a:moveTo>
                  <a:cubicBezTo>
                    <a:pt x="2972" y="5258"/>
                    <a:pt x="1372" y="2743"/>
                    <a:pt x="0" y="0"/>
                  </a:cubicBezTo>
                  <a:cubicBezTo>
                    <a:pt x="1372" y="2743"/>
                    <a:pt x="2743" y="5258"/>
                    <a:pt x="4343" y="8001"/>
                  </a:cubicBezTo>
                  <a:close/>
                </a:path>
              </a:pathLst>
            </a:custGeom>
            <a:solidFill>
              <a:srgbClr val="FFFFFF"/>
            </a:solidFill>
            <a:ln w="2286" cap="flat">
              <a:noFill/>
              <a:prstDash val="solid"/>
              <a:miter/>
            </a:ln>
          </p:spPr>
          <p:txBody>
            <a:bodyPr rtlCol="0" anchor="ctr"/>
            <a:lstStyle/>
            <a:p>
              <a:endParaRPr lang="en-US"/>
            </a:p>
          </p:txBody>
        </p:sp>
        <p:sp>
          <p:nvSpPr>
            <p:cNvPr id="44" name="Freeform 1791">
              <a:extLst>
                <a:ext uri="{FF2B5EF4-FFF2-40B4-BE49-F238E27FC236}">
                  <a16:creationId xmlns:a16="http://schemas.microsoft.com/office/drawing/2014/main" id="{1FBD263C-0C4A-F03C-E2CA-480DC6CFE3A3}"/>
                </a:ext>
              </a:extLst>
            </p:cNvPr>
            <p:cNvSpPr/>
            <p:nvPr/>
          </p:nvSpPr>
          <p:spPr>
            <a:xfrm>
              <a:off x="3216454" y="1819198"/>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229" y="457"/>
                    <a:pt x="686" y="914"/>
                    <a:pt x="914" y="1372"/>
                  </a:cubicBezTo>
                  <a:cubicBezTo>
                    <a:pt x="686"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5" name="Freeform 1792">
              <a:extLst>
                <a:ext uri="{FF2B5EF4-FFF2-40B4-BE49-F238E27FC236}">
                  <a16:creationId xmlns:a16="http://schemas.microsoft.com/office/drawing/2014/main" id="{201D0C49-09EF-4097-7001-6D4209B21E56}"/>
                </a:ext>
              </a:extLst>
            </p:cNvPr>
            <p:cNvSpPr/>
            <p:nvPr/>
          </p:nvSpPr>
          <p:spPr>
            <a:xfrm>
              <a:off x="3196108" y="178765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372"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46" name="Freeform 1793">
              <a:extLst>
                <a:ext uri="{FF2B5EF4-FFF2-40B4-BE49-F238E27FC236}">
                  <a16:creationId xmlns:a16="http://schemas.microsoft.com/office/drawing/2014/main" id="{5B5FED69-83A6-F068-7117-3593B2205A5A}"/>
                </a:ext>
              </a:extLst>
            </p:cNvPr>
            <p:cNvSpPr/>
            <p:nvPr/>
          </p:nvSpPr>
          <p:spPr>
            <a:xfrm>
              <a:off x="3164333" y="1820341"/>
              <a:ext cx="4800" cy="8458"/>
            </a:xfrm>
            <a:custGeom>
              <a:avLst/>
              <a:gdLst>
                <a:gd name="connsiteX0" fmla="*/ 4801 w 4800"/>
                <a:gd name="connsiteY0" fmla="*/ 8458 h 8458"/>
                <a:gd name="connsiteX1" fmla="*/ 0 w 4800"/>
                <a:gd name="connsiteY1" fmla="*/ 0 h 8458"/>
                <a:gd name="connsiteX2" fmla="*/ 4801 w 4800"/>
                <a:gd name="connsiteY2" fmla="*/ 8458 h 8458"/>
              </a:gdLst>
              <a:ahLst/>
              <a:cxnLst>
                <a:cxn ang="0">
                  <a:pos x="connsiteX0" y="connsiteY0"/>
                </a:cxn>
                <a:cxn ang="0">
                  <a:pos x="connsiteX1" y="connsiteY1"/>
                </a:cxn>
                <a:cxn ang="0">
                  <a:pos x="connsiteX2" y="connsiteY2"/>
                </a:cxn>
              </a:cxnLst>
              <a:rect l="l" t="t" r="r" b="b"/>
              <a:pathLst>
                <a:path w="4800" h="8458">
                  <a:moveTo>
                    <a:pt x="4801" y="8458"/>
                  </a:moveTo>
                  <a:cubicBezTo>
                    <a:pt x="3200" y="5715"/>
                    <a:pt x="1600" y="2743"/>
                    <a:pt x="0" y="0"/>
                  </a:cubicBezTo>
                  <a:cubicBezTo>
                    <a:pt x="1600" y="2743"/>
                    <a:pt x="3200" y="5715"/>
                    <a:pt x="4801" y="8458"/>
                  </a:cubicBezTo>
                  <a:close/>
                </a:path>
              </a:pathLst>
            </a:custGeom>
            <a:solidFill>
              <a:srgbClr val="FFFFFF"/>
            </a:solidFill>
            <a:ln w="2286" cap="flat">
              <a:noFill/>
              <a:prstDash val="solid"/>
              <a:miter/>
            </a:ln>
          </p:spPr>
          <p:txBody>
            <a:bodyPr rtlCol="0" anchor="ctr"/>
            <a:lstStyle/>
            <a:p>
              <a:endParaRPr lang="en-US"/>
            </a:p>
          </p:txBody>
        </p:sp>
        <p:sp>
          <p:nvSpPr>
            <p:cNvPr id="47" name="Freeform 1794">
              <a:extLst>
                <a:ext uri="{FF2B5EF4-FFF2-40B4-BE49-F238E27FC236}">
                  <a16:creationId xmlns:a16="http://schemas.microsoft.com/office/drawing/2014/main" id="{FBA005BE-14E1-E076-22A7-834917E86ACA}"/>
                </a:ext>
              </a:extLst>
            </p:cNvPr>
            <p:cNvSpPr/>
            <p:nvPr/>
          </p:nvSpPr>
          <p:spPr>
            <a:xfrm>
              <a:off x="3214625" y="18164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48" name="Freeform 1795">
              <a:extLst>
                <a:ext uri="{FF2B5EF4-FFF2-40B4-BE49-F238E27FC236}">
                  <a16:creationId xmlns:a16="http://schemas.microsoft.com/office/drawing/2014/main" id="{685A6755-0AB9-D13F-D293-95029171FAD3}"/>
                </a:ext>
              </a:extLst>
            </p:cNvPr>
            <p:cNvSpPr/>
            <p:nvPr/>
          </p:nvSpPr>
          <p:spPr>
            <a:xfrm>
              <a:off x="3198852" y="1791766"/>
              <a:ext cx="4800" cy="7315"/>
            </a:xfrm>
            <a:custGeom>
              <a:avLst/>
              <a:gdLst>
                <a:gd name="connsiteX0" fmla="*/ 0 w 4800"/>
                <a:gd name="connsiteY0" fmla="*/ 0 h 7315"/>
                <a:gd name="connsiteX1" fmla="*/ 4801 w 4800"/>
                <a:gd name="connsiteY1" fmla="*/ 7315 h 7315"/>
                <a:gd name="connsiteX2" fmla="*/ 0 w 4800"/>
                <a:gd name="connsiteY2" fmla="*/ 0 h 7315"/>
              </a:gdLst>
              <a:ahLst/>
              <a:cxnLst>
                <a:cxn ang="0">
                  <a:pos x="connsiteX0" y="connsiteY0"/>
                </a:cxn>
                <a:cxn ang="0">
                  <a:pos x="connsiteX1" y="connsiteY1"/>
                </a:cxn>
                <a:cxn ang="0">
                  <a:pos x="connsiteX2" y="connsiteY2"/>
                </a:cxn>
              </a:cxnLst>
              <a:rect l="l" t="t" r="r" b="b"/>
              <a:pathLst>
                <a:path w="4800" h="7315">
                  <a:moveTo>
                    <a:pt x="0" y="0"/>
                  </a:moveTo>
                  <a:cubicBezTo>
                    <a:pt x="1600" y="2515"/>
                    <a:pt x="3200" y="5029"/>
                    <a:pt x="4801" y="7315"/>
                  </a:cubicBezTo>
                  <a:cubicBezTo>
                    <a:pt x="3200" y="5029"/>
                    <a:pt x="1600" y="2515"/>
                    <a:pt x="0" y="0"/>
                  </a:cubicBezTo>
                  <a:close/>
                </a:path>
              </a:pathLst>
            </a:custGeom>
            <a:solidFill>
              <a:srgbClr val="FFFFFF"/>
            </a:solidFill>
            <a:ln w="2286" cap="flat">
              <a:noFill/>
              <a:prstDash val="solid"/>
              <a:miter/>
            </a:ln>
          </p:spPr>
          <p:txBody>
            <a:bodyPr rtlCol="0" anchor="ctr"/>
            <a:lstStyle/>
            <a:p>
              <a:endParaRPr lang="en-US"/>
            </a:p>
          </p:txBody>
        </p:sp>
        <p:sp>
          <p:nvSpPr>
            <p:cNvPr id="49" name="Freeform 1796">
              <a:extLst>
                <a:ext uri="{FF2B5EF4-FFF2-40B4-BE49-F238E27FC236}">
                  <a16:creationId xmlns:a16="http://schemas.microsoft.com/office/drawing/2014/main" id="{10B9B7EC-FECE-C605-5BCF-436296864634}"/>
                </a:ext>
              </a:extLst>
            </p:cNvPr>
            <p:cNvSpPr/>
            <p:nvPr/>
          </p:nvSpPr>
          <p:spPr>
            <a:xfrm>
              <a:off x="3206624" y="1803882"/>
              <a:ext cx="1143" cy="2057"/>
            </a:xfrm>
            <a:custGeom>
              <a:avLst/>
              <a:gdLst>
                <a:gd name="connsiteX0" fmla="*/ 0 w 1143"/>
                <a:gd name="connsiteY0" fmla="*/ 0 h 2057"/>
                <a:gd name="connsiteX1" fmla="*/ 1143 w 1143"/>
                <a:gd name="connsiteY1" fmla="*/ 2057 h 2057"/>
                <a:gd name="connsiteX2" fmla="*/ 0 w 1143"/>
                <a:gd name="connsiteY2" fmla="*/ 0 h 2057"/>
              </a:gdLst>
              <a:ahLst/>
              <a:cxnLst>
                <a:cxn ang="0">
                  <a:pos x="connsiteX0" y="connsiteY0"/>
                </a:cxn>
                <a:cxn ang="0">
                  <a:pos x="connsiteX1" y="connsiteY1"/>
                </a:cxn>
                <a:cxn ang="0">
                  <a:pos x="connsiteX2" y="connsiteY2"/>
                </a:cxn>
              </a:cxnLst>
              <a:rect l="l" t="t" r="r" b="b"/>
              <a:pathLst>
                <a:path w="1143" h="2057">
                  <a:moveTo>
                    <a:pt x="0" y="0"/>
                  </a:moveTo>
                  <a:cubicBezTo>
                    <a:pt x="457" y="686"/>
                    <a:pt x="914" y="1372"/>
                    <a:pt x="1143" y="2057"/>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50" name="Freeform 1797">
              <a:extLst>
                <a:ext uri="{FF2B5EF4-FFF2-40B4-BE49-F238E27FC236}">
                  <a16:creationId xmlns:a16="http://schemas.microsoft.com/office/drawing/2014/main" id="{E29F6C69-7518-8B46-263B-B1DAA5E183AB}"/>
                </a:ext>
              </a:extLst>
            </p:cNvPr>
            <p:cNvSpPr/>
            <p:nvPr/>
          </p:nvSpPr>
          <p:spPr>
            <a:xfrm>
              <a:off x="3204338" y="1800225"/>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914"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51" name="Freeform 1798">
              <a:extLst>
                <a:ext uri="{FF2B5EF4-FFF2-40B4-BE49-F238E27FC236}">
                  <a16:creationId xmlns:a16="http://schemas.microsoft.com/office/drawing/2014/main" id="{89C0554E-8B82-BDEF-A251-AA17499E7DE8}"/>
                </a:ext>
              </a:extLst>
            </p:cNvPr>
            <p:cNvSpPr/>
            <p:nvPr/>
          </p:nvSpPr>
          <p:spPr>
            <a:xfrm>
              <a:off x="3208681" y="1807311"/>
              <a:ext cx="1371" cy="2057"/>
            </a:xfrm>
            <a:custGeom>
              <a:avLst/>
              <a:gdLst>
                <a:gd name="connsiteX0" fmla="*/ 0 w 1371"/>
                <a:gd name="connsiteY0" fmla="*/ 0 h 2057"/>
                <a:gd name="connsiteX1" fmla="*/ 1372 w 1371"/>
                <a:gd name="connsiteY1" fmla="*/ 2057 h 2057"/>
                <a:gd name="connsiteX2" fmla="*/ 0 w 1371"/>
                <a:gd name="connsiteY2" fmla="*/ 0 h 2057"/>
              </a:gdLst>
              <a:ahLst/>
              <a:cxnLst>
                <a:cxn ang="0">
                  <a:pos x="connsiteX0" y="connsiteY0"/>
                </a:cxn>
                <a:cxn ang="0">
                  <a:pos x="connsiteX1" y="connsiteY1"/>
                </a:cxn>
                <a:cxn ang="0">
                  <a:pos x="connsiteX2" y="connsiteY2"/>
                </a:cxn>
              </a:cxnLst>
              <a:rect l="l" t="t" r="r" b="b"/>
              <a:pathLst>
                <a:path w="1371" h="2057">
                  <a:moveTo>
                    <a:pt x="0" y="0"/>
                  </a:moveTo>
                  <a:cubicBezTo>
                    <a:pt x="457" y="686"/>
                    <a:pt x="914" y="1372"/>
                    <a:pt x="1372" y="2057"/>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52" name="Freeform 1799">
              <a:extLst>
                <a:ext uri="{FF2B5EF4-FFF2-40B4-BE49-F238E27FC236}">
                  <a16:creationId xmlns:a16="http://schemas.microsoft.com/office/drawing/2014/main" id="{0B6A237B-8B74-7D48-3A00-CE831C4786EA}"/>
                </a:ext>
              </a:extLst>
            </p:cNvPr>
            <p:cNvSpPr/>
            <p:nvPr/>
          </p:nvSpPr>
          <p:spPr>
            <a:xfrm>
              <a:off x="3210739" y="1810283"/>
              <a:ext cx="1371" cy="2286"/>
            </a:xfrm>
            <a:custGeom>
              <a:avLst/>
              <a:gdLst>
                <a:gd name="connsiteX0" fmla="*/ 0 w 1371"/>
                <a:gd name="connsiteY0" fmla="*/ 0 h 2286"/>
                <a:gd name="connsiteX1" fmla="*/ 1372 w 1371"/>
                <a:gd name="connsiteY1" fmla="*/ 2286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686"/>
                    <a:pt x="914" y="1600"/>
                    <a:pt x="1372" y="2286"/>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53" name="Freeform 1800">
              <a:extLst>
                <a:ext uri="{FF2B5EF4-FFF2-40B4-BE49-F238E27FC236}">
                  <a16:creationId xmlns:a16="http://schemas.microsoft.com/office/drawing/2014/main" id="{B65F932C-63DE-641D-DD9A-B4877C51373C}"/>
                </a:ext>
              </a:extLst>
            </p:cNvPr>
            <p:cNvSpPr/>
            <p:nvPr/>
          </p:nvSpPr>
          <p:spPr>
            <a:xfrm>
              <a:off x="3172105" y="1750618"/>
              <a:ext cx="2057" cy="2971"/>
            </a:xfrm>
            <a:custGeom>
              <a:avLst/>
              <a:gdLst>
                <a:gd name="connsiteX0" fmla="*/ 0 w 2057"/>
                <a:gd name="connsiteY0" fmla="*/ 0 h 2971"/>
                <a:gd name="connsiteX1" fmla="*/ 2057 w 2057"/>
                <a:gd name="connsiteY1" fmla="*/ 2972 h 2971"/>
                <a:gd name="connsiteX2" fmla="*/ 0 w 2057"/>
                <a:gd name="connsiteY2" fmla="*/ 0 h 2971"/>
              </a:gdLst>
              <a:ahLst/>
              <a:cxnLst>
                <a:cxn ang="0">
                  <a:pos x="connsiteX0" y="connsiteY0"/>
                </a:cxn>
                <a:cxn ang="0">
                  <a:pos x="connsiteX1" y="connsiteY1"/>
                </a:cxn>
                <a:cxn ang="0">
                  <a:pos x="connsiteX2" y="connsiteY2"/>
                </a:cxn>
              </a:cxnLst>
              <a:rect l="l" t="t" r="r" b="b"/>
              <a:pathLst>
                <a:path w="2057" h="2971">
                  <a:moveTo>
                    <a:pt x="0" y="0"/>
                  </a:moveTo>
                  <a:cubicBezTo>
                    <a:pt x="686" y="1143"/>
                    <a:pt x="1372" y="2057"/>
                    <a:pt x="2057" y="2972"/>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54" name="Freeform 1801">
              <a:extLst>
                <a:ext uri="{FF2B5EF4-FFF2-40B4-BE49-F238E27FC236}">
                  <a16:creationId xmlns:a16="http://schemas.microsoft.com/office/drawing/2014/main" id="{2D65772F-661A-0662-5BFD-E7F9EDEAE3E9}"/>
                </a:ext>
              </a:extLst>
            </p:cNvPr>
            <p:cNvSpPr/>
            <p:nvPr/>
          </p:nvSpPr>
          <p:spPr>
            <a:xfrm>
              <a:off x="3108836" y="1906981"/>
              <a:ext cx="73137" cy="616991"/>
            </a:xfrm>
            <a:custGeom>
              <a:avLst/>
              <a:gdLst>
                <a:gd name="connsiteX0" fmla="*/ 17092 w 73137"/>
                <a:gd name="connsiteY0" fmla="*/ 75667 h 616991"/>
                <a:gd name="connsiteX1" fmla="*/ 12292 w 73137"/>
                <a:gd name="connsiteY1" fmla="*/ 13030 h 616991"/>
                <a:gd name="connsiteX2" fmla="*/ 10234 w 73137"/>
                <a:gd name="connsiteY2" fmla="*/ 0 h 616991"/>
                <a:gd name="connsiteX3" fmla="*/ 862 w 73137"/>
                <a:gd name="connsiteY3" fmla="*/ 17602 h 616991"/>
                <a:gd name="connsiteX4" fmla="*/ 6348 w 73137"/>
                <a:gd name="connsiteY4" fmla="*/ 74981 h 616991"/>
                <a:gd name="connsiteX5" fmla="*/ 25322 w 73137"/>
                <a:gd name="connsiteY5" fmla="*/ 238430 h 616991"/>
                <a:gd name="connsiteX6" fmla="*/ 44753 w 73137"/>
                <a:gd name="connsiteY6" fmla="*/ 431140 h 616991"/>
                <a:gd name="connsiteX7" fmla="*/ 57554 w 73137"/>
                <a:gd name="connsiteY7" fmla="*/ 564642 h 616991"/>
                <a:gd name="connsiteX8" fmla="*/ 63727 w 73137"/>
                <a:gd name="connsiteY8" fmla="*/ 616991 h 616991"/>
                <a:gd name="connsiteX9" fmla="*/ 73099 w 73137"/>
                <a:gd name="connsiteY9" fmla="*/ 529438 h 616991"/>
                <a:gd name="connsiteX10" fmla="*/ 17092 w 73137"/>
                <a:gd name="connsiteY10" fmla="*/ 75667 h 61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137" h="616991">
                  <a:moveTo>
                    <a:pt x="17092" y="75667"/>
                  </a:moveTo>
                  <a:cubicBezTo>
                    <a:pt x="14578" y="54864"/>
                    <a:pt x="12749" y="34061"/>
                    <a:pt x="12292" y="13030"/>
                  </a:cubicBezTo>
                  <a:cubicBezTo>
                    <a:pt x="12292" y="8687"/>
                    <a:pt x="11377" y="4343"/>
                    <a:pt x="10234" y="0"/>
                  </a:cubicBezTo>
                  <a:cubicBezTo>
                    <a:pt x="-739" y="2972"/>
                    <a:pt x="-967" y="4115"/>
                    <a:pt x="862" y="17602"/>
                  </a:cubicBezTo>
                  <a:cubicBezTo>
                    <a:pt x="3605" y="36576"/>
                    <a:pt x="4748" y="56007"/>
                    <a:pt x="6348" y="74981"/>
                  </a:cubicBezTo>
                  <a:cubicBezTo>
                    <a:pt x="10920" y="129616"/>
                    <a:pt x="18692" y="184023"/>
                    <a:pt x="25322" y="238430"/>
                  </a:cubicBezTo>
                  <a:cubicBezTo>
                    <a:pt x="33323" y="302438"/>
                    <a:pt x="38123" y="366903"/>
                    <a:pt x="44753" y="431140"/>
                  </a:cubicBezTo>
                  <a:cubicBezTo>
                    <a:pt x="49325" y="475717"/>
                    <a:pt x="53211" y="520065"/>
                    <a:pt x="57554" y="564642"/>
                  </a:cubicBezTo>
                  <a:cubicBezTo>
                    <a:pt x="59383" y="582016"/>
                    <a:pt x="62584" y="599389"/>
                    <a:pt x="63727" y="616991"/>
                  </a:cubicBezTo>
                  <a:cubicBezTo>
                    <a:pt x="68984" y="588188"/>
                    <a:pt x="71728" y="558698"/>
                    <a:pt x="73099" y="529438"/>
                  </a:cubicBezTo>
                  <a:cubicBezTo>
                    <a:pt x="74699" y="488975"/>
                    <a:pt x="25779" y="136931"/>
                    <a:pt x="17092" y="75667"/>
                  </a:cubicBezTo>
                  <a:close/>
                </a:path>
              </a:pathLst>
            </a:custGeom>
            <a:solidFill>
              <a:srgbClr val="FFFFFF"/>
            </a:solidFill>
            <a:ln w="2286" cap="flat">
              <a:noFill/>
              <a:prstDash val="solid"/>
              <a:miter/>
            </a:ln>
          </p:spPr>
          <p:txBody>
            <a:bodyPr rtlCol="0" anchor="ctr"/>
            <a:lstStyle/>
            <a:p>
              <a:endParaRPr lang="en-US"/>
            </a:p>
          </p:txBody>
        </p:sp>
        <p:sp>
          <p:nvSpPr>
            <p:cNvPr id="55" name="Freeform 1802">
              <a:extLst>
                <a:ext uri="{FF2B5EF4-FFF2-40B4-BE49-F238E27FC236}">
                  <a16:creationId xmlns:a16="http://schemas.microsoft.com/office/drawing/2014/main" id="{4D493DCE-FEB9-0AA0-849F-7E16356E980F}"/>
                </a:ext>
              </a:extLst>
            </p:cNvPr>
            <p:cNvSpPr/>
            <p:nvPr/>
          </p:nvSpPr>
          <p:spPr>
            <a:xfrm>
              <a:off x="3119070" y="1906524"/>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914" y="229"/>
                    <a:pt x="1600" y="0"/>
                  </a:cubicBezTo>
                  <a:cubicBezTo>
                    <a:pt x="914" y="229"/>
                    <a:pt x="457" y="457"/>
                    <a:pt x="0" y="457"/>
                  </a:cubicBezTo>
                  <a:close/>
                </a:path>
              </a:pathLst>
            </a:custGeom>
            <a:solidFill>
              <a:srgbClr val="FFFFFF"/>
            </a:solidFill>
            <a:ln w="2286" cap="flat">
              <a:noFill/>
              <a:prstDash val="solid"/>
              <a:miter/>
            </a:ln>
          </p:spPr>
          <p:txBody>
            <a:bodyPr rtlCol="0" anchor="ctr"/>
            <a:lstStyle/>
            <a:p>
              <a:endParaRPr lang="en-US"/>
            </a:p>
          </p:txBody>
        </p:sp>
        <p:sp>
          <p:nvSpPr>
            <p:cNvPr id="56" name="Freeform 1803">
              <a:extLst>
                <a:ext uri="{FF2B5EF4-FFF2-40B4-BE49-F238E27FC236}">
                  <a16:creationId xmlns:a16="http://schemas.microsoft.com/office/drawing/2014/main" id="{90E041FA-089B-A2BF-6F3F-06762A09C253}"/>
                </a:ext>
              </a:extLst>
            </p:cNvPr>
            <p:cNvSpPr/>
            <p:nvPr/>
          </p:nvSpPr>
          <p:spPr>
            <a:xfrm>
              <a:off x="3173020" y="2541803"/>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57" name="Freeform 1804">
              <a:extLst>
                <a:ext uri="{FF2B5EF4-FFF2-40B4-BE49-F238E27FC236}">
                  <a16:creationId xmlns:a16="http://schemas.microsoft.com/office/drawing/2014/main" id="{B30CCD80-C356-BB53-6C30-5FDF963259F0}"/>
                </a:ext>
              </a:extLst>
            </p:cNvPr>
            <p:cNvSpPr/>
            <p:nvPr/>
          </p:nvSpPr>
          <p:spPr>
            <a:xfrm>
              <a:off x="3173020" y="2530373"/>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229"/>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58" name="Freeform 1805">
              <a:extLst>
                <a:ext uri="{FF2B5EF4-FFF2-40B4-BE49-F238E27FC236}">
                  <a16:creationId xmlns:a16="http://schemas.microsoft.com/office/drawing/2014/main" id="{A0CE53AE-786F-50B2-66D6-9A8193510B76}"/>
                </a:ext>
              </a:extLst>
            </p:cNvPr>
            <p:cNvSpPr/>
            <p:nvPr/>
          </p:nvSpPr>
          <p:spPr>
            <a:xfrm>
              <a:off x="3173248" y="253585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59" name="Freeform 1806">
              <a:extLst>
                <a:ext uri="{FF2B5EF4-FFF2-40B4-BE49-F238E27FC236}">
                  <a16:creationId xmlns:a16="http://schemas.microsoft.com/office/drawing/2014/main" id="{1884564E-DD2D-ABA5-8A6A-3387C30E8BFC}"/>
                </a:ext>
              </a:extLst>
            </p:cNvPr>
            <p:cNvSpPr/>
            <p:nvPr/>
          </p:nvSpPr>
          <p:spPr>
            <a:xfrm>
              <a:off x="3120442" y="1906295"/>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1143" y="229"/>
                    <a:pt x="1600" y="0"/>
                  </a:cubicBezTo>
                  <a:cubicBezTo>
                    <a:pt x="1143" y="0"/>
                    <a:pt x="686" y="229"/>
                    <a:pt x="0" y="457"/>
                  </a:cubicBezTo>
                  <a:close/>
                </a:path>
              </a:pathLst>
            </a:custGeom>
            <a:solidFill>
              <a:srgbClr val="FFFFFF"/>
            </a:solidFill>
            <a:ln w="2286" cap="flat">
              <a:noFill/>
              <a:prstDash val="solid"/>
              <a:miter/>
            </a:ln>
          </p:spPr>
          <p:txBody>
            <a:bodyPr rtlCol="0" anchor="ctr"/>
            <a:lstStyle/>
            <a:p>
              <a:endParaRPr lang="en-US"/>
            </a:p>
          </p:txBody>
        </p:sp>
        <p:sp>
          <p:nvSpPr>
            <p:cNvPr id="60" name="Freeform 1807">
              <a:extLst>
                <a:ext uri="{FF2B5EF4-FFF2-40B4-BE49-F238E27FC236}">
                  <a16:creationId xmlns:a16="http://schemas.microsoft.com/office/drawing/2014/main" id="{2B1753D7-8602-36D7-40F6-5735C7EA5081}"/>
                </a:ext>
              </a:extLst>
            </p:cNvPr>
            <p:cNvSpPr/>
            <p:nvPr/>
          </p:nvSpPr>
          <p:spPr>
            <a:xfrm>
              <a:off x="2651085" y="1966591"/>
              <a:ext cx="129003" cy="136619"/>
            </a:xfrm>
            <a:custGeom>
              <a:avLst/>
              <a:gdLst>
                <a:gd name="connsiteX0" fmla="*/ 69764 w 129003"/>
                <a:gd name="connsiteY0" fmla="*/ 136528 h 136619"/>
                <a:gd name="connsiteX1" fmla="*/ 96511 w 129003"/>
                <a:gd name="connsiteY1" fmla="*/ 130356 h 136619"/>
                <a:gd name="connsiteX2" fmla="*/ 128972 w 129003"/>
                <a:gd name="connsiteY2" fmla="*/ 69091 h 136619"/>
                <a:gd name="connsiteX3" fmla="*/ 35703 w 129003"/>
                <a:gd name="connsiteY3" fmla="*/ 3712 h 136619"/>
                <a:gd name="connsiteX4" fmla="*/ 1413 w 129003"/>
                <a:gd name="connsiteY4" fmla="*/ 55147 h 136619"/>
                <a:gd name="connsiteX5" fmla="*/ 69764 w 129003"/>
                <a:gd name="connsiteY5" fmla="*/ 136528 h 1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003" h="136619">
                  <a:moveTo>
                    <a:pt x="69764" y="136528"/>
                  </a:moveTo>
                  <a:cubicBezTo>
                    <a:pt x="78680" y="136986"/>
                    <a:pt x="87824" y="135843"/>
                    <a:pt x="96511" y="130356"/>
                  </a:cubicBezTo>
                  <a:cubicBezTo>
                    <a:pt x="119142" y="115954"/>
                    <a:pt x="129658" y="95380"/>
                    <a:pt x="128972" y="69091"/>
                  </a:cubicBezTo>
                  <a:cubicBezTo>
                    <a:pt x="128286" y="40516"/>
                    <a:pt x="107941" y="-14805"/>
                    <a:pt x="35703" y="3712"/>
                  </a:cubicBezTo>
                  <a:cubicBezTo>
                    <a:pt x="14443" y="14456"/>
                    <a:pt x="6214" y="33201"/>
                    <a:pt x="1413" y="55147"/>
                  </a:cubicBezTo>
                  <a:cubicBezTo>
                    <a:pt x="-8188" y="99724"/>
                    <a:pt x="32960" y="138129"/>
                    <a:pt x="69764" y="136528"/>
                  </a:cubicBezTo>
                  <a:close/>
                </a:path>
              </a:pathLst>
            </a:custGeom>
            <a:solidFill>
              <a:srgbClr val="FFFFFF"/>
            </a:solidFill>
            <a:ln w="2286" cap="flat">
              <a:noFill/>
              <a:prstDash val="solid"/>
              <a:miter/>
            </a:ln>
          </p:spPr>
          <p:txBody>
            <a:bodyPr rtlCol="0" anchor="ctr"/>
            <a:lstStyle/>
            <a:p>
              <a:endParaRPr lang="en-US"/>
            </a:p>
          </p:txBody>
        </p:sp>
        <p:sp>
          <p:nvSpPr>
            <p:cNvPr id="61" name="Freeform 1808">
              <a:extLst>
                <a:ext uri="{FF2B5EF4-FFF2-40B4-BE49-F238E27FC236}">
                  <a16:creationId xmlns:a16="http://schemas.microsoft.com/office/drawing/2014/main" id="{81420CFF-55FA-600E-0C01-F2B3B3B8E5EA}"/>
                </a:ext>
              </a:extLst>
            </p:cNvPr>
            <p:cNvSpPr/>
            <p:nvPr/>
          </p:nvSpPr>
          <p:spPr>
            <a:xfrm>
              <a:off x="2546997" y="1993229"/>
              <a:ext cx="343029" cy="532528"/>
            </a:xfrm>
            <a:custGeom>
              <a:avLst/>
              <a:gdLst>
                <a:gd name="connsiteX0" fmla="*/ 52466 w 343029"/>
                <a:gd name="connsiteY0" fmla="*/ 311973 h 532528"/>
                <a:gd name="connsiteX1" fmla="*/ 80812 w 343029"/>
                <a:gd name="connsiteY1" fmla="*/ 320888 h 532528"/>
                <a:gd name="connsiteX2" fmla="*/ 88356 w 343029"/>
                <a:gd name="connsiteY2" fmla="*/ 306715 h 532528"/>
                <a:gd name="connsiteX3" fmla="*/ 78755 w 343029"/>
                <a:gd name="connsiteY3" fmla="*/ 294828 h 532528"/>
                <a:gd name="connsiteX4" fmla="*/ 55895 w 343029"/>
                <a:gd name="connsiteY4" fmla="*/ 267625 h 532528"/>
                <a:gd name="connsiteX5" fmla="*/ 60238 w 343029"/>
                <a:gd name="connsiteY5" fmla="*/ 230820 h 532528"/>
                <a:gd name="connsiteX6" fmla="*/ 88127 w 343029"/>
                <a:gd name="connsiteY6" fmla="*/ 208874 h 532528"/>
                <a:gd name="connsiteX7" fmla="*/ 112359 w 343029"/>
                <a:gd name="connsiteY7" fmla="*/ 221447 h 532528"/>
                <a:gd name="connsiteX8" fmla="*/ 111445 w 343029"/>
                <a:gd name="connsiteY8" fmla="*/ 234935 h 532528"/>
                <a:gd name="connsiteX9" fmla="*/ 97271 w 343029"/>
                <a:gd name="connsiteY9" fmla="*/ 333461 h 532528"/>
                <a:gd name="connsiteX10" fmla="*/ 90413 w 343029"/>
                <a:gd name="connsiteY10" fmla="*/ 426273 h 532528"/>
                <a:gd name="connsiteX11" fmla="*/ 93614 w 343029"/>
                <a:gd name="connsiteY11" fmla="*/ 435188 h 532528"/>
                <a:gd name="connsiteX12" fmla="*/ 102758 w 343029"/>
                <a:gd name="connsiteY12" fmla="*/ 431988 h 532528"/>
                <a:gd name="connsiteX13" fmla="*/ 132019 w 343029"/>
                <a:gd name="connsiteY13" fmla="*/ 408899 h 532528"/>
                <a:gd name="connsiteX14" fmla="*/ 145277 w 343029"/>
                <a:gd name="connsiteY14" fmla="*/ 383068 h 532528"/>
                <a:gd name="connsiteX15" fmla="*/ 146878 w 343029"/>
                <a:gd name="connsiteY15" fmla="*/ 366151 h 532528"/>
                <a:gd name="connsiteX16" fmla="*/ 161279 w 343029"/>
                <a:gd name="connsiteY16" fmla="*/ 357007 h 532528"/>
                <a:gd name="connsiteX17" fmla="*/ 171109 w 343029"/>
                <a:gd name="connsiteY17" fmla="*/ 369123 h 532528"/>
                <a:gd name="connsiteX18" fmla="*/ 162422 w 343029"/>
                <a:gd name="connsiteY18" fmla="*/ 395641 h 532528"/>
                <a:gd name="connsiteX19" fmla="*/ 95214 w 343029"/>
                <a:gd name="connsiteY19" fmla="*/ 449362 h 532528"/>
                <a:gd name="connsiteX20" fmla="*/ 55895 w 343029"/>
                <a:gd name="connsiteY20" fmla="*/ 472907 h 532528"/>
                <a:gd name="connsiteX21" fmla="*/ 41036 w 343029"/>
                <a:gd name="connsiteY21" fmla="*/ 520685 h 532528"/>
                <a:gd name="connsiteX22" fmla="*/ 64353 w 343029"/>
                <a:gd name="connsiteY22" fmla="*/ 528457 h 532528"/>
                <a:gd name="connsiteX23" fmla="*/ 88356 w 343029"/>
                <a:gd name="connsiteY23" fmla="*/ 512455 h 532528"/>
                <a:gd name="connsiteX24" fmla="*/ 142763 w 343029"/>
                <a:gd name="connsiteY24" fmla="*/ 474965 h 532528"/>
                <a:gd name="connsiteX25" fmla="*/ 199684 w 343029"/>
                <a:gd name="connsiteY25" fmla="*/ 432674 h 532528"/>
                <a:gd name="connsiteX26" fmla="*/ 214543 w 343029"/>
                <a:gd name="connsiteY26" fmla="*/ 401356 h 532528"/>
                <a:gd name="connsiteX27" fmla="*/ 224144 w 343029"/>
                <a:gd name="connsiteY27" fmla="*/ 269453 h 532528"/>
                <a:gd name="connsiteX28" fmla="*/ 227802 w 343029"/>
                <a:gd name="connsiteY28" fmla="*/ 201788 h 532528"/>
                <a:gd name="connsiteX29" fmla="*/ 236946 w 343029"/>
                <a:gd name="connsiteY29" fmla="*/ 182814 h 532528"/>
                <a:gd name="connsiteX30" fmla="*/ 278551 w 343029"/>
                <a:gd name="connsiteY30" fmla="*/ 145781 h 532528"/>
                <a:gd name="connsiteX31" fmla="*/ 337301 w 343029"/>
                <a:gd name="connsiteY31" fmla="*/ 35824 h 532528"/>
                <a:gd name="connsiteX32" fmla="*/ 340502 w 343029"/>
                <a:gd name="connsiteY32" fmla="*/ 6563 h 532528"/>
                <a:gd name="connsiteX33" fmla="*/ 319699 w 343029"/>
                <a:gd name="connsiteY33" fmla="*/ 4506 h 532528"/>
                <a:gd name="connsiteX34" fmla="*/ 305297 w 343029"/>
                <a:gd name="connsiteY34" fmla="*/ 27366 h 532528"/>
                <a:gd name="connsiteX35" fmla="*/ 260263 w 343029"/>
                <a:gd name="connsiteY35" fmla="*/ 102575 h 532528"/>
                <a:gd name="connsiteX36" fmla="*/ 221630 w 343029"/>
                <a:gd name="connsiteY36" fmla="*/ 121321 h 532528"/>
                <a:gd name="connsiteX37" fmla="*/ 190083 w 343029"/>
                <a:gd name="connsiteY37" fmla="*/ 122006 h 532528"/>
                <a:gd name="connsiteX38" fmla="*/ 149621 w 343029"/>
                <a:gd name="connsiteY38" fmla="*/ 124292 h 532528"/>
                <a:gd name="connsiteX39" fmla="*/ 137734 w 343029"/>
                <a:gd name="connsiteY39" fmla="*/ 124292 h 532528"/>
                <a:gd name="connsiteX40" fmla="*/ 93157 w 343029"/>
                <a:gd name="connsiteY40" fmla="*/ 139837 h 532528"/>
                <a:gd name="connsiteX41" fmla="*/ 38521 w 343029"/>
                <a:gd name="connsiteY41" fmla="*/ 190586 h 532528"/>
                <a:gd name="connsiteX42" fmla="*/ 14518 w 343029"/>
                <a:gd name="connsiteY42" fmla="*/ 216647 h 532528"/>
                <a:gd name="connsiteX43" fmla="*/ 13604 w 343029"/>
                <a:gd name="connsiteY43" fmla="*/ 269682 h 532528"/>
                <a:gd name="connsiteX44" fmla="*/ 52466 w 343029"/>
                <a:gd name="connsiteY44" fmla="*/ 311973 h 532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3029" h="532528">
                  <a:moveTo>
                    <a:pt x="52466" y="311973"/>
                  </a:moveTo>
                  <a:cubicBezTo>
                    <a:pt x="61153" y="318145"/>
                    <a:pt x="70068" y="322260"/>
                    <a:pt x="80812" y="320888"/>
                  </a:cubicBezTo>
                  <a:cubicBezTo>
                    <a:pt x="89728" y="319517"/>
                    <a:pt x="92699" y="314259"/>
                    <a:pt x="88356" y="306715"/>
                  </a:cubicBezTo>
                  <a:cubicBezTo>
                    <a:pt x="85841" y="302372"/>
                    <a:pt x="81955" y="298943"/>
                    <a:pt x="78755" y="294828"/>
                  </a:cubicBezTo>
                  <a:cubicBezTo>
                    <a:pt x="71211" y="285684"/>
                    <a:pt x="61838" y="277912"/>
                    <a:pt x="55895" y="267625"/>
                  </a:cubicBezTo>
                  <a:cubicBezTo>
                    <a:pt x="47437" y="252994"/>
                    <a:pt x="48808" y="243393"/>
                    <a:pt x="60238" y="230820"/>
                  </a:cubicBezTo>
                  <a:cubicBezTo>
                    <a:pt x="68239" y="221905"/>
                    <a:pt x="78069" y="215047"/>
                    <a:pt x="88127" y="208874"/>
                  </a:cubicBezTo>
                  <a:cubicBezTo>
                    <a:pt x="99329" y="202016"/>
                    <a:pt x="111445" y="208417"/>
                    <a:pt x="112359" y="221447"/>
                  </a:cubicBezTo>
                  <a:cubicBezTo>
                    <a:pt x="112588" y="226019"/>
                    <a:pt x="112359" y="230591"/>
                    <a:pt x="111445" y="234935"/>
                  </a:cubicBezTo>
                  <a:cubicBezTo>
                    <a:pt x="104815" y="267396"/>
                    <a:pt x="105044" y="301000"/>
                    <a:pt x="97271" y="333461"/>
                  </a:cubicBezTo>
                  <a:cubicBezTo>
                    <a:pt x="89956" y="363637"/>
                    <a:pt x="94757" y="395412"/>
                    <a:pt x="90413" y="426273"/>
                  </a:cubicBezTo>
                  <a:cubicBezTo>
                    <a:pt x="89956" y="429473"/>
                    <a:pt x="89728" y="433588"/>
                    <a:pt x="93614" y="435188"/>
                  </a:cubicBezTo>
                  <a:cubicBezTo>
                    <a:pt x="97043" y="436560"/>
                    <a:pt x="100015" y="434045"/>
                    <a:pt x="102758" y="431988"/>
                  </a:cubicBezTo>
                  <a:cubicBezTo>
                    <a:pt x="112588" y="424216"/>
                    <a:pt x="121732" y="415757"/>
                    <a:pt x="132019" y="408899"/>
                  </a:cubicBezTo>
                  <a:cubicBezTo>
                    <a:pt x="141848" y="402499"/>
                    <a:pt x="144820" y="393583"/>
                    <a:pt x="145277" y="383068"/>
                  </a:cubicBezTo>
                  <a:cubicBezTo>
                    <a:pt x="145506" y="377353"/>
                    <a:pt x="144592" y="371638"/>
                    <a:pt x="146878" y="366151"/>
                  </a:cubicBezTo>
                  <a:cubicBezTo>
                    <a:pt x="149621" y="359979"/>
                    <a:pt x="153964" y="355407"/>
                    <a:pt x="161279" y="357007"/>
                  </a:cubicBezTo>
                  <a:cubicBezTo>
                    <a:pt x="167680" y="358150"/>
                    <a:pt x="170652" y="362951"/>
                    <a:pt x="171109" y="369123"/>
                  </a:cubicBezTo>
                  <a:cubicBezTo>
                    <a:pt x="172024" y="379181"/>
                    <a:pt x="169509" y="388325"/>
                    <a:pt x="162422" y="395641"/>
                  </a:cubicBezTo>
                  <a:cubicBezTo>
                    <a:pt x="142306" y="416443"/>
                    <a:pt x="120817" y="435417"/>
                    <a:pt x="95214" y="449362"/>
                  </a:cubicBezTo>
                  <a:cubicBezTo>
                    <a:pt x="81727" y="456677"/>
                    <a:pt x="68696" y="464678"/>
                    <a:pt x="55895" y="472907"/>
                  </a:cubicBezTo>
                  <a:cubicBezTo>
                    <a:pt x="39664" y="483423"/>
                    <a:pt x="33949" y="502854"/>
                    <a:pt x="41036" y="520685"/>
                  </a:cubicBezTo>
                  <a:cubicBezTo>
                    <a:pt x="46065" y="533258"/>
                    <a:pt x="52923" y="535772"/>
                    <a:pt x="64353" y="528457"/>
                  </a:cubicBezTo>
                  <a:cubicBezTo>
                    <a:pt x="72583" y="523428"/>
                    <a:pt x="80355" y="517942"/>
                    <a:pt x="88356" y="512455"/>
                  </a:cubicBezTo>
                  <a:cubicBezTo>
                    <a:pt x="106415" y="499882"/>
                    <a:pt x="123789" y="485938"/>
                    <a:pt x="142763" y="474965"/>
                  </a:cubicBezTo>
                  <a:cubicBezTo>
                    <a:pt x="163565" y="463078"/>
                    <a:pt x="182768" y="449590"/>
                    <a:pt x="199684" y="432674"/>
                  </a:cubicBezTo>
                  <a:cubicBezTo>
                    <a:pt x="208600" y="423987"/>
                    <a:pt x="213629" y="413700"/>
                    <a:pt x="214543" y="401356"/>
                  </a:cubicBezTo>
                  <a:cubicBezTo>
                    <a:pt x="217744" y="357464"/>
                    <a:pt x="220715" y="313345"/>
                    <a:pt x="224144" y="269453"/>
                  </a:cubicBezTo>
                  <a:cubicBezTo>
                    <a:pt x="225973" y="246822"/>
                    <a:pt x="228031" y="224419"/>
                    <a:pt x="227802" y="201788"/>
                  </a:cubicBezTo>
                  <a:cubicBezTo>
                    <a:pt x="227802" y="194244"/>
                    <a:pt x="229402" y="187157"/>
                    <a:pt x="236946" y="182814"/>
                  </a:cubicBezTo>
                  <a:cubicBezTo>
                    <a:pt x="253177" y="173213"/>
                    <a:pt x="265978" y="159725"/>
                    <a:pt x="278551" y="145781"/>
                  </a:cubicBezTo>
                  <a:cubicBezTo>
                    <a:pt x="307812" y="114005"/>
                    <a:pt x="322671" y="75143"/>
                    <a:pt x="337301" y="35824"/>
                  </a:cubicBezTo>
                  <a:cubicBezTo>
                    <a:pt x="340959" y="25766"/>
                    <a:pt x="346217" y="15707"/>
                    <a:pt x="340502" y="6563"/>
                  </a:cubicBezTo>
                  <a:cubicBezTo>
                    <a:pt x="335701" y="-1438"/>
                    <a:pt x="326100" y="-2123"/>
                    <a:pt x="319699" y="4506"/>
                  </a:cubicBezTo>
                  <a:cubicBezTo>
                    <a:pt x="313298" y="11135"/>
                    <a:pt x="309412" y="19136"/>
                    <a:pt x="305297" y="27366"/>
                  </a:cubicBezTo>
                  <a:cubicBezTo>
                    <a:pt x="292496" y="53884"/>
                    <a:pt x="281980" y="81544"/>
                    <a:pt x="260263" y="102575"/>
                  </a:cubicBezTo>
                  <a:cubicBezTo>
                    <a:pt x="249519" y="113091"/>
                    <a:pt x="237860" y="120178"/>
                    <a:pt x="221630" y="121321"/>
                  </a:cubicBezTo>
                  <a:cubicBezTo>
                    <a:pt x="210886" y="122006"/>
                    <a:pt x="199913" y="119492"/>
                    <a:pt x="190083" y="122006"/>
                  </a:cubicBezTo>
                  <a:cubicBezTo>
                    <a:pt x="176596" y="125207"/>
                    <a:pt x="162880" y="121778"/>
                    <a:pt x="149621" y="124292"/>
                  </a:cubicBezTo>
                  <a:cubicBezTo>
                    <a:pt x="145735" y="124292"/>
                    <a:pt x="141620" y="124750"/>
                    <a:pt x="137734" y="124292"/>
                  </a:cubicBezTo>
                  <a:cubicBezTo>
                    <a:pt x="120360" y="122464"/>
                    <a:pt x="105958" y="127264"/>
                    <a:pt x="93157" y="139837"/>
                  </a:cubicBezTo>
                  <a:cubicBezTo>
                    <a:pt x="75554" y="157211"/>
                    <a:pt x="56809" y="173899"/>
                    <a:pt x="38521" y="190586"/>
                  </a:cubicBezTo>
                  <a:cubicBezTo>
                    <a:pt x="29606" y="198587"/>
                    <a:pt x="21605" y="207274"/>
                    <a:pt x="14518" y="216647"/>
                  </a:cubicBezTo>
                  <a:cubicBezTo>
                    <a:pt x="-4684" y="241793"/>
                    <a:pt x="-4684" y="243850"/>
                    <a:pt x="13604" y="269682"/>
                  </a:cubicBezTo>
                  <a:cubicBezTo>
                    <a:pt x="25034" y="285227"/>
                    <a:pt x="36464" y="300543"/>
                    <a:pt x="52466" y="311973"/>
                  </a:cubicBezTo>
                  <a:close/>
                </a:path>
              </a:pathLst>
            </a:custGeom>
            <a:solidFill>
              <a:srgbClr val="FFFFFF"/>
            </a:solidFill>
            <a:ln w="2286" cap="flat">
              <a:noFill/>
              <a:prstDash val="solid"/>
              <a:miter/>
            </a:ln>
          </p:spPr>
          <p:txBody>
            <a:bodyPr rtlCol="0" anchor="ctr"/>
            <a:lstStyle/>
            <a:p>
              <a:endParaRPr lang="en-US"/>
            </a:p>
          </p:txBody>
        </p:sp>
        <p:sp>
          <p:nvSpPr>
            <p:cNvPr id="62" name="Freeform 1809">
              <a:extLst>
                <a:ext uri="{FF2B5EF4-FFF2-40B4-BE49-F238E27FC236}">
                  <a16:creationId xmlns:a16="http://schemas.microsoft.com/office/drawing/2014/main" id="{563F11C2-7E5D-C4BA-D8A5-966672484F92}"/>
                </a:ext>
              </a:extLst>
            </p:cNvPr>
            <p:cNvSpPr/>
            <p:nvPr/>
          </p:nvSpPr>
          <p:spPr>
            <a:xfrm>
              <a:off x="2871954" y="1709470"/>
              <a:ext cx="314553" cy="854135"/>
            </a:xfrm>
            <a:custGeom>
              <a:avLst/>
              <a:gdLst>
                <a:gd name="connsiteX0" fmla="*/ 266776 w 314553"/>
                <a:gd name="connsiteY0" fmla="*/ 145847 h 854135"/>
                <a:gd name="connsiteX1" fmla="*/ 209626 w 314553"/>
                <a:gd name="connsiteY1" fmla="*/ 207112 h 854135"/>
                <a:gd name="connsiteX2" fmla="*/ 210083 w 314553"/>
                <a:gd name="connsiteY2" fmla="*/ 306781 h 854135"/>
                <a:gd name="connsiteX3" fmla="*/ 217170 w 314553"/>
                <a:gd name="connsiteY3" fmla="*/ 422910 h 854135"/>
                <a:gd name="connsiteX4" fmla="*/ 230200 w 314553"/>
                <a:gd name="connsiteY4" fmla="*/ 594360 h 854135"/>
                <a:gd name="connsiteX5" fmla="*/ 194767 w 314553"/>
                <a:gd name="connsiteY5" fmla="*/ 765124 h 854135"/>
                <a:gd name="connsiteX6" fmla="*/ 129159 w 314553"/>
                <a:gd name="connsiteY6" fmla="*/ 820903 h 854135"/>
                <a:gd name="connsiteX7" fmla="*/ 88011 w 314553"/>
                <a:gd name="connsiteY7" fmla="*/ 827989 h 854135"/>
                <a:gd name="connsiteX8" fmla="*/ 42062 w 314553"/>
                <a:gd name="connsiteY8" fmla="*/ 830504 h 854135"/>
                <a:gd name="connsiteX9" fmla="*/ 0 w 314553"/>
                <a:gd name="connsiteY9" fmla="*/ 832104 h 854135"/>
                <a:gd name="connsiteX10" fmla="*/ 0 w 314553"/>
                <a:gd name="connsiteY10" fmla="*/ 832104 h 854135"/>
                <a:gd name="connsiteX11" fmla="*/ 4343 w 314553"/>
                <a:gd name="connsiteY11" fmla="*/ 843305 h 854135"/>
                <a:gd name="connsiteX12" fmla="*/ 4572 w 314553"/>
                <a:gd name="connsiteY12" fmla="*/ 843534 h 854135"/>
                <a:gd name="connsiteX13" fmla="*/ 5486 w 314553"/>
                <a:gd name="connsiteY13" fmla="*/ 844677 h 854135"/>
                <a:gd name="connsiteX14" fmla="*/ 5944 w 314553"/>
                <a:gd name="connsiteY14" fmla="*/ 845134 h 854135"/>
                <a:gd name="connsiteX15" fmla="*/ 7087 w 314553"/>
                <a:gd name="connsiteY15" fmla="*/ 846049 h 854135"/>
                <a:gd name="connsiteX16" fmla="*/ 7544 w 314553"/>
                <a:gd name="connsiteY16" fmla="*/ 846277 h 854135"/>
                <a:gd name="connsiteX17" fmla="*/ 11659 w 314553"/>
                <a:gd name="connsiteY17" fmla="*/ 848792 h 854135"/>
                <a:gd name="connsiteX18" fmla="*/ 12573 w 314553"/>
                <a:gd name="connsiteY18" fmla="*/ 849249 h 854135"/>
                <a:gd name="connsiteX19" fmla="*/ 13716 w 314553"/>
                <a:gd name="connsiteY19" fmla="*/ 849706 h 854135"/>
                <a:gd name="connsiteX20" fmla="*/ 14859 w 314553"/>
                <a:gd name="connsiteY20" fmla="*/ 850163 h 854135"/>
                <a:gd name="connsiteX21" fmla="*/ 16002 w 314553"/>
                <a:gd name="connsiteY21" fmla="*/ 850621 h 854135"/>
                <a:gd name="connsiteX22" fmla="*/ 17374 w 314553"/>
                <a:gd name="connsiteY22" fmla="*/ 851078 h 854135"/>
                <a:gd name="connsiteX23" fmla="*/ 18517 w 314553"/>
                <a:gd name="connsiteY23" fmla="*/ 851306 h 854135"/>
                <a:gd name="connsiteX24" fmla="*/ 20345 w 314553"/>
                <a:gd name="connsiteY24" fmla="*/ 851764 h 854135"/>
                <a:gd name="connsiteX25" fmla="*/ 21260 w 314553"/>
                <a:gd name="connsiteY25" fmla="*/ 851992 h 854135"/>
                <a:gd name="connsiteX26" fmla="*/ 24232 w 314553"/>
                <a:gd name="connsiteY26" fmla="*/ 852449 h 854135"/>
                <a:gd name="connsiteX27" fmla="*/ 61265 w 314553"/>
                <a:gd name="connsiteY27" fmla="*/ 853821 h 854135"/>
                <a:gd name="connsiteX28" fmla="*/ 178079 w 314553"/>
                <a:gd name="connsiteY28" fmla="*/ 852678 h 854135"/>
                <a:gd name="connsiteX29" fmla="*/ 257632 w 314553"/>
                <a:gd name="connsiteY29" fmla="*/ 846506 h 854135"/>
                <a:gd name="connsiteX30" fmla="*/ 275920 w 314553"/>
                <a:gd name="connsiteY30" fmla="*/ 842620 h 854135"/>
                <a:gd name="connsiteX31" fmla="*/ 289179 w 314553"/>
                <a:gd name="connsiteY31" fmla="*/ 823874 h 854135"/>
                <a:gd name="connsiteX32" fmla="*/ 285979 w 314553"/>
                <a:gd name="connsiteY32" fmla="*/ 786613 h 854135"/>
                <a:gd name="connsiteX33" fmla="*/ 270434 w 314553"/>
                <a:gd name="connsiteY33" fmla="*/ 638023 h 854135"/>
                <a:gd name="connsiteX34" fmla="*/ 255346 w 314553"/>
                <a:gd name="connsiteY34" fmla="*/ 472288 h 854135"/>
                <a:gd name="connsiteX35" fmla="*/ 233858 w 314553"/>
                <a:gd name="connsiteY35" fmla="*/ 296951 h 854135"/>
                <a:gd name="connsiteX36" fmla="*/ 223342 w 314553"/>
                <a:gd name="connsiteY36" fmla="*/ 200711 h 854135"/>
                <a:gd name="connsiteX37" fmla="*/ 314554 w 314553"/>
                <a:gd name="connsiteY37" fmla="*/ 173965 h 854135"/>
                <a:gd name="connsiteX38" fmla="*/ 306324 w 314553"/>
                <a:gd name="connsiteY38" fmla="*/ 158191 h 854135"/>
                <a:gd name="connsiteX39" fmla="*/ 272263 w 314553"/>
                <a:gd name="connsiteY39" fmla="*/ 95555 h 854135"/>
                <a:gd name="connsiteX40" fmla="*/ 265405 w 314553"/>
                <a:gd name="connsiteY40" fmla="*/ 82982 h 854135"/>
                <a:gd name="connsiteX41" fmla="*/ 261518 w 314553"/>
                <a:gd name="connsiteY41" fmla="*/ 76124 h 854135"/>
                <a:gd name="connsiteX42" fmla="*/ 258547 w 314553"/>
                <a:gd name="connsiteY42" fmla="*/ 70637 h 854135"/>
                <a:gd name="connsiteX43" fmla="*/ 253517 w 314553"/>
                <a:gd name="connsiteY43" fmla="*/ 61493 h 854135"/>
                <a:gd name="connsiteX44" fmla="*/ 251917 w 314553"/>
                <a:gd name="connsiteY44" fmla="*/ 58522 h 854135"/>
                <a:gd name="connsiteX45" fmla="*/ 245974 w 314553"/>
                <a:gd name="connsiteY45" fmla="*/ 48235 h 854135"/>
                <a:gd name="connsiteX46" fmla="*/ 245059 w 314553"/>
                <a:gd name="connsiteY46" fmla="*/ 46634 h 854135"/>
                <a:gd name="connsiteX47" fmla="*/ 238430 w 314553"/>
                <a:gd name="connsiteY47" fmla="*/ 35662 h 854135"/>
                <a:gd name="connsiteX48" fmla="*/ 237973 w 314553"/>
                <a:gd name="connsiteY48" fmla="*/ 34976 h 854135"/>
                <a:gd name="connsiteX49" fmla="*/ 230886 w 314553"/>
                <a:gd name="connsiteY49" fmla="*/ 23546 h 854135"/>
                <a:gd name="connsiteX50" fmla="*/ 230657 w 314553"/>
                <a:gd name="connsiteY50" fmla="*/ 23317 h 854135"/>
                <a:gd name="connsiteX51" fmla="*/ 215798 w 314553"/>
                <a:gd name="connsiteY51" fmla="*/ 0 h 854135"/>
                <a:gd name="connsiteX52" fmla="*/ 215798 w 314553"/>
                <a:gd name="connsiteY52" fmla="*/ 0 h 854135"/>
                <a:gd name="connsiteX53" fmla="*/ 266776 w 314553"/>
                <a:gd name="connsiteY53" fmla="*/ 145847 h 85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14553" h="854135">
                  <a:moveTo>
                    <a:pt x="266776" y="145847"/>
                  </a:moveTo>
                  <a:cubicBezTo>
                    <a:pt x="263576" y="170078"/>
                    <a:pt x="213970" y="183109"/>
                    <a:pt x="209626" y="207112"/>
                  </a:cubicBezTo>
                  <a:cubicBezTo>
                    <a:pt x="206197" y="240259"/>
                    <a:pt x="208712" y="273863"/>
                    <a:pt x="210083" y="306781"/>
                  </a:cubicBezTo>
                  <a:cubicBezTo>
                    <a:pt x="211684" y="345643"/>
                    <a:pt x="213970" y="384277"/>
                    <a:pt x="217170" y="422910"/>
                  </a:cubicBezTo>
                  <a:cubicBezTo>
                    <a:pt x="221971" y="480060"/>
                    <a:pt x="229514" y="536981"/>
                    <a:pt x="230200" y="594360"/>
                  </a:cubicBezTo>
                  <a:cubicBezTo>
                    <a:pt x="230886" y="653110"/>
                    <a:pt x="224257" y="713461"/>
                    <a:pt x="194767" y="765124"/>
                  </a:cubicBezTo>
                  <a:cubicBezTo>
                    <a:pt x="179680" y="791642"/>
                    <a:pt x="157963" y="810844"/>
                    <a:pt x="129159" y="820903"/>
                  </a:cubicBezTo>
                  <a:cubicBezTo>
                    <a:pt x="116129" y="825475"/>
                    <a:pt x="101498" y="826846"/>
                    <a:pt x="88011" y="827989"/>
                  </a:cubicBezTo>
                  <a:cubicBezTo>
                    <a:pt x="72695" y="829361"/>
                    <a:pt x="57379" y="829818"/>
                    <a:pt x="42062" y="830504"/>
                  </a:cubicBezTo>
                  <a:cubicBezTo>
                    <a:pt x="28118" y="831190"/>
                    <a:pt x="14173" y="831647"/>
                    <a:pt x="0" y="832104"/>
                  </a:cubicBezTo>
                  <a:lnTo>
                    <a:pt x="0" y="832104"/>
                  </a:lnTo>
                  <a:cubicBezTo>
                    <a:pt x="686" y="836676"/>
                    <a:pt x="2057" y="840334"/>
                    <a:pt x="4343" y="843305"/>
                  </a:cubicBezTo>
                  <a:cubicBezTo>
                    <a:pt x="4343" y="843305"/>
                    <a:pt x="4572" y="843534"/>
                    <a:pt x="4572" y="843534"/>
                  </a:cubicBezTo>
                  <a:cubicBezTo>
                    <a:pt x="4801" y="843991"/>
                    <a:pt x="5258" y="844220"/>
                    <a:pt x="5486" y="844677"/>
                  </a:cubicBezTo>
                  <a:cubicBezTo>
                    <a:pt x="5715" y="844906"/>
                    <a:pt x="5715" y="844906"/>
                    <a:pt x="5944" y="845134"/>
                  </a:cubicBezTo>
                  <a:cubicBezTo>
                    <a:pt x="6401" y="845591"/>
                    <a:pt x="6629" y="845820"/>
                    <a:pt x="7087" y="846049"/>
                  </a:cubicBezTo>
                  <a:cubicBezTo>
                    <a:pt x="7315" y="846049"/>
                    <a:pt x="7315" y="846277"/>
                    <a:pt x="7544" y="846277"/>
                  </a:cubicBezTo>
                  <a:cubicBezTo>
                    <a:pt x="8687" y="847192"/>
                    <a:pt x="10058" y="848106"/>
                    <a:pt x="11659" y="848792"/>
                  </a:cubicBezTo>
                  <a:cubicBezTo>
                    <a:pt x="11887" y="849020"/>
                    <a:pt x="12344" y="849020"/>
                    <a:pt x="12573" y="849249"/>
                  </a:cubicBezTo>
                  <a:cubicBezTo>
                    <a:pt x="13030" y="849478"/>
                    <a:pt x="13259" y="849478"/>
                    <a:pt x="13716" y="849706"/>
                  </a:cubicBezTo>
                  <a:cubicBezTo>
                    <a:pt x="14173" y="849935"/>
                    <a:pt x="14402" y="849935"/>
                    <a:pt x="14859" y="850163"/>
                  </a:cubicBezTo>
                  <a:cubicBezTo>
                    <a:pt x="15316" y="850392"/>
                    <a:pt x="15545" y="850392"/>
                    <a:pt x="16002" y="850621"/>
                  </a:cubicBezTo>
                  <a:cubicBezTo>
                    <a:pt x="16459" y="850849"/>
                    <a:pt x="16916" y="850849"/>
                    <a:pt x="17374" y="851078"/>
                  </a:cubicBezTo>
                  <a:cubicBezTo>
                    <a:pt x="17831" y="851078"/>
                    <a:pt x="18059" y="851306"/>
                    <a:pt x="18517" y="851306"/>
                  </a:cubicBezTo>
                  <a:cubicBezTo>
                    <a:pt x="19202" y="851535"/>
                    <a:pt x="19660" y="851535"/>
                    <a:pt x="20345" y="851764"/>
                  </a:cubicBezTo>
                  <a:cubicBezTo>
                    <a:pt x="20574" y="851764"/>
                    <a:pt x="21031" y="851992"/>
                    <a:pt x="21260" y="851992"/>
                  </a:cubicBezTo>
                  <a:cubicBezTo>
                    <a:pt x="22174" y="852221"/>
                    <a:pt x="23089" y="852221"/>
                    <a:pt x="24232" y="852449"/>
                  </a:cubicBezTo>
                  <a:cubicBezTo>
                    <a:pt x="36576" y="854050"/>
                    <a:pt x="48920" y="853821"/>
                    <a:pt x="61265" y="853821"/>
                  </a:cubicBezTo>
                  <a:cubicBezTo>
                    <a:pt x="100127" y="853364"/>
                    <a:pt x="139217" y="855421"/>
                    <a:pt x="178079" y="852678"/>
                  </a:cubicBezTo>
                  <a:cubicBezTo>
                    <a:pt x="204597" y="850849"/>
                    <a:pt x="231115" y="849249"/>
                    <a:pt x="257632" y="846506"/>
                  </a:cubicBezTo>
                  <a:cubicBezTo>
                    <a:pt x="263804" y="845820"/>
                    <a:pt x="269977" y="844677"/>
                    <a:pt x="275920" y="842620"/>
                  </a:cubicBezTo>
                  <a:cubicBezTo>
                    <a:pt x="285979" y="839419"/>
                    <a:pt x="289865" y="834161"/>
                    <a:pt x="289179" y="823874"/>
                  </a:cubicBezTo>
                  <a:cubicBezTo>
                    <a:pt x="288493" y="811530"/>
                    <a:pt x="287122" y="798957"/>
                    <a:pt x="285979" y="786613"/>
                  </a:cubicBezTo>
                  <a:cubicBezTo>
                    <a:pt x="280721" y="737006"/>
                    <a:pt x="275234" y="687629"/>
                    <a:pt x="270434" y="638023"/>
                  </a:cubicBezTo>
                  <a:cubicBezTo>
                    <a:pt x="265176" y="582701"/>
                    <a:pt x="261747" y="527380"/>
                    <a:pt x="255346" y="472288"/>
                  </a:cubicBezTo>
                  <a:cubicBezTo>
                    <a:pt x="248488" y="413766"/>
                    <a:pt x="240030" y="355473"/>
                    <a:pt x="233858" y="296951"/>
                  </a:cubicBezTo>
                  <a:cubicBezTo>
                    <a:pt x="230429" y="264947"/>
                    <a:pt x="224942" y="233172"/>
                    <a:pt x="223342" y="200711"/>
                  </a:cubicBezTo>
                  <a:cubicBezTo>
                    <a:pt x="222199" y="177165"/>
                    <a:pt x="281407" y="183794"/>
                    <a:pt x="314554" y="173965"/>
                  </a:cubicBezTo>
                  <a:cubicBezTo>
                    <a:pt x="310439" y="164821"/>
                    <a:pt x="308610" y="162535"/>
                    <a:pt x="306324" y="158191"/>
                  </a:cubicBezTo>
                  <a:cubicBezTo>
                    <a:pt x="295123" y="137160"/>
                    <a:pt x="283464" y="116586"/>
                    <a:pt x="272263" y="95555"/>
                  </a:cubicBezTo>
                  <a:cubicBezTo>
                    <a:pt x="269977" y="91440"/>
                    <a:pt x="267691" y="87325"/>
                    <a:pt x="265405" y="82982"/>
                  </a:cubicBezTo>
                  <a:cubicBezTo>
                    <a:pt x="264262" y="80696"/>
                    <a:pt x="262890" y="78410"/>
                    <a:pt x="261518" y="76124"/>
                  </a:cubicBezTo>
                  <a:cubicBezTo>
                    <a:pt x="260604" y="74295"/>
                    <a:pt x="259461" y="72466"/>
                    <a:pt x="258547" y="70637"/>
                  </a:cubicBezTo>
                  <a:cubicBezTo>
                    <a:pt x="256946" y="67666"/>
                    <a:pt x="255118" y="64694"/>
                    <a:pt x="253517" y="61493"/>
                  </a:cubicBezTo>
                  <a:cubicBezTo>
                    <a:pt x="253060" y="60579"/>
                    <a:pt x="252374" y="59436"/>
                    <a:pt x="251917" y="58522"/>
                  </a:cubicBezTo>
                  <a:cubicBezTo>
                    <a:pt x="249860" y="55093"/>
                    <a:pt x="248031" y="51664"/>
                    <a:pt x="245974" y="48235"/>
                  </a:cubicBezTo>
                  <a:cubicBezTo>
                    <a:pt x="245745" y="47777"/>
                    <a:pt x="245288" y="47092"/>
                    <a:pt x="245059" y="46634"/>
                  </a:cubicBezTo>
                  <a:cubicBezTo>
                    <a:pt x="242773" y="42977"/>
                    <a:pt x="240716" y="39319"/>
                    <a:pt x="238430" y="35662"/>
                  </a:cubicBezTo>
                  <a:cubicBezTo>
                    <a:pt x="238201" y="35433"/>
                    <a:pt x="238201" y="35204"/>
                    <a:pt x="237973" y="34976"/>
                  </a:cubicBezTo>
                  <a:cubicBezTo>
                    <a:pt x="235687" y="31090"/>
                    <a:pt x="233401" y="27432"/>
                    <a:pt x="230886" y="23546"/>
                  </a:cubicBezTo>
                  <a:cubicBezTo>
                    <a:pt x="230886" y="23546"/>
                    <a:pt x="230886" y="23317"/>
                    <a:pt x="230657" y="23317"/>
                  </a:cubicBezTo>
                  <a:cubicBezTo>
                    <a:pt x="225857" y="15545"/>
                    <a:pt x="220828" y="7772"/>
                    <a:pt x="215798" y="0"/>
                  </a:cubicBezTo>
                  <a:lnTo>
                    <a:pt x="215798" y="0"/>
                  </a:lnTo>
                  <a:cubicBezTo>
                    <a:pt x="220599" y="24917"/>
                    <a:pt x="269748" y="124587"/>
                    <a:pt x="266776" y="145847"/>
                  </a:cubicBezTo>
                  <a:close/>
                </a:path>
              </a:pathLst>
            </a:custGeom>
            <a:solidFill>
              <a:srgbClr val="DF4625"/>
            </a:solidFill>
            <a:ln w="2286" cap="flat">
              <a:noFill/>
              <a:prstDash val="solid"/>
              <a:miter/>
            </a:ln>
          </p:spPr>
          <p:txBody>
            <a:bodyPr rtlCol="0" anchor="ctr"/>
            <a:lstStyle/>
            <a:p>
              <a:endParaRPr lang="en-US"/>
            </a:p>
          </p:txBody>
        </p:sp>
        <p:sp>
          <p:nvSpPr>
            <p:cNvPr id="63" name="Freeform 1810">
              <a:extLst>
                <a:ext uri="{FF2B5EF4-FFF2-40B4-BE49-F238E27FC236}">
                  <a16:creationId xmlns:a16="http://schemas.microsoft.com/office/drawing/2014/main" id="{9E684478-7CD7-BEAB-7E24-23818299A650}"/>
                </a:ext>
              </a:extLst>
            </p:cNvPr>
            <p:cNvSpPr/>
            <p:nvPr/>
          </p:nvSpPr>
          <p:spPr>
            <a:xfrm>
              <a:off x="3134386" y="1692554"/>
              <a:ext cx="100599" cy="189207"/>
            </a:xfrm>
            <a:custGeom>
              <a:avLst/>
              <a:gdLst>
                <a:gd name="connsiteX0" fmla="*/ 24917 w 100599"/>
                <a:gd name="connsiteY0" fmla="*/ 118643 h 189207"/>
                <a:gd name="connsiteX1" fmla="*/ 24917 w 100599"/>
                <a:gd name="connsiteY1" fmla="*/ 118643 h 189207"/>
                <a:gd name="connsiteX2" fmla="*/ 29261 w 100599"/>
                <a:gd name="connsiteY2" fmla="*/ 126644 h 189207"/>
                <a:gd name="connsiteX3" fmla="*/ 29947 w 100599"/>
                <a:gd name="connsiteY3" fmla="*/ 127787 h 189207"/>
                <a:gd name="connsiteX4" fmla="*/ 34747 w 100599"/>
                <a:gd name="connsiteY4" fmla="*/ 136246 h 189207"/>
                <a:gd name="connsiteX5" fmla="*/ 59207 w 100599"/>
                <a:gd name="connsiteY5" fmla="*/ 180823 h 189207"/>
                <a:gd name="connsiteX6" fmla="*/ 74066 w 100599"/>
                <a:gd name="connsiteY6" fmla="*/ 188366 h 189207"/>
                <a:gd name="connsiteX7" fmla="*/ 100584 w 100599"/>
                <a:gd name="connsiteY7" fmla="*/ 158877 h 189207"/>
                <a:gd name="connsiteX8" fmla="*/ 86639 w 100599"/>
                <a:gd name="connsiteY8" fmla="*/ 134188 h 189207"/>
                <a:gd name="connsiteX9" fmla="*/ 85725 w 100599"/>
                <a:gd name="connsiteY9" fmla="*/ 132588 h 189207"/>
                <a:gd name="connsiteX10" fmla="*/ 85268 w 100599"/>
                <a:gd name="connsiteY10" fmla="*/ 132131 h 189207"/>
                <a:gd name="connsiteX11" fmla="*/ 84582 w 100599"/>
                <a:gd name="connsiteY11" fmla="*/ 130988 h 189207"/>
                <a:gd name="connsiteX12" fmla="*/ 84125 w 100599"/>
                <a:gd name="connsiteY12" fmla="*/ 130302 h 189207"/>
                <a:gd name="connsiteX13" fmla="*/ 83439 w 100599"/>
                <a:gd name="connsiteY13" fmla="*/ 128930 h 189207"/>
                <a:gd name="connsiteX14" fmla="*/ 82982 w 100599"/>
                <a:gd name="connsiteY14" fmla="*/ 128016 h 189207"/>
                <a:gd name="connsiteX15" fmla="*/ 82067 w 100599"/>
                <a:gd name="connsiteY15" fmla="*/ 126644 h 189207"/>
                <a:gd name="connsiteX16" fmla="*/ 81382 w 100599"/>
                <a:gd name="connsiteY16" fmla="*/ 125730 h 189207"/>
                <a:gd name="connsiteX17" fmla="*/ 80239 w 100599"/>
                <a:gd name="connsiteY17" fmla="*/ 123901 h 189207"/>
                <a:gd name="connsiteX18" fmla="*/ 79781 w 100599"/>
                <a:gd name="connsiteY18" fmla="*/ 123215 h 189207"/>
                <a:gd name="connsiteX19" fmla="*/ 77953 w 100599"/>
                <a:gd name="connsiteY19" fmla="*/ 120472 h 189207"/>
                <a:gd name="connsiteX20" fmla="*/ 77495 w 100599"/>
                <a:gd name="connsiteY20" fmla="*/ 119786 h 189207"/>
                <a:gd name="connsiteX21" fmla="*/ 76124 w 100599"/>
                <a:gd name="connsiteY21" fmla="*/ 117500 h 189207"/>
                <a:gd name="connsiteX22" fmla="*/ 75438 w 100599"/>
                <a:gd name="connsiteY22" fmla="*/ 116586 h 189207"/>
                <a:gd name="connsiteX23" fmla="*/ 74066 w 100599"/>
                <a:gd name="connsiteY23" fmla="*/ 114529 h 189207"/>
                <a:gd name="connsiteX24" fmla="*/ 73152 w 100599"/>
                <a:gd name="connsiteY24" fmla="*/ 113157 h 189207"/>
                <a:gd name="connsiteX25" fmla="*/ 72009 w 100599"/>
                <a:gd name="connsiteY25" fmla="*/ 111100 h 189207"/>
                <a:gd name="connsiteX26" fmla="*/ 71095 w 100599"/>
                <a:gd name="connsiteY26" fmla="*/ 109728 h 189207"/>
                <a:gd name="connsiteX27" fmla="*/ 69494 w 100599"/>
                <a:gd name="connsiteY27" fmla="*/ 107213 h 189207"/>
                <a:gd name="connsiteX28" fmla="*/ 68809 w 100599"/>
                <a:gd name="connsiteY28" fmla="*/ 106299 h 189207"/>
                <a:gd name="connsiteX29" fmla="*/ 64008 w 100599"/>
                <a:gd name="connsiteY29" fmla="*/ 98984 h 189207"/>
                <a:gd name="connsiteX30" fmla="*/ 63094 w 100599"/>
                <a:gd name="connsiteY30" fmla="*/ 97612 h 189207"/>
                <a:gd name="connsiteX31" fmla="*/ 61265 w 100599"/>
                <a:gd name="connsiteY31" fmla="*/ 94869 h 189207"/>
                <a:gd name="connsiteX32" fmla="*/ 60579 w 100599"/>
                <a:gd name="connsiteY32" fmla="*/ 93726 h 189207"/>
                <a:gd name="connsiteX33" fmla="*/ 58750 w 100599"/>
                <a:gd name="connsiteY33" fmla="*/ 90983 h 189207"/>
                <a:gd name="connsiteX34" fmla="*/ 57836 w 100599"/>
                <a:gd name="connsiteY34" fmla="*/ 89383 h 189207"/>
                <a:gd name="connsiteX35" fmla="*/ 56007 w 100599"/>
                <a:gd name="connsiteY35" fmla="*/ 86639 h 189207"/>
                <a:gd name="connsiteX36" fmla="*/ 55093 w 100599"/>
                <a:gd name="connsiteY36" fmla="*/ 85039 h 189207"/>
                <a:gd name="connsiteX37" fmla="*/ 52578 w 100599"/>
                <a:gd name="connsiteY37" fmla="*/ 80924 h 189207"/>
                <a:gd name="connsiteX38" fmla="*/ 52578 w 100599"/>
                <a:gd name="connsiteY38" fmla="*/ 80924 h 189207"/>
                <a:gd name="connsiteX39" fmla="*/ 49606 w 100599"/>
                <a:gd name="connsiteY39" fmla="*/ 76352 h 189207"/>
                <a:gd name="connsiteX40" fmla="*/ 49378 w 100599"/>
                <a:gd name="connsiteY40" fmla="*/ 76124 h 189207"/>
                <a:gd name="connsiteX41" fmla="*/ 46634 w 100599"/>
                <a:gd name="connsiteY41" fmla="*/ 72009 h 189207"/>
                <a:gd name="connsiteX42" fmla="*/ 45720 w 100599"/>
                <a:gd name="connsiteY42" fmla="*/ 70409 h 189207"/>
                <a:gd name="connsiteX43" fmla="*/ 43663 w 100599"/>
                <a:gd name="connsiteY43" fmla="*/ 67208 h 189207"/>
                <a:gd name="connsiteX44" fmla="*/ 42748 w 100599"/>
                <a:gd name="connsiteY44" fmla="*/ 65608 h 189207"/>
                <a:gd name="connsiteX45" fmla="*/ 40462 w 100599"/>
                <a:gd name="connsiteY45" fmla="*/ 62179 h 189207"/>
                <a:gd name="connsiteX46" fmla="*/ 39548 w 100599"/>
                <a:gd name="connsiteY46" fmla="*/ 60808 h 189207"/>
                <a:gd name="connsiteX47" fmla="*/ 37490 w 100599"/>
                <a:gd name="connsiteY47" fmla="*/ 57836 h 189207"/>
                <a:gd name="connsiteX48" fmla="*/ 36347 w 100599"/>
                <a:gd name="connsiteY48" fmla="*/ 56007 h 189207"/>
                <a:gd name="connsiteX49" fmla="*/ 30175 w 100599"/>
                <a:gd name="connsiteY49" fmla="*/ 46406 h 189207"/>
                <a:gd name="connsiteX50" fmla="*/ 29718 w 100599"/>
                <a:gd name="connsiteY50" fmla="*/ 45491 h 189207"/>
                <a:gd name="connsiteX51" fmla="*/ 26975 w 100599"/>
                <a:gd name="connsiteY51" fmla="*/ 41377 h 189207"/>
                <a:gd name="connsiteX52" fmla="*/ 26518 w 100599"/>
                <a:gd name="connsiteY52" fmla="*/ 40691 h 189207"/>
                <a:gd name="connsiteX53" fmla="*/ 23774 w 100599"/>
                <a:gd name="connsiteY53" fmla="*/ 36347 h 189207"/>
                <a:gd name="connsiteX54" fmla="*/ 23317 w 100599"/>
                <a:gd name="connsiteY54" fmla="*/ 35433 h 189207"/>
                <a:gd name="connsiteX55" fmla="*/ 20345 w 100599"/>
                <a:gd name="connsiteY55" fmla="*/ 31090 h 189207"/>
                <a:gd name="connsiteX56" fmla="*/ 19888 w 100599"/>
                <a:gd name="connsiteY56" fmla="*/ 30632 h 189207"/>
                <a:gd name="connsiteX57" fmla="*/ 6629 w 100599"/>
                <a:gd name="connsiteY57" fmla="*/ 10287 h 189207"/>
                <a:gd name="connsiteX58" fmla="*/ 6401 w 100599"/>
                <a:gd name="connsiteY58" fmla="*/ 9830 h 189207"/>
                <a:gd name="connsiteX59" fmla="*/ 3429 w 100599"/>
                <a:gd name="connsiteY59" fmla="*/ 5258 h 189207"/>
                <a:gd name="connsiteX60" fmla="*/ 3200 w 100599"/>
                <a:gd name="connsiteY60" fmla="*/ 5029 h 189207"/>
                <a:gd name="connsiteX61" fmla="*/ 0 w 100599"/>
                <a:gd name="connsiteY61" fmla="*/ 0 h 189207"/>
                <a:gd name="connsiteX62" fmla="*/ 24917 w 100599"/>
                <a:gd name="connsiteY62" fmla="*/ 118643 h 18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00599" h="189207">
                  <a:moveTo>
                    <a:pt x="24917" y="118643"/>
                  </a:moveTo>
                  <a:lnTo>
                    <a:pt x="24917" y="118643"/>
                  </a:lnTo>
                  <a:cubicBezTo>
                    <a:pt x="26289" y="121387"/>
                    <a:pt x="27889" y="123901"/>
                    <a:pt x="29261" y="126644"/>
                  </a:cubicBezTo>
                  <a:cubicBezTo>
                    <a:pt x="29489" y="127102"/>
                    <a:pt x="29718" y="127330"/>
                    <a:pt x="29947" y="127787"/>
                  </a:cubicBezTo>
                  <a:cubicBezTo>
                    <a:pt x="31547" y="130531"/>
                    <a:pt x="33147" y="133502"/>
                    <a:pt x="34747" y="136246"/>
                  </a:cubicBezTo>
                  <a:cubicBezTo>
                    <a:pt x="42977" y="151105"/>
                    <a:pt x="51206" y="165964"/>
                    <a:pt x="59207" y="180823"/>
                  </a:cubicBezTo>
                  <a:cubicBezTo>
                    <a:pt x="62408" y="186766"/>
                    <a:pt x="66523" y="191110"/>
                    <a:pt x="74066" y="188366"/>
                  </a:cubicBezTo>
                  <a:cubicBezTo>
                    <a:pt x="83210" y="185166"/>
                    <a:pt x="100355" y="168935"/>
                    <a:pt x="100584" y="158877"/>
                  </a:cubicBezTo>
                  <a:cubicBezTo>
                    <a:pt x="101041" y="149733"/>
                    <a:pt x="90983" y="141275"/>
                    <a:pt x="86639" y="134188"/>
                  </a:cubicBezTo>
                  <a:cubicBezTo>
                    <a:pt x="86411" y="133731"/>
                    <a:pt x="85954" y="133274"/>
                    <a:pt x="85725" y="132588"/>
                  </a:cubicBezTo>
                  <a:cubicBezTo>
                    <a:pt x="85725" y="132359"/>
                    <a:pt x="85496" y="132131"/>
                    <a:pt x="85268" y="132131"/>
                  </a:cubicBezTo>
                  <a:cubicBezTo>
                    <a:pt x="85039" y="131674"/>
                    <a:pt x="84811" y="131445"/>
                    <a:pt x="84582" y="130988"/>
                  </a:cubicBezTo>
                  <a:cubicBezTo>
                    <a:pt x="84353" y="130759"/>
                    <a:pt x="84353" y="130531"/>
                    <a:pt x="84125" y="130302"/>
                  </a:cubicBezTo>
                  <a:cubicBezTo>
                    <a:pt x="83896" y="129845"/>
                    <a:pt x="83668" y="129388"/>
                    <a:pt x="83439" y="128930"/>
                  </a:cubicBezTo>
                  <a:cubicBezTo>
                    <a:pt x="83210" y="128702"/>
                    <a:pt x="82982" y="128473"/>
                    <a:pt x="82982" y="128016"/>
                  </a:cubicBezTo>
                  <a:cubicBezTo>
                    <a:pt x="82753" y="127559"/>
                    <a:pt x="82525" y="127102"/>
                    <a:pt x="82067" y="126644"/>
                  </a:cubicBezTo>
                  <a:cubicBezTo>
                    <a:pt x="81839" y="126416"/>
                    <a:pt x="81610" y="125959"/>
                    <a:pt x="81382" y="125730"/>
                  </a:cubicBezTo>
                  <a:cubicBezTo>
                    <a:pt x="80924" y="125044"/>
                    <a:pt x="80696" y="124587"/>
                    <a:pt x="80239" y="123901"/>
                  </a:cubicBezTo>
                  <a:cubicBezTo>
                    <a:pt x="80010" y="123673"/>
                    <a:pt x="80010" y="123444"/>
                    <a:pt x="79781" y="123215"/>
                  </a:cubicBezTo>
                  <a:cubicBezTo>
                    <a:pt x="79324" y="122301"/>
                    <a:pt x="78638" y="121387"/>
                    <a:pt x="77953" y="120472"/>
                  </a:cubicBezTo>
                  <a:cubicBezTo>
                    <a:pt x="77724" y="120244"/>
                    <a:pt x="77724" y="120015"/>
                    <a:pt x="77495" y="119786"/>
                  </a:cubicBezTo>
                  <a:cubicBezTo>
                    <a:pt x="77038" y="119101"/>
                    <a:pt x="76581" y="118415"/>
                    <a:pt x="76124" y="117500"/>
                  </a:cubicBezTo>
                  <a:cubicBezTo>
                    <a:pt x="75895" y="117272"/>
                    <a:pt x="75667" y="116815"/>
                    <a:pt x="75438" y="116586"/>
                  </a:cubicBezTo>
                  <a:cubicBezTo>
                    <a:pt x="74981" y="115900"/>
                    <a:pt x="74524" y="115214"/>
                    <a:pt x="74066" y="114529"/>
                  </a:cubicBezTo>
                  <a:cubicBezTo>
                    <a:pt x="73838" y="114071"/>
                    <a:pt x="73381" y="113614"/>
                    <a:pt x="73152" y="113157"/>
                  </a:cubicBezTo>
                  <a:cubicBezTo>
                    <a:pt x="72695" y="112471"/>
                    <a:pt x="72238" y="111785"/>
                    <a:pt x="72009" y="111100"/>
                  </a:cubicBezTo>
                  <a:cubicBezTo>
                    <a:pt x="71780" y="110642"/>
                    <a:pt x="71552" y="110185"/>
                    <a:pt x="71095" y="109728"/>
                  </a:cubicBezTo>
                  <a:cubicBezTo>
                    <a:pt x="70637" y="108814"/>
                    <a:pt x="69952" y="108128"/>
                    <a:pt x="69494" y="107213"/>
                  </a:cubicBezTo>
                  <a:cubicBezTo>
                    <a:pt x="69266" y="106985"/>
                    <a:pt x="69037" y="106528"/>
                    <a:pt x="68809" y="106299"/>
                  </a:cubicBezTo>
                  <a:cubicBezTo>
                    <a:pt x="67208" y="104013"/>
                    <a:pt x="65608" y="101498"/>
                    <a:pt x="64008" y="98984"/>
                  </a:cubicBezTo>
                  <a:cubicBezTo>
                    <a:pt x="63779" y="98527"/>
                    <a:pt x="63551" y="98069"/>
                    <a:pt x="63094" y="97612"/>
                  </a:cubicBezTo>
                  <a:cubicBezTo>
                    <a:pt x="62408" y="96698"/>
                    <a:pt x="61951" y="95783"/>
                    <a:pt x="61265" y="94869"/>
                  </a:cubicBezTo>
                  <a:cubicBezTo>
                    <a:pt x="61036" y="94412"/>
                    <a:pt x="60808" y="93955"/>
                    <a:pt x="60579" y="93726"/>
                  </a:cubicBezTo>
                  <a:cubicBezTo>
                    <a:pt x="59893" y="92812"/>
                    <a:pt x="59436" y="91897"/>
                    <a:pt x="58750" y="90983"/>
                  </a:cubicBezTo>
                  <a:cubicBezTo>
                    <a:pt x="58522" y="90526"/>
                    <a:pt x="58064" y="89840"/>
                    <a:pt x="57836" y="89383"/>
                  </a:cubicBezTo>
                  <a:cubicBezTo>
                    <a:pt x="57379" y="88468"/>
                    <a:pt x="56693" y="87554"/>
                    <a:pt x="56007" y="86639"/>
                  </a:cubicBezTo>
                  <a:cubicBezTo>
                    <a:pt x="55778" y="86182"/>
                    <a:pt x="55321" y="85725"/>
                    <a:pt x="55093" y="85039"/>
                  </a:cubicBezTo>
                  <a:cubicBezTo>
                    <a:pt x="54178" y="83668"/>
                    <a:pt x="53264" y="82296"/>
                    <a:pt x="52578" y="80924"/>
                  </a:cubicBezTo>
                  <a:cubicBezTo>
                    <a:pt x="52578" y="80924"/>
                    <a:pt x="52578" y="80924"/>
                    <a:pt x="52578" y="80924"/>
                  </a:cubicBezTo>
                  <a:cubicBezTo>
                    <a:pt x="51664" y="79324"/>
                    <a:pt x="50521" y="77724"/>
                    <a:pt x="49606" y="76352"/>
                  </a:cubicBezTo>
                  <a:cubicBezTo>
                    <a:pt x="49606" y="76352"/>
                    <a:pt x="49606" y="76124"/>
                    <a:pt x="49378" y="76124"/>
                  </a:cubicBezTo>
                  <a:cubicBezTo>
                    <a:pt x="48463" y="74752"/>
                    <a:pt x="47549" y="73381"/>
                    <a:pt x="46634" y="72009"/>
                  </a:cubicBezTo>
                  <a:cubicBezTo>
                    <a:pt x="46406" y="71552"/>
                    <a:pt x="45949" y="71095"/>
                    <a:pt x="45720" y="70409"/>
                  </a:cubicBezTo>
                  <a:cubicBezTo>
                    <a:pt x="45034" y="69266"/>
                    <a:pt x="44348" y="68351"/>
                    <a:pt x="43663" y="67208"/>
                  </a:cubicBezTo>
                  <a:cubicBezTo>
                    <a:pt x="43434" y="66751"/>
                    <a:pt x="42977" y="66065"/>
                    <a:pt x="42748" y="65608"/>
                  </a:cubicBezTo>
                  <a:cubicBezTo>
                    <a:pt x="42062" y="64465"/>
                    <a:pt x="41377" y="63322"/>
                    <a:pt x="40462" y="62179"/>
                  </a:cubicBezTo>
                  <a:cubicBezTo>
                    <a:pt x="40234" y="61722"/>
                    <a:pt x="39776" y="61265"/>
                    <a:pt x="39548" y="60808"/>
                  </a:cubicBezTo>
                  <a:cubicBezTo>
                    <a:pt x="38862" y="59893"/>
                    <a:pt x="38176" y="58750"/>
                    <a:pt x="37490" y="57836"/>
                  </a:cubicBezTo>
                  <a:cubicBezTo>
                    <a:pt x="37033" y="57150"/>
                    <a:pt x="36576" y="56693"/>
                    <a:pt x="36347" y="56007"/>
                  </a:cubicBezTo>
                  <a:cubicBezTo>
                    <a:pt x="34290" y="52807"/>
                    <a:pt x="32233" y="49606"/>
                    <a:pt x="30175" y="46406"/>
                  </a:cubicBezTo>
                  <a:cubicBezTo>
                    <a:pt x="29947" y="46177"/>
                    <a:pt x="29718" y="45949"/>
                    <a:pt x="29718" y="45491"/>
                  </a:cubicBezTo>
                  <a:cubicBezTo>
                    <a:pt x="28804" y="44120"/>
                    <a:pt x="27889" y="42748"/>
                    <a:pt x="26975" y="41377"/>
                  </a:cubicBezTo>
                  <a:cubicBezTo>
                    <a:pt x="26746" y="41148"/>
                    <a:pt x="26746" y="40919"/>
                    <a:pt x="26518" y="40691"/>
                  </a:cubicBezTo>
                  <a:cubicBezTo>
                    <a:pt x="25603" y="39319"/>
                    <a:pt x="24689" y="37719"/>
                    <a:pt x="23774" y="36347"/>
                  </a:cubicBezTo>
                  <a:cubicBezTo>
                    <a:pt x="23546" y="36119"/>
                    <a:pt x="23317" y="35662"/>
                    <a:pt x="23317" y="35433"/>
                  </a:cubicBezTo>
                  <a:cubicBezTo>
                    <a:pt x="22403" y="34061"/>
                    <a:pt x="21488" y="32461"/>
                    <a:pt x="20345" y="31090"/>
                  </a:cubicBezTo>
                  <a:cubicBezTo>
                    <a:pt x="20117" y="30861"/>
                    <a:pt x="20117" y="30632"/>
                    <a:pt x="19888" y="30632"/>
                  </a:cubicBezTo>
                  <a:cubicBezTo>
                    <a:pt x="15316" y="23774"/>
                    <a:pt x="10973" y="16916"/>
                    <a:pt x="6629" y="10287"/>
                  </a:cubicBezTo>
                  <a:cubicBezTo>
                    <a:pt x="6629" y="10058"/>
                    <a:pt x="6401" y="9830"/>
                    <a:pt x="6401" y="9830"/>
                  </a:cubicBezTo>
                  <a:cubicBezTo>
                    <a:pt x="5486" y="8230"/>
                    <a:pt x="4343" y="6629"/>
                    <a:pt x="3429" y="5258"/>
                  </a:cubicBezTo>
                  <a:cubicBezTo>
                    <a:pt x="3429" y="5258"/>
                    <a:pt x="3200" y="5029"/>
                    <a:pt x="3200" y="5029"/>
                  </a:cubicBezTo>
                  <a:cubicBezTo>
                    <a:pt x="2057" y="3429"/>
                    <a:pt x="1143" y="1829"/>
                    <a:pt x="0" y="0"/>
                  </a:cubicBezTo>
                  <a:cubicBezTo>
                    <a:pt x="13030" y="38176"/>
                    <a:pt x="20345" y="78867"/>
                    <a:pt x="24917" y="118643"/>
                  </a:cubicBezTo>
                  <a:close/>
                </a:path>
              </a:pathLst>
            </a:custGeom>
            <a:solidFill>
              <a:srgbClr val="FFFFFF"/>
            </a:solidFill>
            <a:ln w="2286" cap="flat">
              <a:noFill/>
              <a:prstDash val="solid"/>
              <a:miter/>
            </a:ln>
          </p:spPr>
          <p:txBody>
            <a:bodyPr rtlCol="0" anchor="ctr"/>
            <a:lstStyle/>
            <a:p>
              <a:endParaRPr lang="en-US"/>
            </a:p>
          </p:txBody>
        </p:sp>
        <p:sp>
          <p:nvSpPr>
            <p:cNvPr id="64" name="Freeform 1811">
              <a:extLst>
                <a:ext uri="{FF2B5EF4-FFF2-40B4-BE49-F238E27FC236}">
                  <a16:creationId xmlns:a16="http://schemas.microsoft.com/office/drawing/2014/main" id="{B71CC38D-CF06-2C67-BF15-F71DF0D81977}"/>
                </a:ext>
              </a:extLst>
            </p:cNvPr>
            <p:cNvSpPr/>
            <p:nvPr/>
          </p:nvSpPr>
          <p:spPr>
            <a:xfrm>
              <a:off x="3119070" y="1902883"/>
              <a:ext cx="93243" cy="646692"/>
            </a:xfrm>
            <a:custGeom>
              <a:avLst/>
              <a:gdLst>
                <a:gd name="connsiteX0" fmla="*/ 3200 w 93243"/>
                <a:gd name="connsiteY0" fmla="*/ 3412 h 646692"/>
                <a:gd name="connsiteX1" fmla="*/ 1600 w 93243"/>
                <a:gd name="connsiteY1" fmla="*/ 3869 h 646692"/>
                <a:gd name="connsiteX2" fmla="*/ 1600 w 93243"/>
                <a:gd name="connsiteY2" fmla="*/ 3869 h 646692"/>
                <a:gd name="connsiteX3" fmla="*/ 0 w 93243"/>
                <a:gd name="connsiteY3" fmla="*/ 4327 h 646692"/>
                <a:gd name="connsiteX4" fmla="*/ 0 w 93243"/>
                <a:gd name="connsiteY4" fmla="*/ 4327 h 646692"/>
                <a:gd name="connsiteX5" fmla="*/ 2057 w 93243"/>
                <a:gd name="connsiteY5" fmla="*/ 17357 h 646692"/>
                <a:gd name="connsiteX6" fmla="*/ 6858 w 93243"/>
                <a:gd name="connsiteY6" fmla="*/ 79993 h 646692"/>
                <a:gd name="connsiteX7" fmla="*/ 62865 w 93243"/>
                <a:gd name="connsiteY7" fmla="*/ 533993 h 646692"/>
                <a:gd name="connsiteX8" fmla="*/ 53492 w 93243"/>
                <a:gd name="connsiteY8" fmla="*/ 621547 h 646692"/>
                <a:gd name="connsiteX9" fmla="*/ 53950 w 93243"/>
                <a:gd name="connsiteY9" fmla="*/ 627719 h 646692"/>
                <a:gd name="connsiteX10" fmla="*/ 53950 w 93243"/>
                <a:gd name="connsiteY10" fmla="*/ 628176 h 646692"/>
                <a:gd name="connsiteX11" fmla="*/ 54178 w 93243"/>
                <a:gd name="connsiteY11" fmla="*/ 633434 h 646692"/>
                <a:gd name="connsiteX12" fmla="*/ 54178 w 93243"/>
                <a:gd name="connsiteY12" fmla="*/ 635034 h 646692"/>
                <a:gd name="connsiteX13" fmla="*/ 54178 w 93243"/>
                <a:gd name="connsiteY13" fmla="*/ 639377 h 646692"/>
                <a:gd name="connsiteX14" fmla="*/ 54178 w 93243"/>
                <a:gd name="connsiteY14" fmla="*/ 640978 h 646692"/>
                <a:gd name="connsiteX15" fmla="*/ 53950 w 93243"/>
                <a:gd name="connsiteY15" fmla="*/ 646693 h 646692"/>
                <a:gd name="connsiteX16" fmla="*/ 90983 w 93243"/>
                <a:gd name="connsiteY16" fmla="*/ 616289 h 646692"/>
                <a:gd name="connsiteX17" fmla="*/ 93040 w 93243"/>
                <a:gd name="connsiteY17" fmla="*/ 585885 h 646692"/>
                <a:gd name="connsiteX18" fmla="*/ 82982 w 93243"/>
                <a:gd name="connsiteY18" fmla="*/ 472499 h 646692"/>
                <a:gd name="connsiteX19" fmla="*/ 53492 w 93243"/>
                <a:gd name="connsiteY19" fmla="*/ 246871 h 646692"/>
                <a:gd name="connsiteX20" fmla="*/ 40691 w 93243"/>
                <a:gd name="connsiteY20" fmla="*/ 133943 h 646692"/>
                <a:gd name="connsiteX21" fmla="*/ 28804 w 93243"/>
                <a:gd name="connsiteY21" fmla="*/ 22386 h 646692"/>
                <a:gd name="connsiteX22" fmla="*/ 3200 w 93243"/>
                <a:gd name="connsiteY22" fmla="*/ 3412 h 64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3243" h="646692">
                  <a:moveTo>
                    <a:pt x="3200" y="3412"/>
                  </a:moveTo>
                  <a:cubicBezTo>
                    <a:pt x="2515" y="3641"/>
                    <a:pt x="2057" y="3641"/>
                    <a:pt x="1600" y="3869"/>
                  </a:cubicBezTo>
                  <a:cubicBezTo>
                    <a:pt x="1600" y="3869"/>
                    <a:pt x="1600" y="3869"/>
                    <a:pt x="1600" y="3869"/>
                  </a:cubicBezTo>
                  <a:cubicBezTo>
                    <a:pt x="1143" y="4098"/>
                    <a:pt x="457" y="4098"/>
                    <a:pt x="0" y="4327"/>
                  </a:cubicBezTo>
                  <a:cubicBezTo>
                    <a:pt x="0" y="4327"/>
                    <a:pt x="0" y="4327"/>
                    <a:pt x="0" y="4327"/>
                  </a:cubicBezTo>
                  <a:cubicBezTo>
                    <a:pt x="1143" y="8441"/>
                    <a:pt x="2057" y="13013"/>
                    <a:pt x="2057" y="17357"/>
                  </a:cubicBezTo>
                  <a:cubicBezTo>
                    <a:pt x="2515" y="38388"/>
                    <a:pt x="4343" y="59191"/>
                    <a:pt x="6858" y="79993"/>
                  </a:cubicBezTo>
                  <a:cubicBezTo>
                    <a:pt x="15545" y="141258"/>
                    <a:pt x="64694" y="493302"/>
                    <a:pt x="62865" y="533993"/>
                  </a:cubicBezTo>
                  <a:cubicBezTo>
                    <a:pt x="61722" y="563025"/>
                    <a:pt x="58750" y="592514"/>
                    <a:pt x="53492" y="621547"/>
                  </a:cubicBezTo>
                  <a:cubicBezTo>
                    <a:pt x="53721" y="623604"/>
                    <a:pt x="53721" y="625661"/>
                    <a:pt x="53950" y="627719"/>
                  </a:cubicBezTo>
                  <a:cubicBezTo>
                    <a:pt x="53950" y="627947"/>
                    <a:pt x="53950" y="627947"/>
                    <a:pt x="53950" y="628176"/>
                  </a:cubicBezTo>
                  <a:cubicBezTo>
                    <a:pt x="53950" y="630005"/>
                    <a:pt x="54178" y="631605"/>
                    <a:pt x="54178" y="633434"/>
                  </a:cubicBezTo>
                  <a:cubicBezTo>
                    <a:pt x="54178" y="633891"/>
                    <a:pt x="54178" y="634577"/>
                    <a:pt x="54178" y="635034"/>
                  </a:cubicBezTo>
                  <a:cubicBezTo>
                    <a:pt x="54178" y="636406"/>
                    <a:pt x="54178" y="638006"/>
                    <a:pt x="54178" y="639377"/>
                  </a:cubicBezTo>
                  <a:cubicBezTo>
                    <a:pt x="54178" y="639835"/>
                    <a:pt x="54178" y="640520"/>
                    <a:pt x="54178" y="640978"/>
                  </a:cubicBezTo>
                  <a:cubicBezTo>
                    <a:pt x="54178" y="642806"/>
                    <a:pt x="53950" y="644864"/>
                    <a:pt x="53950" y="646693"/>
                  </a:cubicBezTo>
                  <a:cubicBezTo>
                    <a:pt x="75667" y="641435"/>
                    <a:pt x="88925" y="630919"/>
                    <a:pt x="90983" y="616289"/>
                  </a:cubicBezTo>
                  <a:cubicBezTo>
                    <a:pt x="92583" y="606230"/>
                    <a:pt x="93726" y="595943"/>
                    <a:pt x="93040" y="585885"/>
                  </a:cubicBezTo>
                  <a:cubicBezTo>
                    <a:pt x="90297" y="547937"/>
                    <a:pt x="87554" y="510218"/>
                    <a:pt x="82982" y="472499"/>
                  </a:cubicBezTo>
                  <a:cubicBezTo>
                    <a:pt x="73838" y="397290"/>
                    <a:pt x="63094" y="322081"/>
                    <a:pt x="53492" y="246871"/>
                  </a:cubicBezTo>
                  <a:cubicBezTo>
                    <a:pt x="48692" y="209381"/>
                    <a:pt x="44348" y="171662"/>
                    <a:pt x="40691" y="133943"/>
                  </a:cubicBezTo>
                  <a:cubicBezTo>
                    <a:pt x="37262" y="96681"/>
                    <a:pt x="30404" y="59876"/>
                    <a:pt x="28804" y="22386"/>
                  </a:cubicBezTo>
                  <a:cubicBezTo>
                    <a:pt x="27661" y="-2760"/>
                    <a:pt x="27432" y="-2760"/>
                    <a:pt x="3200" y="3412"/>
                  </a:cubicBezTo>
                  <a:close/>
                </a:path>
              </a:pathLst>
            </a:custGeom>
            <a:solidFill>
              <a:srgbClr val="FFFFFF"/>
            </a:solidFill>
            <a:ln w="2286" cap="flat">
              <a:noFill/>
              <a:prstDash val="solid"/>
              <a:miter/>
            </a:ln>
          </p:spPr>
          <p:txBody>
            <a:bodyPr rtlCol="0" anchor="ctr"/>
            <a:lstStyle/>
            <a:p>
              <a:endParaRPr lang="en-US"/>
            </a:p>
          </p:txBody>
        </p:sp>
        <p:sp>
          <p:nvSpPr>
            <p:cNvPr id="65" name="Freeform 1812">
              <a:extLst>
                <a:ext uri="{FF2B5EF4-FFF2-40B4-BE49-F238E27FC236}">
                  <a16:creationId xmlns:a16="http://schemas.microsoft.com/office/drawing/2014/main" id="{A06833A4-25EC-6F75-2573-DADD19B39AD5}"/>
                </a:ext>
              </a:extLst>
            </p:cNvPr>
            <p:cNvSpPr/>
            <p:nvPr/>
          </p:nvSpPr>
          <p:spPr>
            <a:xfrm>
              <a:off x="2631238" y="2489225"/>
              <a:ext cx="51536" cy="70529"/>
            </a:xfrm>
            <a:custGeom>
              <a:avLst/>
              <a:gdLst>
                <a:gd name="connsiteX0" fmla="*/ 11887 w 51536"/>
                <a:gd name="connsiteY0" fmla="*/ 23546 h 70529"/>
                <a:gd name="connsiteX1" fmla="*/ 0 w 51536"/>
                <a:gd name="connsiteY1" fmla="*/ 53035 h 70529"/>
                <a:gd name="connsiteX2" fmla="*/ 10744 w 51536"/>
                <a:gd name="connsiteY2" fmla="*/ 68351 h 70529"/>
                <a:gd name="connsiteX3" fmla="*/ 35204 w 51536"/>
                <a:gd name="connsiteY3" fmla="*/ 64694 h 70529"/>
                <a:gd name="connsiteX4" fmla="*/ 51435 w 51536"/>
                <a:gd name="connsiteY4" fmla="*/ 0 h 70529"/>
                <a:gd name="connsiteX5" fmla="*/ 11887 w 51536"/>
                <a:gd name="connsiteY5" fmla="*/ 23546 h 7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36" h="70529">
                  <a:moveTo>
                    <a:pt x="11887" y="23546"/>
                  </a:moveTo>
                  <a:cubicBezTo>
                    <a:pt x="-1600" y="30175"/>
                    <a:pt x="229" y="40234"/>
                    <a:pt x="0" y="53035"/>
                  </a:cubicBezTo>
                  <a:cubicBezTo>
                    <a:pt x="0" y="60808"/>
                    <a:pt x="3886" y="65837"/>
                    <a:pt x="10744" y="68351"/>
                  </a:cubicBezTo>
                  <a:cubicBezTo>
                    <a:pt x="21031" y="72238"/>
                    <a:pt x="30404" y="70866"/>
                    <a:pt x="35204" y="64694"/>
                  </a:cubicBezTo>
                  <a:cubicBezTo>
                    <a:pt x="49606" y="45949"/>
                    <a:pt x="52121" y="24232"/>
                    <a:pt x="51435" y="0"/>
                  </a:cubicBezTo>
                  <a:cubicBezTo>
                    <a:pt x="37033" y="6172"/>
                    <a:pt x="23774" y="17831"/>
                    <a:pt x="11887" y="23546"/>
                  </a:cubicBezTo>
                  <a:close/>
                </a:path>
              </a:pathLst>
            </a:custGeom>
            <a:solidFill>
              <a:srgbClr val="FFFFFF"/>
            </a:solidFill>
            <a:ln w="2286" cap="flat">
              <a:noFill/>
              <a:prstDash val="solid"/>
              <a:miter/>
            </a:ln>
          </p:spPr>
          <p:txBody>
            <a:bodyPr rtlCol="0" anchor="ctr"/>
            <a:lstStyle/>
            <a:p>
              <a:endParaRPr lang="en-US"/>
            </a:p>
          </p:txBody>
        </p:sp>
        <p:sp>
          <p:nvSpPr>
            <p:cNvPr id="66" name="Freeform 1813">
              <a:extLst>
                <a:ext uri="{FF2B5EF4-FFF2-40B4-BE49-F238E27FC236}">
                  <a16:creationId xmlns:a16="http://schemas.microsoft.com/office/drawing/2014/main" id="{6EA81A06-EF51-11F1-2F0D-62B7A7AE01BD}"/>
                </a:ext>
              </a:extLst>
            </p:cNvPr>
            <p:cNvSpPr/>
            <p:nvPr/>
          </p:nvSpPr>
          <p:spPr>
            <a:xfrm>
              <a:off x="2533476" y="1588425"/>
              <a:ext cx="713301" cy="989145"/>
            </a:xfrm>
            <a:custGeom>
              <a:avLst/>
              <a:gdLst>
                <a:gd name="connsiteX0" fmla="*/ 29182 w 713301"/>
                <a:gd name="connsiteY0" fmla="*/ 697803 h 989145"/>
                <a:gd name="connsiteX1" fmla="*/ 96847 w 713301"/>
                <a:gd name="connsiteY1" fmla="*/ 741008 h 989145"/>
                <a:gd name="connsiteX2" fmla="*/ 91132 w 713301"/>
                <a:gd name="connsiteY2" fmla="*/ 845021 h 989145"/>
                <a:gd name="connsiteX3" fmla="*/ 82446 w 713301"/>
                <a:gd name="connsiteY3" fmla="*/ 856451 h 989145"/>
                <a:gd name="connsiteX4" fmla="*/ 54099 w 713301"/>
                <a:gd name="connsiteY4" fmla="*/ 874739 h 989145"/>
                <a:gd name="connsiteX5" fmla="*/ 39012 w 713301"/>
                <a:gd name="connsiteY5" fmla="*/ 920231 h 989145"/>
                <a:gd name="connsiteX6" fmla="*/ 81531 w 713301"/>
                <a:gd name="connsiteY6" fmla="*/ 945834 h 989145"/>
                <a:gd name="connsiteX7" fmla="*/ 83131 w 713301"/>
                <a:gd name="connsiteY7" fmla="*/ 946063 h 989145"/>
                <a:gd name="connsiteX8" fmla="*/ 84732 w 713301"/>
                <a:gd name="connsiteY8" fmla="*/ 954064 h 989145"/>
                <a:gd name="connsiteX9" fmla="*/ 105991 w 713301"/>
                <a:gd name="connsiteY9" fmla="*/ 981496 h 989145"/>
                <a:gd name="connsiteX10" fmla="*/ 149883 w 713301"/>
                <a:gd name="connsiteY10" fmla="*/ 960236 h 989145"/>
                <a:gd name="connsiteX11" fmla="*/ 156741 w 713301"/>
                <a:gd name="connsiteY11" fmla="*/ 941262 h 989145"/>
                <a:gd name="connsiteX12" fmla="*/ 160627 w 713301"/>
                <a:gd name="connsiteY12" fmla="*/ 907658 h 989145"/>
                <a:gd name="connsiteX13" fmla="*/ 176400 w 713301"/>
                <a:gd name="connsiteY13" fmla="*/ 881369 h 989145"/>
                <a:gd name="connsiteX14" fmla="*/ 206575 w 713301"/>
                <a:gd name="connsiteY14" fmla="*/ 859423 h 989145"/>
                <a:gd name="connsiteX15" fmla="*/ 241551 w 713301"/>
                <a:gd name="connsiteY15" fmla="*/ 787643 h 989145"/>
                <a:gd name="connsiteX16" fmla="*/ 247723 w 713301"/>
                <a:gd name="connsiteY16" fmla="*/ 684316 h 989145"/>
                <a:gd name="connsiteX17" fmla="*/ 252524 w 713301"/>
                <a:gd name="connsiteY17" fmla="*/ 620079 h 989145"/>
                <a:gd name="connsiteX18" fmla="*/ 267840 w 713301"/>
                <a:gd name="connsiteY18" fmla="*/ 588532 h 989145"/>
                <a:gd name="connsiteX19" fmla="*/ 338249 w 713301"/>
                <a:gd name="connsiteY19" fmla="*/ 500750 h 989145"/>
                <a:gd name="connsiteX20" fmla="*/ 349450 w 713301"/>
                <a:gd name="connsiteY20" fmla="*/ 472632 h 989145"/>
                <a:gd name="connsiteX21" fmla="*/ 349450 w 713301"/>
                <a:gd name="connsiteY21" fmla="*/ 497092 h 989145"/>
                <a:gd name="connsiteX22" fmla="*/ 340535 w 713301"/>
                <a:gd name="connsiteY22" fmla="*/ 690488 h 989145"/>
                <a:gd name="connsiteX23" fmla="*/ 331620 w 713301"/>
                <a:gd name="connsiteY23" fmla="*/ 860109 h 989145"/>
                <a:gd name="connsiteX24" fmla="*/ 325447 w 713301"/>
                <a:gd name="connsiteY24" fmla="*/ 956578 h 989145"/>
                <a:gd name="connsiteX25" fmla="*/ 346936 w 713301"/>
                <a:gd name="connsiteY25" fmla="*/ 984467 h 989145"/>
                <a:gd name="connsiteX26" fmla="*/ 370482 w 713301"/>
                <a:gd name="connsiteY26" fmla="*/ 987668 h 989145"/>
                <a:gd name="connsiteX27" fmla="*/ 592681 w 713301"/>
                <a:gd name="connsiteY27" fmla="*/ 981496 h 989145"/>
                <a:gd name="connsiteX28" fmla="*/ 671548 w 713301"/>
                <a:gd name="connsiteY28" fmla="*/ 960007 h 989145"/>
                <a:gd name="connsiteX29" fmla="*/ 687550 w 713301"/>
                <a:gd name="connsiteY29" fmla="*/ 938976 h 989145"/>
                <a:gd name="connsiteX30" fmla="*/ 690064 w 713301"/>
                <a:gd name="connsiteY30" fmla="*/ 915430 h 989145"/>
                <a:gd name="connsiteX31" fmla="*/ 678863 w 713301"/>
                <a:gd name="connsiteY31" fmla="*/ 781699 h 989145"/>
                <a:gd name="connsiteX32" fmla="*/ 657146 w 713301"/>
                <a:gd name="connsiteY32" fmla="*/ 613221 h 989145"/>
                <a:gd name="connsiteX33" fmla="*/ 637486 w 713301"/>
                <a:gd name="connsiteY33" fmla="*/ 449772 h 989145"/>
                <a:gd name="connsiteX34" fmla="*/ 625142 w 713301"/>
                <a:gd name="connsiteY34" fmla="*/ 338444 h 989145"/>
                <a:gd name="connsiteX35" fmla="*/ 652803 w 713301"/>
                <a:gd name="connsiteY35" fmla="*/ 310326 h 989145"/>
                <a:gd name="connsiteX36" fmla="*/ 679549 w 713301"/>
                <a:gd name="connsiteY36" fmla="*/ 302325 h 989145"/>
                <a:gd name="connsiteX37" fmla="*/ 707209 w 713301"/>
                <a:gd name="connsiteY37" fmla="*/ 278779 h 989145"/>
                <a:gd name="connsiteX38" fmla="*/ 696008 w 713301"/>
                <a:gd name="connsiteY38" fmla="*/ 227801 h 989145"/>
                <a:gd name="connsiteX39" fmla="*/ 551304 w 713301"/>
                <a:gd name="connsiteY39" fmla="*/ 10403 h 989145"/>
                <a:gd name="connsiteX40" fmla="*/ 517014 w 713301"/>
                <a:gd name="connsiteY40" fmla="*/ 5831 h 989145"/>
                <a:gd name="connsiteX41" fmla="*/ 494383 w 713301"/>
                <a:gd name="connsiteY41" fmla="*/ 20690 h 989145"/>
                <a:gd name="connsiteX42" fmla="*/ 447977 w 713301"/>
                <a:gd name="connsiteY42" fmla="*/ 56351 h 989145"/>
                <a:gd name="connsiteX43" fmla="*/ 351508 w 713301"/>
                <a:gd name="connsiteY43" fmla="*/ 168137 h 989145"/>
                <a:gd name="connsiteX44" fmla="*/ 271726 w 713301"/>
                <a:gd name="connsiteY44" fmla="*/ 271235 h 989145"/>
                <a:gd name="connsiteX45" fmla="*/ 277670 w 713301"/>
                <a:gd name="connsiteY45" fmla="*/ 297524 h 989145"/>
                <a:gd name="connsiteX46" fmla="*/ 288871 w 713301"/>
                <a:gd name="connsiteY46" fmla="*/ 300953 h 989145"/>
                <a:gd name="connsiteX47" fmla="*/ 344650 w 713301"/>
                <a:gd name="connsiteY47" fmla="*/ 314898 h 989145"/>
                <a:gd name="connsiteX48" fmla="*/ 361109 w 713301"/>
                <a:gd name="connsiteY48" fmla="*/ 339130 h 989145"/>
                <a:gd name="connsiteX49" fmla="*/ 359280 w 713301"/>
                <a:gd name="connsiteY49" fmla="*/ 383249 h 989145"/>
                <a:gd name="connsiteX50" fmla="*/ 356537 w 713301"/>
                <a:gd name="connsiteY50" fmla="*/ 394451 h 989145"/>
                <a:gd name="connsiteX51" fmla="*/ 319504 w 713301"/>
                <a:gd name="connsiteY51" fmla="*/ 407938 h 989145"/>
                <a:gd name="connsiteX52" fmla="*/ 311960 w 713301"/>
                <a:gd name="connsiteY52" fmla="*/ 421197 h 989145"/>
                <a:gd name="connsiteX53" fmla="*/ 295958 w 713301"/>
                <a:gd name="connsiteY53" fmla="*/ 455030 h 989145"/>
                <a:gd name="connsiteX54" fmla="*/ 258468 w 713301"/>
                <a:gd name="connsiteY54" fmla="*/ 504865 h 989145"/>
                <a:gd name="connsiteX55" fmla="*/ 230350 w 713301"/>
                <a:gd name="connsiteY55" fmla="*/ 512408 h 989145"/>
                <a:gd name="connsiteX56" fmla="*/ 234007 w 713301"/>
                <a:gd name="connsiteY56" fmla="*/ 507608 h 989145"/>
                <a:gd name="connsiteX57" fmla="*/ 197660 w 713301"/>
                <a:gd name="connsiteY57" fmla="*/ 366333 h 989145"/>
                <a:gd name="connsiteX58" fmla="*/ 115135 w 713301"/>
                <a:gd name="connsiteY58" fmla="*/ 401537 h 989145"/>
                <a:gd name="connsiteX59" fmla="*/ 128166 w 713301"/>
                <a:gd name="connsiteY59" fmla="*/ 504865 h 989145"/>
                <a:gd name="connsiteX60" fmla="*/ 144625 w 713301"/>
                <a:gd name="connsiteY60" fmla="*/ 514694 h 989145"/>
                <a:gd name="connsiteX61" fmla="*/ 103934 w 713301"/>
                <a:gd name="connsiteY61" fmla="*/ 531382 h 989145"/>
                <a:gd name="connsiteX62" fmla="*/ 79017 w 713301"/>
                <a:gd name="connsiteY62" fmla="*/ 554471 h 989145"/>
                <a:gd name="connsiteX63" fmla="*/ 12037 w 713301"/>
                <a:gd name="connsiteY63" fmla="*/ 619622 h 989145"/>
                <a:gd name="connsiteX64" fmla="*/ 8836 w 713301"/>
                <a:gd name="connsiteY64" fmla="*/ 670371 h 989145"/>
                <a:gd name="connsiteX65" fmla="*/ 29182 w 713301"/>
                <a:gd name="connsiteY65" fmla="*/ 697803 h 989145"/>
                <a:gd name="connsiteX66" fmla="*/ 133195 w 713301"/>
                <a:gd name="connsiteY66" fmla="*/ 965722 h 989145"/>
                <a:gd name="connsiteX67" fmla="*/ 108735 w 713301"/>
                <a:gd name="connsiteY67" fmla="*/ 969380 h 989145"/>
                <a:gd name="connsiteX68" fmla="*/ 97990 w 713301"/>
                <a:gd name="connsiteY68" fmla="*/ 954064 h 989145"/>
                <a:gd name="connsiteX69" fmla="*/ 109878 w 713301"/>
                <a:gd name="connsiteY69" fmla="*/ 924574 h 989145"/>
                <a:gd name="connsiteX70" fmla="*/ 149654 w 713301"/>
                <a:gd name="connsiteY70" fmla="*/ 901028 h 989145"/>
                <a:gd name="connsiteX71" fmla="*/ 133195 w 713301"/>
                <a:gd name="connsiteY71" fmla="*/ 965722 h 989145"/>
                <a:gd name="connsiteX72" fmla="*/ 626285 w 713301"/>
                <a:gd name="connsiteY72" fmla="*/ 447943 h 989145"/>
                <a:gd name="connsiteX73" fmla="*/ 639087 w 713301"/>
                <a:gd name="connsiteY73" fmla="*/ 560872 h 989145"/>
                <a:gd name="connsiteX74" fmla="*/ 668576 w 713301"/>
                <a:gd name="connsiteY74" fmla="*/ 786500 h 989145"/>
                <a:gd name="connsiteX75" fmla="*/ 678634 w 713301"/>
                <a:gd name="connsiteY75" fmla="*/ 899885 h 989145"/>
                <a:gd name="connsiteX76" fmla="*/ 676577 w 713301"/>
                <a:gd name="connsiteY76" fmla="*/ 930289 h 989145"/>
                <a:gd name="connsiteX77" fmla="*/ 639544 w 713301"/>
                <a:gd name="connsiteY77" fmla="*/ 960693 h 989145"/>
                <a:gd name="connsiteX78" fmla="*/ 639772 w 713301"/>
                <a:gd name="connsiteY78" fmla="*/ 954978 h 989145"/>
                <a:gd name="connsiteX79" fmla="*/ 639772 w 713301"/>
                <a:gd name="connsiteY79" fmla="*/ 953378 h 989145"/>
                <a:gd name="connsiteX80" fmla="*/ 639772 w 713301"/>
                <a:gd name="connsiteY80" fmla="*/ 949034 h 989145"/>
                <a:gd name="connsiteX81" fmla="*/ 639772 w 713301"/>
                <a:gd name="connsiteY81" fmla="*/ 947434 h 989145"/>
                <a:gd name="connsiteX82" fmla="*/ 639544 w 713301"/>
                <a:gd name="connsiteY82" fmla="*/ 942176 h 989145"/>
                <a:gd name="connsiteX83" fmla="*/ 639544 w 713301"/>
                <a:gd name="connsiteY83" fmla="*/ 941719 h 989145"/>
                <a:gd name="connsiteX84" fmla="*/ 639087 w 713301"/>
                <a:gd name="connsiteY84" fmla="*/ 935547 h 989145"/>
                <a:gd name="connsiteX85" fmla="*/ 632914 w 713301"/>
                <a:gd name="connsiteY85" fmla="*/ 883198 h 989145"/>
                <a:gd name="connsiteX86" fmla="*/ 620113 w 713301"/>
                <a:gd name="connsiteY86" fmla="*/ 749695 h 989145"/>
                <a:gd name="connsiteX87" fmla="*/ 600682 w 713301"/>
                <a:gd name="connsiteY87" fmla="*/ 556985 h 989145"/>
                <a:gd name="connsiteX88" fmla="*/ 581708 w 713301"/>
                <a:gd name="connsiteY88" fmla="*/ 393536 h 989145"/>
                <a:gd name="connsiteX89" fmla="*/ 576222 w 713301"/>
                <a:gd name="connsiteY89" fmla="*/ 336158 h 989145"/>
                <a:gd name="connsiteX90" fmla="*/ 585594 w 713301"/>
                <a:gd name="connsiteY90" fmla="*/ 318556 h 989145"/>
                <a:gd name="connsiteX91" fmla="*/ 585594 w 713301"/>
                <a:gd name="connsiteY91" fmla="*/ 318556 h 989145"/>
                <a:gd name="connsiteX92" fmla="*/ 587194 w 713301"/>
                <a:gd name="connsiteY92" fmla="*/ 318098 h 989145"/>
                <a:gd name="connsiteX93" fmla="*/ 587194 w 713301"/>
                <a:gd name="connsiteY93" fmla="*/ 318098 h 989145"/>
                <a:gd name="connsiteX94" fmla="*/ 588795 w 713301"/>
                <a:gd name="connsiteY94" fmla="*/ 317641 h 989145"/>
                <a:gd name="connsiteX95" fmla="*/ 614398 w 713301"/>
                <a:gd name="connsiteY95" fmla="*/ 336386 h 989145"/>
                <a:gd name="connsiteX96" fmla="*/ 626285 w 713301"/>
                <a:gd name="connsiteY96" fmla="*/ 447943 h 989145"/>
                <a:gd name="connsiteX97" fmla="*/ 513128 w 713301"/>
                <a:gd name="connsiteY97" fmla="*/ 23662 h 989145"/>
                <a:gd name="connsiteX98" fmla="*/ 551304 w 713301"/>
                <a:gd name="connsiteY98" fmla="*/ 29834 h 989145"/>
                <a:gd name="connsiteX99" fmla="*/ 603654 w 713301"/>
                <a:gd name="connsiteY99" fmla="*/ 108929 h 989145"/>
                <a:gd name="connsiteX100" fmla="*/ 603882 w 713301"/>
                <a:gd name="connsiteY100" fmla="*/ 109158 h 989145"/>
                <a:gd name="connsiteX101" fmla="*/ 606854 w 713301"/>
                <a:gd name="connsiteY101" fmla="*/ 113730 h 989145"/>
                <a:gd name="connsiteX102" fmla="*/ 607083 w 713301"/>
                <a:gd name="connsiteY102" fmla="*/ 114187 h 989145"/>
                <a:gd name="connsiteX103" fmla="*/ 620341 w 713301"/>
                <a:gd name="connsiteY103" fmla="*/ 134533 h 989145"/>
                <a:gd name="connsiteX104" fmla="*/ 620799 w 713301"/>
                <a:gd name="connsiteY104" fmla="*/ 134990 h 989145"/>
                <a:gd name="connsiteX105" fmla="*/ 623770 w 713301"/>
                <a:gd name="connsiteY105" fmla="*/ 139333 h 989145"/>
                <a:gd name="connsiteX106" fmla="*/ 624228 w 713301"/>
                <a:gd name="connsiteY106" fmla="*/ 140248 h 989145"/>
                <a:gd name="connsiteX107" fmla="*/ 626971 w 713301"/>
                <a:gd name="connsiteY107" fmla="*/ 144591 h 989145"/>
                <a:gd name="connsiteX108" fmla="*/ 627428 w 713301"/>
                <a:gd name="connsiteY108" fmla="*/ 145277 h 989145"/>
                <a:gd name="connsiteX109" fmla="*/ 630171 w 713301"/>
                <a:gd name="connsiteY109" fmla="*/ 149392 h 989145"/>
                <a:gd name="connsiteX110" fmla="*/ 630628 w 713301"/>
                <a:gd name="connsiteY110" fmla="*/ 150306 h 989145"/>
                <a:gd name="connsiteX111" fmla="*/ 636801 w 713301"/>
                <a:gd name="connsiteY111" fmla="*/ 159907 h 989145"/>
                <a:gd name="connsiteX112" fmla="*/ 637944 w 713301"/>
                <a:gd name="connsiteY112" fmla="*/ 161736 h 989145"/>
                <a:gd name="connsiteX113" fmla="*/ 640001 w 713301"/>
                <a:gd name="connsiteY113" fmla="*/ 164708 h 989145"/>
                <a:gd name="connsiteX114" fmla="*/ 640915 w 713301"/>
                <a:gd name="connsiteY114" fmla="*/ 166079 h 989145"/>
                <a:gd name="connsiteX115" fmla="*/ 643201 w 713301"/>
                <a:gd name="connsiteY115" fmla="*/ 169508 h 989145"/>
                <a:gd name="connsiteX116" fmla="*/ 644116 w 713301"/>
                <a:gd name="connsiteY116" fmla="*/ 171109 h 989145"/>
                <a:gd name="connsiteX117" fmla="*/ 646173 w 713301"/>
                <a:gd name="connsiteY117" fmla="*/ 174309 h 989145"/>
                <a:gd name="connsiteX118" fmla="*/ 647088 w 713301"/>
                <a:gd name="connsiteY118" fmla="*/ 175909 h 989145"/>
                <a:gd name="connsiteX119" fmla="*/ 649831 w 713301"/>
                <a:gd name="connsiteY119" fmla="*/ 180024 h 989145"/>
                <a:gd name="connsiteX120" fmla="*/ 650059 w 713301"/>
                <a:gd name="connsiteY120" fmla="*/ 180253 h 989145"/>
                <a:gd name="connsiteX121" fmla="*/ 653031 w 713301"/>
                <a:gd name="connsiteY121" fmla="*/ 184825 h 989145"/>
                <a:gd name="connsiteX122" fmla="*/ 653031 w 713301"/>
                <a:gd name="connsiteY122" fmla="*/ 184825 h 989145"/>
                <a:gd name="connsiteX123" fmla="*/ 655546 w 713301"/>
                <a:gd name="connsiteY123" fmla="*/ 188939 h 989145"/>
                <a:gd name="connsiteX124" fmla="*/ 656460 w 713301"/>
                <a:gd name="connsiteY124" fmla="*/ 190540 h 989145"/>
                <a:gd name="connsiteX125" fmla="*/ 658289 w 713301"/>
                <a:gd name="connsiteY125" fmla="*/ 193283 h 989145"/>
                <a:gd name="connsiteX126" fmla="*/ 659203 w 713301"/>
                <a:gd name="connsiteY126" fmla="*/ 194883 h 989145"/>
                <a:gd name="connsiteX127" fmla="*/ 661032 w 713301"/>
                <a:gd name="connsiteY127" fmla="*/ 197626 h 989145"/>
                <a:gd name="connsiteX128" fmla="*/ 661718 w 713301"/>
                <a:gd name="connsiteY128" fmla="*/ 198769 h 989145"/>
                <a:gd name="connsiteX129" fmla="*/ 663547 w 713301"/>
                <a:gd name="connsiteY129" fmla="*/ 201512 h 989145"/>
                <a:gd name="connsiteX130" fmla="*/ 664461 w 713301"/>
                <a:gd name="connsiteY130" fmla="*/ 202884 h 989145"/>
                <a:gd name="connsiteX131" fmla="*/ 669262 w 713301"/>
                <a:gd name="connsiteY131" fmla="*/ 210199 h 989145"/>
                <a:gd name="connsiteX132" fmla="*/ 669948 w 713301"/>
                <a:gd name="connsiteY132" fmla="*/ 211114 h 989145"/>
                <a:gd name="connsiteX133" fmla="*/ 671548 w 713301"/>
                <a:gd name="connsiteY133" fmla="*/ 213628 h 989145"/>
                <a:gd name="connsiteX134" fmla="*/ 672462 w 713301"/>
                <a:gd name="connsiteY134" fmla="*/ 215000 h 989145"/>
                <a:gd name="connsiteX135" fmla="*/ 673605 w 713301"/>
                <a:gd name="connsiteY135" fmla="*/ 217057 h 989145"/>
                <a:gd name="connsiteX136" fmla="*/ 674520 w 713301"/>
                <a:gd name="connsiteY136" fmla="*/ 218429 h 989145"/>
                <a:gd name="connsiteX137" fmla="*/ 675891 w 713301"/>
                <a:gd name="connsiteY137" fmla="*/ 220486 h 989145"/>
                <a:gd name="connsiteX138" fmla="*/ 676577 w 713301"/>
                <a:gd name="connsiteY138" fmla="*/ 221401 h 989145"/>
                <a:gd name="connsiteX139" fmla="*/ 677949 w 713301"/>
                <a:gd name="connsiteY139" fmla="*/ 223687 h 989145"/>
                <a:gd name="connsiteX140" fmla="*/ 678406 w 713301"/>
                <a:gd name="connsiteY140" fmla="*/ 224372 h 989145"/>
                <a:gd name="connsiteX141" fmla="*/ 680235 w 713301"/>
                <a:gd name="connsiteY141" fmla="*/ 227116 h 989145"/>
                <a:gd name="connsiteX142" fmla="*/ 680692 w 713301"/>
                <a:gd name="connsiteY142" fmla="*/ 227801 h 989145"/>
                <a:gd name="connsiteX143" fmla="*/ 681835 w 713301"/>
                <a:gd name="connsiteY143" fmla="*/ 229630 h 989145"/>
                <a:gd name="connsiteX144" fmla="*/ 682521 w 713301"/>
                <a:gd name="connsiteY144" fmla="*/ 230545 h 989145"/>
                <a:gd name="connsiteX145" fmla="*/ 683435 w 713301"/>
                <a:gd name="connsiteY145" fmla="*/ 231916 h 989145"/>
                <a:gd name="connsiteX146" fmla="*/ 683892 w 713301"/>
                <a:gd name="connsiteY146" fmla="*/ 232831 h 989145"/>
                <a:gd name="connsiteX147" fmla="*/ 684578 w 713301"/>
                <a:gd name="connsiteY147" fmla="*/ 234202 h 989145"/>
                <a:gd name="connsiteX148" fmla="*/ 685035 w 713301"/>
                <a:gd name="connsiteY148" fmla="*/ 234888 h 989145"/>
                <a:gd name="connsiteX149" fmla="*/ 685721 w 713301"/>
                <a:gd name="connsiteY149" fmla="*/ 236031 h 989145"/>
                <a:gd name="connsiteX150" fmla="*/ 686178 w 713301"/>
                <a:gd name="connsiteY150" fmla="*/ 236488 h 989145"/>
                <a:gd name="connsiteX151" fmla="*/ 687093 w 713301"/>
                <a:gd name="connsiteY151" fmla="*/ 238088 h 989145"/>
                <a:gd name="connsiteX152" fmla="*/ 701037 w 713301"/>
                <a:gd name="connsiteY152" fmla="*/ 262777 h 989145"/>
                <a:gd name="connsiteX153" fmla="*/ 674520 w 713301"/>
                <a:gd name="connsiteY153" fmla="*/ 292267 h 989145"/>
                <a:gd name="connsiteX154" fmla="*/ 659661 w 713301"/>
                <a:gd name="connsiteY154" fmla="*/ 284723 h 989145"/>
                <a:gd name="connsiteX155" fmla="*/ 635200 w 713301"/>
                <a:gd name="connsiteY155" fmla="*/ 240146 h 989145"/>
                <a:gd name="connsiteX156" fmla="*/ 630400 w 713301"/>
                <a:gd name="connsiteY156" fmla="*/ 231688 h 989145"/>
                <a:gd name="connsiteX157" fmla="*/ 629714 w 713301"/>
                <a:gd name="connsiteY157" fmla="*/ 230545 h 989145"/>
                <a:gd name="connsiteX158" fmla="*/ 625371 w 713301"/>
                <a:gd name="connsiteY158" fmla="*/ 222544 h 989145"/>
                <a:gd name="connsiteX159" fmla="*/ 625371 w 713301"/>
                <a:gd name="connsiteY159" fmla="*/ 222544 h 989145"/>
                <a:gd name="connsiteX160" fmla="*/ 568906 w 713301"/>
                <a:gd name="connsiteY160" fmla="*/ 123788 h 989145"/>
                <a:gd name="connsiteX161" fmla="*/ 511299 w 713301"/>
                <a:gd name="connsiteY161" fmla="*/ 35777 h 989145"/>
                <a:gd name="connsiteX162" fmla="*/ 513128 w 713301"/>
                <a:gd name="connsiteY162" fmla="*/ 23662 h 989145"/>
                <a:gd name="connsiteX163" fmla="*/ 365452 w 713301"/>
                <a:gd name="connsiteY163" fmla="*/ 440171 h 989145"/>
                <a:gd name="connsiteX164" fmla="*/ 373911 w 713301"/>
                <a:gd name="connsiteY164" fmla="*/ 337072 h 989145"/>
                <a:gd name="connsiteX165" fmla="*/ 351279 w 713301"/>
                <a:gd name="connsiteY165" fmla="*/ 303468 h 989145"/>
                <a:gd name="connsiteX166" fmla="*/ 295272 w 713301"/>
                <a:gd name="connsiteY166" fmla="*/ 289752 h 989145"/>
                <a:gd name="connsiteX167" fmla="*/ 290243 w 713301"/>
                <a:gd name="connsiteY167" fmla="*/ 270321 h 989145"/>
                <a:gd name="connsiteX168" fmla="*/ 384655 w 713301"/>
                <a:gd name="connsiteY168" fmla="*/ 147106 h 989145"/>
                <a:gd name="connsiteX169" fmla="*/ 455749 w 713301"/>
                <a:gd name="connsiteY169" fmla="*/ 65038 h 989145"/>
                <a:gd name="connsiteX170" fmla="*/ 486839 w 713301"/>
                <a:gd name="connsiteY170" fmla="*/ 41492 h 989145"/>
                <a:gd name="connsiteX171" fmla="*/ 502612 w 713301"/>
                <a:gd name="connsiteY171" fmla="*/ 44236 h 989145"/>
                <a:gd name="connsiteX172" fmla="*/ 522272 w 713301"/>
                <a:gd name="connsiteY172" fmla="*/ 73954 h 989145"/>
                <a:gd name="connsiteX173" fmla="*/ 549247 w 713301"/>
                <a:gd name="connsiteY173" fmla="*/ 115102 h 989145"/>
                <a:gd name="connsiteX174" fmla="*/ 553819 w 713301"/>
                <a:gd name="connsiteY174" fmla="*/ 121960 h 989145"/>
                <a:gd name="connsiteX175" fmla="*/ 553819 w 713301"/>
                <a:gd name="connsiteY175" fmla="*/ 121960 h 989145"/>
                <a:gd name="connsiteX176" fmla="*/ 568678 w 713301"/>
                <a:gd name="connsiteY176" fmla="*/ 145277 h 989145"/>
                <a:gd name="connsiteX177" fmla="*/ 568906 w 713301"/>
                <a:gd name="connsiteY177" fmla="*/ 145505 h 989145"/>
                <a:gd name="connsiteX178" fmla="*/ 575993 w 713301"/>
                <a:gd name="connsiteY178" fmla="*/ 156935 h 989145"/>
                <a:gd name="connsiteX179" fmla="*/ 576450 w 713301"/>
                <a:gd name="connsiteY179" fmla="*/ 157621 h 989145"/>
                <a:gd name="connsiteX180" fmla="*/ 583080 w 713301"/>
                <a:gd name="connsiteY180" fmla="*/ 168594 h 989145"/>
                <a:gd name="connsiteX181" fmla="*/ 583994 w 713301"/>
                <a:gd name="connsiteY181" fmla="*/ 170194 h 989145"/>
                <a:gd name="connsiteX182" fmla="*/ 589938 w 713301"/>
                <a:gd name="connsiteY182" fmla="*/ 180481 h 989145"/>
                <a:gd name="connsiteX183" fmla="*/ 591538 w 713301"/>
                <a:gd name="connsiteY183" fmla="*/ 183453 h 989145"/>
                <a:gd name="connsiteX184" fmla="*/ 596567 w 713301"/>
                <a:gd name="connsiteY184" fmla="*/ 192597 h 989145"/>
                <a:gd name="connsiteX185" fmla="*/ 599539 w 713301"/>
                <a:gd name="connsiteY185" fmla="*/ 198083 h 989145"/>
                <a:gd name="connsiteX186" fmla="*/ 603425 w 713301"/>
                <a:gd name="connsiteY186" fmla="*/ 204941 h 989145"/>
                <a:gd name="connsiteX187" fmla="*/ 610283 w 713301"/>
                <a:gd name="connsiteY187" fmla="*/ 217514 h 989145"/>
                <a:gd name="connsiteX188" fmla="*/ 644344 w 713301"/>
                <a:gd name="connsiteY188" fmla="*/ 280151 h 989145"/>
                <a:gd name="connsiteX189" fmla="*/ 652574 w 713301"/>
                <a:gd name="connsiteY189" fmla="*/ 295924 h 989145"/>
                <a:gd name="connsiteX190" fmla="*/ 561363 w 713301"/>
                <a:gd name="connsiteY190" fmla="*/ 322670 h 989145"/>
                <a:gd name="connsiteX191" fmla="*/ 571878 w 713301"/>
                <a:gd name="connsiteY191" fmla="*/ 418911 h 989145"/>
                <a:gd name="connsiteX192" fmla="*/ 593367 w 713301"/>
                <a:gd name="connsiteY192" fmla="*/ 594247 h 989145"/>
                <a:gd name="connsiteX193" fmla="*/ 608454 w 713301"/>
                <a:gd name="connsiteY193" fmla="*/ 759982 h 989145"/>
                <a:gd name="connsiteX194" fmla="*/ 623999 w 713301"/>
                <a:gd name="connsiteY194" fmla="*/ 908572 h 989145"/>
                <a:gd name="connsiteX195" fmla="*/ 627199 w 713301"/>
                <a:gd name="connsiteY195" fmla="*/ 945834 h 989145"/>
                <a:gd name="connsiteX196" fmla="*/ 613941 w 713301"/>
                <a:gd name="connsiteY196" fmla="*/ 964579 h 989145"/>
                <a:gd name="connsiteX197" fmla="*/ 595653 w 713301"/>
                <a:gd name="connsiteY197" fmla="*/ 968465 h 989145"/>
                <a:gd name="connsiteX198" fmla="*/ 516100 w 713301"/>
                <a:gd name="connsiteY198" fmla="*/ 974638 h 989145"/>
                <a:gd name="connsiteX199" fmla="*/ 399285 w 713301"/>
                <a:gd name="connsiteY199" fmla="*/ 975781 h 989145"/>
                <a:gd name="connsiteX200" fmla="*/ 362252 w 713301"/>
                <a:gd name="connsiteY200" fmla="*/ 974409 h 989145"/>
                <a:gd name="connsiteX201" fmla="*/ 359280 w 713301"/>
                <a:gd name="connsiteY201" fmla="*/ 973952 h 989145"/>
                <a:gd name="connsiteX202" fmla="*/ 358366 w 713301"/>
                <a:gd name="connsiteY202" fmla="*/ 973723 h 989145"/>
                <a:gd name="connsiteX203" fmla="*/ 356537 w 713301"/>
                <a:gd name="connsiteY203" fmla="*/ 973266 h 989145"/>
                <a:gd name="connsiteX204" fmla="*/ 355394 w 713301"/>
                <a:gd name="connsiteY204" fmla="*/ 973037 h 989145"/>
                <a:gd name="connsiteX205" fmla="*/ 354022 w 713301"/>
                <a:gd name="connsiteY205" fmla="*/ 972580 h 989145"/>
                <a:gd name="connsiteX206" fmla="*/ 352879 w 713301"/>
                <a:gd name="connsiteY206" fmla="*/ 972123 h 989145"/>
                <a:gd name="connsiteX207" fmla="*/ 351736 w 713301"/>
                <a:gd name="connsiteY207" fmla="*/ 971666 h 989145"/>
                <a:gd name="connsiteX208" fmla="*/ 350593 w 713301"/>
                <a:gd name="connsiteY208" fmla="*/ 971209 h 989145"/>
                <a:gd name="connsiteX209" fmla="*/ 349679 w 713301"/>
                <a:gd name="connsiteY209" fmla="*/ 970751 h 989145"/>
                <a:gd name="connsiteX210" fmla="*/ 345564 w 713301"/>
                <a:gd name="connsiteY210" fmla="*/ 968237 h 989145"/>
                <a:gd name="connsiteX211" fmla="*/ 345107 w 713301"/>
                <a:gd name="connsiteY211" fmla="*/ 968008 h 989145"/>
                <a:gd name="connsiteX212" fmla="*/ 343964 w 713301"/>
                <a:gd name="connsiteY212" fmla="*/ 967094 h 989145"/>
                <a:gd name="connsiteX213" fmla="*/ 343507 w 713301"/>
                <a:gd name="connsiteY213" fmla="*/ 966637 h 989145"/>
                <a:gd name="connsiteX214" fmla="*/ 342592 w 713301"/>
                <a:gd name="connsiteY214" fmla="*/ 965494 h 989145"/>
                <a:gd name="connsiteX215" fmla="*/ 342364 w 713301"/>
                <a:gd name="connsiteY215" fmla="*/ 965265 h 989145"/>
                <a:gd name="connsiteX216" fmla="*/ 338020 w 713301"/>
                <a:gd name="connsiteY216" fmla="*/ 954064 h 989145"/>
                <a:gd name="connsiteX217" fmla="*/ 338020 w 713301"/>
                <a:gd name="connsiteY217" fmla="*/ 954064 h 989145"/>
                <a:gd name="connsiteX218" fmla="*/ 337563 w 713301"/>
                <a:gd name="connsiteY218" fmla="*/ 946291 h 989145"/>
                <a:gd name="connsiteX219" fmla="*/ 341449 w 713301"/>
                <a:gd name="connsiteY219" fmla="*/ 871768 h 989145"/>
                <a:gd name="connsiteX220" fmla="*/ 351279 w 713301"/>
                <a:gd name="connsiteY220" fmla="*/ 690259 h 989145"/>
                <a:gd name="connsiteX221" fmla="*/ 365452 w 713301"/>
                <a:gd name="connsiteY221" fmla="*/ 440171 h 989145"/>
                <a:gd name="connsiteX222" fmla="*/ 119250 w 713301"/>
                <a:gd name="connsiteY222" fmla="*/ 433313 h 989145"/>
                <a:gd name="connsiteX223" fmla="*/ 153540 w 713301"/>
                <a:gd name="connsiteY223" fmla="*/ 381878 h 989145"/>
                <a:gd name="connsiteX224" fmla="*/ 246809 w 713301"/>
                <a:gd name="connsiteY224" fmla="*/ 447257 h 989145"/>
                <a:gd name="connsiteX225" fmla="*/ 214348 w 713301"/>
                <a:gd name="connsiteY225" fmla="*/ 508522 h 989145"/>
                <a:gd name="connsiteX226" fmla="*/ 187602 w 713301"/>
                <a:gd name="connsiteY226" fmla="*/ 514694 h 989145"/>
                <a:gd name="connsiteX227" fmla="*/ 119250 w 713301"/>
                <a:gd name="connsiteY227" fmla="*/ 433313 h 989145"/>
                <a:gd name="connsiteX228" fmla="*/ 28496 w 713301"/>
                <a:gd name="connsiteY228" fmla="*/ 621222 h 989145"/>
                <a:gd name="connsiteX229" fmla="*/ 52499 w 713301"/>
                <a:gd name="connsiteY229" fmla="*/ 595162 h 989145"/>
                <a:gd name="connsiteX230" fmla="*/ 107134 w 713301"/>
                <a:gd name="connsiteY230" fmla="*/ 544412 h 989145"/>
                <a:gd name="connsiteX231" fmla="*/ 151711 w 713301"/>
                <a:gd name="connsiteY231" fmla="*/ 528868 h 989145"/>
                <a:gd name="connsiteX232" fmla="*/ 163599 w 713301"/>
                <a:gd name="connsiteY232" fmla="*/ 528868 h 989145"/>
                <a:gd name="connsiteX233" fmla="*/ 204061 w 713301"/>
                <a:gd name="connsiteY233" fmla="*/ 526582 h 989145"/>
                <a:gd name="connsiteX234" fmla="*/ 235608 w 713301"/>
                <a:gd name="connsiteY234" fmla="*/ 525896 h 989145"/>
                <a:gd name="connsiteX235" fmla="*/ 274241 w 713301"/>
                <a:gd name="connsiteY235" fmla="*/ 507151 h 989145"/>
                <a:gd name="connsiteX236" fmla="*/ 319275 w 713301"/>
                <a:gd name="connsiteY236" fmla="*/ 431941 h 989145"/>
                <a:gd name="connsiteX237" fmla="*/ 333677 w 713301"/>
                <a:gd name="connsiteY237" fmla="*/ 409081 h 989145"/>
                <a:gd name="connsiteX238" fmla="*/ 354480 w 713301"/>
                <a:gd name="connsiteY238" fmla="*/ 411139 h 989145"/>
                <a:gd name="connsiteX239" fmla="*/ 351279 w 713301"/>
                <a:gd name="connsiteY239" fmla="*/ 440399 h 989145"/>
                <a:gd name="connsiteX240" fmla="*/ 292529 w 713301"/>
                <a:gd name="connsiteY240" fmla="*/ 550356 h 989145"/>
                <a:gd name="connsiteX241" fmla="*/ 250924 w 713301"/>
                <a:gd name="connsiteY241" fmla="*/ 587389 h 989145"/>
                <a:gd name="connsiteX242" fmla="*/ 241780 w 713301"/>
                <a:gd name="connsiteY242" fmla="*/ 606363 h 989145"/>
                <a:gd name="connsiteX243" fmla="*/ 238122 w 713301"/>
                <a:gd name="connsiteY243" fmla="*/ 674029 h 989145"/>
                <a:gd name="connsiteX244" fmla="*/ 228521 w 713301"/>
                <a:gd name="connsiteY244" fmla="*/ 805931 h 989145"/>
                <a:gd name="connsiteX245" fmla="*/ 213662 w 713301"/>
                <a:gd name="connsiteY245" fmla="*/ 837249 h 989145"/>
                <a:gd name="connsiteX246" fmla="*/ 156741 w 713301"/>
                <a:gd name="connsiteY246" fmla="*/ 879540 h 989145"/>
                <a:gd name="connsiteX247" fmla="*/ 102334 w 713301"/>
                <a:gd name="connsiteY247" fmla="*/ 917030 h 989145"/>
                <a:gd name="connsiteX248" fmla="*/ 78331 w 713301"/>
                <a:gd name="connsiteY248" fmla="*/ 933032 h 989145"/>
                <a:gd name="connsiteX249" fmla="*/ 55014 w 713301"/>
                <a:gd name="connsiteY249" fmla="*/ 925260 h 989145"/>
                <a:gd name="connsiteX250" fmla="*/ 69873 w 713301"/>
                <a:gd name="connsiteY250" fmla="*/ 877483 h 989145"/>
                <a:gd name="connsiteX251" fmla="*/ 109192 w 713301"/>
                <a:gd name="connsiteY251" fmla="*/ 853937 h 989145"/>
                <a:gd name="connsiteX252" fmla="*/ 176400 w 713301"/>
                <a:gd name="connsiteY252" fmla="*/ 800216 h 989145"/>
                <a:gd name="connsiteX253" fmla="*/ 185087 w 713301"/>
                <a:gd name="connsiteY253" fmla="*/ 773698 h 989145"/>
                <a:gd name="connsiteX254" fmla="*/ 175257 w 713301"/>
                <a:gd name="connsiteY254" fmla="*/ 761582 h 989145"/>
                <a:gd name="connsiteX255" fmla="*/ 160855 w 713301"/>
                <a:gd name="connsiteY255" fmla="*/ 770726 h 989145"/>
                <a:gd name="connsiteX256" fmla="*/ 159255 w 713301"/>
                <a:gd name="connsiteY256" fmla="*/ 787643 h 989145"/>
                <a:gd name="connsiteX257" fmla="*/ 145996 w 713301"/>
                <a:gd name="connsiteY257" fmla="*/ 813475 h 989145"/>
                <a:gd name="connsiteX258" fmla="*/ 116736 w 713301"/>
                <a:gd name="connsiteY258" fmla="*/ 836563 h 989145"/>
                <a:gd name="connsiteX259" fmla="*/ 107592 w 713301"/>
                <a:gd name="connsiteY259" fmla="*/ 839764 h 989145"/>
                <a:gd name="connsiteX260" fmla="*/ 104391 w 713301"/>
                <a:gd name="connsiteY260" fmla="*/ 830848 h 989145"/>
                <a:gd name="connsiteX261" fmla="*/ 111249 w 713301"/>
                <a:gd name="connsiteY261" fmla="*/ 738037 h 989145"/>
                <a:gd name="connsiteX262" fmla="*/ 125422 w 713301"/>
                <a:gd name="connsiteY262" fmla="*/ 639510 h 989145"/>
                <a:gd name="connsiteX263" fmla="*/ 126337 w 713301"/>
                <a:gd name="connsiteY263" fmla="*/ 626023 h 989145"/>
                <a:gd name="connsiteX264" fmla="*/ 102105 w 713301"/>
                <a:gd name="connsiteY264" fmla="*/ 613450 h 989145"/>
                <a:gd name="connsiteX265" fmla="*/ 74216 w 713301"/>
                <a:gd name="connsiteY265" fmla="*/ 635395 h 989145"/>
                <a:gd name="connsiteX266" fmla="*/ 69873 w 713301"/>
                <a:gd name="connsiteY266" fmla="*/ 672200 h 989145"/>
                <a:gd name="connsiteX267" fmla="*/ 92733 w 713301"/>
                <a:gd name="connsiteY267" fmla="*/ 699403 h 989145"/>
                <a:gd name="connsiteX268" fmla="*/ 102334 w 713301"/>
                <a:gd name="connsiteY268" fmla="*/ 711290 h 989145"/>
                <a:gd name="connsiteX269" fmla="*/ 94790 w 713301"/>
                <a:gd name="connsiteY269" fmla="*/ 725464 h 989145"/>
                <a:gd name="connsiteX270" fmla="*/ 66444 w 713301"/>
                <a:gd name="connsiteY270" fmla="*/ 716548 h 989145"/>
                <a:gd name="connsiteX271" fmla="*/ 28039 w 713301"/>
                <a:gd name="connsiteY271" fmla="*/ 674029 h 989145"/>
                <a:gd name="connsiteX272" fmla="*/ 28496 w 713301"/>
                <a:gd name="connsiteY272" fmla="*/ 621222 h 989145"/>
                <a:gd name="connsiteX273" fmla="*/ 172285 w 713301"/>
                <a:gd name="connsiteY273" fmla="*/ 771641 h 989145"/>
                <a:gd name="connsiteX274" fmla="*/ 169085 w 713301"/>
                <a:gd name="connsiteY274" fmla="*/ 791300 h 989145"/>
                <a:gd name="connsiteX275" fmla="*/ 172285 w 713301"/>
                <a:gd name="connsiteY275" fmla="*/ 771641 h 989145"/>
                <a:gd name="connsiteX276" fmla="*/ 102105 w 713301"/>
                <a:gd name="connsiteY276" fmla="*/ 691631 h 989145"/>
                <a:gd name="connsiteX277" fmla="*/ 82903 w 713301"/>
                <a:gd name="connsiteY277" fmla="*/ 670828 h 989145"/>
                <a:gd name="connsiteX278" fmla="*/ 85875 w 713301"/>
                <a:gd name="connsiteY278" fmla="*/ 639281 h 989145"/>
                <a:gd name="connsiteX279" fmla="*/ 104391 w 713301"/>
                <a:gd name="connsiteY279" fmla="*/ 624880 h 989145"/>
                <a:gd name="connsiteX280" fmla="*/ 113535 w 713301"/>
                <a:gd name="connsiteY280" fmla="*/ 630137 h 989145"/>
                <a:gd name="connsiteX281" fmla="*/ 105306 w 713301"/>
                <a:gd name="connsiteY281" fmla="*/ 688430 h 989145"/>
                <a:gd name="connsiteX282" fmla="*/ 102105 w 713301"/>
                <a:gd name="connsiteY282" fmla="*/ 691631 h 989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713301" h="989145">
                  <a:moveTo>
                    <a:pt x="29182" y="697803"/>
                  </a:moveTo>
                  <a:cubicBezTo>
                    <a:pt x="46098" y="720663"/>
                    <a:pt x="66444" y="738951"/>
                    <a:pt x="96847" y="741008"/>
                  </a:cubicBezTo>
                  <a:cubicBezTo>
                    <a:pt x="98448" y="776441"/>
                    <a:pt x="91590" y="810503"/>
                    <a:pt x="91132" y="845021"/>
                  </a:cubicBezTo>
                  <a:cubicBezTo>
                    <a:pt x="91132" y="851194"/>
                    <a:pt x="87018" y="854165"/>
                    <a:pt x="82446" y="856451"/>
                  </a:cubicBezTo>
                  <a:cubicBezTo>
                    <a:pt x="72387" y="861481"/>
                    <a:pt x="63243" y="868110"/>
                    <a:pt x="54099" y="874739"/>
                  </a:cubicBezTo>
                  <a:cubicBezTo>
                    <a:pt x="37869" y="886627"/>
                    <a:pt x="36040" y="903086"/>
                    <a:pt x="39012" y="920231"/>
                  </a:cubicBezTo>
                  <a:cubicBezTo>
                    <a:pt x="43355" y="945377"/>
                    <a:pt x="57528" y="953149"/>
                    <a:pt x="81531" y="945834"/>
                  </a:cubicBezTo>
                  <a:cubicBezTo>
                    <a:pt x="81988" y="945605"/>
                    <a:pt x="82674" y="945834"/>
                    <a:pt x="83131" y="946063"/>
                  </a:cubicBezTo>
                  <a:cubicBezTo>
                    <a:pt x="85189" y="948349"/>
                    <a:pt x="84732" y="951320"/>
                    <a:pt x="84732" y="954064"/>
                  </a:cubicBezTo>
                  <a:cubicBezTo>
                    <a:pt x="85189" y="971666"/>
                    <a:pt x="89532" y="977609"/>
                    <a:pt x="105991" y="981496"/>
                  </a:cubicBezTo>
                  <a:cubicBezTo>
                    <a:pt x="131366" y="987668"/>
                    <a:pt x="138681" y="984239"/>
                    <a:pt x="149883" y="960236"/>
                  </a:cubicBezTo>
                  <a:cubicBezTo>
                    <a:pt x="152854" y="954064"/>
                    <a:pt x="154912" y="947663"/>
                    <a:pt x="156741" y="941262"/>
                  </a:cubicBezTo>
                  <a:cubicBezTo>
                    <a:pt x="159941" y="930289"/>
                    <a:pt x="160170" y="918859"/>
                    <a:pt x="160627" y="907658"/>
                  </a:cubicBezTo>
                  <a:cubicBezTo>
                    <a:pt x="161313" y="895999"/>
                    <a:pt x="165656" y="887312"/>
                    <a:pt x="176400" y="881369"/>
                  </a:cubicBezTo>
                  <a:cubicBezTo>
                    <a:pt x="187144" y="875197"/>
                    <a:pt x="196974" y="867424"/>
                    <a:pt x="206575" y="859423"/>
                  </a:cubicBezTo>
                  <a:cubicBezTo>
                    <a:pt x="229435" y="840907"/>
                    <a:pt x="241780" y="818275"/>
                    <a:pt x="241551" y="787643"/>
                  </a:cubicBezTo>
                  <a:cubicBezTo>
                    <a:pt x="241094" y="753124"/>
                    <a:pt x="245666" y="718834"/>
                    <a:pt x="247723" y="684316"/>
                  </a:cubicBezTo>
                  <a:cubicBezTo>
                    <a:pt x="248866" y="662827"/>
                    <a:pt x="254124" y="641567"/>
                    <a:pt x="252524" y="620079"/>
                  </a:cubicBezTo>
                  <a:cubicBezTo>
                    <a:pt x="251610" y="606134"/>
                    <a:pt x="257096" y="597219"/>
                    <a:pt x="267840" y="588532"/>
                  </a:cubicBezTo>
                  <a:cubicBezTo>
                    <a:pt x="297787" y="564529"/>
                    <a:pt x="323619" y="537097"/>
                    <a:pt x="338249" y="500750"/>
                  </a:cubicBezTo>
                  <a:cubicBezTo>
                    <a:pt x="340535" y="495263"/>
                    <a:pt x="342821" y="483148"/>
                    <a:pt x="349450" y="472632"/>
                  </a:cubicBezTo>
                  <a:cubicBezTo>
                    <a:pt x="349450" y="478576"/>
                    <a:pt x="349679" y="493206"/>
                    <a:pt x="349450" y="497092"/>
                  </a:cubicBezTo>
                  <a:cubicBezTo>
                    <a:pt x="343735" y="561557"/>
                    <a:pt x="343278" y="626023"/>
                    <a:pt x="340535" y="690488"/>
                  </a:cubicBezTo>
                  <a:cubicBezTo>
                    <a:pt x="338020" y="747181"/>
                    <a:pt x="335734" y="803645"/>
                    <a:pt x="331620" y="860109"/>
                  </a:cubicBezTo>
                  <a:cubicBezTo>
                    <a:pt x="329334" y="892342"/>
                    <a:pt x="325905" y="924346"/>
                    <a:pt x="325447" y="956578"/>
                  </a:cubicBezTo>
                  <a:cubicBezTo>
                    <a:pt x="325219" y="972809"/>
                    <a:pt x="331162" y="980810"/>
                    <a:pt x="346936" y="984467"/>
                  </a:cubicBezTo>
                  <a:cubicBezTo>
                    <a:pt x="354708" y="986296"/>
                    <a:pt x="362481" y="987439"/>
                    <a:pt x="370482" y="987668"/>
                  </a:cubicBezTo>
                  <a:cubicBezTo>
                    <a:pt x="410715" y="988354"/>
                    <a:pt x="509242" y="992926"/>
                    <a:pt x="592681" y="981496"/>
                  </a:cubicBezTo>
                  <a:cubicBezTo>
                    <a:pt x="620341" y="977838"/>
                    <a:pt x="647773" y="976466"/>
                    <a:pt x="671548" y="960007"/>
                  </a:cubicBezTo>
                  <a:cubicBezTo>
                    <a:pt x="679320" y="954521"/>
                    <a:pt x="685035" y="948349"/>
                    <a:pt x="687550" y="938976"/>
                  </a:cubicBezTo>
                  <a:cubicBezTo>
                    <a:pt x="689607" y="931204"/>
                    <a:pt x="690522" y="923431"/>
                    <a:pt x="690064" y="915430"/>
                  </a:cubicBezTo>
                  <a:cubicBezTo>
                    <a:pt x="688007" y="870625"/>
                    <a:pt x="684578" y="826048"/>
                    <a:pt x="678863" y="781699"/>
                  </a:cubicBezTo>
                  <a:cubicBezTo>
                    <a:pt x="671776" y="725464"/>
                    <a:pt x="664233" y="669457"/>
                    <a:pt x="657146" y="613221"/>
                  </a:cubicBezTo>
                  <a:cubicBezTo>
                    <a:pt x="650288" y="558814"/>
                    <a:pt x="643659" y="504179"/>
                    <a:pt x="637486" y="449772"/>
                  </a:cubicBezTo>
                  <a:cubicBezTo>
                    <a:pt x="633372" y="412739"/>
                    <a:pt x="627657" y="375706"/>
                    <a:pt x="625142" y="338444"/>
                  </a:cubicBezTo>
                  <a:cubicBezTo>
                    <a:pt x="623313" y="310555"/>
                    <a:pt x="618970" y="310783"/>
                    <a:pt x="652803" y="310326"/>
                  </a:cubicBezTo>
                  <a:cubicBezTo>
                    <a:pt x="663090" y="310326"/>
                    <a:pt x="672234" y="308040"/>
                    <a:pt x="679549" y="302325"/>
                  </a:cubicBezTo>
                  <a:cubicBezTo>
                    <a:pt x="689836" y="294324"/>
                    <a:pt x="697608" y="287466"/>
                    <a:pt x="707209" y="278779"/>
                  </a:cubicBezTo>
                  <a:cubicBezTo>
                    <a:pt x="723440" y="264606"/>
                    <a:pt x="702866" y="238317"/>
                    <a:pt x="696008" y="227801"/>
                  </a:cubicBezTo>
                  <a:cubicBezTo>
                    <a:pt x="678177" y="200141"/>
                    <a:pt x="565249" y="24119"/>
                    <a:pt x="551304" y="10403"/>
                  </a:cubicBezTo>
                  <a:cubicBezTo>
                    <a:pt x="538731" y="-1942"/>
                    <a:pt x="531645" y="-3085"/>
                    <a:pt x="517014" y="5831"/>
                  </a:cubicBezTo>
                  <a:cubicBezTo>
                    <a:pt x="509242" y="10403"/>
                    <a:pt x="502384" y="17032"/>
                    <a:pt x="494383" y="20690"/>
                  </a:cubicBezTo>
                  <a:cubicBezTo>
                    <a:pt x="475866" y="28919"/>
                    <a:pt x="461464" y="42407"/>
                    <a:pt x="447977" y="56351"/>
                  </a:cubicBezTo>
                  <a:cubicBezTo>
                    <a:pt x="413687" y="91784"/>
                    <a:pt x="382597" y="129961"/>
                    <a:pt x="351508" y="168137"/>
                  </a:cubicBezTo>
                  <a:cubicBezTo>
                    <a:pt x="325447" y="199912"/>
                    <a:pt x="273327" y="269407"/>
                    <a:pt x="271726" y="271235"/>
                  </a:cubicBezTo>
                  <a:cubicBezTo>
                    <a:pt x="260296" y="284494"/>
                    <a:pt x="261668" y="290209"/>
                    <a:pt x="277670" y="297524"/>
                  </a:cubicBezTo>
                  <a:cubicBezTo>
                    <a:pt x="281328" y="299125"/>
                    <a:pt x="285214" y="300496"/>
                    <a:pt x="288871" y="300953"/>
                  </a:cubicBezTo>
                  <a:cubicBezTo>
                    <a:pt x="308302" y="302554"/>
                    <a:pt x="326590" y="308040"/>
                    <a:pt x="344650" y="314898"/>
                  </a:cubicBezTo>
                  <a:cubicBezTo>
                    <a:pt x="356537" y="319470"/>
                    <a:pt x="361566" y="326557"/>
                    <a:pt x="361109" y="339130"/>
                  </a:cubicBezTo>
                  <a:cubicBezTo>
                    <a:pt x="360652" y="353760"/>
                    <a:pt x="359966" y="368619"/>
                    <a:pt x="359280" y="383249"/>
                  </a:cubicBezTo>
                  <a:cubicBezTo>
                    <a:pt x="359052" y="387136"/>
                    <a:pt x="359966" y="391250"/>
                    <a:pt x="356537" y="394451"/>
                  </a:cubicBezTo>
                  <a:cubicBezTo>
                    <a:pt x="335734" y="387593"/>
                    <a:pt x="331162" y="389193"/>
                    <a:pt x="319504" y="407938"/>
                  </a:cubicBezTo>
                  <a:cubicBezTo>
                    <a:pt x="316761" y="412282"/>
                    <a:pt x="314246" y="416625"/>
                    <a:pt x="311960" y="421197"/>
                  </a:cubicBezTo>
                  <a:cubicBezTo>
                    <a:pt x="306474" y="432398"/>
                    <a:pt x="301444" y="443828"/>
                    <a:pt x="295958" y="455030"/>
                  </a:cubicBezTo>
                  <a:cubicBezTo>
                    <a:pt x="286814" y="474004"/>
                    <a:pt x="275155" y="491377"/>
                    <a:pt x="258468" y="504865"/>
                  </a:cubicBezTo>
                  <a:cubicBezTo>
                    <a:pt x="250467" y="511265"/>
                    <a:pt x="242008" y="515609"/>
                    <a:pt x="230350" y="512408"/>
                  </a:cubicBezTo>
                  <a:cubicBezTo>
                    <a:pt x="232179" y="510122"/>
                    <a:pt x="232864" y="508751"/>
                    <a:pt x="234007" y="507608"/>
                  </a:cubicBezTo>
                  <a:cubicBezTo>
                    <a:pt x="279499" y="460745"/>
                    <a:pt x="268983" y="385307"/>
                    <a:pt x="197660" y="366333"/>
                  </a:cubicBezTo>
                  <a:cubicBezTo>
                    <a:pt x="152397" y="357189"/>
                    <a:pt x="127708" y="378220"/>
                    <a:pt x="115135" y="401537"/>
                  </a:cubicBezTo>
                  <a:cubicBezTo>
                    <a:pt x="94333" y="439714"/>
                    <a:pt x="100734" y="474004"/>
                    <a:pt x="128166" y="504865"/>
                  </a:cubicBezTo>
                  <a:cubicBezTo>
                    <a:pt x="130680" y="507608"/>
                    <a:pt x="134109" y="507379"/>
                    <a:pt x="144625" y="514694"/>
                  </a:cubicBezTo>
                  <a:cubicBezTo>
                    <a:pt x="132966" y="516295"/>
                    <a:pt x="112392" y="522924"/>
                    <a:pt x="103934" y="531382"/>
                  </a:cubicBezTo>
                  <a:cubicBezTo>
                    <a:pt x="95933" y="539383"/>
                    <a:pt x="87246" y="546698"/>
                    <a:pt x="79017" y="554471"/>
                  </a:cubicBezTo>
                  <a:cubicBezTo>
                    <a:pt x="55928" y="575502"/>
                    <a:pt x="32382" y="595847"/>
                    <a:pt x="12037" y="619622"/>
                  </a:cubicBezTo>
                  <a:cubicBezTo>
                    <a:pt x="-2822" y="636995"/>
                    <a:pt x="-3965" y="651854"/>
                    <a:pt x="8836" y="670371"/>
                  </a:cubicBezTo>
                  <a:cubicBezTo>
                    <a:pt x="15694" y="679744"/>
                    <a:pt x="22552" y="688659"/>
                    <a:pt x="29182" y="697803"/>
                  </a:cubicBezTo>
                  <a:close/>
                  <a:moveTo>
                    <a:pt x="133195" y="965722"/>
                  </a:moveTo>
                  <a:cubicBezTo>
                    <a:pt x="128394" y="971894"/>
                    <a:pt x="118793" y="973266"/>
                    <a:pt x="108735" y="969380"/>
                  </a:cubicBezTo>
                  <a:cubicBezTo>
                    <a:pt x="101648" y="966637"/>
                    <a:pt x="97762" y="961607"/>
                    <a:pt x="97990" y="954064"/>
                  </a:cubicBezTo>
                  <a:cubicBezTo>
                    <a:pt x="98219" y="941262"/>
                    <a:pt x="96390" y="931204"/>
                    <a:pt x="109878" y="924574"/>
                  </a:cubicBezTo>
                  <a:cubicBezTo>
                    <a:pt x="121765" y="918859"/>
                    <a:pt x="135252" y="907201"/>
                    <a:pt x="149654" y="901028"/>
                  </a:cubicBezTo>
                  <a:cubicBezTo>
                    <a:pt x="150111" y="925260"/>
                    <a:pt x="147597" y="946748"/>
                    <a:pt x="133195" y="965722"/>
                  </a:cubicBezTo>
                  <a:close/>
                  <a:moveTo>
                    <a:pt x="626285" y="447943"/>
                  </a:moveTo>
                  <a:cubicBezTo>
                    <a:pt x="629943" y="485662"/>
                    <a:pt x="634286" y="523381"/>
                    <a:pt x="639087" y="560872"/>
                  </a:cubicBezTo>
                  <a:cubicBezTo>
                    <a:pt x="648688" y="636081"/>
                    <a:pt x="659203" y="711290"/>
                    <a:pt x="668576" y="786500"/>
                  </a:cubicBezTo>
                  <a:cubicBezTo>
                    <a:pt x="673148" y="824219"/>
                    <a:pt x="675891" y="861938"/>
                    <a:pt x="678634" y="899885"/>
                  </a:cubicBezTo>
                  <a:cubicBezTo>
                    <a:pt x="679320" y="909944"/>
                    <a:pt x="678177" y="920231"/>
                    <a:pt x="676577" y="930289"/>
                  </a:cubicBezTo>
                  <a:cubicBezTo>
                    <a:pt x="674291" y="944920"/>
                    <a:pt x="661032" y="955435"/>
                    <a:pt x="639544" y="960693"/>
                  </a:cubicBezTo>
                  <a:cubicBezTo>
                    <a:pt x="639772" y="958864"/>
                    <a:pt x="639772" y="956807"/>
                    <a:pt x="639772" y="954978"/>
                  </a:cubicBezTo>
                  <a:cubicBezTo>
                    <a:pt x="639772" y="954521"/>
                    <a:pt x="639772" y="953835"/>
                    <a:pt x="639772" y="953378"/>
                  </a:cubicBezTo>
                  <a:cubicBezTo>
                    <a:pt x="639772" y="952006"/>
                    <a:pt x="639772" y="950406"/>
                    <a:pt x="639772" y="949034"/>
                  </a:cubicBezTo>
                  <a:cubicBezTo>
                    <a:pt x="639772" y="948577"/>
                    <a:pt x="639772" y="947891"/>
                    <a:pt x="639772" y="947434"/>
                  </a:cubicBezTo>
                  <a:cubicBezTo>
                    <a:pt x="639772" y="945605"/>
                    <a:pt x="639772" y="944005"/>
                    <a:pt x="639544" y="942176"/>
                  </a:cubicBezTo>
                  <a:cubicBezTo>
                    <a:pt x="639544" y="941948"/>
                    <a:pt x="639544" y="941948"/>
                    <a:pt x="639544" y="941719"/>
                  </a:cubicBezTo>
                  <a:cubicBezTo>
                    <a:pt x="639544" y="939662"/>
                    <a:pt x="639315" y="937604"/>
                    <a:pt x="639087" y="935547"/>
                  </a:cubicBezTo>
                  <a:cubicBezTo>
                    <a:pt x="637715" y="917945"/>
                    <a:pt x="634515" y="900571"/>
                    <a:pt x="632914" y="883198"/>
                  </a:cubicBezTo>
                  <a:cubicBezTo>
                    <a:pt x="628571" y="838621"/>
                    <a:pt x="624685" y="794272"/>
                    <a:pt x="620113" y="749695"/>
                  </a:cubicBezTo>
                  <a:cubicBezTo>
                    <a:pt x="613483" y="685459"/>
                    <a:pt x="608683" y="621222"/>
                    <a:pt x="600682" y="556985"/>
                  </a:cubicBezTo>
                  <a:cubicBezTo>
                    <a:pt x="594052" y="502579"/>
                    <a:pt x="586280" y="448172"/>
                    <a:pt x="581708" y="393536"/>
                  </a:cubicBezTo>
                  <a:cubicBezTo>
                    <a:pt x="580108" y="374334"/>
                    <a:pt x="578965" y="355132"/>
                    <a:pt x="576222" y="336158"/>
                  </a:cubicBezTo>
                  <a:cubicBezTo>
                    <a:pt x="574164" y="322670"/>
                    <a:pt x="574621" y="321527"/>
                    <a:pt x="585594" y="318556"/>
                  </a:cubicBezTo>
                  <a:cubicBezTo>
                    <a:pt x="585594" y="318556"/>
                    <a:pt x="585594" y="318556"/>
                    <a:pt x="585594" y="318556"/>
                  </a:cubicBezTo>
                  <a:cubicBezTo>
                    <a:pt x="586051" y="318327"/>
                    <a:pt x="586509" y="318327"/>
                    <a:pt x="587194" y="318098"/>
                  </a:cubicBezTo>
                  <a:cubicBezTo>
                    <a:pt x="587194" y="318098"/>
                    <a:pt x="587194" y="318098"/>
                    <a:pt x="587194" y="318098"/>
                  </a:cubicBezTo>
                  <a:cubicBezTo>
                    <a:pt x="587652" y="317870"/>
                    <a:pt x="588337" y="317870"/>
                    <a:pt x="588795" y="317641"/>
                  </a:cubicBezTo>
                  <a:cubicBezTo>
                    <a:pt x="613026" y="311469"/>
                    <a:pt x="613483" y="311469"/>
                    <a:pt x="614398" y="336386"/>
                  </a:cubicBezTo>
                  <a:cubicBezTo>
                    <a:pt x="615998" y="373877"/>
                    <a:pt x="622627" y="410681"/>
                    <a:pt x="626285" y="447943"/>
                  </a:cubicBezTo>
                  <a:close/>
                  <a:moveTo>
                    <a:pt x="513128" y="23662"/>
                  </a:moveTo>
                  <a:cubicBezTo>
                    <a:pt x="530273" y="11546"/>
                    <a:pt x="538960" y="12232"/>
                    <a:pt x="551304" y="29834"/>
                  </a:cubicBezTo>
                  <a:cubicBezTo>
                    <a:pt x="555648" y="36006"/>
                    <a:pt x="578050" y="69839"/>
                    <a:pt x="603654" y="108929"/>
                  </a:cubicBezTo>
                  <a:cubicBezTo>
                    <a:pt x="603654" y="108929"/>
                    <a:pt x="603882" y="109158"/>
                    <a:pt x="603882" y="109158"/>
                  </a:cubicBezTo>
                  <a:cubicBezTo>
                    <a:pt x="604797" y="110758"/>
                    <a:pt x="605940" y="112130"/>
                    <a:pt x="606854" y="113730"/>
                  </a:cubicBezTo>
                  <a:cubicBezTo>
                    <a:pt x="606854" y="113959"/>
                    <a:pt x="607083" y="114187"/>
                    <a:pt x="607083" y="114187"/>
                  </a:cubicBezTo>
                  <a:cubicBezTo>
                    <a:pt x="611426" y="120817"/>
                    <a:pt x="615998" y="127675"/>
                    <a:pt x="620341" y="134533"/>
                  </a:cubicBezTo>
                  <a:cubicBezTo>
                    <a:pt x="620570" y="134761"/>
                    <a:pt x="620570" y="134990"/>
                    <a:pt x="620799" y="134990"/>
                  </a:cubicBezTo>
                  <a:cubicBezTo>
                    <a:pt x="621713" y="136361"/>
                    <a:pt x="622627" y="137962"/>
                    <a:pt x="623770" y="139333"/>
                  </a:cubicBezTo>
                  <a:cubicBezTo>
                    <a:pt x="623999" y="139562"/>
                    <a:pt x="624228" y="140019"/>
                    <a:pt x="624228" y="140248"/>
                  </a:cubicBezTo>
                  <a:cubicBezTo>
                    <a:pt x="625142" y="141619"/>
                    <a:pt x="626056" y="143219"/>
                    <a:pt x="626971" y="144591"/>
                  </a:cubicBezTo>
                  <a:cubicBezTo>
                    <a:pt x="627199" y="144820"/>
                    <a:pt x="627199" y="145048"/>
                    <a:pt x="627428" y="145277"/>
                  </a:cubicBezTo>
                  <a:cubicBezTo>
                    <a:pt x="628342" y="146648"/>
                    <a:pt x="629257" y="148020"/>
                    <a:pt x="630171" y="149392"/>
                  </a:cubicBezTo>
                  <a:cubicBezTo>
                    <a:pt x="630400" y="149620"/>
                    <a:pt x="630628" y="149849"/>
                    <a:pt x="630628" y="150306"/>
                  </a:cubicBezTo>
                  <a:cubicBezTo>
                    <a:pt x="632686" y="153506"/>
                    <a:pt x="634743" y="156707"/>
                    <a:pt x="636801" y="159907"/>
                  </a:cubicBezTo>
                  <a:cubicBezTo>
                    <a:pt x="637258" y="160593"/>
                    <a:pt x="637715" y="161050"/>
                    <a:pt x="637944" y="161736"/>
                  </a:cubicBezTo>
                  <a:cubicBezTo>
                    <a:pt x="638629" y="162879"/>
                    <a:pt x="639315" y="163793"/>
                    <a:pt x="640001" y="164708"/>
                  </a:cubicBezTo>
                  <a:cubicBezTo>
                    <a:pt x="640230" y="165165"/>
                    <a:pt x="640687" y="165622"/>
                    <a:pt x="640915" y="166079"/>
                  </a:cubicBezTo>
                  <a:cubicBezTo>
                    <a:pt x="641601" y="167222"/>
                    <a:pt x="642287" y="168365"/>
                    <a:pt x="643201" y="169508"/>
                  </a:cubicBezTo>
                  <a:cubicBezTo>
                    <a:pt x="643430" y="169966"/>
                    <a:pt x="643887" y="170651"/>
                    <a:pt x="644116" y="171109"/>
                  </a:cubicBezTo>
                  <a:cubicBezTo>
                    <a:pt x="644802" y="172252"/>
                    <a:pt x="645487" y="173166"/>
                    <a:pt x="646173" y="174309"/>
                  </a:cubicBezTo>
                  <a:cubicBezTo>
                    <a:pt x="646402" y="174766"/>
                    <a:pt x="646859" y="175223"/>
                    <a:pt x="647088" y="175909"/>
                  </a:cubicBezTo>
                  <a:cubicBezTo>
                    <a:pt x="648002" y="177281"/>
                    <a:pt x="648916" y="178652"/>
                    <a:pt x="649831" y="180024"/>
                  </a:cubicBezTo>
                  <a:cubicBezTo>
                    <a:pt x="649831" y="180024"/>
                    <a:pt x="649831" y="180253"/>
                    <a:pt x="650059" y="180253"/>
                  </a:cubicBezTo>
                  <a:cubicBezTo>
                    <a:pt x="650974" y="181853"/>
                    <a:pt x="652117" y="183453"/>
                    <a:pt x="653031" y="184825"/>
                  </a:cubicBezTo>
                  <a:cubicBezTo>
                    <a:pt x="653031" y="184825"/>
                    <a:pt x="653031" y="184825"/>
                    <a:pt x="653031" y="184825"/>
                  </a:cubicBezTo>
                  <a:cubicBezTo>
                    <a:pt x="653946" y="186196"/>
                    <a:pt x="654860" y="187568"/>
                    <a:pt x="655546" y="188939"/>
                  </a:cubicBezTo>
                  <a:cubicBezTo>
                    <a:pt x="655774" y="189397"/>
                    <a:pt x="656232" y="189854"/>
                    <a:pt x="656460" y="190540"/>
                  </a:cubicBezTo>
                  <a:cubicBezTo>
                    <a:pt x="657146" y="191454"/>
                    <a:pt x="657603" y="192368"/>
                    <a:pt x="658289" y="193283"/>
                  </a:cubicBezTo>
                  <a:cubicBezTo>
                    <a:pt x="658518" y="193740"/>
                    <a:pt x="658975" y="194426"/>
                    <a:pt x="659203" y="194883"/>
                  </a:cubicBezTo>
                  <a:cubicBezTo>
                    <a:pt x="659889" y="195797"/>
                    <a:pt x="660346" y="196712"/>
                    <a:pt x="661032" y="197626"/>
                  </a:cubicBezTo>
                  <a:cubicBezTo>
                    <a:pt x="661261" y="198083"/>
                    <a:pt x="661489" y="198541"/>
                    <a:pt x="661718" y="198769"/>
                  </a:cubicBezTo>
                  <a:cubicBezTo>
                    <a:pt x="662404" y="199684"/>
                    <a:pt x="662861" y="200598"/>
                    <a:pt x="663547" y="201512"/>
                  </a:cubicBezTo>
                  <a:cubicBezTo>
                    <a:pt x="663775" y="201970"/>
                    <a:pt x="664004" y="202427"/>
                    <a:pt x="664461" y="202884"/>
                  </a:cubicBezTo>
                  <a:cubicBezTo>
                    <a:pt x="666061" y="205399"/>
                    <a:pt x="667662" y="207913"/>
                    <a:pt x="669262" y="210199"/>
                  </a:cubicBezTo>
                  <a:cubicBezTo>
                    <a:pt x="669490" y="210428"/>
                    <a:pt x="669719" y="210885"/>
                    <a:pt x="669948" y="211114"/>
                  </a:cubicBezTo>
                  <a:cubicBezTo>
                    <a:pt x="670405" y="212028"/>
                    <a:pt x="671091" y="212714"/>
                    <a:pt x="671548" y="213628"/>
                  </a:cubicBezTo>
                  <a:cubicBezTo>
                    <a:pt x="671776" y="214085"/>
                    <a:pt x="672005" y="214543"/>
                    <a:pt x="672462" y="215000"/>
                  </a:cubicBezTo>
                  <a:cubicBezTo>
                    <a:pt x="672919" y="215686"/>
                    <a:pt x="673377" y="216371"/>
                    <a:pt x="673605" y="217057"/>
                  </a:cubicBezTo>
                  <a:cubicBezTo>
                    <a:pt x="673834" y="217514"/>
                    <a:pt x="674291" y="217972"/>
                    <a:pt x="674520" y="218429"/>
                  </a:cubicBezTo>
                  <a:cubicBezTo>
                    <a:pt x="674977" y="219115"/>
                    <a:pt x="675434" y="219800"/>
                    <a:pt x="675891" y="220486"/>
                  </a:cubicBezTo>
                  <a:cubicBezTo>
                    <a:pt x="676120" y="220715"/>
                    <a:pt x="676348" y="221172"/>
                    <a:pt x="676577" y="221401"/>
                  </a:cubicBezTo>
                  <a:cubicBezTo>
                    <a:pt x="677034" y="222086"/>
                    <a:pt x="677491" y="223001"/>
                    <a:pt x="677949" y="223687"/>
                  </a:cubicBezTo>
                  <a:cubicBezTo>
                    <a:pt x="678177" y="223915"/>
                    <a:pt x="678177" y="224144"/>
                    <a:pt x="678406" y="224372"/>
                  </a:cubicBezTo>
                  <a:cubicBezTo>
                    <a:pt x="679092" y="225287"/>
                    <a:pt x="679549" y="226201"/>
                    <a:pt x="680235" y="227116"/>
                  </a:cubicBezTo>
                  <a:cubicBezTo>
                    <a:pt x="680463" y="227344"/>
                    <a:pt x="680463" y="227573"/>
                    <a:pt x="680692" y="227801"/>
                  </a:cubicBezTo>
                  <a:cubicBezTo>
                    <a:pt x="681149" y="228487"/>
                    <a:pt x="681378" y="228944"/>
                    <a:pt x="681835" y="229630"/>
                  </a:cubicBezTo>
                  <a:cubicBezTo>
                    <a:pt x="682063" y="229859"/>
                    <a:pt x="682292" y="230316"/>
                    <a:pt x="682521" y="230545"/>
                  </a:cubicBezTo>
                  <a:cubicBezTo>
                    <a:pt x="682749" y="231002"/>
                    <a:pt x="683206" y="231459"/>
                    <a:pt x="683435" y="231916"/>
                  </a:cubicBezTo>
                  <a:cubicBezTo>
                    <a:pt x="683664" y="232145"/>
                    <a:pt x="683892" y="232602"/>
                    <a:pt x="683892" y="232831"/>
                  </a:cubicBezTo>
                  <a:cubicBezTo>
                    <a:pt x="684121" y="233288"/>
                    <a:pt x="684349" y="233745"/>
                    <a:pt x="684578" y="234202"/>
                  </a:cubicBezTo>
                  <a:cubicBezTo>
                    <a:pt x="684807" y="234431"/>
                    <a:pt x="684807" y="234659"/>
                    <a:pt x="685035" y="234888"/>
                  </a:cubicBezTo>
                  <a:cubicBezTo>
                    <a:pt x="685264" y="235345"/>
                    <a:pt x="685492" y="235802"/>
                    <a:pt x="685721" y="236031"/>
                  </a:cubicBezTo>
                  <a:cubicBezTo>
                    <a:pt x="685950" y="236260"/>
                    <a:pt x="685950" y="236488"/>
                    <a:pt x="686178" y="236488"/>
                  </a:cubicBezTo>
                  <a:cubicBezTo>
                    <a:pt x="686407" y="236945"/>
                    <a:pt x="686864" y="237631"/>
                    <a:pt x="687093" y="238088"/>
                  </a:cubicBezTo>
                  <a:cubicBezTo>
                    <a:pt x="691436" y="245175"/>
                    <a:pt x="701494" y="253862"/>
                    <a:pt x="701037" y="262777"/>
                  </a:cubicBezTo>
                  <a:cubicBezTo>
                    <a:pt x="700809" y="272836"/>
                    <a:pt x="683664" y="289066"/>
                    <a:pt x="674520" y="292267"/>
                  </a:cubicBezTo>
                  <a:cubicBezTo>
                    <a:pt x="666976" y="295010"/>
                    <a:pt x="662861" y="290666"/>
                    <a:pt x="659661" y="284723"/>
                  </a:cubicBezTo>
                  <a:cubicBezTo>
                    <a:pt x="651431" y="269864"/>
                    <a:pt x="643430" y="255005"/>
                    <a:pt x="635200" y="240146"/>
                  </a:cubicBezTo>
                  <a:cubicBezTo>
                    <a:pt x="633600" y="237403"/>
                    <a:pt x="632000" y="234431"/>
                    <a:pt x="630400" y="231688"/>
                  </a:cubicBezTo>
                  <a:cubicBezTo>
                    <a:pt x="630171" y="231230"/>
                    <a:pt x="629943" y="231002"/>
                    <a:pt x="629714" y="230545"/>
                  </a:cubicBezTo>
                  <a:cubicBezTo>
                    <a:pt x="628342" y="227801"/>
                    <a:pt x="626742" y="225287"/>
                    <a:pt x="625371" y="222544"/>
                  </a:cubicBezTo>
                  <a:lnTo>
                    <a:pt x="625371" y="222544"/>
                  </a:lnTo>
                  <a:cubicBezTo>
                    <a:pt x="607083" y="189397"/>
                    <a:pt x="589709" y="155564"/>
                    <a:pt x="568906" y="123788"/>
                  </a:cubicBezTo>
                  <a:cubicBezTo>
                    <a:pt x="549704" y="94528"/>
                    <a:pt x="530730" y="65038"/>
                    <a:pt x="511299" y="35777"/>
                  </a:cubicBezTo>
                  <a:cubicBezTo>
                    <a:pt x="508556" y="30977"/>
                    <a:pt x="507184" y="28005"/>
                    <a:pt x="513128" y="23662"/>
                  </a:cubicBezTo>
                  <a:close/>
                  <a:moveTo>
                    <a:pt x="365452" y="440171"/>
                  </a:moveTo>
                  <a:cubicBezTo>
                    <a:pt x="368881" y="405881"/>
                    <a:pt x="371167" y="371362"/>
                    <a:pt x="373911" y="337072"/>
                  </a:cubicBezTo>
                  <a:cubicBezTo>
                    <a:pt x="375282" y="321299"/>
                    <a:pt x="366824" y="308954"/>
                    <a:pt x="351279" y="303468"/>
                  </a:cubicBezTo>
                  <a:cubicBezTo>
                    <a:pt x="332991" y="297067"/>
                    <a:pt x="314703" y="292038"/>
                    <a:pt x="295272" y="289752"/>
                  </a:cubicBezTo>
                  <a:cubicBezTo>
                    <a:pt x="281328" y="288152"/>
                    <a:pt x="283156" y="283351"/>
                    <a:pt x="290243" y="270321"/>
                  </a:cubicBezTo>
                  <a:cubicBezTo>
                    <a:pt x="300301" y="251804"/>
                    <a:pt x="364309" y="171337"/>
                    <a:pt x="384655" y="147106"/>
                  </a:cubicBezTo>
                  <a:cubicBezTo>
                    <a:pt x="407972" y="119445"/>
                    <a:pt x="430603" y="91327"/>
                    <a:pt x="455749" y="65038"/>
                  </a:cubicBezTo>
                  <a:cubicBezTo>
                    <a:pt x="464893" y="55666"/>
                    <a:pt x="476095" y="48808"/>
                    <a:pt x="486839" y="41492"/>
                  </a:cubicBezTo>
                  <a:cubicBezTo>
                    <a:pt x="493697" y="36920"/>
                    <a:pt x="498498" y="38292"/>
                    <a:pt x="502612" y="44236"/>
                  </a:cubicBezTo>
                  <a:cubicBezTo>
                    <a:pt x="509470" y="54065"/>
                    <a:pt x="516557" y="63667"/>
                    <a:pt x="522272" y="73954"/>
                  </a:cubicBezTo>
                  <a:cubicBezTo>
                    <a:pt x="530502" y="88127"/>
                    <a:pt x="540103" y="101614"/>
                    <a:pt x="549247" y="115102"/>
                  </a:cubicBezTo>
                  <a:cubicBezTo>
                    <a:pt x="550847" y="117388"/>
                    <a:pt x="552219" y="119674"/>
                    <a:pt x="553819" y="121960"/>
                  </a:cubicBezTo>
                  <a:lnTo>
                    <a:pt x="553819" y="121960"/>
                  </a:lnTo>
                  <a:cubicBezTo>
                    <a:pt x="558848" y="129732"/>
                    <a:pt x="563877" y="137276"/>
                    <a:pt x="568678" y="145277"/>
                  </a:cubicBezTo>
                  <a:cubicBezTo>
                    <a:pt x="568678" y="145277"/>
                    <a:pt x="568678" y="145505"/>
                    <a:pt x="568906" y="145505"/>
                  </a:cubicBezTo>
                  <a:cubicBezTo>
                    <a:pt x="571192" y="149392"/>
                    <a:pt x="573707" y="153049"/>
                    <a:pt x="575993" y="156935"/>
                  </a:cubicBezTo>
                  <a:cubicBezTo>
                    <a:pt x="576222" y="157164"/>
                    <a:pt x="576222" y="157393"/>
                    <a:pt x="576450" y="157621"/>
                  </a:cubicBezTo>
                  <a:cubicBezTo>
                    <a:pt x="578736" y="161279"/>
                    <a:pt x="580794" y="164936"/>
                    <a:pt x="583080" y="168594"/>
                  </a:cubicBezTo>
                  <a:cubicBezTo>
                    <a:pt x="583308" y="169051"/>
                    <a:pt x="583765" y="169737"/>
                    <a:pt x="583994" y="170194"/>
                  </a:cubicBezTo>
                  <a:cubicBezTo>
                    <a:pt x="586051" y="173623"/>
                    <a:pt x="588109" y="177052"/>
                    <a:pt x="589938" y="180481"/>
                  </a:cubicBezTo>
                  <a:cubicBezTo>
                    <a:pt x="590395" y="181396"/>
                    <a:pt x="591081" y="182539"/>
                    <a:pt x="591538" y="183453"/>
                  </a:cubicBezTo>
                  <a:cubicBezTo>
                    <a:pt x="593367" y="186425"/>
                    <a:pt x="594967" y="189397"/>
                    <a:pt x="596567" y="192597"/>
                  </a:cubicBezTo>
                  <a:cubicBezTo>
                    <a:pt x="597481" y="194426"/>
                    <a:pt x="598624" y="196255"/>
                    <a:pt x="599539" y="198083"/>
                  </a:cubicBezTo>
                  <a:cubicBezTo>
                    <a:pt x="600910" y="200369"/>
                    <a:pt x="602053" y="202655"/>
                    <a:pt x="603425" y="204941"/>
                  </a:cubicBezTo>
                  <a:cubicBezTo>
                    <a:pt x="605711" y="209056"/>
                    <a:pt x="607997" y="213171"/>
                    <a:pt x="610283" y="217514"/>
                  </a:cubicBezTo>
                  <a:cubicBezTo>
                    <a:pt x="621484" y="238546"/>
                    <a:pt x="633143" y="259120"/>
                    <a:pt x="644344" y="280151"/>
                  </a:cubicBezTo>
                  <a:cubicBezTo>
                    <a:pt x="646630" y="284494"/>
                    <a:pt x="648459" y="286780"/>
                    <a:pt x="652574" y="295924"/>
                  </a:cubicBezTo>
                  <a:cubicBezTo>
                    <a:pt x="619427" y="305754"/>
                    <a:pt x="560220" y="299125"/>
                    <a:pt x="561363" y="322670"/>
                  </a:cubicBezTo>
                  <a:cubicBezTo>
                    <a:pt x="562963" y="355132"/>
                    <a:pt x="568449" y="386678"/>
                    <a:pt x="571878" y="418911"/>
                  </a:cubicBezTo>
                  <a:cubicBezTo>
                    <a:pt x="578279" y="477433"/>
                    <a:pt x="586509" y="535726"/>
                    <a:pt x="593367" y="594247"/>
                  </a:cubicBezTo>
                  <a:cubicBezTo>
                    <a:pt x="599767" y="649340"/>
                    <a:pt x="603196" y="704661"/>
                    <a:pt x="608454" y="759982"/>
                  </a:cubicBezTo>
                  <a:cubicBezTo>
                    <a:pt x="613255" y="809588"/>
                    <a:pt x="618741" y="858966"/>
                    <a:pt x="623999" y="908572"/>
                  </a:cubicBezTo>
                  <a:cubicBezTo>
                    <a:pt x="625371" y="920917"/>
                    <a:pt x="626514" y="933261"/>
                    <a:pt x="627199" y="945834"/>
                  </a:cubicBezTo>
                  <a:cubicBezTo>
                    <a:pt x="627885" y="956350"/>
                    <a:pt x="623999" y="961379"/>
                    <a:pt x="613941" y="964579"/>
                  </a:cubicBezTo>
                  <a:cubicBezTo>
                    <a:pt x="607997" y="966408"/>
                    <a:pt x="601825" y="967780"/>
                    <a:pt x="595653" y="968465"/>
                  </a:cubicBezTo>
                  <a:cubicBezTo>
                    <a:pt x="569135" y="971209"/>
                    <a:pt x="542617" y="972809"/>
                    <a:pt x="516100" y="974638"/>
                  </a:cubicBezTo>
                  <a:cubicBezTo>
                    <a:pt x="477009" y="977381"/>
                    <a:pt x="438147" y="975323"/>
                    <a:pt x="399285" y="975781"/>
                  </a:cubicBezTo>
                  <a:cubicBezTo>
                    <a:pt x="386941" y="976009"/>
                    <a:pt x="374596" y="976238"/>
                    <a:pt x="362252" y="974409"/>
                  </a:cubicBezTo>
                  <a:cubicBezTo>
                    <a:pt x="361338" y="974180"/>
                    <a:pt x="360195" y="974180"/>
                    <a:pt x="359280" y="973952"/>
                  </a:cubicBezTo>
                  <a:cubicBezTo>
                    <a:pt x="359052" y="973952"/>
                    <a:pt x="358594" y="973723"/>
                    <a:pt x="358366" y="973723"/>
                  </a:cubicBezTo>
                  <a:cubicBezTo>
                    <a:pt x="357680" y="973495"/>
                    <a:pt x="357223" y="973495"/>
                    <a:pt x="356537" y="973266"/>
                  </a:cubicBezTo>
                  <a:cubicBezTo>
                    <a:pt x="356080" y="973266"/>
                    <a:pt x="355851" y="973037"/>
                    <a:pt x="355394" y="973037"/>
                  </a:cubicBezTo>
                  <a:cubicBezTo>
                    <a:pt x="354937" y="972809"/>
                    <a:pt x="354480" y="972809"/>
                    <a:pt x="354022" y="972580"/>
                  </a:cubicBezTo>
                  <a:cubicBezTo>
                    <a:pt x="353565" y="972352"/>
                    <a:pt x="353337" y="972352"/>
                    <a:pt x="352879" y="972123"/>
                  </a:cubicBezTo>
                  <a:cubicBezTo>
                    <a:pt x="352422" y="971894"/>
                    <a:pt x="352194" y="971894"/>
                    <a:pt x="351736" y="971666"/>
                  </a:cubicBezTo>
                  <a:cubicBezTo>
                    <a:pt x="351279" y="971437"/>
                    <a:pt x="351051" y="971437"/>
                    <a:pt x="350593" y="971209"/>
                  </a:cubicBezTo>
                  <a:cubicBezTo>
                    <a:pt x="350365" y="970980"/>
                    <a:pt x="349908" y="970980"/>
                    <a:pt x="349679" y="970751"/>
                  </a:cubicBezTo>
                  <a:cubicBezTo>
                    <a:pt x="348079" y="970066"/>
                    <a:pt x="346707" y="969151"/>
                    <a:pt x="345564" y="968237"/>
                  </a:cubicBezTo>
                  <a:cubicBezTo>
                    <a:pt x="345336" y="968237"/>
                    <a:pt x="345336" y="968008"/>
                    <a:pt x="345107" y="968008"/>
                  </a:cubicBezTo>
                  <a:cubicBezTo>
                    <a:pt x="344650" y="967780"/>
                    <a:pt x="344421" y="967322"/>
                    <a:pt x="343964" y="967094"/>
                  </a:cubicBezTo>
                  <a:cubicBezTo>
                    <a:pt x="343735" y="966865"/>
                    <a:pt x="343735" y="966865"/>
                    <a:pt x="343507" y="966637"/>
                  </a:cubicBezTo>
                  <a:cubicBezTo>
                    <a:pt x="343050" y="966179"/>
                    <a:pt x="342821" y="965951"/>
                    <a:pt x="342592" y="965494"/>
                  </a:cubicBezTo>
                  <a:cubicBezTo>
                    <a:pt x="342592" y="965494"/>
                    <a:pt x="342364" y="965265"/>
                    <a:pt x="342364" y="965265"/>
                  </a:cubicBezTo>
                  <a:cubicBezTo>
                    <a:pt x="340078" y="962293"/>
                    <a:pt x="338706" y="958636"/>
                    <a:pt x="338020" y="954064"/>
                  </a:cubicBezTo>
                  <a:lnTo>
                    <a:pt x="338020" y="954064"/>
                  </a:lnTo>
                  <a:cubicBezTo>
                    <a:pt x="337792" y="951778"/>
                    <a:pt x="337563" y="949034"/>
                    <a:pt x="337563" y="946291"/>
                  </a:cubicBezTo>
                  <a:cubicBezTo>
                    <a:pt x="338249" y="921374"/>
                    <a:pt x="339392" y="896456"/>
                    <a:pt x="341449" y="871768"/>
                  </a:cubicBezTo>
                  <a:cubicBezTo>
                    <a:pt x="346707" y="811417"/>
                    <a:pt x="348993" y="750838"/>
                    <a:pt x="351279" y="690259"/>
                  </a:cubicBezTo>
                  <a:cubicBezTo>
                    <a:pt x="355165" y="606363"/>
                    <a:pt x="356994" y="523153"/>
                    <a:pt x="365452" y="440171"/>
                  </a:cubicBezTo>
                  <a:close/>
                  <a:moveTo>
                    <a:pt x="119250" y="433313"/>
                  </a:moveTo>
                  <a:cubicBezTo>
                    <a:pt x="124051" y="411367"/>
                    <a:pt x="132509" y="392622"/>
                    <a:pt x="153540" y="381878"/>
                  </a:cubicBezTo>
                  <a:cubicBezTo>
                    <a:pt x="225778" y="363361"/>
                    <a:pt x="246123" y="418682"/>
                    <a:pt x="246809" y="447257"/>
                  </a:cubicBezTo>
                  <a:cubicBezTo>
                    <a:pt x="247495" y="473775"/>
                    <a:pt x="236751" y="494349"/>
                    <a:pt x="214348" y="508522"/>
                  </a:cubicBezTo>
                  <a:cubicBezTo>
                    <a:pt x="205661" y="514009"/>
                    <a:pt x="196517" y="515380"/>
                    <a:pt x="187602" y="514694"/>
                  </a:cubicBezTo>
                  <a:cubicBezTo>
                    <a:pt x="150568" y="516295"/>
                    <a:pt x="109420" y="477890"/>
                    <a:pt x="119250" y="433313"/>
                  </a:cubicBezTo>
                  <a:close/>
                  <a:moveTo>
                    <a:pt x="28496" y="621222"/>
                  </a:moveTo>
                  <a:cubicBezTo>
                    <a:pt x="35811" y="611621"/>
                    <a:pt x="43812" y="603163"/>
                    <a:pt x="52499" y="595162"/>
                  </a:cubicBezTo>
                  <a:cubicBezTo>
                    <a:pt x="71016" y="578474"/>
                    <a:pt x="89532" y="562015"/>
                    <a:pt x="107134" y="544412"/>
                  </a:cubicBezTo>
                  <a:cubicBezTo>
                    <a:pt x="119936" y="531839"/>
                    <a:pt x="134338" y="527039"/>
                    <a:pt x="151711" y="528868"/>
                  </a:cubicBezTo>
                  <a:cubicBezTo>
                    <a:pt x="155598" y="529325"/>
                    <a:pt x="159712" y="528868"/>
                    <a:pt x="163599" y="528868"/>
                  </a:cubicBezTo>
                  <a:cubicBezTo>
                    <a:pt x="176857" y="526582"/>
                    <a:pt x="190345" y="530011"/>
                    <a:pt x="204061" y="526582"/>
                  </a:cubicBezTo>
                  <a:cubicBezTo>
                    <a:pt x="213891" y="524296"/>
                    <a:pt x="224863" y="526810"/>
                    <a:pt x="235608" y="525896"/>
                  </a:cubicBezTo>
                  <a:cubicBezTo>
                    <a:pt x="251610" y="524753"/>
                    <a:pt x="263497" y="517438"/>
                    <a:pt x="274241" y="507151"/>
                  </a:cubicBezTo>
                  <a:cubicBezTo>
                    <a:pt x="295958" y="486119"/>
                    <a:pt x="306702" y="458459"/>
                    <a:pt x="319275" y="431941"/>
                  </a:cubicBezTo>
                  <a:cubicBezTo>
                    <a:pt x="323161" y="423712"/>
                    <a:pt x="327276" y="415711"/>
                    <a:pt x="333677" y="409081"/>
                  </a:cubicBezTo>
                  <a:cubicBezTo>
                    <a:pt x="339849" y="402452"/>
                    <a:pt x="349679" y="403366"/>
                    <a:pt x="354480" y="411139"/>
                  </a:cubicBezTo>
                  <a:cubicBezTo>
                    <a:pt x="360195" y="420511"/>
                    <a:pt x="354937" y="430341"/>
                    <a:pt x="351279" y="440399"/>
                  </a:cubicBezTo>
                  <a:cubicBezTo>
                    <a:pt x="336877" y="479719"/>
                    <a:pt x="321790" y="518581"/>
                    <a:pt x="292529" y="550356"/>
                  </a:cubicBezTo>
                  <a:cubicBezTo>
                    <a:pt x="279727" y="564072"/>
                    <a:pt x="267154" y="577788"/>
                    <a:pt x="250924" y="587389"/>
                  </a:cubicBezTo>
                  <a:cubicBezTo>
                    <a:pt x="243609" y="591733"/>
                    <a:pt x="241780" y="598819"/>
                    <a:pt x="241780" y="606363"/>
                  </a:cubicBezTo>
                  <a:cubicBezTo>
                    <a:pt x="242008" y="628994"/>
                    <a:pt x="239951" y="651626"/>
                    <a:pt x="238122" y="674029"/>
                  </a:cubicBezTo>
                  <a:cubicBezTo>
                    <a:pt x="234693" y="717920"/>
                    <a:pt x="231721" y="762040"/>
                    <a:pt x="228521" y="805931"/>
                  </a:cubicBezTo>
                  <a:cubicBezTo>
                    <a:pt x="227607" y="818275"/>
                    <a:pt x="222577" y="828562"/>
                    <a:pt x="213662" y="837249"/>
                  </a:cubicBezTo>
                  <a:cubicBezTo>
                    <a:pt x="196517" y="853937"/>
                    <a:pt x="177543" y="867653"/>
                    <a:pt x="156741" y="879540"/>
                  </a:cubicBezTo>
                  <a:cubicBezTo>
                    <a:pt x="137538" y="890284"/>
                    <a:pt x="120393" y="904457"/>
                    <a:pt x="102334" y="917030"/>
                  </a:cubicBezTo>
                  <a:cubicBezTo>
                    <a:pt x="94333" y="922517"/>
                    <a:pt x="86560" y="928003"/>
                    <a:pt x="78331" y="933032"/>
                  </a:cubicBezTo>
                  <a:cubicBezTo>
                    <a:pt x="66672" y="940119"/>
                    <a:pt x="60043" y="937833"/>
                    <a:pt x="55014" y="925260"/>
                  </a:cubicBezTo>
                  <a:cubicBezTo>
                    <a:pt x="47927" y="907429"/>
                    <a:pt x="53642" y="887998"/>
                    <a:pt x="69873" y="877483"/>
                  </a:cubicBezTo>
                  <a:cubicBezTo>
                    <a:pt x="82674" y="869253"/>
                    <a:pt x="95704" y="861252"/>
                    <a:pt x="109192" y="853937"/>
                  </a:cubicBezTo>
                  <a:cubicBezTo>
                    <a:pt x="134795" y="839992"/>
                    <a:pt x="156283" y="820790"/>
                    <a:pt x="176400" y="800216"/>
                  </a:cubicBezTo>
                  <a:cubicBezTo>
                    <a:pt x="183487" y="792901"/>
                    <a:pt x="186001" y="783757"/>
                    <a:pt x="185087" y="773698"/>
                  </a:cubicBezTo>
                  <a:cubicBezTo>
                    <a:pt x="184630" y="767526"/>
                    <a:pt x="181429" y="762725"/>
                    <a:pt x="175257" y="761582"/>
                  </a:cubicBezTo>
                  <a:cubicBezTo>
                    <a:pt x="167942" y="760211"/>
                    <a:pt x="163599" y="764554"/>
                    <a:pt x="160855" y="770726"/>
                  </a:cubicBezTo>
                  <a:cubicBezTo>
                    <a:pt x="158569" y="775984"/>
                    <a:pt x="159484" y="781928"/>
                    <a:pt x="159255" y="787643"/>
                  </a:cubicBezTo>
                  <a:cubicBezTo>
                    <a:pt x="158798" y="798387"/>
                    <a:pt x="155826" y="807074"/>
                    <a:pt x="145996" y="813475"/>
                  </a:cubicBezTo>
                  <a:cubicBezTo>
                    <a:pt x="135709" y="820333"/>
                    <a:pt x="126565" y="828791"/>
                    <a:pt x="116736" y="836563"/>
                  </a:cubicBezTo>
                  <a:cubicBezTo>
                    <a:pt x="114221" y="838621"/>
                    <a:pt x="111021" y="841135"/>
                    <a:pt x="107592" y="839764"/>
                  </a:cubicBezTo>
                  <a:cubicBezTo>
                    <a:pt x="103705" y="838163"/>
                    <a:pt x="103934" y="834049"/>
                    <a:pt x="104391" y="830848"/>
                  </a:cubicBezTo>
                  <a:cubicBezTo>
                    <a:pt x="108963" y="799987"/>
                    <a:pt x="103934" y="768440"/>
                    <a:pt x="111249" y="738037"/>
                  </a:cubicBezTo>
                  <a:cubicBezTo>
                    <a:pt x="119022" y="705575"/>
                    <a:pt x="118793" y="671971"/>
                    <a:pt x="125422" y="639510"/>
                  </a:cubicBezTo>
                  <a:cubicBezTo>
                    <a:pt x="126337" y="635167"/>
                    <a:pt x="126565" y="630366"/>
                    <a:pt x="126337" y="626023"/>
                  </a:cubicBezTo>
                  <a:cubicBezTo>
                    <a:pt x="125422" y="612992"/>
                    <a:pt x="113535" y="606592"/>
                    <a:pt x="102105" y="613450"/>
                  </a:cubicBezTo>
                  <a:cubicBezTo>
                    <a:pt x="92047" y="619622"/>
                    <a:pt x="82217" y="626480"/>
                    <a:pt x="74216" y="635395"/>
                  </a:cubicBezTo>
                  <a:cubicBezTo>
                    <a:pt x="62786" y="647968"/>
                    <a:pt x="61414" y="657569"/>
                    <a:pt x="69873" y="672200"/>
                  </a:cubicBezTo>
                  <a:cubicBezTo>
                    <a:pt x="75816" y="682715"/>
                    <a:pt x="85189" y="690259"/>
                    <a:pt x="92733" y="699403"/>
                  </a:cubicBezTo>
                  <a:cubicBezTo>
                    <a:pt x="95933" y="703289"/>
                    <a:pt x="99819" y="706947"/>
                    <a:pt x="102334" y="711290"/>
                  </a:cubicBezTo>
                  <a:cubicBezTo>
                    <a:pt x="106677" y="719063"/>
                    <a:pt x="103934" y="724321"/>
                    <a:pt x="94790" y="725464"/>
                  </a:cubicBezTo>
                  <a:cubicBezTo>
                    <a:pt x="84046" y="727064"/>
                    <a:pt x="75130" y="722720"/>
                    <a:pt x="66444" y="716548"/>
                  </a:cubicBezTo>
                  <a:cubicBezTo>
                    <a:pt x="50442" y="705118"/>
                    <a:pt x="39012" y="689802"/>
                    <a:pt x="28039" y="674029"/>
                  </a:cubicBezTo>
                  <a:cubicBezTo>
                    <a:pt x="9294" y="648654"/>
                    <a:pt x="9294" y="646368"/>
                    <a:pt x="28496" y="621222"/>
                  </a:cubicBezTo>
                  <a:close/>
                  <a:moveTo>
                    <a:pt x="172285" y="771641"/>
                  </a:moveTo>
                  <a:cubicBezTo>
                    <a:pt x="176400" y="771641"/>
                    <a:pt x="177543" y="789014"/>
                    <a:pt x="169085" y="791300"/>
                  </a:cubicBezTo>
                  <a:cubicBezTo>
                    <a:pt x="164056" y="792443"/>
                    <a:pt x="168856" y="771641"/>
                    <a:pt x="172285" y="771641"/>
                  </a:cubicBezTo>
                  <a:close/>
                  <a:moveTo>
                    <a:pt x="102105" y="691631"/>
                  </a:moveTo>
                  <a:cubicBezTo>
                    <a:pt x="95704" y="684773"/>
                    <a:pt x="88618" y="678372"/>
                    <a:pt x="82903" y="670828"/>
                  </a:cubicBezTo>
                  <a:cubicBezTo>
                    <a:pt x="74216" y="659627"/>
                    <a:pt x="75359" y="649111"/>
                    <a:pt x="85875" y="639281"/>
                  </a:cubicBezTo>
                  <a:cubicBezTo>
                    <a:pt x="91590" y="633795"/>
                    <a:pt x="97076" y="628080"/>
                    <a:pt x="104391" y="624880"/>
                  </a:cubicBezTo>
                  <a:cubicBezTo>
                    <a:pt x="108963" y="622822"/>
                    <a:pt x="114450" y="623508"/>
                    <a:pt x="113535" y="630137"/>
                  </a:cubicBezTo>
                  <a:cubicBezTo>
                    <a:pt x="111249" y="649568"/>
                    <a:pt x="108049" y="668999"/>
                    <a:pt x="105306" y="688430"/>
                  </a:cubicBezTo>
                  <a:cubicBezTo>
                    <a:pt x="105306" y="689573"/>
                    <a:pt x="103934" y="690031"/>
                    <a:pt x="102105" y="691631"/>
                  </a:cubicBezTo>
                  <a:close/>
                </a:path>
              </a:pathLst>
            </a:custGeom>
            <a:solidFill>
              <a:srgbClr val="000000"/>
            </a:solidFill>
            <a:ln w="2286" cap="flat">
              <a:noFill/>
              <a:prstDash val="solid"/>
              <a:miter/>
            </a:ln>
          </p:spPr>
          <p:txBody>
            <a:bodyPr rtlCol="0" anchor="ctr"/>
            <a:lstStyle/>
            <a:p>
              <a:endParaRPr lang="en-US"/>
            </a:p>
          </p:txBody>
        </p:sp>
        <p:sp>
          <p:nvSpPr>
            <p:cNvPr id="67" name="Freeform 1814">
              <a:extLst>
                <a:ext uri="{FF2B5EF4-FFF2-40B4-BE49-F238E27FC236}">
                  <a16:creationId xmlns:a16="http://schemas.microsoft.com/office/drawing/2014/main" id="{4955B8D6-E534-3AC9-C9D5-A851D21E49CE}"/>
                </a:ext>
              </a:extLst>
            </p:cNvPr>
            <p:cNvSpPr/>
            <p:nvPr/>
          </p:nvSpPr>
          <p:spPr>
            <a:xfrm>
              <a:off x="2481129" y="2572428"/>
              <a:ext cx="143965" cy="17152"/>
            </a:xfrm>
            <a:custGeom>
              <a:avLst/>
              <a:gdLst>
                <a:gd name="connsiteX0" fmla="*/ 143937 w 143965"/>
                <a:gd name="connsiteY0" fmla="*/ 5037 h 17152"/>
                <a:gd name="connsiteX1" fmla="*/ 126106 w 143965"/>
                <a:gd name="connsiteY1" fmla="*/ 465 h 17152"/>
                <a:gd name="connsiteX2" fmla="*/ 11120 w 143965"/>
                <a:gd name="connsiteY2" fmla="*/ 465 h 17152"/>
                <a:gd name="connsiteX3" fmla="*/ 148 w 143965"/>
                <a:gd name="connsiteY3" fmla="*/ 5265 h 17152"/>
                <a:gd name="connsiteX4" fmla="*/ 9749 w 143965"/>
                <a:gd name="connsiteY4" fmla="*/ 14409 h 17152"/>
                <a:gd name="connsiteX5" fmla="*/ 53411 w 143965"/>
                <a:gd name="connsiteY5" fmla="*/ 17153 h 17152"/>
                <a:gd name="connsiteX6" fmla="*/ 126335 w 143965"/>
                <a:gd name="connsiteY6" fmla="*/ 13266 h 17152"/>
                <a:gd name="connsiteX7" fmla="*/ 143937 w 143965"/>
                <a:gd name="connsiteY7" fmla="*/ 5037 h 1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965" h="17152">
                  <a:moveTo>
                    <a:pt x="143937" y="5037"/>
                  </a:moveTo>
                  <a:cubicBezTo>
                    <a:pt x="143480" y="-1821"/>
                    <a:pt x="132507" y="236"/>
                    <a:pt x="126106" y="465"/>
                  </a:cubicBezTo>
                  <a:cubicBezTo>
                    <a:pt x="87701" y="1379"/>
                    <a:pt x="49297" y="6637"/>
                    <a:pt x="11120" y="465"/>
                  </a:cubicBezTo>
                  <a:cubicBezTo>
                    <a:pt x="6777" y="-221"/>
                    <a:pt x="1291" y="-907"/>
                    <a:pt x="148" y="5265"/>
                  </a:cubicBezTo>
                  <a:cubicBezTo>
                    <a:pt x="-995" y="12352"/>
                    <a:pt x="4720" y="13038"/>
                    <a:pt x="9749" y="14409"/>
                  </a:cubicBezTo>
                  <a:cubicBezTo>
                    <a:pt x="22550" y="18067"/>
                    <a:pt x="35581" y="16924"/>
                    <a:pt x="53411" y="17153"/>
                  </a:cubicBezTo>
                  <a:cubicBezTo>
                    <a:pt x="74443" y="16238"/>
                    <a:pt x="100503" y="15324"/>
                    <a:pt x="126335" y="13266"/>
                  </a:cubicBezTo>
                  <a:cubicBezTo>
                    <a:pt x="132736" y="12809"/>
                    <a:pt x="144623" y="14638"/>
                    <a:pt x="143937" y="5037"/>
                  </a:cubicBezTo>
                  <a:close/>
                </a:path>
              </a:pathLst>
            </a:custGeom>
            <a:solidFill>
              <a:srgbClr val="000000"/>
            </a:solidFill>
            <a:ln w="2286" cap="flat">
              <a:noFill/>
              <a:prstDash val="solid"/>
              <a:miter/>
            </a:ln>
          </p:spPr>
          <p:txBody>
            <a:bodyPr rtlCol="0" anchor="ctr"/>
            <a:lstStyle/>
            <a:p>
              <a:endParaRPr lang="en-US"/>
            </a:p>
          </p:txBody>
        </p:sp>
        <p:sp>
          <p:nvSpPr>
            <p:cNvPr id="68" name="Freeform 1815">
              <a:extLst>
                <a:ext uri="{FF2B5EF4-FFF2-40B4-BE49-F238E27FC236}">
                  <a16:creationId xmlns:a16="http://schemas.microsoft.com/office/drawing/2014/main" id="{562F1018-FC10-74DB-6586-04150C635192}"/>
                </a:ext>
              </a:extLst>
            </p:cNvPr>
            <p:cNvSpPr/>
            <p:nvPr/>
          </p:nvSpPr>
          <p:spPr>
            <a:xfrm>
              <a:off x="2465167" y="2174918"/>
              <a:ext cx="37261" cy="108631"/>
            </a:xfrm>
            <a:custGeom>
              <a:avLst/>
              <a:gdLst>
                <a:gd name="connsiteX0" fmla="*/ 31882 w 37261"/>
                <a:gd name="connsiteY0" fmla="*/ 106967 h 108631"/>
                <a:gd name="connsiteX1" fmla="*/ 30282 w 37261"/>
                <a:gd name="connsiteY1" fmla="*/ 99423 h 108631"/>
                <a:gd name="connsiteX2" fmla="*/ 13365 w 37261"/>
                <a:gd name="connsiteY2" fmla="*/ 68790 h 108631"/>
                <a:gd name="connsiteX3" fmla="*/ 29139 w 37261"/>
                <a:gd name="connsiteY3" fmla="*/ 16670 h 108631"/>
                <a:gd name="connsiteX4" fmla="*/ 36454 w 37261"/>
                <a:gd name="connsiteY4" fmla="*/ 7526 h 108631"/>
                <a:gd name="connsiteX5" fmla="*/ 32339 w 37261"/>
                <a:gd name="connsiteY5" fmla="*/ 210 h 108631"/>
                <a:gd name="connsiteX6" fmla="*/ 21824 w 37261"/>
                <a:gd name="connsiteY6" fmla="*/ 4097 h 108631"/>
                <a:gd name="connsiteX7" fmla="*/ 107 w 37261"/>
                <a:gd name="connsiteY7" fmla="*/ 62390 h 108631"/>
                <a:gd name="connsiteX8" fmla="*/ 24338 w 37261"/>
                <a:gd name="connsiteY8" fmla="*/ 106738 h 108631"/>
                <a:gd name="connsiteX9" fmla="*/ 31882 w 37261"/>
                <a:gd name="connsiteY9" fmla="*/ 106967 h 108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1" h="108631">
                  <a:moveTo>
                    <a:pt x="31882" y="106967"/>
                  </a:moveTo>
                  <a:cubicBezTo>
                    <a:pt x="33939" y="104223"/>
                    <a:pt x="32111" y="101480"/>
                    <a:pt x="30282" y="99423"/>
                  </a:cubicBezTo>
                  <a:cubicBezTo>
                    <a:pt x="21824" y="90736"/>
                    <a:pt x="14966" y="81363"/>
                    <a:pt x="13365" y="68790"/>
                  </a:cubicBezTo>
                  <a:cubicBezTo>
                    <a:pt x="10851" y="49131"/>
                    <a:pt x="17709" y="32214"/>
                    <a:pt x="29139" y="16670"/>
                  </a:cubicBezTo>
                  <a:cubicBezTo>
                    <a:pt x="31425" y="13469"/>
                    <a:pt x="34625" y="10955"/>
                    <a:pt x="36454" y="7526"/>
                  </a:cubicBezTo>
                  <a:cubicBezTo>
                    <a:pt x="38511" y="3868"/>
                    <a:pt x="36454" y="896"/>
                    <a:pt x="32339" y="210"/>
                  </a:cubicBezTo>
                  <a:cubicBezTo>
                    <a:pt x="28224" y="-475"/>
                    <a:pt x="24338" y="439"/>
                    <a:pt x="21824" y="4097"/>
                  </a:cubicBezTo>
                  <a:cubicBezTo>
                    <a:pt x="10851" y="21927"/>
                    <a:pt x="-1265" y="39301"/>
                    <a:pt x="107" y="62390"/>
                  </a:cubicBezTo>
                  <a:cubicBezTo>
                    <a:pt x="-579" y="81363"/>
                    <a:pt x="6736" y="96908"/>
                    <a:pt x="24338" y="106738"/>
                  </a:cubicBezTo>
                  <a:cubicBezTo>
                    <a:pt x="26853" y="108338"/>
                    <a:pt x="29596" y="109938"/>
                    <a:pt x="31882" y="106967"/>
                  </a:cubicBezTo>
                  <a:close/>
                </a:path>
              </a:pathLst>
            </a:custGeom>
            <a:solidFill>
              <a:srgbClr val="000000"/>
            </a:solidFill>
            <a:ln w="2286" cap="flat">
              <a:noFill/>
              <a:prstDash val="solid"/>
              <a:miter/>
            </a:ln>
          </p:spPr>
          <p:txBody>
            <a:bodyPr rtlCol="0" anchor="ctr"/>
            <a:lstStyle/>
            <a:p>
              <a:endParaRPr lang="en-US"/>
            </a:p>
          </p:txBody>
        </p:sp>
        <p:sp>
          <p:nvSpPr>
            <p:cNvPr id="69" name="Freeform 1816">
              <a:extLst>
                <a:ext uri="{FF2B5EF4-FFF2-40B4-BE49-F238E27FC236}">
                  <a16:creationId xmlns:a16="http://schemas.microsoft.com/office/drawing/2014/main" id="{711E61D7-AE2D-593D-F47A-BA99E870DB1E}"/>
                </a:ext>
              </a:extLst>
            </p:cNvPr>
            <p:cNvSpPr/>
            <p:nvPr/>
          </p:nvSpPr>
          <p:spPr>
            <a:xfrm>
              <a:off x="3217582" y="2545645"/>
              <a:ext cx="98032" cy="17290"/>
            </a:xfrm>
            <a:custGeom>
              <a:avLst/>
              <a:gdLst>
                <a:gd name="connsiteX0" fmla="*/ 14 w 98032"/>
                <a:gd name="connsiteY0" fmla="*/ 12389 h 17290"/>
                <a:gd name="connsiteX1" fmla="*/ 5958 w 98032"/>
                <a:gd name="connsiteY1" fmla="*/ 17189 h 17290"/>
                <a:gd name="connsiteX2" fmla="*/ 17845 w 98032"/>
                <a:gd name="connsiteY2" fmla="*/ 17189 h 17290"/>
                <a:gd name="connsiteX3" fmla="*/ 17845 w 98032"/>
                <a:gd name="connsiteY3" fmla="*/ 16732 h 17290"/>
                <a:gd name="connsiteX4" fmla="*/ 81853 w 98032"/>
                <a:gd name="connsiteY4" fmla="*/ 13075 h 17290"/>
                <a:gd name="connsiteX5" fmla="*/ 94883 w 98032"/>
                <a:gd name="connsiteY5" fmla="*/ 10103 h 17290"/>
                <a:gd name="connsiteX6" fmla="*/ 97855 w 98032"/>
                <a:gd name="connsiteY6" fmla="*/ 4616 h 17290"/>
                <a:gd name="connsiteX7" fmla="*/ 94198 w 98032"/>
                <a:gd name="connsiteY7" fmla="*/ 1416 h 17290"/>
                <a:gd name="connsiteX8" fmla="*/ 82539 w 98032"/>
                <a:gd name="connsiteY8" fmla="*/ 44 h 17290"/>
                <a:gd name="connsiteX9" fmla="*/ 30190 w 98032"/>
                <a:gd name="connsiteY9" fmla="*/ 3245 h 17290"/>
                <a:gd name="connsiteX10" fmla="*/ 5044 w 98032"/>
                <a:gd name="connsiteY10" fmla="*/ 6902 h 17290"/>
                <a:gd name="connsiteX11" fmla="*/ 14 w 98032"/>
                <a:gd name="connsiteY11" fmla="*/ 12389 h 1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032" h="17290">
                  <a:moveTo>
                    <a:pt x="14" y="12389"/>
                  </a:moveTo>
                  <a:cubicBezTo>
                    <a:pt x="243" y="15818"/>
                    <a:pt x="2986" y="16961"/>
                    <a:pt x="5958" y="17189"/>
                  </a:cubicBezTo>
                  <a:cubicBezTo>
                    <a:pt x="9844" y="17418"/>
                    <a:pt x="13959" y="17189"/>
                    <a:pt x="17845" y="17189"/>
                  </a:cubicBezTo>
                  <a:cubicBezTo>
                    <a:pt x="17845" y="16961"/>
                    <a:pt x="17845" y="16732"/>
                    <a:pt x="17845" y="16732"/>
                  </a:cubicBezTo>
                  <a:cubicBezTo>
                    <a:pt x="39105" y="15589"/>
                    <a:pt x="60593" y="14218"/>
                    <a:pt x="81853" y="13075"/>
                  </a:cubicBezTo>
                  <a:cubicBezTo>
                    <a:pt x="86425" y="12846"/>
                    <a:pt x="90769" y="12160"/>
                    <a:pt x="94883" y="10103"/>
                  </a:cubicBezTo>
                  <a:cubicBezTo>
                    <a:pt x="97169" y="8960"/>
                    <a:pt x="98541" y="6902"/>
                    <a:pt x="97855" y="4616"/>
                  </a:cubicBezTo>
                  <a:cubicBezTo>
                    <a:pt x="97627" y="3245"/>
                    <a:pt x="95798" y="1645"/>
                    <a:pt x="94198" y="1416"/>
                  </a:cubicBezTo>
                  <a:cubicBezTo>
                    <a:pt x="90311" y="502"/>
                    <a:pt x="86425" y="-184"/>
                    <a:pt x="82539" y="44"/>
                  </a:cubicBezTo>
                  <a:cubicBezTo>
                    <a:pt x="65165" y="959"/>
                    <a:pt x="47563" y="1873"/>
                    <a:pt x="30190" y="3245"/>
                  </a:cubicBezTo>
                  <a:cubicBezTo>
                    <a:pt x="21731" y="3931"/>
                    <a:pt x="13502" y="5531"/>
                    <a:pt x="5044" y="6902"/>
                  </a:cubicBezTo>
                  <a:cubicBezTo>
                    <a:pt x="2300" y="7131"/>
                    <a:pt x="-214" y="9188"/>
                    <a:pt x="14" y="12389"/>
                  </a:cubicBezTo>
                  <a:close/>
                </a:path>
              </a:pathLst>
            </a:custGeom>
            <a:solidFill>
              <a:srgbClr val="000000"/>
            </a:solidFill>
            <a:ln w="2286" cap="flat">
              <a:noFill/>
              <a:prstDash val="solid"/>
              <a:miter/>
            </a:ln>
          </p:spPr>
          <p:txBody>
            <a:bodyPr rtlCol="0" anchor="ctr"/>
            <a:lstStyle/>
            <a:p>
              <a:endParaRPr lang="en-US"/>
            </a:p>
          </p:txBody>
        </p:sp>
        <p:sp>
          <p:nvSpPr>
            <p:cNvPr id="70" name="Freeform 1817">
              <a:extLst>
                <a:ext uri="{FF2B5EF4-FFF2-40B4-BE49-F238E27FC236}">
                  <a16:creationId xmlns:a16="http://schemas.microsoft.com/office/drawing/2014/main" id="{ED42878B-4A56-A8BC-48C8-9DBDD61D7DFB}"/>
                </a:ext>
              </a:extLst>
            </p:cNvPr>
            <p:cNvSpPr/>
            <p:nvPr/>
          </p:nvSpPr>
          <p:spPr>
            <a:xfrm>
              <a:off x="3257373" y="1826374"/>
              <a:ext cx="41967" cy="97294"/>
            </a:xfrm>
            <a:custGeom>
              <a:avLst/>
              <a:gdLst>
                <a:gd name="connsiteX0" fmla="*/ 28575 w 41967"/>
                <a:gd name="connsiteY0" fmla="*/ 79921 h 97294"/>
                <a:gd name="connsiteX1" fmla="*/ 37262 w 41967"/>
                <a:gd name="connsiteY1" fmla="*/ 11798 h 97294"/>
                <a:gd name="connsiteX2" fmla="*/ 25832 w 41967"/>
                <a:gd name="connsiteY2" fmla="*/ 826 h 97294"/>
                <a:gd name="connsiteX3" fmla="*/ 24917 w 41967"/>
                <a:gd name="connsiteY3" fmla="*/ 16828 h 97294"/>
                <a:gd name="connsiteX4" fmla="*/ 5029 w 41967"/>
                <a:gd name="connsiteY4" fmla="*/ 88379 h 97294"/>
                <a:gd name="connsiteX5" fmla="*/ 0 w 41967"/>
                <a:gd name="connsiteY5" fmla="*/ 97295 h 97294"/>
                <a:gd name="connsiteX6" fmla="*/ 28575 w 41967"/>
                <a:gd name="connsiteY6" fmla="*/ 79921 h 9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67" h="97294">
                  <a:moveTo>
                    <a:pt x="28575" y="79921"/>
                  </a:moveTo>
                  <a:cubicBezTo>
                    <a:pt x="42748" y="58661"/>
                    <a:pt x="45720" y="35801"/>
                    <a:pt x="37262" y="11798"/>
                  </a:cubicBezTo>
                  <a:cubicBezTo>
                    <a:pt x="35433" y="6541"/>
                    <a:pt x="34976" y="-2832"/>
                    <a:pt x="25832" y="826"/>
                  </a:cubicBezTo>
                  <a:cubicBezTo>
                    <a:pt x="17145" y="4255"/>
                    <a:pt x="23089" y="11570"/>
                    <a:pt x="24917" y="16828"/>
                  </a:cubicBezTo>
                  <a:cubicBezTo>
                    <a:pt x="35890" y="46774"/>
                    <a:pt x="29718" y="69863"/>
                    <a:pt x="5029" y="88379"/>
                  </a:cubicBezTo>
                  <a:cubicBezTo>
                    <a:pt x="2743" y="89980"/>
                    <a:pt x="0" y="91123"/>
                    <a:pt x="0" y="97295"/>
                  </a:cubicBezTo>
                  <a:cubicBezTo>
                    <a:pt x="12573" y="94552"/>
                    <a:pt x="21946" y="89751"/>
                    <a:pt x="28575" y="79921"/>
                  </a:cubicBezTo>
                  <a:close/>
                </a:path>
              </a:pathLst>
            </a:custGeom>
            <a:solidFill>
              <a:srgbClr val="000000"/>
            </a:solidFill>
            <a:ln w="2286" cap="flat">
              <a:noFill/>
              <a:prstDash val="solid"/>
              <a:miter/>
            </a:ln>
          </p:spPr>
          <p:txBody>
            <a:bodyPr rtlCol="0" anchor="ctr"/>
            <a:lstStyle/>
            <a:p>
              <a:endParaRPr lang="en-US"/>
            </a:p>
          </p:txBody>
        </p:sp>
      </p:grpSp>
      <p:grpSp>
        <p:nvGrpSpPr>
          <p:cNvPr id="71" name="Graphic 2">
            <a:extLst>
              <a:ext uri="{FF2B5EF4-FFF2-40B4-BE49-F238E27FC236}">
                <a16:creationId xmlns:a16="http://schemas.microsoft.com/office/drawing/2014/main" id="{FC55C426-FE2E-6133-39AC-C6710AD0761E}"/>
              </a:ext>
            </a:extLst>
          </p:cNvPr>
          <p:cNvGrpSpPr/>
          <p:nvPr/>
        </p:nvGrpSpPr>
        <p:grpSpPr>
          <a:xfrm>
            <a:off x="364602" y="4497319"/>
            <a:ext cx="960669" cy="725800"/>
            <a:chOff x="5041047" y="3162183"/>
            <a:chExt cx="960669" cy="725800"/>
          </a:xfrm>
        </p:grpSpPr>
        <p:sp>
          <p:nvSpPr>
            <p:cNvPr id="72" name="Freeform 191">
              <a:extLst>
                <a:ext uri="{FF2B5EF4-FFF2-40B4-BE49-F238E27FC236}">
                  <a16:creationId xmlns:a16="http://schemas.microsoft.com/office/drawing/2014/main" id="{42D6289C-7772-CDD6-E204-5EA7EF672857}"/>
                </a:ext>
              </a:extLst>
            </p:cNvPr>
            <p:cNvSpPr/>
            <p:nvPr/>
          </p:nvSpPr>
          <p:spPr>
            <a:xfrm>
              <a:off x="5691049" y="360936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2">
              <a:extLst>
                <a:ext uri="{FF2B5EF4-FFF2-40B4-BE49-F238E27FC236}">
                  <a16:creationId xmlns:a16="http://schemas.microsoft.com/office/drawing/2014/main" id="{A8758A6A-C199-291D-8CCC-819275196892}"/>
                </a:ext>
              </a:extLst>
            </p:cNvPr>
            <p:cNvSpPr/>
            <p:nvPr/>
          </p:nvSpPr>
          <p:spPr>
            <a:xfrm>
              <a:off x="5489424" y="3183255"/>
              <a:ext cx="2514" cy="1600"/>
            </a:xfrm>
            <a:custGeom>
              <a:avLst/>
              <a:gdLst>
                <a:gd name="connsiteX0" fmla="*/ 0 w 2514"/>
                <a:gd name="connsiteY0" fmla="*/ 0 h 1600"/>
                <a:gd name="connsiteX1" fmla="*/ 2515 w 2514"/>
                <a:gd name="connsiteY1" fmla="*/ 1600 h 1600"/>
                <a:gd name="connsiteX2" fmla="*/ 0 w 2514"/>
                <a:gd name="connsiteY2" fmla="*/ 0 h 1600"/>
              </a:gdLst>
              <a:ahLst/>
              <a:cxnLst>
                <a:cxn ang="0">
                  <a:pos x="connsiteX0" y="connsiteY0"/>
                </a:cxn>
                <a:cxn ang="0">
                  <a:pos x="connsiteX1" y="connsiteY1"/>
                </a:cxn>
                <a:cxn ang="0">
                  <a:pos x="connsiteX2" y="connsiteY2"/>
                </a:cxn>
              </a:cxnLst>
              <a:rect l="l" t="t" r="r" b="b"/>
              <a:pathLst>
                <a:path w="2514" h="1600">
                  <a:moveTo>
                    <a:pt x="0" y="0"/>
                  </a:moveTo>
                  <a:cubicBezTo>
                    <a:pt x="914" y="457"/>
                    <a:pt x="1600" y="1143"/>
                    <a:pt x="2515" y="1600"/>
                  </a:cubicBezTo>
                  <a:cubicBezTo>
                    <a:pt x="1829" y="1143"/>
                    <a:pt x="914" y="457"/>
                    <a:pt x="0" y="0"/>
                  </a:cubicBezTo>
                  <a:close/>
                </a:path>
              </a:pathLst>
            </a:custGeom>
            <a:solidFill>
              <a:srgbClr val="FFFFFF"/>
            </a:solidFill>
            <a:ln w="2286" cap="flat">
              <a:noFill/>
              <a:prstDash val="solid"/>
              <a:miter/>
            </a:ln>
          </p:spPr>
          <p:txBody>
            <a:bodyPr rtlCol="0" anchor="ctr"/>
            <a:lstStyle/>
            <a:p>
              <a:endParaRPr lang="en-US"/>
            </a:p>
          </p:txBody>
        </p:sp>
        <p:sp>
          <p:nvSpPr>
            <p:cNvPr id="74" name="Freeform 193">
              <a:extLst>
                <a:ext uri="{FF2B5EF4-FFF2-40B4-BE49-F238E27FC236}">
                  <a16:creationId xmlns:a16="http://schemas.microsoft.com/office/drawing/2014/main" id="{EAEAE0C7-4162-2AB9-971D-C2F72F10B9FA}"/>
                </a:ext>
              </a:extLst>
            </p:cNvPr>
            <p:cNvSpPr/>
            <p:nvPr/>
          </p:nvSpPr>
          <p:spPr>
            <a:xfrm>
              <a:off x="5653787" y="3474262"/>
              <a:ext cx="228" cy="228"/>
            </a:xfrm>
            <a:custGeom>
              <a:avLst/>
              <a:gdLst>
                <a:gd name="connsiteX0" fmla="*/ 0 w 228"/>
                <a:gd name="connsiteY0" fmla="*/ 229 h 228"/>
                <a:gd name="connsiteX1" fmla="*/ 229 w 228"/>
                <a:gd name="connsiteY1" fmla="*/ 0 h 228"/>
                <a:gd name="connsiteX2" fmla="*/ 0 w 228"/>
                <a:gd name="connsiteY2" fmla="*/ 229 h 228"/>
              </a:gdLst>
              <a:ahLst/>
              <a:cxnLst>
                <a:cxn ang="0">
                  <a:pos x="connsiteX0" y="connsiteY0"/>
                </a:cxn>
                <a:cxn ang="0">
                  <a:pos x="connsiteX1" y="connsiteY1"/>
                </a:cxn>
                <a:cxn ang="0">
                  <a:pos x="connsiteX2" y="connsiteY2"/>
                </a:cxn>
              </a:cxnLst>
              <a:rect l="l" t="t" r="r" b="b"/>
              <a:pathLst>
                <a:path w="228" h="228">
                  <a:moveTo>
                    <a:pt x="0" y="229"/>
                  </a:moveTo>
                  <a:cubicBezTo>
                    <a:pt x="0" y="229"/>
                    <a:pt x="229" y="0"/>
                    <a:pt x="229" y="0"/>
                  </a:cubicBezTo>
                  <a:cubicBezTo>
                    <a:pt x="229" y="0"/>
                    <a:pt x="229" y="229"/>
                    <a:pt x="0" y="229"/>
                  </a:cubicBezTo>
                  <a:close/>
                </a:path>
              </a:pathLst>
            </a:custGeom>
            <a:solidFill>
              <a:srgbClr val="FFFFFF"/>
            </a:solidFill>
            <a:ln w="2286" cap="flat">
              <a:noFill/>
              <a:prstDash val="solid"/>
              <a:miter/>
            </a:ln>
          </p:spPr>
          <p:txBody>
            <a:bodyPr rtlCol="0" anchor="ctr"/>
            <a:lstStyle/>
            <a:p>
              <a:endParaRPr lang="en-US"/>
            </a:p>
          </p:txBody>
        </p:sp>
        <p:sp>
          <p:nvSpPr>
            <p:cNvPr id="75" name="Freeform 194">
              <a:extLst>
                <a:ext uri="{FF2B5EF4-FFF2-40B4-BE49-F238E27FC236}">
                  <a16:creationId xmlns:a16="http://schemas.microsoft.com/office/drawing/2014/main" id="{AD9F79F8-8D1E-086F-7DD7-7A8D1CB823AB}"/>
                </a:ext>
              </a:extLst>
            </p:cNvPr>
            <p:cNvSpPr/>
            <p:nvPr/>
          </p:nvSpPr>
          <p:spPr>
            <a:xfrm>
              <a:off x="5483251" y="3180511"/>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229"/>
                    <a:pt x="1829" y="686"/>
                    <a:pt x="2743" y="1143"/>
                  </a:cubicBezTo>
                  <a:cubicBezTo>
                    <a:pt x="1829"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5">
              <a:extLst>
                <a:ext uri="{FF2B5EF4-FFF2-40B4-BE49-F238E27FC236}">
                  <a16:creationId xmlns:a16="http://schemas.microsoft.com/office/drawing/2014/main" id="{92C46BE4-6628-9577-50F2-3AEA03086BC4}"/>
                </a:ext>
              </a:extLst>
            </p:cNvPr>
            <p:cNvSpPr/>
            <p:nvPr/>
          </p:nvSpPr>
          <p:spPr>
            <a:xfrm>
              <a:off x="5466335" y="3178902"/>
              <a:ext cx="10058" cy="695"/>
            </a:xfrm>
            <a:custGeom>
              <a:avLst/>
              <a:gdLst>
                <a:gd name="connsiteX0" fmla="*/ 10058 w 10058"/>
                <a:gd name="connsiteY0" fmla="*/ 238 h 695"/>
                <a:gd name="connsiteX1" fmla="*/ 0 w 10058"/>
                <a:gd name="connsiteY1" fmla="*/ 695 h 695"/>
                <a:gd name="connsiteX2" fmla="*/ 10058 w 10058"/>
                <a:gd name="connsiteY2" fmla="*/ 238 h 695"/>
              </a:gdLst>
              <a:ahLst/>
              <a:cxnLst>
                <a:cxn ang="0">
                  <a:pos x="connsiteX0" y="connsiteY0"/>
                </a:cxn>
                <a:cxn ang="0">
                  <a:pos x="connsiteX1" y="connsiteY1"/>
                </a:cxn>
                <a:cxn ang="0">
                  <a:pos x="connsiteX2" y="connsiteY2"/>
                </a:cxn>
              </a:cxnLst>
              <a:rect l="l" t="t" r="r" b="b"/>
              <a:pathLst>
                <a:path w="10058" h="695">
                  <a:moveTo>
                    <a:pt x="10058" y="238"/>
                  </a:moveTo>
                  <a:cubicBezTo>
                    <a:pt x="6629" y="9"/>
                    <a:pt x="3429" y="9"/>
                    <a:pt x="0" y="695"/>
                  </a:cubicBezTo>
                  <a:cubicBezTo>
                    <a:pt x="3200" y="9"/>
                    <a:pt x="6629" y="-219"/>
                    <a:pt x="10058" y="238"/>
                  </a:cubicBezTo>
                  <a:close/>
                </a:path>
              </a:pathLst>
            </a:custGeom>
            <a:solidFill>
              <a:srgbClr val="FFFFFF"/>
            </a:solidFill>
            <a:ln w="2286" cap="flat">
              <a:noFill/>
              <a:prstDash val="solid"/>
              <a:miter/>
            </a:ln>
          </p:spPr>
          <p:txBody>
            <a:bodyPr rtlCol="0" anchor="ctr"/>
            <a:lstStyle/>
            <a:p>
              <a:endParaRPr lang="en-US"/>
            </a:p>
          </p:txBody>
        </p:sp>
        <p:sp>
          <p:nvSpPr>
            <p:cNvPr id="77" name="Freeform 196">
              <a:extLst>
                <a:ext uri="{FF2B5EF4-FFF2-40B4-BE49-F238E27FC236}">
                  <a16:creationId xmlns:a16="http://schemas.microsoft.com/office/drawing/2014/main" id="{462AF98A-5662-9BB8-4900-CE30FF463058}"/>
                </a:ext>
              </a:extLst>
            </p:cNvPr>
            <p:cNvSpPr/>
            <p:nvPr/>
          </p:nvSpPr>
          <p:spPr>
            <a:xfrm>
              <a:off x="5479822" y="3179597"/>
              <a:ext cx="3200" cy="914"/>
            </a:xfrm>
            <a:custGeom>
              <a:avLst/>
              <a:gdLst>
                <a:gd name="connsiteX0" fmla="*/ 0 w 3200"/>
                <a:gd name="connsiteY0" fmla="*/ 0 h 914"/>
                <a:gd name="connsiteX1" fmla="*/ 3200 w 3200"/>
                <a:gd name="connsiteY1" fmla="*/ 914 h 914"/>
                <a:gd name="connsiteX2" fmla="*/ 0 w 3200"/>
                <a:gd name="connsiteY2" fmla="*/ 0 h 914"/>
              </a:gdLst>
              <a:ahLst/>
              <a:cxnLst>
                <a:cxn ang="0">
                  <a:pos x="connsiteX0" y="connsiteY0"/>
                </a:cxn>
                <a:cxn ang="0">
                  <a:pos x="connsiteX1" y="connsiteY1"/>
                </a:cxn>
                <a:cxn ang="0">
                  <a:pos x="connsiteX2" y="connsiteY2"/>
                </a:cxn>
              </a:cxnLst>
              <a:rect l="l" t="t" r="r" b="b"/>
              <a:pathLst>
                <a:path w="3200" h="914">
                  <a:moveTo>
                    <a:pt x="0" y="0"/>
                  </a:moveTo>
                  <a:cubicBezTo>
                    <a:pt x="1143" y="229"/>
                    <a:pt x="2057" y="457"/>
                    <a:pt x="3200" y="914"/>
                  </a:cubicBezTo>
                  <a:cubicBezTo>
                    <a:pt x="2286" y="457"/>
                    <a:pt x="1143"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7">
              <a:extLst>
                <a:ext uri="{FF2B5EF4-FFF2-40B4-BE49-F238E27FC236}">
                  <a16:creationId xmlns:a16="http://schemas.microsoft.com/office/drawing/2014/main" id="{FDD8AAAF-8091-AB24-279F-EB0688693DD1}"/>
                </a:ext>
              </a:extLst>
            </p:cNvPr>
            <p:cNvSpPr/>
            <p:nvPr/>
          </p:nvSpPr>
          <p:spPr>
            <a:xfrm>
              <a:off x="5692878" y="3606622"/>
              <a:ext cx="685" cy="685"/>
            </a:xfrm>
            <a:custGeom>
              <a:avLst/>
              <a:gdLst>
                <a:gd name="connsiteX0" fmla="*/ 0 w 685"/>
                <a:gd name="connsiteY0" fmla="*/ 686 h 685"/>
                <a:gd name="connsiteX1" fmla="*/ 686 w 685"/>
                <a:gd name="connsiteY1" fmla="*/ 0 h 685"/>
                <a:gd name="connsiteX2" fmla="*/ 0 w 685"/>
                <a:gd name="connsiteY2" fmla="*/ 686 h 685"/>
              </a:gdLst>
              <a:ahLst/>
              <a:cxnLst>
                <a:cxn ang="0">
                  <a:pos x="connsiteX0" y="connsiteY0"/>
                </a:cxn>
                <a:cxn ang="0">
                  <a:pos x="connsiteX1" y="connsiteY1"/>
                </a:cxn>
                <a:cxn ang="0">
                  <a:pos x="connsiteX2" y="connsiteY2"/>
                </a:cxn>
              </a:cxnLst>
              <a:rect l="l" t="t" r="r" b="b"/>
              <a:pathLst>
                <a:path w="685" h="685">
                  <a:moveTo>
                    <a:pt x="0" y="686"/>
                  </a:moveTo>
                  <a:cubicBezTo>
                    <a:pt x="229" y="457"/>
                    <a:pt x="457" y="229"/>
                    <a:pt x="686" y="0"/>
                  </a:cubicBezTo>
                  <a:cubicBezTo>
                    <a:pt x="457" y="229"/>
                    <a:pt x="229" y="457"/>
                    <a:pt x="0" y="686"/>
                  </a:cubicBezTo>
                  <a:close/>
                </a:path>
              </a:pathLst>
            </a:custGeom>
            <a:solidFill>
              <a:srgbClr val="FFFFFF"/>
            </a:solidFill>
            <a:ln w="2286" cap="flat">
              <a:noFill/>
              <a:prstDash val="solid"/>
              <a:miter/>
            </a:ln>
          </p:spPr>
          <p:txBody>
            <a:bodyPr rtlCol="0" anchor="ctr"/>
            <a:lstStyle/>
            <a:p>
              <a:endParaRPr lang="en-US"/>
            </a:p>
          </p:txBody>
        </p:sp>
        <p:sp>
          <p:nvSpPr>
            <p:cNvPr id="79" name="Freeform 198">
              <a:extLst>
                <a:ext uri="{FF2B5EF4-FFF2-40B4-BE49-F238E27FC236}">
                  <a16:creationId xmlns:a16="http://schemas.microsoft.com/office/drawing/2014/main" id="{372EFD37-C6C0-7328-EC3D-4461DD46B1EE}"/>
                </a:ext>
              </a:extLst>
            </p:cNvPr>
            <p:cNvSpPr/>
            <p:nvPr/>
          </p:nvSpPr>
          <p:spPr>
            <a:xfrm>
              <a:off x="5476622" y="3179140"/>
              <a:ext cx="2971" cy="457"/>
            </a:xfrm>
            <a:custGeom>
              <a:avLst/>
              <a:gdLst>
                <a:gd name="connsiteX0" fmla="*/ 0 w 2971"/>
                <a:gd name="connsiteY0" fmla="*/ 0 h 457"/>
                <a:gd name="connsiteX1" fmla="*/ 2972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4" y="0"/>
                    <a:pt x="2057" y="229"/>
                    <a:pt x="2972" y="457"/>
                  </a:cubicBezTo>
                  <a:cubicBezTo>
                    <a:pt x="2057" y="229"/>
                    <a:pt x="1143" y="0"/>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9">
              <a:extLst>
                <a:ext uri="{FF2B5EF4-FFF2-40B4-BE49-F238E27FC236}">
                  <a16:creationId xmlns:a16="http://schemas.microsoft.com/office/drawing/2014/main" id="{2C788A61-35B1-D71D-7C0B-764E228C8E68}"/>
                </a:ext>
              </a:extLst>
            </p:cNvPr>
            <p:cNvSpPr/>
            <p:nvPr/>
          </p:nvSpPr>
          <p:spPr>
            <a:xfrm>
              <a:off x="5486680" y="3181883"/>
              <a:ext cx="2057" cy="1143"/>
            </a:xfrm>
            <a:custGeom>
              <a:avLst/>
              <a:gdLst>
                <a:gd name="connsiteX0" fmla="*/ 0 w 2057"/>
                <a:gd name="connsiteY0" fmla="*/ 0 h 1143"/>
                <a:gd name="connsiteX1" fmla="*/ 2057 w 2057"/>
                <a:gd name="connsiteY1" fmla="*/ 1143 h 1143"/>
                <a:gd name="connsiteX2" fmla="*/ 0 w 2057"/>
                <a:gd name="connsiteY2" fmla="*/ 0 h 1143"/>
              </a:gdLst>
              <a:ahLst/>
              <a:cxnLst>
                <a:cxn ang="0">
                  <a:pos x="connsiteX0" y="connsiteY0"/>
                </a:cxn>
                <a:cxn ang="0">
                  <a:pos x="connsiteX1" y="connsiteY1"/>
                </a:cxn>
                <a:cxn ang="0">
                  <a:pos x="connsiteX2" y="connsiteY2"/>
                </a:cxn>
              </a:cxnLst>
              <a:rect l="l" t="t" r="r" b="b"/>
              <a:pathLst>
                <a:path w="2057" h="1143">
                  <a:moveTo>
                    <a:pt x="0" y="0"/>
                  </a:moveTo>
                  <a:cubicBezTo>
                    <a:pt x="686" y="229"/>
                    <a:pt x="1372" y="686"/>
                    <a:pt x="2057" y="1143"/>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81" name="Freeform 200">
              <a:extLst>
                <a:ext uri="{FF2B5EF4-FFF2-40B4-BE49-F238E27FC236}">
                  <a16:creationId xmlns:a16="http://schemas.microsoft.com/office/drawing/2014/main" id="{5F1358D7-07AC-9C52-FBED-892303FEE3CB}"/>
                </a:ext>
              </a:extLst>
            </p:cNvPr>
            <p:cNvSpPr/>
            <p:nvPr/>
          </p:nvSpPr>
          <p:spPr>
            <a:xfrm>
              <a:off x="5696078" y="3603421"/>
              <a:ext cx="1371" cy="1143"/>
            </a:xfrm>
            <a:custGeom>
              <a:avLst/>
              <a:gdLst>
                <a:gd name="connsiteX0" fmla="*/ 1372 w 1371"/>
                <a:gd name="connsiteY0" fmla="*/ 0 h 1143"/>
                <a:gd name="connsiteX1" fmla="*/ 0 w 1371"/>
                <a:gd name="connsiteY1" fmla="*/ 1143 h 1143"/>
                <a:gd name="connsiteX2" fmla="*/ 1372 w 1371"/>
                <a:gd name="connsiteY2" fmla="*/ 0 h 1143"/>
              </a:gdLst>
              <a:ahLst/>
              <a:cxnLst>
                <a:cxn ang="0">
                  <a:pos x="connsiteX0" y="connsiteY0"/>
                </a:cxn>
                <a:cxn ang="0">
                  <a:pos x="connsiteX1" y="connsiteY1"/>
                </a:cxn>
                <a:cxn ang="0">
                  <a:pos x="connsiteX2" y="connsiteY2"/>
                </a:cxn>
              </a:cxnLst>
              <a:rect l="l" t="t" r="r" b="b"/>
              <a:pathLst>
                <a:path w="1371" h="1143">
                  <a:moveTo>
                    <a:pt x="1372" y="0"/>
                  </a:moveTo>
                  <a:cubicBezTo>
                    <a:pt x="914" y="229"/>
                    <a:pt x="457" y="686"/>
                    <a:pt x="0" y="1143"/>
                  </a:cubicBezTo>
                  <a:cubicBezTo>
                    <a:pt x="457" y="686"/>
                    <a:pt x="914" y="229"/>
                    <a:pt x="1372" y="0"/>
                  </a:cubicBezTo>
                  <a:close/>
                </a:path>
              </a:pathLst>
            </a:custGeom>
            <a:solidFill>
              <a:srgbClr val="FFFFFF"/>
            </a:solidFill>
            <a:ln w="2286" cap="flat">
              <a:noFill/>
              <a:prstDash val="solid"/>
              <a:miter/>
            </a:ln>
          </p:spPr>
          <p:txBody>
            <a:bodyPr rtlCol="0" anchor="ctr"/>
            <a:lstStyle/>
            <a:p>
              <a:endParaRPr lang="en-US"/>
            </a:p>
          </p:txBody>
        </p:sp>
        <p:sp>
          <p:nvSpPr>
            <p:cNvPr id="82" name="Freeform 201">
              <a:extLst>
                <a:ext uri="{FF2B5EF4-FFF2-40B4-BE49-F238E27FC236}">
                  <a16:creationId xmlns:a16="http://schemas.microsoft.com/office/drawing/2014/main" id="{18ADE898-786F-2F7A-F85C-3EEF98ABD5FE}"/>
                </a:ext>
              </a:extLst>
            </p:cNvPr>
            <p:cNvSpPr/>
            <p:nvPr/>
          </p:nvSpPr>
          <p:spPr>
            <a:xfrm>
              <a:off x="5662245" y="3457575"/>
              <a:ext cx="685" cy="1371"/>
            </a:xfrm>
            <a:custGeom>
              <a:avLst/>
              <a:gdLst>
                <a:gd name="connsiteX0" fmla="*/ 0 w 685"/>
                <a:gd name="connsiteY0" fmla="*/ 1372 h 1371"/>
                <a:gd name="connsiteX1" fmla="*/ 686 w 685"/>
                <a:gd name="connsiteY1" fmla="*/ 0 h 1371"/>
                <a:gd name="connsiteX2" fmla="*/ 0 w 685"/>
                <a:gd name="connsiteY2" fmla="*/ 1372 h 1371"/>
              </a:gdLst>
              <a:ahLst/>
              <a:cxnLst>
                <a:cxn ang="0">
                  <a:pos x="connsiteX0" y="connsiteY0"/>
                </a:cxn>
                <a:cxn ang="0">
                  <a:pos x="connsiteX1" y="connsiteY1"/>
                </a:cxn>
                <a:cxn ang="0">
                  <a:pos x="connsiteX2" y="connsiteY2"/>
                </a:cxn>
              </a:cxnLst>
              <a:rect l="l" t="t" r="r" b="b"/>
              <a:pathLst>
                <a:path w="685" h="1371">
                  <a:moveTo>
                    <a:pt x="0" y="1372"/>
                  </a:moveTo>
                  <a:cubicBezTo>
                    <a:pt x="229" y="914"/>
                    <a:pt x="457" y="457"/>
                    <a:pt x="686" y="0"/>
                  </a:cubicBezTo>
                  <a:cubicBezTo>
                    <a:pt x="457" y="457"/>
                    <a:pt x="229" y="914"/>
                    <a:pt x="0" y="1372"/>
                  </a:cubicBezTo>
                  <a:close/>
                </a:path>
              </a:pathLst>
            </a:custGeom>
            <a:solidFill>
              <a:srgbClr val="FFFFFF"/>
            </a:solidFill>
            <a:ln w="2286" cap="flat">
              <a:noFill/>
              <a:prstDash val="solid"/>
              <a:miter/>
            </a:ln>
          </p:spPr>
          <p:txBody>
            <a:bodyPr rtlCol="0" anchor="ctr"/>
            <a:lstStyle/>
            <a:p>
              <a:endParaRPr lang="en-US"/>
            </a:p>
          </p:txBody>
        </p:sp>
        <p:sp>
          <p:nvSpPr>
            <p:cNvPr id="83" name="Freeform 202">
              <a:extLst>
                <a:ext uri="{FF2B5EF4-FFF2-40B4-BE49-F238E27FC236}">
                  <a16:creationId xmlns:a16="http://schemas.microsoft.com/office/drawing/2014/main" id="{36CEED4B-0A13-DC04-40EA-077F9378ED1E}"/>
                </a:ext>
              </a:extLst>
            </p:cNvPr>
            <p:cNvSpPr/>
            <p:nvPr/>
          </p:nvSpPr>
          <p:spPr>
            <a:xfrm>
              <a:off x="5697907" y="3602050"/>
              <a:ext cx="1600" cy="1143"/>
            </a:xfrm>
            <a:custGeom>
              <a:avLst/>
              <a:gdLst>
                <a:gd name="connsiteX0" fmla="*/ 1600 w 1600"/>
                <a:gd name="connsiteY0" fmla="*/ 0 h 1143"/>
                <a:gd name="connsiteX1" fmla="*/ 0 w 1600"/>
                <a:gd name="connsiteY1" fmla="*/ 1143 h 1143"/>
                <a:gd name="connsiteX2" fmla="*/ 1600 w 1600"/>
                <a:gd name="connsiteY2" fmla="*/ 0 h 1143"/>
              </a:gdLst>
              <a:ahLst/>
              <a:cxnLst>
                <a:cxn ang="0">
                  <a:pos x="connsiteX0" y="connsiteY0"/>
                </a:cxn>
                <a:cxn ang="0">
                  <a:pos x="connsiteX1" y="connsiteY1"/>
                </a:cxn>
                <a:cxn ang="0">
                  <a:pos x="connsiteX2" y="connsiteY2"/>
                </a:cxn>
              </a:cxnLst>
              <a:rect l="l" t="t" r="r" b="b"/>
              <a:pathLst>
                <a:path w="1600" h="1143">
                  <a:moveTo>
                    <a:pt x="1600" y="0"/>
                  </a:moveTo>
                  <a:cubicBezTo>
                    <a:pt x="1143" y="229"/>
                    <a:pt x="457" y="686"/>
                    <a:pt x="0" y="1143"/>
                  </a:cubicBezTo>
                  <a:cubicBezTo>
                    <a:pt x="457" y="686"/>
                    <a:pt x="1143" y="229"/>
                    <a:pt x="1600" y="0"/>
                  </a:cubicBezTo>
                  <a:close/>
                </a:path>
              </a:pathLst>
            </a:custGeom>
            <a:solidFill>
              <a:srgbClr val="FFFFFF"/>
            </a:solidFill>
            <a:ln w="2286" cap="flat">
              <a:noFill/>
              <a:prstDash val="solid"/>
              <a:miter/>
            </a:ln>
          </p:spPr>
          <p:txBody>
            <a:bodyPr rtlCol="0" anchor="ctr"/>
            <a:lstStyle/>
            <a:p>
              <a:endParaRPr lang="en-US"/>
            </a:p>
          </p:txBody>
        </p:sp>
        <p:sp>
          <p:nvSpPr>
            <p:cNvPr id="84" name="Freeform 203">
              <a:extLst>
                <a:ext uri="{FF2B5EF4-FFF2-40B4-BE49-F238E27FC236}">
                  <a16:creationId xmlns:a16="http://schemas.microsoft.com/office/drawing/2014/main" id="{794C3A23-7E80-E46E-B7FF-3625D78B4671}"/>
                </a:ext>
              </a:extLst>
            </p:cNvPr>
            <p:cNvSpPr/>
            <p:nvPr/>
          </p:nvSpPr>
          <p:spPr>
            <a:xfrm>
              <a:off x="5090399" y="3179368"/>
              <a:ext cx="599507" cy="603438"/>
            </a:xfrm>
            <a:custGeom>
              <a:avLst/>
              <a:gdLst>
                <a:gd name="connsiteX0" fmla="*/ 19549 w 599507"/>
                <a:gd name="connsiteY0" fmla="*/ 303581 h 603438"/>
                <a:gd name="connsiteX1" fmla="*/ 130420 w 599507"/>
                <a:gd name="connsiteY1" fmla="*/ 431140 h 603438"/>
                <a:gd name="connsiteX2" fmla="*/ 139107 w 599507"/>
                <a:gd name="connsiteY2" fmla="*/ 458800 h 603438"/>
                <a:gd name="connsiteX3" fmla="*/ 118990 w 599507"/>
                <a:gd name="connsiteY3" fmla="*/ 566242 h 603438"/>
                <a:gd name="connsiteX4" fmla="*/ 118990 w 599507"/>
                <a:gd name="connsiteY4" fmla="*/ 566242 h 603438"/>
                <a:gd name="connsiteX5" fmla="*/ 144136 w 599507"/>
                <a:gd name="connsiteY5" fmla="*/ 590017 h 603438"/>
                <a:gd name="connsiteX6" fmla="*/ 233519 w 599507"/>
                <a:gd name="connsiteY6" fmla="*/ 596417 h 603438"/>
                <a:gd name="connsiteX7" fmla="*/ 303699 w 599507"/>
                <a:gd name="connsiteY7" fmla="*/ 560984 h 603438"/>
                <a:gd name="connsiteX8" fmla="*/ 345761 w 599507"/>
                <a:gd name="connsiteY8" fmla="*/ 537210 h 603438"/>
                <a:gd name="connsiteX9" fmla="*/ 347133 w 599507"/>
                <a:gd name="connsiteY9" fmla="*/ 536524 h 603438"/>
                <a:gd name="connsiteX10" fmla="*/ 356048 w 599507"/>
                <a:gd name="connsiteY10" fmla="*/ 533324 h 603438"/>
                <a:gd name="connsiteX11" fmla="*/ 371593 w 599507"/>
                <a:gd name="connsiteY11" fmla="*/ 529438 h 603438"/>
                <a:gd name="connsiteX12" fmla="*/ 391481 w 599507"/>
                <a:gd name="connsiteY12" fmla="*/ 529438 h 603438"/>
                <a:gd name="connsiteX13" fmla="*/ 459375 w 599507"/>
                <a:gd name="connsiteY13" fmla="*/ 550240 h 603438"/>
                <a:gd name="connsiteX14" fmla="*/ 548301 w 599507"/>
                <a:gd name="connsiteY14" fmla="*/ 543839 h 603438"/>
                <a:gd name="connsiteX15" fmla="*/ 595164 w 599507"/>
                <a:gd name="connsiteY15" fmla="*/ 474345 h 603438"/>
                <a:gd name="connsiteX16" fmla="*/ 590592 w 599507"/>
                <a:gd name="connsiteY16" fmla="*/ 455371 h 603438"/>
                <a:gd name="connsiteX17" fmla="*/ 599507 w 599507"/>
                <a:gd name="connsiteY17" fmla="*/ 431368 h 603438"/>
                <a:gd name="connsiteX18" fmla="*/ 599507 w 599507"/>
                <a:gd name="connsiteY18" fmla="*/ 431368 h 603438"/>
                <a:gd name="connsiteX19" fmla="*/ 586477 w 599507"/>
                <a:gd name="connsiteY19" fmla="*/ 360045 h 603438"/>
                <a:gd name="connsiteX20" fmla="*/ 558588 w 599507"/>
                <a:gd name="connsiteY20" fmla="*/ 302666 h 603438"/>
                <a:gd name="connsiteX21" fmla="*/ 541214 w 599507"/>
                <a:gd name="connsiteY21" fmla="*/ 325298 h 603438"/>
                <a:gd name="connsiteX22" fmla="*/ 493208 w 599507"/>
                <a:gd name="connsiteY22" fmla="*/ 332842 h 603438"/>
                <a:gd name="connsiteX23" fmla="*/ 480178 w 599507"/>
                <a:gd name="connsiteY23" fmla="*/ 297180 h 603438"/>
                <a:gd name="connsiteX24" fmla="*/ 494351 w 599507"/>
                <a:gd name="connsiteY24" fmla="*/ 244145 h 603438"/>
                <a:gd name="connsiteX25" fmla="*/ 491379 w 599507"/>
                <a:gd name="connsiteY25" fmla="*/ 253517 h 603438"/>
                <a:gd name="connsiteX26" fmla="*/ 475377 w 599507"/>
                <a:gd name="connsiteY26" fmla="*/ 230200 h 603438"/>
                <a:gd name="connsiteX27" fmla="*/ 458690 w 599507"/>
                <a:gd name="connsiteY27" fmla="*/ 200482 h 603438"/>
                <a:gd name="connsiteX28" fmla="*/ 455032 w 599507"/>
                <a:gd name="connsiteY28" fmla="*/ 192938 h 603438"/>
                <a:gd name="connsiteX29" fmla="*/ 451832 w 599507"/>
                <a:gd name="connsiteY29" fmla="*/ 185395 h 603438"/>
                <a:gd name="connsiteX30" fmla="*/ 448860 w 599507"/>
                <a:gd name="connsiteY30" fmla="*/ 177851 h 603438"/>
                <a:gd name="connsiteX31" fmla="*/ 393767 w 599507"/>
                <a:gd name="connsiteY31" fmla="*/ 29032 h 603438"/>
                <a:gd name="connsiteX32" fmla="*/ 375251 w 599507"/>
                <a:gd name="connsiteY32" fmla="*/ 0 h 603438"/>
                <a:gd name="connsiteX33" fmla="*/ 362906 w 599507"/>
                <a:gd name="connsiteY33" fmla="*/ 6172 h 603438"/>
                <a:gd name="connsiteX34" fmla="*/ 255921 w 599507"/>
                <a:gd name="connsiteY34" fmla="*/ 195453 h 603438"/>
                <a:gd name="connsiteX35" fmla="*/ 198771 w 599507"/>
                <a:gd name="connsiteY35" fmla="*/ 236601 h 603438"/>
                <a:gd name="connsiteX36" fmla="*/ 12005 w 599507"/>
                <a:gd name="connsiteY36" fmla="*/ 261747 h 603438"/>
                <a:gd name="connsiteX37" fmla="*/ 1947 w 599507"/>
                <a:gd name="connsiteY37" fmla="*/ 279578 h 603438"/>
                <a:gd name="connsiteX38" fmla="*/ 19549 w 599507"/>
                <a:gd name="connsiteY38" fmla="*/ 303581 h 603438"/>
                <a:gd name="connsiteX39" fmla="*/ 284268 w 599507"/>
                <a:gd name="connsiteY39" fmla="*/ 196596 h 603438"/>
                <a:gd name="connsiteX40" fmla="*/ 351933 w 599507"/>
                <a:gd name="connsiteY40" fmla="*/ 57607 h 603438"/>
                <a:gd name="connsiteX41" fmla="*/ 338675 w 599507"/>
                <a:gd name="connsiteY41" fmla="*/ 108585 h 603438"/>
                <a:gd name="connsiteX42" fmla="*/ 302556 w 599507"/>
                <a:gd name="connsiteY42" fmla="*/ 203454 h 603438"/>
                <a:gd name="connsiteX43" fmla="*/ 284268 w 599507"/>
                <a:gd name="connsiteY43" fmla="*/ 196596 h 603438"/>
                <a:gd name="connsiteX44" fmla="*/ 48581 w 599507"/>
                <a:gd name="connsiteY44" fmla="*/ 274777 h 603438"/>
                <a:gd name="connsiteX45" fmla="*/ 94301 w 599507"/>
                <a:gd name="connsiteY45" fmla="*/ 274777 h 603438"/>
                <a:gd name="connsiteX46" fmla="*/ 95673 w 599507"/>
                <a:gd name="connsiteY46" fmla="*/ 322783 h 603438"/>
                <a:gd name="connsiteX47" fmla="*/ 125162 w 599507"/>
                <a:gd name="connsiteY47" fmla="*/ 381305 h 603438"/>
                <a:gd name="connsiteX48" fmla="*/ 48581 w 599507"/>
                <a:gd name="connsiteY48" fmla="*/ 274777 h 603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99507" h="603438">
                  <a:moveTo>
                    <a:pt x="19549" y="303581"/>
                  </a:moveTo>
                  <a:cubicBezTo>
                    <a:pt x="57268" y="346329"/>
                    <a:pt x="92930" y="388163"/>
                    <a:pt x="130420" y="431140"/>
                  </a:cubicBezTo>
                  <a:cubicBezTo>
                    <a:pt x="137278" y="438912"/>
                    <a:pt x="141164" y="448513"/>
                    <a:pt x="139107" y="458800"/>
                  </a:cubicBezTo>
                  <a:cubicBezTo>
                    <a:pt x="132020" y="494462"/>
                    <a:pt x="125848" y="530352"/>
                    <a:pt x="118990" y="566242"/>
                  </a:cubicBezTo>
                  <a:cubicBezTo>
                    <a:pt x="118990" y="566242"/>
                    <a:pt x="118990" y="566242"/>
                    <a:pt x="118990" y="566242"/>
                  </a:cubicBezTo>
                  <a:cubicBezTo>
                    <a:pt x="125619" y="575386"/>
                    <a:pt x="133849" y="583387"/>
                    <a:pt x="144136" y="590017"/>
                  </a:cubicBezTo>
                  <a:cubicBezTo>
                    <a:pt x="169968" y="607162"/>
                    <a:pt x="205172" y="606247"/>
                    <a:pt x="233519" y="596417"/>
                  </a:cubicBezTo>
                  <a:cubicBezTo>
                    <a:pt x="258436" y="587959"/>
                    <a:pt x="281296" y="574929"/>
                    <a:pt x="303699" y="560984"/>
                  </a:cubicBezTo>
                  <a:cubicBezTo>
                    <a:pt x="317415" y="552526"/>
                    <a:pt x="331131" y="544068"/>
                    <a:pt x="345761" y="537210"/>
                  </a:cubicBezTo>
                  <a:cubicBezTo>
                    <a:pt x="345990" y="537210"/>
                    <a:pt x="346447" y="536981"/>
                    <a:pt x="347133" y="536524"/>
                  </a:cubicBezTo>
                  <a:cubicBezTo>
                    <a:pt x="350105" y="535381"/>
                    <a:pt x="353076" y="534238"/>
                    <a:pt x="356048" y="533324"/>
                  </a:cubicBezTo>
                  <a:cubicBezTo>
                    <a:pt x="361077" y="531724"/>
                    <a:pt x="366335" y="530352"/>
                    <a:pt x="371593" y="529438"/>
                  </a:cubicBezTo>
                  <a:cubicBezTo>
                    <a:pt x="378222" y="528980"/>
                    <a:pt x="384852" y="528980"/>
                    <a:pt x="391481" y="529438"/>
                  </a:cubicBezTo>
                  <a:cubicBezTo>
                    <a:pt x="414798" y="533781"/>
                    <a:pt x="436744" y="543611"/>
                    <a:pt x="459375" y="550240"/>
                  </a:cubicBezTo>
                  <a:cubicBezTo>
                    <a:pt x="488408" y="558470"/>
                    <a:pt x="521783" y="560756"/>
                    <a:pt x="548301" y="543839"/>
                  </a:cubicBezTo>
                  <a:cubicBezTo>
                    <a:pt x="573904" y="527380"/>
                    <a:pt x="588534" y="502234"/>
                    <a:pt x="595164" y="474345"/>
                  </a:cubicBezTo>
                  <a:cubicBezTo>
                    <a:pt x="593564" y="467944"/>
                    <a:pt x="591506" y="461772"/>
                    <a:pt x="590592" y="455371"/>
                  </a:cubicBezTo>
                  <a:cubicBezTo>
                    <a:pt x="589677" y="448742"/>
                    <a:pt x="593792" y="438912"/>
                    <a:pt x="599507" y="431368"/>
                  </a:cubicBezTo>
                  <a:cubicBezTo>
                    <a:pt x="599507" y="431368"/>
                    <a:pt x="599507" y="431368"/>
                    <a:pt x="599507" y="431368"/>
                  </a:cubicBezTo>
                  <a:cubicBezTo>
                    <a:pt x="599050" y="406451"/>
                    <a:pt x="594021" y="381762"/>
                    <a:pt x="586477" y="360045"/>
                  </a:cubicBezTo>
                  <a:cubicBezTo>
                    <a:pt x="579390" y="339928"/>
                    <a:pt x="570246" y="320497"/>
                    <a:pt x="558588" y="302666"/>
                  </a:cubicBezTo>
                  <a:cubicBezTo>
                    <a:pt x="553330" y="310667"/>
                    <a:pt x="547615" y="318211"/>
                    <a:pt x="541214" y="325298"/>
                  </a:cubicBezTo>
                  <a:cubicBezTo>
                    <a:pt x="527041" y="341300"/>
                    <a:pt x="509439" y="339700"/>
                    <a:pt x="493208" y="332842"/>
                  </a:cubicBezTo>
                  <a:cubicBezTo>
                    <a:pt x="480635" y="327584"/>
                    <a:pt x="477206" y="317068"/>
                    <a:pt x="480178" y="297180"/>
                  </a:cubicBezTo>
                  <a:cubicBezTo>
                    <a:pt x="482921" y="278892"/>
                    <a:pt x="489093" y="261747"/>
                    <a:pt x="494351" y="244145"/>
                  </a:cubicBezTo>
                  <a:cubicBezTo>
                    <a:pt x="493437" y="247345"/>
                    <a:pt x="492522" y="250317"/>
                    <a:pt x="491379" y="253517"/>
                  </a:cubicBezTo>
                  <a:cubicBezTo>
                    <a:pt x="485893" y="245974"/>
                    <a:pt x="480407" y="238201"/>
                    <a:pt x="475377" y="230200"/>
                  </a:cubicBezTo>
                  <a:cubicBezTo>
                    <a:pt x="469434" y="220599"/>
                    <a:pt x="463719" y="210769"/>
                    <a:pt x="458690" y="200482"/>
                  </a:cubicBezTo>
                  <a:cubicBezTo>
                    <a:pt x="457547" y="197968"/>
                    <a:pt x="456175" y="195453"/>
                    <a:pt x="455032" y="192938"/>
                  </a:cubicBezTo>
                  <a:cubicBezTo>
                    <a:pt x="454346" y="191795"/>
                    <a:pt x="452975" y="186538"/>
                    <a:pt x="451832" y="185395"/>
                  </a:cubicBezTo>
                  <a:cubicBezTo>
                    <a:pt x="450917" y="182880"/>
                    <a:pt x="449774" y="180365"/>
                    <a:pt x="448860" y="177851"/>
                  </a:cubicBezTo>
                  <a:cubicBezTo>
                    <a:pt x="430572" y="127787"/>
                    <a:pt x="419828" y="76124"/>
                    <a:pt x="393767" y="29032"/>
                  </a:cubicBezTo>
                  <a:cubicBezTo>
                    <a:pt x="388281" y="18974"/>
                    <a:pt x="382109" y="9373"/>
                    <a:pt x="375251" y="0"/>
                  </a:cubicBezTo>
                  <a:cubicBezTo>
                    <a:pt x="370679" y="914"/>
                    <a:pt x="366335" y="2972"/>
                    <a:pt x="362906" y="6172"/>
                  </a:cubicBezTo>
                  <a:cubicBezTo>
                    <a:pt x="353305" y="15088"/>
                    <a:pt x="279924" y="139217"/>
                    <a:pt x="255921" y="195453"/>
                  </a:cubicBezTo>
                  <a:cubicBezTo>
                    <a:pt x="245863" y="219227"/>
                    <a:pt x="226203" y="235001"/>
                    <a:pt x="198771" y="236601"/>
                  </a:cubicBezTo>
                  <a:cubicBezTo>
                    <a:pt x="178426" y="237744"/>
                    <a:pt x="32579" y="254660"/>
                    <a:pt x="12005" y="261747"/>
                  </a:cubicBezTo>
                  <a:cubicBezTo>
                    <a:pt x="347" y="265633"/>
                    <a:pt x="-2397" y="268605"/>
                    <a:pt x="1947" y="279578"/>
                  </a:cubicBezTo>
                  <a:cubicBezTo>
                    <a:pt x="6062" y="288493"/>
                    <a:pt x="13148" y="296266"/>
                    <a:pt x="19549" y="303581"/>
                  </a:cubicBezTo>
                  <a:close/>
                  <a:moveTo>
                    <a:pt x="284268" y="196596"/>
                  </a:moveTo>
                  <a:cubicBezTo>
                    <a:pt x="291126" y="155219"/>
                    <a:pt x="348276" y="70637"/>
                    <a:pt x="351933" y="57607"/>
                  </a:cubicBezTo>
                  <a:cubicBezTo>
                    <a:pt x="354677" y="47092"/>
                    <a:pt x="362220" y="42520"/>
                    <a:pt x="338675" y="108585"/>
                  </a:cubicBezTo>
                  <a:cubicBezTo>
                    <a:pt x="333645" y="122530"/>
                    <a:pt x="310557" y="191110"/>
                    <a:pt x="302556" y="203454"/>
                  </a:cubicBezTo>
                  <a:cubicBezTo>
                    <a:pt x="296612" y="212827"/>
                    <a:pt x="282668" y="207340"/>
                    <a:pt x="284268" y="196596"/>
                  </a:cubicBezTo>
                  <a:close/>
                  <a:moveTo>
                    <a:pt x="48581" y="274777"/>
                  </a:moveTo>
                  <a:cubicBezTo>
                    <a:pt x="54068" y="265405"/>
                    <a:pt x="104131" y="270205"/>
                    <a:pt x="94301" y="274777"/>
                  </a:cubicBezTo>
                  <a:cubicBezTo>
                    <a:pt x="80128" y="281407"/>
                    <a:pt x="92472" y="317297"/>
                    <a:pt x="95673" y="322783"/>
                  </a:cubicBezTo>
                  <a:cubicBezTo>
                    <a:pt x="116933" y="360502"/>
                    <a:pt x="132935" y="388849"/>
                    <a:pt x="125162" y="381305"/>
                  </a:cubicBezTo>
                  <a:cubicBezTo>
                    <a:pt x="115104" y="371932"/>
                    <a:pt x="41495" y="286664"/>
                    <a:pt x="48581" y="274777"/>
                  </a:cubicBezTo>
                  <a:close/>
                </a:path>
              </a:pathLst>
            </a:custGeom>
            <a:solidFill>
              <a:srgbClr val="FCB913"/>
            </a:solidFill>
            <a:ln w="2286" cap="flat">
              <a:noFill/>
              <a:prstDash val="solid"/>
              <a:miter/>
            </a:ln>
          </p:spPr>
          <p:txBody>
            <a:bodyPr rtlCol="0" anchor="ctr"/>
            <a:lstStyle/>
            <a:p>
              <a:endParaRPr lang="en-US"/>
            </a:p>
          </p:txBody>
        </p:sp>
        <p:sp>
          <p:nvSpPr>
            <p:cNvPr id="85" name="Freeform 204">
              <a:extLst>
                <a:ext uri="{FF2B5EF4-FFF2-40B4-BE49-F238E27FC236}">
                  <a16:creationId xmlns:a16="http://schemas.microsoft.com/office/drawing/2014/main" id="{028F3A2B-DF2B-B0B9-4C8C-68B893FD37FC}"/>
                </a:ext>
              </a:extLst>
            </p:cNvPr>
            <p:cNvSpPr/>
            <p:nvPr/>
          </p:nvSpPr>
          <p:spPr>
            <a:xfrm>
              <a:off x="5694249" y="3605022"/>
              <a:ext cx="1143" cy="914"/>
            </a:xfrm>
            <a:custGeom>
              <a:avLst/>
              <a:gdLst>
                <a:gd name="connsiteX0" fmla="*/ 1143 w 1143"/>
                <a:gd name="connsiteY0" fmla="*/ 0 h 914"/>
                <a:gd name="connsiteX1" fmla="*/ 0 w 1143"/>
                <a:gd name="connsiteY1" fmla="*/ 914 h 914"/>
                <a:gd name="connsiteX2" fmla="*/ 1143 w 1143"/>
                <a:gd name="connsiteY2" fmla="*/ 0 h 914"/>
              </a:gdLst>
              <a:ahLst/>
              <a:cxnLst>
                <a:cxn ang="0">
                  <a:pos x="connsiteX0" y="connsiteY0"/>
                </a:cxn>
                <a:cxn ang="0">
                  <a:pos x="connsiteX1" y="connsiteY1"/>
                </a:cxn>
                <a:cxn ang="0">
                  <a:pos x="connsiteX2" y="connsiteY2"/>
                </a:cxn>
              </a:cxnLst>
              <a:rect l="l" t="t" r="r" b="b"/>
              <a:pathLst>
                <a:path w="1143" h="914">
                  <a:moveTo>
                    <a:pt x="1143" y="0"/>
                  </a:moveTo>
                  <a:cubicBezTo>
                    <a:pt x="686" y="229"/>
                    <a:pt x="457" y="686"/>
                    <a:pt x="0" y="914"/>
                  </a:cubicBezTo>
                  <a:cubicBezTo>
                    <a:pt x="457" y="686"/>
                    <a:pt x="686" y="229"/>
                    <a:pt x="1143" y="0"/>
                  </a:cubicBezTo>
                  <a:close/>
                </a:path>
              </a:pathLst>
            </a:custGeom>
            <a:solidFill>
              <a:srgbClr val="FFFFFF"/>
            </a:solidFill>
            <a:ln w="2286" cap="flat">
              <a:noFill/>
              <a:prstDash val="solid"/>
              <a:miter/>
            </a:ln>
          </p:spPr>
          <p:txBody>
            <a:bodyPr rtlCol="0" anchor="ctr"/>
            <a:lstStyle/>
            <a:p>
              <a:endParaRPr lang="en-US"/>
            </a:p>
          </p:txBody>
        </p:sp>
        <p:sp>
          <p:nvSpPr>
            <p:cNvPr id="86" name="Freeform 205">
              <a:extLst>
                <a:ext uri="{FF2B5EF4-FFF2-40B4-BE49-F238E27FC236}">
                  <a16:creationId xmlns:a16="http://schemas.microsoft.com/office/drawing/2014/main" id="{35C7EB38-EA4F-5362-930F-0F087FD888A7}"/>
                </a:ext>
              </a:extLst>
            </p:cNvPr>
            <p:cNvSpPr/>
            <p:nvPr/>
          </p:nvSpPr>
          <p:spPr>
            <a:xfrm>
              <a:off x="5658359" y="3466033"/>
              <a:ext cx="457" cy="914"/>
            </a:xfrm>
            <a:custGeom>
              <a:avLst/>
              <a:gdLst>
                <a:gd name="connsiteX0" fmla="*/ 0 w 457"/>
                <a:gd name="connsiteY0" fmla="*/ 914 h 914"/>
                <a:gd name="connsiteX1" fmla="*/ 457 w 457"/>
                <a:gd name="connsiteY1" fmla="*/ 0 h 914"/>
                <a:gd name="connsiteX2" fmla="*/ 0 w 457"/>
                <a:gd name="connsiteY2" fmla="*/ 914 h 914"/>
              </a:gdLst>
              <a:ahLst/>
              <a:cxnLst>
                <a:cxn ang="0">
                  <a:pos x="connsiteX0" y="connsiteY0"/>
                </a:cxn>
                <a:cxn ang="0">
                  <a:pos x="connsiteX1" y="connsiteY1"/>
                </a:cxn>
                <a:cxn ang="0">
                  <a:pos x="connsiteX2" y="connsiteY2"/>
                </a:cxn>
              </a:cxnLst>
              <a:rect l="l" t="t" r="r" b="b"/>
              <a:pathLst>
                <a:path w="457" h="914">
                  <a:moveTo>
                    <a:pt x="0" y="914"/>
                  </a:moveTo>
                  <a:cubicBezTo>
                    <a:pt x="229" y="686"/>
                    <a:pt x="229" y="229"/>
                    <a:pt x="457" y="0"/>
                  </a:cubicBezTo>
                  <a:cubicBezTo>
                    <a:pt x="229" y="229"/>
                    <a:pt x="0" y="457"/>
                    <a:pt x="0" y="914"/>
                  </a:cubicBezTo>
                  <a:close/>
                </a:path>
              </a:pathLst>
            </a:custGeom>
            <a:solidFill>
              <a:srgbClr val="FFFFFF"/>
            </a:solidFill>
            <a:ln w="2286" cap="flat">
              <a:noFill/>
              <a:prstDash val="solid"/>
              <a:miter/>
            </a:ln>
          </p:spPr>
          <p:txBody>
            <a:bodyPr rtlCol="0" anchor="ctr"/>
            <a:lstStyle/>
            <a:p>
              <a:endParaRPr lang="en-US"/>
            </a:p>
          </p:txBody>
        </p:sp>
        <p:sp>
          <p:nvSpPr>
            <p:cNvPr id="87" name="Freeform 206">
              <a:extLst>
                <a:ext uri="{FF2B5EF4-FFF2-40B4-BE49-F238E27FC236}">
                  <a16:creationId xmlns:a16="http://schemas.microsoft.com/office/drawing/2014/main" id="{A06F8D07-C524-6E07-12BA-3693491D5076}"/>
                </a:ext>
              </a:extLst>
            </p:cNvPr>
            <p:cNvSpPr/>
            <p:nvPr/>
          </p:nvSpPr>
          <p:spPr>
            <a:xfrm>
              <a:off x="5582716" y="3383391"/>
              <a:ext cx="288878" cy="200529"/>
            </a:xfrm>
            <a:custGeom>
              <a:avLst/>
              <a:gdLst>
                <a:gd name="connsiteX0" fmla="*/ 10035 w 288878"/>
                <a:gd name="connsiteY0" fmla="*/ 119218 h 200529"/>
                <a:gd name="connsiteX1" fmla="*/ 37010 w 288878"/>
                <a:gd name="connsiteY1" fmla="*/ 117846 h 200529"/>
                <a:gd name="connsiteX2" fmla="*/ 48440 w 288878"/>
                <a:gd name="connsiteY2" fmla="*/ 104588 h 200529"/>
                <a:gd name="connsiteX3" fmla="*/ 79301 w 288878"/>
                <a:gd name="connsiteY3" fmla="*/ 49038 h 200529"/>
                <a:gd name="connsiteX4" fmla="*/ 113362 w 288878"/>
                <a:gd name="connsiteY4" fmla="*/ 33493 h 200529"/>
                <a:gd name="connsiteX5" fmla="*/ 157253 w 288878"/>
                <a:gd name="connsiteY5" fmla="*/ 47666 h 200529"/>
                <a:gd name="connsiteX6" fmla="*/ 226062 w 288878"/>
                <a:gd name="connsiteY6" fmla="*/ 76470 h 200529"/>
                <a:gd name="connsiteX7" fmla="*/ 227434 w 288878"/>
                <a:gd name="connsiteY7" fmla="*/ 127219 h 200529"/>
                <a:gd name="connsiteX8" fmla="*/ 209603 w 288878"/>
                <a:gd name="connsiteY8" fmla="*/ 135220 h 200529"/>
                <a:gd name="connsiteX9" fmla="*/ 152453 w 288878"/>
                <a:gd name="connsiteY9" fmla="*/ 157623 h 200529"/>
                <a:gd name="connsiteX10" fmla="*/ 130050 w 288878"/>
                <a:gd name="connsiteY10" fmla="*/ 180254 h 200529"/>
                <a:gd name="connsiteX11" fmla="*/ 149252 w 288878"/>
                <a:gd name="connsiteY11" fmla="*/ 200142 h 200529"/>
                <a:gd name="connsiteX12" fmla="*/ 255780 w 288878"/>
                <a:gd name="connsiteY12" fmla="*/ 166995 h 200529"/>
                <a:gd name="connsiteX13" fmla="*/ 288013 w 288878"/>
                <a:gd name="connsiteY13" fmla="*/ 108245 h 200529"/>
                <a:gd name="connsiteX14" fmla="*/ 263324 w 288878"/>
                <a:gd name="connsiteY14" fmla="*/ 55667 h 200529"/>
                <a:gd name="connsiteX15" fmla="*/ 247322 w 288878"/>
                <a:gd name="connsiteY15" fmla="*/ 48352 h 200529"/>
                <a:gd name="connsiteX16" fmla="*/ 138508 w 288878"/>
                <a:gd name="connsiteY16" fmla="*/ 15205 h 200529"/>
                <a:gd name="connsiteX17" fmla="*/ 115877 w 288878"/>
                <a:gd name="connsiteY17" fmla="*/ 346 h 200529"/>
                <a:gd name="connsiteX18" fmla="*/ 50954 w 288878"/>
                <a:gd name="connsiteY18" fmla="*/ 6518 h 200529"/>
                <a:gd name="connsiteX19" fmla="*/ 20093 w 288878"/>
                <a:gd name="connsiteY19" fmla="*/ 28007 h 200529"/>
                <a:gd name="connsiteX20" fmla="*/ 434 w 288878"/>
                <a:gd name="connsiteY20" fmla="*/ 99330 h 200529"/>
                <a:gd name="connsiteX21" fmla="*/ 10035 w 288878"/>
                <a:gd name="connsiteY21" fmla="*/ 119218 h 20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88878" h="200529">
                  <a:moveTo>
                    <a:pt x="10035" y="119218"/>
                  </a:moveTo>
                  <a:cubicBezTo>
                    <a:pt x="19408" y="123790"/>
                    <a:pt x="28552" y="124247"/>
                    <a:pt x="37010" y="117846"/>
                  </a:cubicBezTo>
                  <a:cubicBezTo>
                    <a:pt x="41582" y="114417"/>
                    <a:pt x="45239" y="109617"/>
                    <a:pt x="48440" y="104588"/>
                  </a:cubicBezTo>
                  <a:cubicBezTo>
                    <a:pt x="59641" y="86528"/>
                    <a:pt x="70385" y="68240"/>
                    <a:pt x="79301" y="49038"/>
                  </a:cubicBezTo>
                  <a:cubicBezTo>
                    <a:pt x="88216" y="29607"/>
                    <a:pt x="92102" y="27549"/>
                    <a:pt x="113362" y="33493"/>
                  </a:cubicBezTo>
                  <a:cubicBezTo>
                    <a:pt x="128221" y="37608"/>
                    <a:pt x="142852" y="42408"/>
                    <a:pt x="157253" y="47666"/>
                  </a:cubicBezTo>
                  <a:cubicBezTo>
                    <a:pt x="180571" y="56124"/>
                    <a:pt x="205031" y="63211"/>
                    <a:pt x="226062" y="76470"/>
                  </a:cubicBezTo>
                  <a:cubicBezTo>
                    <a:pt x="254180" y="94072"/>
                    <a:pt x="253494" y="110303"/>
                    <a:pt x="227434" y="127219"/>
                  </a:cubicBezTo>
                  <a:cubicBezTo>
                    <a:pt x="221947" y="130648"/>
                    <a:pt x="215546" y="132934"/>
                    <a:pt x="209603" y="135220"/>
                  </a:cubicBezTo>
                  <a:cubicBezTo>
                    <a:pt x="190629" y="142764"/>
                    <a:pt x="171655" y="150308"/>
                    <a:pt x="152453" y="157623"/>
                  </a:cubicBezTo>
                  <a:cubicBezTo>
                    <a:pt x="140337" y="162195"/>
                    <a:pt x="131422" y="167224"/>
                    <a:pt x="130050" y="180254"/>
                  </a:cubicBezTo>
                  <a:cubicBezTo>
                    <a:pt x="128450" y="194427"/>
                    <a:pt x="135308" y="202428"/>
                    <a:pt x="149252" y="200142"/>
                  </a:cubicBezTo>
                  <a:cubicBezTo>
                    <a:pt x="186286" y="193742"/>
                    <a:pt x="221947" y="183912"/>
                    <a:pt x="255780" y="166995"/>
                  </a:cubicBezTo>
                  <a:cubicBezTo>
                    <a:pt x="278640" y="155565"/>
                    <a:pt x="292585" y="133620"/>
                    <a:pt x="288013" y="108245"/>
                  </a:cubicBezTo>
                  <a:cubicBezTo>
                    <a:pt x="284126" y="87900"/>
                    <a:pt x="274525" y="73041"/>
                    <a:pt x="263324" y="55667"/>
                  </a:cubicBezTo>
                  <a:cubicBezTo>
                    <a:pt x="260581" y="51324"/>
                    <a:pt x="253265" y="45380"/>
                    <a:pt x="247322" y="48352"/>
                  </a:cubicBezTo>
                  <a:cubicBezTo>
                    <a:pt x="195201" y="59553"/>
                    <a:pt x="149481" y="34636"/>
                    <a:pt x="138508" y="15205"/>
                  </a:cubicBezTo>
                  <a:cubicBezTo>
                    <a:pt x="132107" y="4004"/>
                    <a:pt x="124792" y="-1483"/>
                    <a:pt x="115877" y="346"/>
                  </a:cubicBezTo>
                  <a:cubicBezTo>
                    <a:pt x="91645" y="2632"/>
                    <a:pt x="71300" y="4232"/>
                    <a:pt x="50954" y="6518"/>
                  </a:cubicBezTo>
                  <a:cubicBezTo>
                    <a:pt x="36781" y="7890"/>
                    <a:pt x="26037" y="14748"/>
                    <a:pt x="20093" y="28007"/>
                  </a:cubicBezTo>
                  <a:cubicBezTo>
                    <a:pt x="9806" y="50638"/>
                    <a:pt x="3863" y="74641"/>
                    <a:pt x="434" y="99330"/>
                  </a:cubicBezTo>
                  <a:cubicBezTo>
                    <a:pt x="-1166" y="107559"/>
                    <a:pt x="1577" y="114875"/>
                    <a:pt x="10035" y="119218"/>
                  </a:cubicBezTo>
                  <a:close/>
                </a:path>
              </a:pathLst>
            </a:custGeom>
            <a:solidFill>
              <a:srgbClr val="FFFFFF"/>
            </a:solidFill>
            <a:ln w="2286" cap="flat">
              <a:noFill/>
              <a:prstDash val="solid"/>
              <a:miter/>
            </a:ln>
          </p:spPr>
          <p:txBody>
            <a:bodyPr rtlCol="0" anchor="ctr"/>
            <a:lstStyle/>
            <a:p>
              <a:endParaRPr lang="en-US"/>
            </a:p>
          </p:txBody>
        </p:sp>
        <p:sp>
          <p:nvSpPr>
            <p:cNvPr id="88" name="Freeform 207">
              <a:extLst>
                <a:ext uri="{FF2B5EF4-FFF2-40B4-BE49-F238E27FC236}">
                  <a16:creationId xmlns:a16="http://schemas.microsoft.com/office/drawing/2014/main" id="{14D63249-9456-C0BD-F95D-4D1DFA45EE02}"/>
                </a:ext>
              </a:extLst>
            </p:cNvPr>
            <p:cNvSpPr/>
            <p:nvPr/>
          </p:nvSpPr>
          <p:spPr>
            <a:xfrm>
              <a:off x="5467021" y="3178546"/>
              <a:ext cx="123018" cy="254568"/>
            </a:xfrm>
            <a:custGeom>
              <a:avLst/>
              <a:gdLst>
                <a:gd name="connsiteX0" fmla="*/ 72923 w 123018"/>
                <a:gd name="connsiteY0" fmla="*/ 178902 h 254568"/>
                <a:gd name="connsiteX1" fmla="*/ 75895 w 123018"/>
                <a:gd name="connsiteY1" fmla="*/ 186446 h 254568"/>
                <a:gd name="connsiteX2" fmla="*/ 79096 w 123018"/>
                <a:gd name="connsiteY2" fmla="*/ 193990 h 254568"/>
                <a:gd name="connsiteX3" fmla="*/ 82753 w 123018"/>
                <a:gd name="connsiteY3" fmla="*/ 201533 h 254568"/>
                <a:gd name="connsiteX4" fmla="*/ 99441 w 123018"/>
                <a:gd name="connsiteY4" fmla="*/ 231251 h 254568"/>
                <a:gd name="connsiteX5" fmla="*/ 115443 w 123018"/>
                <a:gd name="connsiteY5" fmla="*/ 254569 h 254568"/>
                <a:gd name="connsiteX6" fmla="*/ 118415 w 123018"/>
                <a:gd name="connsiteY6" fmla="*/ 245196 h 254568"/>
                <a:gd name="connsiteX7" fmla="*/ 119558 w 123018"/>
                <a:gd name="connsiteY7" fmla="*/ 196276 h 254568"/>
                <a:gd name="connsiteX8" fmla="*/ 47092 w 123018"/>
                <a:gd name="connsiteY8" fmla="*/ 36713 h 254568"/>
                <a:gd name="connsiteX9" fmla="*/ 25375 w 123018"/>
                <a:gd name="connsiteY9" fmla="*/ 6309 h 254568"/>
                <a:gd name="connsiteX10" fmla="*/ 22860 w 123018"/>
                <a:gd name="connsiteY10" fmla="*/ 4709 h 254568"/>
                <a:gd name="connsiteX11" fmla="*/ 22174 w 123018"/>
                <a:gd name="connsiteY11" fmla="*/ 4252 h 254568"/>
                <a:gd name="connsiteX12" fmla="*/ 20117 w 123018"/>
                <a:gd name="connsiteY12" fmla="*/ 3109 h 254568"/>
                <a:gd name="connsiteX13" fmla="*/ 19431 w 123018"/>
                <a:gd name="connsiteY13" fmla="*/ 2651 h 254568"/>
                <a:gd name="connsiteX14" fmla="*/ 16688 w 123018"/>
                <a:gd name="connsiteY14" fmla="*/ 1508 h 254568"/>
                <a:gd name="connsiteX15" fmla="*/ 16688 w 123018"/>
                <a:gd name="connsiteY15" fmla="*/ 1508 h 254568"/>
                <a:gd name="connsiteX16" fmla="*/ 13487 w 123018"/>
                <a:gd name="connsiteY16" fmla="*/ 594 h 254568"/>
                <a:gd name="connsiteX17" fmla="*/ 13259 w 123018"/>
                <a:gd name="connsiteY17" fmla="*/ 594 h 254568"/>
                <a:gd name="connsiteX18" fmla="*/ 10287 w 123018"/>
                <a:gd name="connsiteY18" fmla="*/ 137 h 254568"/>
                <a:gd name="connsiteX19" fmla="*/ 10058 w 123018"/>
                <a:gd name="connsiteY19" fmla="*/ 137 h 254568"/>
                <a:gd name="connsiteX20" fmla="*/ 0 w 123018"/>
                <a:gd name="connsiteY20" fmla="*/ 594 h 254568"/>
                <a:gd name="connsiteX21" fmla="*/ 0 w 123018"/>
                <a:gd name="connsiteY21" fmla="*/ 594 h 254568"/>
                <a:gd name="connsiteX22" fmla="*/ 18517 w 123018"/>
                <a:gd name="connsiteY22" fmla="*/ 29626 h 254568"/>
                <a:gd name="connsiteX23" fmla="*/ 72923 w 123018"/>
                <a:gd name="connsiteY23" fmla="*/ 178902 h 25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23018" h="254568">
                  <a:moveTo>
                    <a:pt x="72923" y="178902"/>
                  </a:moveTo>
                  <a:cubicBezTo>
                    <a:pt x="73838" y="181417"/>
                    <a:pt x="74752" y="183931"/>
                    <a:pt x="75895" y="186446"/>
                  </a:cubicBezTo>
                  <a:cubicBezTo>
                    <a:pt x="77038" y="187589"/>
                    <a:pt x="78410" y="192618"/>
                    <a:pt x="79096" y="193990"/>
                  </a:cubicBezTo>
                  <a:cubicBezTo>
                    <a:pt x="80239" y="196504"/>
                    <a:pt x="81382" y="199019"/>
                    <a:pt x="82753" y="201533"/>
                  </a:cubicBezTo>
                  <a:cubicBezTo>
                    <a:pt x="87782" y="211820"/>
                    <a:pt x="93269" y="221650"/>
                    <a:pt x="99441" y="231251"/>
                  </a:cubicBezTo>
                  <a:cubicBezTo>
                    <a:pt x="104470" y="239252"/>
                    <a:pt x="109728" y="247025"/>
                    <a:pt x="115443" y="254569"/>
                  </a:cubicBezTo>
                  <a:cubicBezTo>
                    <a:pt x="116357" y="251368"/>
                    <a:pt x="117500" y="248396"/>
                    <a:pt x="118415" y="245196"/>
                  </a:cubicBezTo>
                  <a:cubicBezTo>
                    <a:pt x="123215" y="228965"/>
                    <a:pt x="125273" y="214564"/>
                    <a:pt x="119558" y="196276"/>
                  </a:cubicBezTo>
                  <a:cubicBezTo>
                    <a:pt x="102184" y="139583"/>
                    <a:pt x="74752" y="88376"/>
                    <a:pt x="47092" y="36713"/>
                  </a:cubicBezTo>
                  <a:cubicBezTo>
                    <a:pt x="40919" y="25054"/>
                    <a:pt x="35890" y="14539"/>
                    <a:pt x="25375" y="6309"/>
                  </a:cubicBezTo>
                  <a:cubicBezTo>
                    <a:pt x="24689" y="5623"/>
                    <a:pt x="23774" y="5166"/>
                    <a:pt x="22860" y="4709"/>
                  </a:cubicBezTo>
                  <a:cubicBezTo>
                    <a:pt x="22631" y="4480"/>
                    <a:pt x="22403" y="4480"/>
                    <a:pt x="22174" y="4252"/>
                  </a:cubicBezTo>
                  <a:cubicBezTo>
                    <a:pt x="21488" y="3794"/>
                    <a:pt x="20803" y="3566"/>
                    <a:pt x="20117" y="3109"/>
                  </a:cubicBezTo>
                  <a:cubicBezTo>
                    <a:pt x="19888" y="2880"/>
                    <a:pt x="19660" y="2880"/>
                    <a:pt x="19431" y="2651"/>
                  </a:cubicBezTo>
                  <a:cubicBezTo>
                    <a:pt x="18517" y="2194"/>
                    <a:pt x="17602" y="1966"/>
                    <a:pt x="16688" y="1508"/>
                  </a:cubicBezTo>
                  <a:cubicBezTo>
                    <a:pt x="16688" y="1508"/>
                    <a:pt x="16688" y="1508"/>
                    <a:pt x="16688" y="1508"/>
                  </a:cubicBezTo>
                  <a:cubicBezTo>
                    <a:pt x="15545" y="1280"/>
                    <a:pt x="14630" y="823"/>
                    <a:pt x="13487" y="594"/>
                  </a:cubicBezTo>
                  <a:cubicBezTo>
                    <a:pt x="13487" y="594"/>
                    <a:pt x="13259" y="594"/>
                    <a:pt x="13259" y="594"/>
                  </a:cubicBezTo>
                  <a:cubicBezTo>
                    <a:pt x="12344" y="365"/>
                    <a:pt x="11201" y="137"/>
                    <a:pt x="10287" y="137"/>
                  </a:cubicBezTo>
                  <a:cubicBezTo>
                    <a:pt x="10287" y="137"/>
                    <a:pt x="10058" y="137"/>
                    <a:pt x="10058" y="137"/>
                  </a:cubicBezTo>
                  <a:cubicBezTo>
                    <a:pt x="6629" y="-92"/>
                    <a:pt x="3429" y="-92"/>
                    <a:pt x="0" y="594"/>
                  </a:cubicBezTo>
                  <a:lnTo>
                    <a:pt x="0" y="594"/>
                  </a:lnTo>
                  <a:cubicBezTo>
                    <a:pt x="6858" y="9967"/>
                    <a:pt x="13030" y="19568"/>
                    <a:pt x="18517" y="29626"/>
                  </a:cubicBezTo>
                  <a:cubicBezTo>
                    <a:pt x="44120" y="76946"/>
                    <a:pt x="54864" y="128839"/>
                    <a:pt x="72923" y="178902"/>
                  </a:cubicBezTo>
                  <a:close/>
                </a:path>
              </a:pathLst>
            </a:custGeom>
            <a:solidFill>
              <a:srgbClr val="FFFFFF"/>
            </a:solidFill>
            <a:ln w="2286" cap="flat">
              <a:noFill/>
              <a:prstDash val="solid"/>
              <a:miter/>
            </a:ln>
          </p:spPr>
          <p:txBody>
            <a:bodyPr rtlCol="0" anchor="ctr"/>
            <a:lstStyle/>
            <a:p>
              <a:endParaRPr lang="en-US"/>
            </a:p>
          </p:txBody>
        </p:sp>
        <p:sp>
          <p:nvSpPr>
            <p:cNvPr id="89" name="Freeform 208">
              <a:extLst>
                <a:ext uri="{FF2B5EF4-FFF2-40B4-BE49-F238E27FC236}">
                  <a16:creationId xmlns:a16="http://schemas.microsoft.com/office/drawing/2014/main" id="{CCAAE73E-CA08-6EBC-8B9F-B49E2BBA452A}"/>
                </a:ext>
              </a:extLst>
            </p:cNvPr>
            <p:cNvSpPr/>
            <p:nvPr/>
          </p:nvSpPr>
          <p:spPr>
            <a:xfrm>
              <a:off x="5191101" y="3653942"/>
              <a:ext cx="553679" cy="219412"/>
            </a:xfrm>
            <a:custGeom>
              <a:avLst/>
              <a:gdLst>
                <a:gd name="connsiteX0" fmla="*/ 447599 w 553679"/>
                <a:gd name="connsiteY0" fmla="*/ 69494 h 219412"/>
                <a:gd name="connsiteX1" fmla="*/ 358673 w 553679"/>
                <a:gd name="connsiteY1" fmla="*/ 75895 h 219412"/>
                <a:gd name="connsiteX2" fmla="*/ 290779 w 553679"/>
                <a:gd name="connsiteY2" fmla="*/ 55093 h 219412"/>
                <a:gd name="connsiteX3" fmla="*/ 270891 w 553679"/>
                <a:gd name="connsiteY3" fmla="*/ 55093 h 219412"/>
                <a:gd name="connsiteX4" fmla="*/ 255346 w 553679"/>
                <a:gd name="connsiteY4" fmla="*/ 58979 h 219412"/>
                <a:gd name="connsiteX5" fmla="*/ 246431 w 553679"/>
                <a:gd name="connsiteY5" fmla="*/ 62179 h 219412"/>
                <a:gd name="connsiteX6" fmla="*/ 245059 w 553679"/>
                <a:gd name="connsiteY6" fmla="*/ 62865 h 219412"/>
                <a:gd name="connsiteX7" fmla="*/ 202997 w 553679"/>
                <a:gd name="connsiteY7" fmla="*/ 86639 h 219412"/>
                <a:gd name="connsiteX8" fmla="*/ 132817 w 553679"/>
                <a:gd name="connsiteY8" fmla="*/ 122072 h 219412"/>
                <a:gd name="connsiteX9" fmla="*/ 43434 w 553679"/>
                <a:gd name="connsiteY9" fmla="*/ 115672 h 219412"/>
                <a:gd name="connsiteX10" fmla="*/ 18288 w 553679"/>
                <a:gd name="connsiteY10" fmla="*/ 91897 h 219412"/>
                <a:gd name="connsiteX11" fmla="*/ 18288 w 553679"/>
                <a:gd name="connsiteY11" fmla="*/ 91897 h 219412"/>
                <a:gd name="connsiteX12" fmla="*/ 13259 w 553679"/>
                <a:gd name="connsiteY12" fmla="*/ 118186 h 219412"/>
                <a:gd name="connsiteX13" fmla="*/ 0 w 553679"/>
                <a:gd name="connsiteY13" fmla="*/ 187452 h 219412"/>
                <a:gd name="connsiteX14" fmla="*/ 25375 w 553679"/>
                <a:gd name="connsiteY14" fmla="*/ 211226 h 219412"/>
                <a:gd name="connsiteX15" fmla="*/ 62636 w 553679"/>
                <a:gd name="connsiteY15" fmla="*/ 200025 h 219412"/>
                <a:gd name="connsiteX16" fmla="*/ 254660 w 553679"/>
                <a:gd name="connsiteY16" fmla="*/ 95555 h 219412"/>
                <a:gd name="connsiteX17" fmla="*/ 350672 w 553679"/>
                <a:gd name="connsiteY17" fmla="*/ 114529 h 219412"/>
                <a:gd name="connsiteX18" fmla="*/ 528066 w 553679"/>
                <a:gd name="connsiteY18" fmla="*/ 217856 h 219412"/>
                <a:gd name="connsiteX19" fmla="*/ 553669 w 553679"/>
                <a:gd name="connsiteY19" fmla="*/ 200025 h 219412"/>
                <a:gd name="connsiteX20" fmla="*/ 546811 w 553679"/>
                <a:gd name="connsiteY20" fmla="*/ 168021 h 219412"/>
                <a:gd name="connsiteX21" fmla="*/ 494233 w 553679"/>
                <a:gd name="connsiteY21" fmla="*/ 229 h 219412"/>
                <a:gd name="connsiteX22" fmla="*/ 494233 w 553679"/>
                <a:gd name="connsiteY22" fmla="*/ 0 h 219412"/>
                <a:gd name="connsiteX23" fmla="*/ 447599 w 553679"/>
                <a:gd name="connsiteY23" fmla="*/ 69494 h 219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53679" h="219412">
                  <a:moveTo>
                    <a:pt x="447599" y="69494"/>
                  </a:moveTo>
                  <a:cubicBezTo>
                    <a:pt x="421081" y="86411"/>
                    <a:pt x="387477" y="84125"/>
                    <a:pt x="358673" y="75895"/>
                  </a:cubicBezTo>
                  <a:cubicBezTo>
                    <a:pt x="336042" y="69266"/>
                    <a:pt x="314096" y="59665"/>
                    <a:pt x="290779" y="55093"/>
                  </a:cubicBezTo>
                  <a:cubicBezTo>
                    <a:pt x="284150" y="54635"/>
                    <a:pt x="277520" y="54635"/>
                    <a:pt x="270891" y="55093"/>
                  </a:cubicBezTo>
                  <a:cubicBezTo>
                    <a:pt x="265633" y="56007"/>
                    <a:pt x="260375" y="57379"/>
                    <a:pt x="255346" y="58979"/>
                  </a:cubicBezTo>
                  <a:cubicBezTo>
                    <a:pt x="252374" y="59893"/>
                    <a:pt x="249403" y="61036"/>
                    <a:pt x="246431" y="62179"/>
                  </a:cubicBezTo>
                  <a:cubicBezTo>
                    <a:pt x="245745" y="62408"/>
                    <a:pt x="245288" y="62636"/>
                    <a:pt x="245059" y="62865"/>
                  </a:cubicBezTo>
                  <a:cubicBezTo>
                    <a:pt x="230429" y="69723"/>
                    <a:pt x="216713" y="78181"/>
                    <a:pt x="202997" y="86639"/>
                  </a:cubicBezTo>
                  <a:cubicBezTo>
                    <a:pt x="180823" y="100584"/>
                    <a:pt x="157963" y="113614"/>
                    <a:pt x="132817" y="122072"/>
                  </a:cubicBezTo>
                  <a:cubicBezTo>
                    <a:pt x="104470" y="131674"/>
                    <a:pt x="69266" y="132588"/>
                    <a:pt x="43434" y="115672"/>
                  </a:cubicBezTo>
                  <a:cubicBezTo>
                    <a:pt x="33147" y="109042"/>
                    <a:pt x="24917" y="100813"/>
                    <a:pt x="18288" y="91897"/>
                  </a:cubicBezTo>
                  <a:cubicBezTo>
                    <a:pt x="18288" y="91897"/>
                    <a:pt x="18288" y="91897"/>
                    <a:pt x="18288" y="91897"/>
                  </a:cubicBezTo>
                  <a:cubicBezTo>
                    <a:pt x="16688" y="100584"/>
                    <a:pt x="15088" y="109499"/>
                    <a:pt x="13259" y="118186"/>
                  </a:cubicBezTo>
                  <a:cubicBezTo>
                    <a:pt x="8687" y="141961"/>
                    <a:pt x="2057" y="165278"/>
                    <a:pt x="0" y="187452"/>
                  </a:cubicBezTo>
                  <a:cubicBezTo>
                    <a:pt x="0" y="208940"/>
                    <a:pt x="5486" y="213970"/>
                    <a:pt x="25375" y="211226"/>
                  </a:cubicBezTo>
                  <a:cubicBezTo>
                    <a:pt x="38633" y="209398"/>
                    <a:pt x="50978" y="206426"/>
                    <a:pt x="62636" y="200025"/>
                  </a:cubicBezTo>
                  <a:cubicBezTo>
                    <a:pt x="85039" y="187909"/>
                    <a:pt x="216484" y="118872"/>
                    <a:pt x="254660" y="95555"/>
                  </a:cubicBezTo>
                  <a:cubicBezTo>
                    <a:pt x="290322" y="80924"/>
                    <a:pt x="328270" y="102184"/>
                    <a:pt x="350672" y="114529"/>
                  </a:cubicBezTo>
                  <a:cubicBezTo>
                    <a:pt x="403936" y="143789"/>
                    <a:pt x="520522" y="215570"/>
                    <a:pt x="528066" y="217856"/>
                  </a:cubicBezTo>
                  <a:cubicBezTo>
                    <a:pt x="543382" y="222656"/>
                    <a:pt x="553441" y="216256"/>
                    <a:pt x="553669" y="200025"/>
                  </a:cubicBezTo>
                  <a:cubicBezTo>
                    <a:pt x="553898" y="188824"/>
                    <a:pt x="550469" y="178308"/>
                    <a:pt x="546811" y="168021"/>
                  </a:cubicBezTo>
                  <a:cubicBezTo>
                    <a:pt x="528066" y="112700"/>
                    <a:pt x="508178" y="57150"/>
                    <a:pt x="494233" y="229"/>
                  </a:cubicBezTo>
                  <a:cubicBezTo>
                    <a:pt x="494233" y="229"/>
                    <a:pt x="494233" y="229"/>
                    <a:pt x="494233" y="0"/>
                  </a:cubicBezTo>
                  <a:cubicBezTo>
                    <a:pt x="487832" y="28118"/>
                    <a:pt x="473202" y="53035"/>
                    <a:pt x="447599" y="69494"/>
                  </a:cubicBezTo>
                  <a:close/>
                </a:path>
              </a:pathLst>
            </a:custGeom>
            <a:solidFill>
              <a:srgbClr val="FFFFFF"/>
            </a:solidFill>
            <a:ln w="2286" cap="flat">
              <a:noFill/>
              <a:prstDash val="solid"/>
              <a:miter/>
            </a:ln>
          </p:spPr>
          <p:txBody>
            <a:bodyPr rtlCol="0" anchor="ctr"/>
            <a:lstStyle/>
            <a:p>
              <a:endParaRPr lang="en-US"/>
            </a:p>
          </p:txBody>
        </p:sp>
        <p:sp>
          <p:nvSpPr>
            <p:cNvPr id="90" name="Freeform 209">
              <a:extLst>
                <a:ext uri="{FF2B5EF4-FFF2-40B4-BE49-F238E27FC236}">
                  <a16:creationId xmlns:a16="http://schemas.microsoft.com/office/drawing/2014/main" id="{A3FBC3AE-C6C5-FF4C-76BC-48F4B8A8BA07}"/>
                </a:ext>
              </a:extLst>
            </p:cNvPr>
            <p:cNvSpPr/>
            <p:nvPr/>
          </p:nvSpPr>
          <p:spPr>
            <a:xfrm>
              <a:off x="5649215" y="3429418"/>
              <a:ext cx="165068" cy="181546"/>
            </a:xfrm>
            <a:custGeom>
              <a:avLst/>
              <a:gdLst>
                <a:gd name="connsiteX0" fmla="*/ 40691 w 165068"/>
                <a:gd name="connsiteY0" fmla="*/ 181547 h 181546"/>
                <a:gd name="connsiteX1" fmla="*/ 40691 w 165068"/>
                <a:gd name="connsiteY1" fmla="*/ 181547 h 181546"/>
                <a:gd name="connsiteX2" fmla="*/ 41834 w 165068"/>
                <a:gd name="connsiteY2" fmla="*/ 180175 h 181546"/>
                <a:gd name="connsiteX3" fmla="*/ 42062 w 165068"/>
                <a:gd name="connsiteY3" fmla="*/ 179947 h 181546"/>
                <a:gd name="connsiteX4" fmla="*/ 43891 w 165068"/>
                <a:gd name="connsiteY4" fmla="*/ 177889 h 181546"/>
                <a:gd name="connsiteX5" fmla="*/ 44577 w 165068"/>
                <a:gd name="connsiteY5" fmla="*/ 177203 h 181546"/>
                <a:gd name="connsiteX6" fmla="*/ 45491 w 165068"/>
                <a:gd name="connsiteY6" fmla="*/ 176518 h 181546"/>
                <a:gd name="connsiteX7" fmla="*/ 46634 w 165068"/>
                <a:gd name="connsiteY7" fmla="*/ 175603 h 181546"/>
                <a:gd name="connsiteX8" fmla="*/ 47320 w 165068"/>
                <a:gd name="connsiteY8" fmla="*/ 175146 h 181546"/>
                <a:gd name="connsiteX9" fmla="*/ 48692 w 165068"/>
                <a:gd name="connsiteY9" fmla="*/ 174003 h 181546"/>
                <a:gd name="connsiteX10" fmla="*/ 49149 w 165068"/>
                <a:gd name="connsiteY10" fmla="*/ 173774 h 181546"/>
                <a:gd name="connsiteX11" fmla="*/ 50749 w 165068"/>
                <a:gd name="connsiteY11" fmla="*/ 172631 h 181546"/>
                <a:gd name="connsiteX12" fmla="*/ 53264 w 165068"/>
                <a:gd name="connsiteY12" fmla="*/ 152286 h 181546"/>
                <a:gd name="connsiteX13" fmla="*/ 73381 w 165068"/>
                <a:gd name="connsiteY13" fmla="*/ 100394 h 181546"/>
                <a:gd name="connsiteX14" fmla="*/ 95555 w 165068"/>
                <a:gd name="connsiteY14" fmla="*/ 91250 h 181546"/>
                <a:gd name="connsiteX15" fmla="*/ 151105 w 165068"/>
                <a:gd name="connsiteY15" fmla="*/ 71133 h 181546"/>
                <a:gd name="connsiteX16" fmla="*/ 165049 w 165068"/>
                <a:gd name="connsiteY16" fmla="*/ 56045 h 181546"/>
                <a:gd name="connsiteX17" fmla="*/ 151105 w 165068"/>
                <a:gd name="connsiteY17" fmla="*/ 43472 h 181546"/>
                <a:gd name="connsiteX18" fmla="*/ 51435 w 165068"/>
                <a:gd name="connsiteY18" fmla="*/ 3010 h 181546"/>
                <a:gd name="connsiteX19" fmla="*/ 17831 w 165068"/>
                <a:gd name="connsiteY19" fmla="*/ 19698 h 181546"/>
                <a:gd name="connsiteX20" fmla="*/ 13945 w 165068"/>
                <a:gd name="connsiteY20" fmla="*/ 27928 h 181546"/>
                <a:gd name="connsiteX21" fmla="*/ 13259 w 165068"/>
                <a:gd name="connsiteY21" fmla="*/ 29299 h 181546"/>
                <a:gd name="connsiteX22" fmla="*/ 9601 w 165068"/>
                <a:gd name="connsiteY22" fmla="*/ 36157 h 181546"/>
                <a:gd name="connsiteX23" fmla="*/ 9144 w 165068"/>
                <a:gd name="connsiteY23" fmla="*/ 37072 h 181546"/>
                <a:gd name="connsiteX24" fmla="*/ 5029 w 165068"/>
                <a:gd name="connsiteY24" fmla="*/ 44387 h 181546"/>
                <a:gd name="connsiteX25" fmla="*/ 4801 w 165068"/>
                <a:gd name="connsiteY25" fmla="*/ 44615 h 181546"/>
                <a:gd name="connsiteX26" fmla="*/ 0 w 165068"/>
                <a:gd name="connsiteY26" fmla="*/ 52388 h 181546"/>
                <a:gd name="connsiteX27" fmla="*/ 27889 w 165068"/>
                <a:gd name="connsiteY27" fmla="*/ 109766 h 181546"/>
                <a:gd name="connsiteX28" fmla="*/ 40691 w 165068"/>
                <a:gd name="connsiteY28" fmla="*/ 181547 h 181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65068" h="181546">
                  <a:moveTo>
                    <a:pt x="40691" y="181547"/>
                  </a:moveTo>
                  <a:cubicBezTo>
                    <a:pt x="40691" y="181547"/>
                    <a:pt x="40691" y="181318"/>
                    <a:pt x="40691" y="181547"/>
                  </a:cubicBezTo>
                  <a:cubicBezTo>
                    <a:pt x="41148" y="181090"/>
                    <a:pt x="41377" y="180632"/>
                    <a:pt x="41834" y="180175"/>
                  </a:cubicBezTo>
                  <a:cubicBezTo>
                    <a:pt x="41834" y="180175"/>
                    <a:pt x="42062" y="179947"/>
                    <a:pt x="42062" y="179947"/>
                  </a:cubicBezTo>
                  <a:cubicBezTo>
                    <a:pt x="42748" y="179261"/>
                    <a:pt x="43205" y="178575"/>
                    <a:pt x="43891" y="177889"/>
                  </a:cubicBezTo>
                  <a:cubicBezTo>
                    <a:pt x="44120" y="177661"/>
                    <a:pt x="44348" y="177432"/>
                    <a:pt x="44577" y="177203"/>
                  </a:cubicBezTo>
                  <a:cubicBezTo>
                    <a:pt x="44806" y="176975"/>
                    <a:pt x="45034" y="176746"/>
                    <a:pt x="45491" y="176518"/>
                  </a:cubicBezTo>
                  <a:cubicBezTo>
                    <a:pt x="45949" y="176289"/>
                    <a:pt x="46177" y="175832"/>
                    <a:pt x="46634" y="175603"/>
                  </a:cubicBezTo>
                  <a:cubicBezTo>
                    <a:pt x="46863" y="175375"/>
                    <a:pt x="47092" y="175146"/>
                    <a:pt x="47320" y="175146"/>
                  </a:cubicBezTo>
                  <a:cubicBezTo>
                    <a:pt x="47777" y="174689"/>
                    <a:pt x="48235" y="174460"/>
                    <a:pt x="48692" y="174003"/>
                  </a:cubicBezTo>
                  <a:cubicBezTo>
                    <a:pt x="48920" y="174003"/>
                    <a:pt x="48920" y="173774"/>
                    <a:pt x="49149" y="173774"/>
                  </a:cubicBezTo>
                  <a:cubicBezTo>
                    <a:pt x="49606" y="173317"/>
                    <a:pt x="50292" y="173089"/>
                    <a:pt x="50749" y="172631"/>
                  </a:cubicBezTo>
                  <a:cubicBezTo>
                    <a:pt x="56464" y="168745"/>
                    <a:pt x="58979" y="166459"/>
                    <a:pt x="53264" y="152286"/>
                  </a:cubicBezTo>
                  <a:cubicBezTo>
                    <a:pt x="44806" y="131026"/>
                    <a:pt x="53492" y="112738"/>
                    <a:pt x="73381" y="100394"/>
                  </a:cubicBezTo>
                  <a:cubicBezTo>
                    <a:pt x="80467" y="96050"/>
                    <a:pt x="88011" y="93993"/>
                    <a:pt x="95555" y="91250"/>
                  </a:cubicBezTo>
                  <a:cubicBezTo>
                    <a:pt x="114300" y="84849"/>
                    <a:pt x="132817" y="78448"/>
                    <a:pt x="151105" y="71133"/>
                  </a:cubicBezTo>
                  <a:cubicBezTo>
                    <a:pt x="157734" y="68618"/>
                    <a:pt x="165506" y="64961"/>
                    <a:pt x="165049" y="56045"/>
                  </a:cubicBezTo>
                  <a:cubicBezTo>
                    <a:pt x="164592" y="48273"/>
                    <a:pt x="156820" y="46901"/>
                    <a:pt x="151105" y="43472"/>
                  </a:cubicBezTo>
                  <a:cubicBezTo>
                    <a:pt x="119786" y="25413"/>
                    <a:pt x="85039" y="15812"/>
                    <a:pt x="51435" y="3010"/>
                  </a:cubicBezTo>
                  <a:cubicBezTo>
                    <a:pt x="33376" y="-3848"/>
                    <a:pt x="26289" y="724"/>
                    <a:pt x="17831" y="19698"/>
                  </a:cubicBezTo>
                  <a:cubicBezTo>
                    <a:pt x="16688" y="22441"/>
                    <a:pt x="15316" y="25184"/>
                    <a:pt x="13945" y="27928"/>
                  </a:cubicBezTo>
                  <a:cubicBezTo>
                    <a:pt x="13716" y="28385"/>
                    <a:pt x="13487" y="28842"/>
                    <a:pt x="13259" y="29299"/>
                  </a:cubicBezTo>
                  <a:cubicBezTo>
                    <a:pt x="12116" y="31585"/>
                    <a:pt x="10973" y="33871"/>
                    <a:pt x="9601" y="36157"/>
                  </a:cubicBezTo>
                  <a:cubicBezTo>
                    <a:pt x="9373" y="36386"/>
                    <a:pt x="9373" y="36843"/>
                    <a:pt x="9144" y="37072"/>
                  </a:cubicBezTo>
                  <a:cubicBezTo>
                    <a:pt x="7772" y="39586"/>
                    <a:pt x="6401" y="42101"/>
                    <a:pt x="5029" y="44387"/>
                  </a:cubicBezTo>
                  <a:cubicBezTo>
                    <a:pt x="5029" y="44387"/>
                    <a:pt x="4801" y="44615"/>
                    <a:pt x="4801" y="44615"/>
                  </a:cubicBezTo>
                  <a:cubicBezTo>
                    <a:pt x="3200" y="47130"/>
                    <a:pt x="1600" y="49873"/>
                    <a:pt x="0" y="52388"/>
                  </a:cubicBezTo>
                  <a:cubicBezTo>
                    <a:pt x="11430" y="70219"/>
                    <a:pt x="20574" y="89650"/>
                    <a:pt x="27889" y="109766"/>
                  </a:cubicBezTo>
                  <a:cubicBezTo>
                    <a:pt x="35204" y="131712"/>
                    <a:pt x="40234" y="156629"/>
                    <a:pt x="40691" y="181547"/>
                  </a:cubicBezTo>
                  <a:close/>
                </a:path>
              </a:pathLst>
            </a:custGeom>
            <a:solidFill>
              <a:srgbClr val="FFFFFF"/>
            </a:solidFill>
            <a:ln w="2286" cap="flat">
              <a:noFill/>
              <a:prstDash val="solid"/>
              <a:miter/>
            </a:ln>
          </p:spPr>
          <p:txBody>
            <a:bodyPr rtlCol="0" anchor="ctr"/>
            <a:lstStyle/>
            <a:p>
              <a:endParaRPr lang="en-US"/>
            </a:p>
          </p:txBody>
        </p:sp>
        <p:sp>
          <p:nvSpPr>
            <p:cNvPr id="91" name="Freeform 210">
              <a:extLst>
                <a:ext uri="{FF2B5EF4-FFF2-40B4-BE49-F238E27FC236}">
                  <a16:creationId xmlns:a16="http://schemas.microsoft.com/office/drawing/2014/main" id="{BA6EE330-AAEA-74EB-5816-643C15EE43B6}"/>
                </a:ext>
              </a:extLst>
            </p:cNvPr>
            <p:cNvSpPr/>
            <p:nvPr/>
          </p:nvSpPr>
          <p:spPr>
            <a:xfrm>
              <a:off x="5696620" y="3571820"/>
              <a:ext cx="157777" cy="297291"/>
            </a:xfrm>
            <a:custGeom>
              <a:avLst/>
              <a:gdLst>
                <a:gd name="connsiteX0" fmla="*/ 113301 w 157777"/>
                <a:gd name="connsiteY0" fmla="*/ 3026 h 297291"/>
                <a:gd name="connsiteX1" fmla="*/ 41749 w 157777"/>
                <a:gd name="connsiteY1" fmla="*/ 23143 h 297291"/>
                <a:gd name="connsiteX2" fmla="*/ 3573 w 157777"/>
                <a:gd name="connsiteY2" fmla="*/ 47832 h 297291"/>
                <a:gd name="connsiteX3" fmla="*/ 601 w 157777"/>
                <a:gd name="connsiteY3" fmla="*/ 65891 h 297291"/>
                <a:gd name="connsiteX4" fmla="*/ 18432 w 157777"/>
                <a:gd name="connsiteY4" fmla="*/ 121670 h 297291"/>
                <a:gd name="connsiteX5" fmla="*/ 39235 w 157777"/>
                <a:gd name="connsiteY5" fmla="*/ 97667 h 297291"/>
                <a:gd name="connsiteX6" fmla="*/ 87698 w 157777"/>
                <a:gd name="connsiteY6" fmla="*/ 102924 h 297291"/>
                <a:gd name="connsiteX7" fmla="*/ 96156 w 157777"/>
                <a:gd name="connsiteY7" fmla="*/ 127613 h 297291"/>
                <a:gd name="connsiteX8" fmla="*/ 115587 w 157777"/>
                <a:gd name="connsiteY8" fmla="*/ 282147 h 297291"/>
                <a:gd name="connsiteX9" fmla="*/ 132046 w 157777"/>
                <a:gd name="connsiteY9" fmla="*/ 297234 h 297291"/>
                <a:gd name="connsiteX10" fmla="*/ 157649 w 157777"/>
                <a:gd name="connsiteY10" fmla="*/ 236655 h 297291"/>
                <a:gd name="connsiteX11" fmla="*/ 135018 w 157777"/>
                <a:gd name="connsiteY11" fmla="*/ 12399 h 297291"/>
                <a:gd name="connsiteX12" fmla="*/ 113301 w 157777"/>
                <a:gd name="connsiteY12" fmla="*/ 3026 h 297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777" h="297291">
                  <a:moveTo>
                    <a:pt x="113301" y="3026"/>
                  </a:moveTo>
                  <a:cubicBezTo>
                    <a:pt x="89984" y="11713"/>
                    <a:pt x="66667" y="19714"/>
                    <a:pt x="41749" y="23143"/>
                  </a:cubicBezTo>
                  <a:cubicBezTo>
                    <a:pt x="24833" y="25429"/>
                    <a:pt x="14546" y="36173"/>
                    <a:pt x="3573" y="47832"/>
                  </a:cubicBezTo>
                  <a:cubicBezTo>
                    <a:pt x="-313" y="51947"/>
                    <a:pt x="-542" y="60633"/>
                    <a:pt x="601" y="65891"/>
                  </a:cubicBezTo>
                  <a:cubicBezTo>
                    <a:pt x="4487" y="84408"/>
                    <a:pt x="8602" y="102696"/>
                    <a:pt x="18432" y="121670"/>
                  </a:cubicBezTo>
                  <a:cubicBezTo>
                    <a:pt x="26204" y="112754"/>
                    <a:pt x="32377" y="104753"/>
                    <a:pt x="39235" y="97667"/>
                  </a:cubicBezTo>
                  <a:cubicBezTo>
                    <a:pt x="54779" y="81893"/>
                    <a:pt x="75125" y="84408"/>
                    <a:pt x="87698" y="102924"/>
                  </a:cubicBezTo>
                  <a:cubicBezTo>
                    <a:pt x="92727" y="110468"/>
                    <a:pt x="94327" y="119155"/>
                    <a:pt x="96156" y="127613"/>
                  </a:cubicBezTo>
                  <a:cubicBezTo>
                    <a:pt x="104386" y="165561"/>
                    <a:pt x="114444" y="269117"/>
                    <a:pt x="115587" y="282147"/>
                  </a:cubicBezTo>
                  <a:cubicBezTo>
                    <a:pt x="116501" y="292434"/>
                    <a:pt x="122445" y="297920"/>
                    <a:pt x="132046" y="297234"/>
                  </a:cubicBezTo>
                  <a:cubicBezTo>
                    <a:pt x="161993" y="294720"/>
                    <a:pt x="157421" y="250600"/>
                    <a:pt x="157649" y="236655"/>
                  </a:cubicBezTo>
                  <a:cubicBezTo>
                    <a:pt x="157878" y="183163"/>
                    <a:pt x="151934" y="55376"/>
                    <a:pt x="135018" y="12399"/>
                  </a:cubicBezTo>
                  <a:cubicBezTo>
                    <a:pt x="128160" y="-1546"/>
                    <a:pt x="127474" y="-2232"/>
                    <a:pt x="113301" y="3026"/>
                  </a:cubicBezTo>
                  <a:close/>
                </a:path>
              </a:pathLst>
            </a:custGeom>
            <a:solidFill>
              <a:srgbClr val="FFFFFF"/>
            </a:solidFill>
            <a:ln w="2286" cap="flat">
              <a:noFill/>
              <a:prstDash val="solid"/>
              <a:miter/>
            </a:ln>
          </p:spPr>
          <p:txBody>
            <a:bodyPr rtlCol="0" anchor="ctr"/>
            <a:lstStyle/>
            <a:p>
              <a:endParaRPr lang="en-US"/>
            </a:p>
          </p:txBody>
        </p:sp>
        <p:sp>
          <p:nvSpPr>
            <p:cNvPr id="92" name="Freeform 211">
              <a:extLst>
                <a:ext uri="{FF2B5EF4-FFF2-40B4-BE49-F238E27FC236}">
                  <a16:creationId xmlns:a16="http://schemas.microsoft.com/office/drawing/2014/main" id="{E6E512C8-7960-5BF0-49CD-34B1BA572E03}"/>
                </a:ext>
              </a:extLst>
            </p:cNvPr>
            <p:cNvSpPr/>
            <p:nvPr/>
          </p:nvSpPr>
          <p:spPr>
            <a:xfrm>
              <a:off x="5722346" y="3277573"/>
              <a:ext cx="147293" cy="143827"/>
            </a:xfrm>
            <a:custGeom>
              <a:avLst/>
              <a:gdLst>
                <a:gd name="connsiteX0" fmla="*/ 74087 w 147293"/>
                <a:gd name="connsiteY0" fmla="*/ 143426 h 143827"/>
                <a:gd name="connsiteX1" fmla="*/ 144724 w 147293"/>
                <a:gd name="connsiteY1" fmla="*/ 88790 h 143827"/>
                <a:gd name="connsiteX2" fmla="*/ 79573 w 147293"/>
                <a:gd name="connsiteY2" fmla="*/ 93 h 143827"/>
                <a:gd name="connsiteX3" fmla="*/ 2992 w 147293"/>
                <a:gd name="connsiteY3" fmla="*/ 55872 h 143827"/>
                <a:gd name="connsiteX4" fmla="*/ 19680 w 147293"/>
                <a:gd name="connsiteY4" fmla="*/ 123537 h 143827"/>
                <a:gd name="connsiteX5" fmla="*/ 74087 w 147293"/>
                <a:gd name="connsiteY5" fmla="*/ 143426 h 143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293" h="143827">
                  <a:moveTo>
                    <a:pt x="74087" y="143426"/>
                  </a:moveTo>
                  <a:cubicBezTo>
                    <a:pt x="122322" y="147998"/>
                    <a:pt x="141295" y="112565"/>
                    <a:pt x="144724" y="88790"/>
                  </a:cubicBezTo>
                  <a:cubicBezTo>
                    <a:pt x="157069" y="30040"/>
                    <a:pt x="123236" y="-1964"/>
                    <a:pt x="79573" y="93"/>
                  </a:cubicBezTo>
                  <a:cubicBezTo>
                    <a:pt x="23338" y="93"/>
                    <a:pt x="9165" y="33698"/>
                    <a:pt x="2992" y="55872"/>
                  </a:cubicBezTo>
                  <a:cubicBezTo>
                    <a:pt x="-3637" y="79418"/>
                    <a:pt x="249" y="105021"/>
                    <a:pt x="19680" y="123537"/>
                  </a:cubicBezTo>
                  <a:cubicBezTo>
                    <a:pt x="35454" y="138625"/>
                    <a:pt x="54427" y="140225"/>
                    <a:pt x="74087" y="143426"/>
                  </a:cubicBezTo>
                  <a:close/>
                </a:path>
              </a:pathLst>
            </a:custGeom>
            <a:solidFill>
              <a:srgbClr val="FFFFFF"/>
            </a:solidFill>
            <a:ln w="2286" cap="flat">
              <a:noFill/>
              <a:prstDash val="solid"/>
              <a:miter/>
            </a:ln>
          </p:spPr>
          <p:txBody>
            <a:bodyPr rtlCol="0" anchor="ctr"/>
            <a:lstStyle/>
            <a:p>
              <a:endParaRPr lang="en-US"/>
            </a:p>
          </p:txBody>
        </p:sp>
        <p:sp>
          <p:nvSpPr>
            <p:cNvPr id="93" name="Freeform 212">
              <a:extLst>
                <a:ext uri="{FF2B5EF4-FFF2-40B4-BE49-F238E27FC236}">
                  <a16:creationId xmlns:a16="http://schemas.microsoft.com/office/drawing/2014/main" id="{AD9ADCB1-2646-DF5B-51D1-FBBCB2976F5E}"/>
                </a:ext>
              </a:extLst>
            </p:cNvPr>
            <p:cNvSpPr/>
            <p:nvPr/>
          </p:nvSpPr>
          <p:spPr>
            <a:xfrm>
              <a:off x="5627655" y="3839108"/>
              <a:ext cx="35817" cy="35900"/>
            </a:xfrm>
            <a:custGeom>
              <a:avLst/>
              <a:gdLst>
                <a:gd name="connsiteX0" fmla="*/ 27960 w 35817"/>
                <a:gd name="connsiteY0" fmla="*/ 11430 h 35900"/>
                <a:gd name="connsiteX1" fmla="*/ 1443 w 35817"/>
                <a:gd name="connsiteY1" fmla="*/ 0 h 35900"/>
                <a:gd name="connsiteX2" fmla="*/ 2357 w 35817"/>
                <a:gd name="connsiteY2" fmla="*/ 26289 h 35900"/>
                <a:gd name="connsiteX3" fmla="*/ 16302 w 35817"/>
                <a:gd name="connsiteY3" fmla="*/ 35890 h 35900"/>
                <a:gd name="connsiteX4" fmla="*/ 34818 w 35817"/>
                <a:gd name="connsiteY4" fmla="*/ 22860 h 35900"/>
                <a:gd name="connsiteX5" fmla="*/ 27960 w 35817"/>
                <a:gd name="connsiteY5" fmla="*/ 11430 h 35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817" h="35900">
                  <a:moveTo>
                    <a:pt x="27960" y="11430"/>
                  </a:moveTo>
                  <a:cubicBezTo>
                    <a:pt x="21102" y="7544"/>
                    <a:pt x="11730" y="0"/>
                    <a:pt x="1443" y="0"/>
                  </a:cubicBezTo>
                  <a:cubicBezTo>
                    <a:pt x="-1529" y="8915"/>
                    <a:pt x="757" y="18517"/>
                    <a:pt x="2357" y="26289"/>
                  </a:cubicBezTo>
                  <a:cubicBezTo>
                    <a:pt x="3729" y="32690"/>
                    <a:pt x="9444" y="36119"/>
                    <a:pt x="16302" y="35890"/>
                  </a:cubicBezTo>
                  <a:cubicBezTo>
                    <a:pt x="25674" y="35662"/>
                    <a:pt x="31161" y="29947"/>
                    <a:pt x="34818" y="22860"/>
                  </a:cubicBezTo>
                  <a:cubicBezTo>
                    <a:pt x="38247" y="16688"/>
                    <a:pt x="32075" y="13716"/>
                    <a:pt x="27960" y="11430"/>
                  </a:cubicBezTo>
                  <a:close/>
                </a:path>
              </a:pathLst>
            </a:custGeom>
            <a:solidFill>
              <a:srgbClr val="FFFFFF"/>
            </a:solidFill>
            <a:ln w="2286" cap="flat">
              <a:noFill/>
              <a:prstDash val="solid"/>
              <a:miter/>
            </a:ln>
          </p:spPr>
          <p:txBody>
            <a:bodyPr rtlCol="0" anchor="ctr"/>
            <a:lstStyle/>
            <a:p>
              <a:endParaRPr lang="en-US"/>
            </a:p>
          </p:txBody>
        </p:sp>
        <p:sp>
          <p:nvSpPr>
            <p:cNvPr id="94" name="Freeform 213">
              <a:extLst>
                <a:ext uri="{FF2B5EF4-FFF2-40B4-BE49-F238E27FC236}">
                  <a16:creationId xmlns:a16="http://schemas.microsoft.com/office/drawing/2014/main" id="{F85B3561-F56C-9E02-4F83-D42FAEA8FB57}"/>
                </a:ext>
              </a:extLst>
            </p:cNvPr>
            <p:cNvSpPr/>
            <p:nvPr/>
          </p:nvSpPr>
          <p:spPr>
            <a:xfrm>
              <a:off x="5138500" y="3448998"/>
              <a:ext cx="79056" cy="113125"/>
            </a:xfrm>
            <a:custGeom>
              <a:avLst/>
              <a:gdLst>
                <a:gd name="connsiteX0" fmla="*/ 77061 w 79056"/>
                <a:gd name="connsiteY0" fmla="*/ 111904 h 113125"/>
                <a:gd name="connsiteX1" fmla="*/ 47572 w 79056"/>
                <a:gd name="connsiteY1" fmla="*/ 53382 h 113125"/>
                <a:gd name="connsiteX2" fmla="*/ 46200 w 79056"/>
                <a:gd name="connsiteY2" fmla="*/ 5376 h 113125"/>
                <a:gd name="connsiteX3" fmla="*/ 480 w 79056"/>
                <a:gd name="connsiteY3" fmla="*/ 5376 h 113125"/>
                <a:gd name="connsiteX4" fmla="*/ 77061 w 79056"/>
                <a:gd name="connsiteY4" fmla="*/ 111904 h 1131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56" h="113125">
                  <a:moveTo>
                    <a:pt x="77061" y="111904"/>
                  </a:moveTo>
                  <a:cubicBezTo>
                    <a:pt x="84833" y="119447"/>
                    <a:pt x="68831" y="91101"/>
                    <a:pt x="47572" y="53382"/>
                  </a:cubicBezTo>
                  <a:cubicBezTo>
                    <a:pt x="44371" y="47896"/>
                    <a:pt x="32027" y="12005"/>
                    <a:pt x="46200" y="5376"/>
                  </a:cubicBezTo>
                  <a:cubicBezTo>
                    <a:pt x="56030" y="804"/>
                    <a:pt x="5966" y="-3997"/>
                    <a:pt x="480" y="5376"/>
                  </a:cubicBezTo>
                  <a:cubicBezTo>
                    <a:pt x="-6607" y="17035"/>
                    <a:pt x="67003" y="102302"/>
                    <a:pt x="77061" y="111904"/>
                  </a:cubicBezTo>
                  <a:close/>
                </a:path>
              </a:pathLst>
            </a:custGeom>
            <a:solidFill>
              <a:srgbClr val="FFFFFF"/>
            </a:solidFill>
            <a:ln w="2286" cap="flat">
              <a:noFill/>
              <a:prstDash val="solid"/>
              <a:miter/>
            </a:ln>
          </p:spPr>
          <p:txBody>
            <a:bodyPr rtlCol="0" anchor="ctr"/>
            <a:lstStyle/>
            <a:p>
              <a:endParaRPr lang="en-US"/>
            </a:p>
          </p:txBody>
        </p:sp>
        <p:sp>
          <p:nvSpPr>
            <p:cNvPr id="95" name="Freeform 214">
              <a:extLst>
                <a:ext uri="{FF2B5EF4-FFF2-40B4-BE49-F238E27FC236}">
                  <a16:creationId xmlns:a16="http://schemas.microsoft.com/office/drawing/2014/main" id="{E8AF955A-B3B2-7E35-AFEA-C486FA88E6F9}"/>
                </a:ext>
              </a:extLst>
            </p:cNvPr>
            <p:cNvSpPr/>
            <p:nvPr/>
          </p:nvSpPr>
          <p:spPr>
            <a:xfrm>
              <a:off x="5374343" y="3231055"/>
              <a:ext cx="71206" cy="156632"/>
            </a:xfrm>
            <a:custGeom>
              <a:avLst/>
              <a:gdLst>
                <a:gd name="connsiteX0" fmla="*/ 18382 w 71206"/>
                <a:gd name="connsiteY0" fmla="*/ 151996 h 156632"/>
                <a:gd name="connsiteX1" fmla="*/ 54501 w 71206"/>
                <a:gd name="connsiteY1" fmla="*/ 57127 h 156632"/>
                <a:gd name="connsiteX2" fmla="*/ 67760 w 71206"/>
                <a:gd name="connsiteY2" fmla="*/ 6149 h 156632"/>
                <a:gd name="connsiteX3" fmla="*/ 94 w 71206"/>
                <a:gd name="connsiteY3" fmla="*/ 145138 h 156632"/>
                <a:gd name="connsiteX4" fmla="*/ 18382 w 71206"/>
                <a:gd name="connsiteY4" fmla="*/ 151996 h 1566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206" h="156632">
                  <a:moveTo>
                    <a:pt x="18382" y="151996"/>
                  </a:moveTo>
                  <a:cubicBezTo>
                    <a:pt x="26383" y="139652"/>
                    <a:pt x="49701" y="71072"/>
                    <a:pt x="54501" y="57127"/>
                  </a:cubicBezTo>
                  <a:cubicBezTo>
                    <a:pt x="78047" y="-8938"/>
                    <a:pt x="70732" y="-4366"/>
                    <a:pt x="67760" y="6149"/>
                  </a:cubicBezTo>
                  <a:cubicBezTo>
                    <a:pt x="64331" y="19180"/>
                    <a:pt x="6952" y="103762"/>
                    <a:pt x="94" y="145138"/>
                  </a:cubicBezTo>
                  <a:cubicBezTo>
                    <a:pt x="-1277" y="155654"/>
                    <a:pt x="12667" y="161140"/>
                    <a:pt x="18382" y="151996"/>
                  </a:cubicBezTo>
                  <a:close/>
                </a:path>
              </a:pathLst>
            </a:custGeom>
            <a:solidFill>
              <a:srgbClr val="FFFFFF"/>
            </a:solidFill>
            <a:ln w="2286" cap="flat">
              <a:noFill/>
              <a:prstDash val="solid"/>
              <a:miter/>
            </a:ln>
          </p:spPr>
          <p:txBody>
            <a:bodyPr rtlCol="0" anchor="ctr"/>
            <a:lstStyle/>
            <a:p>
              <a:endParaRPr lang="en-US"/>
            </a:p>
          </p:txBody>
        </p:sp>
        <p:sp>
          <p:nvSpPr>
            <p:cNvPr id="96" name="Freeform 215">
              <a:extLst>
                <a:ext uri="{FF2B5EF4-FFF2-40B4-BE49-F238E27FC236}">
                  <a16:creationId xmlns:a16="http://schemas.microsoft.com/office/drawing/2014/main" id="{0E28358F-7C33-49AA-461E-7F303C3622FB}"/>
                </a:ext>
              </a:extLst>
            </p:cNvPr>
            <p:cNvSpPr/>
            <p:nvPr/>
          </p:nvSpPr>
          <p:spPr>
            <a:xfrm>
              <a:off x="5076934" y="3162183"/>
              <a:ext cx="806683" cy="725800"/>
            </a:xfrm>
            <a:custGeom>
              <a:avLst/>
              <a:gdLst>
                <a:gd name="connsiteX0" fmla="*/ 18612 w 806683"/>
                <a:gd name="connsiteY0" fmla="*/ 326481 h 725800"/>
                <a:gd name="connsiteX1" fmla="*/ 108452 w 806683"/>
                <a:gd name="connsiteY1" fmla="*/ 428894 h 725800"/>
                <a:gd name="connsiteX2" fmla="*/ 131769 w 806683"/>
                <a:gd name="connsiteY2" fmla="*/ 517133 h 725800"/>
                <a:gd name="connsiteX3" fmla="*/ 100908 w 806683"/>
                <a:gd name="connsiteY3" fmla="*/ 665495 h 725800"/>
                <a:gd name="connsiteX4" fmla="*/ 151200 w 806683"/>
                <a:gd name="connsiteY4" fmla="*/ 718758 h 725800"/>
                <a:gd name="connsiteX5" fmla="*/ 165373 w 806683"/>
                <a:gd name="connsiteY5" fmla="*/ 713272 h 725800"/>
                <a:gd name="connsiteX6" fmla="*/ 348939 w 806683"/>
                <a:gd name="connsiteY6" fmla="*/ 614060 h 725800"/>
                <a:gd name="connsiteX7" fmla="*/ 429406 w 806683"/>
                <a:gd name="connsiteY7" fmla="*/ 605830 h 725800"/>
                <a:gd name="connsiteX8" fmla="*/ 511245 w 806683"/>
                <a:gd name="connsiteY8" fmla="*/ 647892 h 725800"/>
                <a:gd name="connsiteX9" fmla="*/ 538677 w 806683"/>
                <a:gd name="connsiteY9" fmla="*/ 670067 h 725800"/>
                <a:gd name="connsiteX10" fmla="*/ 566109 w 806683"/>
                <a:gd name="connsiteY10" fmla="*/ 725159 h 725800"/>
                <a:gd name="connsiteX11" fmla="*/ 595827 w 806683"/>
                <a:gd name="connsiteY11" fmla="*/ 706871 h 725800"/>
                <a:gd name="connsiteX12" fmla="*/ 621202 w 806683"/>
                <a:gd name="connsiteY12" fmla="*/ 718758 h 725800"/>
                <a:gd name="connsiteX13" fmla="*/ 631031 w 806683"/>
                <a:gd name="connsiteY13" fmla="*/ 723330 h 725800"/>
                <a:gd name="connsiteX14" fmla="*/ 680638 w 806683"/>
                <a:gd name="connsiteY14" fmla="*/ 680811 h 725800"/>
                <a:gd name="connsiteX15" fmla="*/ 674465 w 806683"/>
                <a:gd name="connsiteY15" fmla="*/ 655208 h 725800"/>
                <a:gd name="connsiteX16" fmla="*/ 648176 w 806683"/>
                <a:gd name="connsiteY16" fmla="*/ 578398 h 725800"/>
                <a:gd name="connsiteX17" fmla="*/ 670579 w 806683"/>
                <a:gd name="connsiteY17" fmla="*/ 515076 h 725800"/>
                <a:gd name="connsiteX18" fmla="*/ 695497 w 806683"/>
                <a:gd name="connsiteY18" fmla="*/ 519876 h 725800"/>
                <a:gd name="connsiteX19" fmla="*/ 702812 w 806683"/>
                <a:gd name="connsiteY19" fmla="*/ 535421 h 725800"/>
                <a:gd name="connsiteX20" fmla="*/ 716985 w 806683"/>
                <a:gd name="connsiteY20" fmla="*/ 646292 h 725800"/>
                <a:gd name="connsiteX21" fmla="*/ 723614 w 806683"/>
                <a:gd name="connsiteY21" fmla="*/ 700699 h 725800"/>
                <a:gd name="connsiteX22" fmla="*/ 751046 w 806683"/>
                <a:gd name="connsiteY22" fmla="*/ 720587 h 725800"/>
                <a:gd name="connsiteX23" fmla="*/ 776878 w 806683"/>
                <a:gd name="connsiteY23" fmla="*/ 710529 h 725800"/>
                <a:gd name="connsiteX24" fmla="*/ 790366 w 806683"/>
                <a:gd name="connsiteY24" fmla="*/ 668695 h 725800"/>
                <a:gd name="connsiteX25" fmla="*/ 766134 w 806683"/>
                <a:gd name="connsiteY25" fmla="*/ 411291 h 725800"/>
                <a:gd name="connsiteX26" fmla="*/ 770020 w 806683"/>
                <a:gd name="connsiteY26" fmla="*/ 396661 h 725800"/>
                <a:gd name="connsiteX27" fmla="*/ 793795 w 806683"/>
                <a:gd name="connsiteY27" fmla="*/ 298820 h 725800"/>
                <a:gd name="connsiteX28" fmla="*/ 778707 w 806683"/>
                <a:gd name="connsiteY28" fmla="*/ 272074 h 725800"/>
                <a:gd name="connsiteX29" fmla="*/ 780764 w 806683"/>
                <a:gd name="connsiteY29" fmla="*/ 251043 h 725800"/>
                <a:gd name="connsiteX30" fmla="*/ 796766 w 806683"/>
                <a:gd name="connsiteY30" fmla="*/ 225668 h 725800"/>
                <a:gd name="connsiteX31" fmla="*/ 794480 w 806683"/>
                <a:gd name="connsiteY31" fmla="*/ 136286 h 725800"/>
                <a:gd name="connsiteX32" fmla="*/ 701212 w 806683"/>
                <a:gd name="connsiteY32" fmla="*/ 103824 h 725800"/>
                <a:gd name="connsiteX33" fmla="*/ 633317 w 806683"/>
                <a:gd name="connsiteY33" fmla="*/ 179948 h 725800"/>
                <a:gd name="connsiteX34" fmla="*/ 630346 w 806683"/>
                <a:gd name="connsiteY34" fmla="*/ 208523 h 725800"/>
                <a:gd name="connsiteX35" fmla="*/ 558565 w 806683"/>
                <a:gd name="connsiteY35" fmla="*/ 215153 h 725800"/>
                <a:gd name="connsiteX36" fmla="*/ 530905 w 806683"/>
                <a:gd name="connsiteY36" fmla="*/ 217667 h 725800"/>
                <a:gd name="connsiteX37" fmla="*/ 518789 w 806683"/>
                <a:gd name="connsiteY37" fmla="*/ 190692 h 725800"/>
                <a:gd name="connsiteX38" fmla="*/ 460724 w 806683"/>
                <a:gd name="connsiteY38" fmla="*/ 62676 h 725800"/>
                <a:gd name="connsiteX39" fmla="*/ 431464 w 806683"/>
                <a:gd name="connsiteY39" fmla="*/ 19014 h 725800"/>
                <a:gd name="connsiteX40" fmla="*/ 363569 w 806683"/>
                <a:gd name="connsiteY40" fmla="*/ 20614 h 725800"/>
                <a:gd name="connsiteX41" fmla="*/ 339338 w 806683"/>
                <a:gd name="connsiteY41" fmla="*/ 54675 h 725800"/>
                <a:gd name="connsiteX42" fmla="*/ 265957 w 806683"/>
                <a:gd name="connsiteY42" fmla="*/ 189549 h 725800"/>
                <a:gd name="connsiteX43" fmla="*/ 202635 w 806683"/>
                <a:gd name="connsiteY43" fmla="*/ 240527 h 725800"/>
                <a:gd name="connsiteX44" fmla="*/ 30728 w 806683"/>
                <a:gd name="connsiteY44" fmla="*/ 262244 h 725800"/>
                <a:gd name="connsiteX45" fmla="*/ 6268 w 806683"/>
                <a:gd name="connsiteY45" fmla="*/ 308193 h 725800"/>
                <a:gd name="connsiteX46" fmla="*/ 18612 w 806683"/>
                <a:gd name="connsiteY46" fmla="*/ 326481 h 725800"/>
                <a:gd name="connsiteX47" fmla="*/ 585769 w 806683"/>
                <a:gd name="connsiteY47" fmla="*/ 699785 h 725800"/>
                <a:gd name="connsiteX48" fmla="*/ 567252 w 806683"/>
                <a:gd name="connsiteY48" fmla="*/ 712815 h 725800"/>
                <a:gd name="connsiteX49" fmla="*/ 553307 w 806683"/>
                <a:gd name="connsiteY49" fmla="*/ 703214 h 725800"/>
                <a:gd name="connsiteX50" fmla="*/ 552393 w 806683"/>
                <a:gd name="connsiteY50" fmla="*/ 676925 h 725800"/>
                <a:gd name="connsiteX51" fmla="*/ 578911 w 806683"/>
                <a:gd name="connsiteY51" fmla="*/ 688355 h 725800"/>
                <a:gd name="connsiteX52" fmla="*/ 585769 w 806683"/>
                <a:gd name="connsiteY52" fmla="*/ 699785 h 725800"/>
                <a:gd name="connsiteX53" fmla="*/ 777335 w 806683"/>
                <a:gd name="connsiteY53" fmla="*/ 646292 h 725800"/>
                <a:gd name="connsiteX54" fmla="*/ 751732 w 806683"/>
                <a:gd name="connsiteY54" fmla="*/ 706871 h 725800"/>
                <a:gd name="connsiteX55" fmla="*/ 735273 w 806683"/>
                <a:gd name="connsiteY55" fmla="*/ 691784 h 725800"/>
                <a:gd name="connsiteX56" fmla="*/ 715842 w 806683"/>
                <a:gd name="connsiteY56" fmla="*/ 537250 h 725800"/>
                <a:gd name="connsiteX57" fmla="*/ 707384 w 806683"/>
                <a:gd name="connsiteY57" fmla="*/ 512561 h 725800"/>
                <a:gd name="connsiteX58" fmla="*/ 658921 w 806683"/>
                <a:gd name="connsiteY58" fmla="*/ 507303 h 725800"/>
                <a:gd name="connsiteX59" fmla="*/ 638118 w 806683"/>
                <a:gd name="connsiteY59" fmla="*/ 531306 h 725800"/>
                <a:gd name="connsiteX60" fmla="*/ 620287 w 806683"/>
                <a:gd name="connsiteY60" fmla="*/ 475528 h 725800"/>
                <a:gd name="connsiteX61" fmla="*/ 623259 w 806683"/>
                <a:gd name="connsiteY61" fmla="*/ 457469 h 725800"/>
                <a:gd name="connsiteX62" fmla="*/ 661435 w 806683"/>
                <a:gd name="connsiteY62" fmla="*/ 432780 h 725800"/>
                <a:gd name="connsiteX63" fmla="*/ 732987 w 806683"/>
                <a:gd name="connsiteY63" fmla="*/ 412663 h 725800"/>
                <a:gd name="connsiteX64" fmla="*/ 754704 w 806683"/>
                <a:gd name="connsiteY64" fmla="*/ 422036 h 725800"/>
                <a:gd name="connsiteX65" fmla="*/ 777335 w 806683"/>
                <a:gd name="connsiteY65" fmla="*/ 646292 h 725800"/>
                <a:gd name="connsiteX66" fmla="*/ 648176 w 806683"/>
                <a:gd name="connsiteY66" fmla="*/ 171261 h 725800"/>
                <a:gd name="connsiteX67" fmla="*/ 724757 w 806683"/>
                <a:gd name="connsiteY67" fmla="*/ 115483 h 725800"/>
                <a:gd name="connsiteX68" fmla="*/ 789908 w 806683"/>
                <a:gd name="connsiteY68" fmla="*/ 204180 h 725800"/>
                <a:gd name="connsiteX69" fmla="*/ 719271 w 806683"/>
                <a:gd name="connsiteY69" fmla="*/ 258815 h 725800"/>
                <a:gd name="connsiteX70" fmla="*/ 664864 w 806683"/>
                <a:gd name="connsiteY70" fmla="*/ 238927 h 725800"/>
                <a:gd name="connsiteX71" fmla="*/ 648176 w 806683"/>
                <a:gd name="connsiteY71" fmla="*/ 171261 h 725800"/>
                <a:gd name="connsiteX72" fmla="*/ 525647 w 806683"/>
                <a:gd name="connsiteY72" fmla="*/ 248985 h 725800"/>
                <a:gd name="connsiteX73" fmla="*/ 556508 w 806683"/>
                <a:gd name="connsiteY73" fmla="*/ 227497 h 725800"/>
                <a:gd name="connsiteX74" fmla="*/ 621430 w 806683"/>
                <a:gd name="connsiteY74" fmla="*/ 221325 h 725800"/>
                <a:gd name="connsiteX75" fmla="*/ 644062 w 806683"/>
                <a:gd name="connsiteY75" fmla="*/ 236184 h 725800"/>
                <a:gd name="connsiteX76" fmla="*/ 752875 w 806683"/>
                <a:gd name="connsiteY76" fmla="*/ 269331 h 725800"/>
                <a:gd name="connsiteX77" fmla="*/ 768877 w 806683"/>
                <a:gd name="connsiteY77" fmla="*/ 276646 h 725800"/>
                <a:gd name="connsiteX78" fmla="*/ 793566 w 806683"/>
                <a:gd name="connsiteY78" fmla="*/ 329224 h 725800"/>
                <a:gd name="connsiteX79" fmla="*/ 761333 w 806683"/>
                <a:gd name="connsiteY79" fmla="*/ 387974 h 725800"/>
                <a:gd name="connsiteX80" fmla="*/ 654806 w 806683"/>
                <a:gd name="connsiteY80" fmla="*/ 421121 h 725800"/>
                <a:gd name="connsiteX81" fmla="*/ 635603 w 806683"/>
                <a:gd name="connsiteY81" fmla="*/ 401233 h 725800"/>
                <a:gd name="connsiteX82" fmla="*/ 658006 w 806683"/>
                <a:gd name="connsiteY82" fmla="*/ 378602 h 725800"/>
                <a:gd name="connsiteX83" fmla="*/ 715156 w 806683"/>
                <a:gd name="connsiteY83" fmla="*/ 356199 h 725800"/>
                <a:gd name="connsiteX84" fmla="*/ 732987 w 806683"/>
                <a:gd name="connsiteY84" fmla="*/ 348198 h 725800"/>
                <a:gd name="connsiteX85" fmla="*/ 731615 w 806683"/>
                <a:gd name="connsiteY85" fmla="*/ 297449 h 725800"/>
                <a:gd name="connsiteX86" fmla="*/ 662807 w 806683"/>
                <a:gd name="connsiteY86" fmla="*/ 268645 h 725800"/>
                <a:gd name="connsiteX87" fmla="*/ 618916 w 806683"/>
                <a:gd name="connsiteY87" fmla="*/ 254472 h 725800"/>
                <a:gd name="connsiteX88" fmla="*/ 584854 w 806683"/>
                <a:gd name="connsiteY88" fmla="*/ 270017 h 725800"/>
                <a:gd name="connsiteX89" fmla="*/ 553993 w 806683"/>
                <a:gd name="connsiteY89" fmla="*/ 325566 h 725800"/>
                <a:gd name="connsiteX90" fmla="*/ 542563 w 806683"/>
                <a:gd name="connsiteY90" fmla="*/ 338825 h 725800"/>
                <a:gd name="connsiteX91" fmla="*/ 515588 w 806683"/>
                <a:gd name="connsiteY91" fmla="*/ 340197 h 725800"/>
                <a:gd name="connsiteX92" fmla="*/ 505759 w 806683"/>
                <a:gd name="connsiteY92" fmla="*/ 320080 h 725800"/>
                <a:gd name="connsiteX93" fmla="*/ 525647 w 806683"/>
                <a:gd name="connsiteY93" fmla="*/ 248985 h 725800"/>
                <a:gd name="connsiteX94" fmla="*/ 26156 w 806683"/>
                <a:gd name="connsiteY94" fmla="*/ 278932 h 725800"/>
                <a:gd name="connsiteX95" fmla="*/ 212922 w 806683"/>
                <a:gd name="connsiteY95" fmla="*/ 253786 h 725800"/>
                <a:gd name="connsiteX96" fmla="*/ 270072 w 806683"/>
                <a:gd name="connsiteY96" fmla="*/ 212638 h 725800"/>
                <a:gd name="connsiteX97" fmla="*/ 377057 w 806683"/>
                <a:gd name="connsiteY97" fmla="*/ 23357 h 725800"/>
                <a:gd name="connsiteX98" fmla="*/ 389401 w 806683"/>
                <a:gd name="connsiteY98" fmla="*/ 17185 h 725800"/>
                <a:gd name="connsiteX99" fmla="*/ 389401 w 806683"/>
                <a:gd name="connsiteY99" fmla="*/ 17185 h 725800"/>
                <a:gd name="connsiteX100" fmla="*/ 399460 w 806683"/>
                <a:gd name="connsiteY100" fmla="*/ 16728 h 725800"/>
                <a:gd name="connsiteX101" fmla="*/ 399688 w 806683"/>
                <a:gd name="connsiteY101" fmla="*/ 16728 h 725800"/>
                <a:gd name="connsiteX102" fmla="*/ 402660 w 806683"/>
                <a:gd name="connsiteY102" fmla="*/ 17185 h 725800"/>
                <a:gd name="connsiteX103" fmla="*/ 402889 w 806683"/>
                <a:gd name="connsiteY103" fmla="*/ 17185 h 725800"/>
                <a:gd name="connsiteX104" fmla="*/ 406089 w 806683"/>
                <a:gd name="connsiteY104" fmla="*/ 18099 h 725800"/>
                <a:gd name="connsiteX105" fmla="*/ 406089 w 806683"/>
                <a:gd name="connsiteY105" fmla="*/ 18099 h 725800"/>
                <a:gd name="connsiteX106" fmla="*/ 408832 w 806683"/>
                <a:gd name="connsiteY106" fmla="*/ 19242 h 725800"/>
                <a:gd name="connsiteX107" fmla="*/ 409518 w 806683"/>
                <a:gd name="connsiteY107" fmla="*/ 19700 h 725800"/>
                <a:gd name="connsiteX108" fmla="*/ 411575 w 806683"/>
                <a:gd name="connsiteY108" fmla="*/ 20843 h 725800"/>
                <a:gd name="connsiteX109" fmla="*/ 412261 w 806683"/>
                <a:gd name="connsiteY109" fmla="*/ 21300 h 725800"/>
                <a:gd name="connsiteX110" fmla="*/ 414776 w 806683"/>
                <a:gd name="connsiteY110" fmla="*/ 22900 h 725800"/>
                <a:gd name="connsiteX111" fmla="*/ 436493 w 806683"/>
                <a:gd name="connsiteY111" fmla="*/ 53304 h 725800"/>
                <a:gd name="connsiteX112" fmla="*/ 508959 w 806683"/>
                <a:gd name="connsiteY112" fmla="*/ 212867 h 725800"/>
                <a:gd name="connsiteX113" fmla="*/ 507816 w 806683"/>
                <a:gd name="connsiteY113" fmla="*/ 261787 h 725800"/>
                <a:gd name="connsiteX114" fmla="*/ 493643 w 806683"/>
                <a:gd name="connsiteY114" fmla="*/ 314822 h 725800"/>
                <a:gd name="connsiteX115" fmla="*/ 506673 w 806683"/>
                <a:gd name="connsiteY115" fmla="*/ 350484 h 725800"/>
                <a:gd name="connsiteX116" fmla="*/ 554679 w 806683"/>
                <a:gd name="connsiteY116" fmla="*/ 342940 h 725800"/>
                <a:gd name="connsiteX117" fmla="*/ 572053 w 806683"/>
                <a:gd name="connsiteY117" fmla="*/ 320309 h 725800"/>
                <a:gd name="connsiteX118" fmla="*/ 576853 w 806683"/>
                <a:gd name="connsiteY118" fmla="*/ 312536 h 725800"/>
                <a:gd name="connsiteX119" fmla="*/ 577082 w 806683"/>
                <a:gd name="connsiteY119" fmla="*/ 312308 h 725800"/>
                <a:gd name="connsiteX120" fmla="*/ 581197 w 806683"/>
                <a:gd name="connsiteY120" fmla="*/ 304992 h 725800"/>
                <a:gd name="connsiteX121" fmla="*/ 581654 w 806683"/>
                <a:gd name="connsiteY121" fmla="*/ 304078 h 725800"/>
                <a:gd name="connsiteX122" fmla="*/ 585311 w 806683"/>
                <a:gd name="connsiteY122" fmla="*/ 297220 h 725800"/>
                <a:gd name="connsiteX123" fmla="*/ 585997 w 806683"/>
                <a:gd name="connsiteY123" fmla="*/ 295848 h 725800"/>
                <a:gd name="connsiteX124" fmla="*/ 589883 w 806683"/>
                <a:gd name="connsiteY124" fmla="*/ 287619 h 725800"/>
                <a:gd name="connsiteX125" fmla="*/ 623488 w 806683"/>
                <a:gd name="connsiteY125" fmla="*/ 270931 h 725800"/>
                <a:gd name="connsiteX126" fmla="*/ 723157 w 806683"/>
                <a:gd name="connsiteY126" fmla="*/ 311393 h 725800"/>
                <a:gd name="connsiteX127" fmla="*/ 737102 w 806683"/>
                <a:gd name="connsiteY127" fmla="*/ 323966 h 725800"/>
                <a:gd name="connsiteX128" fmla="*/ 723157 w 806683"/>
                <a:gd name="connsiteY128" fmla="*/ 339054 h 725800"/>
                <a:gd name="connsiteX129" fmla="*/ 667607 w 806683"/>
                <a:gd name="connsiteY129" fmla="*/ 359171 h 725800"/>
                <a:gd name="connsiteX130" fmla="*/ 645433 w 806683"/>
                <a:gd name="connsiteY130" fmla="*/ 368315 h 725800"/>
                <a:gd name="connsiteX131" fmla="*/ 625316 w 806683"/>
                <a:gd name="connsiteY131" fmla="*/ 420207 h 725800"/>
                <a:gd name="connsiteX132" fmla="*/ 622802 w 806683"/>
                <a:gd name="connsiteY132" fmla="*/ 440552 h 725800"/>
                <a:gd name="connsiteX133" fmla="*/ 621202 w 806683"/>
                <a:gd name="connsiteY133" fmla="*/ 441695 h 725800"/>
                <a:gd name="connsiteX134" fmla="*/ 620744 w 806683"/>
                <a:gd name="connsiteY134" fmla="*/ 441924 h 725800"/>
                <a:gd name="connsiteX135" fmla="*/ 619373 w 806683"/>
                <a:gd name="connsiteY135" fmla="*/ 443067 h 725800"/>
                <a:gd name="connsiteX136" fmla="*/ 618687 w 806683"/>
                <a:gd name="connsiteY136" fmla="*/ 443524 h 725800"/>
                <a:gd name="connsiteX137" fmla="*/ 617544 w 806683"/>
                <a:gd name="connsiteY137" fmla="*/ 444438 h 725800"/>
                <a:gd name="connsiteX138" fmla="*/ 616630 w 806683"/>
                <a:gd name="connsiteY138" fmla="*/ 445124 h 725800"/>
                <a:gd name="connsiteX139" fmla="*/ 615944 w 806683"/>
                <a:gd name="connsiteY139" fmla="*/ 445810 h 725800"/>
                <a:gd name="connsiteX140" fmla="*/ 614115 w 806683"/>
                <a:gd name="connsiteY140" fmla="*/ 447867 h 725800"/>
                <a:gd name="connsiteX141" fmla="*/ 613886 w 806683"/>
                <a:gd name="connsiteY141" fmla="*/ 448096 h 725800"/>
                <a:gd name="connsiteX142" fmla="*/ 612743 w 806683"/>
                <a:gd name="connsiteY142" fmla="*/ 449468 h 725800"/>
                <a:gd name="connsiteX143" fmla="*/ 603828 w 806683"/>
                <a:gd name="connsiteY143" fmla="*/ 473471 h 725800"/>
                <a:gd name="connsiteX144" fmla="*/ 608400 w 806683"/>
                <a:gd name="connsiteY144" fmla="*/ 492444 h 725800"/>
                <a:gd name="connsiteX145" fmla="*/ 608400 w 806683"/>
                <a:gd name="connsiteY145" fmla="*/ 492673 h 725800"/>
                <a:gd name="connsiteX146" fmla="*/ 660978 w 806683"/>
                <a:gd name="connsiteY146" fmla="*/ 660465 h 725800"/>
                <a:gd name="connsiteX147" fmla="*/ 667836 w 806683"/>
                <a:gd name="connsiteY147" fmla="*/ 692469 h 725800"/>
                <a:gd name="connsiteX148" fmla="*/ 642233 w 806683"/>
                <a:gd name="connsiteY148" fmla="*/ 710300 h 725800"/>
                <a:gd name="connsiteX149" fmla="*/ 464839 w 806683"/>
                <a:gd name="connsiteY149" fmla="*/ 606973 h 725800"/>
                <a:gd name="connsiteX150" fmla="*/ 368827 w 806683"/>
                <a:gd name="connsiteY150" fmla="*/ 587999 h 725800"/>
                <a:gd name="connsiteX151" fmla="*/ 176803 w 806683"/>
                <a:gd name="connsiteY151" fmla="*/ 692469 h 725800"/>
                <a:gd name="connsiteX152" fmla="*/ 139541 w 806683"/>
                <a:gd name="connsiteY152" fmla="*/ 703671 h 725800"/>
                <a:gd name="connsiteX153" fmla="*/ 114167 w 806683"/>
                <a:gd name="connsiteY153" fmla="*/ 679896 h 725800"/>
                <a:gd name="connsiteX154" fmla="*/ 127426 w 806683"/>
                <a:gd name="connsiteY154" fmla="*/ 610631 h 725800"/>
                <a:gd name="connsiteX155" fmla="*/ 132455 w 806683"/>
                <a:gd name="connsiteY155" fmla="*/ 584342 h 725800"/>
                <a:gd name="connsiteX156" fmla="*/ 152572 w 806683"/>
                <a:gd name="connsiteY156" fmla="*/ 476900 h 725800"/>
                <a:gd name="connsiteX157" fmla="*/ 143885 w 806683"/>
                <a:gd name="connsiteY157" fmla="*/ 449239 h 725800"/>
                <a:gd name="connsiteX158" fmla="*/ 33014 w 806683"/>
                <a:gd name="connsiteY158" fmla="*/ 321680 h 725800"/>
                <a:gd name="connsiteX159" fmla="*/ 15869 w 806683"/>
                <a:gd name="connsiteY159" fmla="*/ 297906 h 725800"/>
                <a:gd name="connsiteX160" fmla="*/ 26156 w 806683"/>
                <a:gd name="connsiteY160" fmla="*/ 278932 h 725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806683" h="725800">
                  <a:moveTo>
                    <a:pt x="18612" y="326481"/>
                  </a:moveTo>
                  <a:cubicBezTo>
                    <a:pt x="48787" y="360314"/>
                    <a:pt x="79648" y="393689"/>
                    <a:pt x="108452" y="428894"/>
                  </a:cubicBezTo>
                  <a:cubicBezTo>
                    <a:pt x="145028" y="473699"/>
                    <a:pt x="143199" y="459297"/>
                    <a:pt x="131769" y="517133"/>
                  </a:cubicBezTo>
                  <a:cubicBezTo>
                    <a:pt x="121939" y="566739"/>
                    <a:pt x="110738" y="615888"/>
                    <a:pt x="100908" y="665495"/>
                  </a:cubicBezTo>
                  <a:cubicBezTo>
                    <a:pt x="91764" y="712358"/>
                    <a:pt x="104794" y="725845"/>
                    <a:pt x="151200" y="718758"/>
                  </a:cubicBezTo>
                  <a:cubicBezTo>
                    <a:pt x="156458" y="717844"/>
                    <a:pt x="160801" y="715787"/>
                    <a:pt x="165373" y="713272"/>
                  </a:cubicBezTo>
                  <a:cubicBezTo>
                    <a:pt x="226409" y="679896"/>
                    <a:pt x="290646" y="652007"/>
                    <a:pt x="348939" y="614060"/>
                  </a:cubicBezTo>
                  <a:cubicBezTo>
                    <a:pt x="376142" y="596457"/>
                    <a:pt x="400603" y="596000"/>
                    <a:pt x="429406" y="605830"/>
                  </a:cubicBezTo>
                  <a:cubicBezTo>
                    <a:pt x="459124" y="615888"/>
                    <a:pt x="483584" y="634634"/>
                    <a:pt x="511245" y="647892"/>
                  </a:cubicBezTo>
                  <a:cubicBezTo>
                    <a:pt x="533648" y="658637"/>
                    <a:pt x="539134" y="666638"/>
                    <a:pt x="538677" y="670067"/>
                  </a:cubicBezTo>
                  <a:cubicBezTo>
                    <a:pt x="535477" y="687669"/>
                    <a:pt x="535477" y="725845"/>
                    <a:pt x="566109" y="725159"/>
                  </a:cubicBezTo>
                  <a:cubicBezTo>
                    <a:pt x="572510" y="724245"/>
                    <a:pt x="586454" y="725159"/>
                    <a:pt x="595827" y="706871"/>
                  </a:cubicBezTo>
                  <a:cubicBezTo>
                    <a:pt x="599713" y="700470"/>
                    <a:pt x="608857" y="710529"/>
                    <a:pt x="621202" y="718758"/>
                  </a:cubicBezTo>
                  <a:cubicBezTo>
                    <a:pt x="624173" y="720816"/>
                    <a:pt x="627602" y="722187"/>
                    <a:pt x="631031" y="723330"/>
                  </a:cubicBezTo>
                  <a:cubicBezTo>
                    <a:pt x="660292" y="733389"/>
                    <a:pt x="685895" y="711443"/>
                    <a:pt x="680638" y="680811"/>
                  </a:cubicBezTo>
                  <a:cubicBezTo>
                    <a:pt x="679037" y="672124"/>
                    <a:pt x="677666" y="663666"/>
                    <a:pt x="674465" y="655208"/>
                  </a:cubicBezTo>
                  <a:cubicBezTo>
                    <a:pt x="665321" y="629833"/>
                    <a:pt x="656406" y="604230"/>
                    <a:pt x="648176" y="578398"/>
                  </a:cubicBezTo>
                  <a:cubicBezTo>
                    <a:pt x="640175" y="553252"/>
                    <a:pt x="648405" y="528792"/>
                    <a:pt x="670579" y="515076"/>
                  </a:cubicBezTo>
                  <a:cubicBezTo>
                    <a:pt x="680180" y="509132"/>
                    <a:pt x="688639" y="512790"/>
                    <a:pt x="695497" y="519876"/>
                  </a:cubicBezTo>
                  <a:cubicBezTo>
                    <a:pt x="699840" y="524220"/>
                    <a:pt x="701440" y="529478"/>
                    <a:pt x="702812" y="535421"/>
                  </a:cubicBezTo>
                  <a:cubicBezTo>
                    <a:pt x="710127" y="571997"/>
                    <a:pt x="716071" y="608802"/>
                    <a:pt x="716985" y="646292"/>
                  </a:cubicBezTo>
                  <a:cubicBezTo>
                    <a:pt x="717442" y="664580"/>
                    <a:pt x="720643" y="682640"/>
                    <a:pt x="723614" y="700699"/>
                  </a:cubicBezTo>
                  <a:cubicBezTo>
                    <a:pt x="726129" y="715329"/>
                    <a:pt x="736873" y="720816"/>
                    <a:pt x="751046" y="720587"/>
                  </a:cubicBezTo>
                  <a:cubicBezTo>
                    <a:pt x="760648" y="720359"/>
                    <a:pt x="769106" y="717615"/>
                    <a:pt x="776878" y="710529"/>
                  </a:cubicBezTo>
                  <a:cubicBezTo>
                    <a:pt x="789680" y="698870"/>
                    <a:pt x="790366" y="684240"/>
                    <a:pt x="790366" y="668695"/>
                  </a:cubicBezTo>
                  <a:cubicBezTo>
                    <a:pt x="790137" y="582284"/>
                    <a:pt x="786479" y="495873"/>
                    <a:pt x="766134" y="411291"/>
                  </a:cubicBezTo>
                  <a:cubicBezTo>
                    <a:pt x="764534" y="404891"/>
                    <a:pt x="764077" y="401004"/>
                    <a:pt x="770020" y="396661"/>
                  </a:cubicBezTo>
                  <a:cubicBezTo>
                    <a:pt x="805225" y="370372"/>
                    <a:pt x="812768" y="338368"/>
                    <a:pt x="793795" y="298820"/>
                  </a:cubicBezTo>
                  <a:cubicBezTo>
                    <a:pt x="789451" y="289676"/>
                    <a:pt x="785336" y="279618"/>
                    <a:pt x="778707" y="272074"/>
                  </a:cubicBezTo>
                  <a:cubicBezTo>
                    <a:pt x="769334" y="261101"/>
                    <a:pt x="772078" y="260415"/>
                    <a:pt x="780764" y="251043"/>
                  </a:cubicBezTo>
                  <a:cubicBezTo>
                    <a:pt x="786708" y="244642"/>
                    <a:pt x="793109" y="233441"/>
                    <a:pt x="796766" y="225668"/>
                  </a:cubicBezTo>
                  <a:cubicBezTo>
                    <a:pt x="808882" y="199379"/>
                    <a:pt x="811854" y="162803"/>
                    <a:pt x="794480" y="136286"/>
                  </a:cubicBezTo>
                  <a:cubicBezTo>
                    <a:pt x="774364" y="105653"/>
                    <a:pt x="736416" y="96052"/>
                    <a:pt x="701212" y="103824"/>
                  </a:cubicBezTo>
                  <a:cubicBezTo>
                    <a:pt x="652291" y="114797"/>
                    <a:pt x="644062" y="133314"/>
                    <a:pt x="633317" y="179948"/>
                  </a:cubicBezTo>
                  <a:cubicBezTo>
                    <a:pt x="631260" y="189092"/>
                    <a:pt x="634460" y="198922"/>
                    <a:pt x="630346" y="208523"/>
                  </a:cubicBezTo>
                  <a:cubicBezTo>
                    <a:pt x="606114" y="207609"/>
                    <a:pt x="582568" y="214238"/>
                    <a:pt x="558565" y="215153"/>
                  </a:cubicBezTo>
                  <a:cubicBezTo>
                    <a:pt x="549193" y="215610"/>
                    <a:pt x="538448" y="220868"/>
                    <a:pt x="530905" y="217667"/>
                  </a:cubicBezTo>
                  <a:cubicBezTo>
                    <a:pt x="521532" y="213781"/>
                    <a:pt x="522218" y="200065"/>
                    <a:pt x="518789" y="190692"/>
                  </a:cubicBezTo>
                  <a:cubicBezTo>
                    <a:pt x="502330" y="146573"/>
                    <a:pt x="479012" y="105882"/>
                    <a:pt x="460724" y="62676"/>
                  </a:cubicBezTo>
                  <a:cubicBezTo>
                    <a:pt x="453866" y="46446"/>
                    <a:pt x="442665" y="32501"/>
                    <a:pt x="431464" y="19014"/>
                  </a:cubicBezTo>
                  <a:cubicBezTo>
                    <a:pt x="409518" y="-7047"/>
                    <a:pt x="384601" y="-6132"/>
                    <a:pt x="363569" y="20614"/>
                  </a:cubicBezTo>
                  <a:cubicBezTo>
                    <a:pt x="354883" y="31587"/>
                    <a:pt x="346653" y="42788"/>
                    <a:pt x="339338" y="54675"/>
                  </a:cubicBezTo>
                  <a:cubicBezTo>
                    <a:pt x="312592" y="98338"/>
                    <a:pt x="287446" y="142915"/>
                    <a:pt x="265957" y="189549"/>
                  </a:cubicBezTo>
                  <a:cubicBezTo>
                    <a:pt x="253613" y="216296"/>
                    <a:pt x="235553" y="237098"/>
                    <a:pt x="202635" y="240527"/>
                  </a:cubicBezTo>
                  <a:cubicBezTo>
                    <a:pt x="167659" y="244185"/>
                    <a:pt x="53359" y="260187"/>
                    <a:pt x="30728" y="262244"/>
                  </a:cubicBezTo>
                  <a:cubicBezTo>
                    <a:pt x="2153" y="264987"/>
                    <a:pt x="-7677" y="283047"/>
                    <a:pt x="6268" y="308193"/>
                  </a:cubicBezTo>
                  <a:cubicBezTo>
                    <a:pt x="9468" y="314822"/>
                    <a:pt x="13811" y="320766"/>
                    <a:pt x="18612" y="326481"/>
                  </a:cubicBezTo>
                  <a:close/>
                  <a:moveTo>
                    <a:pt x="585769" y="699785"/>
                  </a:moveTo>
                  <a:cubicBezTo>
                    <a:pt x="582111" y="707100"/>
                    <a:pt x="576625" y="712815"/>
                    <a:pt x="567252" y="712815"/>
                  </a:cubicBezTo>
                  <a:cubicBezTo>
                    <a:pt x="560165" y="713043"/>
                    <a:pt x="554450" y="709614"/>
                    <a:pt x="553307" y="703214"/>
                  </a:cubicBezTo>
                  <a:cubicBezTo>
                    <a:pt x="551707" y="695441"/>
                    <a:pt x="549421" y="685840"/>
                    <a:pt x="552393" y="676925"/>
                  </a:cubicBezTo>
                  <a:cubicBezTo>
                    <a:pt x="562680" y="676925"/>
                    <a:pt x="572053" y="684468"/>
                    <a:pt x="578911" y="688355"/>
                  </a:cubicBezTo>
                  <a:cubicBezTo>
                    <a:pt x="582797" y="690641"/>
                    <a:pt x="588969" y="693612"/>
                    <a:pt x="585769" y="699785"/>
                  </a:cubicBezTo>
                  <a:close/>
                  <a:moveTo>
                    <a:pt x="777335" y="646292"/>
                  </a:moveTo>
                  <a:cubicBezTo>
                    <a:pt x="777335" y="660465"/>
                    <a:pt x="781679" y="704357"/>
                    <a:pt x="751732" y="706871"/>
                  </a:cubicBezTo>
                  <a:cubicBezTo>
                    <a:pt x="742360" y="707786"/>
                    <a:pt x="736416" y="702071"/>
                    <a:pt x="735273" y="691784"/>
                  </a:cubicBezTo>
                  <a:cubicBezTo>
                    <a:pt x="734130" y="678753"/>
                    <a:pt x="723843" y="575198"/>
                    <a:pt x="715842" y="537250"/>
                  </a:cubicBezTo>
                  <a:cubicBezTo>
                    <a:pt x="714013" y="528792"/>
                    <a:pt x="712413" y="520105"/>
                    <a:pt x="707384" y="512561"/>
                  </a:cubicBezTo>
                  <a:cubicBezTo>
                    <a:pt x="695039" y="494045"/>
                    <a:pt x="674694" y="491530"/>
                    <a:pt x="658921" y="507303"/>
                  </a:cubicBezTo>
                  <a:cubicBezTo>
                    <a:pt x="651834" y="514390"/>
                    <a:pt x="645890" y="522391"/>
                    <a:pt x="638118" y="531306"/>
                  </a:cubicBezTo>
                  <a:cubicBezTo>
                    <a:pt x="628288" y="512333"/>
                    <a:pt x="624173" y="494045"/>
                    <a:pt x="620287" y="475528"/>
                  </a:cubicBezTo>
                  <a:cubicBezTo>
                    <a:pt x="619144" y="470499"/>
                    <a:pt x="619601" y="461583"/>
                    <a:pt x="623259" y="457469"/>
                  </a:cubicBezTo>
                  <a:cubicBezTo>
                    <a:pt x="634232" y="445581"/>
                    <a:pt x="644519" y="435066"/>
                    <a:pt x="661435" y="432780"/>
                  </a:cubicBezTo>
                  <a:cubicBezTo>
                    <a:pt x="686353" y="429351"/>
                    <a:pt x="709670" y="421350"/>
                    <a:pt x="732987" y="412663"/>
                  </a:cubicBezTo>
                  <a:cubicBezTo>
                    <a:pt x="747160" y="407405"/>
                    <a:pt x="747846" y="408091"/>
                    <a:pt x="754704" y="422036"/>
                  </a:cubicBezTo>
                  <a:cubicBezTo>
                    <a:pt x="771392" y="465012"/>
                    <a:pt x="777564" y="592571"/>
                    <a:pt x="777335" y="646292"/>
                  </a:cubicBezTo>
                  <a:close/>
                  <a:moveTo>
                    <a:pt x="648176" y="171261"/>
                  </a:moveTo>
                  <a:cubicBezTo>
                    <a:pt x="654577" y="149087"/>
                    <a:pt x="668522" y="115254"/>
                    <a:pt x="724757" y="115483"/>
                  </a:cubicBezTo>
                  <a:cubicBezTo>
                    <a:pt x="768420" y="113426"/>
                    <a:pt x="802253" y="145430"/>
                    <a:pt x="789908" y="204180"/>
                  </a:cubicBezTo>
                  <a:cubicBezTo>
                    <a:pt x="786479" y="227954"/>
                    <a:pt x="767506" y="263387"/>
                    <a:pt x="719271" y="258815"/>
                  </a:cubicBezTo>
                  <a:cubicBezTo>
                    <a:pt x="699840" y="255843"/>
                    <a:pt x="680638" y="254015"/>
                    <a:pt x="664864" y="238927"/>
                  </a:cubicBezTo>
                  <a:cubicBezTo>
                    <a:pt x="645433" y="220410"/>
                    <a:pt x="641547" y="194807"/>
                    <a:pt x="648176" y="171261"/>
                  </a:cubicBezTo>
                  <a:close/>
                  <a:moveTo>
                    <a:pt x="525647" y="248985"/>
                  </a:moveTo>
                  <a:cubicBezTo>
                    <a:pt x="531819" y="235727"/>
                    <a:pt x="542563" y="228869"/>
                    <a:pt x="556508" y="227497"/>
                  </a:cubicBezTo>
                  <a:cubicBezTo>
                    <a:pt x="576853" y="225440"/>
                    <a:pt x="597199" y="223611"/>
                    <a:pt x="621430" y="221325"/>
                  </a:cubicBezTo>
                  <a:cubicBezTo>
                    <a:pt x="630346" y="219496"/>
                    <a:pt x="637661" y="224982"/>
                    <a:pt x="644062" y="236184"/>
                  </a:cubicBezTo>
                  <a:cubicBezTo>
                    <a:pt x="655034" y="255615"/>
                    <a:pt x="700526" y="280761"/>
                    <a:pt x="752875" y="269331"/>
                  </a:cubicBezTo>
                  <a:cubicBezTo>
                    <a:pt x="758819" y="266130"/>
                    <a:pt x="766134" y="272074"/>
                    <a:pt x="768877" y="276646"/>
                  </a:cubicBezTo>
                  <a:cubicBezTo>
                    <a:pt x="780079" y="294020"/>
                    <a:pt x="789680" y="308879"/>
                    <a:pt x="793566" y="329224"/>
                  </a:cubicBezTo>
                  <a:cubicBezTo>
                    <a:pt x="798367" y="354599"/>
                    <a:pt x="784193" y="376544"/>
                    <a:pt x="761333" y="387974"/>
                  </a:cubicBezTo>
                  <a:cubicBezTo>
                    <a:pt x="727501" y="404891"/>
                    <a:pt x="691839" y="414720"/>
                    <a:pt x="654806" y="421121"/>
                  </a:cubicBezTo>
                  <a:cubicBezTo>
                    <a:pt x="640861" y="423636"/>
                    <a:pt x="634003" y="415406"/>
                    <a:pt x="635603" y="401233"/>
                  </a:cubicBezTo>
                  <a:cubicBezTo>
                    <a:pt x="636975" y="388431"/>
                    <a:pt x="646119" y="383174"/>
                    <a:pt x="658006" y="378602"/>
                  </a:cubicBezTo>
                  <a:cubicBezTo>
                    <a:pt x="676980" y="371286"/>
                    <a:pt x="696182" y="363743"/>
                    <a:pt x="715156" y="356199"/>
                  </a:cubicBezTo>
                  <a:cubicBezTo>
                    <a:pt x="721328" y="353684"/>
                    <a:pt x="727729" y="351627"/>
                    <a:pt x="732987" y="348198"/>
                  </a:cubicBezTo>
                  <a:cubicBezTo>
                    <a:pt x="759047" y="331281"/>
                    <a:pt x="759733" y="314822"/>
                    <a:pt x="731615" y="297449"/>
                  </a:cubicBezTo>
                  <a:cubicBezTo>
                    <a:pt x="710584" y="284190"/>
                    <a:pt x="686353" y="277103"/>
                    <a:pt x="662807" y="268645"/>
                  </a:cubicBezTo>
                  <a:cubicBezTo>
                    <a:pt x="648405" y="263387"/>
                    <a:pt x="633775" y="258587"/>
                    <a:pt x="618916" y="254472"/>
                  </a:cubicBezTo>
                  <a:cubicBezTo>
                    <a:pt x="597656" y="248528"/>
                    <a:pt x="593770" y="250586"/>
                    <a:pt x="584854" y="270017"/>
                  </a:cubicBezTo>
                  <a:cubicBezTo>
                    <a:pt x="575939" y="289219"/>
                    <a:pt x="565195" y="307507"/>
                    <a:pt x="553993" y="325566"/>
                  </a:cubicBezTo>
                  <a:cubicBezTo>
                    <a:pt x="551021" y="330367"/>
                    <a:pt x="547135" y="335396"/>
                    <a:pt x="542563" y="338825"/>
                  </a:cubicBezTo>
                  <a:cubicBezTo>
                    <a:pt x="534334" y="345226"/>
                    <a:pt x="524961" y="344997"/>
                    <a:pt x="515588" y="340197"/>
                  </a:cubicBezTo>
                  <a:cubicBezTo>
                    <a:pt x="507130" y="335853"/>
                    <a:pt x="504387" y="328538"/>
                    <a:pt x="505759" y="320080"/>
                  </a:cubicBezTo>
                  <a:cubicBezTo>
                    <a:pt x="509416" y="295620"/>
                    <a:pt x="515360" y="271617"/>
                    <a:pt x="525647" y="248985"/>
                  </a:cubicBezTo>
                  <a:close/>
                  <a:moveTo>
                    <a:pt x="26156" y="278932"/>
                  </a:moveTo>
                  <a:cubicBezTo>
                    <a:pt x="46730" y="271845"/>
                    <a:pt x="192577" y="254929"/>
                    <a:pt x="212922" y="253786"/>
                  </a:cubicBezTo>
                  <a:cubicBezTo>
                    <a:pt x="240354" y="252186"/>
                    <a:pt x="260014" y="236412"/>
                    <a:pt x="270072" y="212638"/>
                  </a:cubicBezTo>
                  <a:cubicBezTo>
                    <a:pt x="294075" y="156402"/>
                    <a:pt x="367227" y="32273"/>
                    <a:pt x="377057" y="23357"/>
                  </a:cubicBezTo>
                  <a:cubicBezTo>
                    <a:pt x="380486" y="20157"/>
                    <a:pt x="384829" y="18099"/>
                    <a:pt x="389401" y="17185"/>
                  </a:cubicBezTo>
                  <a:lnTo>
                    <a:pt x="389401" y="17185"/>
                  </a:lnTo>
                  <a:cubicBezTo>
                    <a:pt x="392602" y="16499"/>
                    <a:pt x="396031" y="16271"/>
                    <a:pt x="399460" y="16728"/>
                  </a:cubicBezTo>
                  <a:cubicBezTo>
                    <a:pt x="399460" y="16728"/>
                    <a:pt x="399688" y="16728"/>
                    <a:pt x="399688" y="16728"/>
                  </a:cubicBezTo>
                  <a:cubicBezTo>
                    <a:pt x="400603" y="16728"/>
                    <a:pt x="401746" y="16956"/>
                    <a:pt x="402660" y="17185"/>
                  </a:cubicBezTo>
                  <a:cubicBezTo>
                    <a:pt x="402660" y="17185"/>
                    <a:pt x="402889" y="17185"/>
                    <a:pt x="402889" y="17185"/>
                  </a:cubicBezTo>
                  <a:cubicBezTo>
                    <a:pt x="404032" y="17414"/>
                    <a:pt x="404946" y="17642"/>
                    <a:pt x="406089" y="18099"/>
                  </a:cubicBezTo>
                  <a:cubicBezTo>
                    <a:pt x="406089" y="18099"/>
                    <a:pt x="406089" y="18099"/>
                    <a:pt x="406089" y="18099"/>
                  </a:cubicBezTo>
                  <a:cubicBezTo>
                    <a:pt x="407003" y="18328"/>
                    <a:pt x="407918" y="18785"/>
                    <a:pt x="408832" y="19242"/>
                  </a:cubicBezTo>
                  <a:cubicBezTo>
                    <a:pt x="409061" y="19242"/>
                    <a:pt x="409289" y="19471"/>
                    <a:pt x="409518" y="19700"/>
                  </a:cubicBezTo>
                  <a:cubicBezTo>
                    <a:pt x="410204" y="19928"/>
                    <a:pt x="410890" y="20385"/>
                    <a:pt x="411575" y="20843"/>
                  </a:cubicBezTo>
                  <a:cubicBezTo>
                    <a:pt x="411804" y="21071"/>
                    <a:pt x="412033" y="21071"/>
                    <a:pt x="412261" y="21300"/>
                  </a:cubicBezTo>
                  <a:cubicBezTo>
                    <a:pt x="413176" y="21757"/>
                    <a:pt x="413861" y="22443"/>
                    <a:pt x="414776" y="22900"/>
                  </a:cubicBezTo>
                  <a:cubicBezTo>
                    <a:pt x="425291" y="31130"/>
                    <a:pt x="430321" y="41645"/>
                    <a:pt x="436493" y="53304"/>
                  </a:cubicBezTo>
                  <a:cubicBezTo>
                    <a:pt x="464153" y="104739"/>
                    <a:pt x="491585" y="156174"/>
                    <a:pt x="508959" y="212867"/>
                  </a:cubicBezTo>
                  <a:cubicBezTo>
                    <a:pt x="514674" y="231383"/>
                    <a:pt x="512617" y="245556"/>
                    <a:pt x="507816" y="261787"/>
                  </a:cubicBezTo>
                  <a:cubicBezTo>
                    <a:pt x="502558" y="279389"/>
                    <a:pt x="496386" y="296534"/>
                    <a:pt x="493643" y="314822"/>
                  </a:cubicBezTo>
                  <a:cubicBezTo>
                    <a:pt x="490671" y="334710"/>
                    <a:pt x="494100" y="345455"/>
                    <a:pt x="506673" y="350484"/>
                  </a:cubicBezTo>
                  <a:cubicBezTo>
                    <a:pt x="522904" y="357113"/>
                    <a:pt x="540506" y="358942"/>
                    <a:pt x="554679" y="342940"/>
                  </a:cubicBezTo>
                  <a:cubicBezTo>
                    <a:pt x="561080" y="335625"/>
                    <a:pt x="566795" y="328081"/>
                    <a:pt x="572053" y="320309"/>
                  </a:cubicBezTo>
                  <a:cubicBezTo>
                    <a:pt x="573653" y="317794"/>
                    <a:pt x="575253" y="315279"/>
                    <a:pt x="576853" y="312536"/>
                  </a:cubicBezTo>
                  <a:cubicBezTo>
                    <a:pt x="576853" y="312536"/>
                    <a:pt x="577082" y="312308"/>
                    <a:pt x="577082" y="312308"/>
                  </a:cubicBezTo>
                  <a:cubicBezTo>
                    <a:pt x="578453" y="309793"/>
                    <a:pt x="579825" y="307507"/>
                    <a:pt x="581197" y="304992"/>
                  </a:cubicBezTo>
                  <a:cubicBezTo>
                    <a:pt x="581425" y="304764"/>
                    <a:pt x="581425" y="304307"/>
                    <a:pt x="581654" y="304078"/>
                  </a:cubicBezTo>
                  <a:cubicBezTo>
                    <a:pt x="582797" y="301792"/>
                    <a:pt x="584168" y="299506"/>
                    <a:pt x="585311" y="297220"/>
                  </a:cubicBezTo>
                  <a:cubicBezTo>
                    <a:pt x="585540" y="296763"/>
                    <a:pt x="585769" y="296306"/>
                    <a:pt x="585997" y="295848"/>
                  </a:cubicBezTo>
                  <a:cubicBezTo>
                    <a:pt x="587369" y="293105"/>
                    <a:pt x="588512" y="290362"/>
                    <a:pt x="589883" y="287619"/>
                  </a:cubicBezTo>
                  <a:cubicBezTo>
                    <a:pt x="598342" y="268645"/>
                    <a:pt x="605428" y="264302"/>
                    <a:pt x="623488" y="270931"/>
                  </a:cubicBezTo>
                  <a:cubicBezTo>
                    <a:pt x="657092" y="283504"/>
                    <a:pt x="691839" y="293334"/>
                    <a:pt x="723157" y="311393"/>
                  </a:cubicBezTo>
                  <a:cubicBezTo>
                    <a:pt x="728872" y="314594"/>
                    <a:pt x="736645" y="315965"/>
                    <a:pt x="737102" y="323966"/>
                  </a:cubicBezTo>
                  <a:cubicBezTo>
                    <a:pt x="737559" y="332882"/>
                    <a:pt x="729787" y="336311"/>
                    <a:pt x="723157" y="339054"/>
                  </a:cubicBezTo>
                  <a:cubicBezTo>
                    <a:pt x="704869" y="346140"/>
                    <a:pt x="686124" y="352541"/>
                    <a:pt x="667607" y="359171"/>
                  </a:cubicBezTo>
                  <a:cubicBezTo>
                    <a:pt x="660064" y="361685"/>
                    <a:pt x="652291" y="363971"/>
                    <a:pt x="645433" y="368315"/>
                  </a:cubicBezTo>
                  <a:cubicBezTo>
                    <a:pt x="625545" y="380659"/>
                    <a:pt x="616858" y="398947"/>
                    <a:pt x="625316" y="420207"/>
                  </a:cubicBezTo>
                  <a:cubicBezTo>
                    <a:pt x="630803" y="434380"/>
                    <a:pt x="628517" y="436666"/>
                    <a:pt x="622802" y="440552"/>
                  </a:cubicBezTo>
                  <a:cubicBezTo>
                    <a:pt x="622345" y="440781"/>
                    <a:pt x="621659" y="441238"/>
                    <a:pt x="621202" y="441695"/>
                  </a:cubicBezTo>
                  <a:cubicBezTo>
                    <a:pt x="620973" y="441695"/>
                    <a:pt x="620973" y="441924"/>
                    <a:pt x="620744" y="441924"/>
                  </a:cubicBezTo>
                  <a:cubicBezTo>
                    <a:pt x="620287" y="442152"/>
                    <a:pt x="619830" y="442610"/>
                    <a:pt x="619373" y="443067"/>
                  </a:cubicBezTo>
                  <a:cubicBezTo>
                    <a:pt x="619144" y="443295"/>
                    <a:pt x="618916" y="443524"/>
                    <a:pt x="618687" y="443524"/>
                  </a:cubicBezTo>
                  <a:cubicBezTo>
                    <a:pt x="618230" y="443753"/>
                    <a:pt x="618001" y="444210"/>
                    <a:pt x="617544" y="444438"/>
                  </a:cubicBezTo>
                  <a:cubicBezTo>
                    <a:pt x="617315" y="444667"/>
                    <a:pt x="617087" y="444896"/>
                    <a:pt x="616630" y="445124"/>
                  </a:cubicBezTo>
                  <a:cubicBezTo>
                    <a:pt x="616401" y="445353"/>
                    <a:pt x="616172" y="445581"/>
                    <a:pt x="615944" y="445810"/>
                  </a:cubicBezTo>
                  <a:cubicBezTo>
                    <a:pt x="615258" y="446496"/>
                    <a:pt x="614801" y="447182"/>
                    <a:pt x="614115" y="447867"/>
                  </a:cubicBezTo>
                  <a:cubicBezTo>
                    <a:pt x="614115" y="447867"/>
                    <a:pt x="613886" y="448096"/>
                    <a:pt x="613886" y="448096"/>
                  </a:cubicBezTo>
                  <a:cubicBezTo>
                    <a:pt x="613429" y="448553"/>
                    <a:pt x="613201" y="449010"/>
                    <a:pt x="612743" y="449468"/>
                  </a:cubicBezTo>
                  <a:cubicBezTo>
                    <a:pt x="607028" y="457011"/>
                    <a:pt x="602914" y="466841"/>
                    <a:pt x="603828" y="473471"/>
                  </a:cubicBezTo>
                  <a:cubicBezTo>
                    <a:pt x="604742" y="479871"/>
                    <a:pt x="606800" y="486272"/>
                    <a:pt x="608400" y="492444"/>
                  </a:cubicBezTo>
                  <a:cubicBezTo>
                    <a:pt x="608400" y="492444"/>
                    <a:pt x="608400" y="492444"/>
                    <a:pt x="608400" y="492673"/>
                  </a:cubicBezTo>
                  <a:cubicBezTo>
                    <a:pt x="622345" y="549594"/>
                    <a:pt x="642233" y="605144"/>
                    <a:pt x="660978" y="660465"/>
                  </a:cubicBezTo>
                  <a:cubicBezTo>
                    <a:pt x="664407" y="670981"/>
                    <a:pt x="667836" y="681268"/>
                    <a:pt x="667836" y="692469"/>
                  </a:cubicBezTo>
                  <a:cubicBezTo>
                    <a:pt x="667607" y="708700"/>
                    <a:pt x="657549" y="715329"/>
                    <a:pt x="642233" y="710300"/>
                  </a:cubicBezTo>
                  <a:cubicBezTo>
                    <a:pt x="634689" y="708014"/>
                    <a:pt x="517874" y="636234"/>
                    <a:pt x="464839" y="606973"/>
                  </a:cubicBezTo>
                  <a:cubicBezTo>
                    <a:pt x="442436" y="594629"/>
                    <a:pt x="404489" y="573140"/>
                    <a:pt x="368827" y="587999"/>
                  </a:cubicBezTo>
                  <a:cubicBezTo>
                    <a:pt x="330651" y="611316"/>
                    <a:pt x="199435" y="680125"/>
                    <a:pt x="176803" y="692469"/>
                  </a:cubicBezTo>
                  <a:cubicBezTo>
                    <a:pt x="165145" y="698870"/>
                    <a:pt x="152800" y="701842"/>
                    <a:pt x="139541" y="703671"/>
                  </a:cubicBezTo>
                  <a:cubicBezTo>
                    <a:pt x="119653" y="706414"/>
                    <a:pt x="113938" y="701385"/>
                    <a:pt x="114167" y="679896"/>
                  </a:cubicBezTo>
                  <a:cubicBezTo>
                    <a:pt x="116453" y="657722"/>
                    <a:pt x="122854" y="634405"/>
                    <a:pt x="127426" y="610631"/>
                  </a:cubicBezTo>
                  <a:cubicBezTo>
                    <a:pt x="129026" y="601944"/>
                    <a:pt x="130855" y="593028"/>
                    <a:pt x="132455" y="584342"/>
                  </a:cubicBezTo>
                  <a:cubicBezTo>
                    <a:pt x="139084" y="548451"/>
                    <a:pt x="145485" y="512561"/>
                    <a:pt x="152572" y="476900"/>
                  </a:cubicBezTo>
                  <a:cubicBezTo>
                    <a:pt x="154629" y="466384"/>
                    <a:pt x="150743" y="457011"/>
                    <a:pt x="143885" y="449239"/>
                  </a:cubicBezTo>
                  <a:cubicBezTo>
                    <a:pt x="106166" y="406262"/>
                    <a:pt x="70733" y="364657"/>
                    <a:pt x="33014" y="321680"/>
                  </a:cubicBezTo>
                  <a:cubicBezTo>
                    <a:pt x="26613" y="314365"/>
                    <a:pt x="19526" y="306593"/>
                    <a:pt x="15869" y="297906"/>
                  </a:cubicBezTo>
                  <a:cubicBezTo>
                    <a:pt x="11754" y="285790"/>
                    <a:pt x="14497" y="283047"/>
                    <a:pt x="26156" y="278932"/>
                  </a:cubicBezTo>
                  <a:close/>
                </a:path>
              </a:pathLst>
            </a:custGeom>
            <a:solidFill>
              <a:srgbClr val="000000"/>
            </a:solidFill>
            <a:ln w="2286" cap="flat">
              <a:noFill/>
              <a:prstDash val="solid"/>
              <a:miter/>
            </a:ln>
          </p:spPr>
          <p:txBody>
            <a:bodyPr rtlCol="0" anchor="ctr"/>
            <a:lstStyle/>
            <a:p>
              <a:endParaRPr lang="en-US"/>
            </a:p>
          </p:txBody>
        </p:sp>
        <p:sp>
          <p:nvSpPr>
            <p:cNvPr id="97" name="Freeform 216">
              <a:extLst>
                <a:ext uri="{FF2B5EF4-FFF2-40B4-BE49-F238E27FC236}">
                  <a16:creationId xmlns:a16="http://schemas.microsoft.com/office/drawing/2014/main" id="{3A29310F-6567-EF82-9178-B9EDBF5618D9}"/>
                </a:ext>
              </a:extLst>
            </p:cNvPr>
            <p:cNvSpPr/>
            <p:nvPr/>
          </p:nvSpPr>
          <p:spPr>
            <a:xfrm>
              <a:off x="5874615" y="3866389"/>
              <a:ext cx="127101" cy="16887"/>
            </a:xfrm>
            <a:custGeom>
              <a:avLst/>
              <a:gdLst>
                <a:gd name="connsiteX0" fmla="*/ 93040 w 127101"/>
                <a:gd name="connsiteY0" fmla="*/ 4265 h 16887"/>
                <a:gd name="connsiteX1" fmla="*/ 29718 w 127101"/>
                <a:gd name="connsiteY1" fmla="*/ 608 h 16887"/>
                <a:gd name="connsiteX2" fmla="*/ 3658 w 127101"/>
                <a:gd name="connsiteY2" fmla="*/ 2437 h 16887"/>
                <a:gd name="connsiteX3" fmla="*/ 0 w 127101"/>
                <a:gd name="connsiteY3" fmla="*/ 7237 h 16887"/>
                <a:gd name="connsiteX4" fmla="*/ 3429 w 127101"/>
                <a:gd name="connsiteY4" fmla="*/ 12266 h 16887"/>
                <a:gd name="connsiteX5" fmla="*/ 11887 w 127101"/>
                <a:gd name="connsiteY5" fmla="*/ 13867 h 16887"/>
                <a:gd name="connsiteX6" fmla="*/ 127102 w 127101"/>
                <a:gd name="connsiteY6" fmla="*/ 14552 h 16887"/>
                <a:gd name="connsiteX7" fmla="*/ 93040 w 127101"/>
                <a:gd name="connsiteY7" fmla="*/ 4265 h 16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101" h="16887">
                  <a:moveTo>
                    <a:pt x="93040" y="4265"/>
                  </a:moveTo>
                  <a:cubicBezTo>
                    <a:pt x="64694" y="2894"/>
                    <a:pt x="50749" y="3122"/>
                    <a:pt x="29718" y="608"/>
                  </a:cubicBezTo>
                  <a:cubicBezTo>
                    <a:pt x="21031" y="-307"/>
                    <a:pt x="12116" y="-535"/>
                    <a:pt x="3658" y="2437"/>
                  </a:cubicBezTo>
                  <a:cubicBezTo>
                    <a:pt x="2057" y="3122"/>
                    <a:pt x="0" y="5637"/>
                    <a:pt x="0" y="7237"/>
                  </a:cubicBezTo>
                  <a:cubicBezTo>
                    <a:pt x="0" y="8837"/>
                    <a:pt x="1829" y="11352"/>
                    <a:pt x="3429" y="12266"/>
                  </a:cubicBezTo>
                  <a:cubicBezTo>
                    <a:pt x="5944" y="13409"/>
                    <a:pt x="8915" y="13638"/>
                    <a:pt x="11887" y="13867"/>
                  </a:cubicBezTo>
                  <a:cubicBezTo>
                    <a:pt x="49149" y="15924"/>
                    <a:pt x="79324" y="19124"/>
                    <a:pt x="127102" y="14552"/>
                  </a:cubicBezTo>
                  <a:cubicBezTo>
                    <a:pt x="114529" y="5408"/>
                    <a:pt x="103327" y="2665"/>
                    <a:pt x="93040" y="4265"/>
                  </a:cubicBezTo>
                  <a:close/>
                </a:path>
              </a:pathLst>
            </a:custGeom>
            <a:solidFill>
              <a:srgbClr val="000000"/>
            </a:solidFill>
            <a:ln w="2286" cap="flat">
              <a:noFill/>
              <a:prstDash val="solid"/>
              <a:miter/>
            </a:ln>
          </p:spPr>
          <p:txBody>
            <a:bodyPr rtlCol="0" anchor="ctr"/>
            <a:lstStyle/>
            <a:p>
              <a:endParaRPr lang="en-US"/>
            </a:p>
          </p:txBody>
        </p:sp>
        <p:sp>
          <p:nvSpPr>
            <p:cNvPr id="98" name="Freeform 217">
              <a:extLst>
                <a:ext uri="{FF2B5EF4-FFF2-40B4-BE49-F238E27FC236}">
                  <a16:creationId xmlns:a16="http://schemas.microsoft.com/office/drawing/2014/main" id="{59EA855F-97C2-BA4A-0872-7F1A4CFA5765}"/>
                </a:ext>
              </a:extLst>
            </p:cNvPr>
            <p:cNvSpPr/>
            <p:nvPr/>
          </p:nvSpPr>
          <p:spPr>
            <a:xfrm>
              <a:off x="5041047" y="3454361"/>
              <a:ext cx="55642" cy="96939"/>
            </a:xfrm>
            <a:custGeom>
              <a:avLst/>
              <a:gdLst>
                <a:gd name="connsiteX0" fmla="*/ 51756 w 55642"/>
                <a:gd name="connsiteY0" fmla="*/ 96940 h 96939"/>
                <a:gd name="connsiteX1" fmla="*/ 55642 w 55642"/>
                <a:gd name="connsiteY1" fmla="*/ 93282 h 96939"/>
                <a:gd name="connsiteX2" fmla="*/ 50156 w 55642"/>
                <a:gd name="connsiteY2" fmla="*/ 86881 h 96939"/>
                <a:gd name="connsiteX3" fmla="*/ 12665 w 55642"/>
                <a:gd name="connsiteY3" fmla="*/ 6414 h 96939"/>
                <a:gd name="connsiteX4" fmla="*/ 8550 w 55642"/>
                <a:gd name="connsiteY4" fmla="*/ 13 h 96939"/>
                <a:gd name="connsiteX5" fmla="*/ 2378 w 55642"/>
                <a:gd name="connsiteY5" fmla="*/ 5271 h 96939"/>
                <a:gd name="connsiteX6" fmla="*/ 6036 w 55642"/>
                <a:gd name="connsiteY6" fmla="*/ 41390 h 96939"/>
                <a:gd name="connsiteX7" fmla="*/ 51756 w 55642"/>
                <a:gd name="connsiteY7" fmla="*/ 96940 h 969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642" h="96939">
                  <a:moveTo>
                    <a:pt x="51756" y="96940"/>
                  </a:moveTo>
                  <a:cubicBezTo>
                    <a:pt x="53127" y="95797"/>
                    <a:pt x="54270" y="94425"/>
                    <a:pt x="55642" y="93282"/>
                  </a:cubicBezTo>
                  <a:cubicBezTo>
                    <a:pt x="53813" y="91225"/>
                    <a:pt x="51984" y="88939"/>
                    <a:pt x="50156" y="86881"/>
                  </a:cubicBezTo>
                  <a:cubicBezTo>
                    <a:pt x="28667" y="64250"/>
                    <a:pt x="10608" y="40018"/>
                    <a:pt x="12665" y="6414"/>
                  </a:cubicBezTo>
                  <a:cubicBezTo>
                    <a:pt x="12894" y="3442"/>
                    <a:pt x="12437" y="242"/>
                    <a:pt x="8550" y="13"/>
                  </a:cubicBezTo>
                  <a:cubicBezTo>
                    <a:pt x="5121" y="-215"/>
                    <a:pt x="3750" y="2528"/>
                    <a:pt x="2378" y="5271"/>
                  </a:cubicBezTo>
                  <a:cubicBezTo>
                    <a:pt x="-3337" y="18073"/>
                    <a:pt x="2607" y="29960"/>
                    <a:pt x="6036" y="41390"/>
                  </a:cubicBezTo>
                  <a:cubicBezTo>
                    <a:pt x="13580" y="66079"/>
                    <a:pt x="27296" y="86424"/>
                    <a:pt x="51756" y="96940"/>
                  </a:cubicBezTo>
                  <a:close/>
                </a:path>
              </a:pathLst>
            </a:custGeom>
            <a:solidFill>
              <a:srgbClr val="000000"/>
            </a:solidFill>
            <a:ln w="2286" cap="flat">
              <a:noFill/>
              <a:prstDash val="solid"/>
              <a:miter/>
            </a:ln>
          </p:spPr>
          <p:txBody>
            <a:bodyPr rtlCol="0" anchor="ctr"/>
            <a:lstStyle/>
            <a:p>
              <a:endParaRPr lang="en-US"/>
            </a:p>
          </p:txBody>
        </p:sp>
        <p:sp>
          <p:nvSpPr>
            <p:cNvPr id="99" name="Freeform 218">
              <a:extLst>
                <a:ext uri="{FF2B5EF4-FFF2-40B4-BE49-F238E27FC236}">
                  <a16:creationId xmlns:a16="http://schemas.microsoft.com/office/drawing/2014/main" id="{207D4F75-95CC-0455-3848-5374E7C34696}"/>
                </a:ext>
              </a:extLst>
            </p:cNvPr>
            <p:cNvSpPr/>
            <p:nvPr/>
          </p:nvSpPr>
          <p:spPr>
            <a:xfrm>
              <a:off x="5902984" y="3448918"/>
              <a:ext cx="29310" cy="106726"/>
            </a:xfrm>
            <a:custGeom>
              <a:avLst/>
              <a:gdLst>
                <a:gd name="connsiteX0" fmla="*/ 7521 w 29310"/>
                <a:gd name="connsiteY0" fmla="*/ 106726 h 106726"/>
                <a:gd name="connsiteX1" fmla="*/ 29238 w 29310"/>
                <a:gd name="connsiteY1" fmla="*/ 44090 h 106726"/>
                <a:gd name="connsiteX2" fmla="*/ 15065 w 29310"/>
                <a:gd name="connsiteY2" fmla="*/ 5914 h 106726"/>
                <a:gd name="connsiteX3" fmla="*/ 2720 w 29310"/>
                <a:gd name="connsiteY3" fmla="*/ 2256 h 106726"/>
                <a:gd name="connsiteX4" fmla="*/ 2949 w 29310"/>
                <a:gd name="connsiteY4" fmla="*/ 13915 h 106726"/>
                <a:gd name="connsiteX5" fmla="*/ 15293 w 29310"/>
                <a:gd name="connsiteY5" fmla="*/ 75179 h 106726"/>
                <a:gd name="connsiteX6" fmla="*/ 7521 w 29310"/>
                <a:gd name="connsiteY6" fmla="*/ 106726 h 1067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310" h="106726">
                  <a:moveTo>
                    <a:pt x="7521" y="106726"/>
                  </a:moveTo>
                  <a:cubicBezTo>
                    <a:pt x="22380" y="94610"/>
                    <a:pt x="30152" y="70150"/>
                    <a:pt x="29238" y="44090"/>
                  </a:cubicBezTo>
                  <a:cubicBezTo>
                    <a:pt x="28781" y="29688"/>
                    <a:pt x="23752" y="17115"/>
                    <a:pt x="15065" y="5914"/>
                  </a:cubicBezTo>
                  <a:cubicBezTo>
                    <a:pt x="11864" y="1570"/>
                    <a:pt x="8207" y="-2773"/>
                    <a:pt x="2720" y="2256"/>
                  </a:cubicBezTo>
                  <a:cubicBezTo>
                    <a:pt x="-1166" y="5685"/>
                    <a:pt x="-709" y="10486"/>
                    <a:pt x="2949" y="13915"/>
                  </a:cubicBezTo>
                  <a:cubicBezTo>
                    <a:pt x="21008" y="31745"/>
                    <a:pt x="18494" y="53234"/>
                    <a:pt x="15293" y="75179"/>
                  </a:cubicBezTo>
                  <a:cubicBezTo>
                    <a:pt x="13922" y="85924"/>
                    <a:pt x="9121" y="95525"/>
                    <a:pt x="7521" y="106726"/>
                  </a:cubicBezTo>
                  <a:close/>
                </a:path>
              </a:pathLst>
            </a:custGeom>
            <a:solidFill>
              <a:srgbClr val="000000"/>
            </a:solidFill>
            <a:ln w="2286" cap="flat">
              <a:noFill/>
              <a:prstDash val="solid"/>
              <a:miter/>
            </a:ln>
          </p:spPr>
          <p:txBody>
            <a:bodyPr rtlCol="0" anchor="ctr"/>
            <a:lstStyle/>
            <a:p>
              <a:endParaRPr lang="en-US"/>
            </a:p>
          </p:txBody>
        </p:sp>
        <p:sp>
          <p:nvSpPr>
            <p:cNvPr id="100" name="Freeform 219">
              <a:extLst>
                <a:ext uri="{FF2B5EF4-FFF2-40B4-BE49-F238E27FC236}">
                  <a16:creationId xmlns:a16="http://schemas.microsoft.com/office/drawing/2014/main" id="{9F8418D0-CC96-AB04-FA08-0E80C6D073C6}"/>
                </a:ext>
              </a:extLst>
            </p:cNvPr>
            <p:cNvSpPr/>
            <p:nvPr/>
          </p:nvSpPr>
          <p:spPr>
            <a:xfrm>
              <a:off x="5496510" y="3866574"/>
              <a:ext cx="96240" cy="13313"/>
            </a:xfrm>
            <a:custGeom>
              <a:avLst/>
              <a:gdLst>
                <a:gd name="connsiteX0" fmla="*/ 0 w 96240"/>
                <a:gd name="connsiteY0" fmla="*/ 3623 h 13313"/>
                <a:gd name="connsiteX1" fmla="*/ 96241 w 96240"/>
                <a:gd name="connsiteY1" fmla="*/ 6366 h 13313"/>
                <a:gd name="connsiteX2" fmla="*/ 0 w 96240"/>
                <a:gd name="connsiteY2" fmla="*/ 3623 h 13313"/>
              </a:gdLst>
              <a:ahLst/>
              <a:cxnLst>
                <a:cxn ang="0">
                  <a:pos x="connsiteX0" y="connsiteY0"/>
                </a:cxn>
                <a:cxn ang="0">
                  <a:pos x="connsiteX1" y="connsiteY1"/>
                </a:cxn>
                <a:cxn ang="0">
                  <a:pos x="connsiteX2" y="connsiteY2"/>
                </a:cxn>
              </a:cxnLst>
              <a:rect l="l" t="t" r="r" b="b"/>
              <a:pathLst>
                <a:path w="96240" h="13313">
                  <a:moveTo>
                    <a:pt x="0" y="3623"/>
                  </a:moveTo>
                  <a:cubicBezTo>
                    <a:pt x="18059" y="15053"/>
                    <a:pt x="62408" y="16882"/>
                    <a:pt x="96241" y="6366"/>
                  </a:cubicBezTo>
                  <a:cubicBezTo>
                    <a:pt x="69952" y="-949"/>
                    <a:pt x="14859" y="-2092"/>
                    <a:pt x="0" y="3623"/>
                  </a:cubicBezTo>
                  <a:close/>
                </a:path>
              </a:pathLst>
            </a:custGeom>
            <a:solidFill>
              <a:srgbClr val="000000"/>
            </a:solidFill>
            <a:ln w="2286" cap="flat">
              <a:noFill/>
              <a:prstDash val="solid"/>
              <a:miter/>
            </a:ln>
          </p:spPr>
          <p:txBody>
            <a:bodyPr rtlCol="0" anchor="ctr"/>
            <a:lstStyle/>
            <a:p>
              <a:endParaRPr lang="en-US"/>
            </a:p>
          </p:txBody>
        </p:sp>
        <p:sp>
          <p:nvSpPr>
            <p:cNvPr id="101" name="Freeform 220">
              <a:extLst>
                <a:ext uri="{FF2B5EF4-FFF2-40B4-BE49-F238E27FC236}">
                  <a16:creationId xmlns:a16="http://schemas.microsoft.com/office/drawing/2014/main" id="{55F29CBB-B06E-F180-118F-EC0041FB2B0C}"/>
                </a:ext>
              </a:extLst>
            </p:cNvPr>
            <p:cNvSpPr/>
            <p:nvPr/>
          </p:nvSpPr>
          <p:spPr>
            <a:xfrm>
              <a:off x="5073293" y="3864109"/>
              <a:ext cx="58371" cy="13375"/>
            </a:xfrm>
            <a:custGeom>
              <a:avLst/>
              <a:gdLst>
                <a:gd name="connsiteX0" fmla="*/ 79 w 58371"/>
                <a:gd name="connsiteY0" fmla="*/ 4031 h 13375"/>
                <a:gd name="connsiteX1" fmla="*/ 3051 w 58371"/>
                <a:gd name="connsiteY1" fmla="*/ 9060 h 13375"/>
                <a:gd name="connsiteX2" fmla="*/ 58372 w 58371"/>
                <a:gd name="connsiteY2" fmla="*/ 6545 h 13375"/>
                <a:gd name="connsiteX3" fmla="*/ 4422 w 58371"/>
                <a:gd name="connsiteY3" fmla="*/ 145 h 13375"/>
                <a:gd name="connsiteX4" fmla="*/ 79 w 58371"/>
                <a:gd name="connsiteY4" fmla="*/ 4031 h 13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371" h="13375">
                  <a:moveTo>
                    <a:pt x="79" y="4031"/>
                  </a:moveTo>
                  <a:cubicBezTo>
                    <a:pt x="-378" y="6774"/>
                    <a:pt x="1222" y="8603"/>
                    <a:pt x="3051" y="9060"/>
                  </a:cubicBezTo>
                  <a:cubicBezTo>
                    <a:pt x="21567" y="14089"/>
                    <a:pt x="40084" y="16375"/>
                    <a:pt x="58372" y="6545"/>
                  </a:cubicBezTo>
                  <a:cubicBezTo>
                    <a:pt x="40770" y="373"/>
                    <a:pt x="22024" y="4488"/>
                    <a:pt x="4422" y="145"/>
                  </a:cubicBezTo>
                  <a:cubicBezTo>
                    <a:pt x="2593" y="-541"/>
                    <a:pt x="536" y="1288"/>
                    <a:pt x="79" y="4031"/>
                  </a:cubicBezTo>
                  <a:close/>
                </a:path>
              </a:pathLst>
            </a:custGeom>
            <a:solidFill>
              <a:srgbClr val="000000"/>
            </a:solidFill>
            <a:ln w="2286" cap="flat">
              <a:noFill/>
              <a:prstDash val="solid"/>
              <a:miter/>
            </a:ln>
          </p:spPr>
          <p:txBody>
            <a:bodyPr rtlCol="0" anchor="ctr"/>
            <a:lstStyle/>
            <a:p>
              <a:endParaRPr lang="en-US"/>
            </a:p>
          </p:txBody>
        </p:sp>
      </p:grpSp>
      <p:grpSp>
        <p:nvGrpSpPr>
          <p:cNvPr id="102" name="Graphic 2">
            <a:extLst>
              <a:ext uri="{FF2B5EF4-FFF2-40B4-BE49-F238E27FC236}">
                <a16:creationId xmlns:a16="http://schemas.microsoft.com/office/drawing/2014/main" id="{BD22D417-5D6A-C63E-4FF3-D47906F5824F}"/>
              </a:ext>
            </a:extLst>
          </p:cNvPr>
          <p:cNvGrpSpPr/>
          <p:nvPr/>
        </p:nvGrpSpPr>
        <p:grpSpPr>
          <a:xfrm>
            <a:off x="439692" y="3116254"/>
            <a:ext cx="1156224" cy="762519"/>
            <a:chOff x="3675120" y="3125838"/>
            <a:chExt cx="1156224" cy="762519"/>
          </a:xfrm>
        </p:grpSpPr>
        <p:sp>
          <p:nvSpPr>
            <p:cNvPr id="103" name="Freeform 159">
              <a:extLst>
                <a:ext uri="{FF2B5EF4-FFF2-40B4-BE49-F238E27FC236}">
                  <a16:creationId xmlns:a16="http://schemas.microsoft.com/office/drawing/2014/main" id="{A60916FA-1D05-69B4-32D7-F55BA063E7FF}"/>
                </a:ext>
              </a:extLst>
            </p:cNvPr>
            <p:cNvSpPr/>
            <p:nvPr/>
          </p:nvSpPr>
          <p:spPr>
            <a:xfrm>
              <a:off x="3851690" y="3318129"/>
              <a:ext cx="60393" cy="71783"/>
            </a:xfrm>
            <a:custGeom>
              <a:avLst/>
              <a:gdLst>
                <a:gd name="connsiteX0" fmla="*/ 19017 w 60393"/>
                <a:gd name="connsiteY0" fmla="*/ 69952 h 71783"/>
                <a:gd name="connsiteX1" fmla="*/ 60394 w 60393"/>
                <a:gd name="connsiteY1" fmla="*/ 49606 h 71783"/>
                <a:gd name="connsiteX2" fmla="*/ 29533 w 60393"/>
                <a:gd name="connsiteY2" fmla="*/ 0 h 71783"/>
                <a:gd name="connsiteX3" fmla="*/ 729 w 60393"/>
                <a:gd name="connsiteY3" fmla="*/ 40462 h 71783"/>
                <a:gd name="connsiteX4" fmla="*/ 7587 w 60393"/>
                <a:gd name="connsiteY4" fmla="*/ 67208 h 71783"/>
                <a:gd name="connsiteX5" fmla="*/ 19017 w 60393"/>
                <a:gd name="connsiteY5" fmla="*/ 69952 h 7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393" h="71783">
                  <a:moveTo>
                    <a:pt x="19017" y="69952"/>
                  </a:moveTo>
                  <a:cubicBezTo>
                    <a:pt x="29990" y="58522"/>
                    <a:pt x="45763" y="56921"/>
                    <a:pt x="60394" y="49606"/>
                  </a:cubicBezTo>
                  <a:cubicBezTo>
                    <a:pt x="48278" y="33833"/>
                    <a:pt x="36848" y="19660"/>
                    <a:pt x="29533" y="0"/>
                  </a:cubicBezTo>
                  <a:cubicBezTo>
                    <a:pt x="13074" y="10973"/>
                    <a:pt x="3930" y="23774"/>
                    <a:pt x="729" y="40462"/>
                  </a:cubicBezTo>
                  <a:cubicBezTo>
                    <a:pt x="-1100" y="50063"/>
                    <a:pt x="272" y="59665"/>
                    <a:pt x="7587" y="67208"/>
                  </a:cubicBezTo>
                  <a:cubicBezTo>
                    <a:pt x="11016" y="70409"/>
                    <a:pt x="15360" y="74066"/>
                    <a:pt x="19017" y="69952"/>
                  </a:cubicBezTo>
                  <a:close/>
                </a:path>
              </a:pathLst>
            </a:custGeom>
            <a:solidFill>
              <a:srgbClr val="FFFFFF"/>
            </a:solidFill>
            <a:ln w="2286" cap="flat">
              <a:noFill/>
              <a:prstDash val="solid"/>
              <a:miter/>
            </a:ln>
          </p:spPr>
          <p:txBody>
            <a:bodyPr rtlCol="0" anchor="ctr"/>
            <a:lstStyle/>
            <a:p>
              <a:endParaRPr lang="en-US"/>
            </a:p>
          </p:txBody>
        </p:sp>
        <p:sp>
          <p:nvSpPr>
            <p:cNvPr id="104" name="Freeform 160">
              <a:extLst>
                <a:ext uri="{FF2B5EF4-FFF2-40B4-BE49-F238E27FC236}">
                  <a16:creationId xmlns:a16="http://schemas.microsoft.com/office/drawing/2014/main" id="{ABF36826-4BB3-31FD-8098-0F4CB0E63462}"/>
                </a:ext>
              </a:extLst>
            </p:cNvPr>
            <p:cNvSpPr/>
            <p:nvPr/>
          </p:nvSpPr>
          <p:spPr>
            <a:xfrm>
              <a:off x="4736644" y="3344189"/>
              <a:ext cx="4114" cy="2286"/>
            </a:xfrm>
            <a:custGeom>
              <a:avLst/>
              <a:gdLst>
                <a:gd name="connsiteX0" fmla="*/ 0 w 4114"/>
                <a:gd name="connsiteY0" fmla="*/ 2286 h 2286"/>
                <a:gd name="connsiteX1" fmla="*/ 4115 w 4114"/>
                <a:gd name="connsiteY1" fmla="*/ 0 h 2286"/>
                <a:gd name="connsiteX2" fmla="*/ 0 w 4114"/>
                <a:gd name="connsiteY2" fmla="*/ 2286 h 2286"/>
              </a:gdLst>
              <a:ahLst/>
              <a:cxnLst>
                <a:cxn ang="0">
                  <a:pos x="connsiteX0" y="connsiteY0"/>
                </a:cxn>
                <a:cxn ang="0">
                  <a:pos x="connsiteX1" y="connsiteY1"/>
                </a:cxn>
                <a:cxn ang="0">
                  <a:pos x="connsiteX2" y="connsiteY2"/>
                </a:cxn>
              </a:cxnLst>
              <a:rect l="l" t="t" r="r" b="b"/>
              <a:pathLst>
                <a:path w="4114" h="2286">
                  <a:moveTo>
                    <a:pt x="0" y="2286"/>
                  </a:moveTo>
                  <a:cubicBezTo>
                    <a:pt x="1372" y="1600"/>
                    <a:pt x="2743" y="914"/>
                    <a:pt x="4115" y="0"/>
                  </a:cubicBezTo>
                  <a:cubicBezTo>
                    <a:pt x="2743" y="914"/>
                    <a:pt x="1372" y="1600"/>
                    <a:pt x="0" y="2286"/>
                  </a:cubicBezTo>
                  <a:close/>
                </a:path>
              </a:pathLst>
            </a:custGeom>
            <a:solidFill>
              <a:srgbClr val="FFFFFF"/>
            </a:solidFill>
            <a:ln w="2286" cap="flat">
              <a:noFill/>
              <a:prstDash val="solid"/>
              <a:miter/>
            </a:ln>
          </p:spPr>
          <p:txBody>
            <a:bodyPr rtlCol="0" anchor="ctr"/>
            <a:lstStyle/>
            <a:p>
              <a:endParaRPr lang="en-US"/>
            </a:p>
          </p:txBody>
        </p:sp>
        <p:sp>
          <p:nvSpPr>
            <p:cNvPr id="105" name="Freeform 161">
              <a:extLst>
                <a:ext uri="{FF2B5EF4-FFF2-40B4-BE49-F238E27FC236}">
                  <a16:creationId xmlns:a16="http://schemas.microsoft.com/office/drawing/2014/main" id="{C50FB96F-4280-7AC3-CCB9-8E2D507EB959}"/>
                </a:ext>
              </a:extLst>
            </p:cNvPr>
            <p:cNvSpPr/>
            <p:nvPr/>
          </p:nvSpPr>
          <p:spPr>
            <a:xfrm>
              <a:off x="4755389" y="3333902"/>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600"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06" name="Freeform 162">
              <a:extLst>
                <a:ext uri="{FF2B5EF4-FFF2-40B4-BE49-F238E27FC236}">
                  <a16:creationId xmlns:a16="http://schemas.microsoft.com/office/drawing/2014/main" id="{60CEE2F2-FF9C-8938-2F3C-85B20252CD77}"/>
                </a:ext>
              </a:extLst>
            </p:cNvPr>
            <p:cNvSpPr/>
            <p:nvPr/>
          </p:nvSpPr>
          <p:spPr>
            <a:xfrm>
              <a:off x="4751046" y="3336645"/>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829" y="457"/>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107" name="Freeform 163">
              <a:extLst>
                <a:ext uri="{FF2B5EF4-FFF2-40B4-BE49-F238E27FC236}">
                  <a16:creationId xmlns:a16="http://schemas.microsoft.com/office/drawing/2014/main" id="{AF2A019E-D300-0B2D-7DFC-FFAF5FCB0E8B}"/>
                </a:ext>
              </a:extLst>
            </p:cNvPr>
            <p:cNvSpPr/>
            <p:nvPr/>
          </p:nvSpPr>
          <p:spPr>
            <a:xfrm>
              <a:off x="4035528" y="3364534"/>
              <a:ext cx="1143" cy="1828"/>
            </a:xfrm>
            <a:custGeom>
              <a:avLst/>
              <a:gdLst>
                <a:gd name="connsiteX0" fmla="*/ 0 w 1143"/>
                <a:gd name="connsiteY0" fmla="*/ 1829 h 1828"/>
                <a:gd name="connsiteX1" fmla="*/ 1143 w 1143"/>
                <a:gd name="connsiteY1" fmla="*/ 0 h 1828"/>
                <a:gd name="connsiteX2" fmla="*/ 0 w 1143"/>
                <a:gd name="connsiteY2" fmla="*/ 1829 h 1828"/>
              </a:gdLst>
              <a:ahLst/>
              <a:cxnLst>
                <a:cxn ang="0">
                  <a:pos x="connsiteX0" y="connsiteY0"/>
                </a:cxn>
                <a:cxn ang="0">
                  <a:pos x="connsiteX1" y="connsiteY1"/>
                </a:cxn>
                <a:cxn ang="0">
                  <a:pos x="connsiteX2" y="connsiteY2"/>
                </a:cxn>
              </a:cxnLst>
              <a:rect l="l" t="t" r="r" b="b"/>
              <a:pathLst>
                <a:path w="1143" h="1828">
                  <a:moveTo>
                    <a:pt x="0" y="1829"/>
                  </a:moveTo>
                  <a:cubicBezTo>
                    <a:pt x="457" y="1143"/>
                    <a:pt x="914" y="686"/>
                    <a:pt x="1143" y="0"/>
                  </a:cubicBezTo>
                  <a:cubicBezTo>
                    <a:pt x="914" y="686"/>
                    <a:pt x="457" y="1372"/>
                    <a:pt x="0" y="1829"/>
                  </a:cubicBezTo>
                  <a:close/>
                </a:path>
              </a:pathLst>
            </a:custGeom>
            <a:solidFill>
              <a:srgbClr val="FFFFFF"/>
            </a:solidFill>
            <a:ln w="2286" cap="flat">
              <a:noFill/>
              <a:prstDash val="solid"/>
              <a:miter/>
            </a:ln>
          </p:spPr>
          <p:txBody>
            <a:bodyPr rtlCol="0" anchor="ctr"/>
            <a:lstStyle/>
            <a:p>
              <a:endParaRPr lang="en-US"/>
            </a:p>
          </p:txBody>
        </p:sp>
        <p:sp>
          <p:nvSpPr>
            <p:cNvPr id="108" name="Freeform 164">
              <a:extLst>
                <a:ext uri="{FF2B5EF4-FFF2-40B4-BE49-F238E27FC236}">
                  <a16:creationId xmlns:a16="http://schemas.microsoft.com/office/drawing/2014/main" id="{B950D751-DD9B-B5DE-EC43-B2C830D63333}"/>
                </a:ext>
              </a:extLst>
            </p:cNvPr>
            <p:cNvSpPr/>
            <p:nvPr/>
          </p:nvSpPr>
          <p:spPr>
            <a:xfrm>
              <a:off x="4746702" y="3339388"/>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686"/>
                    <a:pt x="2515"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09" name="Freeform 165">
              <a:extLst>
                <a:ext uri="{FF2B5EF4-FFF2-40B4-BE49-F238E27FC236}">
                  <a16:creationId xmlns:a16="http://schemas.microsoft.com/office/drawing/2014/main" id="{9D268791-2DD5-8944-B9CB-3A9F0E0368D3}"/>
                </a:ext>
              </a:extLst>
            </p:cNvPr>
            <p:cNvSpPr/>
            <p:nvPr/>
          </p:nvSpPr>
          <p:spPr>
            <a:xfrm>
              <a:off x="4732300" y="3347618"/>
              <a:ext cx="2514" cy="1143"/>
            </a:xfrm>
            <a:custGeom>
              <a:avLst/>
              <a:gdLst>
                <a:gd name="connsiteX0" fmla="*/ 0 w 2514"/>
                <a:gd name="connsiteY0" fmla="*/ 1143 h 1143"/>
                <a:gd name="connsiteX1" fmla="*/ 2515 w 2514"/>
                <a:gd name="connsiteY1" fmla="*/ 0 h 1143"/>
                <a:gd name="connsiteX2" fmla="*/ 0 w 2514"/>
                <a:gd name="connsiteY2" fmla="*/ 1143 h 1143"/>
              </a:gdLst>
              <a:ahLst/>
              <a:cxnLst>
                <a:cxn ang="0">
                  <a:pos x="connsiteX0" y="connsiteY0"/>
                </a:cxn>
                <a:cxn ang="0">
                  <a:pos x="connsiteX1" y="connsiteY1"/>
                </a:cxn>
                <a:cxn ang="0">
                  <a:pos x="connsiteX2" y="connsiteY2"/>
                </a:cxn>
              </a:cxnLst>
              <a:rect l="l" t="t" r="r" b="b"/>
              <a:pathLst>
                <a:path w="2514" h="1143">
                  <a:moveTo>
                    <a:pt x="0" y="1143"/>
                  </a:moveTo>
                  <a:cubicBezTo>
                    <a:pt x="914" y="686"/>
                    <a:pt x="1600" y="457"/>
                    <a:pt x="2515" y="0"/>
                  </a:cubicBezTo>
                  <a:cubicBezTo>
                    <a:pt x="1600" y="229"/>
                    <a:pt x="686" y="686"/>
                    <a:pt x="0" y="1143"/>
                  </a:cubicBezTo>
                  <a:close/>
                </a:path>
              </a:pathLst>
            </a:custGeom>
            <a:solidFill>
              <a:srgbClr val="FFFFFF"/>
            </a:solidFill>
            <a:ln w="2286" cap="flat">
              <a:noFill/>
              <a:prstDash val="solid"/>
              <a:miter/>
            </a:ln>
          </p:spPr>
          <p:txBody>
            <a:bodyPr rtlCol="0" anchor="ctr"/>
            <a:lstStyle/>
            <a:p>
              <a:endParaRPr lang="en-US"/>
            </a:p>
          </p:txBody>
        </p:sp>
        <p:sp>
          <p:nvSpPr>
            <p:cNvPr id="110" name="Freeform 166">
              <a:extLst>
                <a:ext uri="{FF2B5EF4-FFF2-40B4-BE49-F238E27FC236}">
                  <a16:creationId xmlns:a16="http://schemas.microsoft.com/office/drawing/2014/main" id="{170CE0A3-EF2B-A152-0114-0652AE131BAA}"/>
                </a:ext>
              </a:extLst>
            </p:cNvPr>
            <p:cNvSpPr/>
            <p:nvPr/>
          </p:nvSpPr>
          <p:spPr>
            <a:xfrm>
              <a:off x="4767733" y="3322929"/>
              <a:ext cx="4114" cy="3429"/>
            </a:xfrm>
            <a:custGeom>
              <a:avLst/>
              <a:gdLst>
                <a:gd name="connsiteX0" fmla="*/ 0 w 4114"/>
                <a:gd name="connsiteY0" fmla="*/ 3429 h 3429"/>
                <a:gd name="connsiteX1" fmla="*/ 4115 w 4114"/>
                <a:gd name="connsiteY1" fmla="*/ 0 h 3429"/>
                <a:gd name="connsiteX2" fmla="*/ 0 w 4114"/>
                <a:gd name="connsiteY2" fmla="*/ 3429 h 3429"/>
              </a:gdLst>
              <a:ahLst/>
              <a:cxnLst>
                <a:cxn ang="0">
                  <a:pos x="connsiteX0" y="connsiteY0"/>
                </a:cxn>
                <a:cxn ang="0">
                  <a:pos x="connsiteX1" y="connsiteY1"/>
                </a:cxn>
                <a:cxn ang="0">
                  <a:pos x="connsiteX2" y="connsiteY2"/>
                </a:cxn>
              </a:cxnLst>
              <a:rect l="l" t="t" r="r" b="b"/>
              <a:pathLst>
                <a:path w="4114" h="3429">
                  <a:moveTo>
                    <a:pt x="0" y="3429"/>
                  </a:moveTo>
                  <a:cubicBezTo>
                    <a:pt x="1372" y="2286"/>
                    <a:pt x="2743" y="1143"/>
                    <a:pt x="4115" y="0"/>
                  </a:cubicBezTo>
                  <a:cubicBezTo>
                    <a:pt x="2743" y="1143"/>
                    <a:pt x="1372" y="2286"/>
                    <a:pt x="0" y="3429"/>
                  </a:cubicBezTo>
                  <a:close/>
                </a:path>
              </a:pathLst>
            </a:custGeom>
            <a:solidFill>
              <a:srgbClr val="FFFFFF"/>
            </a:solidFill>
            <a:ln w="2286" cap="flat">
              <a:noFill/>
              <a:prstDash val="solid"/>
              <a:miter/>
            </a:ln>
          </p:spPr>
          <p:txBody>
            <a:bodyPr rtlCol="0" anchor="ctr"/>
            <a:lstStyle/>
            <a:p>
              <a:endParaRPr lang="en-US"/>
            </a:p>
          </p:txBody>
        </p:sp>
        <p:sp>
          <p:nvSpPr>
            <p:cNvPr id="111" name="Freeform 167">
              <a:extLst>
                <a:ext uri="{FF2B5EF4-FFF2-40B4-BE49-F238E27FC236}">
                  <a16:creationId xmlns:a16="http://schemas.microsoft.com/office/drawing/2014/main" id="{07D3E16A-45B6-FFCF-7BF3-D620F8109DE8}"/>
                </a:ext>
              </a:extLst>
            </p:cNvPr>
            <p:cNvSpPr/>
            <p:nvPr/>
          </p:nvSpPr>
          <p:spPr>
            <a:xfrm>
              <a:off x="4759504" y="3330702"/>
              <a:ext cx="2514" cy="1828"/>
            </a:xfrm>
            <a:custGeom>
              <a:avLst/>
              <a:gdLst>
                <a:gd name="connsiteX0" fmla="*/ 0 w 2514"/>
                <a:gd name="connsiteY0" fmla="*/ 1829 h 1828"/>
                <a:gd name="connsiteX1" fmla="*/ 2515 w 2514"/>
                <a:gd name="connsiteY1" fmla="*/ 0 h 1828"/>
                <a:gd name="connsiteX2" fmla="*/ 0 w 2514"/>
                <a:gd name="connsiteY2" fmla="*/ 1829 h 1828"/>
              </a:gdLst>
              <a:ahLst/>
              <a:cxnLst>
                <a:cxn ang="0">
                  <a:pos x="connsiteX0" y="connsiteY0"/>
                </a:cxn>
                <a:cxn ang="0">
                  <a:pos x="connsiteX1" y="connsiteY1"/>
                </a:cxn>
                <a:cxn ang="0">
                  <a:pos x="connsiteX2" y="connsiteY2"/>
                </a:cxn>
              </a:cxnLst>
              <a:rect l="l" t="t" r="r" b="b"/>
              <a:pathLst>
                <a:path w="2514" h="1828">
                  <a:moveTo>
                    <a:pt x="0" y="1829"/>
                  </a:moveTo>
                  <a:cubicBezTo>
                    <a:pt x="914" y="1143"/>
                    <a:pt x="1600" y="686"/>
                    <a:pt x="2515" y="0"/>
                  </a:cubicBezTo>
                  <a:cubicBezTo>
                    <a:pt x="1829" y="686"/>
                    <a:pt x="914" y="1143"/>
                    <a:pt x="0" y="1829"/>
                  </a:cubicBezTo>
                  <a:close/>
                </a:path>
              </a:pathLst>
            </a:custGeom>
            <a:solidFill>
              <a:srgbClr val="FFFFFF"/>
            </a:solidFill>
            <a:ln w="2286" cap="flat">
              <a:noFill/>
              <a:prstDash val="solid"/>
              <a:miter/>
            </a:ln>
          </p:spPr>
          <p:txBody>
            <a:bodyPr rtlCol="0" anchor="ctr"/>
            <a:lstStyle/>
            <a:p>
              <a:endParaRPr lang="en-US"/>
            </a:p>
          </p:txBody>
        </p:sp>
        <p:sp>
          <p:nvSpPr>
            <p:cNvPr id="112" name="Freeform 168">
              <a:extLst>
                <a:ext uri="{FF2B5EF4-FFF2-40B4-BE49-F238E27FC236}">
                  <a16:creationId xmlns:a16="http://schemas.microsoft.com/office/drawing/2014/main" id="{905FC66F-9BD6-6241-04AA-1DD0BA1F5218}"/>
                </a:ext>
              </a:extLst>
            </p:cNvPr>
            <p:cNvSpPr/>
            <p:nvPr/>
          </p:nvSpPr>
          <p:spPr>
            <a:xfrm>
              <a:off x="4763619" y="3327501"/>
              <a:ext cx="2743" cy="2057"/>
            </a:xfrm>
            <a:custGeom>
              <a:avLst/>
              <a:gdLst>
                <a:gd name="connsiteX0" fmla="*/ 0 w 2743"/>
                <a:gd name="connsiteY0" fmla="*/ 2057 h 2057"/>
                <a:gd name="connsiteX1" fmla="*/ 2743 w 2743"/>
                <a:gd name="connsiteY1" fmla="*/ 0 h 2057"/>
                <a:gd name="connsiteX2" fmla="*/ 0 w 2743"/>
                <a:gd name="connsiteY2" fmla="*/ 2057 h 2057"/>
              </a:gdLst>
              <a:ahLst/>
              <a:cxnLst>
                <a:cxn ang="0">
                  <a:pos x="connsiteX0" y="connsiteY0"/>
                </a:cxn>
                <a:cxn ang="0">
                  <a:pos x="connsiteX1" y="connsiteY1"/>
                </a:cxn>
                <a:cxn ang="0">
                  <a:pos x="connsiteX2" y="connsiteY2"/>
                </a:cxn>
              </a:cxnLst>
              <a:rect l="l" t="t" r="r" b="b"/>
              <a:pathLst>
                <a:path w="2743" h="2057">
                  <a:moveTo>
                    <a:pt x="0" y="2057"/>
                  </a:moveTo>
                  <a:cubicBezTo>
                    <a:pt x="914" y="1372"/>
                    <a:pt x="1829" y="686"/>
                    <a:pt x="2743" y="0"/>
                  </a:cubicBezTo>
                  <a:cubicBezTo>
                    <a:pt x="2057" y="457"/>
                    <a:pt x="1143" y="1143"/>
                    <a:pt x="0" y="2057"/>
                  </a:cubicBezTo>
                  <a:close/>
                </a:path>
              </a:pathLst>
            </a:custGeom>
            <a:solidFill>
              <a:srgbClr val="FFFFFF"/>
            </a:solidFill>
            <a:ln w="2286" cap="flat">
              <a:noFill/>
              <a:prstDash val="solid"/>
              <a:miter/>
            </a:ln>
          </p:spPr>
          <p:txBody>
            <a:bodyPr rtlCol="0" anchor="ctr"/>
            <a:lstStyle/>
            <a:p>
              <a:endParaRPr lang="en-US"/>
            </a:p>
          </p:txBody>
        </p:sp>
        <p:sp>
          <p:nvSpPr>
            <p:cNvPr id="113" name="Freeform 169">
              <a:extLst>
                <a:ext uri="{FF2B5EF4-FFF2-40B4-BE49-F238E27FC236}">
                  <a16:creationId xmlns:a16="http://schemas.microsoft.com/office/drawing/2014/main" id="{B4D7712D-D513-8A9F-E1AB-83EEB17E0674}"/>
                </a:ext>
              </a:extLst>
            </p:cNvPr>
            <p:cNvSpPr/>
            <p:nvPr/>
          </p:nvSpPr>
          <p:spPr>
            <a:xfrm>
              <a:off x="4039871" y="3267296"/>
              <a:ext cx="668197" cy="219172"/>
            </a:xfrm>
            <a:custGeom>
              <a:avLst/>
              <a:gdLst>
                <a:gd name="connsiteX0" fmla="*/ 106070 w 668197"/>
                <a:gd name="connsiteY0" fmla="*/ 112098 h 219172"/>
                <a:gd name="connsiteX1" fmla="*/ 116586 w 668197"/>
                <a:gd name="connsiteY1" fmla="*/ 115984 h 219172"/>
                <a:gd name="connsiteX2" fmla="*/ 121844 w 668197"/>
                <a:gd name="connsiteY2" fmla="*/ 118041 h 219172"/>
                <a:gd name="connsiteX3" fmla="*/ 123215 w 668197"/>
                <a:gd name="connsiteY3" fmla="*/ 118499 h 219172"/>
                <a:gd name="connsiteX4" fmla="*/ 122072 w 668197"/>
                <a:gd name="connsiteY4" fmla="*/ 118041 h 219172"/>
                <a:gd name="connsiteX5" fmla="*/ 123215 w 668197"/>
                <a:gd name="connsiteY5" fmla="*/ 118499 h 219172"/>
                <a:gd name="connsiteX6" fmla="*/ 140360 w 668197"/>
                <a:gd name="connsiteY6" fmla="*/ 126500 h 219172"/>
                <a:gd name="connsiteX7" fmla="*/ 181280 w 668197"/>
                <a:gd name="connsiteY7" fmla="*/ 146845 h 219172"/>
                <a:gd name="connsiteX8" fmla="*/ 370332 w 668197"/>
                <a:gd name="connsiteY8" fmla="*/ 213139 h 219172"/>
                <a:gd name="connsiteX9" fmla="*/ 488290 w 668197"/>
                <a:gd name="connsiteY9" fmla="*/ 213825 h 219172"/>
                <a:gd name="connsiteX10" fmla="*/ 576072 w 668197"/>
                <a:gd name="connsiteY10" fmla="*/ 176334 h 219172"/>
                <a:gd name="connsiteX11" fmla="*/ 668198 w 668197"/>
                <a:gd name="connsiteY11" fmla="*/ 90838 h 219172"/>
                <a:gd name="connsiteX12" fmla="*/ 668198 w 668197"/>
                <a:gd name="connsiteY12" fmla="*/ 90838 h 219172"/>
                <a:gd name="connsiteX13" fmla="*/ 575843 w 668197"/>
                <a:gd name="connsiteY13" fmla="*/ 97467 h 219172"/>
                <a:gd name="connsiteX14" fmla="*/ 412394 w 668197"/>
                <a:gd name="connsiteY14" fmla="*/ 56091 h 219172"/>
                <a:gd name="connsiteX15" fmla="*/ 250317 w 668197"/>
                <a:gd name="connsiteY15" fmla="*/ 9914 h 219172"/>
                <a:gd name="connsiteX16" fmla="*/ 47320 w 668197"/>
                <a:gd name="connsiteY16" fmla="*/ 5113 h 219172"/>
                <a:gd name="connsiteX17" fmla="*/ 28804 w 668197"/>
                <a:gd name="connsiteY17" fmla="*/ 26830 h 219172"/>
                <a:gd name="connsiteX18" fmla="*/ 4343 w 668197"/>
                <a:gd name="connsiteY18" fmla="*/ 88095 h 219172"/>
                <a:gd name="connsiteX19" fmla="*/ 0 w 668197"/>
                <a:gd name="connsiteY19" fmla="*/ 93581 h 219172"/>
                <a:gd name="connsiteX20" fmla="*/ 47777 w 668197"/>
                <a:gd name="connsiteY20" fmla="*/ 97696 h 219172"/>
                <a:gd name="connsiteX21" fmla="*/ 106070 w 668197"/>
                <a:gd name="connsiteY21" fmla="*/ 112098 h 219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68197" h="219172">
                  <a:moveTo>
                    <a:pt x="106070" y="112098"/>
                  </a:moveTo>
                  <a:cubicBezTo>
                    <a:pt x="109728" y="113469"/>
                    <a:pt x="113157" y="114612"/>
                    <a:pt x="116586" y="115984"/>
                  </a:cubicBezTo>
                  <a:cubicBezTo>
                    <a:pt x="118415" y="116670"/>
                    <a:pt x="120015" y="117356"/>
                    <a:pt x="121844" y="118041"/>
                  </a:cubicBezTo>
                  <a:cubicBezTo>
                    <a:pt x="122530" y="118270"/>
                    <a:pt x="122987" y="118499"/>
                    <a:pt x="123215" y="118499"/>
                  </a:cubicBezTo>
                  <a:cubicBezTo>
                    <a:pt x="122758" y="118270"/>
                    <a:pt x="122301" y="118041"/>
                    <a:pt x="122072" y="118041"/>
                  </a:cubicBezTo>
                  <a:cubicBezTo>
                    <a:pt x="122987" y="118499"/>
                    <a:pt x="123673" y="118727"/>
                    <a:pt x="123215" y="118499"/>
                  </a:cubicBezTo>
                  <a:cubicBezTo>
                    <a:pt x="128930" y="121013"/>
                    <a:pt x="134645" y="123756"/>
                    <a:pt x="140360" y="126500"/>
                  </a:cubicBezTo>
                  <a:cubicBezTo>
                    <a:pt x="154076" y="133129"/>
                    <a:pt x="167564" y="139987"/>
                    <a:pt x="181280" y="146845"/>
                  </a:cubicBezTo>
                  <a:cubicBezTo>
                    <a:pt x="240716" y="176792"/>
                    <a:pt x="304495" y="201480"/>
                    <a:pt x="370332" y="213139"/>
                  </a:cubicBezTo>
                  <a:cubicBezTo>
                    <a:pt x="409880" y="220226"/>
                    <a:pt x="448513" y="221826"/>
                    <a:pt x="488290" y="213825"/>
                  </a:cubicBezTo>
                  <a:cubicBezTo>
                    <a:pt x="519379" y="207424"/>
                    <a:pt x="549554" y="193937"/>
                    <a:pt x="576072" y="176334"/>
                  </a:cubicBezTo>
                  <a:cubicBezTo>
                    <a:pt x="611276" y="153017"/>
                    <a:pt x="641680" y="123528"/>
                    <a:pt x="668198" y="90838"/>
                  </a:cubicBezTo>
                  <a:lnTo>
                    <a:pt x="668198" y="90838"/>
                  </a:lnTo>
                  <a:cubicBezTo>
                    <a:pt x="639166" y="99525"/>
                    <a:pt x="608305" y="101125"/>
                    <a:pt x="575843" y="97467"/>
                  </a:cubicBezTo>
                  <a:cubicBezTo>
                    <a:pt x="519379" y="91295"/>
                    <a:pt x="465658" y="74379"/>
                    <a:pt x="412394" y="56091"/>
                  </a:cubicBezTo>
                  <a:cubicBezTo>
                    <a:pt x="359131" y="37803"/>
                    <a:pt x="306781" y="17229"/>
                    <a:pt x="250317" y="9914"/>
                  </a:cubicBezTo>
                  <a:cubicBezTo>
                    <a:pt x="226314" y="6713"/>
                    <a:pt x="112471" y="-7460"/>
                    <a:pt x="47320" y="5113"/>
                  </a:cubicBezTo>
                  <a:cubicBezTo>
                    <a:pt x="31090" y="8999"/>
                    <a:pt x="29261" y="10828"/>
                    <a:pt x="28804" y="26830"/>
                  </a:cubicBezTo>
                  <a:cubicBezTo>
                    <a:pt x="27889" y="50376"/>
                    <a:pt x="22403" y="71636"/>
                    <a:pt x="4343" y="88095"/>
                  </a:cubicBezTo>
                  <a:cubicBezTo>
                    <a:pt x="2743" y="89466"/>
                    <a:pt x="1600" y="91295"/>
                    <a:pt x="0" y="93581"/>
                  </a:cubicBezTo>
                  <a:cubicBezTo>
                    <a:pt x="16002" y="94267"/>
                    <a:pt x="32004" y="95867"/>
                    <a:pt x="47777" y="97696"/>
                  </a:cubicBezTo>
                  <a:cubicBezTo>
                    <a:pt x="67208" y="100896"/>
                    <a:pt x="86868" y="105240"/>
                    <a:pt x="106070" y="112098"/>
                  </a:cubicBezTo>
                  <a:close/>
                </a:path>
              </a:pathLst>
            </a:custGeom>
            <a:solidFill>
              <a:srgbClr val="059F98"/>
            </a:solidFill>
            <a:ln w="2286" cap="flat">
              <a:noFill/>
              <a:prstDash val="solid"/>
              <a:miter/>
            </a:ln>
          </p:spPr>
          <p:txBody>
            <a:bodyPr rtlCol="0" anchor="ctr"/>
            <a:lstStyle/>
            <a:p>
              <a:endParaRPr lang="en-US"/>
            </a:p>
          </p:txBody>
        </p:sp>
        <p:sp>
          <p:nvSpPr>
            <p:cNvPr id="114" name="Freeform 170">
              <a:extLst>
                <a:ext uri="{FF2B5EF4-FFF2-40B4-BE49-F238E27FC236}">
                  <a16:creationId xmlns:a16="http://schemas.microsoft.com/office/drawing/2014/main" id="{E2F184BF-BD7B-9778-800C-205B33EA199E}"/>
                </a:ext>
              </a:extLst>
            </p:cNvPr>
            <p:cNvSpPr/>
            <p:nvPr/>
          </p:nvSpPr>
          <p:spPr>
            <a:xfrm>
              <a:off x="4742130" y="3341903"/>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686"/>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115" name="Freeform 171">
              <a:extLst>
                <a:ext uri="{FF2B5EF4-FFF2-40B4-BE49-F238E27FC236}">
                  <a16:creationId xmlns:a16="http://schemas.microsoft.com/office/drawing/2014/main" id="{0EEC5EFD-DE84-92F6-2C09-6C44B574954B}"/>
                </a:ext>
              </a:extLst>
            </p:cNvPr>
            <p:cNvSpPr/>
            <p:nvPr/>
          </p:nvSpPr>
          <p:spPr>
            <a:xfrm>
              <a:off x="4714470" y="3355162"/>
              <a:ext cx="2057" cy="685"/>
            </a:xfrm>
            <a:custGeom>
              <a:avLst/>
              <a:gdLst>
                <a:gd name="connsiteX0" fmla="*/ 0 w 2057"/>
                <a:gd name="connsiteY0" fmla="*/ 686 h 685"/>
                <a:gd name="connsiteX1" fmla="*/ 2057 w 2057"/>
                <a:gd name="connsiteY1" fmla="*/ 0 h 685"/>
                <a:gd name="connsiteX2" fmla="*/ 0 w 2057"/>
                <a:gd name="connsiteY2" fmla="*/ 686 h 685"/>
              </a:gdLst>
              <a:ahLst/>
              <a:cxnLst>
                <a:cxn ang="0">
                  <a:pos x="connsiteX0" y="connsiteY0"/>
                </a:cxn>
                <a:cxn ang="0">
                  <a:pos x="connsiteX1" y="connsiteY1"/>
                </a:cxn>
                <a:cxn ang="0">
                  <a:pos x="connsiteX2" y="connsiteY2"/>
                </a:cxn>
              </a:cxnLst>
              <a:rect l="l" t="t" r="r" b="b"/>
              <a:pathLst>
                <a:path w="2057" h="685">
                  <a:moveTo>
                    <a:pt x="0" y="686"/>
                  </a:moveTo>
                  <a:cubicBezTo>
                    <a:pt x="686" y="457"/>
                    <a:pt x="1372" y="229"/>
                    <a:pt x="2057" y="0"/>
                  </a:cubicBezTo>
                  <a:cubicBezTo>
                    <a:pt x="1372"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116" name="Freeform 172">
              <a:extLst>
                <a:ext uri="{FF2B5EF4-FFF2-40B4-BE49-F238E27FC236}">
                  <a16:creationId xmlns:a16="http://schemas.microsoft.com/office/drawing/2014/main" id="{0AC2B386-B794-53AF-060D-D484B5CDE003}"/>
                </a:ext>
              </a:extLst>
            </p:cNvPr>
            <p:cNvSpPr/>
            <p:nvPr/>
          </p:nvSpPr>
          <p:spPr>
            <a:xfrm>
              <a:off x="4719042" y="3353333"/>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457"/>
                    <a:pt x="2286" y="0"/>
                  </a:cubicBezTo>
                  <a:cubicBezTo>
                    <a:pt x="1372"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117" name="Freeform 173">
              <a:extLst>
                <a:ext uri="{FF2B5EF4-FFF2-40B4-BE49-F238E27FC236}">
                  <a16:creationId xmlns:a16="http://schemas.microsoft.com/office/drawing/2014/main" id="{EE882D89-8A8E-E1AA-9EB5-79CEC4C76050}"/>
                </a:ext>
              </a:extLst>
            </p:cNvPr>
            <p:cNvSpPr/>
            <p:nvPr/>
          </p:nvSpPr>
          <p:spPr>
            <a:xfrm>
              <a:off x="4037128" y="3362934"/>
              <a:ext cx="914" cy="1371"/>
            </a:xfrm>
            <a:custGeom>
              <a:avLst/>
              <a:gdLst>
                <a:gd name="connsiteX0" fmla="*/ 0 w 914"/>
                <a:gd name="connsiteY0" fmla="*/ 1372 h 1371"/>
                <a:gd name="connsiteX1" fmla="*/ 914 w 914"/>
                <a:gd name="connsiteY1" fmla="*/ 0 h 1371"/>
                <a:gd name="connsiteX2" fmla="*/ 0 w 914"/>
                <a:gd name="connsiteY2" fmla="*/ 1372 h 1371"/>
              </a:gdLst>
              <a:ahLst/>
              <a:cxnLst>
                <a:cxn ang="0">
                  <a:pos x="connsiteX0" y="connsiteY0"/>
                </a:cxn>
                <a:cxn ang="0">
                  <a:pos x="connsiteX1" y="connsiteY1"/>
                </a:cxn>
                <a:cxn ang="0">
                  <a:pos x="connsiteX2" y="connsiteY2"/>
                </a:cxn>
              </a:cxnLst>
              <a:rect l="l" t="t" r="r" b="b"/>
              <a:pathLst>
                <a:path w="914" h="1371">
                  <a:moveTo>
                    <a:pt x="0" y="1372"/>
                  </a:moveTo>
                  <a:cubicBezTo>
                    <a:pt x="229" y="914"/>
                    <a:pt x="457" y="457"/>
                    <a:pt x="914" y="0"/>
                  </a:cubicBezTo>
                  <a:cubicBezTo>
                    <a:pt x="457" y="457"/>
                    <a:pt x="229" y="914"/>
                    <a:pt x="0" y="1372"/>
                  </a:cubicBezTo>
                  <a:close/>
                </a:path>
              </a:pathLst>
            </a:custGeom>
            <a:solidFill>
              <a:srgbClr val="FFFFFF"/>
            </a:solidFill>
            <a:ln w="2286" cap="flat">
              <a:noFill/>
              <a:prstDash val="solid"/>
              <a:miter/>
            </a:ln>
          </p:spPr>
          <p:txBody>
            <a:bodyPr rtlCol="0" anchor="ctr"/>
            <a:lstStyle/>
            <a:p>
              <a:endParaRPr lang="en-US"/>
            </a:p>
          </p:txBody>
        </p:sp>
        <p:sp>
          <p:nvSpPr>
            <p:cNvPr id="118" name="Freeform 174">
              <a:extLst>
                <a:ext uri="{FF2B5EF4-FFF2-40B4-BE49-F238E27FC236}">
                  <a16:creationId xmlns:a16="http://schemas.microsoft.com/office/drawing/2014/main" id="{AEB75A4B-7575-D2A1-C9FA-261296DC4A84}"/>
                </a:ext>
              </a:extLst>
            </p:cNvPr>
            <p:cNvSpPr/>
            <p:nvPr/>
          </p:nvSpPr>
          <p:spPr>
            <a:xfrm>
              <a:off x="4723385" y="3351504"/>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229"/>
                    <a:pt x="2286" y="0"/>
                  </a:cubicBezTo>
                  <a:cubicBezTo>
                    <a:pt x="1600"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119" name="Freeform 175">
              <a:extLst>
                <a:ext uri="{FF2B5EF4-FFF2-40B4-BE49-F238E27FC236}">
                  <a16:creationId xmlns:a16="http://schemas.microsoft.com/office/drawing/2014/main" id="{72736BF4-E06D-965C-45C2-92C3F44ADEE5}"/>
                </a:ext>
              </a:extLst>
            </p:cNvPr>
            <p:cNvSpPr/>
            <p:nvPr/>
          </p:nvSpPr>
          <p:spPr>
            <a:xfrm>
              <a:off x="4727728" y="3349447"/>
              <a:ext cx="2286" cy="1143"/>
            </a:xfrm>
            <a:custGeom>
              <a:avLst/>
              <a:gdLst>
                <a:gd name="connsiteX0" fmla="*/ 0 w 2286"/>
                <a:gd name="connsiteY0" fmla="*/ 1143 h 1143"/>
                <a:gd name="connsiteX1" fmla="*/ 2286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686" y="914"/>
                    <a:pt x="1600" y="457"/>
                    <a:pt x="2286" y="0"/>
                  </a:cubicBezTo>
                  <a:cubicBezTo>
                    <a:pt x="1600" y="457"/>
                    <a:pt x="914" y="914"/>
                    <a:pt x="0" y="1143"/>
                  </a:cubicBezTo>
                  <a:close/>
                </a:path>
              </a:pathLst>
            </a:custGeom>
            <a:solidFill>
              <a:srgbClr val="FFFFFF"/>
            </a:solidFill>
            <a:ln w="2286" cap="flat">
              <a:noFill/>
              <a:prstDash val="solid"/>
              <a:miter/>
            </a:ln>
          </p:spPr>
          <p:txBody>
            <a:bodyPr rtlCol="0" anchor="ctr"/>
            <a:lstStyle/>
            <a:p>
              <a:endParaRPr lang="en-US"/>
            </a:p>
          </p:txBody>
        </p:sp>
        <p:sp>
          <p:nvSpPr>
            <p:cNvPr id="120" name="Freeform 176">
              <a:extLst>
                <a:ext uri="{FF2B5EF4-FFF2-40B4-BE49-F238E27FC236}">
                  <a16:creationId xmlns:a16="http://schemas.microsoft.com/office/drawing/2014/main" id="{608F263B-743F-B6A0-69E3-4DA121914B32}"/>
                </a:ext>
              </a:extLst>
            </p:cNvPr>
            <p:cNvSpPr/>
            <p:nvPr/>
          </p:nvSpPr>
          <p:spPr>
            <a:xfrm>
              <a:off x="4038042" y="3361105"/>
              <a:ext cx="1143" cy="1600"/>
            </a:xfrm>
            <a:custGeom>
              <a:avLst/>
              <a:gdLst>
                <a:gd name="connsiteX0" fmla="*/ 0 w 1143"/>
                <a:gd name="connsiteY0" fmla="*/ 1600 h 1600"/>
                <a:gd name="connsiteX1" fmla="*/ 1143 w 1143"/>
                <a:gd name="connsiteY1" fmla="*/ 0 h 1600"/>
                <a:gd name="connsiteX2" fmla="*/ 0 w 1143"/>
                <a:gd name="connsiteY2" fmla="*/ 1600 h 1600"/>
              </a:gdLst>
              <a:ahLst/>
              <a:cxnLst>
                <a:cxn ang="0">
                  <a:pos x="connsiteX0" y="connsiteY0"/>
                </a:cxn>
                <a:cxn ang="0">
                  <a:pos x="connsiteX1" y="connsiteY1"/>
                </a:cxn>
                <a:cxn ang="0">
                  <a:pos x="connsiteX2" y="connsiteY2"/>
                </a:cxn>
              </a:cxnLst>
              <a:rect l="l" t="t" r="r" b="b"/>
              <a:pathLst>
                <a:path w="1143" h="1600">
                  <a:moveTo>
                    <a:pt x="0" y="1600"/>
                  </a:moveTo>
                  <a:cubicBezTo>
                    <a:pt x="457" y="914"/>
                    <a:pt x="686" y="457"/>
                    <a:pt x="1143" y="0"/>
                  </a:cubicBezTo>
                  <a:cubicBezTo>
                    <a:pt x="686" y="457"/>
                    <a:pt x="457" y="1143"/>
                    <a:pt x="0" y="1600"/>
                  </a:cubicBezTo>
                  <a:close/>
                </a:path>
              </a:pathLst>
            </a:custGeom>
            <a:solidFill>
              <a:srgbClr val="FFFFFF"/>
            </a:solidFill>
            <a:ln w="2286" cap="flat">
              <a:noFill/>
              <a:prstDash val="solid"/>
              <a:miter/>
            </a:ln>
          </p:spPr>
          <p:txBody>
            <a:bodyPr rtlCol="0" anchor="ctr"/>
            <a:lstStyle/>
            <a:p>
              <a:endParaRPr lang="en-US"/>
            </a:p>
          </p:txBody>
        </p:sp>
        <p:sp>
          <p:nvSpPr>
            <p:cNvPr id="121" name="Freeform 177">
              <a:extLst>
                <a:ext uri="{FF2B5EF4-FFF2-40B4-BE49-F238E27FC236}">
                  <a16:creationId xmlns:a16="http://schemas.microsoft.com/office/drawing/2014/main" id="{52096F51-58AF-8A0F-E47D-BFDC0DF99670}"/>
                </a:ext>
              </a:extLst>
            </p:cNvPr>
            <p:cNvSpPr/>
            <p:nvPr/>
          </p:nvSpPr>
          <p:spPr>
            <a:xfrm>
              <a:off x="4709898" y="3356762"/>
              <a:ext cx="2286" cy="685"/>
            </a:xfrm>
            <a:custGeom>
              <a:avLst/>
              <a:gdLst>
                <a:gd name="connsiteX0" fmla="*/ 0 w 2286"/>
                <a:gd name="connsiteY0" fmla="*/ 686 h 685"/>
                <a:gd name="connsiteX1" fmla="*/ 2286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686" y="457"/>
                    <a:pt x="1372" y="229"/>
                    <a:pt x="2286" y="0"/>
                  </a:cubicBezTo>
                  <a:cubicBezTo>
                    <a:pt x="1600"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122" name="Freeform 178">
              <a:extLst>
                <a:ext uri="{FF2B5EF4-FFF2-40B4-BE49-F238E27FC236}">
                  <a16:creationId xmlns:a16="http://schemas.microsoft.com/office/drawing/2014/main" id="{DD025B42-F55C-8E88-01E1-524716CD9FCA}"/>
                </a:ext>
              </a:extLst>
            </p:cNvPr>
            <p:cNvSpPr/>
            <p:nvPr/>
          </p:nvSpPr>
          <p:spPr>
            <a:xfrm>
              <a:off x="4353053" y="3200253"/>
              <a:ext cx="458037" cy="104142"/>
            </a:xfrm>
            <a:custGeom>
              <a:avLst/>
              <a:gdLst>
                <a:gd name="connsiteX0" fmla="*/ 450342 w 458037"/>
                <a:gd name="connsiteY0" fmla="*/ 42895 h 104142"/>
                <a:gd name="connsiteX1" fmla="*/ 391820 w 458037"/>
                <a:gd name="connsiteY1" fmla="*/ 17749 h 104142"/>
                <a:gd name="connsiteX2" fmla="*/ 294208 w 458037"/>
                <a:gd name="connsiteY2" fmla="*/ 4490 h 104142"/>
                <a:gd name="connsiteX3" fmla="*/ 50749 w 458037"/>
                <a:gd name="connsiteY3" fmla="*/ 10434 h 104142"/>
                <a:gd name="connsiteX4" fmla="*/ 37033 w 458037"/>
                <a:gd name="connsiteY4" fmla="*/ 19121 h 104142"/>
                <a:gd name="connsiteX5" fmla="*/ 0 w 458037"/>
                <a:gd name="connsiteY5" fmla="*/ 73985 h 104142"/>
                <a:gd name="connsiteX6" fmla="*/ 116357 w 458037"/>
                <a:gd name="connsiteY6" fmla="*/ 91587 h 104142"/>
                <a:gd name="connsiteX7" fmla="*/ 223114 w 458037"/>
                <a:gd name="connsiteY7" fmla="*/ 102788 h 104142"/>
                <a:gd name="connsiteX8" fmla="*/ 328270 w 458037"/>
                <a:gd name="connsiteY8" fmla="*/ 102560 h 104142"/>
                <a:gd name="connsiteX9" fmla="*/ 432740 w 458037"/>
                <a:gd name="connsiteY9" fmla="*/ 73527 h 104142"/>
                <a:gd name="connsiteX10" fmla="*/ 456971 w 458037"/>
                <a:gd name="connsiteY10" fmla="*/ 57525 h 104142"/>
                <a:gd name="connsiteX11" fmla="*/ 450342 w 458037"/>
                <a:gd name="connsiteY11" fmla="*/ 42895 h 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8037" h="104142">
                  <a:moveTo>
                    <a:pt x="450342" y="42895"/>
                  </a:moveTo>
                  <a:cubicBezTo>
                    <a:pt x="431140" y="33751"/>
                    <a:pt x="412166" y="24607"/>
                    <a:pt x="391820" y="17749"/>
                  </a:cubicBezTo>
                  <a:cubicBezTo>
                    <a:pt x="360045" y="7233"/>
                    <a:pt x="326898" y="7919"/>
                    <a:pt x="294208" y="4490"/>
                  </a:cubicBezTo>
                  <a:cubicBezTo>
                    <a:pt x="212827" y="-3968"/>
                    <a:pt x="131674" y="375"/>
                    <a:pt x="50749" y="10434"/>
                  </a:cubicBezTo>
                  <a:cubicBezTo>
                    <a:pt x="44577" y="11120"/>
                    <a:pt x="38633" y="12263"/>
                    <a:pt x="37033" y="19121"/>
                  </a:cubicBezTo>
                  <a:cubicBezTo>
                    <a:pt x="31775" y="39695"/>
                    <a:pt x="22860" y="59354"/>
                    <a:pt x="0" y="73985"/>
                  </a:cubicBezTo>
                  <a:cubicBezTo>
                    <a:pt x="34747" y="88844"/>
                    <a:pt x="80696" y="87243"/>
                    <a:pt x="116357" y="91587"/>
                  </a:cubicBezTo>
                  <a:cubicBezTo>
                    <a:pt x="152019" y="96387"/>
                    <a:pt x="186995" y="101417"/>
                    <a:pt x="223114" y="102788"/>
                  </a:cubicBezTo>
                  <a:cubicBezTo>
                    <a:pt x="258089" y="104160"/>
                    <a:pt x="293522" y="105074"/>
                    <a:pt x="328270" y="102560"/>
                  </a:cubicBezTo>
                  <a:cubicBezTo>
                    <a:pt x="365074" y="100045"/>
                    <a:pt x="400507" y="92044"/>
                    <a:pt x="432740" y="73527"/>
                  </a:cubicBezTo>
                  <a:cubicBezTo>
                    <a:pt x="441198" y="68727"/>
                    <a:pt x="449199" y="63240"/>
                    <a:pt x="456971" y="57525"/>
                  </a:cubicBezTo>
                  <a:cubicBezTo>
                    <a:pt x="459486" y="49753"/>
                    <a:pt x="457657" y="46324"/>
                    <a:pt x="450342" y="42895"/>
                  </a:cubicBezTo>
                  <a:close/>
                </a:path>
              </a:pathLst>
            </a:custGeom>
            <a:solidFill>
              <a:srgbClr val="FFFFFF"/>
            </a:solidFill>
            <a:ln w="2286" cap="flat">
              <a:noFill/>
              <a:prstDash val="solid"/>
              <a:miter/>
            </a:ln>
          </p:spPr>
          <p:txBody>
            <a:bodyPr rtlCol="0" anchor="ctr"/>
            <a:lstStyle/>
            <a:p>
              <a:endParaRPr lang="en-US"/>
            </a:p>
          </p:txBody>
        </p:sp>
        <p:sp>
          <p:nvSpPr>
            <p:cNvPr id="123" name="Freeform 179">
              <a:extLst>
                <a:ext uri="{FF2B5EF4-FFF2-40B4-BE49-F238E27FC236}">
                  <a16:creationId xmlns:a16="http://schemas.microsoft.com/office/drawing/2014/main" id="{668811BA-FDA4-676A-B84D-E97DC06C47A5}"/>
                </a:ext>
              </a:extLst>
            </p:cNvPr>
            <p:cNvSpPr/>
            <p:nvPr/>
          </p:nvSpPr>
          <p:spPr>
            <a:xfrm>
              <a:off x="4809110" y="3257778"/>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124" name="Freeform 180">
              <a:extLst>
                <a:ext uri="{FF2B5EF4-FFF2-40B4-BE49-F238E27FC236}">
                  <a16:creationId xmlns:a16="http://schemas.microsoft.com/office/drawing/2014/main" id="{D6391746-6B70-823F-551E-4F4A6B7DD7E2}"/>
                </a:ext>
              </a:extLst>
            </p:cNvPr>
            <p:cNvSpPr/>
            <p:nvPr/>
          </p:nvSpPr>
          <p:spPr>
            <a:xfrm>
              <a:off x="3895282" y="3211830"/>
              <a:ext cx="158151" cy="155455"/>
            </a:xfrm>
            <a:custGeom>
              <a:avLst/>
              <a:gdLst>
                <a:gd name="connsiteX0" fmla="*/ 80352 w 158151"/>
                <a:gd name="connsiteY0" fmla="*/ 155448 h 155455"/>
                <a:gd name="connsiteX1" fmla="*/ 157619 w 158151"/>
                <a:gd name="connsiteY1" fmla="*/ 90068 h 155455"/>
                <a:gd name="connsiteX2" fmla="*/ 85381 w 158151"/>
                <a:gd name="connsiteY2" fmla="*/ 0 h 155455"/>
                <a:gd name="connsiteX3" fmla="*/ 4914 w 158151"/>
                <a:gd name="connsiteY3" fmla="*/ 109042 h 155455"/>
                <a:gd name="connsiteX4" fmla="*/ 80352 w 158151"/>
                <a:gd name="connsiteY4" fmla="*/ 155448 h 155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151" h="155455">
                  <a:moveTo>
                    <a:pt x="80352" y="155448"/>
                  </a:moveTo>
                  <a:cubicBezTo>
                    <a:pt x="94068" y="155677"/>
                    <a:pt x="150304" y="150876"/>
                    <a:pt x="157619" y="90068"/>
                  </a:cubicBezTo>
                  <a:cubicBezTo>
                    <a:pt x="160591" y="66065"/>
                    <a:pt x="153047" y="0"/>
                    <a:pt x="85381" y="0"/>
                  </a:cubicBezTo>
                  <a:cubicBezTo>
                    <a:pt x="9257" y="0"/>
                    <a:pt x="-10631" y="72466"/>
                    <a:pt x="4914" y="109042"/>
                  </a:cubicBezTo>
                  <a:cubicBezTo>
                    <a:pt x="16573" y="139903"/>
                    <a:pt x="37375" y="154076"/>
                    <a:pt x="80352" y="155448"/>
                  </a:cubicBezTo>
                  <a:close/>
                </a:path>
              </a:pathLst>
            </a:custGeom>
            <a:solidFill>
              <a:srgbClr val="FFFFFF"/>
            </a:solidFill>
            <a:ln w="2286" cap="flat">
              <a:noFill/>
              <a:prstDash val="solid"/>
              <a:miter/>
            </a:ln>
          </p:spPr>
          <p:txBody>
            <a:bodyPr rtlCol="0" anchor="ctr"/>
            <a:lstStyle/>
            <a:p>
              <a:endParaRPr lang="en-US"/>
            </a:p>
          </p:txBody>
        </p:sp>
        <p:sp>
          <p:nvSpPr>
            <p:cNvPr id="125" name="Freeform 181">
              <a:extLst>
                <a:ext uri="{FF2B5EF4-FFF2-40B4-BE49-F238E27FC236}">
                  <a16:creationId xmlns:a16="http://schemas.microsoft.com/office/drawing/2014/main" id="{F561D9FB-0C55-721C-9A33-199280AC49EB}"/>
                </a:ext>
              </a:extLst>
            </p:cNvPr>
            <p:cNvSpPr/>
            <p:nvPr/>
          </p:nvSpPr>
          <p:spPr>
            <a:xfrm>
              <a:off x="4034613" y="3316300"/>
              <a:ext cx="749184" cy="229081"/>
            </a:xfrm>
            <a:custGeom>
              <a:avLst/>
              <a:gdLst>
                <a:gd name="connsiteX0" fmla="*/ 746150 w 749184"/>
                <a:gd name="connsiteY0" fmla="*/ 0 h 229081"/>
                <a:gd name="connsiteX1" fmla="*/ 737235 w 749184"/>
                <a:gd name="connsiteY1" fmla="*/ 6629 h 229081"/>
                <a:gd name="connsiteX2" fmla="*/ 733120 w 749184"/>
                <a:gd name="connsiteY2" fmla="*/ 10058 h 229081"/>
                <a:gd name="connsiteX3" fmla="*/ 731749 w 749184"/>
                <a:gd name="connsiteY3" fmla="*/ 11201 h 229081"/>
                <a:gd name="connsiteX4" fmla="*/ 729005 w 749184"/>
                <a:gd name="connsiteY4" fmla="*/ 13259 h 229081"/>
                <a:gd name="connsiteX5" fmla="*/ 727405 w 749184"/>
                <a:gd name="connsiteY5" fmla="*/ 14402 h 229081"/>
                <a:gd name="connsiteX6" fmla="*/ 724891 w 749184"/>
                <a:gd name="connsiteY6" fmla="*/ 16231 h 229081"/>
                <a:gd name="connsiteX7" fmla="*/ 723062 w 749184"/>
                <a:gd name="connsiteY7" fmla="*/ 17374 h 229081"/>
                <a:gd name="connsiteX8" fmla="*/ 720547 w 749184"/>
                <a:gd name="connsiteY8" fmla="*/ 18974 h 229081"/>
                <a:gd name="connsiteX9" fmla="*/ 718718 w 749184"/>
                <a:gd name="connsiteY9" fmla="*/ 20117 h 229081"/>
                <a:gd name="connsiteX10" fmla="*/ 716204 w 749184"/>
                <a:gd name="connsiteY10" fmla="*/ 21717 h 229081"/>
                <a:gd name="connsiteX11" fmla="*/ 714375 w 749184"/>
                <a:gd name="connsiteY11" fmla="*/ 22860 h 229081"/>
                <a:gd name="connsiteX12" fmla="*/ 711860 w 749184"/>
                <a:gd name="connsiteY12" fmla="*/ 24460 h 229081"/>
                <a:gd name="connsiteX13" fmla="*/ 710032 w 749184"/>
                <a:gd name="connsiteY13" fmla="*/ 25375 h 229081"/>
                <a:gd name="connsiteX14" fmla="*/ 707060 w 749184"/>
                <a:gd name="connsiteY14" fmla="*/ 26975 h 229081"/>
                <a:gd name="connsiteX15" fmla="*/ 705688 w 749184"/>
                <a:gd name="connsiteY15" fmla="*/ 27661 h 229081"/>
                <a:gd name="connsiteX16" fmla="*/ 701573 w 749184"/>
                <a:gd name="connsiteY16" fmla="*/ 29947 h 229081"/>
                <a:gd name="connsiteX17" fmla="*/ 699745 w 749184"/>
                <a:gd name="connsiteY17" fmla="*/ 30861 h 229081"/>
                <a:gd name="connsiteX18" fmla="*/ 697230 w 749184"/>
                <a:gd name="connsiteY18" fmla="*/ 32004 h 229081"/>
                <a:gd name="connsiteX19" fmla="*/ 695173 w 749184"/>
                <a:gd name="connsiteY19" fmla="*/ 32918 h 229081"/>
                <a:gd name="connsiteX20" fmla="*/ 692887 w 749184"/>
                <a:gd name="connsiteY20" fmla="*/ 34061 h 229081"/>
                <a:gd name="connsiteX21" fmla="*/ 690601 w 749184"/>
                <a:gd name="connsiteY21" fmla="*/ 34976 h 229081"/>
                <a:gd name="connsiteX22" fmla="*/ 688315 w 749184"/>
                <a:gd name="connsiteY22" fmla="*/ 35890 h 229081"/>
                <a:gd name="connsiteX23" fmla="*/ 686029 w 749184"/>
                <a:gd name="connsiteY23" fmla="*/ 36805 h 229081"/>
                <a:gd name="connsiteX24" fmla="*/ 683743 w 749184"/>
                <a:gd name="connsiteY24" fmla="*/ 37719 h 229081"/>
                <a:gd name="connsiteX25" fmla="*/ 681457 w 749184"/>
                <a:gd name="connsiteY25" fmla="*/ 38633 h 229081"/>
                <a:gd name="connsiteX26" fmla="*/ 679399 w 749184"/>
                <a:gd name="connsiteY26" fmla="*/ 39319 h 229081"/>
                <a:gd name="connsiteX27" fmla="*/ 677113 w 749184"/>
                <a:gd name="connsiteY27" fmla="*/ 40234 h 229081"/>
                <a:gd name="connsiteX28" fmla="*/ 674827 w 749184"/>
                <a:gd name="connsiteY28" fmla="*/ 40919 h 229081"/>
                <a:gd name="connsiteX29" fmla="*/ 672541 w 749184"/>
                <a:gd name="connsiteY29" fmla="*/ 41605 h 229081"/>
                <a:gd name="connsiteX30" fmla="*/ 672541 w 749184"/>
                <a:gd name="connsiteY30" fmla="*/ 41605 h 229081"/>
                <a:gd name="connsiteX31" fmla="*/ 580415 w 749184"/>
                <a:gd name="connsiteY31" fmla="*/ 127102 h 229081"/>
                <a:gd name="connsiteX32" fmla="*/ 492633 w 749184"/>
                <a:gd name="connsiteY32" fmla="*/ 164592 h 229081"/>
                <a:gd name="connsiteX33" fmla="*/ 374675 w 749184"/>
                <a:gd name="connsiteY33" fmla="*/ 163906 h 229081"/>
                <a:gd name="connsiteX34" fmla="*/ 185623 w 749184"/>
                <a:gd name="connsiteY34" fmla="*/ 97612 h 229081"/>
                <a:gd name="connsiteX35" fmla="*/ 144704 w 749184"/>
                <a:gd name="connsiteY35" fmla="*/ 77267 h 229081"/>
                <a:gd name="connsiteX36" fmla="*/ 127559 w 749184"/>
                <a:gd name="connsiteY36" fmla="*/ 69266 h 229081"/>
                <a:gd name="connsiteX37" fmla="*/ 126187 w 749184"/>
                <a:gd name="connsiteY37" fmla="*/ 68809 h 229081"/>
                <a:gd name="connsiteX38" fmla="*/ 120929 w 749184"/>
                <a:gd name="connsiteY38" fmla="*/ 66751 h 229081"/>
                <a:gd name="connsiteX39" fmla="*/ 110414 w 749184"/>
                <a:gd name="connsiteY39" fmla="*/ 62865 h 229081"/>
                <a:gd name="connsiteX40" fmla="*/ 51435 w 749184"/>
                <a:gd name="connsiteY40" fmla="*/ 48692 h 229081"/>
                <a:gd name="connsiteX41" fmla="*/ 3658 w 749184"/>
                <a:gd name="connsiteY41" fmla="*/ 44577 h 229081"/>
                <a:gd name="connsiteX42" fmla="*/ 3658 w 749184"/>
                <a:gd name="connsiteY42" fmla="*/ 44577 h 229081"/>
                <a:gd name="connsiteX43" fmla="*/ 2515 w 749184"/>
                <a:gd name="connsiteY43" fmla="*/ 46177 h 229081"/>
                <a:gd name="connsiteX44" fmla="*/ 2286 w 749184"/>
                <a:gd name="connsiteY44" fmla="*/ 46406 h 229081"/>
                <a:gd name="connsiteX45" fmla="*/ 1372 w 749184"/>
                <a:gd name="connsiteY45" fmla="*/ 47777 h 229081"/>
                <a:gd name="connsiteX46" fmla="*/ 1143 w 749184"/>
                <a:gd name="connsiteY46" fmla="*/ 48235 h 229081"/>
                <a:gd name="connsiteX47" fmla="*/ 0 w 749184"/>
                <a:gd name="connsiteY47" fmla="*/ 50063 h 229081"/>
                <a:gd name="connsiteX48" fmla="*/ 53492 w 749184"/>
                <a:gd name="connsiteY48" fmla="*/ 83896 h 229081"/>
                <a:gd name="connsiteX49" fmla="*/ 95783 w 749184"/>
                <a:gd name="connsiteY49" fmla="*/ 108585 h 229081"/>
                <a:gd name="connsiteX50" fmla="*/ 118872 w 749184"/>
                <a:gd name="connsiteY50" fmla="*/ 115900 h 229081"/>
                <a:gd name="connsiteX51" fmla="*/ 221056 w 749184"/>
                <a:gd name="connsiteY51" fmla="*/ 175565 h 229081"/>
                <a:gd name="connsiteX52" fmla="*/ 401650 w 749184"/>
                <a:gd name="connsiteY52" fmla="*/ 228600 h 229081"/>
                <a:gd name="connsiteX53" fmla="*/ 451942 w 749184"/>
                <a:gd name="connsiteY53" fmla="*/ 223342 h 229081"/>
                <a:gd name="connsiteX54" fmla="*/ 607390 w 749184"/>
                <a:gd name="connsiteY54" fmla="*/ 171679 h 229081"/>
                <a:gd name="connsiteX55" fmla="*/ 745693 w 749184"/>
                <a:gd name="connsiteY55" fmla="*/ 14402 h 229081"/>
                <a:gd name="connsiteX56" fmla="*/ 746150 w 749184"/>
                <a:gd name="connsiteY56" fmla="*/ 0 h 22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749184" h="229081">
                  <a:moveTo>
                    <a:pt x="746150" y="0"/>
                  </a:moveTo>
                  <a:cubicBezTo>
                    <a:pt x="743179" y="2286"/>
                    <a:pt x="739978" y="4343"/>
                    <a:pt x="737235" y="6629"/>
                  </a:cubicBezTo>
                  <a:cubicBezTo>
                    <a:pt x="735863" y="7772"/>
                    <a:pt x="734492" y="8915"/>
                    <a:pt x="733120" y="10058"/>
                  </a:cubicBezTo>
                  <a:cubicBezTo>
                    <a:pt x="732663" y="10516"/>
                    <a:pt x="732206" y="10744"/>
                    <a:pt x="731749" y="11201"/>
                  </a:cubicBezTo>
                  <a:cubicBezTo>
                    <a:pt x="730834" y="11887"/>
                    <a:pt x="729920" y="12573"/>
                    <a:pt x="729005" y="13259"/>
                  </a:cubicBezTo>
                  <a:cubicBezTo>
                    <a:pt x="728548" y="13716"/>
                    <a:pt x="727862" y="14173"/>
                    <a:pt x="727405" y="14402"/>
                  </a:cubicBezTo>
                  <a:cubicBezTo>
                    <a:pt x="726491" y="15088"/>
                    <a:pt x="725805" y="15545"/>
                    <a:pt x="724891" y="16231"/>
                  </a:cubicBezTo>
                  <a:cubicBezTo>
                    <a:pt x="724205" y="16688"/>
                    <a:pt x="723748" y="17145"/>
                    <a:pt x="723062" y="17374"/>
                  </a:cubicBezTo>
                  <a:cubicBezTo>
                    <a:pt x="722147" y="17831"/>
                    <a:pt x="721462" y="18517"/>
                    <a:pt x="720547" y="18974"/>
                  </a:cubicBezTo>
                  <a:cubicBezTo>
                    <a:pt x="719861" y="19431"/>
                    <a:pt x="719404" y="19660"/>
                    <a:pt x="718718" y="20117"/>
                  </a:cubicBezTo>
                  <a:cubicBezTo>
                    <a:pt x="717804" y="20574"/>
                    <a:pt x="717118" y="21260"/>
                    <a:pt x="716204" y="21717"/>
                  </a:cubicBezTo>
                  <a:cubicBezTo>
                    <a:pt x="715518" y="22174"/>
                    <a:pt x="715061" y="22403"/>
                    <a:pt x="714375" y="22860"/>
                  </a:cubicBezTo>
                  <a:cubicBezTo>
                    <a:pt x="713461" y="23317"/>
                    <a:pt x="712775" y="24003"/>
                    <a:pt x="711860" y="24460"/>
                  </a:cubicBezTo>
                  <a:cubicBezTo>
                    <a:pt x="711175" y="24689"/>
                    <a:pt x="710717" y="25146"/>
                    <a:pt x="710032" y="25375"/>
                  </a:cubicBezTo>
                  <a:cubicBezTo>
                    <a:pt x="709117" y="26060"/>
                    <a:pt x="707974" y="26518"/>
                    <a:pt x="707060" y="26975"/>
                  </a:cubicBezTo>
                  <a:cubicBezTo>
                    <a:pt x="706603" y="27203"/>
                    <a:pt x="706145" y="27432"/>
                    <a:pt x="705688" y="27661"/>
                  </a:cubicBezTo>
                  <a:cubicBezTo>
                    <a:pt x="704317" y="28346"/>
                    <a:pt x="702945" y="29261"/>
                    <a:pt x="701573" y="29947"/>
                  </a:cubicBezTo>
                  <a:cubicBezTo>
                    <a:pt x="700888" y="30175"/>
                    <a:pt x="700430" y="30632"/>
                    <a:pt x="699745" y="30861"/>
                  </a:cubicBezTo>
                  <a:cubicBezTo>
                    <a:pt x="698830" y="31318"/>
                    <a:pt x="698144" y="31775"/>
                    <a:pt x="697230" y="32004"/>
                  </a:cubicBezTo>
                  <a:cubicBezTo>
                    <a:pt x="696544" y="32233"/>
                    <a:pt x="695858" y="32690"/>
                    <a:pt x="695173" y="32918"/>
                  </a:cubicBezTo>
                  <a:cubicBezTo>
                    <a:pt x="694487" y="33376"/>
                    <a:pt x="693572" y="33604"/>
                    <a:pt x="692887" y="34061"/>
                  </a:cubicBezTo>
                  <a:cubicBezTo>
                    <a:pt x="692201" y="34290"/>
                    <a:pt x="691515" y="34747"/>
                    <a:pt x="690601" y="34976"/>
                  </a:cubicBezTo>
                  <a:cubicBezTo>
                    <a:pt x="689915" y="35204"/>
                    <a:pt x="689229" y="35662"/>
                    <a:pt x="688315" y="35890"/>
                  </a:cubicBezTo>
                  <a:cubicBezTo>
                    <a:pt x="687629" y="36119"/>
                    <a:pt x="686714" y="36576"/>
                    <a:pt x="686029" y="36805"/>
                  </a:cubicBezTo>
                  <a:cubicBezTo>
                    <a:pt x="685343" y="37033"/>
                    <a:pt x="684657" y="37262"/>
                    <a:pt x="683743" y="37719"/>
                  </a:cubicBezTo>
                  <a:cubicBezTo>
                    <a:pt x="683057" y="37948"/>
                    <a:pt x="682142" y="38405"/>
                    <a:pt x="681457" y="38633"/>
                  </a:cubicBezTo>
                  <a:cubicBezTo>
                    <a:pt x="680771" y="38862"/>
                    <a:pt x="680085" y="39091"/>
                    <a:pt x="679399" y="39319"/>
                  </a:cubicBezTo>
                  <a:cubicBezTo>
                    <a:pt x="678713" y="39548"/>
                    <a:pt x="677799" y="39776"/>
                    <a:pt x="677113" y="40234"/>
                  </a:cubicBezTo>
                  <a:cubicBezTo>
                    <a:pt x="676427" y="40462"/>
                    <a:pt x="675742" y="40691"/>
                    <a:pt x="674827" y="40919"/>
                  </a:cubicBezTo>
                  <a:cubicBezTo>
                    <a:pt x="674141" y="41148"/>
                    <a:pt x="673227" y="41377"/>
                    <a:pt x="672541" y="41605"/>
                  </a:cubicBezTo>
                  <a:lnTo>
                    <a:pt x="672541" y="41605"/>
                  </a:lnTo>
                  <a:cubicBezTo>
                    <a:pt x="646024" y="74295"/>
                    <a:pt x="615848" y="103784"/>
                    <a:pt x="580415" y="127102"/>
                  </a:cubicBezTo>
                  <a:cubicBezTo>
                    <a:pt x="554126" y="144704"/>
                    <a:pt x="523723" y="158420"/>
                    <a:pt x="492633" y="164592"/>
                  </a:cubicBezTo>
                  <a:cubicBezTo>
                    <a:pt x="453085" y="172593"/>
                    <a:pt x="414452" y="170993"/>
                    <a:pt x="374675" y="163906"/>
                  </a:cubicBezTo>
                  <a:cubicBezTo>
                    <a:pt x="308839" y="152248"/>
                    <a:pt x="245059" y="127559"/>
                    <a:pt x="185623" y="97612"/>
                  </a:cubicBezTo>
                  <a:cubicBezTo>
                    <a:pt x="172136" y="90754"/>
                    <a:pt x="158420" y="83896"/>
                    <a:pt x="144704" y="77267"/>
                  </a:cubicBezTo>
                  <a:cubicBezTo>
                    <a:pt x="138989" y="74524"/>
                    <a:pt x="133274" y="71780"/>
                    <a:pt x="127559" y="69266"/>
                  </a:cubicBezTo>
                  <a:cubicBezTo>
                    <a:pt x="127330" y="69266"/>
                    <a:pt x="127102" y="69037"/>
                    <a:pt x="126187" y="68809"/>
                  </a:cubicBezTo>
                  <a:cubicBezTo>
                    <a:pt x="124358" y="68123"/>
                    <a:pt x="122758" y="67437"/>
                    <a:pt x="120929" y="66751"/>
                  </a:cubicBezTo>
                  <a:cubicBezTo>
                    <a:pt x="117500" y="65380"/>
                    <a:pt x="113843" y="64008"/>
                    <a:pt x="110414" y="62865"/>
                  </a:cubicBezTo>
                  <a:cubicBezTo>
                    <a:pt x="91211" y="56007"/>
                    <a:pt x="71552" y="51664"/>
                    <a:pt x="51435" y="48692"/>
                  </a:cubicBezTo>
                  <a:cubicBezTo>
                    <a:pt x="35662" y="46863"/>
                    <a:pt x="19660" y="45263"/>
                    <a:pt x="3658" y="44577"/>
                  </a:cubicBezTo>
                  <a:cubicBezTo>
                    <a:pt x="3658" y="44577"/>
                    <a:pt x="3658" y="44577"/>
                    <a:pt x="3658" y="44577"/>
                  </a:cubicBezTo>
                  <a:cubicBezTo>
                    <a:pt x="3200" y="45034"/>
                    <a:pt x="2972" y="45720"/>
                    <a:pt x="2515" y="46177"/>
                  </a:cubicBezTo>
                  <a:cubicBezTo>
                    <a:pt x="2515" y="46177"/>
                    <a:pt x="2515" y="46406"/>
                    <a:pt x="2286" y="46406"/>
                  </a:cubicBezTo>
                  <a:cubicBezTo>
                    <a:pt x="2057" y="46863"/>
                    <a:pt x="1829" y="47320"/>
                    <a:pt x="1372" y="47777"/>
                  </a:cubicBezTo>
                  <a:cubicBezTo>
                    <a:pt x="1372" y="48006"/>
                    <a:pt x="1143" y="48006"/>
                    <a:pt x="1143" y="48235"/>
                  </a:cubicBezTo>
                  <a:cubicBezTo>
                    <a:pt x="686" y="48692"/>
                    <a:pt x="457" y="49378"/>
                    <a:pt x="0" y="50063"/>
                  </a:cubicBezTo>
                  <a:cubicBezTo>
                    <a:pt x="21488" y="58750"/>
                    <a:pt x="40691" y="67208"/>
                    <a:pt x="53492" y="83896"/>
                  </a:cubicBezTo>
                  <a:cubicBezTo>
                    <a:pt x="64465" y="98069"/>
                    <a:pt x="79553" y="104013"/>
                    <a:pt x="95783" y="108585"/>
                  </a:cubicBezTo>
                  <a:cubicBezTo>
                    <a:pt x="103556" y="110642"/>
                    <a:pt x="111557" y="112471"/>
                    <a:pt x="118872" y="115900"/>
                  </a:cubicBezTo>
                  <a:cubicBezTo>
                    <a:pt x="154762" y="132359"/>
                    <a:pt x="186766" y="155905"/>
                    <a:pt x="221056" y="175565"/>
                  </a:cubicBezTo>
                  <a:cubicBezTo>
                    <a:pt x="277063" y="207340"/>
                    <a:pt x="334670" y="232943"/>
                    <a:pt x="401650" y="228600"/>
                  </a:cubicBezTo>
                  <a:cubicBezTo>
                    <a:pt x="418567" y="227457"/>
                    <a:pt x="435254" y="225628"/>
                    <a:pt x="451942" y="223342"/>
                  </a:cubicBezTo>
                  <a:cubicBezTo>
                    <a:pt x="506806" y="215798"/>
                    <a:pt x="559384" y="199568"/>
                    <a:pt x="607390" y="171679"/>
                  </a:cubicBezTo>
                  <a:cubicBezTo>
                    <a:pt x="670712" y="134874"/>
                    <a:pt x="716890" y="82067"/>
                    <a:pt x="745693" y="14402"/>
                  </a:cubicBezTo>
                  <a:cubicBezTo>
                    <a:pt x="748208" y="9830"/>
                    <a:pt x="751865" y="5258"/>
                    <a:pt x="746150" y="0"/>
                  </a:cubicBezTo>
                  <a:close/>
                </a:path>
              </a:pathLst>
            </a:custGeom>
            <a:solidFill>
              <a:srgbClr val="FFFFFF"/>
            </a:solidFill>
            <a:ln w="2286" cap="flat">
              <a:noFill/>
              <a:prstDash val="solid"/>
              <a:miter/>
            </a:ln>
          </p:spPr>
          <p:txBody>
            <a:bodyPr rtlCol="0" anchor="ctr"/>
            <a:lstStyle/>
            <a:p>
              <a:endParaRPr lang="en-US"/>
            </a:p>
          </p:txBody>
        </p:sp>
        <p:sp>
          <p:nvSpPr>
            <p:cNvPr id="126" name="Freeform 182">
              <a:extLst>
                <a:ext uri="{FF2B5EF4-FFF2-40B4-BE49-F238E27FC236}">
                  <a16:creationId xmlns:a16="http://schemas.microsoft.com/office/drawing/2014/main" id="{FC64F179-16A3-8501-F90B-43FD77719344}"/>
                </a:ext>
              </a:extLst>
            </p:cNvPr>
            <p:cNvSpPr/>
            <p:nvPr/>
          </p:nvSpPr>
          <p:spPr>
            <a:xfrm>
              <a:off x="4161715" y="3385337"/>
              <a:ext cx="1288" cy="546"/>
            </a:xfrm>
            <a:custGeom>
              <a:avLst/>
              <a:gdLst>
                <a:gd name="connsiteX0" fmla="*/ 0 w 1288"/>
                <a:gd name="connsiteY0" fmla="*/ 0 h 546"/>
                <a:gd name="connsiteX1" fmla="*/ 1143 w 1288"/>
                <a:gd name="connsiteY1" fmla="*/ 457 h 546"/>
                <a:gd name="connsiteX2" fmla="*/ 0 w 1288"/>
                <a:gd name="connsiteY2" fmla="*/ 0 h 546"/>
              </a:gdLst>
              <a:ahLst/>
              <a:cxnLst>
                <a:cxn ang="0">
                  <a:pos x="connsiteX0" y="connsiteY0"/>
                </a:cxn>
                <a:cxn ang="0">
                  <a:pos x="connsiteX1" y="connsiteY1"/>
                </a:cxn>
                <a:cxn ang="0">
                  <a:pos x="connsiteX2" y="connsiteY2"/>
                </a:cxn>
              </a:cxnLst>
              <a:rect l="l" t="t" r="r" b="b"/>
              <a:pathLst>
                <a:path w="1288" h="546">
                  <a:moveTo>
                    <a:pt x="0" y="0"/>
                  </a:moveTo>
                  <a:cubicBezTo>
                    <a:pt x="457" y="229"/>
                    <a:pt x="914" y="457"/>
                    <a:pt x="1143" y="457"/>
                  </a:cubicBezTo>
                  <a:cubicBezTo>
                    <a:pt x="1600"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127" name="Freeform 183">
              <a:extLst>
                <a:ext uri="{FF2B5EF4-FFF2-40B4-BE49-F238E27FC236}">
                  <a16:creationId xmlns:a16="http://schemas.microsoft.com/office/drawing/2014/main" id="{232FE716-152C-340A-7AB3-CE4D21A1F98A}"/>
                </a:ext>
              </a:extLst>
            </p:cNvPr>
            <p:cNvSpPr/>
            <p:nvPr/>
          </p:nvSpPr>
          <p:spPr>
            <a:xfrm>
              <a:off x="3781753" y="3380883"/>
              <a:ext cx="372768" cy="493243"/>
            </a:xfrm>
            <a:custGeom>
              <a:avLst/>
              <a:gdLst>
                <a:gd name="connsiteX0" fmla="*/ 253089 w 372768"/>
                <a:gd name="connsiteY0" fmla="*/ 2625 h 493243"/>
                <a:gd name="connsiteX1" fmla="*/ 194110 w 372768"/>
                <a:gd name="connsiteY1" fmla="*/ 1710 h 493243"/>
                <a:gd name="connsiteX2" fmla="*/ 178794 w 372768"/>
                <a:gd name="connsiteY2" fmla="*/ 796 h 493243"/>
                <a:gd name="connsiteX3" fmla="*/ 78667 w 372768"/>
                <a:gd name="connsiteY3" fmla="*/ 34172 h 493243"/>
                <a:gd name="connsiteX4" fmla="*/ 6201 w 372768"/>
                <a:gd name="connsiteY4" fmla="*/ 124697 h 493243"/>
                <a:gd name="connsiteX5" fmla="*/ 2543 w 372768"/>
                <a:gd name="connsiteY5" fmla="*/ 155101 h 493243"/>
                <a:gd name="connsiteX6" fmla="*/ 64722 w 372768"/>
                <a:gd name="connsiteY6" fmla="*/ 238311 h 493243"/>
                <a:gd name="connsiteX7" fmla="*/ 89411 w 372768"/>
                <a:gd name="connsiteY7" fmla="*/ 238997 h 493243"/>
                <a:gd name="connsiteX8" fmla="*/ 90097 w 372768"/>
                <a:gd name="connsiteY8" fmla="*/ 199907 h 493243"/>
                <a:gd name="connsiteX9" fmla="*/ 56721 w 372768"/>
                <a:gd name="connsiteY9" fmla="*/ 165617 h 493243"/>
                <a:gd name="connsiteX10" fmla="*/ 57636 w 372768"/>
                <a:gd name="connsiteY10" fmla="*/ 143671 h 493243"/>
                <a:gd name="connsiteX11" fmla="*/ 100384 w 372768"/>
                <a:gd name="connsiteY11" fmla="*/ 109381 h 493243"/>
                <a:gd name="connsiteX12" fmla="*/ 118215 w 372768"/>
                <a:gd name="connsiteY12" fmla="*/ 120582 h 493243"/>
                <a:gd name="connsiteX13" fmla="*/ 115243 w 372768"/>
                <a:gd name="connsiteY13" fmla="*/ 196935 h 493243"/>
                <a:gd name="connsiteX14" fmla="*/ 105413 w 372768"/>
                <a:gd name="connsiteY14" fmla="*/ 238311 h 493243"/>
                <a:gd name="connsiteX15" fmla="*/ 100841 w 372768"/>
                <a:gd name="connsiteY15" fmla="*/ 252713 h 493243"/>
                <a:gd name="connsiteX16" fmla="*/ 84153 w 372768"/>
                <a:gd name="connsiteY16" fmla="*/ 418677 h 493243"/>
                <a:gd name="connsiteX17" fmla="*/ 78438 w 372768"/>
                <a:gd name="connsiteY17" fmla="*/ 468740 h 493243"/>
                <a:gd name="connsiteX18" fmla="*/ 93983 w 372768"/>
                <a:gd name="connsiteY18" fmla="*/ 492972 h 493243"/>
                <a:gd name="connsiteX19" fmla="*/ 122787 w 372768"/>
                <a:gd name="connsiteY19" fmla="*/ 474227 h 493243"/>
                <a:gd name="connsiteX20" fmla="*/ 158220 w 372768"/>
                <a:gd name="connsiteY20" fmla="*/ 327008 h 493243"/>
                <a:gd name="connsiteX21" fmla="*/ 192738 w 372768"/>
                <a:gd name="connsiteY21" fmla="*/ 270544 h 493243"/>
                <a:gd name="connsiteX22" fmla="*/ 243488 w 372768"/>
                <a:gd name="connsiteY22" fmla="*/ 306206 h 493243"/>
                <a:gd name="connsiteX23" fmla="*/ 245774 w 372768"/>
                <a:gd name="connsiteY23" fmla="*/ 316950 h 493243"/>
                <a:gd name="connsiteX24" fmla="*/ 258118 w 372768"/>
                <a:gd name="connsiteY24" fmla="*/ 397417 h 493243"/>
                <a:gd name="connsiteX25" fmla="*/ 269319 w 372768"/>
                <a:gd name="connsiteY25" fmla="*/ 471255 h 493243"/>
                <a:gd name="connsiteX26" fmla="*/ 289665 w 372768"/>
                <a:gd name="connsiteY26" fmla="*/ 491372 h 493243"/>
                <a:gd name="connsiteX27" fmla="*/ 319840 w 372768"/>
                <a:gd name="connsiteY27" fmla="*/ 441308 h 493243"/>
                <a:gd name="connsiteX28" fmla="*/ 291494 w 372768"/>
                <a:gd name="connsiteY28" fmla="*/ 241969 h 493243"/>
                <a:gd name="connsiteX29" fmla="*/ 277549 w 372768"/>
                <a:gd name="connsiteY29" fmla="*/ 217280 h 493243"/>
                <a:gd name="connsiteX30" fmla="*/ 276863 w 372768"/>
                <a:gd name="connsiteY30" fmla="*/ 198078 h 493243"/>
                <a:gd name="connsiteX31" fmla="*/ 278692 w 372768"/>
                <a:gd name="connsiteY31" fmla="*/ 165845 h 493243"/>
                <a:gd name="connsiteX32" fmla="*/ 264519 w 372768"/>
                <a:gd name="connsiteY32" fmla="*/ 95436 h 493243"/>
                <a:gd name="connsiteX33" fmla="*/ 274577 w 372768"/>
                <a:gd name="connsiteY33" fmla="*/ 96579 h 493243"/>
                <a:gd name="connsiteX34" fmla="*/ 313211 w 372768"/>
                <a:gd name="connsiteY34" fmla="*/ 132241 h 493243"/>
                <a:gd name="connsiteX35" fmla="*/ 313668 w 372768"/>
                <a:gd name="connsiteY35" fmla="*/ 172703 h 493243"/>
                <a:gd name="connsiteX36" fmla="*/ 295151 w 372768"/>
                <a:gd name="connsiteY36" fmla="*/ 197392 h 493243"/>
                <a:gd name="connsiteX37" fmla="*/ 297437 w 372768"/>
                <a:gd name="connsiteY37" fmla="*/ 220709 h 493243"/>
                <a:gd name="connsiteX38" fmla="*/ 320297 w 372768"/>
                <a:gd name="connsiteY38" fmla="*/ 219109 h 493243"/>
                <a:gd name="connsiteX39" fmla="*/ 335156 w 372768"/>
                <a:gd name="connsiteY39" fmla="*/ 202878 h 493243"/>
                <a:gd name="connsiteX40" fmla="*/ 364417 w 372768"/>
                <a:gd name="connsiteY40" fmla="*/ 161730 h 493243"/>
                <a:gd name="connsiteX41" fmla="*/ 363274 w 372768"/>
                <a:gd name="connsiteY41" fmla="*/ 121497 h 493243"/>
                <a:gd name="connsiteX42" fmla="*/ 315039 w 372768"/>
                <a:gd name="connsiteY42" fmla="*/ 48802 h 493243"/>
                <a:gd name="connsiteX43" fmla="*/ 253089 w 372768"/>
                <a:gd name="connsiteY43" fmla="*/ 2625 h 49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72768" h="493243">
                  <a:moveTo>
                    <a:pt x="253089" y="2625"/>
                  </a:moveTo>
                  <a:cubicBezTo>
                    <a:pt x="233429" y="-3319"/>
                    <a:pt x="213770" y="2853"/>
                    <a:pt x="194110" y="1710"/>
                  </a:cubicBezTo>
                  <a:cubicBezTo>
                    <a:pt x="189081" y="1482"/>
                    <a:pt x="183823" y="1025"/>
                    <a:pt x="178794" y="796"/>
                  </a:cubicBezTo>
                  <a:cubicBezTo>
                    <a:pt x="139017" y="-576"/>
                    <a:pt x="112728" y="3539"/>
                    <a:pt x="78667" y="34172"/>
                  </a:cubicBezTo>
                  <a:cubicBezTo>
                    <a:pt x="59465" y="56803"/>
                    <a:pt x="24946" y="100237"/>
                    <a:pt x="6201" y="124697"/>
                  </a:cubicBezTo>
                  <a:cubicBezTo>
                    <a:pt x="-1572" y="134756"/>
                    <a:pt x="-1114" y="143671"/>
                    <a:pt x="2543" y="155101"/>
                  </a:cubicBezTo>
                  <a:cubicBezTo>
                    <a:pt x="13287" y="190534"/>
                    <a:pt x="38662" y="214537"/>
                    <a:pt x="64722" y="238311"/>
                  </a:cubicBezTo>
                  <a:cubicBezTo>
                    <a:pt x="72723" y="245627"/>
                    <a:pt x="82096" y="246541"/>
                    <a:pt x="89411" y="238997"/>
                  </a:cubicBezTo>
                  <a:cubicBezTo>
                    <a:pt x="102899" y="225053"/>
                    <a:pt x="101984" y="215223"/>
                    <a:pt x="90097" y="199907"/>
                  </a:cubicBezTo>
                  <a:cubicBezTo>
                    <a:pt x="84153" y="192363"/>
                    <a:pt x="60608" y="170874"/>
                    <a:pt x="56721" y="165617"/>
                  </a:cubicBezTo>
                  <a:cubicBezTo>
                    <a:pt x="51235" y="158073"/>
                    <a:pt x="51235" y="150072"/>
                    <a:pt x="57636" y="143671"/>
                  </a:cubicBezTo>
                  <a:cubicBezTo>
                    <a:pt x="70666" y="130641"/>
                    <a:pt x="83696" y="117839"/>
                    <a:pt x="100384" y="109381"/>
                  </a:cubicBezTo>
                  <a:cubicBezTo>
                    <a:pt x="114557" y="102066"/>
                    <a:pt x="119358" y="105266"/>
                    <a:pt x="118215" y="120582"/>
                  </a:cubicBezTo>
                  <a:cubicBezTo>
                    <a:pt x="115929" y="145957"/>
                    <a:pt x="114786" y="171332"/>
                    <a:pt x="115243" y="196935"/>
                  </a:cubicBezTo>
                  <a:cubicBezTo>
                    <a:pt x="115472" y="211108"/>
                    <a:pt x="117529" y="226424"/>
                    <a:pt x="105413" y="238311"/>
                  </a:cubicBezTo>
                  <a:cubicBezTo>
                    <a:pt x="101756" y="241969"/>
                    <a:pt x="101298" y="247227"/>
                    <a:pt x="100841" y="252713"/>
                  </a:cubicBezTo>
                  <a:cubicBezTo>
                    <a:pt x="98327" y="308263"/>
                    <a:pt x="90326" y="363584"/>
                    <a:pt x="84153" y="418677"/>
                  </a:cubicBezTo>
                  <a:cubicBezTo>
                    <a:pt x="82325" y="435365"/>
                    <a:pt x="79581" y="452052"/>
                    <a:pt x="78438" y="468740"/>
                  </a:cubicBezTo>
                  <a:cubicBezTo>
                    <a:pt x="77295" y="484514"/>
                    <a:pt x="80724" y="491600"/>
                    <a:pt x="93983" y="492972"/>
                  </a:cubicBezTo>
                  <a:cubicBezTo>
                    <a:pt x="111814" y="494801"/>
                    <a:pt x="119815" y="487257"/>
                    <a:pt x="122787" y="474227"/>
                  </a:cubicBezTo>
                  <a:cubicBezTo>
                    <a:pt x="134445" y="425078"/>
                    <a:pt x="146104" y="375929"/>
                    <a:pt x="158220" y="327008"/>
                  </a:cubicBezTo>
                  <a:cubicBezTo>
                    <a:pt x="162335" y="309863"/>
                    <a:pt x="170793" y="272373"/>
                    <a:pt x="192738" y="270544"/>
                  </a:cubicBezTo>
                  <a:cubicBezTo>
                    <a:pt x="226800" y="267572"/>
                    <a:pt x="234572" y="273287"/>
                    <a:pt x="243488" y="306206"/>
                  </a:cubicBezTo>
                  <a:cubicBezTo>
                    <a:pt x="244402" y="309635"/>
                    <a:pt x="245316" y="313292"/>
                    <a:pt x="245774" y="316950"/>
                  </a:cubicBezTo>
                  <a:cubicBezTo>
                    <a:pt x="249888" y="343696"/>
                    <a:pt x="254232" y="370442"/>
                    <a:pt x="258118" y="397417"/>
                  </a:cubicBezTo>
                  <a:cubicBezTo>
                    <a:pt x="261776" y="422106"/>
                    <a:pt x="265433" y="446566"/>
                    <a:pt x="269319" y="471255"/>
                  </a:cubicBezTo>
                  <a:cubicBezTo>
                    <a:pt x="271148" y="482685"/>
                    <a:pt x="276863" y="491143"/>
                    <a:pt x="289665" y="491372"/>
                  </a:cubicBezTo>
                  <a:cubicBezTo>
                    <a:pt x="311839" y="492057"/>
                    <a:pt x="324183" y="479942"/>
                    <a:pt x="319840" y="441308"/>
                  </a:cubicBezTo>
                  <a:cubicBezTo>
                    <a:pt x="313896" y="389645"/>
                    <a:pt x="304524" y="293633"/>
                    <a:pt x="291494" y="241969"/>
                  </a:cubicBezTo>
                  <a:cubicBezTo>
                    <a:pt x="291494" y="241969"/>
                    <a:pt x="293094" y="241969"/>
                    <a:pt x="277549" y="217280"/>
                  </a:cubicBezTo>
                  <a:cubicBezTo>
                    <a:pt x="274120" y="211794"/>
                    <a:pt x="273891" y="203793"/>
                    <a:pt x="276863" y="198078"/>
                  </a:cubicBezTo>
                  <a:cubicBezTo>
                    <a:pt x="282578" y="187334"/>
                    <a:pt x="280521" y="176589"/>
                    <a:pt x="278692" y="165845"/>
                  </a:cubicBezTo>
                  <a:cubicBezTo>
                    <a:pt x="275263" y="145728"/>
                    <a:pt x="259718" y="98637"/>
                    <a:pt x="264519" y="95436"/>
                  </a:cubicBezTo>
                  <a:cubicBezTo>
                    <a:pt x="267948" y="93150"/>
                    <a:pt x="271605" y="94065"/>
                    <a:pt x="274577" y="96579"/>
                  </a:cubicBezTo>
                  <a:cubicBezTo>
                    <a:pt x="287836" y="108009"/>
                    <a:pt x="302466" y="118068"/>
                    <a:pt x="313211" y="132241"/>
                  </a:cubicBezTo>
                  <a:cubicBezTo>
                    <a:pt x="323726" y="145957"/>
                    <a:pt x="323726" y="158530"/>
                    <a:pt x="313668" y="172703"/>
                  </a:cubicBezTo>
                  <a:cubicBezTo>
                    <a:pt x="307724" y="181161"/>
                    <a:pt x="300866" y="188705"/>
                    <a:pt x="295151" y="197392"/>
                  </a:cubicBezTo>
                  <a:cubicBezTo>
                    <a:pt x="289208" y="206079"/>
                    <a:pt x="290351" y="214080"/>
                    <a:pt x="297437" y="220709"/>
                  </a:cubicBezTo>
                  <a:cubicBezTo>
                    <a:pt x="304752" y="227567"/>
                    <a:pt x="313668" y="225738"/>
                    <a:pt x="320297" y="219109"/>
                  </a:cubicBezTo>
                  <a:cubicBezTo>
                    <a:pt x="325555" y="214080"/>
                    <a:pt x="330813" y="209051"/>
                    <a:pt x="335156" y="202878"/>
                  </a:cubicBezTo>
                  <a:cubicBezTo>
                    <a:pt x="344757" y="188934"/>
                    <a:pt x="354816" y="175446"/>
                    <a:pt x="364417" y="161730"/>
                  </a:cubicBezTo>
                  <a:cubicBezTo>
                    <a:pt x="375847" y="145500"/>
                    <a:pt x="375618" y="137956"/>
                    <a:pt x="363274" y="121497"/>
                  </a:cubicBezTo>
                  <a:cubicBezTo>
                    <a:pt x="344986" y="96808"/>
                    <a:pt x="336299" y="76920"/>
                    <a:pt x="315039" y="48802"/>
                  </a:cubicBezTo>
                  <a:cubicBezTo>
                    <a:pt x="298809" y="25256"/>
                    <a:pt x="278692" y="10397"/>
                    <a:pt x="253089" y="2625"/>
                  </a:cubicBezTo>
                  <a:close/>
                </a:path>
              </a:pathLst>
            </a:custGeom>
            <a:solidFill>
              <a:srgbClr val="FFFFFF"/>
            </a:solidFill>
            <a:ln w="2286" cap="flat">
              <a:noFill/>
              <a:prstDash val="solid"/>
              <a:miter/>
            </a:ln>
          </p:spPr>
          <p:txBody>
            <a:bodyPr rtlCol="0" anchor="ctr"/>
            <a:lstStyle/>
            <a:p>
              <a:endParaRPr lang="en-US"/>
            </a:p>
          </p:txBody>
        </p:sp>
        <p:sp>
          <p:nvSpPr>
            <p:cNvPr id="128" name="Freeform 184">
              <a:extLst>
                <a:ext uri="{FF2B5EF4-FFF2-40B4-BE49-F238E27FC236}">
                  <a16:creationId xmlns:a16="http://schemas.microsoft.com/office/drawing/2014/main" id="{AB7533CD-C35C-CAA2-477A-E8F0C05DEB75}"/>
                </a:ext>
              </a:extLst>
            </p:cNvPr>
            <p:cNvSpPr/>
            <p:nvPr/>
          </p:nvSpPr>
          <p:spPr>
            <a:xfrm>
              <a:off x="4352139" y="3258007"/>
              <a:ext cx="457885" cy="97550"/>
            </a:xfrm>
            <a:custGeom>
              <a:avLst/>
              <a:gdLst>
                <a:gd name="connsiteX0" fmla="*/ 329184 w 457885"/>
                <a:gd name="connsiteY0" fmla="*/ 45034 h 97550"/>
                <a:gd name="connsiteX1" fmla="*/ 224028 w 457885"/>
                <a:gd name="connsiteY1" fmla="*/ 45263 h 97550"/>
                <a:gd name="connsiteX2" fmla="*/ 117272 w 457885"/>
                <a:gd name="connsiteY2" fmla="*/ 34061 h 97550"/>
                <a:gd name="connsiteX3" fmla="*/ 914 w 457885"/>
                <a:gd name="connsiteY3" fmla="*/ 16459 h 97550"/>
                <a:gd name="connsiteX4" fmla="*/ 0 w 457885"/>
                <a:gd name="connsiteY4" fmla="*/ 17145 h 97550"/>
                <a:gd name="connsiteX5" fmla="*/ 63551 w 457885"/>
                <a:gd name="connsiteY5" fmla="*/ 38862 h 97550"/>
                <a:gd name="connsiteX6" fmla="*/ 259918 w 457885"/>
                <a:gd name="connsiteY6" fmla="*/ 94412 h 97550"/>
                <a:gd name="connsiteX7" fmla="*/ 413080 w 457885"/>
                <a:gd name="connsiteY7" fmla="*/ 58293 h 97550"/>
                <a:gd name="connsiteX8" fmla="*/ 457200 w 457885"/>
                <a:gd name="connsiteY8" fmla="*/ 2286 h 97550"/>
                <a:gd name="connsiteX9" fmla="*/ 457886 w 457885"/>
                <a:gd name="connsiteY9" fmla="*/ 0 h 97550"/>
                <a:gd name="connsiteX10" fmla="*/ 457886 w 457885"/>
                <a:gd name="connsiteY10" fmla="*/ 0 h 97550"/>
                <a:gd name="connsiteX11" fmla="*/ 433654 w 457885"/>
                <a:gd name="connsiteY11" fmla="*/ 16002 h 97550"/>
                <a:gd name="connsiteX12" fmla="*/ 329184 w 457885"/>
                <a:gd name="connsiteY12" fmla="*/ 45034 h 9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885" h="97550">
                  <a:moveTo>
                    <a:pt x="329184" y="45034"/>
                  </a:moveTo>
                  <a:cubicBezTo>
                    <a:pt x="294437" y="47549"/>
                    <a:pt x="258775" y="46634"/>
                    <a:pt x="224028" y="45263"/>
                  </a:cubicBezTo>
                  <a:cubicBezTo>
                    <a:pt x="187909" y="43891"/>
                    <a:pt x="152933" y="38862"/>
                    <a:pt x="117272" y="34061"/>
                  </a:cubicBezTo>
                  <a:cubicBezTo>
                    <a:pt x="81610" y="29718"/>
                    <a:pt x="35890" y="31318"/>
                    <a:pt x="914" y="16459"/>
                  </a:cubicBezTo>
                  <a:cubicBezTo>
                    <a:pt x="686" y="16688"/>
                    <a:pt x="229" y="16916"/>
                    <a:pt x="0" y="17145"/>
                  </a:cubicBezTo>
                  <a:cubicBezTo>
                    <a:pt x="21031" y="24460"/>
                    <a:pt x="45720" y="32233"/>
                    <a:pt x="63551" y="38862"/>
                  </a:cubicBezTo>
                  <a:cubicBezTo>
                    <a:pt x="127559" y="62408"/>
                    <a:pt x="192253" y="83896"/>
                    <a:pt x="259918" y="94412"/>
                  </a:cubicBezTo>
                  <a:cubicBezTo>
                    <a:pt x="315697" y="102870"/>
                    <a:pt x="367589" y="95326"/>
                    <a:pt x="413080" y="58293"/>
                  </a:cubicBezTo>
                  <a:cubicBezTo>
                    <a:pt x="432283" y="42748"/>
                    <a:pt x="448056" y="25832"/>
                    <a:pt x="457200" y="2286"/>
                  </a:cubicBezTo>
                  <a:cubicBezTo>
                    <a:pt x="457429" y="1600"/>
                    <a:pt x="457657" y="686"/>
                    <a:pt x="457886" y="0"/>
                  </a:cubicBezTo>
                  <a:lnTo>
                    <a:pt x="457886" y="0"/>
                  </a:lnTo>
                  <a:cubicBezTo>
                    <a:pt x="450113" y="5715"/>
                    <a:pt x="442112" y="11201"/>
                    <a:pt x="433654" y="16002"/>
                  </a:cubicBezTo>
                  <a:cubicBezTo>
                    <a:pt x="401193" y="34519"/>
                    <a:pt x="365989" y="42520"/>
                    <a:pt x="329184" y="45034"/>
                  </a:cubicBezTo>
                  <a:close/>
                </a:path>
              </a:pathLst>
            </a:custGeom>
            <a:solidFill>
              <a:srgbClr val="FFFFFF"/>
            </a:solidFill>
            <a:ln w="2286" cap="flat">
              <a:noFill/>
              <a:prstDash val="solid"/>
              <a:miter/>
            </a:ln>
          </p:spPr>
          <p:txBody>
            <a:bodyPr rtlCol="0" anchor="ctr"/>
            <a:lstStyle/>
            <a:p>
              <a:endParaRPr lang="en-US"/>
            </a:p>
          </p:txBody>
        </p:sp>
        <p:sp>
          <p:nvSpPr>
            <p:cNvPr id="129" name="Freeform 185">
              <a:extLst>
                <a:ext uri="{FF2B5EF4-FFF2-40B4-BE49-F238E27FC236}">
                  <a16:creationId xmlns:a16="http://schemas.microsoft.com/office/drawing/2014/main" id="{A567EE39-65E8-4EEA-9705-28FAB3D4714C}"/>
                </a:ext>
              </a:extLst>
            </p:cNvPr>
            <p:cNvSpPr/>
            <p:nvPr/>
          </p:nvSpPr>
          <p:spPr>
            <a:xfrm>
              <a:off x="3675120" y="3187464"/>
              <a:ext cx="1156224" cy="700670"/>
            </a:xfrm>
            <a:custGeom>
              <a:avLst/>
              <a:gdLst>
                <a:gd name="connsiteX0" fmla="*/ 1147934 w 1156224"/>
                <a:gd name="connsiteY0" fmla="*/ 43568 h 700670"/>
                <a:gd name="connsiteX1" fmla="*/ 1117073 w 1156224"/>
                <a:gd name="connsiteY1" fmla="*/ 34196 h 700670"/>
                <a:gd name="connsiteX2" fmla="*/ 1054894 w 1156224"/>
                <a:gd name="connsiteY2" fmla="*/ 13393 h 700670"/>
                <a:gd name="connsiteX3" fmla="*/ 936936 w 1156224"/>
                <a:gd name="connsiteY3" fmla="*/ 1506 h 700670"/>
                <a:gd name="connsiteX4" fmla="*/ 710851 w 1156224"/>
                <a:gd name="connsiteY4" fmla="*/ 9507 h 700670"/>
                <a:gd name="connsiteX5" fmla="*/ 699192 w 1156224"/>
                <a:gd name="connsiteY5" fmla="*/ 24137 h 700670"/>
                <a:gd name="connsiteX6" fmla="*/ 695535 w 1156224"/>
                <a:gd name="connsiteY6" fmla="*/ 51112 h 700670"/>
                <a:gd name="connsiteX7" fmla="*/ 634041 w 1156224"/>
                <a:gd name="connsiteY7" fmla="*/ 79687 h 700670"/>
                <a:gd name="connsiteX8" fmla="*/ 402469 w 1156224"/>
                <a:gd name="connsiteY8" fmla="*/ 71229 h 700670"/>
                <a:gd name="connsiteX9" fmla="*/ 386239 w 1156224"/>
                <a:gd name="connsiteY9" fmla="*/ 62771 h 700670"/>
                <a:gd name="connsiteX10" fmla="*/ 356521 w 1156224"/>
                <a:gd name="connsiteY10" fmla="*/ 24594 h 700670"/>
                <a:gd name="connsiteX11" fmla="*/ 249079 w 1156224"/>
                <a:gd name="connsiteY11" fmla="*/ 24594 h 700670"/>
                <a:gd name="connsiteX12" fmla="*/ 206331 w 1156224"/>
                <a:gd name="connsiteY12" fmla="*/ 105290 h 700670"/>
                <a:gd name="connsiteX13" fmla="*/ 196501 w 1156224"/>
                <a:gd name="connsiteY13" fmla="*/ 119463 h 700670"/>
                <a:gd name="connsiteX14" fmla="*/ 172726 w 1156224"/>
                <a:gd name="connsiteY14" fmla="*/ 207474 h 700670"/>
                <a:gd name="connsiteX15" fmla="*/ 169755 w 1156224"/>
                <a:gd name="connsiteY15" fmla="*/ 224619 h 700670"/>
                <a:gd name="connsiteX16" fmla="*/ 97288 w 1156224"/>
                <a:gd name="connsiteY16" fmla="*/ 310573 h 700670"/>
                <a:gd name="connsiteX17" fmla="*/ 89973 w 1156224"/>
                <a:gd name="connsiteY17" fmla="*/ 339148 h 700670"/>
                <a:gd name="connsiteX18" fmla="*/ 100032 w 1156224"/>
                <a:gd name="connsiteY18" fmla="*/ 365894 h 700670"/>
                <a:gd name="connsiteX19" fmla="*/ 159468 w 1156224"/>
                <a:gd name="connsiteY19" fmla="*/ 444304 h 700670"/>
                <a:gd name="connsiteX20" fmla="*/ 184614 w 1156224"/>
                <a:gd name="connsiteY20" fmla="*/ 452305 h 700670"/>
                <a:gd name="connsiteX21" fmla="*/ 193072 w 1156224"/>
                <a:gd name="connsiteY21" fmla="*/ 464192 h 700670"/>
                <a:gd name="connsiteX22" fmla="*/ 191929 w 1156224"/>
                <a:gd name="connsiteY22" fmla="*/ 479508 h 700670"/>
                <a:gd name="connsiteX23" fmla="*/ 178441 w 1156224"/>
                <a:gd name="connsiteY23" fmla="*/ 597466 h 700670"/>
                <a:gd name="connsiteX24" fmla="*/ 171126 w 1156224"/>
                <a:gd name="connsiteY24" fmla="*/ 665132 h 700670"/>
                <a:gd name="connsiteX25" fmla="*/ 154667 w 1156224"/>
                <a:gd name="connsiteY25" fmla="*/ 674047 h 700670"/>
                <a:gd name="connsiteX26" fmla="*/ 25508 w 1156224"/>
                <a:gd name="connsiteY26" fmla="*/ 669932 h 700670"/>
                <a:gd name="connsiteX27" fmla="*/ 4020 w 1156224"/>
                <a:gd name="connsiteY27" fmla="*/ 671761 h 700670"/>
                <a:gd name="connsiteX28" fmla="*/ 133 w 1156224"/>
                <a:gd name="connsiteY28" fmla="*/ 678848 h 700670"/>
                <a:gd name="connsiteX29" fmla="*/ 4705 w 1156224"/>
                <a:gd name="connsiteY29" fmla="*/ 682734 h 700670"/>
                <a:gd name="connsiteX30" fmla="*/ 148723 w 1156224"/>
                <a:gd name="connsiteY30" fmla="*/ 685020 h 700670"/>
                <a:gd name="connsiteX31" fmla="*/ 173641 w 1156224"/>
                <a:gd name="connsiteY31" fmla="*/ 689363 h 700670"/>
                <a:gd name="connsiteX32" fmla="*/ 208617 w 1156224"/>
                <a:gd name="connsiteY32" fmla="*/ 700565 h 700670"/>
                <a:gd name="connsiteX33" fmla="*/ 242449 w 1156224"/>
                <a:gd name="connsiteY33" fmla="*/ 673133 h 700670"/>
                <a:gd name="connsiteX34" fmla="*/ 269881 w 1156224"/>
                <a:gd name="connsiteY34" fmla="*/ 553346 h 700670"/>
                <a:gd name="connsiteX35" fmla="*/ 289312 w 1156224"/>
                <a:gd name="connsiteY35" fmla="*/ 490481 h 700670"/>
                <a:gd name="connsiteX36" fmla="*/ 312401 w 1156224"/>
                <a:gd name="connsiteY36" fmla="*/ 477451 h 700670"/>
                <a:gd name="connsiteX37" fmla="*/ 332975 w 1156224"/>
                <a:gd name="connsiteY37" fmla="*/ 490938 h 700670"/>
                <a:gd name="connsiteX38" fmla="*/ 338461 w 1156224"/>
                <a:gd name="connsiteY38" fmla="*/ 509912 h 700670"/>
                <a:gd name="connsiteX39" fmla="*/ 351949 w 1156224"/>
                <a:gd name="connsiteY39" fmla="*/ 603410 h 700670"/>
                <a:gd name="connsiteX40" fmla="*/ 363150 w 1156224"/>
                <a:gd name="connsiteY40" fmla="*/ 677247 h 700670"/>
                <a:gd name="connsiteX41" fmla="*/ 375952 w 1156224"/>
                <a:gd name="connsiteY41" fmla="*/ 694850 h 700670"/>
                <a:gd name="connsiteX42" fmla="*/ 422129 w 1156224"/>
                <a:gd name="connsiteY42" fmla="*/ 693249 h 700670"/>
                <a:gd name="connsiteX43" fmla="*/ 440417 w 1156224"/>
                <a:gd name="connsiteY43" fmla="*/ 666046 h 700670"/>
                <a:gd name="connsiteX44" fmla="*/ 438360 w 1156224"/>
                <a:gd name="connsiteY44" fmla="*/ 633128 h 700670"/>
                <a:gd name="connsiteX45" fmla="*/ 418243 w 1156224"/>
                <a:gd name="connsiteY45" fmla="*/ 469907 h 700670"/>
                <a:gd name="connsiteX46" fmla="*/ 420300 w 1156224"/>
                <a:gd name="connsiteY46" fmla="*/ 430817 h 700670"/>
                <a:gd name="connsiteX47" fmla="*/ 440188 w 1156224"/>
                <a:gd name="connsiteY47" fmla="*/ 420072 h 700670"/>
                <a:gd name="connsiteX48" fmla="*/ 489109 w 1156224"/>
                <a:gd name="connsiteY48" fmla="*/ 349892 h 700670"/>
                <a:gd name="connsiteX49" fmla="*/ 486823 w 1156224"/>
                <a:gd name="connsiteY49" fmla="*/ 317431 h 700670"/>
                <a:gd name="connsiteX50" fmla="*/ 439503 w 1156224"/>
                <a:gd name="connsiteY50" fmla="*/ 244508 h 700670"/>
                <a:gd name="connsiteX51" fmla="*/ 493681 w 1156224"/>
                <a:gd name="connsiteY51" fmla="*/ 266910 h 700670"/>
                <a:gd name="connsiteX52" fmla="*/ 614839 w 1156224"/>
                <a:gd name="connsiteY52" fmla="*/ 337776 h 700670"/>
                <a:gd name="connsiteX53" fmla="*/ 734854 w 1156224"/>
                <a:gd name="connsiteY53" fmla="*/ 370009 h 700670"/>
                <a:gd name="connsiteX54" fmla="*/ 943566 w 1156224"/>
                <a:gd name="connsiteY54" fmla="*/ 327032 h 700670"/>
                <a:gd name="connsiteX55" fmla="*/ 1118445 w 1156224"/>
                <a:gd name="connsiteY55" fmla="*/ 144609 h 700670"/>
                <a:gd name="connsiteX56" fmla="*/ 1146105 w 1156224"/>
                <a:gd name="connsiteY56" fmla="*/ 84716 h 700670"/>
                <a:gd name="connsiteX57" fmla="*/ 1156164 w 1156224"/>
                <a:gd name="connsiteY57" fmla="*/ 54084 h 700670"/>
                <a:gd name="connsiteX58" fmla="*/ 1147934 w 1156224"/>
                <a:gd name="connsiteY58" fmla="*/ 43568 h 700670"/>
                <a:gd name="connsiteX59" fmla="*/ 305772 w 1156224"/>
                <a:gd name="connsiteY59" fmla="*/ 24366 h 700670"/>
                <a:gd name="connsiteX60" fmla="*/ 378009 w 1156224"/>
                <a:gd name="connsiteY60" fmla="*/ 114434 h 700670"/>
                <a:gd name="connsiteX61" fmla="*/ 300742 w 1156224"/>
                <a:gd name="connsiteY61" fmla="*/ 179814 h 700670"/>
                <a:gd name="connsiteX62" fmla="*/ 225533 w 1156224"/>
                <a:gd name="connsiteY62" fmla="*/ 133408 h 700670"/>
                <a:gd name="connsiteX63" fmla="*/ 305772 w 1156224"/>
                <a:gd name="connsiteY63" fmla="*/ 24366 h 700670"/>
                <a:gd name="connsiteX64" fmla="*/ 177527 w 1156224"/>
                <a:gd name="connsiteY64" fmla="*/ 171356 h 700670"/>
                <a:gd name="connsiteX65" fmla="*/ 206331 w 1156224"/>
                <a:gd name="connsiteY65" fmla="*/ 130893 h 700670"/>
                <a:gd name="connsiteX66" fmla="*/ 237192 w 1156224"/>
                <a:gd name="connsiteY66" fmla="*/ 180500 h 700670"/>
                <a:gd name="connsiteX67" fmla="*/ 195815 w 1156224"/>
                <a:gd name="connsiteY67" fmla="*/ 200845 h 700670"/>
                <a:gd name="connsiteX68" fmla="*/ 184614 w 1156224"/>
                <a:gd name="connsiteY68" fmla="*/ 198102 h 700670"/>
                <a:gd name="connsiteX69" fmla="*/ 177527 w 1156224"/>
                <a:gd name="connsiteY69" fmla="*/ 171356 h 700670"/>
                <a:gd name="connsiteX70" fmla="*/ 469906 w 1156224"/>
                <a:gd name="connsiteY70" fmla="*/ 314916 h 700670"/>
                <a:gd name="connsiteX71" fmla="*/ 471049 w 1156224"/>
                <a:gd name="connsiteY71" fmla="*/ 355150 h 700670"/>
                <a:gd name="connsiteX72" fmla="*/ 441789 w 1156224"/>
                <a:gd name="connsiteY72" fmla="*/ 396298 h 700670"/>
                <a:gd name="connsiteX73" fmla="*/ 426930 w 1156224"/>
                <a:gd name="connsiteY73" fmla="*/ 412529 h 700670"/>
                <a:gd name="connsiteX74" fmla="*/ 404070 w 1156224"/>
                <a:gd name="connsiteY74" fmla="*/ 414129 h 700670"/>
                <a:gd name="connsiteX75" fmla="*/ 401784 w 1156224"/>
                <a:gd name="connsiteY75" fmla="*/ 390812 h 700670"/>
                <a:gd name="connsiteX76" fmla="*/ 420300 w 1156224"/>
                <a:gd name="connsiteY76" fmla="*/ 366123 h 700670"/>
                <a:gd name="connsiteX77" fmla="*/ 419843 w 1156224"/>
                <a:gd name="connsiteY77" fmla="*/ 325661 h 700670"/>
                <a:gd name="connsiteX78" fmla="*/ 381210 w 1156224"/>
                <a:gd name="connsiteY78" fmla="*/ 289999 h 700670"/>
                <a:gd name="connsiteX79" fmla="*/ 371151 w 1156224"/>
                <a:gd name="connsiteY79" fmla="*/ 288856 h 700670"/>
                <a:gd name="connsiteX80" fmla="*/ 385324 w 1156224"/>
                <a:gd name="connsiteY80" fmla="*/ 359265 h 700670"/>
                <a:gd name="connsiteX81" fmla="*/ 383496 w 1156224"/>
                <a:gd name="connsiteY81" fmla="*/ 391497 h 700670"/>
                <a:gd name="connsiteX82" fmla="*/ 384181 w 1156224"/>
                <a:gd name="connsiteY82" fmla="*/ 410700 h 700670"/>
                <a:gd name="connsiteX83" fmla="*/ 398126 w 1156224"/>
                <a:gd name="connsiteY83" fmla="*/ 435389 h 700670"/>
                <a:gd name="connsiteX84" fmla="*/ 426472 w 1156224"/>
                <a:gd name="connsiteY84" fmla="*/ 634728 h 700670"/>
                <a:gd name="connsiteX85" fmla="*/ 396297 w 1156224"/>
                <a:gd name="connsiteY85" fmla="*/ 684791 h 700670"/>
                <a:gd name="connsiteX86" fmla="*/ 375952 w 1156224"/>
                <a:gd name="connsiteY86" fmla="*/ 664674 h 700670"/>
                <a:gd name="connsiteX87" fmla="*/ 364750 w 1156224"/>
                <a:gd name="connsiteY87" fmla="*/ 590837 h 700670"/>
                <a:gd name="connsiteX88" fmla="*/ 352406 w 1156224"/>
                <a:gd name="connsiteY88" fmla="*/ 510369 h 700670"/>
                <a:gd name="connsiteX89" fmla="*/ 350120 w 1156224"/>
                <a:gd name="connsiteY89" fmla="*/ 499625 h 700670"/>
                <a:gd name="connsiteX90" fmla="*/ 299371 w 1156224"/>
                <a:gd name="connsiteY90" fmla="*/ 463964 h 700670"/>
                <a:gd name="connsiteX91" fmla="*/ 264852 w 1156224"/>
                <a:gd name="connsiteY91" fmla="*/ 520428 h 700670"/>
                <a:gd name="connsiteX92" fmla="*/ 229419 w 1156224"/>
                <a:gd name="connsiteY92" fmla="*/ 667646 h 700670"/>
                <a:gd name="connsiteX93" fmla="*/ 200616 w 1156224"/>
                <a:gd name="connsiteY93" fmla="*/ 686391 h 700670"/>
                <a:gd name="connsiteX94" fmla="*/ 185071 w 1156224"/>
                <a:gd name="connsiteY94" fmla="*/ 662160 h 700670"/>
                <a:gd name="connsiteX95" fmla="*/ 190786 w 1156224"/>
                <a:gd name="connsiteY95" fmla="*/ 612096 h 700670"/>
                <a:gd name="connsiteX96" fmla="*/ 207474 w 1156224"/>
                <a:gd name="connsiteY96" fmla="*/ 446133 h 700670"/>
                <a:gd name="connsiteX97" fmla="*/ 212046 w 1156224"/>
                <a:gd name="connsiteY97" fmla="*/ 431731 h 700670"/>
                <a:gd name="connsiteX98" fmla="*/ 221875 w 1156224"/>
                <a:gd name="connsiteY98" fmla="*/ 390354 h 700670"/>
                <a:gd name="connsiteX99" fmla="*/ 224847 w 1156224"/>
                <a:gd name="connsiteY99" fmla="*/ 314002 h 700670"/>
                <a:gd name="connsiteX100" fmla="*/ 207016 w 1156224"/>
                <a:gd name="connsiteY100" fmla="*/ 302801 h 700670"/>
                <a:gd name="connsiteX101" fmla="*/ 164268 w 1156224"/>
                <a:gd name="connsiteY101" fmla="*/ 337091 h 700670"/>
                <a:gd name="connsiteX102" fmla="*/ 163354 w 1156224"/>
                <a:gd name="connsiteY102" fmla="*/ 359036 h 700670"/>
                <a:gd name="connsiteX103" fmla="*/ 196729 w 1156224"/>
                <a:gd name="connsiteY103" fmla="*/ 393326 h 700670"/>
                <a:gd name="connsiteX104" fmla="*/ 196044 w 1156224"/>
                <a:gd name="connsiteY104" fmla="*/ 432417 h 700670"/>
                <a:gd name="connsiteX105" fmla="*/ 171355 w 1156224"/>
                <a:gd name="connsiteY105" fmla="*/ 431731 h 700670"/>
                <a:gd name="connsiteX106" fmla="*/ 109176 w 1156224"/>
                <a:gd name="connsiteY106" fmla="*/ 348521 h 700670"/>
                <a:gd name="connsiteX107" fmla="*/ 112833 w 1156224"/>
                <a:gd name="connsiteY107" fmla="*/ 318117 h 700670"/>
                <a:gd name="connsiteX108" fmla="*/ 185299 w 1156224"/>
                <a:gd name="connsiteY108" fmla="*/ 227591 h 700670"/>
                <a:gd name="connsiteX109" fmla="*/ 285426 w 1156224"/>
                <a:gd name="connsiteY109" fmla="*/ 194216 h 700670"/>
                <a:gd name="connsiteX110" fmla="*/ 300742 w 1156224"/>
                <a:gd name="connsiteY110" fmla="*/ 195130 h 700670"/>
                <a:gd name="connsiteX111" fmla="*/ 359721 w 1156224"/>
                <a:gd name="connsiteY111" fmla="*/ 196044 h 700670"/>
                <a:gd name="connsiteX112" fmla="*/ 421672 w 1156224"/>
                <a:gd name="connsiteY112" fmla="*/ 242222 h 700670"/>
                <a:gd name="connsiteX113" fmla="*/ 469906 w 1156224"/>
                <a:gd name="connsiteY113" fmla="*/ 314916 h 700670"/>
                <a:gd name="connsiteX114" fmla="*/ 386925 w 1156224"/>
                <a:gd name="connsiteY114" fmla="*/ 314459 h 700670"/>
                <a:gd name="connsiteX115" fmla="*/ 401326 w 1156224"/>
                <a:gd name="connsiteY115" fmla="*/ 364065 h 700670"/>
                <a:gd name="connsiteX116" fmla="*/ 386925 w 1156224"/>
                <a:gd name="connsiteY116" fmla="*/ 314459 h 700670"/>
                <a:gd name="connsiteX117" fmla="*/ 206331 w 1156224"/>
                <a:gd name="connsiteY117" fmla="*/ 379610 h 700670"/>
                <a:gd name="connsiteX118" fmla="*/ 181413 w 1156224"/>
                <a:gd name="connsiteY118" fmla="*/ 357207 h 700670"/>
                <a:gd name="connsiteX119" fmla="*/ 180956 w 1156224"/>
                <a:gd name="connsiteY119" fmla="*/ 344177 h 700670"/>
                <a:gd name="connsiteX120" fmla="*/ 209760 w 1156224"/>
                <a:gd name="connsiteY120" fmla="*/ 322232 h 700670"/>
                <a:gd name="connsiteX121" fmla="*/ 206331 w 1156224"/>
                <a:gd name="connsiteY121" fmla="*/ 379610 h 700670"/>
                <a:gd name="connsiteX122" fmla="*/ 1106100 w 1156224"/>
                <a:gd name="connsiteY122" fmla="*/ 143009 h 700670"/>
                <a:gd name="connsiteX123" fmla="*/ 967797 w 1156224"/>
                <a:gd name="connsiteY123" fmla="*/ 300286 h 700670"/>
                <a:gd name="connsiteX124" fmla="*/ 812349 w 1156224"/>
                <a:gd name="connsiteY124" fmla="*/ 351950 h 700670"/>
                <a:gd name="connsiteX125" fmla="*/ 762057 w 1156224"/>
                <a:gd name="connsiteY125" fmla="*/ 357207 h 700670"/>
                <a:gd name="connsiteX126" fmla="*/ 581463 w 1156224"/>
                <a:gd name="connsiteY126" fmla="*/ 304172 h 700670"/>
                <a:gd name="connsiteX127" fmla="*/ 479279 w 1156224"/>
                <a:gd name="connsiteY127" fmla="*/ 244508 h 700670"/>
                <a:gd name="connsiteX128" fmla="*/ 456190 w 1156224"/>
                <a:gd name="connsiteY128" fmla="*/ 237192 h 700670"/>
                <a:gd name="connsiteX129" fmla="*/ 413899 w 1156224"/>
                <a:gd name="connsiteY129" fmla="*/ 212504 h 700670"/>
                <a:gd name="connsiteX130" fmla="*/ 360407 w 1156224"/>
                <a:gd name="connsiteY130" fmla="*/ 178671 h 700670"/>
                <a:gd name="connsiteX131" fmla="*/ 361550 w 1156224"/>
                <a:gd name="connsiteY131" fmla="*/ 176842 h 700670"/>
                <a:gd name="connsiteX132" fmla="*/ 361779 w 1156224"/>
                <a:gd name="connsiteY132" fmla="*/ 176385 h 700670"/>
                <a:gd name="connsiteX133" fmla="*/ 362693 w 1156224"/>
                <a:gd name="connsiteY133" fmla="*/ 175013 h 700670"/>
                <a:gd name="connsiteX134" fmla="*/ 362922 w 1156224"/>
                <a:gd name="connsiteY134" fmla="*/ 174785 h 700670"/>
                <a:gd name="connsiteX135" fmla="*/ 364065 w 1156224"/>
                <a:gd name="connsiteY135" fmla="*/ 173184 h 700670"/>
                <a:gd name="connsiteX136" fmla="*/ 364065 w 1156224"/>
                <a:gd name="connsiteY136" fmla="*/ 173184 h 700670"/>
                <a:gd name="connsiteX137" fmla="*/ 368408 w 1156224"/>
                <a:gd name="connsiteY137" fmla="*/ 167698 h 700670"/>
                <a:gd name="connsiteX138" fmla="*/ 392868 w 1156224"/>
                <a:gd name="connsiteY138" fmla="*/ 106433 h 700670"/>
                <a:gd name="connsiteX139" fmla="*/ 411385 w 1156224"/>
                <a:gd name="connsiteY139" fmla="*/ 84716 h 700670"/>
                <a:gd name="connsiteX140" fmla="*/ 614382 w 1156224"/>
                <a:gd name="connsiteY140" fmla="*/ 89517 h 700670"/>
                <a:gd name="connsiteX141" fmla="*/ 776459 w 1156224"/>
                <a:gd name="connsiteY141" fmla="*/ 135694 h 700670"/>
                <a:gd name="connsiteX142" fmla="*/ 939908 w 1156224"/>
                <a:gd name="connsiteY142" fmla="*/ 177071 h 700670"/>
                <a:gd name="connsiteX143" fmla="*/ 1032263 w 1156224"/>
                <a:gd name="connsiteY143" fmla="*/ 170441 h 700670"/>
                <a:gd name="connsiteX144" fmla="*/ 1034549 w 1156224"/>
                <a:gd name="connsiteY144" fmla="*/ 169755 h 700670"/>
                <a:gd name="connsiteX145" fmla="*/ 1036835 w 1156224"/>
                <a:gd name="connsiteY145" fmla="*/ 169070 h 700670"/>
                <a:gd name="connsiteX146" fmla="*/ 1039121 w 1156224"/>
                <a:gd name="connsiteY146" fmla="*/ 168155 h 700670"/>
                <a:gd name="connsiteX147" fmla="*/ 1041178 w 1156224"/>
                <a:gd name="connsiteY147" fmla="*/ 167469 h 700670"/>
                <a:gd name="connsiteX148" fmla="*/ 1043464 w 1156224"/>
                <a:gd name="connsiteY148" fmla="*/ 166555 h 700670"/>
                <a:gd name="connsiteX149" fmla="*/ 1045750 w 1156224"/>
                <a:gd name="connsiteY149" fmla="*/ 165641 h 700670"/>
                <a:gd name="connsiteX150" fmla="*/ 1048036 w 1156224"/>
                <a:gd name="connsiteY150" fmla="*/ 164726 h 700670"/>
                <a:gd name="connsiteX151" fmla="*/ 1050322 w 1156224"/>
                <a:gd name="connsiteY151" fmla="*/ 163812 h 700670"/>
                <a:gd name="connsiteX152" fmla="*/ 1052608 w 1156224"/>
                <a:gd name="connsiteY152" fmla="*/ 162897 h 700670"/>
                <a:gd name="connsiteX153" fmla="*/ 1054894 w 1156224"/>
                <a:gd name="connsiteY153" fmla="*/ 161754 h 700670"/>
                <a:gd name="connsiteX154" fmla="*/ 1056951 w 1156224"/>
                <a:gd name="connsiteY154" fmla="*/ 160840 h 700670"/>
                <a:gd name="connsiteX155" fmla="*/ 1059466 w 1156224"/>
                <a:gd name="connsiteY155" fmla="*/ 159697 h 700670"/>
                <a:gd name="connsiteX156" fmla="*/ 1061295 w 1156224"/>
                <a:gd name="connsiteY156" fmla="*/ 158783 h 700670"/>
                <a:gd name="connsiteX157" fmla="*/ 1065410 w 1156224"/>
                <a:gd name="connsiteY157" fmla="*/ 156497 h 700670"/>
                <a:gd name="connsiteX158" fmla="*/ 1066781 w 1156224"/>
                <a:gd name="connsiteY158" fmla="*/ 155811 h 700670"/>
                <a:gd name="connsiteX159" fmla="*/ 1069753 w 1156224"/>
                <a:gd name="connsiteY159" fmla="*/ 154211 h 700670"/>
                <a:gd name="connsiteX160" fmla="*/ 1071582 w 1156224"/>
                <a:gd name="connsiteY160" fmla="*/ 153296 h 700670"/>
                <a:gd name="connsiteX161" fmla="*/ 1074096 w 1156224"/>
                <a:gd name="connsiteY161" fmla="*/ 151696 h 700670"/>
                <a:gd name="connsiteX162" fmla="*/ 1075925 w 1156224"/>
                <a:gd name="connsiteY162" fmla="*/ 150553 h 700670"/>
                <a:gd name="connsiteX163" fmla="*/ 1078440 w 1156224"/>
                <a:gd name="connsiteY163" fmla="*/ 148953 h 700670"/>
                <a:gd name="connsiteX164" fmla="*/ 1080269 w 1156224"/>
                <a:gd name="connsiteY164" fmla="*/ 147810 h 700670"/>
                <a:gd name="connsiteX165" fmla="*/ 1082783 w 1156224"/>
                <a:gd name="connsiteY165" fmla="*/ 146210 h 700670"/>
                <a:gd name="connsiteX166" fmla="*/ 1084612 w 1156224"/>
                <a:gd name="connsiteY166" fmla="*/ 145067 h 700670"/>
                <a:gd name="connsiteX167" fmla="*/ 1087127 w 1156224"/>
                <a:gd name="connsiteY167" fmla="*/ 143238 h 700670"/>
                <a:gd name="connsiteX168" fmla="*/ 1088727 w 1156224"/>
                <a:gd name="connsiteY168" fmla="*/ 142095 h 700670"/>
                <a:gd name="connsiteX169" fmla="*/ 1091470 w 1156224"/>
                <a:gd name="connsiteY169" fmla="*/ 140037 h 700670"/>
                <a:gd name="connsiteX170" fmla="*/ 1092842 w 1156224"/>
                <a:gd name="connsiteY170" fmla="*/ 138894 h 700670"/>
                <a:gd name="connsiteX171" fmla="*/ 1096956 w 1156224"/>
                <a:gd name="connsiteY171" fmla="*/ 135465 h 700670"/>
                <a:gd name="connsiteX172" fmla="*/ 1105872 w 1156224"/>
                <a:gd name="connsiteY172" fmla="*/ 128836 h 700670"/>
                <a:gd name="connsiteX173" fmla="*/ 1106100 w 1156224"/>
                <a:gd name="connsiteY173" fmla="*/ 143009 h 700670"/>
                <a:gd name="connsiteX174" fmla="*/ 1134675 w 1156224"/>
                <a:gd name="connsiteY174" fmla="*/ 70314 h 700670"/>
                <a:gd name="connsiteX175" fmla="*/ 1134675 w 1156224"/>
                <a:gd name="connsiteY175" fmla="*/ 70314 h 700670"/>
                <a:gd name="connsiteX176" fmla="*/ 1133990 w 1156224"/>
                <a:gd name="connsiteY176" fmla="*/ 72600 h 700670"/>
                <a:gd name="connsiteX177" fmla="*/ 1089870 w 1156224"/>
                <a:gd name="connsiteY177" fmla="*/ 128607 h 700670"/>
                <a:gd name="connsiteX178" fmla="*/ 936708 w 1156224"/>
                <a:gd name="connsiteY178" fmla="*/ 164726 h 700670"/>
                <a:gd name="connsiteX179" fmla="*/ 740340 w 1156224"/>
                <a:gd name="connsiteY179" fmla="*/ 109176 h 700670"/>
                <a:gd name="connsiteX180" fmla="*/ 676790 w 1156224"/>
                <a:gd name="connsiteY180" fmla="*/ 87459 h 700670"/>
                <a:gd name="connsiteX181" fmla="*/ 677704 w 1156224"/>
                <a:gd name="connsiteY181" fmla="*/ 86774 h 700670"/>
                <a:gd name="connsiteX182" fmla="*/ 714737 w 1156224"/>
                <a:gd name="connsiteY182" fmla="*/ 31910 h 700670"/>
                <a:gd name="connsiteX183" fmla="*/ 728453 w 1156224"/>
                <a:gd name="connsiteY183" fmla="*/ 23223 h 700670"/>
                <a:gd name="connsiteX184" fmla="*/ 971912 w 1156224"/>
                <a:gd name="connsiteY184" fmla="*/ 17279 h 700670"/>
                <a:gd name="connsiteX185" fmla="*/ 1069524 w 1156224"/>
                <a:gd name="connsiteY185" fmla="*/ 30538 h 700670"/>
                <a:gd name="connsiteX186" fmla="*/ 1128046 w 1156224"/>
                <a:gd name="connsiteY186" fmla="*/ 55684 h 700670"/>
                <a:gd name="connsiteX187" fmla="*/ 1134675 w 1156224"/>
                <a:gd name="connsiteY187" fmla="*/ 70314 h 700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156224" h="700670">
                  <a:moveTo>
                    <a:pt x="1147934" y="43568"/>
                  </a:moveTo>
                  <a:cubicBezTo>
                    <a:pt x="1135590" y="46083"/>
                    <a:pt x="1126903" y="38768"/>
                    <a:pt x="1117073" y="34196"/>
                  </a:cubicBezTo>
                  <a:cubicBezTo>
                    <a:pt x="1096956" y="24823"/>
                    <a:pt x="1076611" y="16822"/>
                    <a:pt x="1054894" y="13393"/>
                  </a:cubicBezTo>
                  <a:cubicBezTo>
                    <a:pt x="1015803" y="7449"/>
                    <a:pt x="976256" y="4249"/>
                    <a:pt x="936936" y="1506"/>
                  </a:cubicBezTo>
                  <a:cubicBezTo>
                    <a:pt x="861270" y="-3295"/>
                    <a:pt x="786289" y="4478"/>
                    <a:pt x="710851" y="9507"/>
                  </a:cubicBezTo>
                  <a:cubicBezTo>
                    <a:pt x="698735" y="10421"/>
                    <a:pt x="695535" y="13393"/>
                    <a:pt x="699192" y="24137"/>
                  </a:cubicBezTo>
                  <a:cubicBezTo>
                    <a:pt x="702850" y="34653"/>
                    <a:pt x="699878" y="42654"/>
                    <a:pt x="695535" y="51112"/>
                  </a:cubicBezTo>
                  <a:cubicBezTo>
                    <a:pt x="682505" y="76029"/>
                    <a:pt x="661931" y="86316"/>
                    <a:pt x="634041" y="79687"/>
                  </a:cubicBezTo>
                  <a:cubicBezTo>
                    <a:pt x="613925" y="75115"/>
                    <a:pt x="459162" y="59342"/>
                    <a:pt x="402469" y="71229"/>
                  </a:cubicBezTo>
                  <a:cubicBezTo>
                    <a:pt x="393783" y="73058"/>
                    <a:pt x="388982" y="69857"/>
                    <a:pt x="386239" y="62771"/>
                  </a:cubicBezTo>
                  <a:cubicBezTo>
                    <a:pt x="380067" y="46540"/>
                    <a:pt x="371151" y="34424"/>
                    <a:pt x="356521" y="24594"/>
                  </a:cubicBezTo>
                  <a:cubicBezTo>
                    <a:pt x="319716" y="134"/>
                    <a:pt x="282912" y="7449"/>
                    <a:pt x="249079" y="24594"/>
                  </a:cubicBezTo>
                  <a:cubicBezTo>
                    <a:pt x="219361" y="39682"/>
                    <a:pt x="207245" y="71915"/>
                    <a:pt x="206331" y="105290"/>
                  </a:cubicBezTo>
                  <a:cubicBezTo>
                    <a:pt x="206102" y="112834"/>
                    <a:pt x="203587" y="115806"/>
                    <a:pt x="196501" y="119463"/>
                  </a:cubicBezTo>
                  <a:cubicBezTo>
                    <a:pt x="163125" y="136380"/>
                    <a:pt x="152381" y="178442"/>
                    <a:pt x="172726" y="207474"/>
                  </a:cubicBezTo>
                  <a:cubicBezTo>
                    <a:pt x="178899" y="216618"/>
                    <a:pt x="174555" y="218676"/>
                    <a:pt x="169755" y="224619"/>
                  </a:cubicBezTo>
                  <a:cubicBezTo>
                    <a:pt x="141180" y="261881"/>
                    <a:pt x="119920" y="282912"/>
                    <a:pt x="97288" y="310573"/>
                  </a:cubicBezTo>
                  <a:cubicBezTo>
                    <a:pt x="90430" y="318803"/>
                    <a:pt x="87230" y="328404"/>
                    <a:pt x="89973" y="339148"/>
                  </a:cubicBezTo>
                  <a:cubicBezTo>
                    <a:pt x="92259" y="348292"/>
                    <a:pt x="95917" y="357207"/>
                    <a:pt x="100032" y="365894"/>
                  </a:cubicBezTo>
                  <a:cubicBezTo>
                    <a:pt x="114205" y="396298"/>
                    <a:pt x="136836" y="420301"/>
                    <a:pt x="159468" y="444304"/>
                  </a:cubicBezTo>
                  <a:cubicBezTo>
                    <a:pt x="165640" y="450933"/>
                    <a:pt x="174784" y="453677"/>
                    <a:pt x="184614" y="452305"/>
                  </a:cubicBezTo>
                  <a:cubicBezTo>
                    <a:pt x="192615" y="451162"/>
                    <a:pt x="193529" y="457334"/>
                    <a:pt x="193072" y="464192"/>
                  </a:cubicBezTo>
                  <a:cubicBezTo>
                    <a:pt x="192843" y="469221"/>
                    <a:pt x="192386" y="474479"/>
                    <a:pt x="191929" y="479508"/>
                  </a:cubicBezTo>
                  <a:cubicBezTo>
                    <a:pt x="189186" y="519056"/>
                    <a:pt x="181642" y="557918"/>
                    <a:pt x="178441" y="597466"/>
                  </a:cubicBezTo>
                  <a:cubicBezTo>
                    <a:pt x="176841" y="620097"/>
                    <a:pt x="176155" y="642729"/>
                    <a:pt x="171126" y="665132"/>
                  </a:cubicBezTo>
                  <a:cubicBezTo>
                    <a:pt x="168840" y="675190"/>
                    <a:pt x="164268" y="675190"/>
                    <a:pt x="154667" y="674047"/>
                  </a:cubicBezTo>
                  <a:cubicBezTo>
                    <a:pt x="139351" y="672447"/>
                    <a:pt x="53169" y="674276"/>
                    <a:pt x="25508" y="669932"/>
                  </a:cubicBezTo>
                  <a:cubicBezTo>
                    <a:pt x="18421" y="668789"/>
                    <a:pt x="10878" y="667646"/>
                    <a:pt x="4020" y="671761"/>
                  </a:cubicBezTo>
                  <a:cubicBezTo>
                    <a:pt x="1505" y="673361"/>
                    <a:pt x="-552" y="675190"/>
                    <a:pt x="133" y="678848"/>
                  </a:cubicBezTo>
                  <a:cubicBezTo>
                    <a:pt x="819" y="681362"/>
                    <a:pt x="2648" y="682505"/>
                    <a:pt x="4705" y="682734"/>
                  </a:cubicBezTo>
                  <a:cubicBezTo>
                    <a:pt x="10420" y="683648"/>
                    <a:pt x="87916" y="682277"/>
                    <a:pt x="148723" y="685020"/>
                  </a:cubicBezTo>
                  <a:cubicBezTo>
                    <a:pt x="156267" y="683648"/>
                    <a:pt x="165640" y="682962"/>
                    <a:pt x="173641" y="689363"/>
                  </a:cubicBezTo>
                  <a:cubicBezTo>
                    <a:pt x="185299" y="698736"/>
                    <a:pt x="194672" y="701250"/>
                    <a:pt x="208617" y="700565"/>
                  </a:cubicBezTo>
                  <a:cubicBezTo>
                    <a:pt x="227362" y="699650"/>
                    <a:pt x="238563" y="691649"/>
                    <a:pt x="242449" y="673133"/>
                  </a:cubicBezTo>
                  <a:cubicBezTo>
                    <a:pt x="250908" y="633128"/>
                    <a:pt x="262566" y="593808"/>
                    <a:pt x="269881" y="553346"/>
                  </a:cubicBezTo>
                  <a:cubicBezTo>
                    <a:pt x="273768" y="531858"/>
                    <a:pt x="280626" y="510827"/>
                    <a:pt x="289312" y="490481"/>
                  </a:cubicBezTo>
                  <a:cubicBezTo>
                    <a:pt x="293884" y="479966"/>
                    <a:pt x="302343" y="477680"/>
                    <a:pt x="312401" y="477451"/>
                  </a:cubicBezTo>
                  <a:cubicBezTo>
                    <a:pt x="322688" y="477222"/>
                    <a:pt x="329317" y="482252"/>
                    <a:pt x="332975" y="490938"/>
                  </a:cubicBezTo>
                  <a:cubicBezTo>
                    <a:pt x="335490" y="496882"/>
                    <a:pt x="337547" y="503511"/>
                    <a:pt x="338461" y="509912"/>
                  </a:cubicBezTo>
                  <a:cubicBezTo>
                    <a:pt x="343262" y="541002"/>
                    <a:pt x="347377" y="572320"/>
                    <a:pt x="351949" y="603410"/>
                  </a:cubicBezTo>
                  <a:cubicBezTo>
                    <a:pt x="355606" y="628098"/>
                    <a:pt x="359264" y="652559"/>
                    <a:pt x="363150" y="677247"/>
                  </a:cubicBezTo>
                  <a:cubicBezTo>
                    <a:pt x="364065" y="683648"/>
                    <a:pt x="367951" y="692106"/>
                    <a:pt x="375952" y="694850"/>
                  </a:cubicBezTo>
                  <a:cubicBezTo>
                    <a:pt x="392411" y="700336"/>
                    <a:pt x="405898" y="699650"/>
                    <a:pt x="422129" y="693249"/>
                  </a:cubicBezTo>
                  <a:cubicBezTo>
                    <a:pt x="433788" y="688677"/>
                    <a:pt x="441331" y="679991"/>
                    <a:pt x="440417" y="666046"/>
                  </a:cubicBezTo>
                  <a:cubicBezTo>
                    <a:pt x="439731" y="655073"/>
                    <a:pt x="439045" y="644100"/>
                    <a:pt x="438360" y="633128"/>
                  </a:cubicBezTo>
                  <a:cubicBezTo>
                    <a:pt x="434702" y="578264"/>
                    <a:pt x="427387" y="523857"/>
                    <a:pt x="418243" y="469907"/>
                  </a:cubicBezTo>
                  <a:cubicBezTo>
                    <a:pt x="415042" y="450933"/>
                    <a:pt x="411156" y="435389"/>
                    <a:pt x="420300" y="430817"/>
                  </a:cubicBezTo>
                  <a:cubicBezTo>
                    <a:pt x="422129" y="430131"/>
                    <a:pt x="438817" y="421673"/>
                    <a:pt x="440188" y="420072"/>
                  </a:cubicBezTo>
                  <a:cubicBezTo>
                    <a:pt x="458019" y="397898"/>
                    <a:pt x="474707" y="374810"/>
                    <a:pt x="489109" y="349892"/>
                  </a:cubicBezTo>
                  <a:cubicBezTo>
                    <a:pt x="495967" y="337776"/>
                    <a:pt x="494595" y="327947"/>
                    <a:pt x="486823" y="317431"/>
                  </a:cubicBezTo>
                  <a:cubicBezTo>
                    <a:pt x="474250" y="300286"/>
                    <a:pt x="452761" y="270797"/>
                    <a:pt x="439503" y="244508"/>
                  </a:cubicBezTo>
                  <a:cubicBezTo>
                    <a:pt x="457333" y="247708"/>
                    <a:pt x="477907" y="257309"/>
                    <a:pt x="493681" y="266910"/>
                  </a:cubicBezTo>
                  <a:cubicBezTo>
                    <a:pt x="533686" y="291142"/>
                    <a:pt x="572091" y="318574"/>
                    <a:pt x="614839" y="337776"/>
                  </a:cubicBezTo>
                  <a:cubicBezTo>
                    <a:pt x="653015" y="354921"/>
                    <a:pt x="691649" y="369552"/>
                    <a:pt x="734854" y="370009"/>
                  </a:cubicBezTo>
                  <a:cubicBezTo>
                    <a:pt x="807777" y="370695"/>
                    <a:pt x="877272" y="358122"/>
                    <a:pt x="943566" y="327032"/>
                  </a:cubicBezTo>
                  <a:cubicBezTo>
                    <a:pt x="1025633" y="288627"/>
                    <a:pt x="1084155" y="228277"/>
                    <a:pt x="1118445" y="144609"/>
                  </a:cubicBezTo>
                  <a:cubicBezTo>
                    <a:pt x="1126674" y="124264"/>
                    <a:pt x="1134447" y="103690"/>
                    <a:pt x="1146105" y="84716"/>
                  </a:cubicBezTo>
                  <a:cubicBezTo>
                    <a:pt x="1151592" y="75572"/>
                    <a:pt x="1156850" y="65514"/>
                    <a:pt x="1156164" y="54084"/>
                  </a:cubicBezTo>
                  <a:cubicBezTo>
                    <a:pt x="1155478" y="49055"/>
                    <a:pt x="1155478" y="41968"/>
                    <a:pt x="1147934" y="43568"/>
                  </a:cubicBezTo>
                  <a:close/>
                  <a:moveTo>
                    <a:pt x="305772" y="24366"/>
                  </a:moveTo>
                  <a:cubicBezTo>
                    <a:pt x="373437" y="24366"/>
                    <a:pt x="380981" y="90431"/>
                    <a:pt x="378009" y="114434"/>
                  </a:cubicBezTo>
                  <a:cubicBezTo>
                    <a:pt x="370694" y="175242"/>
                    <a:pt x="314458" y="180271"/>
                    <a:pt x="300742" y="179814"/>
                  </a:cubicBezTo>
                  <a:cubicBezTo>
                    <a:pt x="257537" y="178442"/>
                    <a:pt x="236734" y="164269"/>
                    <a:pt x="225533" y="133408"/>
                  </a:cubicBezTo>
                  <a:cubicBezTo>
                    <a:pt x="209760" y="96832"/>
                    <a:pt x="229648" y="24366"/>
                    <a:pt x="305772" y="24366"/>
                  </a:cubicBezTo>
                  <a:close/>
                  <a:moveTo>
                    <a:pt x="177527" y="171356"/>
                  </a:moveTo>
                  <a:cubicBezTo>
                    <a:pt x="180499" y="154668"/>
                    <a:pt x="189643" y="141866"/>
                    <a:pt x="206331" y="130893"/>
                  </a:cubicBezTo>
                  <a:cubicBezTo>
                    <a:pt x="213417" y="150553"/>
                    <a:pt x="224847" y="164726"/>
                    <a:pt x="237192" y="180500"/>
                  </a:cubicBezTo>
                  <a:cubicBezTo>
                    <a:pt x="222561" y="187586"/>
                    <a:pt x="206788" y="189186"/>
                    <a:pt x="195815" y="200845"/>
                  </a:cubicBezTo>
                  <a:cubicBezTo>
                    <a:pt x="191929" y="204960"/>
                    <a:pt x="187585" y="201302"/>
                    <a:pt x="184614" y="198102"/>
                  </a:cubicBezTo>
                  <a:cubicBezTo>
                    <a:pt x="177070" y="190329"/>
                    <a:pt x="175927" y="180957"/>
                    <a:pt x="177527" y="171356"/>
                  </a:cubicBezTo>
                  <a:close/>
                  <a:moveTo>
                    <a:pt x="469906" y="314916"/>
                  </a:moveTo>
                  <a:cubicBezTo>
                    <a:pt x="482251" y="331376"/>
                    <a:pt x="482479" y="338919"/>
                    <a:pt x="471049" y="355150"/>
                  </a:cubicBezTo>
                  <a:cubicBezTo>
                    <a:pt x="461220" y="368866"/>
                    <a:pt x="451161" y="382353"/>
                    <a:pt x="441789" y="396298"/>
                  </a:cubicBezTo>
                  <a:cubicBezTo>
                    <a:pt x="437674" y="402470"/>
                    <a:pt x="432187" y="407271"/>
                    <a:pt x="426930" y="412529"/>
                  </a:cubicBezTo>
                  <a:cubicBezTo>
                    <a:pt x="420072" y="419158"/>
                    <a:pt x="411385" y="420987"/>
                    <a:pt x="404070" y="414129"/>
                  </a:cubicBezTo>
                  <a:cubicBezTo>
                    <a:pt x="396983" y="407499"/>
                    <a:pt x="396069" y="399498"/>
                    <a:pt x="401784" y="390812"/>
                  </a:cubicBezTo>
                  <a:cubicBezTo>
                    <a:pt x="407499" y="382353"/>
                    <a:pt x="414357" y="374581"/>
                    <a:pt x="420300" y="366123"/>
                  </a:cubicBezTo>
                  <a:cubicBezTo>
                    <a:pt x="430359" y="352178"/>
                    <a:pt x="430359" y="339377"/>
                    <a:pt x="419843" y="325661"/>
                  </a:cubicBezTo>
                  <a:cubicBezTo>
                    <a:pt x="409099" y="311487"/>
                    <a:pt x="394468" y="301429"/>
                    <a:pt x="381210" y="289999"/>
                  </a:cubicBezTo>
                  <a:cubicBezTo>
                    <a:pt x="378238" y="287484"/>
                    <a:pt x="374580" y="286570"/>
                    <a:pt x="371151" y="288856"/>
                  </a:cubicBezTo>
                  <a:cubicBezTo>
                    <a:pt x="366351" y="292056"/>
                    <a:pt x="382124" y="339148"/>
                    <a:pt x="385324" y="359265"/>
                  </a:cubicBezTo>
                  <a:cubicBezTo>
                    <a:pt x="387153" y="370009"/>
                    <a:pt x="389211" y="380753"/>
                    <a:pt x="383496" y="391497"/>
                  </a:cubicBezTo>
                  <a:cubicBezTo>
                    <a:pt x="380295" y="397212"/>
                    <a:pt x="380524" y="405213"/>
                    <a:pt x="384181" y="410700"/>
                  </a:cubicBezTo>
                  <a:cubicBezTo>
                    <a:pt x="399955" y="435389"/>
                    <a:pt x="398126" y="435389"/>
                    <a:pt x="398126" y="435389"/>
                  </a:cubicBezTo>
                  <a:cubicBezTo>
                    <a:pt x="411156" y="487052"/>
                    <a:pt x="420529" y="582836"/>
                    <a:pt x="426472" y="634728"/>
                  </a:cubicBezTo>
                  <a:cubicBezTo>
                    <a:pt x="430816" y="673361"/>
                    <a:pt x="418471" y="685477"/>
                    <a:pt x="396297" y="684791"/>
                  </a:cubicBezTo>
                  <a:cubicBezTo>
                    <a:pt x="383496" y="684334"/>
                    <a:pt x="377781" y="676104"/>
                    <a:pt x="375952" y="664674"/>
                  </a:cubicBezTo>
                  <a:cubicBezTo>
                    <a:pt x="372066" y="639986"/>
                    <a:pt x="368408" y="615525"/>
                    <a:pt x="364750" y="590837"/>
                  </a:cubicBezTo>
                  <a:cubicBezTo>
                    <a:pt x="360636" y="564090"/>
                    <a:pt x="356521" y="537344"/>
                    <a:pt x="352406" y="510369"/>
                  </a:cubicBezTo>
                  <a:cubicBezTo>
                    <a:pt x="351949" y="506712"/>
                    <a:pt x="351034" y="503054"/>
                    <a:pt x="350120" y="499625"/>
                  </a:cubicBezTo>
                  <a:cubicBezTo>
                    <a:pt x="341205" y="466707"/>
                    <a:pt x="333432" y="460992"/>
                    <a:pt x="299371" y="463964"/>
                  </a:cubicBezTo>
                  <a:cubicBezTo>
                    <a:pt x="277654" y="465792"/>
                    <a:pt x="269196" y="503511"/>
                    <a:pt x="264852" y="520428"/>
                  </a:cubicBezTo>
                  <a:cubicBezTo>
                    <a:pt x="252736" y="569348"/>
                    <a:pt x="241078" y="618497"/>
                    <a:pt x="229419" y="667646"/>
                  </a:cubicBezTo>
                  <a:cubicBezTo>
                    <a:pt x="226219" y="680676"/>
                    <a:pt x="218446" y="688220"/>
                    <a:pt x="200616" y="686391"/>
                  </a:cubicBezTo>
                  <a:cubicBezTo>
                    <a:pt x="187357" y="685020"/>
                    <a:pt x="183928" y="677933"/>
                    <a:pt x="185071" y="662160"/>
                  </a:cubicBezTo>
                  <a:cubicBezTo>
                    <a:pt x="186214" y="645472"/>
                    <a:pt x="188957" y="628784"/>
                    <a:pt x="190786" y="612096"/>
                  </a:cubicBezTo>
                  <a:cubicBezTo>
                    <a:pt x="197187" y="556775"/>
                    <a:pt x="205188" y="501683"/>
                    <a:pt x="207474" y="446133"/>
                  </a:cubicBezTo>
                  <a:cubicBezTo>
                    <a:pt x="207702" y="440875"/>
                    <a:pt x="208388" y="435389"/>
                    <a:pt x="212046" y="431731"/>
                  </a:cubicBezTo>
                  <a:cubicBezTo>
                    <a:pt x="223933" y="419844"/>
                    <a:pt x="222104" y="404528"/>
                    <a:pt x="221875" y="390354"/>
                  </a:cubicBezTo>
                  <a:cubicBezTo>
                    <a:pt x="221418" y="364751"/>
                    <a:pt x="222561" y="339377"/>
                    <a:pt x="224847" y="314002"/>
                  </a:cubicBezTo>
                  <a:cubicBezTo>
                    <a:pt x="226219" y="298914"/>
                    <a:pt x="221418" y="295714"/>
                    <a:pt x="207016" y="302801"/>
                  </a:cubicBezTo>
                  <a:cubicBezTo>
                    <a:pt x="190557" y="311259"/>
                    <a:pt x="177298" y="324060"/>
                    <a:pt x="164268" y="337091"/>
                  </a:cubicBezTo>
                  <a:cubicBezTo>
                    <a:pt x="157639" y="343491"/>
                    <a:pt x="157867" y="351492"/>
                    <a:pt x="163354" y="359036"/>
                  </a:cubicBezTo>
                  <a:cubicBezTo>
                    <a:pt x="167240" y="364294"/>
                    <a:pt x="190786" y="385782"/>
                    <a:pt x="196729" y="393326"/>
                  </a:cubicBezTo>
                  <a:cubicBezTo>
                    <a:pt x="208617" y="408642"/>
                    <a:pt x="209531" y="418472"/>
                    <a:pt x="196044" y="432417"/>
                  </a:cubicBezTo>
                  <a:cubicBezTo>
                    <a:pt x="188728" y="439961"/>
                    <a:pt x="179356" y="439046"/>
                    <a:pt x="171355" y="431731"/>
                  </a:cubicBezTo>
                  <a:cubicBezTo>
                    <a:pt x="145294" y="408185"/>
                    <a:pt x="119920" y="384182"/>
                    <a:pt x="109176" y="348521"/>
                  </a:cubicBezTo>
                  <a:cubicBezTo>
                    <a:pt x="105747" y="336862"/>
                    <a:pt x="105289" y="328175"/>
                    <a:pt x="112833" y="318117"/>
                  </a:cubicBezTo>
                  <a:cubicBezTo>
                    <a:pt x="131578" y="293657"/>
                    <a:pt x="166097" y="250451"/>
                    <a:pt x="185299" y="227591"/>
                  </a:cubicBezTo>
                  <a:cubicBezTo>
                    <a:pt x="219361" y="197187"/>
                    <a:pt x="245650" y="192844"/>
                    <a:pt x="285426" y="194216"/>
                  </a:cubicBezTo>
                  <a:cubicBezTo>
                    <a:pt x="290455" y="194444"/>
                    <a:pt x="295713" y="194901"/>
                    <a:pt x="300742" y="195130"/>
                  </a:cubicBezTo>
                  <a:cubicBezTo>
                    <a:pt x="320402" y="196273"/>
                    <a:pt x="339833" y="190101"/>
                    <a:pt x="359721" y="196044"/>
                  </a:cubicBezTo>
                  <a:cubicBezTo>
                    <a:pt x="385553" y="203817"/>
                    <a:pt x="405670" y="218904"/>
                    <a:pt x="421672" y="242222"/>
                  </a:cubicBezTo>
                  <a:cubicBezTo>
                    <a:pt x="442932" y="270111"/>
                    <a:pt x="451618" y="290228"/>
                    <a:pt x="469906" y="314916"/>
                  </a:cubicBezTo>
                  <a:close/>
                  <a:moveTo>
                    <a:pt x="386925" y="314459"/>
                  </a:moveTo>
                  <a:cubicBezTo>
                    <a:pt x="412299" y="331376"/>
                    <a:pt x="427844" y="346692"/>
                    <a:pt x="401326" y="364065"/>
                  </a:cubicBezTo>
                  <a:cubicBezTo>
                    <a:pt x="393554" y="352407"/>
                    <a:pt x="392182" y="328861"/>
                    <a:pt x="386925" y="314459"/>
                  </a:cubicBezTo>
                  <a:close/>
                  <a:moveTo>
                    <a:pt x="206331" y="379610"/>
                  </a:moveTo>
                  <a:cubicBezTo>
                    <a:pt x="196044" y="370466"/>
                    <a:pt x="188500" y="364065"/>
                    <a:pt x="181413" y="357207"/>
                  </a:cubicBezTo>
                  <a:cubicBezTo>
                    <a:pt x="177527" y="353321"/>
                    <a:pt x="175470" y="348063"/>
                    <a:pt x="180956" y="344177"/>
                  </a:cubicBezTo>
                  <a:cubicBezTo>
                    <a:pt x="189643" y="338005"/>
                    <a:pt x="195129" y="327947"/>
                    <a:pt x="209760" y="322232"/>
                  </a:cubicBezTo>
                  <a:cubicBezTo>
                    <a:pt x="208617" y="342806"/>
                    <a:pt x="207474" y="359493"/>
                    <a:pt x="206331" y="379610"/>
                  </a:cubicBezTo>
                  <a:close/>
                  <a:moveTo>
                    <a:pt x="1106100" y="143009"/>
                  </a:moveTo>
                  <a:cubicBezTo>
                    <a:pt x="1077297" y="210675"/>
                    <a:pt x="1031120" y="263710"/>
                    <a:pt x="967797" y="300286"/>
                  </a:cubicBezTo>
                  <a:cubicBezTo>
                    <a:pt x="919791" y="327947"/>
                    <a:pt x="867442" y="344406"/>
                    <a:pt x="812349" y="351950"/>
                  </a:cubicBezTo>
                  <a:cubicBezTo>
                    <a:pt x="795662" y="354236"/>
                    <a:pt x="778974" y="356064"/>
                    <a:pt x="762057" y="357207"/>
                  </a:cubicBezTo>
                  <a:cubicBezTo>
                    <a:pt x="695306" y="361779"/>
                    <a:pt x="637470" y="335948"/>
                    <a:pt x="581463" y="304172"/>
                  </a:cubicBezTo>
                  <a:cubicBezTo>
                    <a:pt x="547173" y="284741"/>
                    <a:pt x="515169" y="261195"/>
                    <a:pt x="479279" y="244508"/>
                  </a:cubicBezTo>
                  <a:cubicBezTo>
                    <a:pt x="471964" y="241079"/>
                    <a:pt x="463963" y="239478"/>
                    <a:pt x="456190" y="237192"/>
                  </a:cubicBezTo>
                  <a:cubicBezTo>
                    <a:pt x="439960" y="232620"/>
                    <a:pt x="424872" y="226905"/>
                    <a:pt x="413899" y="212504"/>
                  </a:cubicBezTo>
                  <a:cubicBezTo>
                    <a:pt x="401098" y="195816"/>
                    <a:pt x="381895" y="187358"/>
                    <a:pt x="360407" y="178671"/>
                  </a:cubicBezTo>
                  <a:cubicBezTo>
                    <a:pt x="360864" y="177985"/>
                    <a:pt x="361321" y="177528"/>
                    <a:pt x="361550" y="176842"/>
                  </a:cubicBezTo>
                  <a:cubicBezTo>
                    <a:pt x="361550" y="176613"/>
                    <a:pt x="361779" y="176613"/>
                    <a:pt x="361779" y="176385"/>
                  </a:cubicBezTo>
                  <a:cubicBezTo>
                    <a:pt x="362007" y="175928"/>
                    <a:pt x="362464" y="175470"/>
                    <a:pt x="362693" y="175013"/>
                  </a:cubicBezTo>
                  <a:cubicBezTo>
                    <a:pt x="362693" y="175013"/>
                    <a:pt x="362693" y="174785"/>
                    <a:pt x="362922" y="174785"/>
                  </a:cubicBezTo>
                  <a:cubicBezTo>
                    <a:pt x="363379" y="174099"/>
                    <a:pt x="363607" y="173642"/>
                    <a:pt x="364065" y="173184"/>
                  </a:cubicBezTo>
                  <a:cubicBezTo>
                    <a:pt x="364065" y="173184"/>
                    <a:pt x="364065" y="173184"/>
                    <a:pt x="364065" y="173184"/>
                  </a:cubicBezTo>
                  <a:cubicBezTo>
                    <a:pt x="365436" y="170898"/>
                    <a:pt x="366808" y="169070"/>
                    <a:pt x="368408" y="167698"/>
                  </a:cubicBezTo>
                  <a:cubicBezTo>
                    <a:pt x="386467" y="151239"/>
                    <a:pt x="391954" y="129750"/>
                    <a:pt x="392868" y="106433"/>
                  </a:cubicBezTo>
                  <a:cubicBezTo>
                    <a:pt x="393554" y="90203"/>
                    <a:pt x="395154" y="88602"/>
                    <a:pt x="411385" y="84716"/>
                  </a:cubicBezTo>
                  <a:cubicBezTo>
                    <a:pt x="476536" y="72143"/>
                    <a:pt x="590607" y="86316"/>
                    <a:pt x="614382" y="89517"/>
                  </a:cubicBezTo>
                  <a:cubicBezTo>
                    <a:pt x="670846" y="97061"/>
                    <a:pt x="723195" y="117635"/>
                    <a:pt x="776459" y="135694"/>
                  </a:cubicBezTo>
                  <a:cubicBezTo>
                    <a:pt x="829723" y="153982"/>
                    <a:pt x="883444" y="170898"/>
                    <a:pt x="939908" y="177071"/>
                  </a:cubicBezTo>
                  <a:cubicBezTo>
                    <a:pt x="972369" y="180500"/>
                    <a:pt x="1003230" y="179128"/>
                    <a:pt x="1032263" y="170441"/>
                  </a:cubicBezTo>
                  <a:cubicBezTo>
                    <a:pt x="1032948" y="170213"/>
                    <a:pt x="1033863" y="169984"/>
                    <a:pt x="1034549" y="169755"/>
                  </a:cubicBezTo>
                  <a:cubicBezTo>
                    <a:pt x="1035234" y="169527"/>
                    <a:pt x="1035920" y="169298"/>
                    <a:pt x="1036835" y="169070"/>
                  </a:cubicBezTo>
                  <a:cubicBezTo>
                    <a:pt x="1037520" y="168841"/>
                    <a:pt x="1038435" y="168612"/>
                    <a:pt x="1039121" y="168155"/>
                  </a:cubicBezTo>
                  <a:cubicBezTo>
                    <a:pt x="1039806" y="167927"/>
                    <a:pt x="1040492" y="167698"/>
                    <a:pt x="1041178" y="167469"/>
                  </a:cubicBezTo>
                  <a:cubicBezTo>
                    <a:pt x="1041864" y="167241"/>
                    <a:pt x="1042778" y="167012"/>
                    <a:pt x="1043464" y="166555"/>
                  </a:cubicBezTo>
                  <a:cubicBezTo>
                    <a:pt x="1044150" y="166326"/>
                    <a:pt x="1044836" y="166098"/>
                    <a:pt x="1045750" y="165641"/>
                  </a:cubicBezTo>
                  <a:cubicBezTo>
                    <a:pt x="1046436" y="165412"/>
                    <a:pt x="1047350" y="164955"/>
                    <a:pt x="1048036" y="164726"/>
                  </a:cubicBezTo>
                  <a:cubicBezTo>
                    <a:pt x="1048722" y="164498"/>
                    <a:pt x="1049408" y="164040"/>
                    <a:pt x="1050322" y="163812"/>
                  </a:cubicBezTo>
                  <a:cubicBezTo>
                    <a:pt x="1051008" y="163583"/>
                    <a:pt x="1051694" y="163126"/>
                    <a:pt x="1052608" y="162897"/>
                  </a:cubicBezTo>
                  <a:cubicBezTo>
                    <a:pt x="1053294" y="162669"/>
                    <a:pt x="1054208" y="162212"/>
                    <a:pt x="1054894" y="161754"/>
                  </a:cubicBezTo>
                  <a:cubicBezTo>
                    <a:pt x="1055580" y="161526"/>
                    <a:pt x="1056266" y="161069"/>
                    <a:pt x="1056951" y="160840"/>
                  </a:cubicBezTo>
                  <a:cubicBezTo>
                    <a:pt x="1057866" y="160383"/>
                    <a:pt x="1058552" y="160154"/>
                    <a:pt x="1059466" y="159697"/>
                  </a:cubicBezTo>
                  <a:cubicBezTo>
                    <a:pt x="1060152" y="159468"/>
                    <a:pt x="1060609" y="159011"/>
                    <a:pt x="1061295" y="158783"/>
                  </a:cubicBezTo>
                  <a:cubicBezTo>
                    <a:pt x="1062666" y="158097"/>
                    <a:pt x="1064038" y="157411"/>
                    <a:pt x="1065410" y="156497"/>
                  </a:cubicBezTo>
                  <a:cubicBezTo>
                    <a:pt x="1065867" y="156268"/>
                    <a:pt x="1066324" y="156039"/>
                    <a:pt x="1066781" y="155811"/>
                  </a:cubicBezTo>
                  <a:cubicBezTo>
                    <a:pt x="1067696" y="155354"/>
                    <a:pt x="1068839" y="154668"/>
                    <a:pt x="1069753" y="154211"/>
                  </a:cubicBezTo>
                  <a:cubicBezTo>
                    <a:pt x="1070439" y="153982"/>
                    <a:pt x="1070896" y="153525"/>
                    <a:pt x="1071582" y="153296"/>
                  </a:cubicBezTo>
                  <a:cubicBezTo>
                    <a:pt x="1072496" y="152839"/>
                    <a:pt x="1073182" y="152382"/>
                    <a:pt x="1074096" y="151696"/>
                  </a:cubicBezTo>
                  <a:cubicBezTo>
                    <a:pt x="1074782" y="151239"/>
                    <a:pt x="1075239" y="151010"/>
                    <a:pt x="1075925" y="150553"/>
                  </a:cubicBezTo>
                  <a:cubicBezTo>
                    <a:pt x="1076840" y="150096"/>
                    <a:pt x="1077525" y="149410"/>
                    <a:pt x="1078440" y="148953"/>
                  </a:cubicBezTo>
                  <a:cubicBezTo>
                    <a:pt x="1079126" y="148496"/>
                    <a:pt x="1079583" y="148267"/>
                    <a:pt x="1080269" y="147810"/>
                  </a:cubicBezTo>
                  <a:cubicBezTo>
                    <a:pt x="1081183" y="147353"/>
                    <a:pt x="1081869" y="146667"/>
                    <a:pt x="1082783" y="146210"/>
                  </a:cubicBezTo>
                  <a:cubicBezTo>
                    <a:pt x="1083469" y="145752"/>
                    <a:pt x="1083926" y="145295"/>
                    <a:pt x="1084612" y="145067"/>
                  </a:cubicBezTo>
                  <a:cubicBezTo>
                    <a:pt x="1085526" y="144381"/>
                    <a:pt x="1086212" y="143924"/>
                    <a:pt x="1087127" y="143238"/>
                  </a:cubicBezTo>
                  <a:cubicBezTo>
                    <a:pt x="1087584" y="142781"/>
                    <a:pt x="1088270" y="142323"/>
                    <a:pt x="1088727" y="142095"/>
                  </a:cubicBezTo>
                  <a:cubicBezTo>
                    <a:pt x="1089641" y="141409"/>
                    <a:pt x="1090556" y="140723"/>
                    <a:pt x="1091470" y="140037"/>
                  </a:cubicBezTo>
                  <a:cubicBezTo>
                    <a:pt x="1091927" y="139580"/>
                    <a:pt x="1092384" y="139352"/>
                    <a:pt x="1092842" y="138894"/>
                  </a:cubicBezTo>
                  <a:cubicBezTo>
                    <a:pt x="1094213" y="137751"/>
                    <a:pt x="1095585" y="136608"/>
                    <a:pt x="1096956" y="135465"/>
                  </a:cubicBezTo>
                  <a:cubicBezTo>
                    <a:pt x="1099700" y="133179"/>
                    <a:pt x="1102671" y="131122"/>
                    <a:pt x="1105872" y="128836"/>
                  </a:cubicBezTo>
                  <a:cubicBezTo>
                    <a:pt x="1111358" y="134094"/>
                    <a:pt x="1107701" y="138666"/>
                    <a:pt x="1106100" y="143009"/>
                  </a:cubicBezTo>
                  <a:close/>
                  <a:moveTo>
                    <a:pt x="1134675" y="70314"/>
                  </a:moveTo>
                  <a:lnTo>
                    <a:pt x="1134675" y="70314"/>
                  </a:lnTo>
                  <a:cubicBezTo>
                    <a:pt x="1134447" y="71000"/>
                    <a:pt x="1134218" y="71686"/>
                    <a:pt x="1133990" y="72600"/>
                  </a:cubicBezTo>
                  <a:cubicBezTo>
                    <a:pt x="1124846" y="96146"/>
                    <a:pt x="1109301" y="113063"/>
                    <a:pt x="1089870" y="128607"/>
                  </a:cubicBezTo>
                  <a:cubicBezTo>
                    <a:pt x="1044378" y="165641"/>
                    <a:pt x="992486" y="173184"/>
                    <a:pt x="936708" y="164726"/>
                  </a:cubicBezTo>
                  <a:cubicBezTo>
                    <a:pt x="869042" y="154439"/>
                    <a:pt x="804348" y="132951"/>
                    <a:pt x="740340" y="109176"/>
                  </a:cubicBezTo>
                  <a:cubicBezTo>
                    <a:pt x="722510" y="102547"/>
                    <a:pt x="697821" y="94775"/>
                    <a:pt x="676790" y="87459"/>
                  </a:cubicBezTo>
                  <a:cubicBezTo>
                    <a:pt x="677018" y="87231"/>
                    <a:pt x="677475" y="87002"/>
                    <a:pt x="677704" y="86774"/>
                  </a:cubicBezTo>
                  <a:cubicBezTo>
                    <a:pt x="700564" y="71915"/>
                    <a:pt x="709479" y="52484"/>
                    <a:pt x="714737" y="31910"/>
                  </a:cubicBezTo>
                  <a:cubicBezTo>
                    <a:pt x="716566" y="25052"/>
                    <a:pt x="722510" y="23909"/>
                    <a:pt x="728453" y="23223"/>
                  </a:cubicBezTo>
                  <a:cubicBezTo>
                    <a:pt x="809378" y="13164"/>
                    <a:pt x="890531" y="8821"/>
                    <a:pt x="971912" y="17279"/>
                  </a:cubicBezTo>
                  <a:cubicBezTo>
                    <a:pt x="1004602" y="20708"/>
                    <a:pt x="1037749" y="19794"/>
                    <a:pt x="1069524" y="30538"/>
                  </a:cubicBezTo>
                  <a:cubicBezTo>
                    <a:pt x="1089870" y="37396"/>
                    <a:pt x="1108844" y="46540"/>
                    <a:pt x="1128046" y="55684"/>
                  </a:cubicBezTo>
                  <a:cubicBezTo>
                    <a:pt x="1135590" y="59113"/>
                    <a:pt x="1137419" y="62542"/>
                    <a:pt x="1134675" y="70314"/>
                  </a:cubicBezTo>
                  <a:close/>
                </a:path>
              </a:pathLst>
            </a:custGeom>
            <a:solidFill>
              <a:srgbClr val="000000"/>
            </a:solidFill>
            <a:ln w="2286" cap="flat">
              <a:noFill/>
              <a:prstDash val="solid"/>
              <a:miter/>
            </a:ln>
          </p:spPr>
          <p:txBody>
            <a:bodyPr rtlCol="0" anchor="ctr"/>
            <a:lstStyle/>
            <a:p>
              <a:endParaRPr lang="en-US"/>
            </a:p>
          </p:txBody>
        </p:sp>
        <p:sp>
          <p:nvSpPr>
            <p:cNvPr id="130" name="Freeform 186">
              <a:extLst>
                <a:ext uri="{FF2B5EF4-FFF2-40B4-BE49-F238E27FC236}">
                  <a16:creationId xmlns:a16="http://schemas.microsoft.com/office/drawing/2014/main" id="{2ED7BAF2-5202-428F-717E-A70DE504CBC7}"/>
                </a:ext>
              </a:extLst>
            </p:cNvPr>
            <p:cNvSpPr/>
            <p:nvPr/>
          </p:nvSpPr>
          <p:spPr>
            <a:xfrm>
              <a:off x="4383013" y="3125838"/>
              <a:ext cx="141718" cy="28506"/>
            </a:xfrm>
            <a:custGeom>
              <a:avLst/>
              <a:gdLst>
                <a:gd name="connsiteX0" fmla="*/ 41135 w 141718"/>
                <a:gd name="connsiteY0" fmla="*/ 5525 h 28506"/>
                <a:gd name="connsiteX1" fmla="*/ 5245 w 141718"/>
                <a:gd name="connsiteY1" fmla="*/ 15583 h 28506"/>
                <a:gd name="connsiteX2" fmla="*/ 215 w 141718"/>
                <a:gd name="connsiteY2" fmla="*/ 23813 h 28506"/>
                <a:gd name="connsiteX3" fmla="*/ 8674 w 141718"/>
                <a:gd name="connsiteY3" fmla="*/ 28156 h 28506"/>
                <a:gd name="connsiteX4" fmla="*/ 31991 w 141718"/>
                <a:gd name="connsiteY4" fmla="*/ 21755 h 28506"/>
                <a:gd name="connsiteX5" fmla="*/ 122288 w 141718"/>
                <a:gd name="connsiteY5" fmla="*/ 22441 h 28506"/>
                <a:gd name="connsiteX6" fmla="*/ 141719 w 141718"/>
                <a:gd name="connsiteY6" fmla="*/ 24956 h 28506"/>
                <a:gd name="connsiteX7" fmla="*/ 137833 w 141718"/>
                <a:gd name="connsiteY7" fmla="*/ 20155 h 28506"/>
                <a:gd name="connsiteX8" fmla="*/ 41135 w 141718"/>
                <a:gd name="connsiteY8" fmla="*/ 5525 h 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18" h="28506">
                  <a:moveTo>
                    <a:pt x="41135" y="5525"/>
                  </a:moveTo>
                  <a:cubicBezTo>
                    <a:pt x="29476" y="9868"/>
                    <a:pt x="17132" y="12154"/>
                    <a:pt x="5245" y="15583"/>
                  </a:cubicBezTo>
                  <a:cubicBezTo>
                    <a:pt x="1358" y="16726"/>
                    <a:pt x="-699" y="19469"/>
                    <a:pt x="215" y="23813"/>
                  </a:cubicBezTo>
                  <a:cubicBezTo>
                    <a:pt x="1358" y="28385"/>
                    <a:pt x="4787" y="29070"/>
                    <a:pt x="8674" y="28156"/>
                  </a:cubicBezTo>
                  <a:cubicBezTo>
                    <a:pt x="16446" y="26327"/>
                    <a:pt x="24447" y="24498"/>
                    <a:pt x="31991" y="21755"/>
                  </a:cubicBezTo>
                  <a:cubicBezTo>
                    <a:pt x="62166" y="10325"/>
                    <a:pt x="92113" y="11925"/>
                    <a:pt x="122288" y="22441"/>
                  </a:cubicBezTo>
                  <a:cubicBezTo>
                    <a:pt x="128231" y="24498"/>
                    <a:pt x="134404" y="28385"/>
                    <a:pt x="141719" y="24956"/>
                  </a:cubicBezTo>
                  <a:cubicBezTo>
                    <a:pt x="140347" y="23127"/>
                    <a:pt x="139433" y="20841"/>
                    <a:pt x="137833" y="20155"/>
                  </a:cubicBezTo>
                  <a:cubicBezTo>
                    <a:pt x="107200" y="4610"/>
                    <a:pt x="76111" y="-7506"/>
                    <a:pt x="41135" y="5525"/>
                  </a:cubicBezTo>
                  <a:close/>
                </a:path>
              </a:pathLst>
            </a:custGeom>
            <a:solidFill>
              <a:srgbClr val="000000"/>
            </a:solidFill>
            <a:ln w="2286" cap="flat">
              <a:noFill/>
              <a:prstDash val="solid"/>
              <a:miter/>
            </a:ln>
          </p:spPr>
          <p:txBody>
            <a:bodyPr rtlCol="0" anchor="ctr"/>
            <a:lstStyle/>
            <a:p>
              <a:endParaRPr lang="en-US"/>
            </a:p>
          </p:txBody>
        </p:sp>
        <p:sp>
          <p:nvSpPr>
            <p:cNvPr id="131" name="Freeform 187">
              <a:extLst>
                <a:ext uri="{FF2B5EF4-FFF2-40B4-BE49-F238E27FC236}">
                  <a16:creationId xmlns:a16="http://schemas.microsoft.com/office/drawing/2014/main" id="{C2FE25A9-8679-8FCE-CE44-1952141F7724}"/>
                </a:ext>
              </a:extLst>
            </p:cNvPr>
            <p:cNvSpPr/>
            <p:nvPr/>
          </p:nvSpPr>
          <p:spPr>
            <a:xfrm>
              <a:off x="3708997" y="3446254"/>
              <a:ext cx="45667" cy="104589"/>
            </a:xfrm>
            <a:custGeom>
              <a:avLst/>
              <a:gdLst>
                <a:gd name="connsiteX0" fmla="*/ 43981 w 45667"/>
                <a:gd name="connsiteY0" fmla="*/ 9491 h 104589"/>
                <a:gd name="connsiteX1" fmla="*/ 43752 w 45667"/>
                <a:gd name="connsiteY1" fmla="*/ 1948 h 104589"/>
                <a:gd name="connsiteX2" fmla="*/ 37809 w 45667"/>
                <a:gd name="connsiteY2" fmla="*/ 119 h 104589"/>
                <a:gd name="connsiteX3" fmla="*/ 30036 w 45667"/>
                <a:gd name="connsiteY3" fmla="*/ 3776 h 104589"/>
                <a:gd name="connsiteX4" fmla="*/ 1233 w 45667"/>
                <a:gd name="connsiteY4" fmla="*/ 81958 h 104589"/>
                <a:gd name="connsiteX5" fmla="*/ 16549 w 45667"/>
                <a:gd name="connsiteY5" fmla="*/ 104589 h 104589"/>
                <a:gd name="connsiteX6" fmla="*/ 18835 w 45667"/>
                <a:gd name="connsiteY6" fmla="*/ 100474 h 104589"/>
                <a:gd name="connsiteX7" fmla="*/ 18378 w 45667"/>
                <a:gd name="connsiteY7" fmla="*/ 96131 h 104589"/>
                <a:gd name="connsiteX8" fmla="*/ 36666 w 45667"/>
                <a:gd name="connsiteY8" fmla="*/ 17492 h 104589"/>
                <a:gd name="connsiteX9" fmla="*/ 43981 w 45667"/>
                <a:gd name="connsiteY9" fmla="*/ 9491 h 10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667" h="104589">
                  <a:moveTo>
                    <a:pt x="43981" y="9491"/>
                  </a:moveTo>
                  <a:cubicBezTo>
                    <a:pt x="46267" y="6977"/>
                    <a:pt x="46267" y="4005"/>
                    <a:pt x="43752" y="1948"/>
                  </a:cubicBezTo>
                  <a:cubicBezTo>
                    <a:pt x="42381" y="576"/>
                    <a:pt x="39637" y="-338"/>
                    <a:pt x="37809" y="119"/>
                  </a:cubicBezTo>
                  <a:cubicBezTo>
                    <a:pt x="35065" y="576"/>
                    <a:pt x="32322" y="1948"/>
                    <a:pt x="30036" y="3776"/>
                  </a:cubicBezTo>
                  <a:cubicBezTo>
                    <a:pt x="5576" y="24350"/>
                    <a:pt x="-3568" y="50868"/>
                    <a:pt x="1233" y="81958"/>
                  </a:cubicBezTo>
                  <a:cubicBezTo>
                    <a:pt x="2604" y="90644"/>
                    <a:pt x="5347" y="100474"/>
                    <a:pt x="16549" y="104589"/>
                  </a:cubicBezTo>
                  <a:cubicBezTo>
                    <a:pt x="18149" y="101846"/>
                    <a:pt x="18606" y="101160"/>
                    <a:pt x="18835" y="100474"/>
                  </a:cubicBezTo>
                  <a:cubicBezTo>
                    <a:pt x="18835" y="99103"/>
                    <a:pt x="18835" y="97502"/>
                    <a:pt x="18378" y="96131"/>
                  </a:cubicBezTo>
                  <a:cubicBezTo>
                    <a:pt x="9234" y="66413"/>
                    <a:pt x="15177" y="40124"/>
                    <a:pt x="36666" y="17492"/>
                  </a:cubicBezTo>
                  <a:cubicBezTo>
                    <a:pt x="39180" y="14749"/>
                    <a:pt x="41695" y="12235"/>
                    <a:pt x="43981" y="9491"/>
                  </a:cubicBezTo>
                  <a:close/>
                </a:path>
              </a:pathLst>
            </a:custGeom>
            <a:solidFill>
              <a:srgbClr val="000000"/>
            </a:solidFill>
            <a:ln w="2286" cap="flat">
              <a:noFill/>
              <a:prstDash val="solid"/>
              <a:miter/>
            </a:ln>
          </p:spPr>
          <p:txBody>
            <a:bodyPr rtlCol="0" anchor="ctr"/>
            <a:lstStyle/>
            <a:p>
              <a:endParaRPr lang="en-US"/>
            </a:p>
          </p:txBody>
        </p:sp>
        <p:sp>
          <p:nvSpPr>
            <p:cNvPr id="132" name="Freeform 188">
              <a:extLst>
                <a:ext uri="{FF2B5EF4-FFF2-40B4-BE49-F238E27FC236}">
                  <a16:creationId xmlns:a16="http://schemas.microsoft.com/office/drawing/2014/main" id="{DFE0C2CE-E2F0-363D-7048-D563877DF0C3}"/>
                </a:ext>
              </a:extLst>
            </p:cNvPr>
            <p:cNvSpPr/>
            <p:nvPr/>
          </p:nvSpPr>
          <p:spPr>
            <a:xfrm>
              <a:off x="4120288" y="3867552"/>
              <a:ext cx="94918" cy="20805"/>
            </a:xfrm>
            <a:custGeom>
              <a:avLst/>
              <a:gdLst>
                <a:gd name="connsiteX0" fmla="*/ 6222 w 94918"/>
                <a:gd name="connsiteY0" fmla="*/ 1503 h 20805"/>
                <a:gd name="connsiteX1" fmla="*/ 50 w 94918"/>
                <a:gd name="connsiteY1" fmla="*/ 9504 h 20805"/>
                <a:gd name="connsiteX2" fmla="*/ 9880 w 94918"/>
                <a:gd name="connsiteY2" fmla="*/ 16362 h 20805"/>
                <a:gd name="connsiteX3" fmla="*/ 77774 w 94918"/>
                <a:gd name="connsiteY3" fmla="*/ 20705 h 20805"/>
                <a:gd name="connsiteX4" fmla="*/ 94919 w 94918"/>
                <a:gd name="connsiteY4" fmla="*/ 14076 h 20805"/>
                <a:gd name="connsiteX5" fmla="*/ 6222 w 94918"/>
                <a:gd name="connsiteY5" fmla="*/ 1503 h 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18" h="20805">
                  <a:moveTo>
                    <a:pt x="6222" y="1503"/>
                  </a:moveTo>
                  <a:cubicBezTo>
                    <a:pt x="2336" y="2874"/>
                    <a:pt x="-407" y="5389"/>
                    <a:pt x="50" y="9504"/>
                  </a:cubicBezTo>
                  <a:cubicBezTo>
                    <a:pt x="736" y="14990"/>
                    <a:pt x="5536" y="15905"/>
                    <a:pt x="9880" y="16362"/>
                  </a:cubicBezTo>
                  <a:cubicBezTo>
                    <a:pt x="32511" y="17962"/>
                    <a:pt x="55142" y="19562"/>
                    <a:pt x="77774" y="20705"/>
                  </a:cubicBezTo>
                  <a:cubicBezTo>
                    <a:pt x="84175" y="20934"/>
                    <a:pt x="91261" y="21391"/>
                    <a:pt x="94919" y="14076"/>
                  </a:cubicBezTo>
                  <a:cubicBezTo>
                    <a:pt x="81203" y="4932"/>
                    <a:pt x="19938" y="-3526"/>
                    <a:pt x="6222" y="1503"/>
                  </a:cubicBezTo>
                  <a:close/>
                </a:path>
              </a:pathLst>
            </a:custGeom>
            <a:solidFill>
              <a:srgbClr val="000000"/>
            </a:solidFill>
            <a:ln w="2286" cap="flat">
              <a:noFill/>
              <a:prstDash val="solid"/>
              <a:miter/>
            </a:ln>
          </p:spPr>
          <p:txBody>
            <a:bodyPr rtlCol="0" anchor="ctr"/>
            <a:lstStyle/>
            <a:p>
              <a:endParaRPr lang="en-US"/>
            </a:p>
          </p:txBody>
        </p:sp>
        <p:sp>
          <p:nvSpPr>
            <p:cNvPr id="133" name="Freeform 189">
              <a:extLst>
                <a:ext uri="{FF2B5EF4-FFF2-40B4-BE49-F238E27FC236}">
                  <a16:creationId xmlns:a16="http://schemas.microsoft.com/office/drawing/2014/main" id="{2E5FA510-CD08-5881-8C0D-5034D31C697B}"/>
                </a:ext>
              </a:extLst>
            </p:cNvPr>
            <p:cNvSpPr/>
            <p:nvPr/>
          </p:nvSpPr>
          <p:spPr>
            <a:xfrm>
              <a:off x="4179166" y="3558159"/>
              <a:ext cx="37187" cy="46637"/>
            </a:xfrm>
            <a:custGeom>
              <a:avLst/>
              <a:gdLst>
                <a:gd name="connsiteX0" fmla="*/ 10210 w 37187"/>
                <a:gd name="connsiteY0" fmla="*/ 45491 h 46637"/>
                <a:gd name="connsiteX1" fmla="*/ 37184 w 37187"/>
                <a:gd name="connsiteY1" fmla="*/ 0 h 46637"/>
                <a:gd name="connsiteX2" fmla="*/ 1751 w 37187"/>
                <a:gd name="connsiteY2" fmla="*/ 37490 h 46637"/>
                <a:gd name="connsiteX3" fmla="*/ 2209 w 37187"/>
                <a:gd name="connsiteY3" fmla="*/ 44806 h 46637"/>
                <a:gd name="connsiteX4" fmla="*/ 10210 w 37187"/>
                <a:gd name="connsiteY4" fmla="*/ 45491 h 46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7" h="46637">
                  <a:moveTo>
                    <a:pt x="10210" y="45491"/>
                  </a:moveTo>
                  <a:cubicBezTo>
                    <a:pt x="25754" y="34519"/>
                    <a:pt x="37413" y="20803"/>
                    <a:pt x="37184" y="0"/>
                  </a:cubicBezTo>
                  <a:cubicBezTo>
                    <a:pt x="23697" y="11659"/>
                    <a:pt x="16153" y="27432"/>
                    <a:pt x="1751" y="37490"/>
                  </a:cubicBezTo>
                  <a:cubicBezTo>
                    <a:pt x="-763" y="39319"/>
                    <a:pt x="-535" y="42748"/>
                    <a:pt x="2209" y="44806"/>
                  </a:cubicBezTo>
                  <a:cubicBezTo>
                    <a:pt x="4723" y="46863"/>
                    <a:pt x="7695" y="47320"/>
                    <a:pt x="10210" y="45491"/>
                  </a:cubicBezTo>
                  <a:close/>
                </a:path>
              </a:pathLst>
            </a:custGeom>
            <a:solidFill>
              <a:srgbClr val="000000"/>
            </a:solidFill>
            <a:ln w="2286" cap="flat">
              <a:noFill/>
              <a:prstDash val="solid"/>
              <a:miter/>
            </a:ln>
          </p:spPr>
          <p:txBody>
            <a:bodyPr rtlCol="0" anchor="ctr"/>
            <a:lstStyle/>
            <a:p>
              <a:endParaRPr lang="en-US"/>
            </a:p>
          </p:txBody>
        </p:sp>
      </p:grpSp>
      <p:sp>
        <p:nvSpPr>
          <p:cNvPr id="134" name="Round Diagonal Corner Rectangle 9">
            <a:extLst>
              <a:ext uri="{FF2B5EF4-FFF2-40B4-BE49-F238E27FC236}">
                <a16:creationId xmlns:a16="http://schemas.microsoft.com/office/drawing/2014/main" id="{34CA4D47-0860-1545-DC9D-EABD9DBC38C6}"/>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5" name="Text Placeholder 8">
            <a:extLst>
              <a:ext uri="{FF2B5EF4-FFF2-40B4-BE49-F238E27FC236}">
                <a16:creationId xmlns:a16="http://schemas.microsoft.com/office/drawing/2014/main" id="{B2EB4B6D-AEA2-6552-AC00-D2C0A90430DF}"/>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1</a:t>
            </a:r>
          </a:p>
        </p:txBody>
      </p:sp>
      <p:pic>
        <p:nvPicPr>
          <p:cNvPr id="136" name="Graphic 135" descr="Chevron arrows with solid fill">
            <a:extLst>
              <a:ext uri="{FF2B5EF4-FFF2-40B4-BE49-F238E27FC236}">
                <a16:creationId xmlns:a16="http://schemas.microsoft.com/office/drawing/2014/main" id="{0555CFC8-151A-945F-C997-323B47A97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9213" y="624558"/>
            <a:ext cx="520661" cy="520661"/>
          </a:xfrm>
          <a:prstGeom prst="rect">
            <a:avLst/>
          </a:prstGeom>
        </p:spPr>
      </p:pic>
    </p:spTree>
    <p:extLst>
      <p:ext uri="{BB962C8B-B14F-4D97-AF65-F5344CB8AC3E}">
        <p14:creationId xmlns:p14="http://schemas.microsoft.com/office/powerpoint/2010/main" val="481308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2277564" y="1591661"/>
            <a:ext cx="9400085" cy="3849918"/>
          </a:xfrm>
        </p:spPr>
        <p:txBody>
          <a:bodyPr/>
          <a:lstStyle/>
          <a:p>
            <a:pPr marL="0" indent="0"/>
            <a:r>
              <a:rPr lang="en-US" sz="2200" dirty="0"/>
              <a:t>Incorporating Diversity &amp; Inclusion (D&amp;I) into </a:t>
            </a:r>
            <a:r>
              <a:rPr lang="en-US" sz="2200" b="1" dirty="0"/>
              <a:t>company policy, strategies, processes, and objectives</a:t>
            </a:r>
            <a:r>
              <a:rPr lang="en-US" sz="2200" dirty="0"/>
              <a:t> ensures it becomes a core part of the company culture and is taken seriously across all levels of the business. Here's how it can be done:</a:t>
            </a:r>
          </a:p>
          <a:p>
            <a:pPr marL="0" indent="0"/>
            <a:endParaRPr lang="en-US" sz="1000" b="1" dirty="0">
              <a:solidFill>
                <a:srgbClr val="DF4625"/>
              </a:solidFill>
            </a:endParaRPr>
          </a:p>
          <a:p>
            <a:pPr marL="0" indent="0"/>
            <a:r>
              <a:rPr lang="en-US" sz="2200" b="1" dirty="0">
                <a:solidFill>
                  <a:srgbClr val="DF4625"/>
                </a:solidFill>
              </a:rPr>
              <a:t>Company Policy = Clear D&amp;I Commitment</a:t>
            </a:r>
            <a:r>
              <a:rPr lang="en-US" sz="2200" dirty="0">
                <a:solidFill>
                  <a:srgbClr val="DF4625"/>
                </a:solidFill>
              </a:rPr>
              <a:t> </a:t>
            </a:r>
            <a:r>
              <a:rPr lang="en-US" sz="2200" dirty="0"/>
              <a:t>Draft a comprehensive D&amp;I policy articulating the company’s commitment to promoting an inclusive environment. This should be tied to the company’s core values, making it clear that discrimination, bias, or exclusionary practices are unacceptable.</a:t>
            </a:r>
          </a:p>
          <a:p>
            <a:pPr marL="0" indent="0"/>
            <a:endParaRPr lang="en-US" sz="1000" spc="300" dirty="0">
              <a:solidFill>
                <a:schemeClr val="bg1"/>
              </a:solidFill>
            </a:endParaRPr>
          </a:p>
          <a:p>
            <a:pPr marL="0" indent="0"/>
            <a:r>
              <a:rPr lang="en-US" sz="2200" spc="0" dirty="0">
                <a:solidFill>
                  <a:schemeClr val="bg1"/>
                </a:solidFill>
                <a:highlight>
                  <a:srgbClr val="DF4625"/>
                </a:highlight>
              </a:rPr>
              <a:t>Example: </a:t>
            </a:r>
            <a:r>
              <a:rPr lang="en-US" sz="2200" spc="0" dirty="0">
                <a:solidFill>
                  <a:srgbClr val="083F59"/>
                </a:solidFill>
              </a:rPr>
              <a:t>In the company’s mission statement, include language such as “We are committed to building an inclusive workplace where diversity of thought, background, and identity are valued, and all employees feel empowered to contribute.”</a:t>
            </a:r>
          </a:p>
          <a:p>
            <a:pPr marL="0" indent="0"/>
            <a:endParaRPr lang="en-IE" sz="2200" dirty="0"/>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2411433" y="612767"/>
            <a:ext cx="7085200" cy="803654"/>
          </a:xfrm>
        </p:spPr>
        <p:txBody>
          <a:bodyPr/>
          <a:lstStyle/>
          <a:p>
            <a:r>
              <a:rPr lang="en-IE" sz="3200" b="0" dirty="0">
                <a:solidFill>
                  <a:srgbClr val="702E8C"/>
                </a:solidFill>
              </a:rPr>
              <a:t>Make it Part of </a:t>
            </a:r>
            <a:r>
              <a:rPr lang="en-IE" sz="3200" dirty="0">
                <a:solidFill>
                  <a:srgbClr val="702E8C"/>
                </a:solidFill>
              </a:rPr>
              <a:t>Company Policy</a:t>
            </a:r>
          </a:p>
        </p:txBody>
      </p:sp>
      <p:sp>
        <p:nvSpPr>
          <p:cNvPr id="5" name="Text Placeholder 8">
            <a:extLst>
              <a:ext uri="{FF2B5EF4-FFF2-40B4-BE49-F238E27FC236}">
                <a16:creationId xmlns:a16="http://schemas.microsoft.com/office/drawing/2014/main" id="{450E4C1D-A923-4FFC-9A49-06F21654CD54}"/>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grpSp>
        <p:nvGrpSpPr>
          <p:cNvPr id="7" name="Graphic 2">
            <a:extLst>
              <a:ext uri="{FF2B5EF4-FFF2-40B4-BE49-F238E27FC236}">
                <a16:creationId xmlns:a16="http://schemas.microsoft.com/office/drawing/2014/main" id="{E55BAD75-33CF-DA73-C8CD-2A63787685DC}"/>
              </a:ext>
            </a:extLst>
          </p:cNvPr>
          <p:cNvGrpSpPr/>
          <p:nvPr/>
        </p:nvGrpSpPr>
        <p:grpSpPr>
          <a:xfrm>
            <a:off x="514351" y="2084306"/>
            <a:ext cx="1609725" cy="1803121"/>
            <a:chOff x="2465167" y="1588425"/>
            <a:chExt cx="850447" cy="1001155"/>
          </a:xfrm>
        </p:grpSpPr>
        <p:sp>
          <p:nvSpPr>
            <p:cNvPr id="8" name="Freeform 1755">
              <a:extLst>
                <a:ext uri="{FF2B5EF4-FFF2-40B4-BE49-F238E27FC236}">
                  <a16:creationId xmlns:a16="http://schemas.microsoft.com/office/drawing/2014/main" id="{B65AA8E5-D597-AA7A-3D81-10DCBA362A19}"/>
                </a:ext>
              </a:extLst>
            </p:cNvPr>
            <p:cNvSpPr/>
            <p:nvPr/>
          </p:nvSpPr>
          <p:spPr>
            <a:xfrm>
              <a:off x="2700384" y="2360066"/>
              <a:ext cx="8602" cy="19704"/>
            </a:xfrm>
            <a:custGeom>
              <a:avLst/>
              <a:gdLst>
                <a:gd name="connsiteX0" fmla="*/ 2177 w 8602"/>
                <a:gd name="connsiteY0" fmla="*/ 19660 h 19704"/>
                <a:gd name="connsiteX1" fmla="*/ 5377 w 8602"/>
                <a:gd name="connsiteY1" fmla="*/ 0 h 19704"/>
                <a:gd name="connsiteX2" fmla="*/ 2177 w 8602"/>
                <a:gd name="connsiteY2" fmla="*/ 19660 h 19704"/>
              </a:gdLst>
              <a:ahLst/>
              <a:cxnLst>
                <a:cxn ang="0">
                  <a:pos x="connsiteX0" y="connsiteY0"/>
                </a:cxn>
                <a:cxn ang="0">
                  <a:pos x="connsiteX1" y="connsiteY1"/>
                </a:cxn>
                <a:cxn ang="0">
                  <a:pos x="connsiteX2" y="connsiteY2"/>
                </a:cxn>
              </a:cxnLst>
              <a:rect l="l" t="t" r="r" b="b"/>
              <a:pathLst>
                <a:path w="8602" h="19704">
                  <a:moveTo>
                    <a:pt x="2177" y="19660"/>
                  </a:moveTo>
                  <a:cubicBezTo>
                    <a:pt x="10864" y="17602"/>
                    <a:pt x="9492" y="0"/>
                    <a:pt x="5377" y="0"/>
                  </a:cubicBezTo>
                  <a:cubicBezTo>
                    <a:pt x="1948" y="0"/>
                    <a:pt x="-2852" y="20803"/>
                    <a:pt x="2177" y="19660"/>
                  </a:cubicBezTo>
                  <a:close/>
                </a:path>
              </a:pathLst>
            </a:custGeom>
            <a:solidFill>
              <a:srgbClr val="FFFFFF"/>
            </a:solidFill>
            <a:ln w="2286" cap="flat">
              <a:noFill/>
              <a:prstDash val="solid"/>
              <a:miter/>
            </a:ln>
          </p:spPr>
          <p:txBody>
            <a:bodyPr rtlCol="0" anchor="ctr"/>
            <a:lstStyle/>
            <a:p>
              <a:endParaRPr lang="en-US"/>
            </a:p>
          </p:txBody>
        </p:sp>
        <p:sp>
          <p:nvSpPr>
            <p:cNvPr id="9" name="Freeform 1756">
              <a:extLst>
                <a:ext uri="{FF2B5EF4-FFF2-40B4-BE49-F238E27FC236}">
                  <a16:creationId xmlns:a16="http://schemas.microsoft.com/office/drawing/2014/main" id="{7DAE27CC-BEC4-E392-6622-AAEB474F130D}"/>
                </a:ext>
              </a:extLst>
            </p:cNvPr>
            <p:cNvSpPr/>
            <p:nvPr/>
          </p:nvSpPr>
          <p:spPr>
            <a:xfrm>
              <a:off x="2610810" y="2212513"/>
              <a:ext cx="36534" cy="67771"/>
            </a:xfrm>
            <a:custGeom>
              <a:avLst/>
              <a:gdLst>
                <a:gd name="connsiteX0" fmla="*/ 27286 w 36534"/>
                <a:gd name="connsiteY0" fmla="*/ 1020 h 67771"/>
                <a:gd name="connsiteX1" fmla="*/ 8769 w 36534"/>
                <a:gd name="connsiteY1" fmla="*/ 15422 h 67771"/>
                <a:gd name="connsiteX2" fmla="*/ 5798 w 36534"/>
                <a:gd name="connsiteY2" fmla="*/ 46969 h 67771"/>
                <a:gd name="connsiteX3" fmla="*/ 25000 w 36534"/>
                <a:gd name="connsiteY3" fmla="*/ 67772 h 67771"/>
                <a:gd name="connsiteX4" fmla="*/ 28200 w 36534"/>
                <a:gd name="connsiteY4" fmla="*/ 64800 h 67771"/>
                <a:gd name="connsiteX5" fmla="*/ 36430 w 36534"/>
                <a:gd name="connsiteY5" fmla="*/ 6507 h 67771"/>
                <a:gd name="connsiteX6" fmla="*/ 27286 w 36534"/>
                <a:gd name="connsiteY6" fmla="*/ 1020 h 67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34" h="67771">
                  <a:moveTo>
                    <a:pt x="27286" y="1020"/>
                  </a:moveTo>
                  <a:cubicBezTo>
                    <a:pt x="19971" y="4221"/>
                    <a:pt x="14484" y="10164"/>
                    <a:pt x="8769" y="15422"/>
                  </a:cubicBezTo>
                  <a:cubicBezTo>
                    <a:pt x="-1746" y="25252"/>
                    <a:pt x="-2889" y="35768"/>
                    <a:pt x="5798" y="46969"/>
                  </a:cubicBezTo>
                  <a:cubicBezTo>
                    <a:pt x="11513" y="54513"/>
                    <a:pt x="18599" y="60914"/>
                    <a:pt x="25000" y="67772"/>
                  </a:cubicBezTo>
                  <a:cubicBezTo>
                    <a:pt x="26829" y="66171"/>
                    <a:pt x="28200" y="65486"/>
                    <a:pt x="28200" y="64800"/>
                  </a:cubicBezTo>
                  <a:cubicBezTo>
                    <a:pt x="31172" y="45369"/>
                    <a:pt x="34144" y="25938"/>
                    <a:pt x="36430" y="6507"/>
                  </a:cubicBezTo>
                  <a:cubicBezTo>
                    <a:pt x="37344" y="-351"/>
                    <a:pt x="32087" y="-1037"/>
                    <a:pt x="27286" y="1020"/>
                  </a:cubicBezTo>
                  <a:close/>
                </a:path>
              </a:pathLst>
            </a:custGeom>
            <a:solidFill>
              <a:srgbClr val="FFFFFF"/>
            </a:solidFill>
            <a:ln w="2286" cap="flat">
              <a:noFill/>
              <a:prstDash val="solid"/>
              <a:miter/>
            </a:ln>
          </p:spPr>
          <p:txBody>
            <a:bodyPr rtlCol="0" anchor="ctr"/>
            <a:lstStyle/>
            <a:p>
              <a:endParaRPr lang="en-US"/>
            </a:p>
          </p:txBody>
        </p:sp>
        <p:sp>
          <p:nvSpPr>
            <p:cNvPr id="10" name="Freeform 1757">
              <a:extLst>
                <a:ext uri="{FF2B5EF4-FFF2-40B4-BE49-F238E27FC236}">
                  <a16:creationId xmlns:a16="http://schemas.microsoft.com/office/drawing/2014/main" id="{C10B535B-923A-3671-5D77-4A6C2276CAB6}"/>
                </a:ext>
              </a:extLst>
            </p:cNvPr>
            <p:cNvSpPr/>
            <p:nvPr/>
          </p:nvSpPr>
          <p:spPr>
            <a:xfrm>
              <a:off x="2884298" y="255917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11" name="Freeform 1758">
              <a:extLst>
                <a:ext uri="{FF2B5EF4-FFF2-40B4-BE49-F238E27FC236}">
                  <a16:creationId xmlns:a16="http://schemas.microsoft.com/office/drawing/2014/main" id="{A0D4E520-C811-C8ED-7ADF-519C5F4F71DC}"/>
                </a:ext>
              </a:extLst>
            </p:cNvPr>
            <p:cNvSpPr/>
            <p:nvPr/>
          </p:nvSpPr>
          <p:spPr>
            <a:xfrm>
              <a:off x="2818301" y="1627425"/>
              <a:ext cx="320558" cy="914378"/>
            </a:xfrm>
            <a:custGeom>
              <a:avLst/>
              <a:gdLst>
                <a:gd name="connsiteX0" fmla="*/ 57082 w 320558"/>
                <a:gd name="connsiteY0" fmla="*/ 832082 h 914378"/>
                <a:gd name="connsiteX1" fmla="*/ 53196 w 320558"/>
                <a:gd name="connsiteY1" fmla="*/ 906606 h 914378"/>
                <a:gd name="connsiteX2" fmla="*/ 53653 w 320558"/>
                <a:gd name="connsiteY2" fmla="*/ 914378 h 914378"/>
                <a:gd name="connsiteX3" fmla="*/ 95715 w 320558"/>
                <a:gd name="connsiteY3" fmla="*/ 912778 h 914378"/>
                <a:gd name="connsiteX4" fmla="*/ 141664 w 320558"/>
                <a:gd name="connsiteY4" fmla="*/ 910263 h 914378"/>
                <a:gd name="connsiteX5" fmla="*/ 182812 w 320558"/>
                <a:gd name="connsiteY5" fmla="*/ 903177 h 914378"/>
                <a:gd name="connsiteX6" fmla="*/ 248420 w 320558"/>
                <a:gd name="connsiteY6" fmla="*/ 847398 h 914378"/>
                <a:gd name="connsiteX7" fmla="*/ 283853 w 320558"/>
                <a:gd name="connsiteY7" fmla="*/ 676634 h 914378"/>
                <a:gd name="connsiteX8" fmla="*/ 270823 w 320558"/>
                <a:gd name="connsiteY8" fmla="*/ 505184 h 914378"/>
                <a:gd name="connsiteX9" fmla="*/ 263736 w 320558"/>
                <a:gd name="connsiteY9" fmla="*/ 389055 h 914378"/>
                <a:gd name="connsiteX10" fmla="*/ 263279 w 320558"/>
                <a:gd name="connsiteY10" fmla="*/ 289386 h 914378"/>
                <a:gd name="connsiteX11" fmla="*/ 320429 w 320558"/>
                <a:gd name="connsiteY11" fmla="*/ 228121 h 914378"/>
                <a:gd name="connsiteX12" fmla="*/ 268994 w 320558"/>
                <a:gd name="connsiteY12" fmla="*/ 83189 h 914378"/>
                <a:gd name="connsiteX13" fmla="*/ 264422 w 320558"/>
                <a:gd name="connsiteY13" fmla="*/ 76331 h 914378"/>
                <a:gd name="connsiteX14" fmla="*/ 237447 w 320558"/>
                <a:gd name="connsiteY14" fmla="*/ 35183 h 914378"/>
                <a:gd name="connsiteX15" fmla="*/ 217788 w 320558"/>
                <a:gd name="connsiteY15" fmla="*/ 5465 h 914378"/>
                <a:gd name="connsiteX16" fmla="*/ 202014 w 320558"/>
                <a:gd name="connsiteY16" fmla="*/ 2721 h 914378"/>
                <a:gd name="connsiteX17" fmla="*/ 170925 w 320558"/>
                <a:gd name="connsiteY17" fmla="*/ 26267 h 914378"/>
                <a:gd name="connsiteX18" fmla="*/ 99830 w 320558"/>
                <a:gd name="connsiteY18" fmla="*/ 108335 h 914378"/>
                <a:gd name="connsiteX19" fmla="*/ 5418 w 320558"/>
                <a:gd name="connsiteY19" fmla="*/ 231550 h 914378"/>
                <a:gd name="connsiteX20" fmla="*/ 10448 w 320558"/>
                <a:gd name="connsiteY20" fmla="*/ 250981 h 914378"/>
                <a:gd name="connsiteX21" fmla="*/ 66455 w 320558"/>
                <a:gd name="connsiteY21" fmla="*/ 264697 h 914378"/>
                <a:gd name="connsiteX22" fmla="*/ 89086 w 320558"/>
                <a:gd name="connsiteY22" fmla="*/ 298301 h 914378"/>
                <a:gd name="connsiteX23" fmla="*/ 80628 w 320558"/>
                <a:gd name="connsiteY23" fmla="*/ 401400 h 914378"/>
                <a:gd name="connsiteX24" fmla="*/ 67140 w 320558"/>
                <a:gd name="connsiteY24" fmla="*/ 650802 h 914378"/>
                <a:gd name="connsiteX25" fmla="*/ 57082 w 320558"/>
                <a:gd name="connsiteY25" fmla="*/ 832082 h 91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0558" h="914378">
                  <a:moveTo>
                    <a:pt x="57082" y="832082"/>
                  </a:moveTo>
                  <a:cubicBezTo>
                    <a:pt x="55025" y="857000"/>
                    <a:pt x="53882" y="881917"/>
                    <a:pt x="53196" y="906606"/>
                  </a:cubicBezTo>
                  <a:cubicBezTo>
                    <a:pt x="53196" y="909578"/>
                    <a:pt x="53196" y="912092"/>
                    <a:pt x="53653" y="914378"/>
                  </a:cubicBezTo>
                  <a:cubicBezTo>
                    <a:pt x="67598" y="913921"/>
                    <a:pt x="81542" y="913464"/>
                    <a:pt x="95715" y="912778"/>
                  </a:cubicBezTo>
                  <a:cubicBezTo>
                    <a:pt x="111032" y="912092"/>
                    <a:pt x="126348" y="911635"/>
                    <a:pt x="141664" y="910263"/>
                  </a:cubicBezTo>
                  <a:cubicBezTo>
                    <a:pt x="155380" y="909120"/>
                    <a:pt x="169782" y="907749"/>
                    <a:pt x="182812" y="903177"/>
                  </a:cubicBezTo>
                  <a:cubicBezTo>
                    <a:pt x="211616" y="893118"/>
                    <a:pt x="233333" y="874145"/>
                    <a:pt x="248420" y="847398"/>
                  </a:cubicBezTo>
                  <a:cubicBezTo>
                    <a:pt x="277910" y="795506"/>
                    <a:pt x="284539" y="735156"/>
                    <a:pt x="283853" y="676634"/>
                  </a:cubicBezTo>
                  <a:cubicBezTo>
                    <a:pt x="283167" y="619256"/>
                    <a:pt x="275624" y="562334"/>
                    <a:pt x="270823" y="505184"/>
                  </a:cubicBezTo>
                  <a:cubicBezTo>
                    <a:pt x="267623" y="466551"/>
                    <a:pt x="265337" y="427689"/>
                    <a:pt x="263736" y="389055"/>
                  </a:cubicBezTo>
                  <a:cubicBezTo>
                    <a:pt x="262365" y="355908"/>
                    <a:pt x="259850" y="322304"/>
                    <a:pt x="263279" y="289386"/>
                  </a:cubicBezTo>
                  <a:cubicBezTo>
                    <a:pt x="267623" y="265383"/>
                    <a:pt x="317229" y="252353"/>
                    <a:pt x="320429" y="228121"/>
                  </a:cubicBezTo>
                  <a:cubicBezTo>
                    <a:pt x="323401" y="206861"/>
                    <a:pt x="274252" y="106963"/>
                    <a:pt x="268994" y="83189"/>
                  </a:cubicBezTo>
                  <a:cubicBezTo>
                    <a:pt x="267394" y="80903"/>
                    <a:pt x="266022" y="78617"/>
                    <a:pt x="264422" y="76331"/>
                  </a:cubicBezTo>
                  <a:cubicBezTo>
                    <a:pt x="255278" y="62615"/>
                    <a:pt x="245677" y="49356"/>
                    <a:pt x="237447" y="35183"/>
                  </a:cubicBezTo>
                  <a:cubicBezTo>
                    <a:pt x="231504" y="24896"/>
                    <a:pt x="224417" y="15294"/>
                    <a:pt x="217788" y="5465"/>
                  </a:cubicBezTo>
                  <a:cubicBezTo>
                    <a:pt x="213673" y="-479"/>
                    <a:pt x="208644" y="-1851"/>
                    <a:pt x="202014" y="2721"/>
                  </a:cubicBezTo>
                  <a:cubicBezTo>
                    <a:pt x="191270" y="10037"/>
                    <a:pt x="180069" y="16895"/>
                    <a:pt x="170925" y="26267"/>
                  </a:cubicBezTo>
                  <a:cubicBezTo>
                    <a:pt x="146007" y="52328"/>
                    <a:pt x="123147" y="80674"/>
                    <a:pt x="99830" y="108335"/>
                  </a:cubicBezTo>
                  <a:cubicBezTo>
                    <a:pt x="79485" y="132566"/>
                    <a:pt x="15477" y="213033"/>
                    <a:pt x="5418" y="231550"/>
                  </a:cubicBezTo>
                  <a:cubicBezTo>
                    <a:pt x="-1668" y="244580"/>
                    <a:pt x="-3497" y="249609"/>
                    <a:pt x="10448" y="250981"/>
                  </a:cubicBezTo>
                  <a:cubicBezTo>
                    <a:pt x="29650" y="253038"/>
                    <a:pt x="48167" y="258068"/>
                    <a:pt x="66455" y="264697"/>
                  </a:cubicBezTo>
                  <a:cubicBezTo>
                    <a:pt x="81771" y="270183"/>
                    <a:pt x="90229" y="282528"/>
                    <a:pt x="89086" y="298301"/>
                  </a:cubicBezTo>
                  <a:cubicBezTo>
                    <a:pt x="86343" y="332820"/>
                    <a:pt x="84057" y="367110"/>
                    <a:pt x="80628" y="401400"/>
                  </a:cubicBezTo>
                  <a:cubicBezTo>
                    <a:pt x="72398" y="484382"/>
                    <a:pt x="70341" y="567592"/>
                    <a:pt x="67140" y="650802"/>
                  </a:cubicBezTo>
                  <a:cubicBezTo>
                    <a:pt x="64626" y="711153"/>
                    <a:pt x="62340" y="771503"/>
                    <a:pt x="57082" y="832082"/>
                  </a:cubicBezTo>
                  <a:close/>
                </a:path>
              </a:pathLst>
            </a:custGeom>
            <a:solidFill>
              <a:srgbClr val="DF4625"/>
            </a:solidFill>
            <a:ln w="2286" cap="flat">
              <a:noFill/>
              <a:prstDash val="solid"/>
              <a:miter/>
            </a:ln>
          </p:spPr>
          <p:txBody>
            <a:bodyPr rtlCol="0" anchor="ctr"/>
            <a:lstStyle/>
            <a:p>
              <a:endParaRPr lang="en-US"/>
            </a:p>
          </p:txBody>
        </p:sp>
        <p:sp>
          <p:nvSpPr>
            <p:cNvPr id="12" name="Freeform 1759">
              <a:extLst>
                <a:ext uri="{FF2B5EF4-FFF2-40B4-BE49-F238E27FC236}">
                  <a16:creationId xmlns:a16="http://schemas.microsoft.com/office/drawing/2014/main" id="{272DFA8E-5F87-068B-CC75-735090F08108}"/>
                </a:ext>
              </a:extLst>
            </p:cNvPr>
            <p:cNvSpPr/>
            <p:nvPr/>
          </p:nvSpPr>
          <p:spPr>
            <a:xfrm>
              <a:off x="2871954" y="2541803"/>
              <a:ext cx="4343" cy="11201"/>
            </a:xfrm>
            <a:custGeom>
              <a:avLst/>
              <a:gdLst>
                <a:gd name="connsiteX0" fmla="*/ 4343 w 4343"/>
                <a:gd name="connsiteY0" fmla="*/ 11201 h 11201"/>
                <a:gd name="connsiteX1" fmla="*/ 0 w 4343"/>
                <a:gd name="connsiteY1" fmla="*/ 0 h 11201"/>
                <a:gd name="connsiteX2" fmla="*/ 4343 w 4343"/>
                <a:gd name="connsiteY2" fmla="*/ 11201 h 11201"/>
              </a:gdLst>
              <a:ahLst/>
              <a:cxnLst>
                <a:cxn ang="0">
                  <a:pos x="connsiteX0" y="connsiteY0"/>
                </a:cxn>
                <a:cxn ang="0">
                  <a:pos x="connsiteX1" y="connsiteY1"/>
                </a:cxn>
                <a:cxn ang="0">
                  <a:pos x="connsiteX2" y="connsiteY2"/>
                </a:cxn>
              </a:cxnLst>
              <a:rect l="l" t="t" r="r" b="b"/>
              <a:pathLst>
                <a:path w="4343" h="11201">
                  <a:moveTo>
                    <a:pt x="4343" y="11201"/>
                  </a:moveTo>
                  <a:cubicBezTo>
                    <a:pt x="2057" y="8230"/>
                    <a:pt x="686" y="4572"/>
                    <a:pt x="0" y="0"/>
                  </a:cubicBezTo>
                  <a:cubicBezTo>
                    <a:pt x="686" y="4572"/>
                    <a:pt x="2057" y="8458"/>
                    <a:pt x="4343" y="11201"/>
                  </a:cubicBezTo>
                  <a:close/>
                </a:path>
              </a:pathLst>
            </a:custGeom>
            <a:solidFill>
              <a:srgbClr val="FFFFFF"/>
            </a:solidFill>
            <a:ln w="2286" cap="flat">
              <a:noFill/>
              <a:prstDash val="solid"/>
              <a:miter/>
            </a:ln>
          </p:spPr>
          <p:txBody>
            <a:bodyPr rtlCol="0" anchor="ctr"/>
            <a:lstStyle/>
            <a:p>
              <a:endParaRPr lang="en-US"/>
            </a:p>
          </p:txBody>
        </p:sp>
        <p:sp>
          <p:nvSpPr>
            <p:cNvPr id="13" name="Freeform 1760">
              <a:extLst>
                <a:ext uri="{FF2B5EF4-FFF2-40B4-BE49-F238E27FC236}">
                  <a16:creationId xmlns:a16="http://schemas.microsoft.com/office/drawing/2014/main" id="{BE037F04-B5F9-BDE6-CE5E-BDDC0A90F48E}"/>
                </a:ext>
              </a:extLst>
            </p:cNvPr>
            <p:cNvSpPr/>
            <p:nvPr/>
          </p:nvSpPr>
          <p:spPr>
            <a:xfrm>
              <a:off x="2886584" y="255986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229"/>
                    <a:pt x="914" y="457"/>
                    <a:pt x="1143" y="457"/>
                  </a:cubicBezTo>
                  <a:close/>
                </a:path>
              </a:pathLst>
            </a:custGeom>
            <a:solidFill>
              <a:srgbClr val="FFFFFF"/>
            </a:solidFill>
            <a:ln w="2286" cap="flat">
              <a:noFill/>
              <a:prstDash val="solid"/>
              <a:miter/>
            </a:ln>
          </p:spPr>
          <p:txBody>
            <a:bodyPr rtlCol="0" anchor="ctr"/>
            <a:lstStyle/>
            <a:p>
              <a:endParaRPr lang="en-US"/>
            </a:p>
          </p:txBody>
        </p:sp>
        <p:sp>
          <p:nvSpPr>
            <p:cNvPr id="14" name="Freeform 1761">
              <a:extLst>
                <a:ext uri="{FF2B5EF4-FFF2-40B4-BE49-F238E27FC236}">
                  <a16:creationId xmlns:a16="http://schemas.microsoft.com/office/drawing/2014/main" id="{CBE21B03-16F7-AE55-BE30-59BBCB136E68}"/>
                </a:ext>
              </a:extLst>
            </p:cNvPr>
            <p:cNvSpPr/>
            <p:nvPr/>
          </p:nvSpPr>
          <p:spPr>
            <a:xfrm>
              <a:off x="2877897" y="2554833"/>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229" y="457"/>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15" name="Freeform 1762">
              <a:extLst>
                <a:ext uri="{FF2B5EF4-FFF2-40B4-BE49-F238E27FC236}">
                  <a16:creationId xmlns:a16="http://schemas.microsoft.com/office/drawing/2014/main" id="{33BD8923-66F0-F706-6980-3DA651EDD946}"/>
                </a:ext>
              </a:extLst>
            </p:cNvPr>
            <p:cNvSpPr/>
            <p:nvPr/>
          </p:nvSpPr>
          <p:spPr>
            <a:xfrm>
              <a:off x="2879269" y="2556205"/>
              <a:ext cx="4114" cy="2514"/>
            </a:xfrm>
            <a:custGeom>
              <a:avLst/>
              <a:gdLst>
                <a:gd name="connsiteX0" fmla="*/ 4115 w 4114"/>
                <a:gd name="connsiteY0" fmla="*/ 2515 h 2514"/>
                <a:gd name="connsiteX1" fmla="*/ 0 w 4114"/>
                <a:gd name="connsiteY1" fmla="*/ 0 h 2514"/>
                <a:gd name="connsiteX2" fmla="*/ 4115 w 4114"/>
                <a:gd name="connsiteY2" fmla="*/ 2515 h 2514"/>
              </a:gdLst>
              <a:ahLst/>
              <a:cxnLst>
                <a:cxn ang="0">
                  <a:pos x="connsiteX0" y="connsiteY0"/>
                </a:cxn>
                <a:cxn ang="0">
                  <a:pos x="connsiteX1" y="connsiteY1"/>
                </a:cxn>
                <a:cxn ang="0">
                  <a:pos x="connsiteX2" y="connsiteY2"/>
                </a:cxn>
              </a:cxnLst>
              <a:rect l="l" t="t" r="r" b="b"/>
              <a:pathLst>
                <a:path w="4114" h="2514">
                  <a:moveTo>
                    <a:pt x="4115" y="2515"/>
                  </a:moveTo>
                  <a:cubicBezTo>
                    <a:pt x="2515" y="1829"/>
                    <a:pt x="1143" y="914"/>
                    <a:pt x="0" y="0"/>
                  </a:cubicBezTo>
                  <a:cubicBezTo>
                    <a:pt x="1372" y="914"/>
                    <a:pt x="2743" y="1829"/>
                    <a:pt x="4115" y="2515"/>
                  </a:cubicBezTo>
                  <a:close/>
                </a:path>
              </a:pathLst>
            </a:custGeom>
            <a:solidFill>
              <a:srgbClr val="FFFFFF"/>
            </a:solidFill>
            <a:ln w="2286" cap="flat">
              <a:noFill/>
              <a:prstDash val="solid"/>
              <a:miter/>
            </a:ln>
          </p:spPr>
          <p:txBody>
            <a:bodyPr rtlCol="0" anchor="ctr"/>
            <a:lstStyle/>
            <a:p>
              <a:endParaRPr lang="en-US"/>
            </a:p>
          </p:txBody>
        </p:sp>
        <p:sp>
          <p:nvSpPr>
            <p:cNvPr id="16" name="Freeform 1763">
              <a:extLst>
                <a:ext uri="{FF2B5EF4-FFF2-40B4-BE49-F238E27FC236}">
                  <a16:creationId xmlns:a16="http://schemas.microsoft.com/office/drawing/2014/main" id="{13EA1898-51F3-DABD-A762-18BAAFB7885F}"/>
                </a:ext>
              </a:extLst>
            </p:cNvPr>
            <p:cNvSpPr/>
            <p:nvPr/>
          </p:nvSpPr>
          <p:spPr>
            <a:xfrm>
              <a:off x="3087523" y="1710385"/>
              <a:ext cx="14859" cy="23317"/>
            </a:xfrm>
            <a:custGeom>
              <a:avLst/>
              <a:gdLst>
                <a:gd name="connsiteX0" fmla="*/ 0 w 14859"/>
                <a:gd name="connsiteY0" fmla="*/ 0 h 23317"/>
                <a:gd name="connsiteX1" fmla="*/ 14859 w 14859"/>
                <a:gd name="connsiteY1" fmla="*/ 23317 h 23317"/>
                <a:gd name="connsiteX2" fmla="*/ 0 w 14859"/>
                <a:gd name="connsiteY2" fmla="*/ 0 h 23317"/>
              </a:gdLst>
              <a:ahLst/>
              <a:cxnLst>
                <a:cxn ang="0">
                  <a:pos x="connsiteX0" y="connsiteY0"/>
                </a:cxn>
                <a:cxn ang="0">
                  <a:pos x="connsiteX1" y="connsiteY1"/>
                </a:cxn>
                <a:cxn ang="0">
                  <a:pos x="connsiteX2" y="connsiteY2"/>
                </a:cxn>
              </a:cxnLst>
              <a:rect l="l" t="t" r="r" b="b"/>
              <a:pathLst>
                <a:path w="14859" h="23317">
                  <a:moveTo>
                    <a:pt x="0" y="0"/>
                  </a:moveTo>
                  <a:cubicBezTo>
                    <a:pt x="5029" y="7772"/>
                    <a:pt x="10058" y="15316"/>
                    <a:pt x="14859" y="23317"/>
                  </a:cubicBezTo>
                  <a:cubicBezTo>
                    <a:pt x="9830" y="15316"/>
                    <a:pt x="5029" y="7772"/>
                    <a:pt x="0" y="0"/>
                  </a:cubicBezTo>
                  <a:close/>
                </a:path>
              </a:pathLst>
            </a:custGeom>
            <a:solidFill>
              <a:srgbClr val="FFFFFF"/>
            </a:solidFill>
            <a:ln w="2286" cap="flat">
              <a:noFill/>
              <a:prstDash val="solid"/>
              <a:miter/>
            </a:ln>
          </p:spPr>
          <p:txBody>
            <a:bodyPr rtlCol="0" anchor="ctr"/>
            <a:lstStyle/>
            <a:p>
              <a:endParaRPr lang="en-US"/>
            </a:p>
          </p:txBody>
        </p:sp>
        <p:sp>
          <p:nvSpPr>
            <p:cNvPr id="17" name="Freeform 1764">
              <a:extLst>
                <a:ext uri="{FF2B5EF4-FFF2-40B4-BE49-F238E27FC236}">
                  <a16:creationId xmlns:a16="http://schemas.microsoft.com/office/drawing/2014/main" id="{0C841276-F808-DC8C-D074-0965E47ABD21}"/>
                </a:ext>
              </a:extLst>
            </p:cNvPr>
            <p:cNvSpPr/>
            <p:nvPr/>
          </p:nvSpPr>
          <p:spPr>
            <a:xfrm>
              <a:off x="3117470" y="1758619"/>
              <a:ext cx="5943" cy="10287"/>
            </a:xfrm>
            <a:custGeom>
              <a:avLst/>
              <a:gdLst>
                <a:gd name="connsiteX0" fmla="*/ 0 w 5943"/>
                <a:gd name="connsiteY0" fmla="*/ 0 h 10287"/>
                <a:gd name="connsiteX1" fmla="*/ 5944 w 5943"/>
                <a:gd name="connsiteY1" fmla="*/ 10287 h 10287"/>
                <a:gd name="connsiteX2" fmla="*/ 0 w 5943"/>
                <a:gd name="connsiteY2" fmla="*/ 0 h 10287"/>
              </a:gdLst>
              <a:ahLst/>
              <a:cxnLst>
                <a:cxn ang="0">
                  <a:pos x="connsiteX0" y="connsiteY0"/>
                </a:cxn>
                <a:cxn ang="0">
                  <a:pos x="connsiteX1" y="connsiteY1"/>
                </a:cxn>
                <a:cxn ang="0">
                  <a:pos x="connsiteX2" y="connsiteY2"/>
                </a:cxn>
              </a:cxnLst>
              <a:rect l="l" t="t" r="r" b="b"/>
              <a:pathLst>
                <a:path w="5943" h="10287">
                  <a:moveTo>
                    <a:pt x="0" y="0"/>
                  </a:moveTo>
                  <a:cubicBezTo>
                    <a:pt x="2057" y="3429"/>
                    <a:pt x="4115" y="6858"/>
                    <a:pt x="5944" y="10287"/>
                  </a:cubicBezTo>
                  <a:cubicBezTo>
                    <a:pt x="3886" y="6858"/>
                    <a:pt x="1829" y="3429"/>
                    <a:pt x="0" y="0"/>
                  </a:cubicBezTo>
                  <a:close/>
                </a:path>
              </a:pathLst>
            </a:custGeom>
            <a:solidFill>
              <a:srgbClr val="FFFFFF"/>
            </a:solidFill>
            <a:ln w="2286" cap="flat">
              <a:noFill/>
              <a:prstDash val="solid"/>
              <a:miter/>
            </a:ln>
          </p:spPr>
          <p:txBody>
            <a:bodyPr rtlCol="0" anchor="ctr"/>
            <a:lstStyle/>
            <a:p>
              <a:endParaRPr lang="en-US"/>
            </a:p>
          </p:txBody>
        </p:sp>
        <p:sp>
          <p:nvSpPr>
            <p:cNvPr id="18" name="Freeform 1765">
              <a:extLst>
                <a:ext uri="{FF2B5EF4-FFF2-40B4-BE49-F238E27FC236}">
                  <a16:creationId xmlns:a16="http://schemas.microsoft.com/office/drawing/2014/main" id="{279B9A19-B469-F24A-624D-8E865DD36052}"/>
                </a:ext>
              </a:extLst>
            </p:cNvPr>
            <p:cNvSpPr/>
            <p:nvPr/>
          </p:nvSpPr>
          <p:spPr>
            <a:xfrm>
              <a:off x="3109926" y="1746046"/>
              <a:ext cx="6629" cy="10972"/>
            </a:xfrm>
            <a:custGeom>
              <a:avLst/>
              <a:gdLst>
                <a:gd name="connsiteX0" fmla="*/ 0 w 6629"/>
                <a:gd name="connsiteY0" fmla="*/ 0 h 10972"/>
                <a:gd name="connsiteX1" fmla="*/ 6629 w 6629"/>
                <a:gd name="connsiteY1" fmla="*/ 10973 h 10972"/>
                <a:gd name="connsiteX2" fmla="*/ 0 w 6629"/>
                <a:gd name="connsiteY2" fmla="*/ 0 h 10972"/>
              </a:gdLst>
              <a:ahLst/>
              <a:cxnLst>
                <a:cxn ang="0">
                  <a:pos x="connsiteX0" y="connsiteY0"/>
                </a:cxn>
                <a:cxn ang="0">
                  <a:pos x="connsiteX1" y="connsiteY1"/>
                </a:cxn>
                <a:cxn ang="0">
                  <a:pos x="connsiteX2" y="connsiteY2"/>
                </a:cxn>
              </a:cxnLst>
              <a:rect l="l" t="t" r="r" b="b"/>
              <a:pathLst>
                <a:path w="6629" h="10972">
                  <a:moveTo>
                    <a:pt x="0" y="0"/>
                  </a:moveTo>
                  <a:cubicBezTo>
                    <a:pt x="2286" y="3658"/>
                    <a:pt x="4343" y="7315"/>
                    <a:pt x="6629" y="10973"/>
                  </a:cubicBezTo>
                  <a:cubicBezTo>
                    <a:pt x="4343" y="7315"/>
                    <a:pt x="2286" y="3658"/>
                    <a:pt x="0" y="0"/>
                  </a:cubicBezTo>
                  <a:close/>
                </a:path>
              </a:pathLst>
            </a:custGeom>
            <a:solidFill>
              <a:srgbClr val="FFFFFF"/>
            </a:solidFill>
            <a:ln w="2286" cap="flat">
              <a:noFill/>
              <a:prstDash val="solid"/>
              <a:miter/>
            </a:ln>
          </p:spPr>
          <p:txBody>
            <a:bodyPr rtlCol="0" anchor="ctr"/>
            <a:lstStyle/>
            <a:p>
              <a:endParaRPr lang="en-US"/>
            </a:p>
          </p:txBody>
        </p:sp>
        <p:sp>
          <p:nvSpPr>
            <p:cNvPr id="19" name="Freeform 1766">
              <a:extLst>
                <a:ext uri="{FF2B5EF4-FFF2-40B4-BE49-F238E27FC236}">
                  <a16:creationId xmlns:a16="http://schemas.microsoft.com/office/drawing/2014/main" id="{FC840EE0-F998-8FE9-6CD1-16EDA742EC68}"/>
                </a:ext>
              </a:extLst>
            </p:cNvPr>
            <p:cNvSpPr/>
            <p:nvPr/>
          </p:nvSpPr>
          <p:spPr>
            <a:xfrm>
              <a:off x="3125014" y="1771878"/>
              <a:ext cx="5029" cy="9144"/>
            </a:xfrm>
            <a:custGeom>
              <a:avLst/>
              <a:gdLst>
                <a:gd name="connsiteX0" fmla="*/ 0 w 5029"/>
                <a:gd name="connsiteY0" fmla="*/ 0 h 9144"/>
                <a:gd name="connsiteX1" fmla="*/ 5029 w 5029"/>
                <a:gd name="connsiteY1" fmla="*/ 9144 h 9144"/>
                <a:gd name="connsiteX2" fmla="*/ 0 w 5029"/>
                <a:gd name="connsiteY2" fmla="*/ 0 h 9144"/>
              </a:gdLst>
              <a:ahLst/>
              <a:cxnLst>
                <a:cxn ang="0">
                  <a:pos x="connsiteX0" y="connsiteY0"/>
                </a:cxn>
                <a:cxn ang="0">
                  <a:pos x="connsiteX1" y="connsiteY1"/>
                </a:cxn>
                <a:cxn ang="0">
                  <a:pos x="connsiteX2" y="connsiteY2"/>
                </a:cxn>
              </a:cxnLst>
              <a:rect l="l" t="t" r="r" b="b"/>
              <a:pathLst>
                <a:path w="5029" h="9144">
                  <a:moveTo>
                    <a:pt x="0" y="0"/>
                  </a:moveTo>
                  <a:cubicBezTo>
                    <a:pt x="1829" y="2972"/>
                    <a:pt x="3429" y="5944"/>
                    <a:pt x="5029" y="9144"/>
                  </a:cubicBezTo>
                  <a:cubicBezTo>
                    <a:pt x="3429" y="5944"/>
                    <a:pt x="1829" y="2972"/>
                    <a:pt x="0" y="0"/>
                  </a:cubicBezTo>
                  <a:close/>
                </a:path>
              </a:pathLst>
            </a:custGeom>
            <a:solidFill>
              <a:srgbClr val="FFFFFF"/>
            </a:solidFill>
            <a:ln w="2286" cap="flat">
              <a:noFill/>
              <a:prstDash val="solid"/>
              <a:miter/>
            </a:ln>
          </p:spPr>
          <p:txBody>
            <a:bodyPr rtlCol="0" anchor="ctr"/>
            <a:lstStyle/>
            <a:p>
              <a:endParaRPr lang="en-US"/>
            </a:p>
          </p:txBody>
        </p:sp>
        <p:sp>
          <p:nvSpPr>
            <p:cNvPr id="20" name="Freeform 1767">
              <a:extLst>
                <a:ext uri="{FF2B5EF4-FFF2-40B4-BE49-F238E27FC236}">
                  <a16:creationId xmlns:a16="http://schemas.microsoft.com/office/drawing/2014/main" id="{4DEC22F1-8BF2-E907-782F-E591C0CC3C5C}"/>
                </a:ext>
              </a:extLst>
            </p:cNvPr>
            <p:cNvSpPr/>
            <p:nvPr/>
          </p:nvSpPr>
          <p:spPr>
            <a:xfrm>
              <a:off x="2876526" y="255346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457" y="686"/>
                    <a:pt x="229" y="457"/>
                    <a:pt x="0" y="0"/>
                  </a:cubicBezTo>
                  <a:cubicBezTo>
                    <a:pt x="229" y="229"/>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21" name="Freeform 1768">
              <a:extLst>
                <a:ext uri="{FF2B5EF4-FFF2-40B4-BE49-F238E27FC236}">
                  <a16:creationId xmlns:a16="http://schemas.microsoft.com/office/drawing/2014/main" id="{BEDE17D9-490F-5B5E-3435-84574669BF20}"/>
                </a:ext>
              </a:extLst>
            </p:cNvPr>
            <p:cNvSpPr/>
            <p:nvPr/>
          </p:nvSpPr>
          <p:spPr>
            <a:xfrm>
              <a:off x="3102382" y="1733931"/>
              <a:ext cx="7086" cy="11430"/>
            </a:xfrm>
            <a:custGeom>
              <a:avLst/>
              <a:gdLst>
                <a:gd name="connsiteX0" fmla="*/ 0 w 7086"/>
                <a:gd name="connsiteY0" fmla="*/ 0 h 11430"/>
                <a:gd name="connsiteX1" fmla="*/ 7087 w 7086"/>
                <a:gd name="connsiteY1" fmla="*/ 11430 h 11430"/>
                <a:gd name="connsiteX2" fmla="*/ 0 w 7086"/>
                <a:gd name="connsiteY2" fmla="*/ 0 h 11430"/>
              </a:gdLst>
              <a:ahLst/>
              <a:cxnLst>
                <a:cxn ang="0">
                  <a:pos x="connsiteX0" y="connsiteY0"/>
                </a:cxn>
                <a:cxn ang="0">
                  <a:pos x="connsiteX1" y="connsiteY1"/>
                </a:cxn>
                <a:cxn ang="0">
                  <a:pos x="connsiteX2" y="connsiteY2"/>
                </a:cxn>
              </a:cxnLst>
              <a:rect l="l" t="t" r="r" b="b"/>
              <a:pathLst>
                <a:path w="7086" h="11430">
                  <a:moveTo>
                    <a:pt x="0" y="0"/>
                  </a:moveTo>
                  <a:cubicBezTo>
                    <a:pt x="2286" y="3886"/>
                    <a:pt x="4801" y="7544"/>
                    <a:pt x="7087" y="11430"/>
                  </a:cubicBezTo>
                  <a:cubicBezTo>
                    <a:pt x="4801" y="7544"/>
                    <a:pt x="2515" y="3658"/>
                    <a:pt x="0" y="0"/>
                  </a:cubicBezTo>
                  <a:close/>
                </a:path>
              </a:pathLst>
            </a:custGeom>
            <a:solidFill>
              <a:srgbClr val="FFFFFF"/>
            </a:solidFill>
            <a:ln w="2286" cap="flat">
              <a:noFill/>
              <a:prstDash val="solid"/>
              <a:miter/>
            </a:ln>
          </p:spPr>
          <p:txBody>
            <a:bodyPr rtlCol="0" anchor="ctr"/>
            <a:lstStyle/>
            <a:p>
              <a:endParaRPr lang="en-US"/>
            </a:p>
          </p:txBody>
        </p:sp>
        <p:sp>
          <p:nvSpPr>
            <p:cNvPr id="22" name="Freeform 1769">
              <a:extLst>
                <a:ext uri="{FF2B5EF4-FFF2-40B4-BE49-F238E27FC236}">
                  <a16:creationId xmlns:a16="http://schemas.microsoft.com/office/drawing/2014/main" id="{3A50E5EC-5999-65E5-AD01-E5B8E9D8DA76}"/>
                </a:ext>
              </a:extLst>
            </p:cNvPr>
            <p:cNvSpPr/>
            <p:nvPr/>
          </p:nvSpPr>
          <p:spPr>
            <a:xfrm>
              <a:off x="2889099" y="2560777"/>
              <a:ext cx="1143" cy="228"/>
            </a:xfrm>
            <a:custGeom>
              <a:avLst/>
              <a:gdLst>
                <a:gd name="connsiteX0" fmla="*/ 1143 w 1143"/>
                <a:gd name="connsiteY0" fmla="*/ 229 h 228"/>
                <a:gd name="connsiteX1" fmla="*/ 0 w 1143"/>
                <a:gd name="connsiteY1" fmla="*/ 0 h 228"/>
                <a:gd name="connsiteX2" fmla="*/ 1143 w 1143"/>
                <a:gd name="connsiteY2" fmla="*/ 229 h 228"/>
              </a:gdLst>
              <a:ahLst/>
              <a:cxnLst>
                <a:cxn ang="0">
                  <a:pos x="connsiteX0" y="connsiteY0"/>
                </a:cxn>
                <a:cxn ang="0">
                  <a:pos x="connsiteX1" y="connsiteY1"/>
                </a:cxn>
                <a:cxn ang="0">
                  <a:pos x="connsiteX2" y="connsiteY2"/>
                </a:cxn>
              </a:cxnLst>
              <a:rect l="l" t="t" r="r" b="b"/>
              <a:pathLst>
                <a:path w="1143" h="228">
                  <a:moveTo>
                    <a:pt x="1143" y="229"/>
                  </a:moveTo>
                  <a:cubicBezTo>
                    <a:pt x="686" y="229"/>
                    <a:pt x="457" y="0"/>
                    <a:pt x="0" y="0"/>
                  </a:cubicBezTo>
                  <a:cubicBezTo>
                    <a:pt x="457" y="0"/>
                    <a:pt x="914" y="229"/>
                    <a:pt x="1143" y="229"/>
                  </a:cubicBezTo>
                  <a:close/>
                </a:path>
              </a:pathLst>
            </a:custGeom>
            <a:solidFill>
              <a:srgbClr val="FFFFFF"/>
            </a:solidFill>
            <a:ln w="2286" cap="flat">
              <a:noFill/>
              <a:prstDash val="solid"/>
              <a:miter/>
            </a:ln>
          </p:spPr>
          <p:txBody>
            <a:bodyPr rtlCol="0" anchor="ctr"/>
            <a:lstStyle/>
            <a:p>
              <a:endParaRPr lang="en-US"/>
            </a:p>
          </p:txBody>
        </p:sp>
        <p:sp>
          <p:nvSpPr>
            <p:cNvPr id="23" name="Freeform 1770">
              <a:extLst>
                <a:ext uri="{FF2B5EF4-FFF2-40B4-BE49-F238E27FC236}">
                  <a16:creationId xmlns:a16="http://schemas.microsoft.com/office/drawing/2014/main" id="{C6A0FA6D-2761-E533-D30F-2DF1F6CF1116}"/>
                </a:ext>
              </a:extLst>
            </p:cNvPr>
            <p:cNvSpPr/>
            <p:nvPr/>
          </p:nvSpPr>
          <p:spPr>
            <a:xfrm>
              <a:off x="3133243" y="1786280"/>
              <a:ext cx="3886" cy="6858"/>
            </a:xfrm>
            <a:custGeom>
              <a:avLst/>
              <a:gdLst>
                <a:gd name="connsiteX0" fmla="*/ 0 w 3886"/>
                <a:gd name="connsiteY0" fmla="*/ 0 h 6858"/>
                <a:gd name="connsiteX1" fmla="*/ 3886 w 3886"/>
                <a:gd name="connsiteY1" fmla="*/ 6858 h 6858"/>
                <a:gd name="connsiteX2" fmla="*/ 0 w 3886"/>
                <a:gd name="connsiteY2" fmla="*/ 0 h 6858"/>
              </a:gdLst>
              <a:ahLst/>
              <a:cxnLst>
                <a:cxn ang="0">
                  <a:pos x="connsiteX0" y="connsiteY0"/>
                </a:cxn>
                <a:cxn ang="0">
                  <a:pos x="connsiteX1" y="connsiteY1"/>
                </a:cxn>
                <a:cxn ang="0">
                  <a:pos x="connsiteX2" y="connsiteY2"/>
                </a:cxn>
              </a:cxnLst>
              <a:rect l="l" t="t" r="r" b="b"/>
              <a:pathLst>
                <a:path w="3886" h="6858">
                  <a:moveTo>
                    <a:pt x="0" y="0"/>
                  </a:moveTo>
                  <a:cubicBezTo>
                    <a:pt x="1372" y="2286"/>
                    <a:pt x="2515" y="4572"/>
                    <a:pt x="3886" y="6858"/>
                  </a:cubicBezTo>
                  <a:cubicBezTo>
                    <a:pt x="2515" y="4572"/>
                    <a:pt x="1143" y="22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71">
              <a:extLst>
                <a:ext uri="{FF2B5EF4-FFF2-40B4-BE49-F238E27FC236}">
                  <a16:creationId xmlns:a16="http://schemas.microsoft.com/office/drawing/2014/main" id="{7DDE7A59-5F8A-910C-7132-B74969941C38}"/>
                </a:ext>
              </a:extLst>
            </p:cNvPr>
            <p:cNvSpPr/>
            <p:nvPr/>
          </p:nvSpPr>
          <p:spPr>
            <a:xfrm>
              <a:off x="2892070" y="2561463"/>
              <a:ext cx="914" cy="228"/>
            </a:xfrm>
            <a:custGeom>
              <a:avLst/>
              <a:gdLst>
                <a:gd name="connsiteX0" fmla="*/ 914 w 914"/>
                <a:gd name="connsiteY0" fmla="*/ 229 h 228"/>
                <a:gd name="connsiteX1" fmla="*/ 0 w 914"/>
                <a:gd name="connsiteY1" fmla="*/ 0 h 228"/>
                <a:gd name="connsiteX2" fmla="*/ 914 w 914"/>
                <a:gd name="connsiteY2" fmla="*/ 229 h 228"/>
              </a:gdLst>
              <a:ahLst/>
              <a:cxnLst>
                <a:cxn ang="0">
                  <a:pos x="connsiteX0" y="connsiteY0"/>
                </a:cxn>
                <a:cxn ang="0">
                  <a:pos x="connsiteX1" y="connsiteY1"/>
                </a:cxn>
                <a:cxn ang="0">
                  <a:pos x="connsiteX2" y="connsiteY2"/>
                </a:cxn>
              </a:cxnLst>
              <a:rect l="l" t="t" r="r" b="b"/>
              <a:pathLst>
                <a:path w="914" h="228">
                  <a:moveTo>
                    <a:pt x="914" y="229"/>
                  </a:moveTo>
                  <a:cubicBezTo>
                    <a:pt x="686" y="229"/>
                    <a:pt x="229" y="0"/>
                    <a:pt x="0" y="0"/>
                  </a:cubicBezTo>
                  <a:cubicBezTo>
                    <a:pt x="229" y="0"/>
                    <a:pt x="686" y="229"/>
                    <a:pt x="914" y="229"/>
                  </a:cubicBezTo>
                  <a:close/>
                </a:path>
              </a:pathLst>
            </a:custGeom>
            <a:solidFill>
              <a:srgbClr val="FFFFFF"/>
            </a:solidFill>
            <a:ln w="2286" cap="flat">
              <a:noFill/>
              <a:prstDash val="solid"/>
              <a:miter/>
            </a:ln>
          </p:spPr>
          <p:txBody>
            <a:bodyPr rtlCol="0" anchor="ctr"/>
            <a:lstStyle/>
            <a:p>
              <a:endParaRPr lang="en-US"/>
            </a:p>
          </p:txBody>
        </p:sp>
        <p:sp>
          <p:nvSpPr>
            <p:cNvPr id="25" name="Freeform 1772">
              <a:extLst>
                <a:ext uri="{FF2B5EF4-FFF2-40B4-BE49-F238E27FC236}">
                  <a16:creationId xmlns:a16="http://schemas.microsoft.com/office/drawing/2014/main" id="{261D5E6F-0799-61AC-D70E-A5A2BFB2DA8B}"/>
                </a:ext>
              </a:extLst>
            </p:cNvPr>
            <p:cNvSpPr/>
            <p:nvPr/>
          </p:nvSpPr>
          <p:spPr>
            <a:xfrm>
              <a:off x="3212568" y="181325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6" name="Freeform 1773">
              <a:extLst>
                <a:ext uri="{FF2B5EF4-FFF2-40B4-BE49-F238E27FC236}">
                  <a16:creationId xmlns:a16="http://schemas.microsoft.com/office/drawing/2014/main" id="{9597D3B3-648A-BB2D-AD8B-A762FE89814F}"/>
                </a:ext>
              </a:extLst>
            </p:cNvPr>
            <p:cNvSpPr/>
            <p:nvPr/>
          </p:nvSpPr>
          <p:spPr>
            <a:xfrm>
              <a:off x="3184221" y="176913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3200"/>
                    <a:pt x="2972" y="4572"/>
                  </a:cubicBezTo>
                  <a:cubicBezTo>
                    <a:pt x="1829"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27" name="Freeform 1774">
              <a:extLst>
                <a:ext uri="{FF2B5EF4-FFF2-40B4-BE49-F238E27FC236}">
                  <a16:creationId xmlns:a16="http://schemas.microsoft.com/office/drawing/2014/main" id="{88DE82A2-CC0A-E989-1CBB-B911FA223BE8}"/>
                </a:ext>
              </a:extLst>
            </p:cNvPr>
            <p:cNvSpPr/>
            <p:nvPr/>
          </p:nvSpPr>
          <p:spPr>
            <a:xfrm>
              <a:off x="3181249" y="1764792"/>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1775">
              <a:extLst>
                <a:ext uri="{FF2B5EF4-FFF2-40B4-BE49-F238E27FC236}">
                  <a16:creationId xmlns:a16="http://schemas.microsoft.com/office/drawing/2014/main" id="{1BFA609F-4A7B-F20D-C0D4-5357588838AD}"/>
                </a:ext>
              </a:extLst>
            </p:cNvPr>
            <p:cNvSpPr/>
            <p:nvPr/>
          </p:nvSpPr>
          <p:spPr>
            <a:xfrm>
              <a:off x="3193594" y="178376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9" name="Freeform 1776">
              <a:extLst>
                <a:ext uri="{FF2B5EF4-FFF2-40B4-BE49-F238E27FC236}">
                  <a16:creationId xmlns:a16="http://schemas.microsoft.com/office/drawing/2014/main" id="{659A7A7B-FB9B-5E2E-4D76-E8CBCC434899}"/>
                </a:ext>
              </a:extLst>
            </p:cNvPr>
            <p:cNvSpPr/>
            <p:nvPr/>
          </p:nvSpPr>
          <p:spPr>
            <a:xfrm>
              <a:off x="3187193" y="1773936"/>
              <a:ext cx="2514" cy="4114"/>
            </a:xfrm>
            <a:custGeom>
              <a:avLst/>
              <a:gdLst>
                <a:gd name="connsiteX0" fmla="*/ 0 w 2514"/>
                <a:gd name="connsiteY0" fmla="*/ 0 h 4114"/>
                <a:gd name="connsiteX1" fmla="*/ 2515 w 2514"/>
                <a:gd name="connsiteY1" fmla="*/ 4115 h 4114"/>
                <a:gd name="connsiteX2" fmla="*/ 0 w 2514"/>
                <a:gd name="connsiteY2" fmla="*/ 0 h 4114"/>
              </a:gdLst>
              <a:ahLst/>
              <a:cxnLst>
                <a:cxn ang="0">
                  <a:pos x="connsiteX0" y="connsiteY0"/>
                </a:cxn>
                <a:cxn ang="0">
                  <a:pos x="connsiteX1" y="connsiteY1"/>
                </a:cxn>
                <a:cxn ang="0">
                  <a:pos x="connsiteX2" y="connsiteY2"/>
                </a:cxn>
              </a:cxnLst>
              <a:rect l="l" t="t" r="r" b="b"/>
              <a:pathLst>
                <a:path w="2514" h="4114">
                  <a:moveTo>
                    <a:pt x="0" y="0"/>
                  </a:moveTo>
                  <a:cubicBezTo>
                    <a:pt x="914" y="1372"/>
                    <a:pt x="1829" y="2743"/>
                    <a:pt x="2515"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1777">
              <a:extLst>
                <a:ext uri="{FF2B5EF4-FFF2-40B4-BE49-F238E27FC236}">
                  <a16:creationId xmlns:a16="http://schemas.microsoft.com/office/drawing/2014/main" id="{197E3908-EBDC-130B-FCFF-81F7702E5DB1}"/>
                </a:ext>
              </a:extLst>
            </p:cNvPr>
            <p:cNvSpPr/>
            <p:nvPr/>
          </p:nvSpPr>
          <p:spPr>
            <a:xfrm>
              <a:off x="3175077" y="1755190"/>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372" y="2286"/>
                    <a:pt x="2286" y="3429"/>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31" name="Freeform 1778">
              <a:extLst>
                <a:ext uri="{FF2B5EF4-FFF2-40B4-BE49-F238E27FC236}">
                  <a16:creationId xmlns:a16="http://schemas.microsoft.com/office/drawing/2014/main" id="{7F856339-E726-04AF-BA2E-DCA25C01D047}"/>
                </a:ext>
              </a:extLst>
            </p:cNvPr>
            <p:cNvSpPr/>
            <p:nvPr/>
          </p:nvSpPr>
          <p:spPr>
            <a:xfrm>
              <a:off x="3190851" y="177942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32" name="Freeform 1779">
              <a:extLst>
                <a:ext uri="{FF2B5EF4-FFF2-40B4-BE49-F238E27FC236}">
                  <a16:creationId xmlns:a16="http://schemas.microsoft.com/office/drawing/2014/main" id="{5B6DB96A-2078-4DD5-FBA4-CBA0A8F2BA6A}"/>
                </a:ext>
              </a:extLst>
            </p:cNvPr>
            <p:cNvSpPr/>
            <p:nvPr/>
          </p:nvSpPr>
          <p:spPr>
            <a:xfrm>
              <a:off x="3178278" y="1759991"/>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7" y="3200"/>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1780">
              <a:extLst>
                <a:ext uri="{FF2B5EF4-FFF2-40B4-BE49-F238E27FC236}">
                  <a16:creationId xmlns:a16="http://schemas.microsoft.com/office/drawing/2014/main" id="{2914ABA2-D2B8-5BE6-CAAB-2EFD73F0B4E0}"/>
                </a:ext>
              </a:extLst>
            </p:cNvPr>
            <p:cNvSpPr/>
            <p:nvPr/>
          </p:nvSpPr>
          <p:spPr>
            <a:xfrm>
              <a:off x="3141016" y="1702841"/>
              <a:ext cx="13258" cy="20345"/>
            </a:xfrm>
            <a:custGeom>
              <a:avLst/>
              <a:gdLst>
                <a:gd name="connsiteX0" fmla="*/ 0 w 13258"/>
                <a:gd name="connsiteY0" fmla="*/ 0 h 20345"/>
                <a:gd name="connsiteX1" fmla="*/ 13259 w 13258"/>
                <a:gd name="connsiteY1" fmla="*/ 20345 h 20345"/>
                <a:gd name="connsiteX2" fmla="*/ 0 w 13258"/>
                <a:gd name="connsiteY2" fmla="*/ 0 h 20345"/>
              </a:gdLst>
              <a:ahLst/>
              <a:cxnLst>
                <a:cxn ang="0">
                  <a:pos x="connsiteX0" y="connsiteY0"/>
                </a:cxn>
                <a:cxn ang="0">
                  <a:pos x="connsiteX1" y="connsiteY1"/>
                </a:cxn>
                <a:cxn ang="0">
                  <a:pos x="connsiteX2" y="connsiteY2"/>
                </a:cxn>
              </a:cxnLst>
              <a:rect l="l" t="t" r="r" b="b"/>
              <a:pathLst>
                <a:path w="13258" h="20345">
                  <a:moveTo>
                    <a:pt x="0" y="0"/>
                  </a:moveTo>
                  <a:cubicBezTo>
                    <a:pt x="4343" y="6629"/>
                    <a:pt x="8915" y="13487"/>
                    <a:pt x="13259" y="20345"/>
                  </a:cubicBezTo>
                  <a:cubicBezTo>
                    <a:pt x="8687" y="13716"/>
                    <a:pt x="4343" y="6858"/>
                    <a:pt x="0" y="0"/>
                  </a:cubicBezTo>
                  <a:close/>
                </a:path>
              </a:pathLst>
            </a:custGeom>
            <a:solidFill>
              <a:srgbClr val="FFFFFF"/>
            </a:solidFill>
            <a:ln w="2286" cap="flat">
              <a:noFill/>
              <a:prstDash val="solid"/>
              <a:miter/>
            </a:ln>
          </p:spPr>
          <p:txBody>
            <a:bodyPr rtlCol="0" anchor="ctr"/>
            <a:lstStyle/>
            <a:p>
              <a:endParaRPr lang="en-US"/>
            </a:p>
          </p:txBody>
        </p:sp>
        <p:sp>
          <p:nvSpPr>
            <p:cNvPr id="34" name="Freeform 1781">
              <a:extLst>
                <a:ext uri="{FF2B5EF4-FFF2-40B4-BE49-F238E27FC236}">
                  <a16:creationId xmlns:a16="http://schemas.microsoft.com/office/drawing/2014/main" id="{C4B32828-0E0F-1501-1E5E-2A9798A71F23}"/>
                </a:ext>
              </a:extLst>
            </p:cNvPr>
            <p:cNvSpPr/>
            <p:nvPr/>
          </p:nvSpPr>
          <p:spPr>
            <a:xfrm>
              <a:off x="3042403" y="1604202"/>
              <a:ext cx="116900" cy="206995"/>
            </a:xfrm>
            <a:custGeom>
              <a:avLst/>
              <a:gdLst>
                <a:gd name="connsiteX0" fmla="*/ 60437 w 116900"/>
                <a:gd name="connsiteY0" fmla="*/ 108240 h 206995"/>
                <a:gd name="connsiteX1" fmla="*/ 116901 w 116900"/>
                <a:gd name="connsiteY1" fmla="*/ 206995 h 206995"/>
                <a:gd name="connsiteX2" fmla="*/ 91526 w 116900"/>
                <a:gd name="connsiteY2" fmla="*/ 88352 h 206995"/>
                <a:gd name="connsiteX3" fmla="*/ 94727 w 116900"/>
                <a:gd name="connsiteY3" fmla="*/ 93381 h 206995"/>
                <a:gd name="connsiteX4" fmla="*/ 42377 w 116900"/>
                <a:gd name="connsiteY4" fmla="*/ 14285 h 206995"/>
                <a:gd name="connsiteX5" fmla="*/ 4201 w 116900"/>
                <a:gd name="connsiteY5" fmla="*/ 8113 h 206995"/>
                <a:gd name="connsiteX6" fmla="*/ 2829 w 116900"/>
                <a:gd name="connsiteY6" fmla="*/ 20229 h 206995"/>
                <a:gd name="connsiteX7" fmla="*/ 60437 w 116900"/>
                <a:gd name="connsiteY7" fmla="*/ 108240 h 20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00" h="206995">
                  <a:moveTo>
                    <a:pt x="60437" y="108240"/>
                  </a:moveTo>
                  <a:cubicBezTo>
                    <a:pt x="81239" y="140015"/>
                    <a:pt x="98613" y="173848"/>
                    <a:pt x="116901" y="206995"/>
                  </a:cubicBezTo>
                  <a:cubicBezTo>
                    <a:pt x="112100" y="167219"/>
                    <a:pt x="104785" y="126528"/>
                    <a:pt x="91526" y="88352"/>
                  </a:cubicBezTo>
                  <a:cubicBezTo>
                    <a:pt x="92669" y="89952"/>
                    <a:pt x="93584" y="91552"/>
                    <a:pt x="94727" y="93381"/>
                  </a:cubicBezTo>
                  <a:cubicBezTo>
                    <a:pt x="69123" y="54290"/>
                    <a:pt x="46492" y="20229"/>
                    <a:pt x="42377" y="14285"/>
                  </a:cubicBezTo>
                  <a:cubicBezTo>
                    <a:pt x="30033" y="-3317"/>
                    <a:pt x="21346" y="-3774"/>
                    <a:pt x="4201" y="8113"/>
                  </a:cubicBezTo>
                  <a:cubicBezTo>
                    <a:pt x="-1971" y="12456"/>
                    <a:pt x="-371" y="15428"/>
                    <a:pt x="2829" y="20229"/>
                  </a:cubicBezTo>
                  <a:cubicBezTo>
                    <a:pt x="22260" y="49490"/>
                    <a:pt x="41463" y="78750"/>
                    <a:pt x="60437" y="108240"/>
                  </a:cubicBezTo>
                  <a:close/>
                </a:path>
              </a:pathLst>
            </a:custGeom>
            <a:solidFill>
              <a:srgbClr val="FFFFFF"/>
            </a:solidFill>
            <a:ln w="2286" cap="flat">
              <a:noFill/>
              <a:prstDash val="solid"/>
              <a:miter/>
            </a:ln>
          </p:spPr>
          <p:txBody>
            <a:bodyPr rtlCol="0" anchor="ctr"/>
            <a:lstStyle/>
            <a:p>
              <a:endParaRPr lang="en-US"/>
            </a:p>
          </p:txBody>
        </p:sp>
        <p:sp>
          <p:nvSpPr>
            <p:cNvPr id="35" name="Freeform 1782">
              <a:extLst>
                <a:ext uri="{FF2B5EF4-FFF2-40B4-BE49-F238E27FC236}">
                  <a16:creationId xmlns:a16="http://schemas.microsoft.com/office/drawing/2014/main" id="{1031F5F5-7760-B043-3406-EBFE3B03A6A4}"/>
                </a:ext>
              </a:extLst>
            </p:cNvPr>
            <p:cNvSpPr/>
            <p:nvPr/>
          </p:nvSpPr>
          <p:spPr>
            <a:xfrm>
              <a:off x="3164790" y="1739188"/>
              <a:ext cx="6172" cy="9601"/>
            </a:xfrm>
            <a:custGeom>
              <a:avLst/>
              <a:gdLst>
                <a:gd name="connsiteX0" fmla="*/ 0 w 6172"/>
                <a:gd name="connsiteY0" fmla="*/ 0 h 9601"/>
                <a:gd name="connsiteX1" fmla="*/ 6172 w 6172"/>
                <a:gd name="connsiteY1" fmla="*/ 9601 h 9601"/>
                <a:gd name="connsiteX2" fmla="*/ 0 w 6172"/>
                <a:gd name="connsiteY2" fmla="*/ 0 h 9601"/>
              </a:gdLst>
              <a:ahLst/>
              <a:cxnLst>
                <a:cxn ang="0">
                  <a:pos x="connsiteX0" y="connsiteY0"/>
                </a:cxn>
                <a:cxn ang="0">
                  <a:pos x="connsiteX1" y="connsiteY1"/>
                </a:cxn>
                <a:cxn ang="0">
                  <a:pos x="connsiteX2" y="connsiteY2"/>
                </a:cxn>
              </a:cxnLst>
              <a:rect l="l" t="t" r="r" b="b"/>
              <a:pathLst>
                <a:path w="6172" h="9601">
                  <a:moveTo>
                    <a:pt x="0" y="0"/>
                  </a:moveTo>
                  <a:cubicBezTo>
                    <a:pt x="2057" y="3200"/>
                    <a:pt x="4115" y="6401"/>
                    <a:pt x="6172" y="9601"/>
                  </a:cubicBezTo>
                  <a:cubicBezTo>
                    <a:pt x="4115" y="6401"/>
                    <a:pt x="2057" y="3200"/>
                    <a:pt x="0" y="0"/>
                  </a:cubicBezTo>
                  <a:close/>
                </a:path>
              </a:pathLst>
            </a:custGeom>
            <a:solidFill>
              <a:srgbClr val="FFFFFF"/>
            </a:solidFill>
            <a:ln w="2286" cap="flat">
              <a:noFill/>
              <a:prstDash val="solid"/>
              <a:miter/>
            </a:ln>
          </p:spPr>
          <p:txBody>
            <a:bodyPr rtlCol="0" anchor="ctr"/>
            <a:lstStyle/>
            <a:p>
              <a:endParaRPr lang="en-US"/>
            </a:p>
          </p:txBody>
        </p:sp>
        <p:sp>
          <p:nvSpPr>
            <p:cNvPr id="36" name="Freeform 1783">
              <a:extLst>
                <a:ext uri="{FF2B5EF4-FFF2-40B4-BE49-F238E27FC236}">
                  <a16:creationId xmlns:a16="http://schemas.microsoft.com/office/drawing/2014/main" id="{D7FBBFB2-8340-5769-7AE3-654D84F33208}"/>
                </a:ext>
              </a:extLst>
            </p:cNvPr>
            <p:cNvSpPr/>
            <p:nvPr/>
          </p:nvSpPr>
          <p:spPr>
            <a:xfrm>
              <a:off x="3137587" y="1697812"/>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2057"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37" name="Freeform 1784">
              <a:extLst>
                <a:ext uri="{FF2B5EF4-FFF2-40B4-BE49-F238E27FC236}">
                  <a16:creationId xmlns:a16="http://schemas.microsoft.com/office/drawing/2014/main" id="{72952926-86B0-96BE-FB6D-2DFDB38577A7}"/>
                </a:ext>
              </a:extLst>
            </p:cNvPr>
            <p:cNvSpPr/>
            <p:nvPr/>
          </p:nvSpPr>
          <p:spPr>
            <a:xfrm>
              <a:off x="3161361" y="1734159"/>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8" name="Freeform 1785">
              <a:extLst>
                <a:ext uri="{FF2B5EF4-FFF2-40B4-BE49-F238E27FC236}">
                  <a16:creationId xmlns:a16="http://schemas.microsoft.com/office/drawing/2014/main" id="{3D601F12-5358-2774-28F3-94B0683EF6BF}"/>
                </a:ext>
              </a:extLst>
            </p:cNvPr>
            <p:cNvSpPr/>
            <p:nvPr/>
          </p:nvSpPr>
          <p:spPr>
            <a:xfrm>
              <a:off x="3158161" y="1729130"/>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372"/>
                    <a:pt x="1829" y="2972"/>
                    <a:pt x="2743" y="4343"/>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1786">
              <a:extLst>
                <a:ext uri="{FF2B5EF4-FFF2-40B4-BE49-F238E27FC236}">
                  <a16:creationId xmlns:a16="http://schemas.microsoft.com/office/drawing/2014/main" id="{43DC197F-9AF4-9AC5-20DC-E554BBE1B414}"/>
                </a:ext>
              </a:extLst>
            </p:cNvPr>
            <p:cNvSpPr/>
            <p:nvPr/>
          </p:nvSpPr>
          <p:spPr>
            <a:xfrm>
              <a:off x="3154503" y="1723872"/>
              <a:ext cx="2971" cy="4343"/>
            </a:xfrm>
            <a:custGeom>
              <a:avLst/>
              <a:gdLst>
                <a:gd name="connsiteX0" fmla="*/ 0 w 2971"/>
                <a:gd name="connsiteY0" fmla="*/ 0 h 4343"/>
                <a:gd name="connsiteX1" fmla="*/ 2972 w 2971"/>
                <a:gd name="connsiteY1" fmla="*/ 4343 h 4343"/>
                <a:gd name="connsiteX2" fmla="*/ 0 w 2971"/>
                <a:gd name="connsiteY2" fmla="*/ 0 h 4343"/>
              </a:gdLst>
              <a:ahLst/>
              <a:cxnLst>
                <a:cxn ang="0">
                  <a:pos x="connsiteX0" y="connsiteY0"/>
                </a:cxn>
                <a:cxn ang="0">
                  <a:pos x="connsiteX1" y="connsiteY1"/>
                </a:cxn>
                <a:cxn ang="0">
                  <a:pos x="connsiteX2" y="connsiteY2"/>
                </a:cxn>
              </a:cxnLst>
              <a:rect l="l" t="t" r="r" b="b"/>
              <a:pathLst>
                <a:path w="2971" h="4343">
                  <a:moveTo>
                    <a:pt x="0" y="0"/>
                  </a:moveTo>
                  <a:cubicBezTo>
                    <a:pt x="914" y="1372"/>
                    <a:pt x="1829" y="2972"/>
                    <a:pt x="2972" y="4343"/>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1787">
              <a:extLst>
                <a:ext uri="{FF2B5EF4-FFF2-40B4-BE49-F238E27FC236}">
                  <a16:creationId xmlns:a16="http://schemas.microsoft.com/office/drawing/2014/main" id="{871EAC2B-1270-9B52-867C-D4F5FF1BA5EB}"/>
                </a:ext>
              </a:extLst>
            </p:cNvPr>
            <p:cNvSpPr/>
            <p:nvPr/>
          </p:nvSpPr>
          <p:spPr>
            <a:xfrm>
              <a:off x="3220111" y="1825142"/>
              <a:ext cx="914" cy="1600"/>
            </a:xfrm>
            <a:custGeom>
              <a:avLst/>
              <a:gdLst>
                <a:gd name="connsiteX0" fmla="*/ 0 w 914"/>
                <a:gd name="connsiteY0" fmla="*/ 0 h 1600"/>
                <a:gd name="connsiteX1" fmla="*/ 914 w 914"/>
                <a:gd name="connsiteY1" fmla="*/ 1600 h 1600"/>
                <a:gd name="connsiteX2" fmla="*/ 0 w 914"/>
                <a:gd name="connsiteY2" fmla="*/ 0 h 1600"/>
              </a:gdLst>
              <a:ahLst/>
              <a:cxnLst>
                <a:cxn ang="0">
                  <a:pos x="connsiteX0" y="connsiteY0"/>
                </a:cxn>
                <a:cxn ang="0">
                  <a:pos x="connsiteX1" y="connsiteY1"/>
                </a:cxn>
                <a:cxn ang="0">
                  <a:pos x="connsiteX2" y="connsiteY2"/>
                </a:cxn>
              </a:cxnLst>
              <a:rect l="l" t="t" r="r" b="b"/>
              <a:pathLst>
                <a:path w="914" h="1600">
                  <a:moveTo>
                    <a:pt x="0" y="0"/>
                  </a:moveTo>
                  <a:cubicBezTo>
                    <a:pt x="229" y="457"/>
                    <a:pt x="686" y="1143"/>
                    <a:pt x="914"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1788">
              <a:extLst>
                <a:ext uri="{FF2B5EF4-FFF2-40B4-BE49-F238E27FC236}">
                  <a16:creationId xmlns:a16="http://schemas.microsoft.com/office/drawing/2014/main" id="{5CC32F90-2751-E6C9-2FFE-D1029D45AD9F}"/>
                </a:ext>
              </a:extLst>
            </p:cNvPr>
            <p:cNvSpPr/>
            <p:nvPr/>
          </p:nvSpPr>
          <p:spPr>
            <a:xfrm>
              <a:off x="3219197" y="1823313"/>
              <a:ext cx="685" cy="1143"/>
            </a:xfrm>
            <a:custGeom>
              <a:avLst/>
              <a:gdLst>
                <a:gd name="connsiteX0" fmla="*/ 0 w 685"/>
                <a:gd name="connsiteY0" fmla="*/ 0 h 1143"/>
                <a:gd name="connsiteX1" fmla="*/ 686 w 685"/>
                <a:gd name="connsiteY1" fmla="*/ 1143 h 1143"/>
                <a:gd name="connsiteX2" fmla="*/ 0 w 685"/>
                <a:gd name="connsiteY2" fmla="*/ 0 h 1143"/>
              </a:gdLst>
              <a:ahLst/>
              <a:cxnLst>
                <a:cxn ang="0">
                  <a:pos x="connsiteX0" y="connsiteY0"/>
                </a:cxn>
                <a:cxn ang="0">
                  <a:pos x="connsiteX1" y="connsiteY1"/>
                </a:cxn>
                <a:cxn ang="0">
                  <a:pos x="connsiteX2" y="connsiteY2"/>
                </a:cxn>
              </a:cxnLst>
              <a:rect l="l" t="t" r="r" b="b"/>
              <a:pathLst>
                <a:path w="685" h="1143">
                  <a:moveTo>
                    <a:pt x="0" y="0"/>
                  </a:moveTo>
                  <a:cubicBezTo>
                    <a:pt x="229" y="457"/>
                    <a:pt x="457" y="914"/>
                    <a:pt x="686" y="1143"/>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2" name="Freeform 1789">
              <a:extLst>
                <a:ext uri="{FF2B5EF4-FFF2-40B4-BE49-F238E27FC236}">
                  <a16:creationId xmlns:a16="http://schemas.microsoft.com/office/drawing/2014/main" id="{875B5F04-34E6-F1B5-570B-B9CC2C1BADA5}"/>
                </a:ext>
              </a:extLst>
            </p:cNvPr>
            <p:cNvSpPr/>
            <p:nvPr/>
          </p:nvSpPr>
          <p:spPr>
            <a:xfrm>
              <a:off x="3217825" y="1821484"/>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7"/>
                    <a:pt x="457" y="914"/>
                    <a:pt x="686" y="1372"/>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3" name="Freeform 1790">
              <a:extLst>
                <a:ext uri="{FF2B5EF4-FFF2-40B4-BE49-F238E27FC236}">
                  <a16:creationId xmlns:a16="http://schemas.microsoft.com/office/drawing/2014/main" id="{BCC3C4BC-B937-DCA1-0197-4E90F5E9A6BB}"/>
                </a:ext>
              </a:extLst>
            </p:cNvPr>
            <p:cNvSpPr/>
            <p:nvPr/>
          </p:nvSpPr>
          <p:spPr>
            <a:xfrm>
              <a:off x="3159532" y="1811197"/>
              <a:ext cx="4343" cy="8001"/>
            </a:xfrm>
            <a:custGeom>
              <a:avLst/>
              <a:gdLst>
                <a:gd name="connsiteX0" fmla="*/ 4343 w 4343"/>
                <a:gd name="connsiteY0" fmla="*/ 8001 h 8001"/>
                <a:gd name="connsiteX1" fmla="*/ 0 w 4343"/>
                <a:gd name="connsiteY1" fmla="*/ 0 h 8001"/>
                <a:gd name="connsiteX2" fmla="*/ 4343 w 4343"/>
                <a:gd name="connsiteY2" fmla="*/ 8001 h 8001"/>
              </a:gdLst>
              <a:ahLst/>
              <a:cxnLst>
                <a:cxn ang="0">
                  <a:pos x="connsiteX0" y="connsiteY0"/>
                </a:cxn>
                <a:cxn ang="0">
                  <a:pos x="connsiteX1" y="connsiteY1"/>
                </a:cxn>
                <a:cxn ang="0">
                  <a:pos x="connsiteX2" y="connsiteY2"/>
                </a:cxn>
              </a:cxnLst>
              <a:rect l="l" t="t" r="r" b="b"/>
              <a:pathLst>
                <a:path w="4343" h="8001">
                  <a:moveTo>
                    <a:pt x="4343" y="8001"/>
                  </a:moveTo>
                  <a:cubicBezTo>
                    <a:pt x="2972" y="5258"/>
                    <a:pt x="1372" y="2743"/>
                    <a:pt x="0" y="0"/>
                  </a:cubicBezTo>
                  <a:cubicBezTo>
                    <a:pt x="1372" y="2743"/>
                    <a:pt x="2743" y="5258"/>
                    <a:pt x="4343" y="8001"/>
                  </a:cubicBezTo>
                  <a:close/>
                </a:path>
              </a:pathLst>
            </a:custGeom>
            <a:solidFill>
              <a:srgbClr val="FFFFFF"/>
            </a:solidFill>
            <a:ln w="2286" cap="flat">
              <a:noFill/>
              <a:prstDash val="solid"/>
              <a:miter/>
            </a:ln>
          </p:spPr>
          <p:txBody>
            <a:bodyPr rtlCol="0" anchor="ctr"/>
            <a:lstStyle/>
            <a:p>
              <a:endParaRPr lang="en-US"/>
            </a:p>
          </p:txBody>
        </p:sp>
        <p:sp>
          <p:nvSpPr>
            <p:cNvPr id="44" name="Freeform 1791">
              <a:extLst>
                <a:ext uri="{FF2B5EF4-FFF2-40B4-BE49-F238E27FC236}">
                  <a16:creationId xmlns:a16="http://schemas.microsoft.com/office/drawing/2014/main" id="{1FBD263C-0C4A-F03C-E2CA-480DC6CFE3A3}"/>
                </a:ext>
              </a:extLst>
            </p:cNvPr>
            <p:cNvSpPr/>
            <p:nvPr/>
          </p:nvSpPr>
          <p:spPr>
            <a:xfrm>
              <a:off x="3216454" y="1819198"/>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229" y="457"/>
                    <a:pt x="686" y="914"/>
                    <a:pt x="914" y="1372"/>
                  </a:cubicBezTo>
                  <a:cubicBezTo>
                    <a:pt x="686"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45" name="Freeform 1792">
              <a:extLst>
                <a:ext uri="{FF2B5EF4-FFF2-40B4-BE49-F238E27FC236}">
                  <a16:creationId xmlns:a16="http://schemas.microsoft.com/office/drawing/2014/main" id="{201D0C49-09EF-4097-7001-6D4209B21E56}"/>
                </a:ext>
              </a:extLst>
            </p:cNvPr>
            <p:cNvSpPr/>
            <p:nvPr/>
          </p:nvSpPr>
          <p:spPr>
            <a:xfrm>
              <a:off x="3196108" y="178765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372"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46" name="Freeform 1793">
              <a:extLst>
                <a:ext uri="{FF2B5EF4-FFF2-40B4-BE49-F238E27FC236}">
                  <a16:creationId xmlns:a16="http://schemas.microsoft.com/office/drawing/2014/main" id="{5B5FED69-83A6-F068-7117-3593B2205A5A}"/>
                </a:ext>
              </a:extLst>
            </p:cNvPr>
            <p:cNvSpPr/>
            <p:nvPr/>
          </p:nvSpPr>
          <p:spPr>
            <a:xfrm>
              <a:off x="3164333" y="1820341"/>
              <a:ext cx="4800" cy="8458"/>
            </a:xfrm>
            <a:custGeom>
              <a:avLst/>
              <a:gdLst>
                <a:gd name="connsiteX0" fmla="*/ 4801 w 4800"/>
                <a:gd name="connsiteY0" fmla="*/ 8458 h 8458"/>
                <a:gd name="connsiteX1" fmla="*/ 0 w 4800"/>
                <a:gd name="connsiteY1" fmla="*/ 0 h 8458"/>
                <a:gd name="connsiteX2" fmla="*/ 4801 w 4800"/>
                <a:gd name="connsiteY2" fmla="*/ 8458 h 8458"/>
              </a:gdLst>
              <a:ahLst/>
              <a:cxnLst>
                <a:cxn ang="0">
                  <a:pos x="connsiteX0" y="connsiteY0"/>
                </a:cxn>
                <a:cxn ang="0">
                  <a:pos x="connsiteX1" y="connsiteY1"/>
                </a:cxn>
                <a:cxn ang="0">
                  <a:pos x="connsiteX2" y="connsiteY2"/>
                </a:cxn>
              </a:cxnLst>
              <a:rect l="l" t="t" r="r" b="b"/>
              <a:pathLst>
                <a:path w="4800" h="8458">
                  <a:moveTo>
                    <a:pt x="4801" y="8458"/>
                  </a:moveTo>
                  <a:cubicBezTo>
                    <a:pt x="3200" y="5715"/>
                    <a:pt x="1600" y="2743"/>
                    <a:pt x="0" y="0"/>
                  </a:cubicBezTo>
                  <a:cubicBezTo>
                    <a:pt x="1600" y="2743"/>
                    <a:pt x="3200" y="5715"/>
                    <a:pt x="4801" y="8458"/>
                  </a:cubicBezTo>
                  <a:close/>
                </a:path>
              </a:pathLst>
            </a:custGeom>
            <a:solidFill>
              <a:srgbClr val="FFFFFF"/>
            </a:solidFill>
            <a:ln w="2286" cap="flat">
              <a:noFill/>
              <a:prstDash val="solid"/>
              <a:miter/>
            </a:ln>
          </p:spPr>
          <p:txBody>
            <a:bodyPr rtlCol="0" anchor="ctr"/>
            <a:lstStyle/>
            <a:p>
              <a:endParaRPr lang="en-US"/>
            </a:p>
          </p:txBody>
        </p:sp>
        <p:sp>
          <p:nvSpPr>
            <p:cNvPr id="47" name="Freeform 1794">
              <a:extLst>
                <a:ext uri="{FF2B5EF4-FFF2-40B4-BE49-F238E27FC236}">
                  <a16:creationId xmlns:a16="http://schemas.microsoft.com/office/drawing/2014/main" id="{FBA005BE-14E1-E076-22A7-834917E86ACA}"/>
                </a:ext>
              </a:extLst>
            </p:cNvPr>
            <p:cNvSpPr/>
            <p:nvPr/>
          </p:nvSpPr>
          <p:spPr>
            <a:xfrm>
              <a:off x="3214625" y="18164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48" name="Freeform 1795">
              <a:extLst>
                <a:ext uri="{FF2B5EF4-FFF2-40B4-BE49-F238E27FC236}">
                  <a16:creationId xmlns:a16="http://schemas.microsoft.com/office/drawing/2014/main" id="{685A6755-0AB9-D13F-D293-95029171FAD3}"/>
                </a:ext>
              </a:extLst>
            </p:cNvPr>
            <p:cNvSpPr/>
            <p:nvPr/>
          </p:nvSpPr>
          <p:spPr>
            <a:xfrm>
              <a:off x="3198852" y="1791766"/>
              <a:ext cx="4800" cy="7315"/>
            </a:xfrm>
            <a:custGeom>
              <a:avLst/>
              <a:gdLst>
                <a:gd name="connsiteX0" fmla="*/ 0 w 4800"/>
                <a:gd name="connsiteY0" fmla="*/ 0 h 7315"/>
                <a:gd name="connsiteX1" fmla="*/ 4801 w 4800"/>
                <a:gd name="connsiteY1" fmla="*/ 7315 h 7315"/>
                <a:gd name="connsiteX2" fmla="*/ 0 w 4800"/>
                <a:gd name="connsiteY2" fmla="*/ 0 h 7315"/>
              </a:gdLst>
              <a:ahLst/>
              <a:cxnLst>
                <a:cxn ang="0">
                  <a:pos x="connsiteX0" y="connsiteY0"/>
                </a:cxn>
                <a:cxn ang="0">
                  <a:pos x="connsiteX1" y="connsiteY1"/>
                </a:cxn>
                <a:cxn ang="0">
                  <a:pos x="connsiteX2" y="connsiteY2"/>
                </a:cxn>
              </a:cxnLst>
              <a:rect l="l" t="t" r="r" b="b"/>
              <a:pathLst>
                <a:path w="4800" h="7315">
                  <a:moveTo>
                    <a:pt x="0" y="0"/>
                  </a:moveTo>
                  <a:cubicBezTo>
                    <a:pt x="1600" y="2515"/>
                    <a:pt x="3200" y="5029"/>
                    <a:pt x="4801" y="7315"/>
                  </a:cubicBezTo>
                  <a:cubicBezTo>
                    <a:pt x="3200" y="5029"/>
                    <a:pt x="1600" y="2515"/>
                    <a:pt x="0" y="0"/>
                  </a:cubicBezTo>
                  <a:close/>
                </a:path>
              </a:pathLst>
            </a:custGeom>
            <a:solidFill>
              <a:srgbClr val="FFFFFF"/>
            </a:solidFill>
            <a:ln w="2286" cap="flat">
              <a:noFill/>
              <a:prstDash val="solid"/>
              <a:miter/>
            </a:ln>
          </p:spPr>
          <p:txBody>
            <a:bodyPr rtlCol="0" anchor="ctr"/>
            <a:lstStyle/>
            <a:p>
              <a:endParaRPr lang="en-US"/>
            </a:p>
          </p:txBody>
        </p:sp>
        <p:sp>
          <p:nvSpPr>
            <p:cNvPr id="49" name="Freeform 1796">
              <a:extLst>
                <a:ext uri="{FF2B5EF4-FFF2-40B4-BE49-F238E27FC236}">
                  <a16:creationId xmlns:a16="http://schemas.microsoft.com/office/drawing/2014/main" id="{10B9B7EC-FECE-C605-5BCF-436296864634}"/>
                </a:ext>
              </a:extLst>
            </p:cNvPr>
            <p:cNvSpPr/>
            <p:nvPr/>
          </p:nvSpPr>
          <p:spPr>
            <a:xfrm>
              <a:off x="3206624" y="1803882"/>
              <a:ext cx="1143" cy="2057"/>
            </a:xfrm>
            <a:custGeom>
              <a:avLst/>
              <a:gdLst>
                <a:gd name="connsiteX0" fmla="*/ 0 w 1143"/>
                <a:gd name="connsiteY0" fmla="*/ 0 h 2057"/>
                <a:gd name="connsiteX1" fmla="*/ 1143 w 1143"/>
                <a:gd name="connsiteY1" fmla="*/ 2057 h 2057"/>
                <a:gd name="connsiteX2" fmla="*/ 0 w 1143"/>
                <a:gd name="connsiteY2" fmla="*/ 0 h 2057"/>
              </a:gdLst>
              <a:ahLst/>
              <a:cxnLst>
                <a:cxn ang="0">
                  <a:pos x="connsiteX0" y="connsiteY0"/>
                </a:cxn>
                <a:cxn ang="0">
                  <a:pos x="connsiteX1" y="connsiteY1"/>
                </a:cxn>
                <a:cxn ang="0">
                  <a:pos x="connsiteX2" y="connsiteY2"/>
                </a:cxn>
              </a:cxnLst>
              <a:rect l="l" t="t" r="r" b="b"/>
              <a:pathLst>
                <a:path w="1143" h="2057">
                  <a:moveTo>
                    <a:pt x="0" y="0"/>
                  </a:moveTo>
                  <a:cubicBezTo>
                    <a:pt x="457" y="686"/>
                    <a:pt x="914" y="1372"/>
                    <a:pt x="1143" y="2057"/>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50" name="Freeform 1797">
              <a:extLst>
                <a:ext uri="{FF2B5EF4-FFF2-40B4-BE49-F238E27FC236}">
                  <a16:creationId xmlns:a16="http://schemas.microsoft.com/office/drawing/2014/main" id="{E29F6C69-7518-8B46-263B-B1DAA5E183AB}"/>
                </a:ext>
              </a:extLst>
            </p:cNvPr>
            <p:cNvSpPr/>
            <p:nvPr/>
          </p:nvSpPr>
          <p:spPr>
            <a:xfrm>
              <a:off x="3204338" y="1800225"/>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914"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51" name="Freeform 1798">
              <a:extLst>
                <a:ext uri="{FF2B5EF4-FFF2-40B4-BE49-F238E27FC236}">
                  <a16:creationId xmlns:a16="http://schemas.microsoft.com/office/drawing/2014/main" id="{89C0554E-8B82-BDEF-A251-AA17499E7DE8}"/>
                </a:ext>
              </a:extLst>
            </p:cNvPr>
            <p:cNvSpPr/>
            <p:nvPr/>
          </p:nvSpPr>
          <p:spPr>
            <a:xfrm>
              <a:off x="3208681" y="1807311"/>
              <a:ext cx="1371" cy="2057"/>
            </a:xfrm>
            <a:custGeom>
              <a:avLst/>
              <a:gdLst>
                <a:gd name="connsiteX0" fmla="*/ 0 w 1371"/>
                <a:gd name="connsiteY0" fmla="*/ 0 h 2057"/>
                <a:gd name="connsiteX1" fmla="*/ 1372 w 1371"/>
                <a:gd name="connsiteY1" fmla="*/ 2057 h 2057"/>
                <a:gd name="connsiteX2" fmla="*/ 0 w 1371"/>
                <a:gd name="connsiteY2" fmla="*/ 0 h 2057"/>
              </a:gdLst>
              <a:ahLst/>
              <a:cxnLst>
                <a:cxn ang="0">
                  <a:pos x="connsiteX0" y="connsiteY0"/>
                </a:cxn>
                <a:cxn ang="0">
                  <a:pos x="connsiteX1" y="connsiteY1"/>
                </a:cxn>
                <a:cxn ang="0">
                  <a:pos x="connsiteX2" y="connsiteY2"/>
                </a:cxn>
              </a:cxnLst>
              <a:rect l="l" t="t" r="r" b="b"/>
              <a:pathLst>
                <a:path w="1371" h="2057">
                  <a:moveTo>
                    <a:pt x="0" y="0"/>
                  </a:moveTo>
                  <a:cubicBezTo>
                    <a:pt x="457" y="686"/>
                    <a:pt x="914" y="1372"/>
                    <a:pt x="1372" y="2057"/>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52" name="Freeform 1799">
              <a:extLst>
                <a:ext uri="{FF2B5EF4-FFF2-40B4-BE49-F238E27FC236}">
                  <a16:creationId xmlns:a16="http://schemas.microsoft.com/office/drawing/2014/main" id="{0B6A237B-8B74-7D48-3A00-CE831C4786EA}"/>
                </a:ext>
              </a:extLst>
            </p:cNvPr>
            <p:cNvSpPr/>
            <p:nvPr/>
          </p:nvSpPr>
          <p:spPr>
            <a:xfrm>
              <a:off x="3210739" y="1810283"/>
              <a:ext cx="1371" cy="2286"/>
            </a:xfrm>
            <a:custGeom>
              <a:avLst/>
              <a:gdLst>
                <a:gd name="connsiteX0" fmla="*/ 0 w 1371"/>
                <a:gd name="connsiteY0" fmla="*/ 0 h 2286"/>
                <a:gd name="connsiteX1" fmla="*/ 1372 w 1371"/>
                <a:gd name="connsiteY1" fmla="*/ 2286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686"/>
                    <a:pt x="914" y="1600"/>
                    <a:pt x="1372" y="2286"/>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53" name="Freeform 1800">
              <a:extLst>
                <a:ext uri="{FF2B5EF4-FFF2-40B4-BE49-F238E27FC236}">
                  <a16:creationId xmlns:a16="http://schemas.microsoft.com/office/drawing/2014/main" id="{B65F932C-63DE-641D-DD9A-B4877C51373C}"/>
                </a:ext>
              </a:extLst>
            </p:cNvPr>
            <p:cNvSpPr/>
            <p:nvPr/>
          </p:nvSpPr>
          <p:spPr>
            <a:xfrm>
              <a:off x="3172105" y="1750618"/>
              <a:ext cx="2057" cy="2971"/>
            </a:xfrm>
            <a:custGeom>
              <a:avLst/>
              <a:gdLst>
                <a:gd name="connsiteX0" fmla="*/ 0 w 2057"/>
                <a:gd name="connsiteY0" fmla="*/ 0 h 2971"/>
                <a:gd name="connsiteX1" fmla="*/ 2057 w 2057"/>
                <a:gd name="connsiteY1" fmla="*/ 2972 h 2971"/>
                <a:gd name="connsiteX2" fmla="*/ 0 w 2057"/>
                <a:gd name="connsiteY2" fmla="*/ 0 h 2971"/>
              </a:gdLst>
              <a:ahLst/>
              <a:cxnLst>
                <a:cxn ang="0">
                  <a:pos x="connsiteX0" y="connsiteY0"/>
                </a:cxn>
                <a:cxn ang="0">
                  <a:pos x="connsiteX1" y="connsiteY1"/>
                </a:cxn>
                <a:cxn ang="0">
                  <a:pos x="connsiteX2" y="connsiteY2"/>
                </a:cxn>
              </a:cxnLst>
              <a:rect l="l" t="t" r="r" b="b"/>
              <a:pathLst>
                <a:path w="2057" h="2971">
                  <a:moveTo>
                    <a:pt x="0" y="0"/>
                  </a:moveTo>
                  <a:cubicBezTo>
                    <a:pt x="686" y="1143"/>
                    <a:pt x="1372" y="2057"/>
                    <a:pt x="2057" y="2972"/>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54" name="Freeform 1801">
              <a:extLst>
                <a:ext uri="{FF2B5EF4-FFF2-40B4-BE49-F238E27FC236}">
                  <a16:creationId xmlns:a16="http://schemas.microsoft.com/office/drawing/2014/main" id="{2D65772F-661A-0662-5BFD-E7F9EDEAE3E9}"/>
                </a:ext>
              </a:extLst>
            </p:cNvPr>
            <p:cNvSpPr/>
            <p:nvPr/>
          </p:nvSpPr>
          <p:spPr>
            <a:xfrm>
              <a:off x="3108836" y="1906981"/>
              <a:ext cx="73137" cy="616991"/>
            </a:xfrm>
            <a:custGeom>
              <a:avLst/>
              <a:gdLst>
                <a:gd name="connsiteX0" fmla="*/ 17092 w 73137"/>
                <a:gd name="connsiteY0" fmla="*/ 75667 h 616991"/>
                <a:gd name="connsiteX1" fmla="*/ 12292 w 73137"/>
                <a:gd name="connsiteY1" fmla="*/ 13030 h 616991"/>
                <a:gd name="connsiteX2" fmla="*/ 10234 w 73137"/>
                <a:gd name="connsiteY2" fmla="*/ 0 h 616991"/>
                <a:gd name="connsiteX3" fmla="*/ 862 w 73137"/>
                <a:gd name="connsiteY3" fmla="*/ 17602 h 616991"/>
                <a:gd name="connsiteX4" fmla="*/ 6348 w 73137"/>
                <a:gd name="connsiteY4" fmla="*/ 74981 h 616991"/>
                <a:gd name="connsiteX5" fmla="*/ 25322 w 73137"/>
                <a:gd name="connsiteY5" fmla="*/ 238430 h 616991"/>
                <a:gd name="connsiteX6" fmla="*/ 44753 w 73137"/>
                <a:gd name="connsiteY6" fmla="*/ 431140 h 616991"/>
                <a:gd name="connsiteX7" fmla="*/ 57554 w 73137"/>
                <a:gd name="connsiteY7" fmla="*/ 564642 h 616991"/>
                <a:gd name="connsiteX8" fmla="*/ 63727 w 73137"/>
                <a:gd name="connsiteY8" fmla="*/ 616991 h 616991"/>
                <a:gd name="connsiteX9" fmla="*/ 73099 w 73137"/>
                <a:gd name="connsiteY9" fmla="*/ 529438 h 616991"/>
                <a:gd name="connsiteX10" fmla="*/ 17092 w 73137"/>
                <a:gd name="connsiteY10" fmla="*/ 75667 h 61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137" h="616991">
                  <a:moveTo>
                    <a:pt x="17092" y="75667"/>
                  </a:moveTo>
                  <a:cubicBezTo>
                    <a:pt x="14578" y="54864"/>
                    <a:pt x="12749" y="34061"/>
                    <a:pt x="12292" y="13030"/>
                  </a:cubicBezTo>
                  <a:cubicBezTo>
                    <a:pt x="12292" y="8687"/>
                    <a:pt x="11377" y="4343"/>
                    <a:pt x="10234" y="0"/>
                  </a:cubicBezTo>
                  <a:cubicBezTo>
                    <a:pt x="-739" y="2972"/>
                    <a:pt x="-967" y="4115"/>
                    <a:pt x="862" y="17602"/>
                  </a:cubicBezTo>
                  <a:cubicBezTo>
                    <a:pt x="3605" y="36576"/>
                    <a:pt x="4748" y="56007"/>
                    <a:pt x="6348" y="74981"/>
                  </a:cubicBezTo>
                  <a:cubicBezTo>
                    <a:pt x="10920" y="129616"/>
                    <a:pt x="18692" y="184023"/>
                    <a:pt x="25322" y="238430"/>
                  </a:cubicBezTo>
                  <a:cubicBezTo>
                    <a:pt x="33323" y="302438"/>
                    <a:pt x="38123" y="366903"/>
                    <a:pt x="44753" y="431140"/>
                  </a:cubicBezTo>
                  <a:cubicBezTo>
                    <a:pt x="49325" y="475717"/>
                    <a:pt x="53211" y="520065"/>
                    <a:pt x="57554" y="564642"/>
                  </a:cubicBezTo>
                  <a:cubicBezTo>
                    <a:pt x="59383" y="582016"/>
                    <a:pt x="62584" y="599389"/>
                    <a:pt x="63727" y="616991"/>
                  </a:cubicBezTo>
                  <a:cubicBezTo>
                    <a:pt x="68984" y="588188"/>
                    <a:pt x="71728" y="558698"/>
                    <a:pt x="73099" y="529438"/>
                  </a:cubicBezTo>
                  <a:cubicBezTo>
                    <a:pt x="74699" y="488975"/>
                    <a:pt x="25779" y="136931"/>
                    <a:pt x="17092" y="75667"/>
                  </a:cubicBezTo>
                  <a:close/>
                </a:path>
              </a:pathLst>
            </a:custGeom>
            <a:solidFill>
              <a:srgbClr val="FFFFFF"/>
            </a:solidFill>
            <a:ln w="2286" cap="flat">
              <a:noFill/>
              <a:prstDash val="solid"/>
              <a:miter/>
            </a:ln>
          </p:spPr>
          <p:txBody>
            <a:bodyPr rtlCol="0" anchor="ctr"/>
            <a:lstStyle/>
            <a:p>
              <a:endParaRPr lang="en-US"/>
            </a:p>
          </p:txBody>
        </p:sp>
        <p:sp>
          <p:nvSpPr>
            <p:cNvPr id="55" name="Freeform 1802">
              <a:extLst>
                <a:ext uri="{FF2B5EF4-FFF2-40B4-BE49-F238E27FC236}">
                  <a16:creationId xmlns:a16="http://schemas.microsoft.com/office/drawing/2014/main" id="{4D493DCE-FEB9-0AA0-849F-7E16356E980F}"/>
                </a:ext>
              </a:extLst>
            </p:cNvPr>
            <p:cNvSpPr/>
            <p:nvPr/>
          </p:nvSpPr>
          <p:spPr>
            <a:xfrm>
              <a:off x="3119070" y="1906524"/>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914" y="229"/>
                    <a:pt x="1600" y="0"/>
                  </a:cubicBezTo>
                  <a:cubicBezTo>
                    <a:pt x="914" y="229"/>
                    <a:pt x="457" y="457"/>
                    <a:pt x="0" y="457"/>
                  </a:cubicBezTo>
                  <a:close/>
                </a:path>
              </a:pathLst>
            </a:custGeom>
            <a:solidFill>
              <a:srgbClr val="FFFFFF"/>
            </a:solidFill>
            <a:ln w="2286" cap="flat">
              <a:noFill/>
              <a:prstDash val="solid"/>
              <a:miter/>
            </a:ln>
          </p:spPr>
          <p:txBody>
            <a:bodyPr rtlCol="0" anchor="ctr"/>
            <a:lstStyle/>
            <a:p>
              <a:endParaRPr lang="en-US"/>
            </a:p>
          </p:txBody>
        </p:sp>
        <p:sp>
          <p:nvSpPr>
            <p:cNvPr id="56" name="Freeform 1803">
              <a:extLst>
                <a:ext uri="{FF2B5EF4-FFF2-40B4-BE49-F238E27FC236}">
                  <a16:creationId xmlns:a16="http://schemas.microsoft.com/office/drawing/2014/main" id="{90E041FA-089B-A2BF-6F3F-06762A09C253}"/>
                </a:ext>
              </a:extLst>
            </p:cNvPr>
            <p:cNvSpPr/>
            <p:nvPr/>
          </p:nvSpPr>
          <p:spPr>
            <a:xfrm>
              <a:off x="3173020" y="2541803"/>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57" name="Freeform 1804">
              <a:extLst>
                <a:ext uri="{FF2B5EF4-FFF2-40B4-BE49-F238E27FC236}">
                  <a16:creationId xmlns:a16="http://schemas.microsoft.com/office/drawing/2014/main" id="{B30CCD80-C356-BB53-6C30-5FDF963259F0}"/>
                </a:ext>
              </a:extLst>
            </p:cNvPr>
            <p:cNvSpPr/>
            <p:nvPr/>
          </p:nvSpPr>
          <p:spPr>
            <a:xfrm>
              <a:off x="3173020" y="2530373"/>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229"/>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58" name="Freeform 1805">
              <a:extLst>
                <a:ext uri="{FF2B5EF4-FFF2-40B4-BE49-F238E27FC236}">
                  <a16:creationId xmlns:a16="http://schemas.microsoft.com/office/drawing/2014/main" id="{A0CE53AE-786F-50B2-66D6-9A8193510B76}"/>
                </a:ext>
              </a:extLst>
            </p:cNvPr>
            <p:cNvSpPr/>
            <p:nvPr/>
          </p:nvSpPr>
          <p:spPr>
            <a:xfrm>
              <a:off x="3173248" y="253585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59" name="Freeform 1806">
              <a:extLst>
                <a:ext uri="{FF2B5EF4-FFF2-40B4-BE49-F238E27FC236}">
                  <a16:creationId xmlns:a16="http://schemas.microsoft.com/office/drawing/2014/main" id="{1884564E-DD2D-ABA5-8A6A-3387C30E8BFC}"/>
                </a:ext>
              </a:extLst>
            </p:cNvPr>
            <p:cNvSpPr/>
            <p:nvPr/>
          </p:nvSpPr>
          <p:spPr>
            <a:xfrm>
              <a:off x="3120442" y="1906295"/>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1143" y="229"/>
                    <a:pt x="1600" y="0"/>
                  </a:cubicBezTo>
                  <a:cubicBezTo>
                    <a:pt x="1143" y="0"/>
                    <a:pt x="686" y="229"/>
                    <a:pt x="0" y="457"/>
                  </a:cubicBezTo>
                  <a:close/>
                </a:path>
              </a:pathLst>
            </a:custGeom>
            <a:solidFill>
              <a:srgbClr val="FFFFFF"/>
            </a:solidFill>
            <a:ln w="2286" cap="flat">
              <a:noFill/>
              <a:prstDash val="solid"/>
              <a:miter/>
            </a:ln>
          </p:spPr>
          <p:txBody>
            <a:bodyPr rtlCol="0" anchor="ctr"/>
            <a:lstStyle/>
            <a:p>
              <a:endParaRPr lang="en-US"/>
            </a:p>
          </p:txBody>
        </p:sp>
        <p:sp>
          <p:nvSpPr>
            <p:cNvPr id="60" name="Freeform 1807">
              <a:extLst>
                <a:ext uri="{FF2B5EF4-FFF2-40B4-BE49-F238E27FC236}">
                  <a16:creationId xmlns:a16="http://schemas.microsoft.com/office/drawing/2014/main" id="{2B1753D7-8602-36D7-40F6-5735C7EA5081}"/>
                </a:ext>
              </a:extLst>
            </p:cNvPr>
            <p:cNvSpPr/>
            <p:nvPr/>
          </p:nvSpPr>
          <p:spPr>
            <a:xfrm>
              <a:off x="2651085" y="1966591"/>
              <a:ext cx="129003" cy="136619"/>
            </a:xfrm>
            <a:custGeom>
              <a:avLst/>
              <a:gdLst>
                <a:gd name="connsiteX0" fmla="*/ 69764 w 129003"/>
                <a:gd name="connsiteY0" fmla="*/ 136528 h 136619"/>
                <a:gd name="connsiteX1" fmla="*/ 96511 w 129003"/>
                <a:gd name="connsiteY1" fmla="*/ 130356 h 136619"/>
                <a:gd name="connsiteX2" fmla="*/ 128972 w 129003"/>
                <a:gd name="connsiteY2" fmla="*/ 69091 h 136619"/>
                <a:gd name="connsiteX3" fmla="*/ 35703 w 129003"/>
                <a:gd name="connsiteY3" fmla="*/ 3712 h 136619"/>
                <a:gd name="connsiteX4" fmla="*/ 1413 w 129003"/>
                <a:gd name="connsiteY4" fmla="*/ 55147 h 136619"/>
                <a:gd name="connsiteX5" fmla="*/ 69764 w 129003"/>
                <a:gd name="connsiteY5" fmla="*/ 136528 h 1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003" h="136619">
                  <a:moveTo>
                    <a:pt x="69764" y="136528"/>
                  </a:moveTo>
                  <a:cubicBezTo>
                    <a:pt x="78680" y="136986"/>
                    <a:pt x="87824" y="135843"/>
                    <a:pt x="96511" y="130356"/>
                  </a:cubicBezTo>
                  <a:cubicBezTo>
                    <a:pt x="119142" y="115954"/>
                    <a:pt x="129658" y="95380"/>
                    <a:pt x="128972" y="69091"/>
                  </a:cubicBezTo>
                  <a:cubicBezTo>
                    <a:pt x="128286" y="40516"/>
                    <a:pt x="107941" y="-14805"/>
                    <a:pt x="35703" y="3712"/>
                  </a:cubicBezTo>
                  <a:cubicBezTo>
                    <a:pt x="14443" y="14456"/>
                    <a:pt x="6214" y="33201"/>
                    <a:pt x="1413" y="55147"/>
                  </a:cubicBezTo>
                  <a:cubicBezTo>
                    <a:pt x="-8188" y="99724"/>
                    <a:pt x="32960" y="138129"/>
                    <a:pt x="69764" y="136528"/>
                  </a:cubicBezTo>
                  <a:close/>
                </a:path>
              </a:pathLst>
            </a:custGeom>
            <a:solidFill>
              <a:srgbClr val="FFFFFF"/>
            </a:solidFill>
            <a:ln w="2286" cap="flat">
              <a:noFill/>
              <a:prstDash val="solid"/>
              <a:miter/>
            </a:ln>
          </p:spPr>
          <p:txBody>
            <a:bodyPr rtlCol="0" anchor="ctr"/>
            <a:lstStyle/>
            <a:p>
              <a:endParaRPr lang="en-US"/>
            </a:p>
          </p:txBody>
        </p:sp>
        <p:sp>
          <p:nvSpPr>
            <p:cNvPr id="61" name="Freeform 1808">
              <a:extLst>
                <a:ext uri="{FF2B5EF4-FFF2-40B4-BE49-F238E27FC236}">
                  <a16:creationId xmlns:a16="http://schemas.microsoft.com/office/drawing/2014/main" id="{81420CFF-55FA-600E-0C01-F2B3B3B8E5EA}"/>
                </a:ext>
              </a:extLst>
            </p:cNvPr>
            <p:cNvSpPr/>
            <p:nvPr/>
          </p:nvSpPr>
          <p:spPr>
            <a:xfrm>
              <a:off x="2546997" y="1993229"/>
              <a:ext cx="343029" cy="532528"/>
            </a:xfrm>
            <a:custGeom>
              <a:avLst/>
              <a:gdLst>
                <a:gd name="connsiteX0" fmla="*/ 52466 w 343029"/>
                <a:gd name="connsiteY0" fmla="*/ 311973 h 532528"/>
                <a:gd name="connsiteX1" fmla="*/ 80812 w 343029"/>
                <a:gd name="connsiteY1" fmla="*/ 320888 h 532528"/>
                <a:gd name="connsiteX2" fmla="*/ 88356 w 343029"/>
                <a:gd name="connsiteY2" fmla="*/ 306715 h 532528"/>
                <a:gd name="connsiteX3" fmla="*/ 78755 w 343029"/>
                <a:gd name="connsiteY3" fmla="*/ 294828 h 532528"/>
                <a:gd name="connsiteX4" fmla="*/ 55895 w 343029"/>
                <a:gd name="connsiteY4" fmla="*/ 267625 h 532528"/>
                <a:gd name="connsiteX5" fmla="*/ 60238 w 343029"/>
                <a:gd name="connsiteY5" fmla="*/ 230820 h 532528"/>
                <a:gd name="connsiteX6" fmla="*/ 88127 w 343029"/>
                <a:gd name="connsiteY6" fmla="*/ 208874 h 532528"/>
                <a:gd name="connsiteX7" fmla="*/ 112359 w 343029"/>
                <a:gd name="connsiteY7" fmla="*/ 221447 h 532528"/>
                <a:gd name="connsiteX8" fmla="*/ 111445 w 343029"/>
                <a:gd name="connsiteY8" fmla="*/ 234935 h 532528"/>
                <a:gd name="connsiteX9" fmla="*/ 97271 w 343029"/>
                <a:gd name="connsiteY9" fmla="*/ 333461 h 532528"/>
                <a:gd name="connsiteX10" fmla="*/ 90413 w 343029"/>
                <a:gd name="connsiteY10" fmla="*/ 426273 h 532528"/>
                <a:gd name="connsiteX11" fmla="*/ 93614 w 343029"/>
                <a:gd name="connsiteY11" fmla="*/ 435188 h 532528"/>
                <a:gd name="connsiteX12" fmla="*/ 102758 w 343029"/>
                <a:gd name="connsiteY12" fmla="*/ 431988 h 532528"/>
                <a:gd name="connsiteX13" fmla="*/ 132019 w 343029"/>
                <a:gd name="connsiteY13" fmla="*/ 408899 h 532528"/>
                <a:gd name="connsiteX14" fmla="*/ 145277 w 343029"/>
                <a:gd name="connsiteY14" fmla="*/ 383068 h 532528"/>
                <a:gd name="connsiteX15" fmla="*/ 146878 w 343029"/>
                <a:gd name="connsiteY15" fmla="*/ 366151 h 532528"/>
                <a:gd name="connsiteX16" fmla="*/ 161279 w 343029"/>
                <a:gd name="connsiteY16" fmla="*/ 357007 h 532528"/>
                <a:gd name="connsiteX17" fmla="*/ 171109 w 343029"/>
                <a:gd name="connsiteY17" fmla="*/ 369123 h 532528"/>
                <a:gd name="connsiteX18" fmla="*/ 162422 w 343029"/>
                <a:gd name="connsiteY18" fmla="*/ 395641 h 532528"/>
                <a:gd name="connsiteX19" fmla="*/ 95214 w 343029"/>
                <a:gd name="connsiteY19" fmla="*/ 449362 h 532528"/>
                <a:gd name="connsiteX20" fmla="*/ 55895 w 343029"/>
                <a:gd name="connsiteY20" fmla="*/ 472907 h 532528"/>
                <a:gd name="connsiteX21" fmla="*/ 41036 w 343029"/>
                <a:gd name="connsiteY21" fmla="*/ 520685 h 532528"/>
                <a:gd name="connsiteX22" fmla="*/ 64353 w 343029"/>
                <a:gd name="connsiteY22" fmla="*/ 528457 h 532528"/>
                <a:gd name="connsiteX23" fmla="*/ 88356 w 343029"/>
                <a:gd name="connsiteY23" fmla="*/ 512455 h 532528"/>
                <a:gd name="connsiteX24" fmla="*/ 142763 w 343029"/>
                <a:gd name="connsiteY24" fmla="*/ 474965 h 532528"/>
                <a:gd name="connsiteX25" fmla="*/ 199684 w 343029"/>
                <a:gd name="connsiteY25" fmla="*/ 432674 h 532528"/>
                <a:gd name="connsiteX26" fmla="*/ 214543 w 343029"/>
                <a:gd name="connsiteY26" fmla="*/ 401356 h 532528"/>
                <a:gd name="connsiteX27" fmla="*/ 224144 w 343029"/>
                <a:gd name="connsiteY27" fmla="*/ 269453 h 532528"/>
                <a:gd name="connsiteX28" fmla="*/ 227802 w 343029"/>
                <a:gd name="connsiteY28" fmla="*/ 201788 h 532528"/>
                <a:gd name="connsiteX29" fmla="*/ 236946 w 343029"/>
                <a:gd name="connsiteY29" fmla="*/ 182814 h 532528"/>
                <a:gd name="connsiteX30" fmla="*/ 278551 w 343029"/>
                <a:gd name="connsiteY30" fmla="*/ 145781 h 532528"/>
                <a:gd name="connsiteX31" fmla="*/ 337301 w 343029"/>
                <a:gd name="connsiteY31" fmla="*/ 35824 h 532528"/>
                <a:gd name="connsiteX32" fmla="*/ 340502 w 343029"/>
                <a:gd name="connsiteY32" fmla="*/ 6563 h 532528"/>
                <a:gd name="connsiteX33" fmla="*/ 319699 w 343029"/>
                <a:gd name="connsiteY33" fmla="*/ 4506 h 532528"/>
                <a:gd name="connsiteX34" fmla="*/ 305297 w 343029"/>
                <a:gd name="connsiteY34" fmla="*/ 27366 h 532528"/>
                <a:gd name="connsiteX35" fmla="*/ 260263 w 343029"/>
                <a:gd name="connsiteY35" fmla="*/ 102575 h 532528"/>
                <a:gd name="connsiteX36" fmla="*/ 221630 w 343029"/>
                <a:gd name="connsiteY36" fmla="*/ 121321 h 532528"/>
                <a:gd name="connsiteX37" fmla="*/ 190083 w 343029"/>
                <a:gd name="connsiteY37" fmla="*/ 122006 h 532528"/>
                <a:gd name="connsiteX38" fmla="*/ 149621 w 343029"/>
                <a:gd name="connsiteY38" fmla="*/ 124292 h 532528"/>
                <a:gd name="connsiteX39" fmla="*/ 137734 w 343029"/>
                <a:gd name="connsiteY39" fmla="*/ 124292 h 532528"/>
                <a:gd name="connsiteX40" fmla="*/ 93157 w 343029"/>
                <a:gd name="connsiteY40" fmla="*/ 139837 h 532528"/>
                <a:gd name="connsiteX41" fmla="*/ 38521 w 343029"/>
                <a:gd name="connsiteY41" fmla="*/ 190586 h 532528"/>
                <a:gd name="connsiteX42" fmla="*/ 14518 w 343029"/>
                <a:gd name="connsiteY42" fmla="*/ 216647 h 532528"/>
                <a:gd name="connsiteX43" fmla="*/ 13604 w 343029"/>
                <a:gd name="connsiteY43" fmla="*/ 269682 h 532528"/>
                <a:gd name="connsiteX44" fmla="*/ 52466 w 343029"/>
                <a:gd name="connsiteY44" fmla="*/ 311973 h 532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3029" h="532528">
                  <a:moveTo>
                    <a:pt x="52466" y="311973"/>
                  </a:moveTo>
                  <a:cubicBezTo>
                    <a:pt x="61153" y="318145"/>
                    <a:pt x="70068" y="322260"/>
                    <a:pt x="80812" y="320888"/>
                  </a:cubicBezTo>
                  <a:cubicBezTo>
                    <a:pt x="89728" y="319517"/>
                    <a:pt x="92699" y="314259"/>
                    <a:pt x="88356" y="306715"/>
                  </a:cubicBezTo>
                  <a:cubicBezTo>
                    <a:pt x="85841" y="302372"/>
                    <a:pt x="81955" y="298943"/>
                    <a:pt x="78755" y="294828"/>
                  </a:cubicBezTo>
                  <a:cubicBezTo>
                    <a:pt x="71211" y="285684"/>
                    <a:pt x="61838" y="277912"/>
                    <a:pt x="55895" y="267625"/>
                  </a:cubicBezTo>
                  <a:cubicBezTo>
                    <a:pt x="47437" y="252994"/>
                    <a:pt x="48808" y="243393"/>
                    <a:pt x="60238" y="230820"/>
                  </a:cubicBezTo>
                  <a:cubicBezTo>
                    <a:pt x="68239" y="221905"/>
                    <a:pt x="78069" y="215047"/>
                    <a:pt x="88127" y="208874"/>
                  </a:cubicBezTo>
                  <a:cubicBezTo>
                    <a:pt x="99329" y="202016"/>
                    <a:pt x="111445" y="208417"/>
                    <a:pt x="112359" y="221447"/>
                  </a:cubicBezTo>
                  <a:cubicBezTo>
                    <a:pt x="112588" y="226019"/>
                    <a:pt x="112359" y="230591"/>
                    <a:pt x="111445" y="234935"/>
                  </a:cubicBezTo>
                  <a:cubicBezTo>
                    <a:pt x="104815" y="267396"/>
                    <a:pt x="105044" y="301000"/>
                    <a:pt x="97271" y="333461"/>
                  </a:cubicBezTo>
                  <a:cubicBezTo>
                    <a:pt x="89956" y="363637"/>
                    <a:pt x="94757" y="395412"/>
                    <a:pt x="90413" y="426273"/>
                  </a:cubicBezTo>
                  <a:cubicBezTo>
                    <a:pt x="89956" y="429473"/>
                    <a:pt x="89728" y="433588"/>
                    <a:pt x="93614" y="435188"/>
                  </a:cubicBezTo>
                  <a:cubicBezTo>
                    <a:pt x="97043" y="436560"/>
                    <a:pt x="100015" y="434045"/>
                    <a:pt x="102758" y="431988"/>
                  </a:cubicBezTo>
                  <a:cubicBezTo>
                    <a:pt x="112588" y="424216"/>
                    <a:pt x="121732" y="415757"/>
                    <a:pt x="132019" y="408899"/>
                  </a:cubicBezTo>
                  <a:cubicBezTo>
                    <a:pt x="141848" y="402499"/>
                    <a:pt x="144820" y="393583"/>
                    <a:pt x="145277" y="383068"/>
                  </a:cubicBezTo>
                  <a:cubicBezTo>
                    <a:pt x="145506" y="377353"/>
                    <a:pt x="144592" y="371638"/>
                    <a:pt x="146878" y="366151"/>
                  </a:cubicBezTo>
                  <a:cubicBezTo>
                    <a:pt x="149621" y="359979"/>
                    <a:pt x="153964" y="355407"/>
                    <a:pt x="161279" y="357007"/>
                  </a:cubicBezTo>
                  <a:cubicBezTo>
                    <a:pt x="167680" y="358150"/>
                    <a:pt x="170652" y="362951"/>
                    <a:pt x="171109" y="369123"/>
                  </a:cubicBezTo>
                  <a:cubicBezTo>
                    <a:pt x="172024" y="379181"/>
                    <a:pt x="169509" y="388325"/>
                    <a:pt x="162422" y="395641"/>
                  </a:cubicBezTo>
                  <a:cubicBezTo>
                    <a:pt x="142306" y="416443"/>
                    <a:pt x="120817" y="435417"/>
                    <a:pt x="95214" y="449362"/>
                  </a:cubicBezTo>
                  <a:cubicBezTo>
                    <a:pt x="81727" y="456677"/>
                    <a:pt x="68696" y="464678"/>
                    <a:pt x="55895" y="472907"/>
                  </a:cubicBezTo>
                  <a:cubicBezTo>
                    <a:pt x="39664" y="483423"/>
                    <a:pt x="33949" y="502854"/>
                    <a:pt x="41036" y="520685"/>
                  </a:cubicBezTo>
                  <a:cubicBezTo>
                    <a:pt x="46065" y="533258"/>
                    <a:pt x="52923" y="535772"/>
                    <a:pt x="64353" y="528457"/>
                  </a:cubicBezTo>
                  <a:cubicBezTo>
                    <a:pt x="72583" y="523428"/>
                    <a:pt x="80355" y="517942"/>
                    <a:pt x="88356" y="512455"/>
                  </a:cubicBezTo>
                  <a:cubicBezTo>
                    <a:pt x="106415" y="499882"/>
                    <a:pt x="123789" y="485938"/>
                    <a:pt x="142763" y="474965"/>
                  </a:cubicBezTo>
                  <a:cubicBezTo>
                    <a:pt x="163565" y="463078"/>
                    <a:pt x="182768" y="449590"/>
                    <a:pt x="199684" y="432674"/>
                  </a:cubicBezTo>
                  <a:cubicBezTo>
                    <a:pt x="208600" y="423987"/>
                    <a:pt x="213629" y="413700"/>
                    <a:pt x="214543" y="401356"/>
                  </a:cubicBezTo>
                  <a:cubicBezTo>
                    <a:pt x="217744" y="357464"/>
                    <a:pt x="220715" y="313345"/>
                    <a:pt x="224144" y="269453"/>
                  </a:cubicBezTo>
                  <a:cubicBezTo>
                    <a:pt x="225973" y="246822"/>
                    <a:pt x="228031" y="224419"/>
                    <a:pt x="227802" y="201788"/>
                  </a:cubicBezTo>
                  <a:cubicBezTo>
                    <a:pt x="227802" y="194244"/>
                    <a:pt x="229402" y="187157"/>
                    <a:pt x="236946" y="182814"/>
                  </a:cubicBezTo>
                  <a:cubicBezTo>
                    <a:pt x="253177" y="173213"/>
                    <a:pt x="265978" y="159725"/>
                    <a:pt x="278551" y="145781"/>
                  </a:cubicBezTo>
                  <a:cubicBezTo>
                    <a:pt x="307812" y="114005"/>
                    <a:pt x="322671" y="75143"/>
                    <a:pt x="337301" y="35824"/>
                  </a:cubicBezTo>
                  <a:cubicBezTo>
                    <a:pt x="340959" y="25766"/>
                    <a:pt x="346217" y="15707"/>
                    <a:pt x="340502" y="6563"/>
                  </a:cubicBezTo>
                  <a:cubicBezTo>
                    <a:pt x="335701" y="-1438"/>
                    <a:pt x="326100" y="-2123"/>
                    <a:pt x="319699" y="4506"/>
                  </a:cubicBezTo>
                  <a:cubicBezTo>
                    <a:pt x="313298" y="11135"/>
                    <a:pt x="309412" y="19136"/>
                    <a:pt x="305297" y="27366"/>
                  </a:cubicBezTo>
                  <a:cubicBezTo>
                    <a:pt x="292496" y="53884"/>
                    <a:pt x="281980" y="81544"/>
                    <a:pt x="260263" y="102575"/>
                  </a:cubicBezTo>
                  <a:cubicBezTo>
                    <a:pt x="249519" y="113091"/>
                    <a:pt x="237860" y="120178"/>
                    <a:pt x="221630" y="121321"/>
                  </a:cubicBezTo>
                  <a:cubicBezTo>
                    <a:pt x="210886" y="122006"/>
                    <a:pt x="199913" y="119492"/>
                    <a:pt x="190083" y="122006"/>
                  </a:cubicBezTo>
                  <a:cubicBezTo>
                    <a:pt x="176596" y="125207"/>
                    <a:pt x="162880" y="121778"/>
                    <a:pt x="149621" y="124292"/>
                  </a:cubicBezTo>
                  <a:cubicBezTo>
                    <a:pt x="145735" y="124292"/>
                    <a:pt x="141620" y="124750"/>
                    <a:pt x="137734" y="124292"/>
                  </a:cubicBezTo>
                  <a:cubicBezTo>
                    <a:pt x="120360" y="122464"/>
                    <a:pt x="105958" y="127264"/>
                    <a:pt x="93157" y="139837"/>
                  </a:cubicBezTo>
                  <a:cubicBezTo>
                    <a:pt x="75554" y="157211"/>
                    <a:pt x="56809" y="173899"/>
                    <a:pt x="38521" y="190586"/>
                  </a:cubicBezTo>
                  <a:cubicBezTo>
                    <a:pt x="29606" y="198587"/>
                    <a:pt x="21605" y="207274"/>
                    <a:pt x="14518" y="216647"/>
                  </a:cubicBezTo>
                  <a:cubicBezTo>
                    <a:pt x="-4684" y="241793"/>
                    <a:pt x="-4684" y="243850"/>
                    <a:pt x="13604" y="269682"/>
                  </a:cubicBezTo>
                  <a:cubicBezTo>
                    <a:pt x="25034" y="285227"/>
                    <a:pt x="36464" y="300543"/>
                    <a:pt x="52466" y="311973"/>
                  </a:cubicBezTo>
                  <a:close/>
                </a:path>
              </a:pathLst>
            </a:custGeom>
            <a:solidFill>
              <a:srgbClr val="FFFFFF"/>
            </a:solidFill>
            <a:ln w="2286" cap="flat">
              <a:noFill/>
              <a:prstDash val="solid"/>
              <a:miter/>
            </a:ln>
          </p:spPr>
          <p:txBody>
            <a:bodyPr rtlCol="0" anchor="ctr"/>
            <a:lstStyle/>
            <a:p>
              <a:endParaRPr lang="en-US"/>
            </a:p>
          </p:txBody>
        </p:sp>
        <p:sp>
          <p:nvSpPr>
            <p:cNvPr id="62" name="Freeform 1809">
              <a:extLst>
                <a:ext uri="{FF2B5EF4-FFF2-40B4-BE49-F238E27FC236}">
                  <a16:creationId xmlns:a16="http://schemas.microsoft.com/office/drawing/2014/main" id="{563F11C2-7E5D-C4BA-D8A5-966672484F92}"/>
                </a:ext>
              </a:extLst>
            </p:cNvPr>
            <p:cNvSpPr/>
            <p:nvPr/>
          </p:nvSpPr>
          <p:spPr>
            <a:xfrm>
              <a:off x="2871954" y="1709470"/>
              <a:ext cx="314553" cy="854135"/>
            </a:xfrm>
            <a:custGeom>
              <a:avLst/>
              <a:gdLst>
                <a:gd name="connsiteX0" fmla="*/ 266776 w 314553"/>
                <a:gd name="connsiteY0" fmla="*/ 145847 h 854135"/>
                <a:gd name="connsiteX1" fmla="*/ 209626 w 314553"/>
                <a:gd name="connsiteY1" fmla="*/ 207112 h 854135"/>
                <a:gd name="connsiteX2" fmla="*/ 210083 w 314553"/>
                <a:gd name="connsiteY2" fmla="*/ 306781 h 854135"/>
                <a:gd name="connsiteX3" fmla="*/ 217170 w 314553"/>
                <a:gd name="connsiteY3" fmla="*/ 422910 h 854135"/>
                <a:gd name="connsiteX4" fmla="*/ 230200 w 314553"/>
                <a:gd name="connsiteY4" fmla="*/ 594360 h 854135"/>
                <a:gd name="connsiteX5" fmla="*/ 194767 w 314553"/>
                <a:gd name="connsiteY5" fmla="*/ 765124 h 854135"/>
                <a:gd name="connsiteX6" fmla="*/ 129159 w 314553"/>
                <a:gd name="connsiteY6" fmla="*/ 820903 h 854135"/>
                <a:gd name="connsiteX7" fmla="*/ 88011 w 314553"/>
                <a:gd name="connsiteY7" fmla="*/ 827989 h 854135"/>
                <a:gd name="connsiteX8" fmla="*/ 42062 w 314553"/>
                <a:gd name="connsiteY8" fmla="*/ 830504 h 854135"/>
                <a:gd name="connsiteX9" fmla="*/ 0 w 314553"/>
                <a:gd name="connsiteY9" fmla="*/ 832104 h 854135"/>
                <a:gd name="connsiteX10" fmla="*/ 0 w 314553"/>
                <a:gd name="connsiteY10" fmla="*/ 832104 h 854135"/>
                <a:gd name="connsiteX11" fmla="*/ 4343 w 314553"/>
                <a:gd name="connsiteY11" fmla="*/ 843305 h 854135"/>
                <a:gd name="connsiteX12" fmla="*/ 4572 w 314553"/>
                <a:gd name="connsiteY12" fmla="*/ 843534 h 854135"/>
                <a:gd name="connsiteX13" fmla="*/ 5486 w 314553"/>
                <a:gd name="connsiteY13" fmla="*/ 844677 h 854135"/>
                <a:gd name="connsiteX14" fmla="*/ 5944 w 314553"/>
                <a:gd name="connsiteY14" fmla="*/ 845134 h 854135"/>
                <a:gd name="connsiteX15" fmla="*/ 7087 w 314553"/>
                <a:gd name="connsiteY15" fmla="*/ 846049 h 854135"/>
                <a:gd name="connsiteX16" fmla="*/ 7544 w 314553"/>
                <a:gd name="connsiteY16" fmla="*/ 846277 h 854135"/>
                <a:gd name="connsiteX17" fmla="*/ 11659 w 314553"/>
                <a:gd name="connsiteY17" fmla="*/ 848792 h 854135"/>
                <a:gd name="connsiteX18" fmla="*/ 12573 w 314553"/>
                <a:gd name="connsiteY18" fmla="*/ 849249 h 854135"/>
                <a:gd name="connsiteX19" fmla="*/ 13716 w 314553"/>
                <a:gd name="connsiteY19" fmla="*/ 849706 h 854135"/>
                <a:gd name="connsiteX20" fmla="*/ 14859 w 314553"/>
                <a:gd name="connsiteY20" fmla="*/ 850163 h 854135"/>
                <a:gd name="connsiteX21" fmla="*/ 16002 w 314553"/>
                <a:gd name="connsiteY21" fmla="*/ 850621 h 854135"/>
                <a:gd name="connsiteX22" fmla="*/ 17374 w 314553"/>
                <a:gd name="connsiteY22" fmla="*/ 851078 h 854135"/>
                <a:gd name="connsiteX23" fmla="*/ 18517 w 314553"/>
                <a:gd name="connsiteY23" fmla="*/ 851306 h 854135"/>
                <a:gd name="connsiteX24" fmla="*/ 20345 w 314553"/>
                <a:gd name="connsiteY24" fmla="*/ 851764 h 854135"/>
                <a:gd name="connsiteX25" fmla="*/ 21260 w 314553"/>
                <a:gd name="connsiteY25" fmla="*/ 851992 h 854135"/>
                <a:gd name="connsiteX26" fmla="*/ 24232 w 314553"/>
                <a:gd name="connsiteY26" fmla="*/ 852449 h 854135"/>
                <a:gd name="connsiteX27" fmla="*/ 61265 w 314553"/>
                <a:gd name="connsiteY27" fmla="*/ 853821 h 854135"/>
                <a:gd name="connsiteX28" fmla="*/ 178079 w 314553"/>
                <a:gd name="connsiteY28" fmla="*/ 852678 h 854135"/>
                <a:gd name="connsiteX29" fmla="*/ 257632 w 314553"/>
                <a:gd name="connsiteY29" fmla="*/ 846506 h 854135"/>
                <a:gd name="connsiteX30" fmla="*/ 275920 w 314553"/>
                <a:gd name="connsiteY30" fmla="*/ 842620 h 854135"/>
                <a:gd name="connsiteX31" fmla="*/ 289179 w 314553"/>
                <a:gd name="connsiteY31" fmla="*/ 823874 h 854135"/>
                <a:gd name="connsiteX32" fmla="*/ 285979 w 314553"/>
                <a:gd name="connsiteY32" fmla="*/ 786613 h 854135"/>
                <a:gd name="connsiteX33" fmla="*/ 270434 w 314553"/>
                <a:gd name="connsiteY33" fmla="*/ 638023 h 854135"/>
                <a:gd name="connsiteX34" fmla="*/ 255346 w 314553"/>
                <a:gd name="connsiteY34" fmla="*/ 472288 h 854135"/>
                <a:gd name="connsiteX35" fmla="*/ 233858 w 314553"/>
                <a:gd name="connsiteY35" fmla="*/ 296951 h 854135"/>
                <a:gd name="connsiteX36" fmla="*/ 223342 w 314553"/>
                <a:gd name="connsiteY36" fmla="*/ 200711 h 854135"/>
                <a:gd name="connsiteX37" fmla="*/ 314554 w 314553"/>
                <a:gd name="connsiteY37" fmla="*/ 173965 h 854135"/>
                <a:gd name="connsiteX38" fmla="*/ 306324 w 314553"/>
                <a:gd name="connsiteY38" fmla="*/ 158191 h 854135"/>
                <a:gd name="connsiteX39" fmla="*/ 272263 w 314553"/>
                <a:gd name="connsiteY39" fmla="*/ 95555 h 854135"/>
                <a:gd name="connsiteX40" fmla="*/ 265405 w 314553"/>
                <a:gd name="connsiteY40" fmla="*/ 82982 h 854135"/>
                <a:gd name="connsiteX41" fmla="*/ 261518 w 314553"/>
                <a:gd name="connsiteY41" fmla="*/ 76124 h 854135"/>
                <a:gd name="connsiteX42" fmla="*/ 258547 w 314553"/>
                <a:gd name="connsiteY42" fmla="*/ 70637 h 854135"/>
                <a:gd name="connsiteX43" fmla="*/ 253517 w 314553"/>
                <a:gd name="connsiteY43" fmla="*/ 61493 h 854135"/>
                <a:gd name="connsiteX44" fmla="*/ 251917 w 314553"/>
                <a:gd name="connsiteY44" fmla="*/ 58522 h 854135"/>
                <a:gd name="connsiteX45" fmla="*/ 245974 w 314553"/>
                <a:gd name="connsiteY45" fmla="*/ 48235 h 854135"/>
                <a:gd name="connsiteX46" fmla="*/ 245059 w 314553"/>
                <a:gd name="connsiteY46" fmla="*/ 46634 h 854135"/>
                <a:gd name="connsiteX47" fmla="*/ 238430 w 314553"/>
                <a:gd name="connsiteY47" fmla="*/ 35662 h 854135"/>
                <a:gd name="connsiteX48" fmla="*/ 237973 w 314553"/>
                <a:gd name="connsiteY48" fmla="*/ 34976 h 854135"/>
                <a:gd name="connsiteX49" fmla="*/ 230886 w 314553"/>
                <a:gd name="connsiteY49" fmla="*/ 23546 h 854135"/>
                <a:gd name="connsiteX50" fmla="*/ 230657 w 314553"/>
                <a:gd name="connsiteY50" fmla="*/ 23317 h 854135"/>
                <a:gd name="connsiteX51" fmla="*/ 215798 w 314553"/>
                <a:gd name="connsiteY51" fmla="*/ 0 h 854135"/>
                <a:gd name="connsiteX52" fmla="*/ 215798 w 314553"/>
                <a:gd name="connsiteY52" fmla="*/ 0 h 854135"/>
                <a:gd name="connsiteX53" fmla="*/ 266776 w 314553"/>
                <a:gd name="connsiteY53" fmla="*/ 145847 h 85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14553" h="854135">
                  <a:moveTo>
                    <a:pt x="266776" y="145847"/>
                  </a:moveTo>
                  <a:cubicBezTo>
                    <a:pt x="263576" y="170078"/>
                    <a:pt x="213970" y="183109"/>
                    <a:pt x="209626" y="207112"/>
                  </a:cubicBezTo>
                  <a:cubicBezTo>
                    <a:pt x="206197" y="240259"/>
                    <a:pt x="208712" y="273863"/>
                    <a:pt x="210083" y="306781"/>
                  </a:cubicBezTo>
                  <a:cubicBezTo>
                    <a:pt x="211684" y="345643"/>
                    <a:pt x="213970" y="384277"/>
                    <a:pt x="217170" y="422910"/>
                  </a:cubicBezTo>
                  <a:cubicBezTo>
                    <a:pt x="221971" y="480060"/>
                    <a:pt x="229514" y="536981"/>
                    <a:pt x="230200" y="594360"/>
                  </a:cubicBezTo>
                  <a:cubicBezTo>
                    <a:pt x="230886" y="653110"/>
                    <a:pt x="224257" y="713461"/>
                    <a:pt x="194767" y="765124"/>
                  </a:cubicBezTo>
                  <a:cubicBezTo>
                    <a:pt x="179680" y="791642"/>
                    <a:pt x="157963" y="810844"/>
                    <a:pt x="129159" y="820903"/>
                  </a:cubicBezTo>
                  <a:cubicBezTo>
                    <a:pt x="116129" y="825475"/>
                    <a:pt x="101498" y="826846"/>
                    <a:pt x="88011" y="827989"/>
                  </a:cubicBezTo>
                  <a:cubicBezTo>
                    <a:pt x="72695" y="829361"/>
                    <a:pt x="57379" y="829818"/>
                    <a:pt x="42062" y="830504"/>
                  </a:cubicBezTo>
                  <a:cubicBezTo>
                    <a:pt x="28118" y="831190"/>
                    <a:pt x="14173" y="831647"/>
                    <a:pt x="0" y="832104"/>
                  </a:cubicBezTo>
                  <a:lnTo>
                    <a:pt x="0" y="832104"/>
                  </a:lnTo>
                  <a:cubicBezTo>
                    <a:pt x="686" y="836676"/>
                    <a:pt x="2057" y="840334"/>
                    <a:pt x="4343" y="843305"/>
                  </a:cubicBezTo>
                  <a:cubicBezTo>
                    <a:pt x="4343" y="843305"/>
                    <a:pt x="4572" y="843534"/>
                    <a:pt x="4572" y="843534"/>
                  </a:cubicBezTo>
                  <a:cubicBezTo>
                    <a:pt x="4801" y="843991"/>
                    <a:pt x="5258" y="844220"/>
                    <a:pt x="5486" y="844677"/>
                  </a:cubicBezTo>
                  <a:cubicBezTo>
                    <a:pt x="5715" y="844906"/>
                    <a:pt x="5715" y="844906"/>
                    <a:pt x="5944" y="845134"/>
                  </a:cubicBezTo>
                  <a:cubicBezTo>
                    <a:pt x="6401" y="845591"/>
                    <a:pt x="6629" y="845820"/>
                    <a:pt x="7087" y="846049"/>
                  </a:cubicBezTo>
                  <a:cubicBezTo>
                    <a:pt x="7315" y="846049"/>
                    <a:pt x="7315" y="846277"/>
                    <a:pt x="7544" y="846277"/>
                  </a:cubicBezTo>
                  <a:cubicBezTo>
                    <a:pt x="8687" y="847192"/>
                    <a:pt x="10058" y="848106"/>
                    <a:pt x="11659" y="848792"/>
                  </a:cubicBezTo>
                  <a:cubicBezTo>
                    <a:pt x="11887" y="849020"/>
                    <a:pt x="12344" y="849020"/>
                    <a:pt x="12573" y="849249"/>
                  </a:cubicBezTo>
                  <a:cubicBezTo>
                    <a:pt x="13030" y="849478"/>
                    <a:pt x="13259" y="849478"/>
                    <a:pt x="13716" y="849706"/>
                  </a:cubicBezTo>
                  <a:cubicBezTo>
                    <a:pt x="14173" y="849935"/>
                    <a:pt x="14402" y="849935"/>
                    <a:pt x="14859" y="850163"/>
                  </a:cubicBezTo>
                  <a:cubicBezTo>
                    <a:pt x="15316" y="850392"/>
                    <a:pt x="15545" y="850392"/>
                    <a:pt x="16002" y="850621"/>
                  </a:cubicBezTo>
                  <a:cubicBezTo>
                    <a:pt x="16459" y="850849"/>
                    <a:pt x="16916" y="850849"/>
                    <a:pt x="17374" y="851078"/>
                  </a:cubicBezTo>
                  <a:cubicBezTo>
                    <a:pt x="17831" y="851078"/>
                    <a:pt x="18059" y="851306"/>
                    <a:pt x="18517" y="851306"/>
                  </a:cubicBezTo>
                  <a:cubicBezTo>
                    <a:pt x="19202" y="851535"/>
                    <a:pt x="19660" y="851535"/>
                    <a:pt x="20345" y="851764"/>
                  </a:cubicBezTo>
                  <a:cubicBezTo>
                    <a:pt x="20574" y="851764"/>
                    <a:pt x="21031" y="851992"/>
                    <a:pt x="21260" y="851992"/>
                  </a:cubicBezTo>
                  <a:cubicBezTo>
                    <a:pt x="22174" y="852221"/>
                    <a:pt x="23089" y="852221"/>
                    <a:pt x="24232" y="852449"/>
                  </a:cubicBezTo>
                  <a:cubicBezTo>
                    <a:pt x="36576" y="854050"/>
                    <a:pt x="48920" y="853821"/>
                    <a:pt x="61265" y="853821"/>
                  </a:cubicBezTo>
                  <a:cubicBezTo>
                    <a:pt x="100127" y="853364"/>
                    <a:pt x="139217" y="855421"/>
                    <a:pt x="178079" y="852678"/>
                  </a:cubicBezTo>
                  <a:cubicBezTo>
                    <a:pt x="204597" y="850849"/>
                    <a:pt x="231115" y="849249"/>
                    <a:pt x="257632" y="846506"/>
                  </a:cubicBezTo>
                  <a:cubicBezTo>
                    <a:pt x="263804" y="845820"/>
                    <a:pt x="269977" y="844677"/>
                    <a:pt x="275920" y="842620"/>
                  </a:cubicBezTo>
                  <a:cubicBezTo>
                    <a:pt x="285979" y="839419"/>
                    <a:pt x="289865" y="834161"/>
                    <a:pt x="289179" y="823874"/>
                  </a:cubicBezTo>
                  <a:cubicBezTo>
                    <a:pt x="288493" y="811530"/>
                    <a:pt x="287122" y="798957"/>
                    <a:pt x="285979" y="786613"/>
                  </a:cubicBezTo>
                  <a:cubicBezTo>
                    <a:pt x="280721" y="737006"/>
                    <a:pt x="275234" y="687629"/>
                    <a:pt x="270434" y="638023"/>
                  </a:cubicBezTo>
                  <a:cubicBezTo>
                    <a:pt x="265176" y="582701"/>
                    <a:pt x="261747" y="527380"/>
                    <a:pt x="255346" y="472288"/>
                  </a:cubicBezTo>
                  <a:cubicBezTo>
                    <a:pt x="248488" y="413766"/>
                    <a:pt x="240030" y="355473"/>
                    <a:pt x="233858" y="296951"/>
                  </a:cubicBezTo>
                  <a:cubicBezTo>
                    <a:pt x="230429" y="264947"/>
                    <a:pt x="224942" y="233172"/>
                    <a:pt x="223342" y="200711"/>
                  </a:cubicBezTo>
                  <a:cubicBezTo>
                    <a:pt x="222199" y="177165"/>
                    <a:pt x="281407" y="183794"/>
                    <a:pt x="314554" y="173965"/>
                  </a:cubicBezTo>
                  <a:cubicBezTo>
                    <a:pt x="310439" y="164821"/>
                    <a:pt x="308610" y="162535"/>
                    <a:pt x="306324" y="158191"/>
                  </a:cubicBezTo>
                  <a:cubicBezTo>
                    <a:pt x="295123" y="137160"/>
                    <a:pt x="283464" y="116586"/>
                    <a:pt x="272263" y="95555"/>
                  </a:cubicBezTo>
                  <a:cubicBezTo>
                    <a:pt x="269977" y="91440"/>
                    <a:pt x="267691" y="87325"/>
                    <a:pt x="265405" y="82982"/>
                  </a:cubicBezTo>
                  <a:cubicBezTo>
                    <a:pt x="264262" y="80696"/>
                    <a:pt x="262890" y="78410"/>
                    <a:pt x="261518" y="76124"/>
                  </a:cubicBezTo>
                  <a:cubicBezTo>
                    <a:pt x="260604" y="74295"/>
                    <a:pt x="259461" y="72466"/>
                    <a:pt x="258547" y="70637"/>
                  </a:cubicBezTo>
                  <a:cubicBezTo>
                    <a:pt x="256946" y="67666"/>
                    <a:pt x="255118" y="64694"/>
                    <a:pt x="253517" y="61493"/>
                  </a:cubicBezTo>
                  <a:cubicBezTo>
                    <a:pt x="253060" y="60579"/>
                    <a:pt x="252374" y="59436"/>
                    <a:pt x="251917" y="58522"/>
                  </a:cubicBezTo>
                  <a:cubicBezTo>
                    <a:pt x="249860" y="55093"/>
                    <a:pt x="248031" y="51664"/>
                    <a:pt x="245974" y="48235"/>
                  </a:cubicBezTo>
                  <a:cubicBezTo>
                    <a:pt x="245745" y="47777"/>
                    <a:pt x="245288" y="47092"/>
                    <a:pt x="245059" y="46634"/>
                  </a:cubicBezTo>
                  <a:cubicBezTo>
                    <a:pt x="242773" y="42977"/>
                    <a:pt x="240716" y="39319"/>
                    <a:pt x="238430" y="35662"/>
                  </a:cubicBezTo>
                  <a:cubicBezTo>
                    <a:pt x="238201" y="35433"/>
                    <a:pt x="238201" y="35204"/>
                    <a:pt x="237973" y="34976"/>
                  </a:cubicBezTo>
                  <a:cubicBezTo>
                    <a:pt x="235687" y="31090"/>
                    <a:pt x="233401" y="27432"/>
                    <a:pt x="230886" y="23546"/>
                  </a:cubicBezTo>
                  <a:cubicBezTo>
                    <a:pt x="230886" y="23546"/>
                    <a:pt x="230886" y="23317"/>
                    <a:pt x="230657" y="23317"/>
                  </a:cubicBezTo>
                  <a:cubicBezTo>
                    <a:pt x="225857" y="15545"/>
                    <a:pt x="220828" y="7772"/>
                    <a:pt x="215798" y="0"/>
                  </a:cubicBezTo>
                  <a:lnTo>
                    <a:pt x="215798" y="0"/>
                  </a:lnTo>
                  <a:cubicBezTo>
                    <a:pt x="220599" y="24917"/>
                    <a:pt x="269748" y="124587"/>
                    <a:pt x="266776" y="145847"/>
                  </a:cubicBezTo>
                  <a:close/>
                </a:path>
              </a:pathLst>
            </a:custGeom>
            <a:solidFill>
              <a:srgbClr val="DF4625"/>
            </a:solidFill>
            <a:ln w="2286" cap="flat">
              <a:noFill/>
              <a:prstDash val="solid"/>
              <a:miter/>
            </a:ln>
          </p:spPr>
          <p:txBody>
            <a:bodyPr rtlCol="0" anchor="ctr"/>
            <a:lstStyle/>
            <a:p>
              <a:endParaRPr lang="en-US"/>
            </a:p>
          </p:txBody>
        </p:sp>
        <p:sp>
          <p:nvSpPr>
            <p:cNvPr id="63" name="Freeform 1810">
              <a:extLst>
                <a:ext uri="{FF2B5EF4-FFF2-40B4-BE49-F238E27FC236}">
                  <a16:creationId xmlns:a16="http://schemas.microsoft.com/office/drawing/2014/main" id="{9E684478-7CD7-BEAB-7E24-23818299A650}"/>
                </a:ext>
              </a:extLst>
            </p:cNvPr>
            <p:cNvSpPr/>
            <p:nvPr/>
          </p:nvSpPr>
          <p:spPr>
            <a:xfrm>
              <a:off x="3134386" y="1692554"/>
              <a:ext cx="100599" cy="189207"/>
            </a:xfrm>
            <a:custGeom>
              <a:avLst/>
              <a:gdLst>
                <a:gd name="connsiteX0" fmla="*/ 24917 w 100599"/>
                <a:gd name="connsiteY0" fmla="*/ 118643 h 189207"/>
                <a:gd name="connsiteX1" fmla="*/ 24917 w 100599"/>
                <a:gd name="connsiteY1" fmla="*/ 118643 h 189207"/>
                <a:gd name="connsiteX2" fmla="*/ 29261 w 100599"/>
                <a:gd name="connsiteY2" fmla="*/ 126644 h 189207"/>
                <a:gd name="connsiteX3" fmla="*/ 29947 w 100599"/>
                <a:gd name="connsiteY3" fmla="*/ 127787 h 189207"/>
                <a:gd name="connsiteX4" fmla="*/ 34747 w 100599"/>
                <a:gd name="connsiteY4" fmla="*/ 136246 h 189207"/>
                <a:gd name="connsiteX5" fmla="*/ 59207 w 100599"/>
                <a:gd name="connsiteY5" fmla="*/ 180823 h 189207"/>
                <a:gd name="connsiteX6" fmla="*/ 74066 w 100599"/>
                <a:gd name="connsiteY6" fmla="*/ 188366 h 189207"/>
                <a:gd name="connsiteX7" fmla="*/ 100584 w 100599"/>
                <a:gd name="connsiteY7" fmla="*/ 158877 h 189207"/>
                <a:gd name="connsiteX8" fmla="*/ 86639 w 100599"/>
                <a:gd name="connsiteY8" fmla="*/ 134188 h 189207"/>
                <a:gd name="connsiteX9" fmla="*/ 85725 w 100599"/>
                <a:gd name="connsiteY9" fmla="*/ 132588 h 189207"/>
                <a:gd name="connsiteX10" fmla="*/ 85268 w 100599"/>
                <a:gd name="connsiteY10" fmla="*/ 132131 h 189207"/>
                <a:gd name="connsiteX11" fmla="*/ 84582 w 100599"/>
                <a:gd name="connsiteY11" fmla="*/ 130988 h 189207"/>
                <a:gd name="connsiteX12" fmla="*/ 84125 w 100599"/>
                <a:gd name="connsiteY12" fmla="*/ 130302 h 189207"/>
                <a:gd name="connsiteX13" fmla="*/ 83439 w 100599"/>
                <a:gd name="connsiteY13" fmla="*/ 128930 h 189207"/>
                <a:gd name="connsiteX14" fmla="*/ 82982 w 100599"/>
                <a:gd name="connsiteY14" fmla="*/ 128016 h 189207"/>
                <a:gd name="connsiteX15" fmla="*/ 82067 w 100599"/>
                <a:gd name="connsiteY15" fmla="*/ 126644 h 189207"/>
                <a:gd name="connsiteX16" fmla="*/ 81382 w 100599"/>
                <a:gd name="connsiteY16" fmla="*/ 125730 h 189207"/>
                <a:gd name="connsiteX17" fmla="*/ 80239 w 100599"/>
                <a:gd name="connsiteY17" fmla="*/ 123901 h 189207"/>
                <a:gd name="connsiteX18" fmla="*/ 79781 w 100599"/>
                <a:gd name="connsiteY18" fmla="*/ 123215 h 189207"/>
                <a:gd name="connsiteX19" fmla="*/ 77953 w 100599"/>
                <a:gd name="connsiteY19" fmla="*/ 120472 h 189207"/>
                <a:gd name="connsiteX20" fmla="*/ 77495 w 100599"/>
                <a:gd name="connsiteY20" fmla="*/ 119786 h 189207"/>
                <a:gd name="connsiteX21" fmla="*/ 76124 w 100599"/>
                <a:gd name="connsiteY21" fmla="*/ 117500 h 189207"/>
                <a:gd name="connsiteX22" fmla="*/ 75438 w 100599"/>
                <a:gd name="connsiteY22" fmla="*/ 116586 h 189207"/>
                <a:gd name="connsiteX23" fmla="*/ 74066 w 100599"/>
                <a:gd name="connsiteY23" fmla="*/ 114529 h 189207"/>
                <a:gd name="connsiteX24" fmla="*/ 73152 w 100599"/>
                <a:gd name="connsiteY24" fmla="*/ 113157 h 189207"/>
                <a:gd name="connsiteX25" fmla="*/ 72009 w 100599"/>
                <a:gd name="connsiteY25" fmla="*/ 111100 h 189207"/>
                <a:gd name="connsiteX26" fmla="*/ 71095 w 100599"/>
                <a:gd name="connsiteY26" fmla="*/ 109728 h 189207"/>
                <a:gd name="connsiteX27" fmla="*/ 69494 w 100599"/>
                <a:gd name="connsiteY27" fmla="*/ 107213 h 189207"/>
                <a:gd name="connsiteX28" fmla="*/ 68809 w 100599"/>
                <a:gd name="connsiteY28" fmla="*/ 106299 h 189207"/>
                <a:gd name="connsiteX29" fmla="*/ 64008 w 100599"/>
                <a:gd name="connsiteY29" fmla="*/ 98984 h 189207"/>
                <a:gd name="connsiteX30" fmla="*/ 63094 w 100599"/>
                <a:gd name="connsiteY30" fmla="*/ 97612 h 189207"/>
                <a:gd name="connsiteX31" fmla="*/ 61265 w 100599"/>
                <a:gd name="connsiteY31" fmla="*/ 94869 h 189207"/>
                <a:gd name="connsiteX32" fmla="*/ 60579 w 100599"/>
                <a:gd name="connsiteY32" fmla="*/ 93726 h 189207"/>
                <a:gd name="connsiteX33" fmla="*/ 58750 w 100599"/>
                <a:gd name="connsiteY33" fmla="*/ 90983 h 189207"/>
                <a:gd name="connsiteX34" fmla="*/ 57836 w 100599"/>
                <a:gd name="connsiteY34" fmla="*/ 89383 h 189207"/>
                <a:gd name="connsiteX35" fmla="*/ 56007 w 100599"/>
                <a:gd name="connsiteY35" fmla="*/ 86639 h 189207"/>
                <a:gd name="connsiteX36" fmla="*/ 55093 w 100599"/>
                <a:gd name="connsiteY36" fmla="*/ 85039 h 189207"/>
                <a:gd name="connsiteX37" fmla="*/ 52578 w 100599"/>
                <a:gd name="connsiteY37" fmla="*/ 80924 h 189207"/>
                <a:gd name="connsiteX38" fmla="*/ 52578 w 100599"/>
                <a:gd name="connsiteY38" fmla="*/ 80924 h 189207"/>
                <a:gd name="connsiteX39" fmla="*/ 49606 w 100599"/>
                <a:gd name="connsiteY39" fmla="*/ 76352 h 189207"/>
                <a:gd name="connsiteX40" fmla="*/ 49378 w 100599"/>
                <a:gd name="connsiteY40" fmla="*/ 76124 h 189207"/>
                <a:gd name="connsiteX41" fmla="*/ 46634 w 100599"/>
                <a:gd name="connsiteY41" fmla="*/ 72009 h 189207"/>
                <a:gd name="connsiteX42" fmla="*/ 45720 w 100599"/>
                <a:gd name="connsiteY42" fmla="*/ 70409 h 189207"/>
                <a:gd name="connsiteX43" fmla="*/ 43663 w 100599"/>
                <a:gd name="connsiteY43" fmla="*/ 67208 h 189207"/>
                <a:gd name="connsiteX44" fmla="*/ 42748 w 100599"/>
                <a:gd name="connsiteY44" fmla="*/ 65608 h 189207"/>
                <a:gd name="connsiteX45" fmla="*/ 40462 w 100599"/>
                <a:gd name="connsiteY45" fmla="*/ 62179 h 189207"/>
                <a:gd name="connsiteX46" fmla="*/ 39548 w 100599"/>
                <a:gd name="connsiteY46" fmla="*/ 60808 h 189207"/>
                <a:gd name="connsiteX47" fmla="*/ 37490 w 100599"/>
                <a:gd name="connsiteY47" fmla="*/ 57836 h 189207"/>
                <a:gd name="connsiteX48" fmla="*/ 36347 w 100599"/>
                <a:gd name="connsiteY48" fmla="*/ 56007 h 189207"/>
                <a:gd name="connsiteX49" fmla="*/ 30175 w 100599"/>
                <a:gd name="connsiteY49" fmla="*/ 46406 h 189207"/>
                <a:gd name="connsiteX50" fmla="*/ 29718 w 100599"/>
                <a:gd name="connsiteY50" fmla="*/ 45491 h 189207"/>
                <a:gd name="connsiteX51" fmla="*/ 26975 w 100599"/>
                <a:gd name="connsiteY51" fmla="*/ 41377 h 189207"/>
                <a:gd name="connsiteX52" fmla="*/ 26518 w 100599"/>
                <a:gd name="connsiteY52" fmla="*/ 40691 h 189207"/>
                <a:gd name="connsiteX53" fmla="*/ 23774 w 100599"/>
                <a:gd name="connsiteY53" fmla="*/ 36347 h 189207"/>
                <a:gd name="connsiteX54" fmla="*/ 23317 w 100599"/>
                <a:gd name="connsiteY54" fmla="*/ 35433 h 189207"/>
                <a:gd name="connsiteX55" fmla="*/ 20345 w 100599"/>
                <a:gd name="connsiteY55" fmla="*/ 31090 h 189207"/>
                <a:gd name="connsiteX56" fmla="*/ 19888 w 100599"/>
                <a:gd name="connsiteY56" fmla="*/ 30632 h 189207"/>
                <a:gd name="connsiteX57" fmla="*/ 6629 w 100599"/>
                <a:gd name="connsiteY57" fmla="*/ 10287 h 189207"/>
                <a:gd name="connsiteX58" fmla="*/ 6401 w 100599"/>
                <a:gd name="connsiteY58" fmla="*/ 9830 h 189207"/>
                <a:gd name="connsiteX59" fmla="*/ 3429 w 100599"/>
                <a:gd name="connsiteY59" fmla="*/ 5258 h 189207"/>
                <a:gd name="connsiteX60" fmla="*/ 3200 w 100599"/>
                <a:gd name="connsiteY60" fmla="*/ 5029 h 189207"/>
                <a:gd name="connsiteX61" fmla="*/ 0 w 100599"/>
                <a:gd name="connsiteY61" fmla="*/ 0 h 189207"/>
                <a:gd name="connsiteX62" fmla="*/ 24917 w 100599"/>
                <a:gd name="connsiteY62" fmla="*/ 118643 h 18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00599" h="189207">
                  <a:moveTo>
                    <a:pt x="24917" y="118643"/>
                  </a:moveTo>
                  <a:lnTo>
                    <a:pt x="24917" y="118643"/>
                  </a:lnTo>
                  <a:cubicBezTo>
                    <a:pt x="26289" y="121387"/>
                    <a:pt x="27889" y="123901"/>
                    <a:pt x="29261" y="126644"/>
                  </a:cubicBezTo>
                  <a:cubicBezTo>
                    <a:pt x="29489" y="127102"/>
                    <a:pt x="29718" y="127330"/>
                    <a:pt x="29947" y="127787"/>
                  </a:cubicBezTo>
                  <a:cubicBezTo>
                    <a:pt x="31547" y="130531"/>
                    <a:pt x="33147" y="133502"/>
                    <a:pt x="34747" y="136246"/>
                  </a:cubicBezTo>
                  <a:cubicBezTo>
                    <a:pt x="42977" y="151105"/>
                    <a:pt x="51206" y="165964"/>
                    <a:pt x="59207" y="180823"/>
                  </a:cubicBezTo>
                  <a:cubicBezTo>
                    <a:pt x="62408" y="186766"/>
                    <a:pt x="66523" y="191110"/>
                    <a:pt x="74066" y="188366"/>
                  </a:cubicBezTo>
                  <a:cubicBezTo>
                    <a:pt x="83210" y="185166"/>
                    <a:pt x="100355" y="168935"/>
                    <a:pt x="100584" y="158877"/>
                  </a:cubicBezTo>
                  <a:cubicBezTo>
                    <a:pt x="101041" y="149733"/>
                    <a:pt x="90983" y="141275"/>
                    <a:pt x="86639" y="134188"/>
                  </a:cubicBezTo>
                  <a:cubicBezTo>
                    <a:pt x="86411" y="133731"/>
                    <a:pt x="85954" y="133274"/>
                    <a:pt x="85725" y="132588"/>
                  </a:cubicBezTo>
                  <a:cubicBezTo>
                    <a:pt x="85725" y="132359"/>
                    <a:pt x="85496" y="132131"/>
                    <a:pt x="85268" y="132131"/>
                  </a:cubicBezTo>
                  <a:cubicBezTo>
                    <a:pt x="85039" y="131674"/>
                    <a:pt x="84811" y="131445"/>
                    <a:pt x="84582" y="130988"/>
                  </a:cubicBezTo>
                  <a:cubicBezTo>
                    <a:pt x="84353" y="130759"/>
                    <a:pt x="84353" y="130531"/>
                    <a:pt x="84125" y="130302"/>
                  </a:cubicBezTo>
                  <a:cubicBezTo>
                    <a:pt x="83896" y="129845"/>
                    <a:pt x="83668" y="129388"/>
                    <a:pt x="83439" y="128930"/>
                  </a:cubicBezTo>
                  <a:cubicBezTo>
                    <a:pt x="83210" y="128702"/>
                    <a:pt x="82982" y="128473"/>
                    <a:pt x="82982" y="128016"/>
                  </a:cubicBezTo>
                  <a:cubicBezTo>
                    <a:pt x="82753" y="127559"/>
                    <a:pt x="82525" y="127102"/>
                    <a:pt x="82067" y="126644"/>
                  </a:cubicBezTo>
                  <a:cubicBezTo>
                    <a:pt x="81839" y="126416"/>
                    <a:pt x="81610" y="125959"/>
                    <a:pt x="81382" y="125730"/>
                  </a:cubicBezTo>
                  <a:cubicBezTo>
                    <a:pt x="80924" y="125044"/>
                    <a:pt x="80696" y="124587"/>
                    <a:pt x="80239" y="123901"/>
                  </a:cubicBezTo>
                  <a:cubicBezTo>
                    <a:pt x="80010" y="123673"/>
                    <a:pt x="80010" y="123444"/>
                    <a:pt x="79781" y="123215"/>
                  </a:cubicBezTo>
                  <a:cubicBezTo>
                    <a:pt x="79324" y="122301"/>
                    <a:pt x="78638" y="121387"/>
                    <a:pt x="77953" y="120472"/>
                  </a:cubicBezTo>
                  <a:cubicBezTo>
                    <a:pt x="77724" y="120244"/>
                    <a:pt x="77724" y="120015"/>
                    <a:pt x="77495" y="119786"/>
                  </a:cubicBezTo>
                  <a:cubicBezTo>
                    <a:pt x="77038" y="119101"/>
                    <a:pt x="76581" y="118415"/>
                    <a:pt x="76124" y="117500"/>
                  </a:cubicBezTo>
                  <a:cubicBezTo>
                    <a:pt x="75895" y="117272"/>
                    <a:pt x="75667" y="116815"/>
                    <a:pt x="75438" y="116586"/>
                  </a:cubicBezTo>
                  <a:cubicBezTo>
                    <a:pt x="74981" y="115900"/>
                    <a:pt x="74524" y="115214"/>
                    <a:pt x="74066" y="114529"/>
                  </a:cubicBezTo>
                  <a:cubicBezTo>
                    <a:pt x="73838" y="114071"/>
                    <a:pt x="73381" y="113614"/>
                    <a:pt x="73152" y="113157"/>
                  </a:cubicBezTo>
                  <a:cubicBezTo>
                    <a:pt x="72695" y="112471"/>
                    <a:pt x="72238" y="111785"/>
                    <a:pt x="72009" y="111100"/>
                  </a:cubicBezTo>
                  <a:cubicBezTo>
                    <a:pt x="71780" y="110642"/>
                    <a:pt x="71552" y="110185"/>
                    <a:pt x="71095" y="109728"/>
                  </a:cubicBezTo>
                  <a:cubicBezTo>
                    <a:pt x="70637" y="108814"/>
                    <a:pt x="69952" y="108128"/>
                    <a:pt x="69494" y="107213"/>
                  </a:cubicBezTo>
                  <a:cubicBezTo>
                    <a:pt x="69266" y="106985"/>
                    <a:pt x="69037" y="106528"/>
                    <a:pt x="68809" y="106299"/>
                  </a:cubicBezTo>
                  <a:cubicBezTo>
                    <a:pt x="67208" y="104013"/>
                    <a:pt x="65608" y="101498"/>
                    <a:pt x="64008" y="98984"/>
                  </a:cubicBezTo>
                  <a:cubicBezTo>
                    <a:pt x="63779" y="98527"/>
                    <a:pt x="63551" y="98069"/>
                    <a:pt x="63094" y="97612"/>
                  </a:cubicBezTo>
                  <a:cubicBezTo>
                    <a:pt x="62408" y="96698"/>
                    <a:pt x="61951" y="95783"/>
                    <a:pt x="61265" y="94869"/>
                  </a:cubicBezTo>
                  <a:cubicBezTo>
                    <a:pt x="61036" y="94412"/>
                    <a:pt x="60808" y="93955"/>
                    <a:pt x="60579" y="93726"/>
                  </a:cubicBezTo>
                  <a:cubicBezTo>
                    <a:pt x="59893" y="92812"/>
                    <a:pt x="59436" y="91897"/>
                    <a:pt x="58750" y="90983"/>
                  </a:cubicBezTo>
                  <a:cubicBezTo>
                    <a:pt x="58522" y="90526"/>
                    <a:pt x="58064" y="89840"/>
                    <a:pt x="57836" y="89383"/>
                  </a:cubicBezTo>
                  <a:cubicBezTo>
                    <a:pt x="57379" y="88468"/>
                    <a:pt x="56693" y="87554"/>
                    <a:pt x="56007" y="86639"/>
                  </a:cubicBezTo>
                  <a:cubicBezTo>
                    <a:pt x="55778" y="86182"/>
                    <a:pt x="55321" y="85725"/>
                    <a:pt x="55093" y="85039"/>
                  </a:cubicBezTo>
                  <a:cubicBezTo>
                    <a:pt x="54178" y="83668"/>
                    <a:pt x="53264" y="82296"/>
                    <a:pt x="52578" y="80924"/>
                  </a:cubicBezTo>
                  <a:cubicBezTo>
                    <a:pt x="52578" y="80924"/>
                    <a:pt x="52578" y="80924"/>
                    <a:pt x="52578" y="80924"/>
                  </a:cubicBezTo>
                  <a:cubicBezTo>
                    <a:pt x="51664" y="79324"/>
                    <a:pt x="50521" y="77724"/>
                    <a:pt x="49606" y="76352"/>
                  </a:cubicBezTo>
                  <a:cubicBezTo>
                    <a:pt x="49606" y="76352"/>
                    <a:pt x="49606" y="76124"/>
                    <a:pt x="49378" y="76124"/>
                  </a:cubicBezTo>
                  <a:cubicBezTo>
                    <a:pt x="48463" y="74752"/>
                    <a:pt x="47549" y="73381"/>
                    <a:pt x="46634" y="72009"/>
                  </a:cubicBezTo>
                  <a:cubicBezTo>
                    <a:pt x="46406" y="71552"/>
                    <a:pt x="45949" y="71095"/>
                    <a:pt x="45720" y="70409"/>
                  </a:cubicBezTo>
                  <a:cubicBezTo>
                    <a:pt x="45034" y="69266"/>
                    <a:pt x="44348" y="68351"/>
                    <a:pt x="43663" y="67208"/>
                  </a:cubicBezTo>
                  <a:cubicBezTo>
                    <a:pt x="43434" y="66751"/>
                    <a:pt x="42977" y="66065"/>
                    <a:pt x="42748" y="65608"/>
                  </a:cubicBezTo>
                  <a:cubicBezTo>
                    <a:pt x="42062" y="64465"/>
                    <a:pt x="41377" y="63322"/>
                    <a:pt x="40462" y="62179"/>
                  </a:cubicBezTo>
                  <a:cubicBezTo>
                    <a:pt x="40234" y="61722"/>
                    <a:pt x="39776" y="61265"/>
                    <a:pt x="39548" y="60808"/>
                  </a:cubicBezTo>
                  <a:cubicBezTo>
                    <a:pt x="38862" y="59893"/>
                    <a:pt x="38176" y="58750"/>
                    <a:pt x="37490" y="57836"/>
                  </a:cubicBezTo>
                  <a:cubicBezTo>
                    <a:pt x="37033" y="57150"/>
                    <a:pt x="36576" y="56693"/>
                    <a:pt x="36347" y="56007"/>
                  </a:cubicBezTo>
                  <a:cubicBezTo>
                    <a:pt x="34290" y="52807"/>
                    <a:pt x="32233" y="49606"/>
                    <a:pt x="30175" y="46406"/>
                  </a:cubicBezTo>
                  <a:cubicBezTo>
                    <a:pt x="29947" y="46177"/>
                    <a:pt x="29718" y="45949"/>
                    <a:pt x="29718" y="45491"/>
                  </a:cubicBezTo>
                  <a:cubicBezTo>
                    <a:pt x="28804" y="44120"/>
                    <a:pt x="27889" y="42748"/>
                    <a:pt x="26975" y="41377"/>
                  </a:cubicBezTo>
                  <a:cubicBezTo>
                    <a:pt x="26746" y="41148"/>
                    <a:pt x="26746" y="40919"/>
                    <a:pt x="26518" y="40691"/>
                  </a:cubicBezTo>
                  <a:cubicBezTo>
                    <a:pt x="25603" y="39319"/>
                    <a:pt x="24689" y="37719"/>
                    <a:pt x="23774" y="36347"/>
                  </a:cubicBezTo>
                  <a:cubicBezTo>
                    <a:pt x="23546" y="36119"/>
                    <a:pt x="23317" y="35662"/>
                    <a:pt x="23317" y="35433"/>
                  </a:cubicBezTo>
                  <a:cubicBezTo>
                    <a:pt x="22403" y="34061"/>
                    <a:pt x="21488" y="32461"/>
                    <a:pt x="20345" y="31090"/>
                  </a:cubicBezTo>
                  <a:cubicBezTo>
                    <a:pt x="20117" y="30861"/>
                    <a:pt x="20117" y="30632"/>
                    <a:pt x="19888" y="30632"/>
                  </a:cubicBezTo>
                  <a:cubicBezTo>
                    <a:pt x="15316" y="23774"/>
                    <a:pt x="10973" y="16916"/>
                    <a:pt x="6629" y="10287"/>
                  </a:cubicBezTo>
                  <a:cubicBezTo>
                    <a:pt x="6629" y="10058"/>
                    <a:pt x="6401" y="9830"/>
                    <a:pt x="6401" y="9830"/>
                  </a:cubicBezTo>
                  <a:cubicBezTo>
                    <a:pt x="5486" y="8230"/>
                    <a:pt x="4343" y="6629"/>
                    <a:pt x="3429" y="5258"/>
                  </a:cubicBezTo>
                  <a:cubicBezTo>
                    <a:pt x="3429" y="5258"/>
                    <a:pt x="3200" y="5029"/>
                    <a:pt x="3200" y="5029"/>
                  </a:cubicBezTo>
                  <a:cubicBezTo>
                    <a:pt x="2057" y="3429"/>
                    <a:pt x="1143" y="1829"/>
                    <a:pt x="0" y="0"/>
                  </a:cubicBezTo>
                  <a:cubicBezTo>
                    <a:pt x="13030" y="38176"/>
                    <a:pt x="20345" y="78867"/>
                    <a:pt x="24917" y="118643"/>
                  </a:cubicBezTo>
                  <a:close/>
                </a:path>
              </a:pathLst>
            </a:custGeom>
            <a:solidFill>
              <a:srgbClr val="FFFFFF"/>
            </a:solidFill>
            <a:ln w="2286" cap="flat">
              <a:noFill/>
              <a:prstDash val="solid"/>
              <a:miter/>
            </a:ln>
          </p:spPr>
          <p:txBody>
            <a:bodyPr rtlCol="0" anchor="ctr"/>
            <a:lstStyle/>
            <a:p>
              <a:endParaRPr lang="en-US"/>
            </a:p>
          </p:txBody>
        </p:sp>
        <p:sp>
          <p:nvSpPr>
            <p:cNvPr id="64" name="Freeform 1811">
              <a:extLst>
                <a:ext uri="{FF2B5EF4-FFF2-40B4-BE49-F238E27FC236}">
                  <a16:creationId xmlns:a16="http://schemas.microsoft.com/office/drawing/2014/main" id="{B71CC38D-CF06-2C67-BF15-F71DF0D81977}"/>
                </a:ext>
              </a:extLst>
            </p:cNvPr>
            <p:cNvSpPr/>
            <p:nvPr/>
          </p:nvSpPr>
          <p:spPr>
            <a:xfrm>
              <a:off x="3119070" y="1902883"/>
              <a:ext cx="93243" cy="646692"/>
            </a:xfrm>
            <a:custGeom>
              <a:avLst/>
              <a:gdLst>
                <a:gd name="connsiteX0" fmla="*/ 3200 w 93243"/>
                <a:gd name="connsiteY0" fmla="*/ 3412 h 646692"/>
                <a:gd name="connsiteX1" fmla="*/ 1600 w 93243"/>
                <a:gd name="connsiteY1" fmla="*/ 3869 h 646692"/>
                <a:gd name="connsiteX2" fmla="*/ 1600 w 93243"/>
                <a:gd name="connsiteY2" fmla="*/ 3869 h 646692"/>
                <a:gd name="connsiteX3" fmla="*/ 0 w 93243"/>
                <a:gd name="connsiteY3" fmla="*/ 4327 h 646692"/>
                <a:gd name="connsiteX4" fmla="*/ 0 w 93243"/>
                <a:gd name="connsiteY4" fmla="*/ 4327 h 646692"/>
                <a:gd name="connsiteX5" fmla="*/ 2057 w 93243"/>
                <a:gd name="connsiteY5" fmla="*/ 17357 h 646692"/>
                <a:gd name="connsiteX6" fmla="*/ 6858 w 93243"/>
                <a:gd name="connsiteY6" fmla="*/ 79993 h 646692"/>
                <a:gd name="connsiteX7" fmla="*/ 62865 w 93243"/>
                <a:gd name="connsiteY7" fmla="*/ 533993 h 646692"/>
                <a:gd name="connsiteX8" fmla="*/ 53492 w 93243"/>
                <a:gd name="connsiteY8" fmla="*/ 621547 h 646692"/>
                <a:gd name="connsiteX9" fmla="*/ 53950 w 93243"/>
                <a:gd name="connsiteY9" fmla="*/ 627719 h 646692"/>
                <a:gd name="connsiteX10" fmla="*/ 53950 w 93243"/>
                <a:gd name="connsiteY10" fmla="*/ 628176 h 646692"/>
                <a:gd name="connsiteX11" fmla="*/ 54178 w 93243"/>
                <a:gd name="connsiteY11" fmla="*/ 633434 h 646692"/>
                <a:gd name="connsiteX12" fmla="*/ 54178 w 93243"/>
                <a:gd name="connsiteY12" fmla="*/ 635034 h 646692"/>
                <a:gd name="connsiteX13" fmla="*/ 54178 w 93243"/>
                <a:gd name="connsiteY13" fmla="*/ 639377 h 646692"/>
                <a:gd name="connsiteX14" fmla="*/ 54178 w 93243"/>
                <a:gd name="connsiteY14" fmla="*/ 640978 h 646692"/>
                <a:gd name="connsiteX15" fmla="*/ 53950 w 93243"/>
                <a:gd name="connsiteY15" fmla="*/ 646693 h 646692"/>
                <a:gd name="connsiteX16" fmla="*/ 90983 w 93243"/>
                <a:gd name="connsiteY16" fmla="*/ 616289 h 646692"/>
                <a:gd name="connsiteX17" fmla="*/ 93040 w 93243"/>
                <a:gd name="connsiteY17" fmla="*/ 585885 h 646692"/>
                <a:gd name="connsiteX18" fmla="*/ 82982 w 93243"/>
                <a:gd name="connsiteY18" fmla="*/ 472499 h 646692"/>
                <a:gd name="connsiteX19" fmla="*/ 53492 w 93243"/>
                <a:gd name="connsiteY19" fmla="*/ 246871 h 646692"/>
                <a:gd name="connsiteX20" fmla="*/ 40691 w 93243"/>
                <a:gd name="connsiteY20" fmla="*/ 133943 h 646692"/>
                <a:gd name="connsiteX21" fmla="*/ 28804 w 93243"/>
                <a:gd name="connsiteY21" fmla="*/ 22386 h 646692"/>
                <a:gd name="connsiteX22" fmla="*/ 3200 w 93243"/>
                <a:gd name="connsiteY22" fmla="*/ 3412 h 64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3243" h="646692">
                  <a:moveTo>
                    <a:pt x="3200" y="3412"/>
                  </a:moveTo>
                  <a:cubicBezTo>
                    <a:pt x="2515" y="3641"/>
                    <a:pt x="2057" y="3641"/>
                    <a:pt x="1600" y="3869"/>
                  </a:cubicBezTo>
                  <a:cubicBezTo>
                    <a:pt x="1600" y="3869"/>
                    <a:pt x="1600" y="3869"/>
                    <a:pt x="1600" y="3869"/>
                  </a:cubicBezTo>
                  <a:cubicBezTo>
                    <a:pt x="1143" y="4098"/>
                    <a:pt x="457" y="4098"/>
                    <a:pt x="0" y="4327"/>
                  </a:cubicBezTo>
                  <a:cubicBezTo>
                    <a:pt x="0" y="4327"/>
                    <a:pt x="0" y="4327"/>
                    <a:pt x="0" y="4327"/>
                  </a:cubicBezTo>
                  <a:cubicBezTo>
                    <a:pt x="1143" y="8441"/>
                    <a:pt x="2057" y="13013"/>
                    <a:pt x="2057" y="17357"/>
                  </a:cubicBezTo>
                  <a:cubicBezTo>
                    <a:pt x="2515" y="38388"/>
                    <a:pt x="4343" y="59191"/>
                    <a:pt x="6858" y="79993"/>
                  </a:cubicBezTo>
                  <a:cubicBezTo>
                    <a:pt x="15545" y="141258"/>
                    <a:pt x="64694" y="493302"/>
                    <a:pt x="62865" y="533993"/>
                  </a:cubicBezTo>
                  <a:cubicBezTo>
                    <a:pt x="61722" y="563025"/>
                    <a:pt x="58750" y="592514"/>
                    <a:pt x="53492" y="621547"/>
                  </a:cubicBezTo>
                  <a:cubicBezTo>
                    <a:pt x="53721" y="623604"/>
                    <a:pt x="53721" y="625661"/>
                    <a:pt x="53950" y="627719"/>
                  </a:cubicBezTo>
                  <a:cubicBezTo>
                    <a:pt x="53950" y="627947"/>
                    <a:pt x="53950" y="627947"/>
                    <a:pt x="53950" y="628176"/>
                  </a:cubicBezTo>
                  <a:cubicBezTo>
                    <a:pt x="53950" y="630005"/>
                    <a:pt x="54178" y="631605"/>
                    <a:pt x="54178" y="633434"/>
                  </a:cubicBezTo>
                  <a:cubicBezTo>
                    <a:pt x="54178" y="633891"/>
                    <a:pt x="54178" y="634577"/>
                    <a:pt x="54178" y="635034"/>
                  </a:cubicBezTo>
                  <a:cubicBezTo>
                    <a:pt x="54178" y="636406"/>
                    <a:pt x="54178" y="638006"/>
                    <a:pt x="54178" y="639377"/>
                  </a:cubicBezTo>
                  <a:cubicBezTo>
                    <a:pt x="54178" y="639835"/>
                    <a:pt x="54178" y="640520"/>
                    <a:pt x="54178" y="640978"/>
                  </a:cubicBezTo>
                  <a:cubicBezTo>
                    <a:pt x="54178" y="642806"/>
                    <a:pt x="53950" y="644864"/>
                    <a:pt x="53950" y="646693"/>
                  </a:cubicBezTo>
                  <a:cubicBezTo>
                    <a:pt x="75667" y="641435"/>
                    <a:pt x="88925" y="630919"/>
                    <a:pt x="90983" y="616289"/>
                  </a:cubicBezTo>
                  <a:cubicBezTo>
                    <a:pt x="92583" y="606230"/>
                    <a:pt x="93726" y="595943"/>
                    <a:pt x="93040" y="585885"/>
                  </a:cubicBezTo>
                  <a:cubicBezTo>
                    <a:pt x="90297" y="547937"/>
                    <a:pt x="87554" y="510218"/>
                    <a:pt x="82982" y="472499"/>
                  </a:cubicBezTo>
                  <a:cubicBezTo>
                    <a:pt x="73838" y="397290"/>
                    <a:pt x="63094" y="322081"/>
                    <a:pt x="53492" y="246871"/>
                  </a:cubicBezTo>
                  <a:cubicBezTo>
                    <a:pt x="48692" y="209381"/>
                    <a:pt x="44348" y="171662"/>
                    <a:pt x="40691" y="133943"/>
                  </a:cubicBezTo>
                  <a:cubicBezTo>
                    <a:pt x="37262" y="96681"/>
                    <a:pt x="30404" y="59876"/>
                    <a:pt x="28804" y="22386"/>
                  </a:cubicBezTo>
                  <a:cubicBezTo>
                    <a:pt x="27661" y="-2760"/>
                    <a:pt x="27432" y="-2760"/>
                    <a:pt x="3200" y="3412"/>
                  </a:cubicBezTo>
                  <a:close/>
                </a:path>
              </a:pathLst>
            </a:custGeom>
            <a:solidFill>
              <a:srgbClr val="FFFFFF"/>
            </a:solidFill>
            <a:ln w="2286" cap="flat">
              <a:noFill/>
              <a:prstDash val="solid"/>
              <a:miter/>
            </a:ln>
          </p:spPr>
          <p:txBody>
            <a:bodyPr rtlCol="0" anchor="ctr"/>
            <a:lstStyle/>
            <a:p>
              <a:endParaRPr lang="en-US"/>
            </a:p>
          </p:txBody>
        </p:sp>
        <p:sp>
          <p:nvSpPr>
            <p:cNvPr id="65" name="Freeform 1812">
              <a:extLst>
                <a:ext uri="{FF2B5EF4-FFF2-40B4-BE49-F238E27FC236}">
                  <a16:creationId xmlns:a16="http://schemas.microsoft.com/office/drawing/2014/main" id="{A06833A4-25EC-6F75-2573-DADD19B39AD5}"/>
                </a:ext>
              </a:extLst>
            </p:cNvPr>
            <p:cNvSpPr/>
            <p:nvPr/>
          </p:nvSpPr>
          <p:spPr>
            <a:xfrm>
              <a:off x="2631238" y="2489225"/>
              <a:ext cx="51536" cy="70529"/>
            </a:xfrm>
            <a:custGeom>
              <a:avLst/>
              <a:gdLst>
                <a:gd name="connsiteX0" fmla="*/ 11887 w 51536"/>
                <a:gd name="connsiteY0" fmla="*/ 23546 h 70529"/>
                <a:gd name="connsiteX1" fmla="*/ 0 w 51536"/>
                <a:gd name="connsiteY1" fmla="*/ 53035 h 70529"/>
                <a:gd name="connsiteX2" fmla="*/ 10744 w 51536"/>
                <a:gd name="connsiteY2" fmla="*/ 68351 h 70529"/>
                <a:gd name="connsiteX3" fmla="*/ 35204 w 51536"/>
                <a:gd name="connsiteY3" fmla="*/ 64694 h 70529"/>
                <a:gd name="connsiteX4" fmla="*/ 51435 w 51536"/>
                <a:gd name="connsiteY4" fmla="*/ 0 h 70529"/>
                <a:gd name="connsiteX5" fmla="*/ 11887 w 51536"/>
                <a:gd name="connsiteY5" fmla="*/ 23546 h 7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36" h="70529">
                  <a:moveTo>
                    <a:pt x="11887" y="23546"/>
                  </a:moveTo>
                  <a:cubicBezTo>
                    <a:pt x="-1600" y="30175"/>
                    <a:pt x="229" y="40234"/>
                    <a:pt x="0" y="53035"/>
                  </a:cubicBezTo>
                  <a:cubicBezTo>
                    <a:pt x="0" y="60808"/>
                    <a:pt x="3886" y="65837"/>
                    <a:pt x="10744" y="68351"/>
                  </a:cubicBezTo>
                  <a:cubicBezTo>
                    <a:pt x="21031" y="72238"/>
                    <a:pt x="30404" y="70866"/>
                    <a:pt x="35204" y="64694"/>
                  </a:cubicBezTo>
                  <a:cubicBezTo>
                    <a:pt x="49606" y="45949"/>
                    <a:pt x="52121" y="24232"/>
                    <a:pt x="51435" y="0"/>
                  </a:cubicBezTo>
                  <a:cubicBezTo>
                    <a:pt x="37033" y="6172"/>
                    <a:pt x="23774" y="17831"/>
                    <a:pt x="11887" y="23546"/>
                  </a:cubicBezTo>
                  <a:close/>
                </a:path>
              </a:pathLst>
            </a:custGeom>
            <a:solidFill>
              <a:srgbClr val="FFFFFF"/>
            </a:solidFill>
            <a:ln w="2286" cap="flat">
              <a:noFill/>
              <a:prstDash val="solid"/>
              <a:miter/>
            </a:ln>
          </p:spPr>
          <p:txBody>
            <a:bodyPr rtlCol="0" anchor="ctr"/>
            <a:lstStyle/>
            <a:p>
              <a:endParaRPr lang="en-US"/>
            </a:p>
          </p:txBody>
        </p:sp>
        <p:sp>
          <p:nvSpPr>
            <p:cNvPr id="66" name="Freeform 1813">
              <a:extLst>
                <a:ext uri="{FF2B5EF4-FFF2-40B4-BE49-F238E27FC236}">
                  <a16:creationId xmlns:a16="http://schemas.microsoft.com/office/drawing/2014/main" id="{6EA81A06-EF51-11F1-2F0D-62B7A7AE01BD}"/>
                </a:ext>
              </a:extLst>
            </p:cNvPr>
            <p:cNvSpPr/>
            <p:nvPr/>
          </p:nvSpPr>
          <p:spPr>
            <a:xfrm>
              <a:off x="2533476" y="1588425"/>
              <a:ext cx="713301" cy="989145"/>
            </a:xfrm>
            <a:custGeom>
              <a:avLst/>
              <a:gdLst>
                <a:gd name="connsiteX0" fmla="*/ 29182 w 713301"/>
                <a:gd name="connsiteY0" fmla="*/ 697803 h 989145"/>
                <a:gd name="connsiteX1" fmla="*/ 96847 w 713301"/>
                <a:gd name="connsiteY1" fmla="*/ 741008 h 989145"/>
                <a:gd name="connsiteX2" fmla="*/ 91132 w 713301"/>
                <a:gd name="connsiteY2" fmla="*/ 845021 h 989145"/>
                <a:gd name="connsiteX3" fmla="*/ 82446 w 713301"/>
                <a:gd name="connsiteY3" fmla="*/ 856451 h 989145"/>
                <a:gd name="connsiteX4" fmla="*/ 54099 w 713301"/>
                <a:gd name="connsiteY4" fmla="*/ 874739 h 989145"/>
                <a:gd name="connsiteX5" fmla="*/ 39012 w 713301"/>
                <a:gd name="connsiteY5" fmla="*/ 920231 h 989145"/>
                <a:gd name="connsiteX6" fmla="*/ 81531 w 713301"/>
                <a:gd name="connsiteY6" fmla="*/ 945834 h 989145"/>
                <a:gd name="connsiteX7" fmla="*/ 83131 w 713301"/>
                <a:gd name="connsiteY7" fmla="*/ 946063 h 989145"/>
                <a:gd name="connsiteX8" fmla="*/ 84732 w 713301"/>
                <a:gd name="connsiteY8" fmla="*/ 954064 h 989145"/>
                <a:gd name="connsiteX9" fmla="*/ 105991 w 713301"/>
                <a:gd name="connsiteY9" fmla="*/ 981496 h 989145"/>
                <a:gd name="connsiteX10" fmla="*/ 149883 w 713301"/>
                <a:gd name="connsiteY10" fmla="*/ 960236 h 989145"/>
                <a:gd name="connsiteX11" fmla="*/ 156741 w 713301"/>
                <a:gd name="connsiteY11" fmla="*/ 941262 h 989145"/>
                <a:gd name="connsiteX12" fmla="*/ 160627 w 713301"/>
                <a:gd name="connsiteY12" fmla="*/ 907658 h 989145"/>
                <a:gd name="connsiteX13" fmla="*/ 176400 w 713301"/>
                <a:gd name="connsiteY13" fmla="*/ 881369 h 989145"/>
                <a:gd name="connsiteX14" fmla="*/ 206575 w 713301"/>
                <a:gd name="connsiteY14" fmla="*/ 859423 h 989145"/>
                <a:gd name="connsiteX15" fmla="*/ 241551 w 713301"/>
                <a:gd name="connsiteY15" fmla="*/ 787643 h 989145"/>
                <a:gd name="connsiteX16" fmla="*/ 247723 w 713301"/>
                <a:gd name="connsiteY16" fmla="*/ 684316 h 989145"/>
                <a:gd name="connsiteX17" fmla="*/ 252524 w 713301"/>
                <a:gd name="connsiteY17" fmla="*/ 620079 h 989145"/>
                <a:gd name="connsiteX18" fmla="*/ 267840 w 713301"/>
                <a:gd name="connsiteY18" fmla="*/ 588532 h 989145"/>
                <a:gd name="connsiteX19" fmla="*/ 338249 w 713301"/>
                <a:gd name="connsiteY19" fmla="*/ 500750 h 989145"/>
                <a:gd name="connsiteX20" fmla="*/ 349450 w 713301"/>
                <a:gd name="connsiteY20" fmla="*/ 472632 h 989145"/>
                <a:gd name="connsiteX21" fmla="*/ 349450 w 713301"/>
                <a:gd name="connsiteY21" fmla="*/ 497092 h 989145"/>
                <a:gd name="connsiteX22" fmla="*/ 340535 w 713301"/>
                <a:gd name="connsiteY22" fmla="*/ 690488 h 989145"/>
                <a:gd name="connsiteX23" fmla="*/ 331620 w 713301"/>
                <a:gd name="connsiteY23" fmla="*/ 860109 h 989145"/>
                <a:gd name="connsiteX24" fmla="*/ 325447 w 713301"/>
                <a:gd name="connsiteY24" fmla="*/ 956578 h 989145"/>
                <a:gd name="connsiteX25" fmla="*/ 346936 w 713301"/>
                <a:gd name="connsiteY25" fmla="*/ 984467 h 989145"/>
                <a:gd name="connsiteX26" fmla="*/ 370482 w 713301"/>
                <a:gd name="connsiteY26" fmla="*/ 987668 h 989145"/>
                <a:gd name="connsiteX27" fmla="*/ 592681 w 713301"/>
                <a:gd name="connsiteY27" fmla="*/ 981496 h 989145"/>
                <a:gd name="connsiteX28" fmla="*/ 671548 w 713301"/>
                <a:gd name="connsiteY28" fmla="*/ 960007 h 989145"/>
                <a:gd name="connsiteX29" fmla="*/ 687550 w 713301"/>
                <a:gd name="connsiteY29" fmla="*/ 938976 h 989145"/>
                <a:gd name="connsiteX30" fmla="*/ 690064 w 713301"/>
                <a:gd name="connsiteY30" fmla="*/ 915430 h 989145"/>
                <a:gd name="connsiteX31" fmla="*/ 678863 w 713301"/>
                <a:gd name="connsiteY31" fmla="*/ 781699 h 989145"/>
                <a:gd name="connsiteX32" fmla="*/ 657146 w 713301"/>
                <a:gd name="connsiteY32" fmla="*/ 613221 h 989145"/>
                <a:gd name="connsiteX33" fmla="*/ 637486 w 713301"/>
                <a:gd name="connsiteY33" fmla="*/ 449772 h 989145"/>
                <a:gd name="connsiteX34" fmla="*/ 625142 w 713301"/>
                <a:gd name="connsiteY34" fmla="*/ 338444 h 989145"/>
                <a:gd name="connsiteX35" fmla="*/ 652803 w 713301"/>
                <a:gd name="connsiteY35" fmla="*/ 310326 h 989145"/>
                <a:gd name="connsiteX36" fmla="*/ 679549 w 713301"/>
                <a:gd name="connsiteY36" fmla="*/ 302325 h 989145"/>
                <a:gd name="connsiteX37" fmla="*/ 707209 w 713301"/>
                <a:gd name="connsiteY37" fmla="*/ 278779 h 989145"/>
                <a:gd name="connsiteX38" fmla="*/ 696008 w 713301"/>
                <a:gd name="connsiteY38" fmla="*/ 227801 h 989145"/>
                <a:gd name="connsiteX39" fmla="*/ 551304 w 713301"/>
                <a:gd name="connsiteY39" fmla="*/ 10403 h 989145"/>
                <a:gd name="connsiteX40" fmla="*/ 517014 w 713301"/>
                <a:gd name="connsiteY40" fmla="*/ 5831 h 989145"/>
                <a:gd name="connsiteX41" fmla="*/ 494383 w 713301"/>
                <a:gd name="connsiteY41" fmla="*/ 20690 h 989145"/>
                <a:gd name="connsiteX42" fmla="*/ 447977 w 713301"/>
                <a:gd name="connsiteY42" fmla="*/ 56351 h 989145"/>
                <a:gd name="connsiteX43" fmla="*/ 351508 w 713301"/>
                <a:gd name="connsiteY43" fmla="*/ 168137 h 989145"/>
                <a:gd name="connsiteX44" fmla="*/ 271726 w 713301"/>
                <a:gd name="connsiteY44" fmla="*/ 271235 h 989145"/>
                <a:gd name="connsiteX45" fmla="*/ 277670 w 713301"/>
                <a:gd name="connsiteY45" fmla="*/ 297524 h 989145"/>
                <a:gd name="connsiteX46" fmla="*/ 288871 w 713301"/>
                <a:gd name="connsiteY46" fmla="*/ 300953 h 989145"/>
                <a:gd name="connsiteX47" fmla="*/ 344650 w 713301"/>
                <a:gd name="connsiteY47" fmla="*/ 314898 h 989145"/>
                <a:gd name="connsiteX48" fmla="*/ 361109 w 713301"/>
                <a:gd name="connsiteY48" fmla="*/ 339130 h 989145"/>
                <a:gd name="connsiteX49" fmla="*/ 359280 w 713301"/>
                <a:gd name="connsiteY49" fmla="*/ 383249 h 989145"/>
                <a:gd name="connsiteX50" fmla="*/ 356537 w 713301"/>
                <a:gd name="connsiteY50" fmla="*/ 394451 h 989145"/>
                <a:gd name="connsiteX51" fmla="*/ 319504 w 713301"/>
                <a:gd name="connsiteY51" fmla="*/ 407938 h 989145"/>
                <a:gd name="connsiteX52" fmla="*/ 311960 w 713301"/>
                <a:gd name="connsiteY52" fmla="*/ 421197 h 989145"/>
                <a:gd name="connsiteX53" fmla="*/ 295958 w 713301"/>
                <a:gd name="connsiteY53" fmla="*/ 455030 h 989145"/>
                <a:gd name="connsiteX54" fmla="*/ 258468 w 713301"/>
                <a:gd name="connsiteY54" fmla="*/ 504865 h 989145"/>
                <a:gd name="connsiteX55" fmla="*/ 230350 w 713301"/>
                <a:gd name="connsiteY55" fmla="*/ 512408 h 989145"/>
                <a:gd name="connsiteX56" fmla="*/ 234007 w 713301"/>
                <a:gd name="connsiteY56" fmla="*/ 507608 h 989145"/>
                <a:gd name="connsiteX57" fmla="*/ 197660 w 713301"/>
                <a:gd name="connsiteY57" fmla="*/ 366333 h 989145"/>
                <a:gd name="connsiteX58" fmla="*/ 115135 w 713301"/>
                <a:gd name="connsiteY58" fmla="*/ 401537 h 989145"/>
                <a:gd name="connsiteX59" fmla="*/ 128166 w 713301"/>
                <a:gd name="connsiteY59" fmla="*/ 504865 h 989145"/>
                <a:gd name="connsiteX60" fmla="*/ 144625 w 713301"/>
                <a:gd name="connsiteY60" fmla="*/ 514694 h 989145"/>
                <a:gd name="connsiteX61" fmla="*/ 103934 w 713301"/>
                <a:gd name="connsiteY61" fmla="*/ 531382 h 989145"/>
                <a:gd name="connsiteX62" fmla="*/ 79017 w 713301"/>
                <a:gd name="connsiteY62" fmla="*/ 554471 h 989145"/>
                <a:gd name="connsiteX63" fmla="*/ 12037 w 713301"/>
                <a:gd name="connsiteY63" fmla="*/ 619622 h 989145"/>
                <a:gd name="connsiteX64" fmla="*/ 8836 w 713301"/>
                <a:gd name="connsiteY64" fmla="*/ 670371 h 989145"/>
                <a:gd name="connsiteX65" fmla="*/ 29182 w 713301"/>
                <a:gd name="connsiteY65" fmla="*/ 697803 h 989145"/>
                <a:gd name="connsiteX66" fmla="*/ 133195 w 713301"/>
                <a:gd name="connsiteY66" fmla="*/ 965722 h 989145"/>
                <a:gd name="connsiteX67" fmla="*/ 108735 w 713301"/>
                <a:gd name="connsiteY67" fmla="*/ 969380 h 989145"/>
                <a:gd name="connsiteX68" fmla="*/ 97990 w 713301"/>
                <a:gd name="connsiteY68" fmla="*/ 954064 h 989145"/>
                <a:gd name="connsiteX69" fmla="*/ 109878 w 713301"/>
                <a:gd name="connsiteY69" fmla="*/ 924574 h 989145"/>
                <a:gd name="connsiteX70" fmla="*/ 149654 w 713301"/>
                <a:gd name="connsiteY70" fmla="*/ 901028 h 989145"/>
                <a:gd name="connsiteX71" fmla="*/ 133195 w 713301"/>
                <a:gd name="connsiteY71" fmla="*/ 965722 h 989145"/>
                <a:gd name="connsiteX72" fmla="*/ 626285 w 713301"/>
                <a:gd name="connsiteY72" fmla="*/ 447943 h 989145"/>
                <a:gd name="connsiteX73" fmla="*/ 639087 w 713301"/>
                <a:gd name="connsiteY73" fmla="*/ 560872 h 989145"/>
                <a:gd name="connsiteX74" fmla="*/ 668576 w 713301"/>
                <a:gd name="connsiteY74" fmla="*/ 786500 h 989145"/>
                <a:gd name="connsiteX75" fmla="*/ 678634 w 713301"/>
                <a:gd name="connsiteY75" fmla="*/ 899885 h 989145"/>
                <a:gd name="connsiteX76" fmla="*/ 676577 w 713301"/>
                <a:gd name="connsiteY76" fmla="*/ 930289 h 989145"/>
                <a:gd name="connsiteX77" fmla="*/ 639544 w 713301"/>
                <a:gd name="connsiteY77" fmla="*/ 960693 h 989145"/>
                <a:gd name="connsiteX78" fmla="*/ 639772 w 713301"/>
                <a:gd name="connsiteY78" fmla="*/ 954978 h 989145"/>
                <a:gd name="connsiteX79" fmla="*/ 639772 w 713301"/>
                <a:gd name="connsiteY79" fmla="*/ 953378 h 989145"/>
                <a:gd name="connsiteX80" fmla="*/ 639772 w 713301"/>
                <a:gd name="connsiteY80" fmla="*/ 949034 h 989145"/>
                <a:gd name="connsiteX81" fmla="*/ 639772 w 713301"/>
                <a:gd name="connsiteY81" fmla="*/ 947434 h 989145"/>
                <a:gd name="connsiteX82" fmla="*/ 639544 w 713301"/>
                <a:gd name="connsiteY82" fmla="*/ 942176 h 989145"/>
                <a:gd name="connsiteX83" fmla="*/ 639544 w 713301"/>
                <a:gd name="connsiteY83" fmla="*/ 941719 h 989145"/>
                <a:gd name="connsiteX84" fmla="*/ 639087 w 713301"/>
                <a:gd name="connsiteY84" fmla="*/ 935547 h 989145"/>
                <a:gd name="connsiteX85" fmla="*/ 632914 w 713301"/>
                <a:gd name="connsiteY85" fmla="*/ 883198 h 989145"/>
                <a:gd name="connsiteX86" fmla="*/ 620113 w 713301"/>
                <a:gd name="connsiteY86" fmla="*/ 749695 h 989145"/>
                <a:gd name="connsiteX87" fmla="*/ 600682 w 713301"/>
                <a:gd name="connsiteY87" fmla="*/ 556985 h 989145"/>
                <a:gd name="connsiteX88" fmla="*/ 581708 w 713301"/>
                <a:gd name="connsiteY88" fmla="*/ 393536 h 989145"/>
                <a:gd name="connsiteX89" fmla="*/ 576222 w 713301"/>
                <a:gd name="connsiteY89" fmla="*/ 336158 h 989145"/>
                <a:gd name="connsiteX90" fmla="*/ 585594 w 713301"/>
                <a:gd name="connsiteY90" fmla="*/ 318556 h 989145"/>
                <a:gd name="connsiteX91" fmla="*/ 585594 w 713301"/>
                <a:gd name="connsiteY91" fmla="*/ 318556 h 989145"/>
                <a:gd name="connsiteX92" fmla="*/ 587194 w 713301"/>
                <a:gd name="connsiteY92" fmla="*/ 318098 h 989145"/>
                <a:gd name="connsiteX93" fmla="*/ 587194 w 713301"/>
                <a:gd name="connsiteY93" fmla="*/ 318098 h 989145"/>
                <a:gd name="connsiteX94" fmla="*/ 588795 w 713301"/>
                <a:gd name="connsiteY94" fmla="*/ 317641 h 989145"/>
                <a:gd name="connsiteX95" fmla="*/ 614398 w 713301"/>
                <a:gd name="connsiteY95" fmla="*/ 336386 h 989145"/>
                <a:gd name="connsiteX96" fmla="*/ 626285 w 713301"/>
                <a:gd name="connsiteY96" fmla="*/ 447943 h 989145"/>
                <a:gd name="connsiteX97" fmla="*/ 513128 w 713301"/>
                <a:gd name="connsiteY97" fmla="*/ 23662 h 989145"/>
                <a:gd name="connsiteX98" fmla="*/ 551304 w 713301"/>
                <a:gd name="connsiteY98" fmla="*/ 29834 h 989145"/>
                <a:gd name="connsiteX99" fmla="*/ 603654 w 713301"/>
                <a:gd name="connsiteY99" fmla="*/ 108929 h 989145"/>
                <a:gd name="connsiteX100" fmla="*/ 603882 w 713301"/>
                <a:gd name="connsiteY100" fmla="*/ 109158 h 989145"/>
                <a:gd name="connsiteX101" fmla="*/ 606854 w 713301"/>
                <a:gd name="connsiteY101" fmla="*/ 113730 h 989145"/>
                <a:gd name="connsiteX102" fmla="*/ 607083 w 713301"/>
                <a:gd name="connsiteY102" fmla="*/ 114187 h 989145"/>
                <a:gd name="connsiteX103" fmla="*/ 620341 w 713301"/>
                <a:gd name="connsiteY103" fmla="*/ 134533 h 989145"/>
                <a:gd name="connsiteX104" fmla="*/ 620799 w 713301"/>
                <a:gd name="connsiteY104" fmla="*/ 134990 h 989145"/>
                <a:gd name="connsiteX105" fmla="*/ 623770 w 713301"/>
                <a:gd name="connsiteY105" fmla="*/ 139333 h 989145"/>
                <a:gd name="connsiteX106" fmla="*/ 624228 w 713301"/>
                <a:gd name="connsiteY106" fmla="*/ 140248 h 989145"/>
                <a:gd name="connsiteX107" fmla="*/ 626971 w 713301"/>
                <a:gd name="connsiteY107" fmla="*/ 144591 h 989145"/>
                <a:gd name="connsiteX108" fmla="*/ 627428 w 713301"/>
                <a:gd name="connsiteY108" fmla="*/ 145277 h 989145"/>
                <a:gd name="connsiteX109" fmla="*/ 630171 w 713301"/>
                <a:gd name="connsiteY109" fmla="*/ 149392 h 989145"/>
                <a:gd name="connsiteX110" fmla="*/ 630628 w 713301"/>
                <a:gd name="connsiteY110" fmla="*/ 150306 h 989145"/>
                <a:gd name="connsiteX111" fmla="*/ 636801 w 713301"/>
                <a:gd name="connsiteY111" fmla="*/ 159907 h 989145"/>
                <a:gd name="connsiteX112" fmla="*/ 637944 w 713301"/>
                <a:gd name="connsiteY112" fmla="*/ 161736 h 989145"/>
                <a:gd name="connsiteX113" fmla="*/ 640001 w 713301"/>
                <a:gd name="connsiteY113" fmla="*/ 164708 h 989145"/>
                <a:gd name="connsiteX114" fmla="*/ 640915 w 713301"/>
                <a:gd name="connsiteY114" fmla="*/ 166079 h 989145"/>
                <a:gd name="connsiteX115" fmla="*/ 643201 w 713301"/>
                <a:gd name="connsiteY115" fmla="*/ 169508 h 989145"/>
                <a:gd name="connsiteX116" fmla="*/ 644116 w 713301"/>
                <a:gd name="connsiteY116" fmla="*/ 171109 h 989145"/>
                <a:gd name="connsiteX117" fmla="*/ 646173 w 713301"/>
                <a:gd name="connsiteY117" fmla="*/ 174309 h 989145"/>
                <a:gd name="connsiteX118" fmla="*/ 647088 w 713301"/>
                <a:gd name="connsiteY118" fmla="*/ 175909 h 989145"/>
                <a:gd name="connsiteX119" fmla="*/ 649831 w 713301"/>
                <a:gd name="connsiteY119" fmla="*/ 180024 h 989145"/>
                <a:gd name="connsiteX120" fmla="*/ 650059 w 713301"/>
                <a:gd name="connsiteY120" fmla="*/ 180253 h 989145"/>
                <a:gd name="connsiteX121" fmla="*/ 653031 w 713301"/>
                <a:gd name="connsiteY121" fmla="*/ 184825 h 989145"/>
                <a:gd name="connsiteX122" fmla="*/ 653031 w 713301"/>
                <a:gd name="connsiteY122" fmla="*/ 184825 h 989145"/>
                <a:gd name="connsiteX123" fmla="*/ 655546 w 713301"/>
                <a:gd name="connsiteY123" fmla="*/ 188939 h 989145"/>
                <a:gd name="connsiteX124" fmla="*/ 656460 w 713301"/>
                <a:gd name="connsiteY124" fmla="*/ 190540 h 989145"/>
                <a:gd name="connsiteX125" fmla="*/ 658289 w 713301"/>
                <a:gd name="connsiteY125" fmla="*/ 193283 h 989145"/>
                <a:gd name="connsiteX126" fmla="*/ 659203 w 713301"/>
                <a:gd name="connsiteY126" fmla="*/ 194883 h 989145"/>
                <a:gd name="connsiteX127" fmla="*/ 661032 w 713301"/>
                <a:gd name="connsiteY127" fmla="*/ 197626 h 989145"/>
                <a:gd name="connsiteX128" fmla="*/ 661718 w 713301"/>
                <a:gd name="connsiteY128" fmla="*/ 198769 h 989145"/>
                <a:gd name="connsiteX129" fmla="*/ 663547 w 713301"/>
                <a:gd name="connsiteY129" fmla="*/ 201512 h 989145"/>
                <a:gd name="connsiteX130" fmla="*/ 664461 w 713301"/>
                <a:gd name="connsiteY130" fmla="*/ 202884 h 989145"/>
                <a:gd name="connsiteX131" fmla="*/ 669262 w 713301"/>
                <a:gd name="connsiteY131" fmla="*/ 210199 h 989145"/>
                <a:gd name="connsiteX132" fmla="*/ 669948 w 713301"/>
                <a:gd name="connsiteY132" fmla="*/ 211114 h 989145"/>
                <a:gd name="connsiteX133" fmla="*/ 671548 w 713301"/>
                <a:gd name="connsiteY133" fmla="*/ 213628 h 989145"/>
                <a:gd name="connsiteX134" fmla="*/ 672462 w 713301"/>
                <a:gd name="connsiteY134" fmla="*/ 215000 h 989145"/>
                <a:gd name="connsiteX135" fmla="*/ 673605 w 713301"/>
                <a:gd name="connsiteY135" fmla="*/ 217057 h 989145"/>
                <a:gd name="connsiteX136" fmla="*/ 674520 w 713301"/>
                <a:gd name="connsiteY136" fmla="*/ 218429 h 989145"/>
                <a:gd name="connsiteX137" fmla="*/ 675891 w 713301"/>
                <a:gd name="connsiteY137" fmla="*/ 220486 h 989145"/>
                <a:gd name="connsiteX138" fmla="*/ 676577 w 713301"/>
                <a:gd name="connsiteY138" fmla="*/ 221401 h 989145"/>
                <a:gd name="connsiteX139" fmla="*/ 677949 w 713301"/>
                <a:gd name="connsiteY139" fmla="*/ 223687 h 989145"/>
                <a:gd name="connsiteX140" fmla="*/ 678406 w 713301"/>
                <a:gd name="connsiteY140" fmla="*/ 224372 h 989145"/>
                <a:gd name="connsiteX141" fmla="*/ 680235 w 713301"/>
                <a:gd name="connsiteY141" fmla="*/ 227116 h 989145"/>
                <a:gd name="connsiteX142" fmla="*/ 680692 w 713301"/>
                <a:gd name="connsiteY142" fmla="*/ 227801 h 989145"/>
                <a:gd name="connsiteX143" fmla="*/ 681835 w 713301"/>
                <a:gd name="connsiteY143" fmla="*/ 229630 h 989145"/>
                <a:gd name="connsiteX144" fmla="*/ 682521 w 713301"/>
                <a:gd name="connsiteY144" fmla="*/ 230545 h 989145"/>
                <a:gd name="connsiteX145" fmla="*/ 683435 w 713301"/>
                <a:gd name="connsiteY145" fmla="*/ 231916 h 989145"/>
                <a:gd name="connsiteX146" fmla="*/ 683892 w 713301"/>
                <a:gd name="connsiteY146" fmla="*/ 232831 h 989145"/>
                <a:gd name="connsiteX147" fmla="*/ 684578 w 713301"/>
                <a:gd name="connsiteY147" fmla="*/ 234202 h 989145"/>
                <a:gd name="connsiteX148" fmla="*/ 685035 w 713301"/>
                <a:gd name="connsiteY148" fmla="*/ 234888 h 989145"/>
                <a:gd name="connsiteX149" fmla="*/ 685721 w 713301"/>
                <a:gd name="connsiteY149" fmla="*/ 236031 h 989145"/>
                <a:gd name="connsiteX150" fmla="*/ 686178 w 713301"/>
                <a:gd name="connsiteY150" fmla="*/ 236488 h 989145"/>
                <a:gd name="connsiteX151" fmla="*/ 687093 w 713301"/>
                <a:gd name="connsiteY151" fmla="*/ 238088 h 989145"/>
                <a:gd name="connsiteX152" fmla="*/ 701037 w 713301"/>
                <a:gd name="connsiteY152" fmla="*/ 262777 h 989145"/>
                <a:gd name="connsiteX153" fmla="*/ 674520 w 713301"/>
                <a:gd name="connsiteY153" fmla="*/ 292267 h 989145"/>
                <a:gd name="connsiteX154" fmla="*/ 659661 w 713301"/>
                <a:gd name="connsiteY154" fmla="*/ 284723 h 989145"/>
                <a:gd name="connsiteX155" fmla="*/ 635200 w 713301"/>
                <a:gd name="connsiteY155" fmla="*/ 240146 h 989145"/>
                <a:gd name="connsiteX156" fmla="*/ 630400 w 713301"/>
                <a:gd name="connsiteY156" fmla="*/ 231688 h 989145"/>
                <a:gd name="connsiteX157" fmla="*/ 629714 w 713301"/>
                <a:gd name="connsiteY157" fmla="*/ 230545 h 989145"/>
                <a:gd name="connsiteX158" fmla="*/ 625371 w 713301"/>
                <a:gd name="connsiteY158" fmla="*/ 222544 h 989145"/>
                <a:gd name="connsiteX159" fmla="*/ 625371 w 713301"/>
                <a:gd name="connsiteY159" fmla="*/ 222544 h 989145"/>
                <a:gd name="connsiteX160" fmla="*/ 568906 w 713301"/>
                <a:gd name="connsiteY160" fmla="*/ 123788 h 989145"/>
                <a:gd name="connsiteX161" fmla="*/ 511299 w 713301"/>
                <a:gd name="connsiteY161" fmla="*/ 35777 h 989145"/>
                <a:gd name="connsiteX162" fmla="*/ 513128 w 713301"/>
                <a:gd name="connsiteY162" fmla="*/ 23662 h 989145"/>
                <a:gd name="connsiteX163" fmla="*/ 365452 w 713301"/>
                <a:gd name="connsiteY163" fmla="*/ 440171 h 989145"/>
                <a:gd name="connsiteX164" fmla="*/ 373911 w 713301"/>
                <a:gd name="connsiteY164" fmla="*/ 337072 h 989145"/>
                <a:gd name="connsiteX165" fmla="*/ 351279 w 713301"/>
                <a:gd name="connsiteY165" fmla="*/ 303468 h 989145"/>
                <a:gd name="connsiteX166" fmla="*/ 295272 w 713301"/>
                <a:gd name="connsiteY166" fmla="*/ 289752 h 989145"/>
                <a:gd name="connsiteX167" fmla="*/ 290243 w 713301"/>
                <a:gd name="connsiteY167" fmla="*/ 270321 h 989145"/>
                <a:gd name="connsiteX168" fmla="*/ 384655 w 713301"/>
                <a:gd name="connsiteY168" fmla="*/ 147106 h 989145"/>
                <a:gd name="connsiteX169" fmla="*/ 455749 w 713301"/>
                <a:gd name="connsiteY169" fmla="*/ 65038 h 989145"/>
                <a:gd name="connsiteX170" fmla="*/ 486839 w 713301"/>
                <a:gd name="connsiteY170" fmla="*/ 41492 h 989145"/>
                <a:gd name="connsiteX171" fmla="*/ 502612 w 713301"/>
                <a:gd name="connsiteY171" fmla="*/ 44236 h 989145"/>
                <a:gd name="connsiteX172" fmla="*/ 522272 w 713301"/>
                <a:gd name="connsiteY172" fmla="*/ 73954 h 989145"/>
                <a:gd name="connsiteX173" fmla="*/ 549247 w 713301"/>
                <a:gd name="connsiteY173" fmla="*/ 115102 h 989145"/>
                <a:gd name="connsiteX174" fmla="*/ 553819 w 713301"/>
                <a:gd name="connsiteY174" fmla="*/ 121960 h 989145"/>
                <a:gd name="connsiteX175" fmla="*/ 553819 w 713301"/>
                <a:gd name="connsiteY175" fmla="*/ 121960 h 989145"/>
                <a:gd name="connsiteX176" fmla="*/ 568678 w 713301"/>
                <a:gd name="connsiteY176" fmla="*/ 145277 h 989145"/>
                <a:gd name="connsiteX177" fmla="*/ 568906 w 713301"/>
                <a:gd name="connsiteY177" fmla="*/ 145505 h 989145"/>
                <a:gd name="connsiteX178" fmla="*/ 575993 w 713301"/>
                <a:gd name="connsiteY178" fmla="*/ 156935 h 989145"/>
                <a:gd name="connsiteX179" fmla="*/ 576450 w 713301"/>
                <a:gd name="connsiteY179" fmla="*/ 157621 h 989145"/>
                <a:gd name="connsiteX180" fmla="*/ 583080 w 713301"/>
                <a:gd name="connsiteY180" fmla="*/ 168594 h 989145"/>
                <a:gd name="connsiteX181" fmla="*/ 583994 w 713301"/>
                <a:gd name="connsiteY181" fmla="*/ 170194 h 989145"/>
                <a:gd name="connsiteX182" fmla="*/ 589938 w 713301"/>
                <a:gd name="connsiteY182" fmla="*/ 180481 h 989145"/>
                <a:gd name="connsiteX183" fmla="*/ 591538 w 713301"/>
                <a:gd name="connsiteY183" fmla="*/ 183453 h 989145"/>
                <a:gd name="connsiteX184" fmla="*/ 596567 w 713301"/>
                <a:gd name="connsiteY184" fmla="*/ 192597 h 989145"/>
                <a:gd name="connsiteX185" fmla="*/ 599539 w 713301"/>
                <a:gd name="connsiteY185" fmla="*/ 198083 h 989145"/>
                <a:gd name="connsiteX186" fmla="*/ 603425 w 713301"/>
                <a:gd name="connsiteY186" fmla="*/ 204941 h 989145"/>
                <a:gd name="connsiteX187" fmla="*/ 610283 w 713301"/>
                <a:gd name="connsiteY187" fmla="*/ 217514 h 989145"/>
                <a:gd name="connsiteX188" fmla="*/ 644344 w 713301"/>
                <a:gd name="connsiteY188" fmla="*/ 280151 h 989145"/>
                <a:gd name="connsiteX189" fmla="*/ 652574 w 713301"/>
                <a:gd name="connsiteY189" fmla="*/ 295924 h 989145"/>
                <a:gd name="connsiteX190" fmla="*/ 561363 w 713301"/>
                <a:gd name="connsiteY190" fmla="*/ 322670 h 989145"/>
                <a:gd name="connsiteX191" fmla="*/ 571878 w 713301"/>
                <a:gd name="connsiteY191" fmla="*/ 418911 h 989145"/>
                <a:gd name="connsiteX192" fmla="*/ 593367 w 713301"/>
                <a:gd name="connsiteY192" fmla="*/ 594247 h 989145"/>
                <a:gd name="connsiteX193" fmla="*/ 608454 w 713301"/>
                <a:gd name="connsiteY193" fmla="*/ 759982 h 989145"/>
                <a:gd name="connsiteX194" fmla="*/ 623999 w 713301"/>
                <a:gd name="connsiteY194" fmla="*/ 908572 h 989145"/>
                <a:gd name="connsiteX195" fmla="*/ 627199 w 713301"/>
                <a:gd name="connsiteY195" fmla="*/ 945834 h 989145"/>
                <a:gd name="connsiteX196" fmla="*/ 613941 w 713301"/>
                <a:gd name="connsiteY196" fmla="*/ 964579 h 989145"/>
                <a:gd name="connsiteX197" fmla="*/ 595653 w 713301"/>
                <a:gd name="connsiteY197" fmla="*/ 968465 h 989145"/>
                <a:gd name="connsiteX198" fmla="*/ 516100 w 713301"/>
                <a:gd name="connsiteY198" fmla="*/ 974638 h 989145"/>
                <a:gd name="connsiteX199" fmla="*/ 399285 w 713301"/>
                <a:gd name="connsiteY199" fmla="*/ 975781 h 989145"/>
                <a:gd name="connsiteX200" fmla="*/ 362252 w 713301"/>
                <a:gd name="connsiteY200" fmla="*/ 974409 h 989145"/>
                <a:gd name="connsiteX201" fmla="*/ 359280 w 713301"/>
                <a:gd name="connsiteY201" fmla="*/ 973952 h 989145"/>
                <a:gd name="connsiteX202" fmla="*/ 358366 w 713301"/>
                <a:gd name="connsiteY202" fmla="*/ 973723 h 989145"/>
                <a:gd name="connsiteX203" fmla="*/ 356537 w 713301"/>
                <a:gd name="connsiteY203" fmla="*/ 973266 h 989145"/>
                <a:gd name="connsiteX204" fmla="*/ 355394 w 713301"/>
                <a:gd name="connsiteY204" fmla="*/ 973037 h 989145"/>
                <a:gd name="connsiteX205" fmla="*/ 354022 w 713301"/>
                <a:gd name="connsiteY205" fmla="*/ 972580 h 989145"/>
                <a:gd name="connsiteX206" fmla="*/ 352879 w 713301"/>
                <a:gd name="connsiteY206" fmla="*/ 972123 h 989145"/>
                <a:gd name="connsiteX207" fmla="*/ 351736 w 713301"/>
                <a:gd name="connsiteY207" fmla="*/ 971666 h 989145"/>
                <a:gd name="connsiteX208" fmla="*/ 350593 w 713301"/>
                <a:gd name="connsiteY208" fmla="*/ 971209 h 989145"/>
                <a:gd name="connsiteX209" fmla="*/ 349679 w 713301"/>
                <a:gd name="connsiteY209" fmla="*/ 970751 h 989145"/>
                <a:gd name="connsiteX210" fmla="*/ 345564 w 713301"/>
                <a:gd name="connsiteY210" fmla="*/ 968237 h 989145"/>
                <a:gd name="connsiteX211" fmla="*/ 345107 w 713301"/>
                <a:gd name="connsiteY211" fmla="*/ 968008 h 989145"/>
                <a:gd name="connsiteX212" fmla="*/ 343964 w 713301"/>
                <a:gd name="connsiteY212" fmla="*/ 967094 h 989145"/>
                <a:gd name="connsiteX213" fmla="*/ 343507 w 713301"/>
                <a:gd name="connsiteY213" fmla="*/ 966637 h 989145"/>
                <a:gd name="connsiteX214" fmla="*/ 342592 w 713301"/>
                <a:gd name="connsiteY214" fmla="*/ 965494 h 989145"/>
                <a:gd name="connsiteX215" fmla="*/ 342364 w 713301"/>
                <a:gd name="connsiteY215" fmla="*/ 965265 h 989145"/>
                <a:gd name="connsiteX216" fmla="*/ 338020 w 713301"/>
                <a:gd name="connsiteY216" fmla="*/ 954064 h 989145"/>
                <a:gd name="connsiteX217" fmla="*/ 338020 w 713301"/>
                <a:gd name="connsiteY217" fmla="*/ 954064 h 989145"/>
                <a:gd name="connsiteX218" fmla="*/ 337563 w 713301"/>
                <a:gd name="connsiteY218" fmla="*/ 946291 h 989145"/>
                <a:gd name="connsiteX219" fmla="*/ 341449 w 713301"/>
                <a:gd name="connsiteY219" fmla="*/ 871768 h 989145"/>
                <a:gd name="connsiteX220" fmla="*/ 351279 w 713301"/>
                <a:gd name="connsiteY220" fmla="*/ 690259 h 989145"/>
                <a:gd name="connsiteX221" fmla="*/ 365452 w 713301"/>
                <a:gd name="connsiteY221" fmla="*/ 440171 h 989145"/>
                <a:gd name="connsiteX222" fmla="*/ 119250 w 713301"/>
                <a:gd name="connsiteY222" fmla="*/ 433313 h 989145"/>
                <a:gd name="connsiteX223" fmla="*/ 153540 w 713301"/>
                <a:gd name="connsiteY223" fmla="*/ 381878 h 989145"/>
                <a:gd name="connsiteX224" fmla="*/ 246809 w 713301"/>
                <a:gd name="connsiteY224" fmla="*/ 447257 h 989145"/>
                <a:gd name="connsiteX225" fmla="*/ 214348 w 713301"/>
                <a:gd name="connsiteY225" fmla="*/ 508522 h 989145"/>
                <a:gd name="connsiteX226" fmla="*/ 187602 w 713301"/>
                <a:gd name="connsiteY226" fmla="*/ 514694 h 989145"/>
                <a:gd name="connsiteX227" fmla="*/ 119250 w 713301"/>
                <a:gd name="connsiteY227" fmla="*/ 433313 h 989145"/>
                <a:gd name="connsiteX228" fmla="*/ 28496 w 713301"/>
                <a:gd name="connsiteY228" fmla="*/ 621222 h 989145"/>
                <a:gd name="connsiteX229" fmla="*/ 52499 w 713301"/>
                <a:gd name="connsiteY229" fmla="*/ 595162 h 989145"/>
                <a:gd name="connsiteX230" fmla="*/ 107134 w 713301"/>
                <a:gd name="connsiteY230" fmla="*/ 544412 h 989145"/>
                <a:gd name="connsiteX231" fmla="*/ 151711 w 713301"/>
                <a:gd name="connsiteY231" fmla="*/ 528868 h 989145"/>
                <a:gd name="connsiteX232" fmla="*/ 163599 w 713301"/>
                <a:gd name="connsiteY232" fmla="*/ 528868 h 989145"/>
                <a:gd name="connsiteX233" fmla="*/ 204061 w 713301"/>
                <a:gd name="connsiteY233" fmla="*/ 526582 h 989145"/>
                <a:gd name="connsiteX234" fmla="*/ 235608 w 713301"/>
                <a:gd name="connsiteY234" fmla="*/ 525896 h 989145"/>
                <a:gd name="connsiteX235" fmla="*/ 274241 w 713301"/>
                <a:gd name="connsiteY235" fmla="*/ 507151 h 989145"/>
                <a:gd name="connsiteX236" fmla="*/ 319275 w 713301"/>
                <a:gd name="connsiteY236" fmla="*/ 431941 h 989145"/>
                <a:gd name="connsiteX237" fmla="*/ 333677 w 713301"/>
                <a:gd name="connsiteY237" fmla="*/ 409081 h 989145"/>
                <a:gd name="connsiteX238" fmla="*/ 354480 w 713301"/>
                <a:gd name="connsiteY238" fmla="*/ 411139 h 989145"/>
                <a:gd name="connsiteX239" fmla="*/ 351279 w 713301"/>
                <a:gd name="connsiteY239" fmla="*/ 440399 h 989145"/>
                <a:gd name="connsiteX240" fmla="*/ 292529 w 713301"/>
                <a:gd name="connsiteY240" fmla="*/ 550356 h 989145"/>
                <a:gd name="connsiteX241" fmla="*/ 250924 w 713301"/>
                <a:gd name="connsiteY241" fmla="*/ 587389 h 989145"/>
                <a:gd name="connsiteX242" fmla="*/ 241780 w 713301"/>
                <a:gd name="connsiteY242" fmla="*/ 606363 h 989145"/>
                <a:gd name="connsiteX243" fmla="*/ 238122 w 713301"/>
                <a:gd name="connsiteY243" fmla="*/ 674029 h 989145"/>
                <a:gd name="connsiteX244" fmla="*/ 228521 w 713301"/>
                <a:gd name="connsiteY244" fmla="*/ 805931 h 989145"/>
                <a:gd name="connsiteX245" fmla="*/ 213662 w 713301"/>
                <a:gd name="connsiteY245" fmla="*/ 837249 h 989145"/>
                <a:gd name="connsiteX246" fmla="*/ 156741 w 713301"/>
                <a:gd name="connsiteY246" fmla="*/ 879540 h 989145"/>
                <a:gd name="connsiteX247" fmla="*/ 102334 w 713301"/>
                <a:gd name="connsiteY247" fmla="*/ 917030 h 989145"/>
                <a:gd name="connsiteX248" fmla="*/ 78331 w 713301"/>
                <a:gd name="connsiteY248" fmla="*/ 933032 h 989145"/>
                <a:gd name="connsiteX249" fmla="*/ 55014 w 713301"/>
                <a:gd name="connsiteY249" fmla="*/ 925260 h 989145"/>
                <a:gd name="connsiteX250" fmla="*/ 69873 w 713301"/>
                <a:gd name="connsiteY250" fmla="*/ 877483 h 989145"/>
                <a:gd name="connsiteX251" fmla="*/ 109192 w 713301"/>
                <a:gd name="connsiteY251" fmla="*/ 853937 h 989145"/>
                <a:gd name="connsiteX252" fmla="*/ 176400 w 713301"/>
                <a:gd name="connsiteY252" fmla="*/ 800216 h 989145"/>
                <a:gd name="connsiteX253" fmla="*/ 185087 w 713301"/>
                <a:gd name="connsiteY253" fmla="*/ 773698 h 989145"/>
                <a:gd name="connsiteX254" fmla="*/ 175257 w 713301"/>
                <a:gd name="connsiteY254" fmla="*/ 761582 h 989145"/>
                <a:gd name="connsiteX255" fmla="*/ 160855 w 713301"/>
                <a:gd name="connsiteY255" fmla="*/ 770726 h 989145"/>
                <a:gd name="connsiteX256" fmla="*/ 159255 w 713301"/>
                <a:gd name="connsiteY256" fmla="*/ 787643 h 989145"/>
                <a:gd name="connsiteX257" fmla="*/ 145996 w 713301"/>
                <a:gd name="connsiteY257" fmla="*/ 813475 h 989145"/>
                <a:gd name="connsiteX258" fmla="*/ 116736 w 713301"/>
                <a:gd name="connsiteY258" fmla="*/ 836563 h 989145"/>
                <a:gd name="connsiteX259" fmla="*/ 107592 w 713301"/>
                <a:gd name="connsiteY259" fmla="*/ 839764 h 989145"/>
                <a:gd name="connsiteX260" fmla="*/ 104391 w 713301"/>
                <a:gd name="connsiteY260" fmla="*/ 830848 h 989145"/>
                <a:gd name="connsiteX261" fmla="*/ 111249 w 713301"/>
                <a:gd name="connsiteY261" fmla="*/ 738037 h 989145"/>
                <a:gd name="connsiteX262" fmla="*/ 125422 w 713301"/>
                <a:gd name="connsiteY262" fmla="*/ 639510 h 989145"/>
                <a:gd name="connsiteX263" fmla="*/ 126337 w 713301"/>
                <a:gd name="connsiteY263" fmla="*/ 626023 h 989145"/>
                <a:gd name="connsiteX264" fmla="*/ 102105 w 713301"/>
                <a:gd name="connsiteY264" fmla="*/ 613450 h 989145"/>
                <a:gd name="connsiteX265" fmla="*/ 74216 w 713301"/>
                <a:gd name="connsiteY265" fmla="*/ 635395 h 989145"/>
                <a:gd name="connsiteX266" fmla="*/ 69873 w 713301"/>
                <a:gd name="connsiteY266" fmla="*/ 672200 h 989145"/>
                <a:gd name="connsiteX267" fmla="*/ 92733 w 713301"/>
                <a:gd name="connsiteY267" fmla="*/ 699403 h 989145"/>
                <a:gd name="connsiteX268" fmla="*/ 102334 w 713301"/>
                <a:gd name="connsiteY268" fmla="*/ 711290 h 989145"/>
                <a:gd name="connsiteX269" fmla="*/ 94790 w 713301"/>
                <a:gd name="connsiteY269" fmla="*/ 725464 h 989145"/>
                <a:gd name="connsiteX270" fmla="*/ 66444 w 713301"/>
                <a:gd name="connsiteY270" fmla="*/ 716548 h 989145"/>
                <a:gd name="connsiteX271" fmla="*/ 28039 w 713301"/>
                <a:gd name="connsiteY271" fmla="*/ 674029 h 989145"/>
                <a:gd name="connsiteX272" fmla="*/ 28496 w 713301"/>
                <a:gd name="connsiteY272" fmla="*/ 621222 h 989145"/>
                <a:gd name="connsiteX273" fmla="*/ 172285 w 713301"/>
                <a:gd name="connsiteY273" fmla="*/ 771641 h 989145"/>
                <a:gd name="connsiteX274" fmla="*/ 169085 w 713301"/>
                <a:gd name="connsiteY274" fmla="*/ 791300 h 989145"/>
                <a:gd name="connsiteX275" fmla="*/ 172285 w 713301"/>
                <a:gd name="connsiteY275" fmla="*/ 771641 h 989145"/>
                <a:gd name="connsiteX276" fmla="*/ 102105 w 713301"/>
                <a:gd name="connsiteY276" fmla="*/ 691631 h 989145"/>
                <a:gd name="connsiteX277" fmla="*/ 82903 w 713301"/>
                <a:gd name="connsiteY277" fmla="*/ 670828 h 989145"/>
                <a:gd name="connsiteX278" fmla="*/ 85875 w 713301"/>
                <a:gd name="connsiteY278" fmla="*/ 639281 h 989145"/>
                <a:gd name="connsiteX279" fmla="*/ 104391 w 713301"/>
                <a:gd name="connsiteY279" fmla="*/ 624880 h 989145"/>
                <a:gd name="connsiteX280" fmla="*/ 113535 w 713301"/>
                <a:gd name="connsiteY280" fmla="*/ 630137 h 989145"/>
                <a:gd name="connsiteX281" fmla="*/ 105306 w 713301"/>
                <a:gd name="connsiteY281" fmla="*/ 688430 h 989145"/>
                <a:gd name="connsiteX282" fmla="*/ 102105 w 713301"/>
                <a:gd name="connsiteY282" fmla="*/ 691631 h 989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713301" h="989145">
                  <a:moveTo>
                    <a:pt x="29182" y="697803"/>
                  </a:moveTo>
                  <a:cubicBezTo>
                    <a:pt x="46098" y="720663"/>
                    <a:pt x="66444" y="738951"/>
                    <a:pt x="96847" y="741008"/>
                  </a:cubicBezTo>
                  <a:cubicBezTo>
                    <a:pt x="98448" y="776441"/>
                    <a:pt x="91590" y="810503"/>
                    <a:pt x="91132" y="845021"/>
                  </a:cubicBezTo>
                  <a:cubicBezTo>
                    <a:pt x="91132" y="851194"/>
                    <a:pt x="87018" y="854165"/>
                    <a:pt x="82446" y="856451"/>
                  </a:cubicBezTo>
                  <a:cubicBezTo>
                    <a:pt x="72387" y="861481"/>
                    <a:pt x="63243" y="868110"/>
                    <a:pt x="54099" y="874739"/>
                  </a:cubicBezTo>
                  <a:cubicBezTo>
                    <a:pt x="37869" y="886627"/>
                    <a:pt x="36040" y="903086"/>
                    <a:pt x="39012" y="920231"/>
                  </a:cubicBezTo>
                  <a:cubicBezTo>
                    <a:pt x="43355" y="945377"/>
                    <a:pt x="57528" y="953149"/>
                    <a:pt x="81531" y="945834"/>
                  </a:cubicBezTo>
                  <a:cubicBezTo>
                    <a:pt x="81988" y="945605"/>
                    <a:pt x="82674" y="945834"/>
                    <a:pt x="83131" y="946063"/>
                  </a:cubicBezTo>
                  <a:cubicBezTo>
                    <a:pt x="85189" y="948349"/>
                    <a:pt x="84732" y="951320"/>
                    <a:pt x="84732" y="954064"/>
                  </a:cubicBezTo>
                  <a:cubicBezTo>
                    <a:pt x="85189" y="971666"/>
                    <a:pt x="89532" y="977609"/>
                    <a:pt x="105991" y="981496"/>
                  </a:cubicBezTo>
                  <a:cubicBezTo>
                    <a:pt x="131366" y="987668"/>
                    <a:pt x="138681" y="984239"/>
                    <a:pt x="149883" y="960236"/>
                  </a:cubicBezTo>
                  <a:cubicBezTo>
                    <a:pt x="152854" y="954064"/>
                    <a:pt x="154912" y="947663"/>
                    <a:pt x="156741" y="941262"/>
                  </a:cubicBezTo>
                  <a:cubicBezTo>
                    <a:pt x="159941" y="930289"/>
                    <a:pt x="160170" y="918859"/>
                    <a:pt x="160627" y="907658"/>
                  </a:cubicBezTo>
                  <a:cubicBezTo>
                    <a:pt x="161313" y="895999"/>
                    <a:pt x="165656" y="887312"/>
                    <a:pt x="176400" y="881369"/>
                  </a:cubicBezTo>
                  <a:cubicBezTo>
                    <a:pt x="187144" y="875197"/>
                    <a:pt x="196974" y="867424"/>
                    <a:pt x="206575" y="859423"/>
                  </a:cubicBezTo>
                  <a:cubicBezTo>
                    <a:pt x="229435" y="840907"/>
                    <a:pt x="241780" y="818275"/>
                    <a:pt x="241551" y="787643"/>
                  </a:cubicBezTo>
                  <a:cubicBezTo>
                    <a:pt x="241094" y="753124"/>
                    <a:pt x="245666" y="718834"/>
                    <a:pt x="247723" y="684316"/>
                  </a:cubicBezTo>
                  <a:cubicBezTo>
                    <a:pt x="248866" y="662827"/>
                    <a:pt x="254124" y="641567"/>
                    <a:pt x="252524" y="620079"/>
                  </a:cubicBezTo>
                  <a:cubicBezTo>
                    <a:pt x="251610" y="606134"/>
                    <a:pt x="257096" y="597219"/>
                    <a:pt x="267840" y="588532"/>
                  </a:cubicBezTo>
                  <a:cubicBezTo>
                    <a:pt x="297787" y="564529"/>
                    <a:pt x="323619" y="537097"/>
                    <a:pt x="338249" y="500750"/>
                  </a:cubicBezTo>
                  <a:cubicBezTo>
                    <a:pt x="340535" y="495263"/>
                    <a:pt x="342821" y="483148"/>
                    <a:pt x="349450" y="472632"/>
                  </a:cubicBezTo>
                  <a:cubicBezTo>
                    <a:pt x="349450" y="478576"/>
                    <a:pt x="349679" y="493206"/>
                    <a:pt x="349450" y="497092"/>
                  </a:cubicBezTo>
                  <a:cubicBezTo>
                    <a:pt x="343735" y="561557"/>
                    <a:pt x="343278" y="626023"/>
                    <a:pt x="340535" y="690488"/>
                  </a:cubicBezTo>
                  <a:cubicBezTo>
                    <a:pt x="338020" y="747181"/>
                    <a:pt x="335734" y="803645"/>
                    <a:pt x="331620" y="860109"/>
                  </a:cubicBezTo>
                  <a:cubicBezTo>
                    <a:pt x="329334" y="892342"/>
                    <a:pt x="325905" y="924346"/>
                    <a:pt x="325447" y="956578"/>
                  </a:cubicBezTo>
                  <a:cubicBezTo>
                    <a:pt x="325219" y="972809"/>
                    <a:pt x="331162" y="980810"/>
                    <a:pt x="346936" y="984467"/>
                  </a:cubicBezTo>
                  <a:cubicBezTo>
                    <a:pt x="354708" y="986296"/>
                    <a:pt x="362481" y="987439"/>
                    <a:pt x="370482" y="987668"/>
                  </a:cubicBezTo>
                  <a:cubicBezTo>
                    <a:pt x="410715" y="988354"/>
                    <a:pt x="509242" y="992926"/>
                    <a:pt x="592681" y="981496"/>
                  </a:cubicBezTo>
                  <a:cubicBezTo>
                    <a:pt x="620341" y="977838"/>
                    <a:pt x="647773" y="976466"/>
                    <a:pt x="671548" y="960007"/>
                  </a:cubicBezTo>
                  <a:cubicBezTo>
                    <a:pt x="679320" y="954521"/>
                    <a:pt x="685035" y="948349"/>
                    <a:pt x="687550" y="938976"/>
                  </a:cubicBezTo>
                  <a:cubicBezTo>
                    <a:pt x="689607" y="931204"/>
                    <a:pt x="690522" y="923431"/>
                    <a:pt x="690064" y="915430"/>
                  </a:cubicBezTo>
                  <a:cubicBezTo>
                    <a:pt x="688007" y="870625"/>
                    <a:pt x="684578" y="826048"/>
                    <a:pt x="678863" y="781699"/>
                  </a:cubicBezTo>
                  <a:cubicBezTo>
                    <a:pt x="671776" y="725464"/>
                    <a:pt x="664233" y="669457"/>
                    <a:pt x="657146" y="613221"/>
                  </a:cubicBezTo>
                  <a:cubicBezTo>
                    <a:pt x="650288" y="558814"/>
                    <a:pt x="643659" y="504179"/>
                    <a:pt x="637486" y="449772"/>
                  </a:cubicBezTo>
                  <a:cubicBezTo>
                    <a:pt x="633372" y="412739"/>
                    <a:pt x="627657" y="375706"/>
                    <a:pt x="625142" y="338444"/>
                  </a:cubicBezTo>
                  <a:cubicBezTo>
                    <a:pt x="623313" y="310555"/>
                    <a:pt x="618970" y="310783"/>
                    <a:pt x="652803" y="310326"/>
                  </a:cubicBezTo>
                  <a:cubicBezTo>
                    <a:pt x="663090" y="310326"/>
                    <a:pt x="672234" y="308040"/>
                    <a:pt x="679549" y="302325"/>
                  </a:cubicBezTo>
                  <a:cubicBezTo>
                    <a:pt x="689836" y="294324"/>
                    <a:pt x="697608" y="287466"/>
                    <a:pt x="707209" y="278779"/>
                  </a:cubicBezTo>
                  <a:cubicBezTo>
                    <a:pt x="723440" y="264606"/>
                    <a:pt x="702866" y="238317"/>
                    <a:pt x="696008" y="227801"/>
                  </a:cubicBezTo>
                  <a:cubicBezTo>
                    <a:pt x="678177" y="200141"/>
                    <a:pt x="565249" y="24119"/>
                    <a:pt x="551304" y="10403"/>
                  </a:cubicBezTo>
                  <a:cubicBezTo>
                    <a:pt x="538731" y="-1942"/>
                    <a:pt x="531645" y="-3085"/>
                    <a:pt x="517014" y="5831"/>
                  </a:cubicBezTo>
                  <a:cubicBezTo>
                    <a:pt x="509242" y="10403"/>
                    <a:pt x="502384" y="17032"/>
                    <a:pt x="494383" y="20690"/>
                  </a:cubicBezTo>
                  <a:cubicBezTo>
                    <a:pt x="475866" y="28919"/>
                    <a:pt x="461464" y="42407"/>
                    <a:pt x="447977" y="56351"/>
                  </a:cubicBezTo>
                  <a:cubicBezTo>
                    <a:pt x="413687" y="91784"/>
                    <a:pt x="382597" y="129961"/>
                    <a:pt x="351508" y="168137"/>
                  </a:cubicBezTo>
                  <a:cubicBezTo>
                    <a:pt x="325447" y="199912"/>
                    <a:pt x="273327" y="269407"/>
                    <a:pt x="271726" y="271235"/>
                  </a:cubicBezTo>
                  <a:cubicBezTo>
                    <a:pt x="260296" y="284494"/>
                    <a:pt x="261668" y="290209"/>
                    <a:pt x="277670" y="297524"/>
                  </a:cubicBezTo>
                  <a:cubicBezTo>
                    <a:pt x="281328" y="299125"/>
                    <a:pt x="285214" y="300496"/>
                    <a:pt x="288871" y="300953"/>
                  </a:cubicBezTo>
                  <a:cubicBezTo>
                    <a:pt x="308302" y="302554"/>
                    <a:pt x="326590" y="308040"/>
                    <a:pt x="344650" y="314898"/>
                  </a:cubicBezTo>
                  <a:cubicBezTo>
                    <a:pt x="356537" y="319470"/>
                    <a:pt x="361566" y="326557"/>
                    <a:pt x="361109" y="339130"/>
                  </a:cubicBezTo>
                  <a:cubicBezTo>
                    <a:pt x="360652" y="353760"/>
                    <a:pt x="359966" y="368619"/>
                    <a:pt x="359280" y="383249"/>
                  </a:cubicBezTo>
                  <a:cubicBezTo>
                    <a:pt x="359052" y="387136"/>
                    <a:pt x="359966" y="391250"/>
                    <a:pt x="356537" y="394451"/>
                  </a:cubicBezTo>
                  <a:cubicBezTo>
                    <a:pt x="335734" y="387593"/>
                    <a:pt x="331162" y="389193"/>
                    <a:pt x="319504" y="407938"/>
                  </a:cubicBezTo>
                  <a:cubicBezTo>
                    <a:pt x="316761" y="412282"/>
                    <a:pt x="314246" y="416625"/>
                    <a:pt x="311960" y="421197"/>
                  </a:cubicBezTo>
                  <a:cubicBezTo>
                    <a:pt x="306474" y="432398"/>
                    <a:pt x="301444" y="443828"/>
                    <a:pt x="295958" y="455030"/>
                  </a:cubicBezTo>
                  <a:cubicBezTo>
                    <a:pt x="286814" y="474004"/>
                    <a:pt x="275155" y="491377"/>
                    <a:pt x="258468" y="504865"/>
                  </a:cubicBezTo>
                  <a:cubicBezTo>
                    <a:pt x="250467" y="511265"/>
                    <a:pt x="242008" y="515609"/>
                    <a:pt x="230350" y="512408"/>
                  </a:cubicBezTo>
                  <a:cubicBezTo>
                    <a:pt x="232179" y="510122"/>
                    <a:pt x="232864" y="508751"/>
                    <a:pt x="234007" y="507608"/>
                  </a:cubicBezTo>
                  <a:cubicBezTo>
                    <a:pt x="279499" y="460745"/>
                    <a:pt x="268983" y="385307"/>
                    <a:pt x="197660" y="366333"/>
                  </a:cubicBezTo>
                  <a:cubicBezTo>
                    <a:pt x="152397" y="357189"/>
                    <a:pt x="127708" y="378220"/>
                    <a:pt x="115135" y="401537"/>
                  </a:cubicBezTo>
                  <a:cubicBezTo>
                    <a:pt x="94333" y="439714"/>
                    <a:pt x="100734" y="474004"/>
                    <a:pt x="128166" y="504865"/>
                  </a:cubicBezTo>
                  <a:cubicBezTo>
                    <a:pt x="130680" y="507608"/>
                    <a:pt x="134109" y="507379"/>
                    <a:pt x="144625" y="514694"/>
                  </a:cubicBezTo>
                  <a:cubicBezTo>
                    <a:pt x="132966" y="516295"/>
                    <a:pt x="112392" y="522924"/>
                    <a:pt x="103934" y="531382"/>
                  </a:cubicBezTo>
                  <a:cubicBezTo>
                    <a:pt x="95933" y="539383"/>
                    <a:pt x="87246" y="546698"/>
                    <a:pt x="79017" y="554471"/>
                  </a:cubicBezTo>
                  <a:cubicBezTo>
                    <a:pt x="55928" y="575502"/>
                    <a:pt x="32382" y="595847"/>
                    <a:pt x="12037" y="619622"/>
                  </a:cubicBezTo>
                  <a:cubicBezTo>
                    <a:pt x="-2822" y="636995"/>
                    <a:pt x="-3965" y="651854"/>
                    <a:pt x="8836" y="670371"/>
                  </a:cubicBezTo>
                  <a:cubicBezTo>
                    <a:pt x="15694" y="679744"/>
                    <a:pt x="22552" y="688659"/>
                    <a:pt x="29182" y="697803"/>
                  </a:cubicBezTo>
                  <a:close/>
                  <a:moveTo>
                    <a:pt x="133195" y="965722"/>
                  </a:moveTo>
                  <a:cubicBezTo>
                    <a:pt x="128394" y="971894"/>
                    <a:pt x="118793" y="973266"/>
                    <a:pt x="108735" y="969380"/>
                  </a:cubicBezTo>
                  <a:cubicBezTo>
                    <a:pt x="101648" y="966637"/>
                    <a:pt x="97762" y="961607"/>
                    <a:pt x="97990" y="954064"/>
                  </a:cubicBezTo>
                  <a:cubicBezTo>
                    <a:pt x="98219" y="941262"/>
                    <a:pt x="96390" y="931204"/>
                    <a:pt x="109878" y="924574"/>
                  </a:cubicBezTo>
                  <a:cubicBezTo>
                    <a:pt x="121765" y="918859"/>
                    <a:pt x="135252" y="907201"/>
                    <a:pt x="149654" y="901028"/>
                  </a:cubicBezTo>
                  <a:cubicBezTo>
                    <a:pt x="150111" y="925260"/>
                    <a:pt x="147597" y="946748"/>
                    <a:pt x="133195" y="965722"/>
                  </a:cubicBezTo>
                  <a:close/>
                  <a:moveTo>
                    <a:pt x="626285" y="447943"/>
                  </a:moveTo>
                  <a:cubicBezTo>
                    <a:pt x="629943" y="485662"/>
                    <a:pt x="634286" y="523381"/>
                    <a:pt x="639087" y="560872"/>
                  </a:cubicBezTo>
                  <a:cubicBezTo>
                    <a:pt x="648688" y="636081"/>
                    <a:pt x="659203" y="711290"/>
                    <a:pt x="668576" y="786500"/>
                  </a:cubicBezTo>
                  <a:cubicBezTo>
                    <a:pt x="673148" y="824219"/>
                    <a:pt x="675891" y="861938"/>
                    <a:pt x="678634" y="899885"/>
                  </a:cubicBezTo>
                  <a:cubicBezTo>
                    <a:pt x="679320" y="909944"/>
                    <a:pt x="678177" y="920231"/>
                    <a:pt x="676577" y="930289"/>
                  </a:cubicBezTo>
                  <a:cubicBezTo>
                    <a:pt x="674291" y="944920"/>
                    <a:pt x="661032" y="955435"/>
                    <a:pt x="639544" y="960693"/>
                  </a:cubicBezTo>
                  <a:cubicBezTo>
                    <a:pt x="639772" y="958864"/>
                    <a:pt x="639772" y="956807"/>
                    <a:pt x="639772" y="954978"/>
                  </a:cubicBezTo>
                  <a:cubicBezTo>
                    <a:pt x="639772" y="954521"/>
                    <a:pt x="639772" y="953835"/>
                    <a:pt x="639772" y="953378"/>
                  </a:cubicBezTo>
                  <a:cubicBezTo>
                    <a:pt x="639772" y="952006"/>
                    <a:pt x="639772" y="950406"/>
                    <a:pt x="639772" y="949034"/>
                  </a:cubicBezTo>
                  <a:cubicBezTo>
                    <a:pt x="639772" y="948577"/>
                    <a:pt x="639772" y="947891"/>
                    <a:pt x="639772" y="947434"/>
                  </a:cubicBezTo>
                  <a:cubicBezTo>
                    <a:pt x="639772" y="945605"/>
                    <a:pt x="639772" y="944005"/>
                    <a:pt x="639544" y="942176"/>
                  </a:cubicBezTo>
                  <a:cubicBezTo>
                    <a:pt x="639544" y="941948"/>
                    <a:pt x="639544" y="941948"/>
                    <a:pt x="639544" y="941719"/>
                  </a:cubicBezTo>
                  <a:cubicBezTo>
                    <a:pt x="639544" y="939662"/>
                    <a:pt x="639315" y="937604"/>
                    <a:pt x="639087" y="935547"/>
                  </a:cubicBezTo>
                  <a:cubicBezTo>
                    <a:pt x="637715" y="917945"/>
                    <a:pt x="634515" y="900571"/>
                    <a:pt x="632914" y="883198"/>
                  </a:cubicBezTo>
                  <a:cubicBezTo>
                    <a:pt x="628571" y="838621"/>
                    <a:pt x="624685" y="794272"/>
                    <a:pt x="620113" y="749695"/>
                  </a:cubicBezTo>
                  <a:cubicBezTo>
                    <a:pt x="613483" y="685459"/>
                    <a:pt x="608683" y="621222"/>
                    <a:pt x="600682" y="556985"/>
                  </a:cubicBezTo>
                  <a:cubicBezTo>
                    <a:pt x="594052" y="502579"/>
                    <a:pt x="586280" y="448172"/>
                    <a:pt x="581708" y="393536"/>
                  </a:cubicBezTo>
                  <a:cubicBezTo>
                    <a:pt x="580108" y="374334"/>
                    <a:pt x="578965" y="355132"/>
                    <a:pt x="576222" y="336158"/>
                  </a:cubicBezTo>
                  <a:cubicBezTo>
                    <a:pt x="574164" y="322670"/>
                    <a:pt x="574621" y="321527"/>
                    <a:pt x="585594" y="318556"/>
                  </a:cubicBezTo>
                  <a:cubicBezTo>
                    <a:pt x="585594" y="318556"/>
                    <a:pt x="585594" y="318556"/>
                    <a:pt x="585594" y="318556"/>
                  </a:cubicBezTo>
                  <a:cubicBezTo>
                    <a:pt x="586051" y="318327"/>
                    <a:pt x="586509" y="318327"/>
                    <a:pt x="587194" y="318098"/>
                  </a:cubicBezTo>
                  <a:cubicBezTo>
                    <a:pt x="587194" y="318098"/>
                    <a:pt x="587194" y="318098"/>
                    <a:pt x="587194" y="318098"/>
                  </a:cubicBezTo>
                  <a:cubicBezTo>
                    <a:pt x="587652" y="317870"/>
                    <a:pt x="588337" y="317870"/>
                    <a:pt x="588795" y="317641"/>
                  </a:cubicBezTo>
                  <a:cubicBezTo>
                    <a:pt x="613026" y="311469"/>
                    <a:pt x="613483" y="311469"/>
                    <a:pt x="614398" y="336386"/>
                  </a:cubicBezTo>
                  <a:cubicBezTo>
                    <a:pt x="615998" y="373877"/>
                    <a:pt x="622627" y="410681"/>
                    <a:pt x="626285" y="447943"/>
                  </a:cubicBezTo>
                  <a:close/>
                  <a:moveTo>
                    <a:pt x="513128" y="23662"/>
                  </a:moveTo>
                  <a:cubicBezTo>
                    <a:pt x="530273" y="11546"/>
                    <a:pt x="538960" y="12232"/>
                    <a:pt x="551304" y="29834"/>
                  </a:cubicBezTo>
                  <a:cubicBezTo>
                    <a:pt x="555648" y="36006"/>
                    <a:pt x="578050" y="69839"/>
                    <a:pt x="603654" y="108929"/>
                  </a:cubicBezTo>
                  <a:cubicBezTo>
                    <a:pt x="603654" y="108929"/>
                    <a:pt x="603882" y="109158"/>
                    <a:pt x="603882" y="109158"/>
                  </a:cubicBezTo>
                  <a:cubicBezTo>
                    <a:pt x="604797" y="110758"/>
                    <a:pt x="605940" y="112130"/>
                    <a:pt x="606854" y="113730"/>
                  </a:cubicBezTo>
                  <a:cubicBezTo>
                    <a:pt x="606854" y="113959"/>
                    <a:pt x="607083" y="114187"/>
                    <a:pt x="607083" y="114187"/>
                  </a:cubicBezTo>
                  <a:cubicBezTo>
                    <a:pt x="611426" y="120817"/>
                    <a:pt x="615998" y="127675"/>
                    <a:pt x="620341" y="134533"/>
                  </a:cubicBezTo>
                  <a:cubicBezTo>
                    <a:pt x="620570" y="134761"/>
                    <a:pt x="620570" y="134990"/>
                    <a:pt x="620799" y="134990"/>
                  </a:cubicBezTo>
                  <a:cubicBezTo>
                    <a:pt x="621713" y="136361"/>
                    <a:pt x="622627" y="137962"/>
                    <a:pt x="623770" y="139333"/>
                  </a:cubicBezTo>
                  <a:cubicBezTo>
                    <a:pt x="623999" y="139562"/>
                    <a:pt x="624228" y="140019"/>
                    <a:pt x="624228" y="140248"/>
                  </a:cubicBezTo>
                  <a:cubicBezTo>
                    <a:pt x="625142" y="141619"/>
                    <a:pt x="626056" y="143219"/>
                    <a:pt x="626971" y="144591"/>
                  </a:cubicBezTo>
                  <a:cubicBezTo>
                    <a:pt x="627199" y="144820"/>
                    <a:pt x="627199" y="145048"/>
                    <a:pt x="627428" y="145277"/>
                  </a:cubicBezTo>
                  <a:cubicBezTo>
                    <a:pt x="628342" y="146648"/>
                    <a:pt x="629257" y="148020"/>
                    <a:pt x="630171" y="149392"/>
                  </a:cubicBezTo>
                  <a:cubicBezTo>
                    <a:pt x="630400" y="149620"/>
                    <a:pt x="630628" y="149849"/>
                    <a:pt x="630628" y="150306"/>
                  </a:cubicBezTo>
                  <a:cubicBezTo>
                    <a:pt x="632686" y="153506"/>
                    <a:pt x="634743" y="156707"/>
                    <a:pt x="636801" y="159907"/>
                  </a:cubicBezTo>
                  <a:cubicBezTo>
                    <a:pt x="637258" y="160593"/>
                    <a:pt x="637715" y="161050"/>
                    <a:pt x="637944" y="161736"/>
                  </a:cubicBezTo>
                  <a:cubicBezTo>
                    <a:pt x="638629" y="162879"/>
                    <a:pt x="639315" y="163793"/>
                    <a:pt x="640001" y="164708"/>
                  </a:cubicBezTo>
                  <a:cubicBezTo>
                    <a:pt x="640230" y="165165"/>
                    <a:pt x="640687" y="165622"/>
                    <a:pt x="640915" y="166079"/>
                  </a:cubicBezTo>
                  <a:cubicBezTo>
                    <a:pt x="641601" y="167222"/>
                    <a:pt x="642287" y="168365"/>
                    <a:pt x="643201" y="169508"/>
                  </a:cubicBezTo>
                  <a:cubicBezTo>
                    <a:pt x="643430" y="169966"/>
                    <a:pt x="643887" y="170651"/>
                    <a:pt x="644116" y="171109"/>
                  </a:cubicBezTo>
                  <a:cubicBezTo>
                    <a:pt x="644802" y="172252"/>
                    <a:pt x="645487" y="173166"/>
                    <a:pt x="646173" y="174309"/>
                  </a:cubicBezTo>
                  <a:cubicBezTo>
                    <a:pt x="646402" y="174766"/>
                    <a:pt x="646859" y="175223"/>
                    <a:pt x="647088" y="175909"/>
                  </a:cubicBezTo>
                  <a:cubicBezTo>
                    <a:pt x="648002" y="177281"/>
                    <a:pt x="648916" y="178652"/>
                    <a:pt x="649831" y="180024"/>
                  </a:cubicBezTo>
                  <a:cubicBezTo>
                    <a:pt x="649831" y="180024"/>
                    <a:pt x="649831" y="180253"/>
                    <a:pt x="650059" y="180253"/>
                  </a:cubicBezTo>
                  <a:cubicBezTo>
                    <a:pt x="650974" y="181853"/>
                    <a:pt x="652117" y="183453"/>
                    <a:pt x="653031" y="184825"/>
                  </a:cubicBezTo>
                  <a:cubicBezTo>
                    <a:pt x="653031" y="184825"/>
                    <a:pt x="653031" y="184825"/>
                    <a:pt x="653031" y="184825"/>
                  </a:cubicBezTo>
                  <a:cubicBezTo>
                    <a:pt x="653946" y="186196"/>
                    <a:pt x="654860" y="187568"/>
                    <a:pt x="655546" y="188939"/>
                  </a:cubicBezTo>
                  <a:cubicBezTo>
                    <a:pt x="655774" y="189397"/>
                    <a:pt x="656232" y="189854"/>
                    <a:pt x="656460" y="190540"/>
                  </a:cubicBezTo>
                  <a:cubicBezTo>
                    <a:pt x="657146" y="191454"/>
                    <a:pt x="657603" y="192368"/>
                    <a:pt x="658289" y="193283"/>
                  </a:cubicBezTo>
                  <a:cubicBezTo>
                    <a:pt x="658518" y="193740"/>
                    <a:pt x="658975" y="194426"/>
                    <a:pt x="659203" y="194883"/>
                  </a:cubicBezTo>
                  <a:cubicBezTo>
                    <a:pt x="659889" y="195797"/>
                    <a:pt x="660346" y="196712"/>
                    <a:pt x="661032" y="197626"/>
                  </a:cubicBezTo>
                  <a:cubicBezTo>
                    <a:pt x="661261" y="198083"/>
                    <a:pt x="661489" y="198541"/>
                    <a:pt x="661718" y="198769"/>
                  </a:cubicBezTo>
                  <a:cubicBezTo>
                    <a:pt x="662404" y="199684"/>
                    <a:pt x="662861" y="200598"/>
                    <a:pt x="663547" y="201512"/>
                  </a:cubicBezTo>
                  <a:cubicBezTo>
                    <a:pt x="663775" y="201970"/>
                    <a:pt x="664004" y="202427"/>
                    <a:pt x="664461" y="202884"/>
                  </a:cubicBezTo>
                  <a:cubicBezTo>
                    <a:pt x="666061" y="205399"/>
                    <a:pt x="667662" y="207913"/>
                    <a:pt x="669262" y="210199"/>
                  </a:cubicBezTo>
                  <a:cubicBezTo>
                    <a:pt x="669490" y="210428"/>
                    <a:pt x="669719" y="210885"/>
                    <a:pt x="669948" y="211114"/>
                  </a:cubicBezTo>
                  <a:cubicBezTo>
                    <a:pt x="670405" y="212028"/>
                    <a:pt x="671091" y="212714"/>
                    <a:pt x="671548" y="213628"/>
                  </a:cubicBezTo>
                  <a:cubicBezTo>
                    <a:pt x="671776" y="214085"/>
                    <a:pt x="672005" y="214543"/>
                    <a:pt x="672462" y="215000"/>
                  </a:cubicBezTo>
                  <a:cubicBezTo>
                    <a:pt x="672919" y="215686"/>
                    <a:pt x="673377" y="216371"/>
                    <a:pt x="673605" y="217057"/>
                  </a:cubicBezTo>
                  <a:cubicBezTo>
                    <a:pt x="673834" y="217514"/>
                    <a:pt x="674291" y="217972"/>
                    <a:pt x="674520" y="218429"/>
                  </a:cubicBezTo>
                  <a:cubicBezTo>
                    <a:pt x="674977" y="219115"/>
                    <a:pt x="675434" y="219800"/>
                    <a:pt x="675891" y="220486"/>
                  </a:cubicBezTo>
                  <a:cubicBezTo>
                    <a:pt x="676120" y="220715"/>
                    <a:pt x="676348" y="221172"/>
                    <a:pt x="676577" y="221401"/>
                  </a:cubicBezTo>
                  <a:cubicBezTo>
                    <a:pt x="677034" y="222086"/>
                    <a:pt x="677491" y="223001"/>
                    <a:pt x="677949" y="223687"/>
                  </a:cubicBezTo>
                  <a:cubicBezTo>
                    <a:pt x="678177" y="223915"/>
                    <a:pt x="678177" y="224144"/>
                    <a:pt x="678406" y="224372"/>
                  </a:cubicBezTo>
                  <a:cubicBezTo>
                    <a:pt x="679092" y="225287"/>
                    <a:pt x="679549" y="226201"/>
                    <a:pt x="680235" y="227116"/>
                  </a:cubicBezTo>
                  <a:cubicBezTo>
                    <a:pt x="680463" y="227344"/>
                    <a:pt x="680463" y="227573"/>
                    <a:pt x="680692" y="227801"/>
                  </a:cubicBezTo>
                  <a:cubicBezTo>
                    <a:pt x="681149" y="228487"/>
                    <a:pt x="681378" y="228944"/>
                    <a:pt x="681835" y="229630"/>
                  </a:cubicBezTo>
                  <a:cubicBezTo>
                    <a:pt x="682063" y="229859"/>
                    <a:pt x="682292" y="230316"/>
                    <a:pt x="682521" y="230545"/>
                  </a:cubicBezTo>
                  <a:cubicBezTo>
                    <a:pt x="682749" y="231002"/>
                    <a:pt x="683206" y="231459"/>
                    <a:pt x="683435" y="231916"/>
                  </a:cubicBezTo>
                  <a:cubicBezTo>
                    <a:pt x="683664" y="232145"/>
                    <a:pt x="683892" y="232602"/>
                    <a:pt x="683892" y="232831"/>
                  </a:cubicBezTo>
                  <a:cubicBezTo>
                    <a:pt x="684121" y="233288"/>
                    <a:pt x="684349" y="233745"/>
                    <a:pt x="684578" y="234202"/>
                  </a:cubicBezTo>
                  <a:cubicBezTo>
                    <a:pt x="684807" y="234431"/>
                    <a:pt x="684807" y="234659"/>
                    <a:pt x="685035" y="234888"/>
                  </a:cubicBezTo>
                  <a:cubicBezTo>
                    <a:pt x="685264" y="235345"/>
                    <a:pt x="685492" y="235802"/>
                    <a:pt x="685721" y="236031"/>
                  </a:cubicBezTo>
                  <a:cubicBezTo>
                    <a:pt x="685950" y="236260"/>
                    <a:pt x="685950" y="236488"/>
                    <a:pt x="686178" y="236488"/>
                  </a:cubicBezTo>
                  <a:cubicBezTo>
                    <a:pt x="686407" y="236945"/>
                    <a:pt x="686864" y="237631"/>
                    <a:pt x="687093" y="238088"/>
                  </a:cubicBezTo>
                  <a:cubicBezTo>
                    <a:pt x="691436" y="245175"/>
                    <a:pt x="701494" y="253862"/>
                    <a:pt x="701037" y="262777"/>
                  </a:cubicBezTo>
                  <a:cubicBezTo>
                    <a:pt x="700809" y="272836"/>
                    <a:pt x="683664" y="289066"/>
                    <a:pt x="674520" y="292267"/>
                  </a:cubicBezTo>
                  <a:cubicBezTo>
                    <a:pt x="666976" y="295010"/>
                    <a:pt x="662861" y="290666"/>
                    <a:pt x="659661" y="284723"/>
                  </a:cubicBezTo>
                  <a:cubicBezTo>
                    <a:pt x="651431" y="269864"/>
                    <a:pt x="643430" y="255005"/>
                    <a:pt x="635200" y="240146"/>
                  </a:cubicBezTo>
                  <a:cubicBezTo>
                    <a:pt x="633600" y="237403"/>
                    <a:pt x="632000" y="234431"/>
                    <a:pt x="630400" y="231688"/>
                  </a:cubicBezTo>
                  <a:cubicBezTo>
                    <a:pt x="630171" y="231230"/>
                    <a:pt x="629943" y="231002"/>
                    <a:pt x="629714" y="230545"/>
                  </a:cubicBezTo>
                  <a:cubicBezTo>
                    <a:pt x="628342" y="227801"/>
                    <a:pt x="626742" y="225287"/>
                    <a:pt x="625371" y="222544"/>
                  </a:cubicBezTo>
                  <a:lnTo>
                    <a:pt x="625371" y="222544"/>
                  </a:lnTo>
                  <a:cubicBezTo>
                    <a:pt x="607083" y="189397"/>
                    <a:pt x="589709" y="155564"/>
                    <a:pt x="568906" y="123788"/>
                  </a:cubicBezTo>
                  <a:cubicBezTo>
                    <a:pt x="549704" y="94528"/>
                    <a:pt x="530730" y="65038"/>
                    <a:pt x="511299" y="35777"/>
                  </a:cubicBezTo>
                  <a:cubicBezTo>
                    <a:pt x="508556" y="30977"/>
                    <a:pt x="507184" y="28005"/>
                    <a:pt x="513128" y="23662"/>
                  </a:cubicBezTo>
                  <a:close/>
                  <a:moveTo>
                    <a:pt x="365452" y="440171"/>
                  </a:moveTo>
                  <a:cubicBezTo>
                    <a:pt x="368881" y="405881"/>
                    <a:pt x="371167" y="371362"/>
                    <a:pt x="373911" y="337072"/>
                  </a:cubicBezTo>
                  <a:cubicBezTo>
                    <a:pt x="375282" y="321299"/>
                    <a:pt x="366824" y="308954"/>
                    <a:pt x="351279" y="303468"/>
                  </a:cubicBezTo>
                  <a:cubicBezTo>
                    <a:pt x="332991" y="297067"/>
                    <a:pt x="314703" y="292038"/>
                    <a:pt x="295272" y="289752"/>
                  </a:cubicBezTo>
                  <a:cubicBezTo>
                    <a:pt x="281328" y="288152"/>
                    <a:pt x="283156" y="283351"/>
                    <a:pt x="290243" y="270321"/>
                  </a:cubicBezTo>
                  <a:cubicBezTo>
                    <a:pt x="300301" y="251804"/>
                    <a:pt x="364309" y="171337"/>
                    <a:pt x="384655" y="147106"/>
                  </a:cubicBezTo>
                  <a:cubicBezTo>
                    <a:pt x="407972" y="119445"/>
                    <a:pt x="430603" y="91327"/>
                    <a:pt x="455749" y="65038"/>
                  </a:cubicBezTo>
                  <a:cubicBezTo>
                    <a:pt x="464893" y="55666"/>
                    <a:pt x="476095" y="48808"/>
                    <a:pt x="486839" y="41492"/>
                  </a:cubicBezTo>
                  <a:cubicBezTo>
                    <a:pt x="493697" y="36920"/>
                    <a:pt x="498498" y="38292"/>
                    <a:pt x="502612" y="44236"/>
                  </a:cubicBezTo>
                  <a:cubicBezTo>
                    <a:pt x="509470" y="54065"/>
                    <a:pt x="516557" y="63667"/>
                    <a:pt x="522272" y="73954"/>
                  </a:cubicBezTo>
                  <a:cubicBezTo>
                    <a:pt x="530502" y="88127"/>
                    <a:pt x="540103" y="101614"/>
                    <a:pt x="549247" y="115102"/>
                  </a:cubicBezTo>
                  <a:cubicBezTo>
                    <a:pt x="550847" y="117388"/>
                    <a:pt x="552219" y="119674"/>
                    <a:pt x="553819" y="121960"/>
                  </a:cubicBezTo>
                  <a:lnTo>
                    <a:pt x="553819" y="121960"/>
                  </a:lnTo>
                  <a:cubicBezTo>
                    <a:pt x="558848" y="129732"/>
                    <a:pt x="563877" y="137276"/>
                    <a:pt x="568678" y="145277"/>
                  </a:cubicBezTo>
                  <a:cubicBezTo>
                    <a:pt x="568678" y="145277"/>
                    <a:pt x="568678" y="145505"/>
                    <a:pt x="568906" y="145505"/>
                  </a:cubicBezTo>
                  <a:cubicBezTo>
                    <a:pt x="571192" y="149392"/>
                    <a:pt x="573707" y="153049"/>
                    <a:pt x="575993" y="156935"/>
                  </a:cubicBezTo>
                  <a:cubicBezTo>
                    <a:pt x="576222" y="157164"/>
                    <a:pt x="576222" y="157393"/>
                    <a:pt x="576450" y="157621"/>
                  </a:cubicBezTo>
                  <a:cubicBezTo>
                    <a:pt x="578736" y="161279"/>
                    <a:pt x="580794" y="164936"/>
                    <a:pt x="583080" y="168594"/>
                  </a:cubicBezTo>
                  <a:cubicBezTo>
                    <a:pt x="583308" y="169051"/>
                    <a:pt x="583765" y="169737"/>
                    <a:pt x="583994" y="170194"/>
                  </a:cubicBezTo>
                  <a:cubicBezTo>
                    <a:pt x="586051" y="173623"/>
                    <a:pt x="588109" y="177052"/>
                    <a:pt x="589938" y="180481"/>
                  </a:cubicBezTo>
                  <a:cubicBezTo>
                    <a:pt x="590395" y="181396"/>
                    <a:pt x="591081" y="182539"/>
                    <a:pt x="591538" y="183453"/>
                  </a:cubicBezTo>
                  <a:cubicBezTo>
                    <a:pt x="593367" y="186425"/>
                    <a:pt x="594967" y="189397"/>
                    <a:pt x="596567" y="192597"/>
                  </a:cubicBezTo>
                  <a:cubicBezTo>
                    <a:pt x="597481" y="194426"/>
                    <a:pt x="598624" y="196255"/>
                    <a:pt x="599539" y="198083"/>
                  </a:cubicBezTo>
                  <a:cubicBezTo>
                    <a:pt x="600910" y="200369"/>
                    <a:pt x="602053" y="202655"/>
                    <a:pt x="603425" y="204941"/>
                  </a:cubicBezTo>
                  <a:cubicBezTo>
                    <a:pt x="605711" y="209056"/>
                    <a:pt x="607997" y="213171"/>
                    <a:pt x="610283" y="217514"/>
                  </a:cubicBezTo>
                  <a:cubicBezTo>
                    <a:pt x="621484" y="238546"/>
                    <a:pt x="633143" y="259120"/>
                    <a:pt x="644344" y="280151"/>
                  </a:cubicBezTo>
                  <a:cubicBezTo>
                    <a:pt x="646630" y="284494"/>
                    <a:pt x="648459" y="286780"/>
                    <a:pt x="652574" y="295924"/>
                  </a:cubicBezTo>
                  <a:cubicBezTo>
                    <a:pt x="619427" y="305754"/>
                    <a:pt x="560220" y="299125"/>
                    <a:pt x="561363" y="322670"/>
                  </a:cubicBezTo>
                  <a:cubicBezTo>
                    <a:pt x="562963" y="355132"/>
                    <a:pt x="568449" y="386678"/>
                    <a:pt x="571878" y="418911"/>
                  </a:cubicBezTo>
                  <a:cubicBezTo>
                    <a:pt x="578279" y="477433"/>
                    <a:pt x="586509" y="535726"/>
                    <a:pt x="593367" y="594247"/>
                  </a:cubicBezTo>
                  <a:cubicBezTo>
                    <a:pt x="599767" y="649340"/>
                    <a:pt x="603196" y="704661"/>
                    <a:pt x="608454" y="759982"/>
                  </a:cubicBezTo>
                  <a:cubicBezTo>
                    <a:pt x="613255" y="809588"/>
                    <a:pt x="618741" y="858966"/>
                    <a:pt x="623999" y="908572"/>
                  </a:cubicBezTo>
                  <a:cubicBezTo>
                    <a:pt x="625371" y="920917"/>
                    <a:pt x="626514" y="933261"/>
                    <a:pt x="627199" y="945834"/>
                  </a:cubicBezTo>
                  <a:cubicBezTo>
                    <a:pt x="627885" y="956350"/>
                    <a:pt x="623999" y="961379"/>
                    <a:pt x="613941" y="964579"/>
                  </a:cubicBezTo>
                  <a:cubicBezTo>
                    <a:pt x="607997" y="966408"/>
                    <a:pt x="601825" y="967780"/>
                    <a:pt x="595653" y="968465"/>
                  </a:cubicBezTo>
                  <a:cubicBezTo>
                    <a:pt x="569135" y="971209"/>
                    <a:pt x="542617" y="972809"/>
                    <a:pt x="516100" y="974638"/>
                  </a:cubicBezTo>
                  <a:cubicBezTo>
                    <a:pt x="477009" y="977381"/>
                    <a:pt x="438147" y="975323"/>
                    <a:pt x="399285" y="975781"/>
                  </a:cubicBezTo>
                  <a:cubicBezTo>
                    <a:pt x="386941" y="976009"/>
                    <a:pt x="374596" y="976238"/>
                    <a:pt x="362252" y="974409"/>
                  </a:cubicBezTo>
                  <a:cubicBezTo>
                    <a:pt x="361338" y="974180"/>
                    <a:pt x="360195" y="974180"/>
                    <a:pt x="359280" y="973952"/>
                  </a:cubicBezTo>
                  <a:cubicBezTo>
                    <a:pt x="359052" y="973952"/>
                    <a:pt x="358594" y="973723"/>
                    <a:pt x="358366" y="973723"/>
                  </a:cubicBezTo>
                  <a:cubicBezTo>
                    <a:pt x="357680" y="973495"/>
                    <a:pt x="357223" y="973495"/>
                    <a:pt x="356537" y="973266"/>
                  </a:cubicBezTo>
                  <a:cubicBezTo>
                    <a:pt x="356080" y="973266"/>
                    <a:pt x="355851" y="973037"/>
                    <a:pt x="355394" y="973037"/>
                  </a:cubicBezTo>
                  <a:cubicBezTo>
                    <a:pt x="354937" y="972809"/>
                    <a:pt x="354480" y="972809"/>
                    <a:pt x="354022" y="972580"/>
                  </a:cubicBezTo>
                  <a:cubicBezTo>
                    <a:pt x="353565" y="972352"/>
                    <a:pt x="353337" y="972352"/>
                    <a:pt x="352879" y="972123"/>
                  </a:cubicBezTo>
                  <a:cubicBezTo>
                    <a:pt x="352422" y="971894"/>
                    <a:pt x="352194" y="971894"/>
                    <a:pt x="351736" y="971666"/>
                  </a:cubicBezTo>
                  <a:cubicBezTo>
                    <a:pt x="351279" y="971437"/>
                    <a:pt x="351051" y="971437"/>
                    <a:pt x="350593" y="971209"/>
                  </a:cubicBezTo>
                  <a:cubicBezTo>
                    <a:pt x="350365" y="970980"/>
                    <a:pt x="349908" y="970980"/>
                    <a:pt x="349679" y="970751"/>
                  </a:cubicBezTo>
                  <a:cubicBezTo>
                    <a:pt x="348079" y="970066"/>
                    <a:pt x="346707" y="969151"/>
                    <a:pt x="345564" y="968237"/>
                  </a:cubicBezTo>
                  <a:cubicBezTo>
                    <a:pt x="345336" y="968237"/>
                    <a:pt x="345336" y="968008"/>
                    <a:pt x="345107" y="968008"/>
                  </a:cubicBezTo>
                  <a:cubicBezTo>
                    <a:pt x="344650" y="967780"/>
                    <a:pt x="344421" y="967322"/>
                    <a:pt x="343964" y="967094"/>
                  </a:cubicBezTo>
                  <a:cubicBezTo>
                    <a:pt x="343735" y="966865"/>
                    <a:pt x="343735" y="966865"/>
                    <a:pt x="343507" y="966637"/>
                  </a:cubicBezTo>
                  <a:cubicBezTo>
                    <a:pt x="343050" y="966179"/>
                    <a:pt x="342821" y="965951"/>
                    <a:pt x="342592" y="965494"/>
                  </a:cubicBezTo>
                  <a:cubicBezTo>
                    <a:pt x="342592" y="965494"/>
                    <a:pt x="342364" y="965265"/>
                    <a:pt x="342364" y="965265"/>
                  </a:cubicBezTo>
                  <a:cubicBezTo>
                    <a:pt x="340078" y="962293"/>
                    <a:pt x="338706" y="958636"/>
                    <a:pt x="338020" y="954064"/>
                  </a:cubicBezTo>
                  <a:lnTo>
                    <a:pt x="338020" y="954064"/>
                  </a:lnTo>
                  <a:cubicBezTo>
                    <a:pt x="337792" y="951778"/>
                    <a:pt x="337563" y="949034"/>
                    <a:pt x="337563" y="946291"/>
                  </a:cubicBezTo>
                  <a:cubicBezTo>
                    <a:pt x="338249" y="921374"/>
                    <a:pt x="339392" y="896456"/>
                    <a:pt x="341449" y="871768"/>
                  </a:cubicBezTo>
                  <a:cubicBezTo>
                    <a:pt x="346707" y="811417"/>
                    <a:pt x="348993" y="750838"/>
                    <a:pt x="351279" y="690259"/>
                  </a:cubicBezTo>
                  <a:cubicBezTo>
                    <a:pt x="355165" y="606363"/>
                    <a:pt x="356994" y="523153"/>
                    <a:pt x="365452" y="440171"/>
                  </a:cubicBezTo>
                  <a:close/>
                  <a:moveTo>
                    <a:pt x="119250" y="433313"/>
                  </a:moveTo>
                  <a:cubicBezTo>
                    <a:pt x="124051" y="411367"/>
                    <a:pt x="132509" y="392622"/>
                    <a:pt x="153540" y="381878"/>
                  </a:cubicBezTo>
                  <a:cubicBezTo>
                    <a:pt x="225778" y="363361"/>
                    <a:pt x="246123" y="418682"/>
                    <a:pt x="246809" y="447257"/>
                  </a:cubicBezTo>
                  <a:cubicBezTo>
                    <a:pt x="247495" y="473775"/>
                    <a:pt x="236751" y="494349"/>
                    <a:pt x="214348" y="508522"/>
                  </a:cubicBezTo>
                  <a:cubicBezTo>
                    <a:pt x="205661" y="514009"/>
                    <a:pt x="196517" y="515380"/>
                    <a:pt x="187602" y="514694"/>
                  </a:cubicBezTo>
                  <a:cubicBezTo>
                    <a:pt x="150568" y="516295"/>
                    <a:pt x="109420" y="477890"/>
                    <a:pt x="119250" y="433313"/>
                  </a:cubicBezTo>
                  <a:close/>
                  <a:moveTo>
                    <a:pt x="28496" y="621222"/>
                  </a:moveTo>
                  <a:cubicBezTo>
                    <a:pt x="35811" y="611621"/>
                    <a:pt x="43812" y="603163"/>
                    <a:pt x="52499" y="595162"/>
                  </a:cubicBezTo>
                  <a:cubicBezTo>
                    <a:pt x="71016" y="578474"/>
                    <a:pt x="89532" y="562015"/>
                    <a:pt x="107134" y="544412"/>
                  </a:cubicBezTo>
                  <a:cubicBezTo>
                    <a:pt x="119936" y="531839"/>
                    <a:pt x="134338" y="527039"/>
                    <a:pt x="151711" y="528868"/>
                  </a:cubicBezTo>
                  <a:cubicBezTo>
                    <a:pt x="155598" y="529325"/>
                    <a:pt x="159712" y="528868"/>
                    <a:pt x="163599" y="528868"/>
                  </a:cubicBezTo>
                  <a:cubicBezTo>
                    <a:pt x="176857" y="526582"/>
                    <a:pt x="190345" y="530011"/>
                    <a:pt x="204061" y="526582"/>
                  </a:cubicBezTo>
                  <a:cubicBezTo>
                    <a:pt x="213891" y="524296"/>
                    <a:pt x="224863" y="526810"/>
                    <a:pt x="235608" y="525896"/>
                  </a:cubicBezTo>
                  <a:cubicBezTo>
                    <a:pt x="251610" y="524753"/>
                    <a:pt x="263497" y="517438"/>
                    <a:pt x="274241" y="507151"/>
                  </a:cubicBezTo>
                  <a:cubicBezTo>
                    <a:pt x="295958" y="486119"/>
                    <a:pt x="306702" y="458459"/>
                    <a:pt x="319275" y="431941"/>
                  </a:cubicBezTo>
                  <a:cubicBezTo>
                    <a:pt x="323161" y="423712"/>
                    <a:pt x="327276" y="415711"/>
                    <a:pt x="333677" y="409081"/>
                  </a:cubicBezTo>
                  <a:cubicBezTo>
                    <a:pt x="339849" y="402452"/>
                    <a:pt x="349679" y="403366"/>
                    <a:pt x="354480" y="411139"/>
                  </a:cubicBezTo>
                  <a:cubicBezTo>
                    <a:pt x="360195" y="420511"/>
                    <a:pt x="354937" y="430341"/>
                    <a:pt x="351279" y="440399"/>
                  </a:cubicBezTo>
                  <a:cubicBezTo>
                    <a:pt x="336877" y="479719"/>
                    <a:pt x="321790" y="518581"/>
                    <a:pt x="292529" y="550356"/>
                  </a:cubicBezTo>
                  <a:cubicBezTo>
                    <a:pt x="279727" y="564072"/>
                    <a:pt x="267154" y="577788"/>
                    <a:pt x="250924" y="587389"/>
                  </a:cubicBezTo>
                  <a:cubicBezTo>
                    <a:pt x="243609" y="591733"/>
                    <a:pt x="241780" y="598819"/>
                    <a:pt x="241780" y="606363"/>
                  </a:cubicBezTo>
                  <a:cubicBezTo>
                    <a:pt x="242008" y="628994"/>
                    <a:pt x="239951" y="651626"/>
                    <a:pt x="238122" y="674029"/>
                  </a:cubicBezTo>
                  <a:cubicBezTo>
                    <a:pt x="234693" y="717920"/>
                    <a:pt x="231721" y="762040"/>
                    <a:pt x="228521" y="805931"/>
                  </a:cubicBezTo>
                  <a:cubicBezTo>
                    <a:pt x="227607" y="818275"/>
                    <a:pt x="222577" y="828562"/>
                    <a:pt x="213662" y="837249"/>
                  </a:cubicBezTo>
                  <a:cubicBezTo>
                    <a:pt x="196517" y="853937"/>
                    <a:pt x="177543" y="867653"/>
                    <a:pt x="156741" y="879540"/>
                  </a:cubicBezTo>
                  <a:cubicBezTo>
                    <a:pt x="137538" y="890284"/>
                    <a:pt x="120393" y="904457"/>
                    <a:pt x="102334" y="917030"/>
                  </a:cubicBezTo>
                  <a:cubicBezTo>
                    <a:pt x="94333" y="922517"/>
                    <a:pt x="86560" y="928003"/>
                    <a:pt x="78331" y="933032"/>
                  </a:cubicBezTo>
                  <a:cubicBezTo>
                    <a:pt x="66672" y="940119"/>
                    <a:pt x="60043" y="937833"/>
                    <a:pt x="55014" y="925260"/>
                  </a:cubicBezTo>
                  <a:cubicBezTo>
                    <a:pt x="47927" y="907429"/>
                    <a:pt x="53642" y="887998"/>
                    <a:pt x="69873" y="877483"/>
                  </a:cubicBezTo>
                  <a:cubicBezTo>
                    <a:pt x="82674" y="869253"/>
                    <a:pt x="95704" y="861252"/>
                    <a:pt x="109192" y="853937"/>
                  </a:cubicBezTo>
                  <a:cubicBezTo>
                    <a:pt x="134795" y="839992"/>
                    <a:pt x="156283" y="820790"/>
                    <a:pt x="176400" y="800216"/>
                  </a:cubicBezTo>
                  <a:cubicBezTo>
                    <a:pt x="183487" y="792901"/>
                    <a:pt x="186001" y="783757"/>
                    <a:pt x="185087" y="773698"/>
                  </a:cubicBezTo>
                  <a:cubicBezTo>
                    <a:pt x="184630" y="767526"/>
                    <a:pt x="181429" y="762725"/>
                    <a:pt x="175257" y="761582"/>
                  </a:cubicBezTo>
                  <a:cubicBezTo>
                    <a:pt x="167942" y="760211"/>
                    <a:pt x="163599" y="764554"/>
                    <a:pt x="160855" y="770726"/>
                  </a:cubicBezTo>
                  <a:cubicBezTo>
                    <a:pt x="158569" y="775984"/>
                    <a:pt x="159484" y="781928"/>
                    <a:pt x="159255" y="787643"/>
                  </a:cubicBezTo>
                  <a:cubicBezTo>
                    <a:pt x="158798" y="798387"/>
                    <a:pt x="155826" y="807074"/>
                    <a:pt x="145996" y="813475"/>
                  </a:cubicBezTo>
                  <a:cubicBezTo>
                    <a:pt x="135709" y="820333"/>
                    <a:pt x="126565" y="828791"/>
                    <a:pt x="116736" y="836563"/>
                  </a:cubicBezTo>
                  <a:cubicBezTo>
                    <a:pt x="114221" y="838621"/>
                    <a:pt x="111021" y="841135"/>
                    <a:pt x="107592" y="839764"/>
                  </a:cubicBezTo>
                  <a:cubicBezTo>
                    <a:pt x="103705" y="838163"/>
                    <a:pt x="103934" y="834049"/>
                    <a:pt x="104391" y="830848"/>
                  </a:cubicBezTo>
                  <a:cubicBezTo>
                    <a:pt x="108963" y="799987"/>
                    <a:pt x="103934" y="768440"/>
                    <a:pt x="111249" y="738037"/>
                  </a:cubicBezTo>
                  <a:cubicBezTo>
                    <a:pt x="119022" y="705575"/>
                    <a:pt x="118793" y="671971"/>
                    <a:pt x="125422" y="639510"/>
                  </a:cubicBezTo>
                  <a:cubicBezTo>
                    <a:pt x="126337" y="635167"/>
                    <a:pt x="126565" y="630366"/>
                    <a:pt x="126337" y="626023"/>
                  </a:cubicBezTo>
                  <a:cubicBezTo>
                    <a:pt x="125422" y="612992"/>
                    <a:pt x="113535" y="606592"/>
                    <a:pt x="102105" y="613450"/>
                  </a:cubicBezTo>
                  <a:cubicBezTo>
                    <a:pt x="92047" y="619622"/>
                    <a:pt x="82217" y="626480"/>
                    <a:pt x="74216" y="635395"/>
                  </a:cubicBezTo>
                  <a:cubicBezTo>
                    <a:pt x="62786" y="647968"/>
                    <a:pt x="61414" y="657569"/>
                    <a:pt x="69873" y="672200"/>
                  </a:cubicBezTo>
                  <a:cubicBezTo>
                    <a:pt x="75816" y="682715"/>
                    <a:pt x="85189" y="690259"/>
                    <a:pt x="92733" y="699403"/>
                  </a:cubicBezTo>
                  <a:cubicBezTo>
                    <a:pt x="95933" y="703289"/>
                    <a:pt x="99819" y="706947"/>
                    <a:pt x="102334" y="711290"/>
                  </a:cubicBezTo>
                  <a:cubicBezTo>
                    <a:pt x="106677" y="719063"/>
                    <a:pt x="103934" y="724321"/>
                    <a:pt x="94790" y="725464"/>
                  </a:cubicBezTo>
                  <a:cubicBezTo>
                    <a:pt x="84046" y="727064"/>
                    <a:pt x="75130" y="722720"/>
                    <a:pt x="66444" y="716548"/>
                  </a:cubicBezTo>
                  <a:cubicBezTo>
                    <a:pt x="50442" y="705118"/>
                    <a:pt x="39012" y="689802"/>
                    <a:pt x="28039" y="674029"/>
                  </a:cubicBezTo>
                  <a:cubicBezTo>
                    <a:pt x="9294" y="648654"/>
                    <a:pt x="9294" y="646368"/>
                    <a:pt x="28496" y="621222"/>
                  </a:cubicBezTo>
                  <a:close/>
                  <a:moveTo>
                    <a:pt x="172285" y="771641"/>
                  </a:moveTo>
                  <a:cubicBezTo>
                    <a:pt x="176400" y="771641"/>
                    <a:pt x="177543" y="789014"/>
                    <a:pt x="169085" y="791300"/>
                  </a:cubicBezTo>
                  <a:cubicBezTo>
                    <a:pt x="164056" y="792443"/>
                    <a:pt x="168856" y="771641"/>
                    <a:pt x="172285" y="771641"/>
                  </a:cubicBezTo>
                  <a:close/>
                  <a:moveTo>
                    <a:pt x="102105" y="691631"/>
                  </a:moveTo>
                  <a:cubicBezTo>
                    <a:pt x="95704" y="684773"/>
                    <a:pt x="88618" y="678372"/>
                    <a:pt x="82903" y="670828"/>
                  </a:cubicBezTo>
                  <a:cubicBezTo>
                    <a:pt x="74216" y="659627"/>
                    <a:pt x="75359" y="649111"/>
                    <a:pt x="85875" y="639281"/>
                  </a:cubicBezTo>
                  <a:cubicBezTo>
                    <a:pt x="91590" y="633795"/>
                    <a:pt x="97076" y="628080"/>
                    <a:pt x="104391" y="624880"/>
                  </a:cubicBezTo>
                  <a:cubicBezTo>
                    <a:pt x="108963" y="622822"/>
                    <a:pt x="114450" y="623508"/>
                    <a:pt x="113535" y="630137"/>
                  </a:cubicBezTo>
                  <a:cubicBezTo>
                    <a:pt x="111249" y="649568"/>
                    <a:pt x="108049" y="668999"/>
                    <a:pt x="105306" y="688430"/>
                  </a:cubicBezTo>
                  <a:cubicBezTo>
                    <a:pt x="105306" y="689573"/>
                    <a:pt x="103934" y="690031"/>
                    <a:pt x="102105" y="691631"/>
                  </a:cubicBezTo>
                  <a:close/>
                </a:path>
              </a:pathLst>
            </a:custGeom>
            <a:solidFill>
              <a:srgbClr val="000000"/>
            </a:solidFill>
            <a:ln w="2286" cap="flat">
              <a:noFill/>
              <a:prstDash val="solid"/>
              <a:miter/>
            </a:ln>
          </p:spPr>
          <p:txBody>
            <a:bodyPr rtlCol="0" anchor="ctr"/>
            <a:lstStyle/>
            <a:p>
              <a:endParaRPr lang="en-US"/>
            </a:p>
          </p:txBody>
        </p:sp>
        <p:sp>
          <p:nvSpPr>
            <p:cNvPr id="67" name="Freeform 1814">
              <a:extLst>
                <a:ext uri="{FF2B5EF4-FFF2-40B4-BE49-F238E27FC236}">
                  <a16:creationId xmlns:a16="http://schemas.microsoft.com/office/drawing/2014/main" id="{4955B8D6-E534-3AC9-C9D5-A851D21E49CE}"/>
                </a:ext>
              </a:extLst>
            </p:cNvPr>
            <p:cNvSpPr/>
            <p:nvPr/>
          </p:nvSpPr>
          <p:spPr>
            <a:xfrm>
              <a:off x="2481129" y="2572428"/>
              <a:ext cx="143965" cy="17152"/>
            </a:xfrm>
            <a:custGeom>
              <a:avLst/>
              <a:gdLst>
                <a:gd name="connsiteX0" fmla="*/ 143937 w 143965"/>
                <a:gd name="connsiteY0" fmla="*/ 5037 h 17152"/>
                <a:gd name="connsiteX1" fmla="*/ 126106 w 143965"/>
                <a:gd name="connsiteY1" fmla="*/ 465 h 17152"/>
                <a:gd name="connsiteX2" fmla="*/ 11120 w 143965"/>
                <a:gd name="connsiteY2" fmla="*/ 465 h 17152"/>
                <a:gd name="connsiteX3" fmla="*/ 148 w 143965"/>
                <a:gd name="connsiteY3" fmla="*/ 5265 h 17152"/>
                <a:gd name="connsiteX4" fmla="*/ 9749 w 143965"/>
                <a:gd name="connsiteY4" fmla="*/ 14409 h 17152"/>
                <a:gd name="connsiteX5" fmla="*/ 53411 w 143965"/>
                <a:gd name="connsiteY5" fmla="*/ 17153 h 17152"/>
                <a:gd name="connsiteX6" fmla="*/ 126335 w 143965"/>
                <a:gd name="connsiteY6" fmla="*/ 13266 h 17152"/>
                <a:gd name="connsiteX7" fmla="*/ 143937 w 143965"/>
                <a:gd name="connsiteY7" fmla="*/ 5037 h 1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965" h="17152">
                  <a:moveTo>
                    <a:pt x="143937" y="5037"/>
                  </a:moveTo>
                  <a:cubicBezTo>
                    <a:pt x="143480" y="-1821"/>
                    <a:pt x="132507" y="236"/>
                    <a:pt x="126106" y="465"/>
                  </a:cubicBezTo>
                  <a:cubicBezTo>
                    <a:pt x="87701" y="1379"/>
                    <a:pt x="49297" y="6637"/>
                    <a:pt x="11120" y="465"/>
                  </a:cubicBezTo>
                  <a:cubicBezTo>
                    <a:pt x="6777" y="-221"/>
                    <a:pt x="1291" y="-907"/>
                    <a:pt x="148" y="5265"/>
                  </a:cubicBezTo>
                  <a:cubicBezTo>
                    <a:pt x="-995" y="12352"/>
                    <a:pt x="4720" y="13038"/>
                    <a:pt x="9749" y="14409"/>
                  </a:cubicBezTo>
                  <a:cubicBezTo>
                    <a:pt x="22550" y="18067"/>
                    <a:pt x="35581" y="16924"/>
                    <a:pt x="53411" y="17153"/>
                  </a:cubicBezTo>
                  <a:cubicBezTo>
                    <a:pt x="74443" y="16238"/>
                    <a:pt x="100503" y="15324"/>
                    <a:pt x="126335" y="13266"/>
                  </a:cubicBezTo>
                  <a:cubicBezTo>
                    <a:pt x="132736" y="12809"/>
                    <a:pt x="144623" y="14638"/>
                    <a:pt x="143937" y="5037"/>
                  </a:cubicBezTo>
                  <a:close/>
                </a:path>
              </a:pathLst>
            </a:custGeom>
            <a:solidFill>
              <a:srgbClr val="000000"/>
            </a:solidFill>
            <a:ln w="2286" cap="flat">
              <a:noFill/>
              <a:prstDash val="solid"/>
              <a:miter/>
            </a:ln>
          </p:spPr>
          <p:txBody>
            <a:bodyPr rtlCol="0" anchor="ctr"/>
            <a:lstStyle/>
            <a:p>
              <a:endParaRPr lang="en-US"/>
            </a:p>
          </p:txBody>
        </p:sp>
        <p:sp>
          <p:nvSpPr>
            <p:cNvPr id="68" name="Freeform 1815">
              <a:extLst>
                <a:ext uri="{FF2B5EF4-FFF2-40B4-BE49-F238E27FC236}">
                  <a16:creationId xmlns:a16="http://schemas.microsoft.com/office/drawing/2014/main" id="{562F1018-FC10-74DB-6586-04150C635192}"/>
                </a:ext>
              </a:extLst>
            </p:cNvPr>
            <p:cNvSpPr/>
            <p:nvPr/>
          </p:nvSpPr>
          <p:spPr>
            <a:xfrm>
              <a:off x="2465167" y="2174918"/>
              <a:ext cx="37261" cy="108631"/>
            </a:xfrm>
            <a:custGeom>
              <a:avLst/>
              <a:gdLst>
                <a:gd name="connsiteX0" fmla="*/ 31882 w 37261"/>
                <a:gd name="connsiteY0" fmla="*/ 106967 h 108631"/>
                <a:gd name="connsiteX1" fmla="*/ 30282 w 37261"/>
                <a:gd name="connsiteY1" fmla="*/ 99423 h 108631"/>
                <a:gd name="connsiteX2" fmla="*/ 13365 w 37261"/>
                <a:gd name="connsiteY2" fmla="*/ 68790 h 108631"/>
                <a:gd name="connsiteX3" fmla="*/ 29139 w 37261"/>
                <a:gd name="connsiteY3" fmla="*/ 16670 h 108631"/>
                <a:gd name="connsiteX4" fmla="*/ 36454 w 37261"/>
                <a:gd name="connsiteY4" fmla="*/ 7526 h 108631"/>
                <a:gd name="connsiteX5" fmla="*/ 32339 w 37261"/>
                <a:gd name="connsiteY5" fmla="*/ 210 h 108631"/>
                <a:gd name="connsiteX6" fmla="*/ 21824 w 37261"/>
                <a:gd name="connsiteY6" fmla="*/ 4097 h 108631"/>
                <a:gd name="connsiteX7" fmla="*/ 107 w 37261"/>
                <a:gd name="connsiteY7" fmla="*/ 62390 h 108631"/>
                <a:gd name="connsiteX8" fmla="*/ 24338 w 37261"/>
                <a:gd name="connsiteY8" fmla="*/ 106738 h 108631"/>
                <a:gd name="connsiteX9" fmla="*/ 31882 w 37261"/>
                <a:gd name="connsiteY9" fmla="*/ 106967 h 108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1" h="108631">
                  <a:moveTo>
                    <a:pt x="31882" y="106967"/>
                  </a:moveTo>
                  <a:cubicBezTo>
                    <a:pt x="33939" y="104223"/>
                    <a:pt x="32111" y="101480"/>
                    <a:pt x="30282" y="99423"/>
                  </a:cubicBezTo>
                  <a:cubicBezTo>
                    <a:pt x="21824" y="90736"/>
                    <a:pt x="14966" y="81363"/>
                    <a:pt x="13365" y="68790"/>
                  </a:cubicBezTo>
                  <a:cubicBezTo>
                    <a:pt x="10851" y="49131"/>
                    <a:pt x="17709" y="32214"/>
                    <a:pt x="29139" y="16670"/>
                  </a:cubicBezTo>
                  <a:cubicBezTo>
                    <a:pt x="31425" y="13469"/>
                    <a:pt x="34625" y="10955"/>
                    <a:pt x="36454" y="7526"/>
                  </a:cubicBezTo>
                  <a:cubicBezTo>
                    <a:pt x="38511" y="3868"/>
                    <a:pt x="36454" y="896"/>
                    <a:pt x="32339" y="210"/>
                  </a:cubicBezTo>
                  <a:cubicBezTo>
                    <a:pt x="28224" y="-475"/>
                    <a:pt x="24338" y="439"/>
                    <a:pt x="21824" y="4097"/>
                  </a:cubicBezTo>
                  <a:cubicBezTo>
                    <a:pt x="10851" y="21927"/>
                    <a:pt x="-1265" y="39301"/>
                    <a:pt x="107" y="62390"/>
                  </a:cubicBezTo>
                  <a:cubicBezTo>
                    <a:pt x="-579" y="81363"/>
                    <a:pt x="6736" y="96908"/>
                    <a:pt x="24338" y="106738"/>
                  </a:cubicBezTo>
                  <a:cubicBezTo>
                    <a:pt x="26853" y="108338"/>
                    <a:pt x="29596" y="109938"/>
                    <a:pt x="31882" y="106967"/>
                  </a:cubicBezTo>
                  <a:close/>
                </a:path>
              </a:pathLst>
            </a:custGeom>
            <a:solidFill>
              <a:srgbClr val="000000"/>
            </a:solidFill>
            <a:ln w="2286" cap="flat">
              <a:noFill/>
              <a:prstDash val="solid"/>
              <a:miter/>
            </a:ln>
          </p:spPr>
          <p:txBody>
            <a:bodyPr rtlCol="0" anchor="ctr"/>
            <a:lstStyle/>
            <a:p>
              <a:endParaRPr lang="en-US"/>
            </a:p>
          </p:txBody>
        </p:sp>
        <p:sp>
          <p:nvSpPr>
            <p:cNvPr id="69" name="Freeform 1816">
              <a:extLst>
                <a:ext uri="{FF2B5EF4-FFF2-40B4-BE49-F238E27FC236}">
                  <a16:creationId xmlns:a16="http://schemas.microsoft.com/office/drawing/2014/main" id="{711E61D7-AE2D-593D-F47A-BA99E870DB1E}"/>
                </a:ext>
              </a:extLst>
            </p:cNvPr>
            <p:cNvSpPr/>
            <p:nvPr/>
          </p:nvSpPr>
          <p:spPr>
            <a:xfrm>
              <a:off x="3217582" y="2545645"/>
              <a:ext cx="98032" cy="17290"/>
            </a:xfrm>
            <a:custGeom>
              <a:avLst/>
              <a:gdLst>
                <a:gd name="connsiteX0" fmla="*/ 14 w 98032"/>
                <a:gd name="connsiteY0" fmla="*/ 12389 h 17290"/>
                <a:gd name="connsiteX1" fmla="*/ 5958 w 98032"/>
                <a:gd name="connsiteY1" fmla="*/ 17189 h 17290"/>
                <a:gd name="connsiteX2" fmla="*/ 17845 w 98032"/>
                <a:gd name="connsiteY2" fmla="*/ 17189 h 17290"/>
                <a:gd name="connsiteX3" fmla="*/ 17845 w 98032"/>
                <a:gd name="connsiteY3" fmla="*/ 16732 h 17290"/>
                <a:gd name="connsiteX4" fmla="*/ 81853 w 98032"/>
                <a:gd name="connsiteY4" fmla="*/ 13075 h 17290"/>
                <a:gd name="connsiteX5" fmla="*/ 94883 w 98032"/>
                <a:gd name="connsiteY5" fmla="*/ 10103 h 17290"/>
                <a:gd name="connsiteX6" fmla="*/ 97855 w 98032"/>
                <a:gd name="connsiteY6" fmla="*/ 4616 h 17290"/>
                <a:gd name="connsiteX7" fmla="*/ 94198 w 98032"/>
                <a:gd name="connsiteY7" fmla="*/ 1416 h 17290"/>
                <a:gd name="connsiteX8" fmla="*/ 82539 w 98032"/>
                <a:gd name="connsiteY8" fmla="*/ 44 h 17290"/>
                <a:gd name="connsiteX9" fmla="*/ 30190 w 98032"/>
                <a:gd name="connsiteY9" fmla="*/ 3245 h 17290"/>
                <a:gd name="connsiteX10" fmla="*/ 5044 w 98032"/>
                <a:gd name="connsiteY10" fmla="*/ 6902 h 17290"/>
                <a:gd name="connsiteX11" fmla="*/ 14 w 98032"/>
                <a:gd name="connsiteY11" fmla="*/ 12389 h 1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032" h="17290">
                  <a:moveTo>
                    <a:pt x="14" y="12389"/>
                  </a:moveTo>
                  <a:cubicBezTo>
                    <a:pt x="243" y="15818"/>
                    <a:pt x="2986" y="16961"/>
                    <a:pt x="5958" y="17189"/>
                  </a:cubicBezTo>
                  <a:cubicBezTo>
                    <a:pt x="9844" y="17418"/>
                    <a:pt x="13959" y="17189"/>
                    <a:pt x="17845" y="17189"/>
                  </a:cubicBezTo>
                  <a:cubicBezTo>
                    <a:pt x="17845" y="16961"/>
                    <a:pt x="17845" y="16732"/>
                    <a:pt x="17845" y="16732"/>
                  </a:cubicBezTo>
                  <a:cubicBezTo>
                    <a:pt x="39105" y="15589"/>
                    <a:pt x="60593" y="14218"/>
                    <a:pt x="81853" y="13075"/>
                  </a:cubicBezTo>
                  <a:cubicBezTo>
                    <a:pt x="86425" y="12846"/>
                    <a:pt x="90769" y="12160"/>
                    <a:pt x="94883" y="10103"/>
                  </a:cubicBezTo>
                  <a:cubicBezTo>
                    <a:pt x="97169" y="8960"/>
                    <a:pt x="98541" y="6902"/>
                    <a:pt x="97855" y="4616"/>
                  </a:cubicBezTo>
                  <a:cubicBezTo>
                    <a:pt x="97627" y="3245"/>
                    <a:pt x="95798" y="1645"/>
                    <a:pt x="94198" y="1416"/>
                  </a:cubicBezTo>
                  <a:cubicBezTo>
                    <a:pt x="90311" y="502"/>
                    <a:pt x="86425" y="-184"/>
                    <a:pt x="82539" y="44"/>
                  </a:cubicBezTo>
                  <a:cubicBezTo>
                    <a:pt x="65165" y="959"/>
                    <a:pt x="47563" y="1873"/>
                    <a:pt x="30190" y="3245"/>
                  </a:cubicBezTo>
                  <a:cubicBezTo>
                    <a:pt x="21731" y="3931"/>
                    <a:pt x="13502" y="5531"/>
                    <a:pt x="5044" y="6902"/>
                  </a:cubicBezTo>
                  <a:cubicBezTo>
                    <a:pt x="2300" y="7131"/>
                    <a:pt x="-214" y="9188"/>
                    <a:pt x="14" y="12389"/>
                  </a:cubicBezTo>
                  <a:close/>
                </a:path>
              </a:pathLst>
            </a:custGeom>
            <a:solidFill>
              <a:srgbClr val="000000"/>
            </a:solidFill>
            <a:ln w="2286" cap="flat">
              <a:noFill/>
              <a:prstDash val="solid"/>
              <a:miter/>
            </a:ln>
          </p:spPr>
          <p:txBody>
            <a:bodyPr rtlCol="0" anchor="ctr"/>
            <a:lstStyle/>
            <a:p>
              <a:endParaRPr lang="en-US"/>
            </a:p>
          </p:txBody>
        </p:sp>
        <p:sp>
          <p:nvSpPr>
            <p:cNvPr id="70" name="Freeform 1817">
              <a:extLst>
                <a:ext uri="{FF2B5EF4-FFF2-40B4-BE49-F238E27FC236}">
                  <a16:creationId xmlns:a16="http://schemas.microsoft.com/office/drawing/2014/main" id="{ED42878B-4A56-A8BC-48C8-9DBDD61D7DFB}"/>
                </a:ext>
              </a:extLst>
            </p:cNvPr>
            <p:cNvSpPr/>
            <p:nvPr/>
          </p:nvSpPr>
          <p:spPr>
            <a:xfrm>
              <a:off x="3257373" y="1826374"/>
              <a:ext cx="41967" cy="97294"/>
            </a:xfrm>
            <a:custGeom>
              <a:avLst/>
              <a:gdLst>
                <a:gd name="connsiteX0" fmla="*/ 28575 w 41967"/>
                <a:gd name="connsiteY0" fmla="*/ 79921 h 97294"/>
                <a:gd name="connsiteX1" fmla="*/ 37262 w 41967"/>
                <a:gd name="connsiteY1" fmla="*/ 11798 h 97294"/>
                <a:gd name="connsiteX2" fmla="*/ 25832 w 41967"/>
                <a:gd name="connsiteY2" fmla="*/ 826 h 97294"/>
                <a:gd name="connsiteX3" fmla="*/ 24917 w 41967"/>
                <a:gd name="connsiteY3" fmla="*/ 16828 h 97294"/>
                <a:gd name="connsiteX4" fmla="*/ 5029 w 41967"/>
                <a:gd name="connsiteY4" fmla="*/ 88379 h 97294"/>
                <a:gd name="connsiteX5" fmla="*/ 0 w 41967"/>
                <a:gd name="connsiteY5" fmla="*/ 97295 h 97294"/>
                <a:gd name="connsiteX6" fmla="*/ 28575 w 41967"/>
                <a:gd name="connsiteY6" fmla="*/ 79921 h 9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67" h="97294">
                  <a:moveTo>
                    <a:pt x="28575" y="79921"/>
                  </a:moveTo>
                  <a:cubicBezTo>
                    <a:pt x="42748" y="58661"/>
                    <a:pt x="45720" y="35801"/>
                    <a:pt x="37262" y="11798"/>
                  </a:cubicBezTo>
                  <a:cubicBezTo>
                    <a:pt x="35433" y="6541"/>
                    <a:pt x="34976" y="-2832"/>
                    <a:pt x="25832" y="826"/>
                  </a:cubicBezTo>
                  <a:cubicBezTo>
                    <a:pt x="17145" y="4255"/>
                    <a:pt x="23089" y="11570"/>
                    <a:pt x="24917" y="16828"/>
                  </a:cubicBezTo>
                  <a:cubicBezTo>
                    <a:pt x="35890" y="46774"/>
                    <a:pt x="29718" y="69863"/>
                    <a:pt x="5029" y="88379"/>
                  </a:cubicBezTo>
                  <a:cubicBezTo>
                    <a:pt x="2743" y="89980"/>
                    <a:pt x="0" y="91123"/>
                    <a:pt x="0" y="97295"/>
                  </a:cubicBezTo>
                  <a:cubicBezTo>
                    <a:pt x="12573" y="94552"/>
                    <a:pt x="21946" y="89751"/>
                    <a:pt x="28575" y="79921"/>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804052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3030814" y="1416421"/>
            <a:ext cx="8666342" cy="3849918"/>
          </a:xfrm>
        </p:spPr>
        <p:txBody>
          <a:bodyPr/>
          <a:lstStyle/>
          <a:p>
            <a:pPr marL="0" indent="0"/>
            <a:r>
              <a:rPr lang="en-US" sz="2200" b="1" dirty="0">
                <a:solidFill>
                  <a:srgbClr val="DF4625"/>
                </a:solidFill>
              </a:rPr>
              <a:t>Leadership Accountability. </a:t>
            </a:r>
            <a:r>
              <a:rPr lang="en-US" sz="2100" dirty="0">
                <a:solidFill>
                  <a:srgbClr val="3F3F3F"/>
                </a:solidFill>
              </a:rPr>
              <a:t>Incorporate D&amp;I objectives into leadership performance metrics, holding senior leaders accountable for enabling an inclusive culture. This ensures that diversity initiatives are aligned with business goals and are driven from the top down.</a:t>
            </a:r>
          </a:p>
          <a:p>
            <a:pPr marL="0" indent="0"/>
            <a:r>
              <a:rPr lang="en-US" sz="2200" dirty="0">
                <a:solidFill>
                  <a:schemeClr val="bg1"/>
                </a:solidFill>
                <a:highlight>
                  <a:srgbClr val="DF4625"/>
                </a:highlight>
              </a:rPr>
              <a:t>Example: </a:t>
            </a:r>
            <a:r>
              <a:rPr lang="en-US" sz="2100" dirty="0">
                <a:solidFill>
                  <a:srgbClr val="3F3F3F"/>
                </a:solidFill>
                <a:latin typeface="+mn-lt"/>
              </a:rPr>
              <a:t>Leaders could be tasked with achieving specific D&amp;I hiring goals, promoting employees from underrepresented groups, or launching employee resource groups (ERGs).</a:t>
            </a:r>
          </a:p>
          <a:p>
            <a:pPr marL="0" indent="0"/>
            <a:r>
              <a:rPr lang="en-US" sz="2200" b="1" dirty="0">
                <a:solidFill>
                  <a:srgbClr val="DF4625"/>
                </a:solidFill>
              </a:rPr>
              <a:t>D&amp;I as a Business Strategy. </a:t>
            </a:r>
            <a:r>
              <a:rPr lang="en-US" sz="2100" dirty="0">
                <a:solidFill>
                  <a:srgbClr val="3F3F3F"/>
                </a:solidFill>
              </a:rPr>
              <a:t>Integrate D&amp;I into overall business strategies by tying it to innovation, market expansion, and customer engagement. Highlight how a diverse workforce can provide diverse perspectives, which leads to better products or services.</a:t>
            </a:r>
          </a:p>
          <a:p>
            <a:pPr marL="0" indent="0"/>
            <a:r>
              <a:rPr lang="en-US" sz="2200" dirty="0">
                <a:solidFill>
                  <a:schemeClr val="bg1"/>
                </a:solidFill>
                <a:highlight>
                  <a:srgbClr val="DF4625"/>
                </a:highlight>
              </a:rPr>
              <a:t>Example: </a:t>
            </a:r>
            <a:r>
              <a:rPr lang="en-US" sz="2100" dirty="0">
                <a:solidFill>
                  <a:srgbClr val="3F3F3F"/>
                </a:solidFill>
                <a:latin typeface="+mn-lt"/>
              </a:rPr>
              <a:t>In market strategies, target new customer segments that reflect diverse backgrounds, ensuring that product designs or marketing campaigns are inclusive.</a:t>
            </a:r>
          </a:p>
          <a:p>
            <a:pPr marL="0" indent="0"/>
            <a:endParaRPr lang="en-US" sz="1000" b="1" dirty="0">
              <a:solidFill>
                <a:srgbClr val="DF4625"/>
              </a:solidFill>
            </a:endParaRPr>
          </a:p>
          <a:p>
            <a:pPr marL="0" indent="0"/>
            <a:endParaRPr lang="en-IE" sz="2200" dirty="0"/>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3039874" y="612767"/>
            <a:ext cx="8028175" cy="803654"/>
          </a:xfrm>
        </p:spPr>
        <p:txBody>
          <a:bodyPr/>
          <a:lstStyle/>
          <a:p>
            <a:r>
              <a:rPr lang="en-IE" sz="3200" b="0" dirty="0">
                <a:solidFill>
                  <a:srgbClr val="702E8C"/>
                </a:solidFill>
              </a:rPr>
              <a:t>Make it Part of the </a:t>
            </a:r>
            <a:r>
              <a:rPr lang="en-IE" sz="3200" dirty="0">
                <a:solidFill>
                  <a:srgbClr val="702E8C"/>
                </a:solidFill>
              </a:rPr>
              <a:t>Company Strategy</a:t>
            </a:r>
          </a:p>
        </p:txBody>
      </p:sp>
      <p:grpSp>
        <p:nvGrpSpPr>
          <p:cNvPr id="72" name="Graphic 2">
            <a:extLst>
              <a:ext uri="{FF2B5EF4-FFF2-40B4-BE49-F238E27FC236}">
                <a16:creationId xmlns:a16="http://schemas.microsoft.com/office/drawing/2014/main" id="{970A9D24-4C4D-814E-AF00-5BA393BB9764}"/>
              </a:ext>
            </a:extLst>
          </p:cNvPr>
          <p:cNvGrpSpPr/>
          <p:nvPr/>
        </p:nvGrpSpPr>
        <p:grpSpPr>
          <a:xfrm>
            <a:off x="677753" y="2278363"/>
            <a:ext cx="2151479" cy="1874657"/>
            <a:chOff x="5242980" y="4303912"/>
            <a:chExt cx="1346310" cy="964224"/>
          </a:xfrm>
        </p:grpSpPr>
        <p:sp>
          <p:nvSpPr>
            <p:cNvPr id="73" name="Freeform 580">
              <a:extLst>
                <a:ext uri="{FF2B5EF4-FFF2-40B4-BE49-F238E27FC236}">
                  <a16:creationId xmlns:a16="http://schemas.microsoft.com/office/drawing/2014/main" id="{8A1A112D-0023-577B-9B4C-48DC4749EEFC}"/>
                </a:ext>
              </a:extLst>
            </p:cNvPr>
            <p:cNvSpPr/>
            <p:nvPr/>
          </p:nvSpPr>
          <p:spPr>
            <a:xfrm>
              <a:off x="5742712" y="4453169"/>
              <a:ext cx="656895" cy="643164"/>
            </a:xfrm>
            <a:custGeom>
              <a:avLst/>
              <a:gdLst>
                <a:gd name="connsiteX0" fmla="*/ 0 w 656895"/>
                <a:gd name="connsiteY0" fmla="*/ 335315 h 643164"/>
                <a:gd name="connsiteX1" fmla="*/ 19888 w 656895"/>
                <a:gd name="connsiteY1" fmla="*/ 345602 h 643164"/>
                <a:gd name="connsiteX2" fmla="*/ 70637 w 656895"/>
                <a:gd name="connsiteY2" fmla="*/ 436585 h 643164"/>
                <a:gd name="connsiteX3" fmla="*/ 78181 w 656895"/>
                <a:gd name="connsiteY3" fmla="*/ 545856 h 643164"/>
                <a:gd name="connsiteX4" fmla="*/ 92583 w 656895"/>
                <a:gd name="connsiteY4" fmla="*/ 571230 h 643164"/>
                <a:gd name="connsiteX5" fmla="*/ 111328 w 656895"/>
                <a:gd name="connsiteY5" fmla="*/ 582660 h 643164"/>
                <a:gd name="connsiteX6" fmla="*/ 243002 w 656895"/>
                <a:gd name="connsiteY6" fmla="*/ 630209 h 643164"/>
                <a:gd name="connsiteX7" fmla="*/ 397764 w 656895"/>
                <a:gd name="connsiteY7" fmla="*/ 640725 h 643164"/>
                <a:gd name="connsiteX8" fmla="*/ 570357 w 656895"/>
                <a:gd name="connsiteY8" fmla="*/ 559572 h 643164"/>
                <a:gd name="connsiteX9" fmla="*/ 654025 w 656895"/>
                <a:gd name="connsiteY9" fmla="*/ 390636 h 643164"/>
                <a:gd name="connsiteX10" fmla="*/ 634594 w 656895"/>
                <a:gd name="connsiteY10" fmla="*/ 195412 h 643164"/>
                <a:gd name="connsiteX11" fmla="*/ 498577 w 656895"/>
                <a:gd name="connsiteY11" fmla="*/ 41564 h 643164"/>
                <a:gd name="connsiteX12" fmla="*/ 294665 w 656895"/>
                <a:gd name="connsiteY12" fmla="*/ 2473 h 643164"/>
                <a:gd name="connsiteX13" fmla="*/ 169164 w 656895"/>
                <a:gd name="connsiteY13" fmla="*/ 33106 h 643164"/>
                <a:gd name="connsiteX14" fmla="*/ 24003 w 656895"/>
                <a:gd name="connsiteY14" fmla="*/ 158607 h 643164"/>
                <a:gd name="connsiteX15" fmla="*/ 11201 w 656895"/>
                <a:gd name="connsiteY15" fmla="*/ 181696 h 643164"/>
                <a:gd name="connsiteX16" fmla="*/ 16002 w 656895"/>
                <a:gd name="connsiteY16" fmla="*/ 208899 h 643164"/>
                <a:gd name="connsiteX17" fmla="*/ 32233 w 656895"/>
                <a:gd name="connsiteY17" fmla="*/ 231988 h 643164"/>
                <a:gd name="connsiteX18" fmla="*/ 16916 w 656895"/>
                <a:gd name="connsiteY18" fmla="*/ 316341 h 643164"/>
                <a:gd name="connsiteX19" fmla="*/ 0 w 656895"/>
                <a:gd name="connsiteY19" fmla="*/ 335315 h 643164"/>
                <a:gd name="connsiteX20" fmla="*/ 112243 w 656895"/>
                <a:gd name="connsiteY20" fmla="*/ 290967 h 643164"/>
                <a:gd name="connsiteX21" fmla="*/ 197510 w 656895"/>
                <a:gd name="connsiteY21" fmla="*/ 165465 h 643164"/>
                <a:gd name="connsiteX22" fmla="*/ 435712 w 656895"/>
                <a:gd name="connsiteY22" fmla="*/ 154264 h 643164"/>
                <a:gd name="connsiteX23" fmla="*/ 516636 w 656895"/>
                <a:gd name="connsiteY23" fmla="*/ 246161 h 643164"/>
                <a:gd name="connsiteX24" fmla="*/ 523037 w 656895"/>
                <a:gd name="connsiteY24" fmla="*/ 401152 h 643164"/>
                <a:gd name="connsiteX25" fmla="*/ 392049 w 656895"/>
                <a:gd name="connsiteY25" fmla="*/ 524825 h 643164"/>
                <a:gd name="connsiteX26" fmla="*/ 235687 w 656895"/>
                <a:gd name="connsiteY26" fmla="*/ 528254 h 643164"/>
                <a:gd name="connsiteX27" fmla="*/ 123215 w 656895"/>
                <a:gd name="connsiteY27" fmla="*/ 421040 h 643164"/>
                <a:gd name="connsiteX28" fmla="*/ 112243 w 656895"/>
                <a:gd name="connsiteY28" fmla="*/ 290967 h 643164"/>
                <a:gd name="connsiteX29" fmla="*/ 66980 w 656895"/>
                <a:gd name="connsiteY29" fmla="*/ 208442 h 643164"/>
                <a:gd name="connsiteX30" fmla="*/ 77267 w 656895"/>
                <a:gd name="connsiteY30" fmla="*/ 213014 h 643164"/>
                <a:gd name="connsiteX31" fmla="*/ 79553 w 656895"/>
                <a:gd name="connsiteY31" fmla="*/ 279765 h 643164"/>
                <a:gd name="connsiteX32" fmla="*/ 66065 w 656895"/>
                <a:gd name="connsiteY32" fmla="*/ 218500 h 643164"/>
                <a:gd name="connsiteX33" fmla="*/ 66980 w 656895"/>
                <a:gd name="connsiteY33" fmla="*/ 208442 h 6431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6895" h="643164">
                  <a:moveTo>
                    <a:pt x="0" y="335315"/>
                  </a:moveTo>
                  <a:cubicBezTo>
                    <a:pt x="8915" y="339430"/>
                    <a:pt x="12802" y="342402"/>
                    <a:pt x="19888" y="345602"/>
                  </a:cubicBezTo>
                  <a:cubicBezTo>
                    <a:pt x="53721" y="360233"/>
                    <a:pt x="69037" y="417383"/>
                    <a:pt x="70637" y="436585"/>
                  </a:cubicBezTo>
                  <a:cubicBezTo>
                    <a:pt x="73609" y="472932"/>
                    <a:pt x="76352" y="509508"/>
                    <a:pt x="78181" y="545856"/>
                  </a:cubicBezTo>
                  <a:cubicBezTo>
                    <a:pt x="78867" y="557286"/>
                    <a:pt x="83210" y="565515"/>
                    <a:pt x="92583" y="571230"/>
                  </a:cubicBezTo>
                  <a:cubicBezTo>
                    <a:pt x="98755" y="575117"/>
                    <a:pt x="104699" y="579460"/>
                    <a:pt x="111328" y="582660"/>
                  </a:cubicBezTo>
                  <a:cubicBezTo>
                    <a:pt x="153619" y="602549"/>
                    <a:pt x="196139" y="622437"/>
                    <a:pt x="243002" y="630209"/>
                  </a:cubicBezTo>
                  <a:cubicBezTo>
                    <a:pt x="294208" y="638667"/>
                    <a:pt x="344957" y="647583"/>
                    <a:pt x="397764" y="640725"/>
                  </a:cubicBezTo>
                  <a:cubicBezTo>
                    <a:pt x="464744" y="632038"/>
                    <a:pt x="520522" y="601177"/>
                    <a:pt x="570357" y="559572"/>
                  </a:cubicBezTo>
                  <a:cubicBezTo>
                    <a:pt x="621792" y="516366"/>
                    <a:pt x="647167" y="456930"/>
                    <a:pt x="654025" y="390636"/>
                  </a:cubicBezTo>
                  <a:cubicBezTo>
                    <a:pt x="660883" y="324571"/>
                    <a:pt x="655853" y="258734"/>
                    <a:pt x="634594" y="195412"/>
                  </a:cubicBezTo>
                  <a:cubicBezTo>
                    <a:pt x="611048" y="125232"/>
                    <a:pt x="563956" y="73797"/>
                    <a:pt x="498577" y="41564"/>
                  </a:cubicBezTo>
                  <a:cubicBezTo>
                    <a:pt x="434797" y="10246"/>
                    <a:pt x="367360" y="-6671"/>
                    <a:pt x="294665" y="2473"/>
                  </a:cubicBezTo>
                  <a:cubicBezTo>
                    <a:pt x="251460" y="7960"/>
                    <a:pt x="209626" y="18704"/>
                    <a:pt x="169164" y="33106"/>
                  </a:cubicBezTo>
                  <a:cubicBezTo>
                    <a:pt x="105156" y="55966"/>
                    <a:pt x="59665" y="102143"/>
                    <a:pt x="24003" y="158607"/>
                  </a:cubicBezTo>
                  <a:cubicBezTo>
                    <a:pt x="19431" y="165922"/>
                    <a:pt x="15088" y="173923"/>
                    <a:pt x="11201" y="181696"/>
                  </a:cubicBezTo>
                  <a:cubicBezTo>
                    <a:pt x="6172" y="191754"/>
                    <a:pt x="5715" y="200898"/>
                    <a:pt x="16002" y="208899"/>
                  </a:cubicBezTo>
                  <a:cubicBezTo>
                    <a:pt x="23774" y="214614"/>
                    <a:pt x="28804" y="222615"/>
                    <a:pt x="32233" y="231988"/>
                  </a:cubicBezTo>
                  <a:cubicBezTo>
                    <a:pt x="43434" y="263306"/>
                    <a:pt x="36576" y="290967"/>
                    <a:pt x="16916" y="316341"/>
                  </a:cubicBezTo>
                  <a:cubicBezTo>
                    <a:pt x="11659" y="322742"/>
                    <a:pt x="5486" y="328914"/>
                    <a:pt x="0" y="335315"/>
                  </a:cubicBezTo>
                  <a:close/>
                  <a:moveTo>
                    <a:pt x="112243" y="290967"/>
                  </a:moveTo>
                  <a:cubicBezTo>
                    <a:pt x="124130" y="231302"/>
                    <a:pt x="147447" y="201355"/>
                    <a:pt x="197510" y="165465"/>
                  </a:cubicBezTo>
                  <a:cubicBezTo>
                    <a:pt x="277063" y="112430"/>
                    <a:pt x="399821" y="133233"/>
                    <a:pt x="435712" y="154264"/>
                  </a:cubicBezTo>
                  <a:cubicBezTo>
                    <a:pt x="472516" y="175981"/>
                    <a:pt x="500634" y="204784"/>
                    <a:pt x="516636" y="246161"/>
                  </a:cubicBezTo>
                  <a:cubicBezTo>
                    <a:pt x="536524" y="297596"/>
                    <a:pt x="538582" y="349260"/>
                    <a:pt x="523037" y="401152"/>
                  </a:cubicBezTo>
                  <a:cubicBezTo>
                    <a:pt x="503377" y="466760"/>
                    <a:pt x="457657" y="507222"/>
                    <a:pt x="392049" y="524825"/>
                  </a:cubicBezTo>
                  <a:cubicBezTo>
                    <a:pt x="364388" y="532140"/>
                    <a:pt x="327127" y="546999"/>
                    <a:pt x="235687" y="528254"/>
                  </a:cubicBezTo>
                  <a:cubicBezTo>
                    <a:pt x="183109" y="510651"/>
                    <a:pt x="141275" y="471789"/>
                    <a:pt x="123215" y="421040"/>
                  </a:cubicBezTo>
                  <a:cubicBezTo>
                    <a:pt x="108356" y="378978"/>
                    <a:pt x="103556" y="335087"/>
                    <a:pt x="112243" y="290967"/>
                  </a:cubicBezTo>
                  <a:close/>
                  <a:moveTo>
                    <a:pt x="66980" y="208442"/>
                  </a:moveTo>
                  <a:cubicBezTo>
                    <a:pt x="71780" y="205242"/>
                    <a:pt x="75438" y="209128"/>
                    <a:pt x="77267" y="213014"/>
                  </a:cubicBezTo>
                  <a:cubicBezTo>
                    <a:pt x="88468" y="234045"/>
                    <a:pt x="94412" y="255305"/>
                    <a:pt x="79553" y="279765"/>
                  </a:cubicBezTo>
                  <a:cubicBezTo>
                    <a:pt x="80467" y="256677"/>
                    <a:pt x="75438" y="237017"/>
                    <a:pt x="66065" y="218500"/>
                  </a:cubicBezTo>
                  <a:cubicBezTo>
                    <a:pt x="64694" y="215071"/>
                    <a:pt x="63551" y="210728"/>
                    <a:pt x="66980" y="208442"/>
                  </a:cubicBezTo>
                  <a:close/>
                </a:path>
              </a:pathLst>
            </a:custGeom>
            <a:solidFill>
              <a:srgbClr val="059F98"/>
            </a:solidFill>
            <a:ln w="2286" cap="flat">
              <a:noFill/>
              <a:prstDash val="solid"/>
              <a:miter/>
            </a:ln>
          </p:spPr>
          <p:txBody>
            <a:bodyPr rtlCol="0" anchor="ctr"/>
            <a:lstStyle/>
            <a:p>
              <a:endParaRPr lang="en-US"/>
            </a:p>
          </p:txBody>
        </p:sp>
        <p:sp>
          <p:nvSpPr>
            <p:cNvPr id="74" name="Freeform 581">
              <a:extLst>
                <a:ext uri="{FF2B5EF4-FFF2-40B4-BE49-F238E27FC236}">
                  <a16:creationId xmlns:a16="http://schemas.microsoft.com/office/drawing/2014/main" id="{E2302B09-CF75-03DF-CC70-62EF67EE18AD}"/>
                </a:ext>
              </a:extLst>
            </p:cNvPr>
            <p:cNvSpPr/>
            <p:nvPr/>
          </p:nvSpPr>
          <p:spPr>
            <a:xfrm>
              <a:off x="5863321" y="4598152"/>
              <a:ext cx="396692" cy="379725"/>
            </a:xfrm>
            <a:custGeom>
              <a:avLst/>
              <a:gdLst>
                <a:gd name="connsiteX0" fmla="*/ 70272 w 396692"/>
                <a:gd name="connsiteY0" fmla="*/ 345551 h 379725"/>
                <a:gd name="connsiteX1" fmla="*/ 262982 w 396692"/>
                <a:gd name="connsiteY1" fmla="*/ 369325 h 379725"/>
                <a:gd name="connsiteX2" fmla="*/ 369738 w 396692"/>
                <a:gd name="connsiteY2" fmla="*/ 295716 h 379725"/>
                <a:gd name="connsiteX3" fmla="*/ 385054 w 396692"/>
                <a:gd name="connsiteY3" fmla="*/ 110778 h 379725"/>
                <a:gd name="connsiteX4" fmla="*/ 284013 w 396692"/>
                <a:gd name="connsiteY4" fmla="*/ 9509 h 379725"/>
                <a:gd name="connsiteX5" fmla="*/ 5807 w 396692"/>
                <a:gd name="connsiteY5" fmla="*/ 143697 h 379725"/>
                <a:gd name="connsiteX6" fmla="*/ 12665 w 396692"/>
                <a:gd name="connsiteY6" fmla="*/ 264855 h 379725"/>
                <a:gd name="connsiteX7" fmla="*/ 70272 w 396692"/>
                <a:gd name="connsiteY7" fmla="*/ 345551 h 379725"/>
                <a:gd name="connsiteX8" fmla="*/ 172456 w 396692"/>
                <a:gd name="connsiteY8" fmla="*/ 104835 h 379725"/>
                <a:gd name="connsiteX9" fmla="*/ 254752 w 396692"/>
                <a:gd name="connsiteY9" fmla="*/ 119694 h 379725"/>
                <a:gd name="connsiteX10" fmla="*/ 289728 w 396692"/>
                <a:gd name="connsiteY10" fmla="*/ 184845 h 379725"/>
                <a:gd name="connsiteX11" fmla="*/ 220919 w 396692"/>
                <a:gd name="connsiteY11" fmla="*/ 265769 h 379725"/>
                <a:gd name="connsiteX12" fmla="*/ 130394 w 396692"/>
                <a:gd name="connsiteY12" fmla="*/ 237880 h 379725"/>
                <a:gd name="connsiteX13" fmla="*/ 172456 w 396692"/>
                <a:gd name="connsiteY13" fmla="*/ 104835 h 37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96692" h="379725">
                  <a:moveTo>
                    <a:pt x="70272" y="345551"/>
                  </a:moveTo>
                  <a:cubicBezTo>
                    <a:pt x="128565" y="386013"/>
                    <a:pt x="198059" y="385784"/>
                    <a:pt x="262982" y="369325"/>
                  </a:cubicBezTo>
                  <a:cubicBezTo>
                    <a:pt x="316474" y="360867"/>
                    <a:pt x="354193" y="318347"/>
                    <a:pt x="369738" y="295716"/>
                  </a:cubicBezTo>
                  <a:cubicBezTo>
                    <a:pt x="392369" y="262797"/>
                    <a:pt x="408828" y="189188"/>
                    <a:pt x="385054" y="110778"/>
                  </a:cubicBezTo>
                  <a:cubicBezTo>
                    <a:pt x="369052" y="58658"/>
                    <a:pt x="332019" y="30997"/>
                    <a:pt x="284013" y="9509"/>
                  </a:cubicBezTo>
                  <a:cubicBezTo>
                    <a:pt x="260696" y="-1007"/>
                    <a:pt x="52898" y="-34611"/>
                    <a:pt x="5807" y="143697"/>
                  </a:cubicBezTo>
                  <a:cubicBezTo>
                    <a:pt x="-5852" y="184845"/>
                    <a:pt x="1920" y="225078"/>
                    <a:pt x="12665" y="264855"/>
                  </a:cubicBezTo>
                  <a:cubicBezTo>
                    <a:pt x="22037" y="298459"/>
                    <a:pt x="42154" y="325891"/>
                    <a:pt x="70272" y="345551"/>
                  </a:cubicBezTo>
                  <a:close/>
                  <a:moveTo>
                    <a:pt x="172456" y="104835"/>
                  </a:moveTo>
                  <a:cubicBezTo>
                    <a:pt x="200117" y="98434"/>
                    <a:pt x="229377" y="96377"/>
                    <a:pt x="254752" y="119694"/>
                  </a:cubicBezTo>
                  <a:cubicBezTo>
                    <a:pt x="274869" y="137982"/>
                    <a:pt x="289271" y="156727"/>
                    <a:pt x="289728" y="184845"/>
                  </a:cubicBezTo>
                  <a:cubicBezTo>
                    <a:pt x="290185" y="226450"/>
                    <a:pt x="262524" y="258911"/>
                    <a:pt x="220919" y="265769"/>
                  </a:cubicBezTo>
                  <a:cubicBezTo>
                    <a:pt x="185715" y="271713"/>
                    <a:pt x="155997" y="261883"/>
                    <a:pt x="130394" y="237880"/>
                  </a:cubicBezTo>
                  <a:cubicBezTo>
                    <a:pt x="78730" y="174329"/>
                    <a:pt x="137252" y="112836"/>
                    <a:pt x="172456" y="104835"/>
                  </a:cubicBezTo>
                  <a:close/>
                </a:path>
              </a:pathLst>
            </a:custGeom>
            <a:solidFill>
              <a:srgbClr val="FFFFFF"/>
            </a:solidFill>
            <a:ln w="2286" cap="flat">
              <a:noFill/>
              <a:prstDash val="solid"/>
              <a:miter/>
            </a:ln>
          </p:spPr>
          <p:txBody>
            <a:bodyPr rtlCol="0" anchor="ctr"/>
            <a:lstStyle/>
            <a:p>
              <a:endParaRPr lang="en-US"/>
            </a:p>
          </p:txBody>
        </p:sp>
        <p:sp>
          <p:nvSpPr>
            <p:cNvPr id="75" name="Freeform 582">
              <a:extLst>
                <a:ext uri="{FF2B5EF4-FFF2-40B4-BE49-F238E27FC236}">
                  <a16:creationId xmlns:a16="http://schemas.microsoft.com/office/drawing/2014/main" id="{A2D8DF28-2003-EBB4-D34F-36520B22A709}"/>
                </a:ext>
              </a:extLst>
            </p:cNvPr>
            <p:cNvSpPr/>
            <p:nvPr/>
          </p:nvSpPr>
          <p:spPr>
            <a:xfrm>
              <a:off x="5557529" y="4315997"/>
              <a:ext cx="920263" cy="809937"/>
            </a:xfrm>
            <a:custGeom>
              <a:avLst/>
              <a:gdLst>
                <a:gd name="connsiteX0" fmla="*/ 446473 w 920263"/>
                <a:gd name="connsiteY0" fmla="*/ 808072 h 809937"/>
                <a:gd name="connsiteX1" fmla="*/ 588891 w 920263"/>
                <a:gd name="connsiteY1" fmla="*/ 801442 h 809937"/>
                <a:gd name="connsiteX2" fmla="*/ 720793 w 920263"/>
                <a:gd name="connsiteY2" fmla="*/ 755494 h 809937"/>
                <a:gd name="connsiteX3" fmla="*/ 779315 w 920263"/>
                <a:gd name="connsiteY3" fmla="*/ 713203 h 809937"/>
                <a:gd name="connsiteX4" fmla="*/ 824121 w 920263"/>
                <a:gd name="connsiteY4" fmla="*/ 661082 h 809937"/>
                <a:gd name="connsiteX5" fmla="*/ 876927 w 920263"/>
                <a:gd name="connsiteY5" fmla="*/ 556840 h 809937"/>
                <a:gd name="connsiteX6" fmla="*/ 901616 w 920263"/>
                <a:gd name="connsiteY6" fmla="*/ 463343 h 809937"/>
                <a:gd name="connsiteX7" fmla="*/ 916704 w 920263"/>
                <a:gd name="connsiteY7" fmla="*/ 342413 h 809937"/>
                <a:gd name="connsiteX8" fmla="*/ 918761 w 920263"/>
                <a:gd name="connsiteY8" fmla="*/ 247773 h 809937"/>
                <a:gd name="connsiteX9" fmla="*/ 913046 w 920263"/>
                <a:gd name="connsiteY9" fmla="*/ 207539 h 809937"/>
                <a:gd name="connsiteX10" fmla="*/ 567631 w 920263"/>
                <a:gd name="connsiteY10" fmla="*/ 2942 h 809937"/>
                <a:gd name="connsiteX11" fmla="*/ 256735 w 920263"/>
                <a:gd name="connsiteY11" fmla="*/ 62836 h 809937"/>
                <a:gd name="connsiteX12" fmla="*/ 170553 w 920263"/>
                <a:gd name="connsiteY12" fmla="*/ 118157 h 809937"/>
                <a:gd name="connsiteX13" fmla="*/ 84142 w 920263"/>
                <a:gd name="connsiteY13" fmla="*/ 202282 h 809937"/>
                <a:gd name="connsiteX14" fmla="*/ 19906 w 920263"/>
                <a:gd name="connsiteY14" fmla="*/ 313381 h 809937"/>
                <a:gd name="connsiteX15" fmla="*/ 9619 w 920263"/>
                <a:gd name="connsiteY15" fmla="*/ 525979 h 809937"/>
                <a:gd name="connsiteX16" fmla="*/ 56025 w 920263"/>
                <a:gd name="connsiteY16" fmla="*/ 495575 h 809937"/>
                <a:gd name="connsiteX17" fmla="*/ 100373 w 920263"/>
                <a:gd name="connsiteY17" fmla="*/ 468829 h 809937"/>
                <a:gd name="connsiteX18" fmla="*/ 77284 w 920263"/>
                <a:gd name="connsiteY18" fmla="*/ 448712 h 809937"/>
                <a:gd name="connsiteX19" fmla="*/ 87343 w 920263"/>
                <a:gd name="connsiteY19" fmla="*/ 338299 h 809937"/>
                <a:gd name="connsiteX20" fmla="*/ 177411 w 920263"/>
                <a:gd name="connsiteY20" fmla="*/ 326183 h 809937"/>
                <a:gd name="connsiteX21" fmla="*/ 306342 w 920263"/>
                <a:gd name="connsiteY21" fmla="*/ 178050 h 809937"/>
                <a:gd name="connsiteX22" fmla="*/ 579519 w 920263"/>
                <a:gd name="connsiteY22" fmla="*/ 126158 h 809937"/>
                <a:gd name="connsiteX23" fmla="*/ 745711 w 920263"/>
                <a:gd name="connsiteY23" fmla="*/ 199538 h 809937"/>
                <a:gd name="connsiteX24" fmla="*/ 832807 w 920263"/>
                <a:gd name="connsiteY24" fmla="*/ 324125 h 809937"/>
                <a:gd name="connsiteX25" fmla="*/ 851781 w 920263"/>
                <a:gd name="connsiteY25" fmla="*/ 402764 h 809937"/>
                <a:gd name="connsiteX26" fmla="*/ 816348 w 920263"/>
                <a:gd name="connsiteY26" fmla="*/ 641194 h 809937"/>
                <a:gd name="connsiteX27" fmla="*/ 585919 w 920263"/>
                <a:gd name="connsiteY27" fmla="*/ 791612 h 809937"/>
                <a:gd name="connsiteX28" fmla="*/ 470019 w 920263"/>
                <a:gd name="connsiteY28" fmla="*/ 789784 h 809937"/>
                <a:gd name="connsiteX29" fmla="*/ 307027 w 920263"/>
                <a:gd name="connsiteY29" fmla="*/ 740635 h 809937"/>
                <a:gd name="connsiteX30" fmla="*/ 261765 w 920263"/>
                <a:gd name="connsiteY30" fmla="*/ 715489 h 809937"/>
                <a:gd name="connsiteX31" fmla="*/ 248049 w 920263"/>
                <a:gd name="connsiteY31" fmla="*/ 730576 h 809937"/>
                <a:gd name="connsiteX32" fmla="*/ 238676 w 920263"/>
                <a:gd name="connsiteY32" fmla="*/ 747950 h 809937"/>
                <a:gd name="connsiteX33" fmla="*/ 238905 w 920263"/>
                <a:gd name="connsiteY33" fmla="*/ 749779 h 809937"/>
                <a:gd name="connsiteX34" fmla="*/ 313657 w 920263"/>
                <a:gd name="connsiteY34" fmla="*/ 782697 h 809937"/>
                <a:gd name="connsiteX35" fmla="*/ 446473 w 920263"/>
                <a:gd name="connsiteY35" fmla="*/ 808072 h 809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20263" h="809937">
                  <a:moveTo>
                    <a:pt x="446473" y="808072"/>
                  </a:moveTo>
                  <a:cubicBezTo>
                    <a:pt x="494479" y="812415"/>
                    <a:pt x="541342" y="808757"/>
                    <a:pt x="588891" y="801442"/>
                  </a:cubicBezTo>
                  <a:cubicBezTo>
                    <a:pt x="634840" y="794356"/>
                    <a:pt x="680103" y="778125"/>
                    <a:pt x="720793" y="755494"/>
                  </a:cubicBezTo>
                  <a:cubicBezTo>
                    <a:pt x="741825" y="743835"/>
                    <a:pt x="761256" y="728976"/>
                    <a:pt x="779315" y="713203"/>
                  </a:cubicBezTo>
                  <a:cubicBezTo>
                    <a:pt x="796689" y="697886"/>
                    <a:pt x="810405" y="679598"/>
                    <a:pt x="824121" y="661082"/>
                  </a:cubicBezTo>
                  <a:cubicBezTo>
                    <a:pt x="847666" y="629764"/>
                    <a:pt x="863440" y="593416"/>
                    <a:pt x="876927" y="556840"/>
                  </a:cubicBezTo>
                  <a:cubicBezTo>
                    <a:pt x="888129" y="526665"/>
                    <a:pt x="895901" y="495118"/>
                    <a:pt x="901616" y="463343"/>
                  </a:cubicBezTo>
                  <a:cubicBezTo>
                    <a:pt x="908703" y="423338"/>
                    <a:pt x="913732" y="382876"/>
                    <a:pt x="916704" y="342413"/>
                  </a:cubicBezTo>
                  <a:cubicBezTo>
                    <a:pt x="918990" y="311324"/>
                    <a:pt x="922190" y="278863"/>
                    <a:pt x="918761" y="247773"/>
                  </a:cubicBezTo>
                  <a:cubicBezTo>
                    <a:pt x="917161" y="234057"/>
                    <a:pt x="915561" y="220798"/>
                    <a:pt x="913046" y="207539"/>
                  </a:cubicBezTo>
                  <a:cubicBezTo>
                    <a:pt x="857953" y="125243"/>
                    <a:pt x="722165" y="12315"/>
                    <a:pt x="567631" y="2942"/>
                  </a:cubicBezTo>
                  <a:cubicBezTo>
                    <a:pt x="550029" y="-29"/>
                    <a:pt x="429786" y="-14203"/>
                    <a:pt x="256735" y="62836"/>
                  </a:cubicBezTo>
                  <a:cubicBezTo>
                    <a:pt x="226103" y="76323"/>
                    <a:pt x="197299" y="97354"/>
                    <a:pt x="170553" y="118157"/>
                  </a:cubicBezTo>
                  <a:cubicBezTo>
                    <a:pt x="138549" y="143303"/>
                    <a:pt x="110889" y="172106"/>
                    <a:pt x="84142" y="202282"/>
                  </a:cubicBezTo>
                  <a:cubicBezTo>
                    <a:pt x="55339" y="234971"/>
                    <a:pt x="31564" y="270633"/>
                    <a:pt x="19906" y="313381"/>
                  </a:cubicBezTo>
                  <a:cubicBezTo>
                    <a:pt x="-11412" y="420823"/>
                    <a:pt x="1618" y="515921"/>
                    <a:pt x="9619" y="525979"/>
                  </a:cubicBezTo>
                  <a:cubicBezTo>
                    <a:pt x="24706" y="519121"/>
                    <a:pt x="42309" y="503805"/>
                    <a:pt x="56025" y="495575"/>
                  </a:cubicBezTo>
                  <a:cubicBezTo>
                    <a:pt x="70198" y="486889"/>
                    <a:pt x="84371" y="478430"/>
                    <a:pt x="100373" y="468829"/>
                  </a:cubicBezTo>
                  <a:cubicBezTo>
                    <a:pt x="90315" y="464029"/>
                    <a:pt x="83914" y="456256"/>
                    <a:pt x="77284" y="448712"/>
                  </a:cubicBezTo>
                  <a:cubicBezTo>
                    <a:pt x="52824" y="419909"/>
                    <a:pt x="47566" y="371903"/>
                    <a:pt x="87343" y="338299"/>
                  </a:cubicBezTo>
                  <a:cubicBezTo>
                    <a:pt x="123462" y="312467"/>
                    <a:pt x="172839" y="320239"/>
                    <a:pt x="177411" y="326183"/>
                  </a:cubicBezTo>
                  <a:cubicBezTo>
                    <a:pt x="207586" y="264232"/>
                    <a:pt x="249192" y="214626"/>
                    <a:pt x="306342" y="178050"/>
                  </a:cubicBezTo>
                  <a:cubicBezTo>
                    <a:pt x="381322" y="136216"/>
                    <a:pt x="512996" y="110613"/>
                    <a:pt x="579519" y="126158"/>
                  </a:cubicBezTo>
                  <a:cubicBezTo>
                    <a:pt x="639869" y="140331"/>
                    <a:pt x="698391" y="156104"/>
                    <a:pt x="745711" y="199538"/>
                  </a:cubicBezTo>
                  <a:cubicBezTo>
                    <a:pt x="784116" y="234743"/>
                    <a:pt x="815891" y="273833"/>
                    <a:pt x="832807" y="324125"/>
                  </a:cubicBezTo>
                  <a:cubicBezTo>
                    <a:pt x="841494" y="349957"/>
                    <a:pt x="847895" y="376018"/>
                    <a:pt x="851781" y="402764"/>
                  </a:cubicBezTo>
                  <a:cubicBezTo>
                    <a:pt x="863211" y="483460"/>
                    <a:pt x="860697" y="568727"/>
                    <a:pt x="816348" y="641194"/>
                  </a:cubicBezTo>
                  <a:cubicBezTo>
                    <a:pt x="748683" y="753436"/>
                    <a:pt x="638040" y="784754"/>
                    <a:pt x="585919" y="791612"/>
                  </a:cubicBezTo>
                  <a:cubicBezTo>
                    <a:pt x="546829" y="796870"/>
                    <a:pt x="508653" y="794584"/>
                    <a:pt x="470019" y="789784"/>
                  </a:cubicBezTo>
                  <a:cubicBezTo>
                    <a:pt x="412641" y="782697"/>
                    <a:pt x="357777" y="768981"/>
                    <a:pt x="307027" y="740635"/>
                  </a:cubicBezTo>
                  <a:cubicBezTo>
                    <a:pt x="292397" y="732405"/>
                    <a:pt x="277309" y="723490"/>
                    <a:pt x="261765" y="715489"/>
                  </a:cubicBezTo>
                  <a:cubicBezTo>
                    <a:pt x="256507" y="718918"/>
                    <a:pt x="254678" y="728062"/>
                    <a:pt x="248049" y="730576"/>
                  </a:cubicBezTo>
                  <a:cubicBezTo>
                    <a:pt x="240276" y="733777"/>
                    <a:pt x="237762" y="739720"/>
                    <a:pt x="238676" y="747950"/>
                  </a:cubicBezTo>
                  <a:cubicBezTo>
                    <a:pt x="238676" y="748636"/>
                    <a:pt x="238676" y="749321"/>
                    <a:pt x="238905" y="749779"/>
                  </a:cubicBezTo>
                  <a:cubicBezTo>
                    <a:pt x="262908" y="762809"/>
                    <a:pt x="287825" y="773782"/>
                    <a:pt x="313657" y="782697"/>
                  </a:cubicBezTo>
                  <a:cubicBezTo>
                    <a:pt x="355719" y="798242"/>
                    <a:pt x="402582" y="803957"/>
                    <a:pt x="446473" y="808072"/>
                  </a:cubicBezTo>
                  <a:close/>
                </a:path>
              </a:pathLst>
            </a:custGeom>
            <a:solidFill>
              <a:srgbClr val="FFFFFF"/>
            </a:solidFill>
            <a:ln w="2286" cap="flat">
              <a:noFill/>
              <a:prstDash val="solid"/>
              <a:miter/>
            </a:ln>
          </p:spPr>
          <p:txBody>
            <a:bodyPr rtlCol="0" anchor="ctr"/>
            <a:lstStyle/>
            <a:p>
              <a:endParaRPr lang="en-US"/>
            </a:p>
          </p:txBody>
        </p:sp>
        <p:sp>
          <p:nvSpPr>
            <p:cNvPr id="76" name="Freeform 583">
              <a:extLst>
                <a:ext uri="{FF2B5EF4-FFF2-40B4-BE49-F238E27FC236}">
                  <a16:creationId xmlns:a16="http://schemas.microsoft.com/office/drawing/2014/main" id="{82249DCD-3F5B-31A3-2050-68A5EF0314C5}"/>
                </a:ext>
              </a:extLst>
            </p:cNvPr>
            <p:cNvSpPr/>
            <p:nvPr/>
          </p:nvSpPr>
          <p:spPr>
            <a:xfrm>
              <a:off x="5796205" y="5083378"/>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229"/>
                    <a:pt x="0" y="457"/>
                    <a:pt x="0" y="686"/>
                  </a:cubicBezTo>
                  <a:close/>
                </a:path>
              </a:pathLst>
            </a:custGeom>
            <a:solidFill>
              <a:srgbClr val="FFFFFF"/>
            </a:solidFill>
            <a:ln w="2286" cap="flat">
              <a:noFill/>
              <a:prstDash val="solid"/>
              <a:miter/>
            </a:ln>
          </p:spPr>
          <p:txBody>
            <a:bodyPr rtlCol="0" anchor="ctr"/>
            <a:lstStyle/>
            <a:p>
              <a:endParaRPr lang="en-US"/>
            </a:p>
          </p:txBody>
        </p:sp>
        <p:sp>
          <p:nvSpPr>
            <p:cNvPr id="77" name="Freeform 584">
              <a:extLst>
                <a:ext uri="{FF2B5EF4-FFF2-40B4-BE49-F238E27FC236}">
                  <a16:creationId xmlns:a16="http://schemas.microsoft.com/office/drawing/2014/main" id="{85280AC0-9FD8-5F75-554D-40A54D1C04C7}"/>
                </a:ext>
              </a:extLst>
            </p:cNvPr>
            <p:cNvSpPr/>
            <p:nvPr/>
          </p:nvSpPr>
          <p:spPr>
            <a:xfrm>
              <a:off x="5796205" y="5080863"/>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8"/>
                    <a:pt x="0" y="228"/>
                    <a:pt x="0" y="0"/>
                  </a:cubicBezTo>
                  <a:cubicBezTo>
                    <a:pt x="0" y="228"/>
                    <a:pt x="0" y="457"/>
                    <a:pt x="0" y="457"/>
                  </a:cubicBezTo>
                  <a:close/>
                </a:path>
              </a:pathLst>
            </a:custGeom>
            <a:solidFill>
              <a:srgbClr val="FFFFFF"/>
            </a:solidFill>
            <a:ln w="2286" cap="flat">
              <a:noFill/>
              <a:prstDash val="solid"/>
              <a:miter/>
            </a:ln>
          </p:spPr>
          <p:txBody>
            <a:bodyPr rtlCol="0" anchor="ctr"/>
            <a:lstStyle/>
            <a:p>
              <a:endParaRPr lang="en-US"/>
            </a:p>
          </p:txBody>
        </p:sp>
        <p:sp>
          <p:nvSpPr>
            <p:cNvPr id="78" name="Freeform 585">
              <a:extLst>
                <a:ext uri="{FF2B5EF4-FFF2-40B4-BE49-F238E27FC236}">
                  <a16:creationId xmlns:a16="http://schemas.microsoft.com/office/drawing/2014/main" id="{21412512-C673-A397-68AE-6236D83935C1}"/>
                </a:ext>
              </a:extLst>
            </p:cNvPr>
            <p:cNvSpPr/>
            <p:nvPr/>
          </p:nvSpPr>
          <p:spPr>
            <a:xfrm>
              <a:off x="6470575" y="4523765"/>
              <a:ext cx="2514" cy="3886"/>
            </a:xfrm>
            <a:custGeom>
              <a:avLst/>
              <a:gdLst>
                <a:gd name="connsiteX0" fmla="*/ 0 w 2514"/>
                <a:gd name="connsiteY0" fmla="*/ 0 h 3886"/>
                <a:gd name="connsiteX1" fmla="*/ 2515 w 2514"/>
                <a:gd name="connsiteY1" fmla="*/ 3886 h 3886"/>
                <a:gd name="connsiteX2" fmla="*/ 0 w 2514"/>
                <a:gd name="connsiteY2" fmla="*/ 0 h 3886"/>
              </a:gdLst>
              <a:ahLst/>
              <a:cxnLst>
                <a:cxn ang="0">
                  <a:pos x="connsiteX0" y="connsiteY0"/>
                </a:cxn>
                <a:cxn ang="0">
                  <a:pos x="connsiteX1" y="connsiteY1"/>
                </a:cxn>
                <a:cxn ang="0">
                  <a:pos x="connsiteX2" y="connsiteY2"/>
                </a:cxn>
              </a:cxnLst>
              <a:rect l="l" t="t" r="r" b="b"/>
              <a:pathLst>
                <a:path w="2514" h="3886">
                  <a:moveTo>
                    <a:pt x="0" y="0"/>
                  </a:moveTo>
                  <a:cubicBezTo>
                    <a:pt x="914" y="1372"/>
                    <a:pt x="1600" y="2515"/>
                    <a:pt x="2515" y="3886"/>
                  </a:cubicBezTo>
                  <a:cubicBezTo>
                    <a:pt x="1829" y="2515"/>
                    <a:pt x="914" y="1372"/>
                    <a:pt x="0" y="0"/>
                  </a:cubicBezTo>
                  <a:close/>
                </a:path>
              </a:pathLst>
            </a:custGeom>
            <a:solidFill>
              <a:srgbClr val="FFFFFF"/>
            </a:solidFill>
            <a:ln w="2286" cap="flat">
              <a:noFill/>
              <a:prstDash val="solid"/>
              <a:miter/>
            </a:ln>
          </p:spPr>
          <p:txBody>
            <a:bodyPr rtlCol="0" anchor="ctr"/>
            <a:lstStyle/>
            <a:p>
              <a:endParaRPr lang="en-US"/>
            </a:p>
          </p:txBody>
        </p:sp>
        <p:sp>
          <p:nvSpPr>
            <p:cNvPr id="79" name="Freeform 586">
              <a:extLst>
                <a:ext uri="{FF2B5EF4-FFF2-40B4-BE49-F238E27FC236}">
                  <a16:creationId xmlns:a16="http://schemas.microsoft.com/office/drawing/2014/main" id="{7EFC8677-B488-29BE-FDC1-C579F7D8B7EF}"/>
                </a:ext>
              </a:extLst>
            </p:cNvPr>
            <p:cNvSpPr/>
            <p:nvPr/>
          </p:nvSpPr>
          <p:spPr>
            <a:xfrm>
              <a:off x="5989389" y="4713959"/>
              <a:ext cx="150274" cy="136527"/>
            </a:xfrm>
            <a:custGeom>
              <a:avLst/>
              <a:gdLst>
                <a:gd name="connsiteX0" fmla="*/ 23528 w 150274"/>
                <a:gd name="connsiteY0" fmla="*/ 118874 h 136527"/>
                <a:gd name="connsiteX1" fmla="*/ 78164 w 150274"/>
                <a:gd name="connsiteY1" fmla="*/ 136247 h 136527"/>
                <a:gd name="connsiteX2" fmla="*/ 144686 w 150274"/>
                <a:gd name="connsiteY2" fmla="*/ 43893 h 136527"/>
                <a:gd name="connsiteX3" fmla="*/ 78621 w 150274"/>
                <a:gd name="connsiteY3" fmla="*/ 2 h 136527"/>
                <a:gd name="connsiteX4" fmla="*/ 5240 w 150274"/>
                <a:gd name="connsiteY4" fmla="*/ 44121 h 136527"/>
                <a:gd name="connsiteX5" fmla="*/ 23528 w 150274"/>
                <a:gd name="connsiteY5" fmla="*/ 118874 h 136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274" h="136527">
                  <a:moveTo>
                    <a:pt x="23528" y="118874"/>
                  </a:moveTo>
                  <a:cubicBezTo>
                    <a:pt x="39759" y="130761"/>
                    <a:pt x="57132" y="135561"/>
                    <a:pt x="78164" y="136247"/>
                  </a:cubicBezTo>
                  <a:cubicBezTo>
                    <a:pt x="126855" y="140819"/>
                    <a:pt x="165032" y="88698"/>
                    <a:pt x="144686" y="43893"/>
                  </a:cubicBezTo>
                  <a:cubicBezTo>
                    <a:pt x="134628" y="21490"/>
                    <a:pt x="101938" y="-227"/>
                    <a:pt x="78621" y="2"/>
                  </a:cubicBezTo>
                  <a:cubicBezTo>
                    <a:pt x="45245" y="230"/>
                    <a:pt x="18270" y="11889"/>
                    <a:pt x="5240" y="44121"/>
                  </a:cubicBezTo>
                  <a:cubicBezTo>
                    <a:pt x="-3904" y="66524"/>
                    <a:pt x="-2989" y="99443"/>
                    <a:pt x="23528" y="118874"/>
                  </a:cubicBezTo>
                  <a:close/>
                </a:path>
              </a:pathLst>
            </a:custGeom>
            <a:solidFill>
              <a:srgbClr val="DF4625"/>
            </a:solidFill>
            <a:ln w="2286" cap="flat">
              <a:noFill/>
              <a:prstDash val="solid"/>
              <a:miter/>
            </a:ln>
          </p:spPr>
          <p:txBody>
            <a:bodyPr rtlCol="0" anchor="ctr"/>
            <a:lstStyle/>
            <a:p>
              <a:endParaRPr lang="en-US"/>
            </a:p>
          </p:txBody>
        </p:sp>
        <p:sp>
          <p:nvSpPr>
            <p:cNvPr id="80" name="Freeform 587">
              <a:extLst>
                <a:ext uri="{FF2B5EF4-FFF2-40B4-BE49-F238E27FC236}">
                  <a16:creationId xmlns:a16="http://schemas.microsoft.com/office/drawing/2014/main" id="{AE614F81-70DF-B61A-C7A9-035D11C506D7}"/>
                </a:ext>
              </a:extLst>
            </p:cNvPr>
            <p:cNvSpPr/>
            <p:nvPr/>
          </p:nvSpPr>
          <p:spPr>
            <a:xfrm>
              <a:off x="5615839" y="4979593"/>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229" y="686"/>
                    <a:pt x="0" y="1143"/>
                  </a:cubicBezTo>
                  <a:cubicBezTo>
                    <a:pt x="229" y="914"/>
                    <a:pt x="229" y="457"/>
                    <a:pt x="229" y="0"/>
                  </a:cubicBezTo>
                  <a:close/>
                </a:path>
              </a:pathLst>
            </a:custGeom>
            <a:solidFill>
              <a:srgbClr val="FFFFFF"/>
            </a:solidFill>
            <a:ln w="2286" cap="flat">
              <a:noFill/>
              <a:prstDash val="solid"/>
              <a:miter/>
            </a:ln>
          </p:spPr>
          <p:txBody>
            <a:bodyPr rtlCol="0" anchor="ctr"/>
            <a:lstStyle/>
            <a:p>
              <a:endParaRPr lang="en-US"/>
            </a:p>
          </p:txBody>
        </p:sp>
        <p:sp>
          <p:nvSpPr>
            <p:cNvPr id="81" name="Freeform 588">
              <a:extLst>
                <a:ext uri="{FF2B5EF4-FFF2-40B4-BE49-F238E27FC236}">
                  <a16:creationId xmlns:a16="http://schemas.microsoft.com/office/drawing/2014/main" id="{B82F25F5-933D-0E74-0BE5-D6DBBC506379}"/>
                </a:ext>
              </a:extLst>
            </p:cNvPr>
            <p:cNvSpPr/>
            <p:nvPr/>
          </p:nvSpPr>
          <p:spPr>
            <a:xfrm>
              <a:off x="5590693" y="4910785"/>
              <a:ext cx="19888" cy="10287"/>
            </a:xfrm>
            <a:custGeom>
              <a:avLst/>
              <a:gdLst>
                <a:gd name="connsiteX0" fmla="*/ 0 w 19888"/>
                <a:gd name="connsiteY0" fmla="*/ 10287 h 10287"/>
                <a:gd name="connsiteX1" fmla="*/ 19888 w 19888"/>
                <a:gd name="connsiteY1" fmla="*/ 0 h 10287"/>
                <a:gd name="connsiteX2" fmla="*/ 0 w 19888"/>
                <a:gd name="connsiteY2" fmla="*/ 10287 h 10287"/>
              </a:gdLst>
              <a:ahLst/>
              <a:cxnLst>
                <a:cxn ang="0">
                  <a:pos x="connsiteX0" y="connsiteY0"/>
                </a:cxn>
                <a:cxn ang="0">
                  <a:pos x="connsiteX1" y="connsiteY1"/>
                </a:cxn>
                <a:cxn ang="0">
                  <a:pos x="connsiteX2" y="connsiteY2"/>
                </a:cxn>
              </a:cxnLst>
              <a:rect l="l" t="t" r="r" b="b"/>
              <a:pathLst>
                <a:path w="19888" h="10287">
                  <a:moveTo>
                    <a:pt x="0" y="10287"/>
                  </a:moveTo>
                  <a:cubicBezTo>
                    <a:pt x="6629" y="6630"/>
                    <a:pt x="13030" y="2972"/>
                    <a:pt x="19888" y="0"/>
                  </a:cubicBezTo>
                  <a:cubicBezTo>
                    <a:pt x="13030" y="2972"/>
                    <a:pt x="6401" y="6630"/>
                    <a:pt x="0" y="10287"/>
                  </a:cubicBezTo>
                  <a:close/>
                </a:path>
              </a:pathLst>
            </a:custGeom>
            <a:solidFill>
              <a:srgbClr val="FFFFFF"/>
            </a:solidFill>
            <a:ln w="2286" cap="flat">
              <a:noFill/>
              <a:prstDash val="solid"/>
              <a:miter/>
            </a:ln>
          </p:spPr>
          <p:txBody>
            <a:bodyPr rtlCol="0" anchor="ctr"/>
            <a:lstStyle/>
            <a:p>
              <a:endParaRPr lang="en-US"/>
            </a:p>
          </p:txBody>
        </p:sp>
        <p:sp>
          <p:nvSpPr>
            <p:cNvPr id="82" name="Freeform 589">
              <a:extLst>
                <a:ext uri="{FF2B5EF4-FFF2-40B4-BE49-F238E27FC236}">
                  <a16:creationId xmlns:a16="http://schemas.microsoft.com/office/drawing/2014/main" id="{D0B4E5CE-FCB5-265D-FCF2-16E3C20606AA}"/>
                </a:ext>
              </a:extLst>
            </p:cNvPr>
            <p:cNvSpPr/>
            <p:nvPr/>
          </p:nvSpPr>
          <p:spPr>
            <a:xfrm>
              <a:off x="5610353" y="4908932"/>
              <a:ext cx="12638" cy="63574"/>
            </a:xfrm>
            <a:custGeom>
              <a:avLst/>
              <a:gdLst>
                <a:gd name="connsiteX0" fmla="*/ 6629 w 12638"/>
                <a:gd name="connsiteY0" fmla="*/ 63575 h 63574"/>
                <a:gd name="connsiteX1" fmla="*/ 12573 w 12638"/>
                <a:gd name="connsiteY1" fmla="*/ 8940 h 63574"/>
                <a:gd name="connsiteX2" fmla="*/ 1600 w 12638"/>
                <a:gd name="connsiteY2" fmla="*/ 1167 h 63574"/>
                <a:gd name="connsiteX3" fmla="*/ 0 w 12638"/>
                <a:gd name="connsiteY3" fmla="*/ 1853 h 63574"/>
                <a:gd name="connsiteX4" fmla="*/ 11659 w 12638"/>
                <a:gd name="connsiteY4" fmla="*/ 15798 h 63574"/>
                <a:gd name="connsiteX5" fmla="*/ 6629 w 12638"/>
                <a:gd name="connsiteY5" fmla="*/ 63575 h 63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38" h="63574">
                  <a:moveTo>
                    <a:pt x="6629" y="63575"/>
                  </a:moveTo>
                  <a:cubicBezTo>
                    <a:pt x="8915" y="43916"/>
                    <a:pt x="10744" y="26542"/>
                    <a:pt x="12573" y="8940"/>
                  </a:cubicBezTo>
                  <a:cubicBezTo>
                    <a:pt x="13259" y="939"/>
                    <a:pt x="8458" y="-1804"/>
                    <a:pt x="1600" y="1167"/>
                  </a:cubicBezTo>
                  <a:cubicBezTo>
                    <a:pt x="1143" y="1396"/>
                    <a:pt x="457" y="1625"/>
                    <a:pt x="0" y="1853"/>
                  </a:cubicBezTo>
                  <a:cubicBezTo>
                    <a:pt x="3886" y="6654"/>
                    <a:pt x="7772" y="11226"/>
                    <a:pt x="11659" y="15798"/>
                  </a:cubicBezTo>
                  <a:cubicBezTo>
                    <a:pt x="10287" y="31114"/>
                    <a:pt x="8458" y="46430"/>
                    <a:pt x="6629" y="63575"/>
                  </a:cubicBezTo>
                  <a:close/>
                </a:path>
              </a:pathLst>
            </a:custGeom>
            <a:solidFill>
              <a:srgbClr val="FFFFFF"/>
            </a:solidFill>
            <a:ln w="2286" cap="flat">
              <a:noFill/>
              <a:prstDash val="solid"/>
              <a:miter/>
            </a:ln>
          </p:spPr>
          <p:txBody>
            <a:bodyPr rtlCol="0" anchor="ctr"/>
            <a:lstStyle/>
            <a:p>
              <a:endParaRPr lang="en-US"/>
            </a:p>
          </p:txBody>
        </p:sp>
        <p:sp>
          <p:nvSpPr>
            <p:cNvPr id="83" name="Freeform 590">
              <a:extLst>
                <a:ext uri="{FF2B5EF4-FFF2-40B4-BE49-F238E27FC236}">
                  <a16:creationId xmlns:a16="http://schemas.microsoft.com/office/drawing/2014/main" id="{B0309CAA-3C4C-CD12-8C86-0285CB2E635E}"/>
                </a:ext>
              </a:extLst>
            </p:cNvPr>
            <p:cNvSpPr/>
            <p:nvPr/>
          </p:nvSpPr>
          <p:spPr>
            <a:xfrm>
              <a:off x="5796205" y="4523765"/>
              <a:ext cx="756377" cy="729424"/>
            </a:xfrm>
            <a:custGeom>
              <a:avLst/>
              <a:gdLst>
                <a:gd name="connsiteX0" fmla="*/ 676885 w 756377"/>
                <a:gd name="connsiteY0" fmla="*/ 3886 h 729424"/>
                <a:gd name="connsiteX1" fmla="*/ 674370 w 756377"/>
                <a:gd name="connsiteY1" fmla="*/ 0 h 729424"/>
                <a:gd name="connsiteX2" fmla="*/ 674370 w 756377"/>
                <a:gd name="connsiteY2" fmla="*/ 0 h 729424"/>
                <a:gd name="connsiteX3" fmla="*/ 680085 w 756377"/>
                <a:gd name="connsiteY3" fmla="*/ 40234 h 729424"/>
                <a:gd name="connsiteX4" fmla="*/ 678028 w 756377"/>
                <a:gd name="connsiteY4" fmla="*/ 134874 h 729424"/>
                <a:gd name="connsiteX5" fmla="*/ 662940 w 756377"/>
                <a:gd name="connsiteY5" fmla="*/ 255803 h 729424"/>
                <a:gd name="connsiteX6" fmla="*/ 638251 w 756377"/>
                <a:gd name="connsiteY6" fmla="*/ 349301 h 729424"/>
                <a:gd name="connsiteX7" fmla="*/ 585445 w 756377"/>
                <a:gd name="connsiteY7" fmla="*/ 453542 h 729424"/>
                <a:gd name="connsiteX8" fmla="*/ 540639 w 756377"/>
                <a:gd name="connsiteY8" fmla="*/ 505663 h 729424"/>
                <a:gd name="connsiteX9" fmla="*/ 482117 w 756377"/>
                <a:gd name="connsiteY9" fmla="*/ 547954 h 729424"/>
                <a:gd name="connsiteX10" fmla="*/ 350215 w 756377"/>
                <a:gd name="connsiteY10" fmla="*/ 593903 h 729424"/>
                <a:gd name="connsiteX11" fmla="*/ 207797 w 756377"/>
                <a:gd name="connsiteY11" fmla="*/ 600532 h 729424"/>
                <a:gd name="connsiteX12" fmla="*/ 74752 w 756377"/>
                <a:gd name="connsiteY12" fmla="*/ 576301 h 729424"/>
                <a:gd name="connsiteX13" fmla="*/ 0 w 756377"/>
                <a:gd name="connsiteY13" fmla="*/ 543382 h 729424"/>
                <a:gd name="connsiteX14" fmla="*/ 0 w 756377"/>
                <a:gd name="connsiteY14" fmla="*/ 557784 h 729424"/>
                <a:gd name="connsiteX15" fmla="*/ 0 w 756377"/>
                <a:gd name="connsiteY15" fmla="*/ 558241 h 729424"/>
                <a:gd name="connsiteX16" fmla="*/ 0 w 756377"/>
                <a:gd name="connsiteY16" fmla="*/ 560299 h 729424"/>
                <a:gd name="connsiteX17" fmla="*/ 0 w 756377"/>
                <a:gd name="connsiteY17" fmla="*/ 560984 h 729424"/>
                <a:gd name="connsiteX18" fmla="*/ 229 w 756377"/>
                <a:gd name="connsiteY18" fmla="*/ 563728 h 729424"/>
                <a:gd name="connsiteX19" fmla="*/ 7315 w 756377"/>
                <a:gd name="connsiteY19" fmla="*/ 660197 h 729424"/>
                <a:gd name="connsiteX20" fmla="*/ 21946 w 756377"/>
                <a:gd name="connsiteY20" fmla="*/ 680314 h 729424"/>
                <a:gd name="connsiteX21" fmla="*/ 71323 w 756377"/>
                <a:gd name="connsiteY21" fmla="*/ 704088 h 729424"/>
                <a:gd name="connsiteX22" fmla="*/ 290322 w 756377"/>
                <a:gd name="connsiteY22" fmla="*/ 728091 h 729424"/>
                <a:gd name="connsiteX23" fmla="*/ 416281 w 756377"/>
                <a:gd name="connsiteY23" fmla="*/ 711860 h 729424"/>
                <a:gd name="connsiteX24" fmla="*/ 505663 w 756377"/>
                <a:gd name="connsiteY24" fmla="*/ 676427 h 729424"/>
                <a:gd name="connsiteX25" fmla="*/ 609676 w 756377"/>
                <a:gd name="connsiteY25" fmla="*/ 603504 h 729424"/>
                <a:gd name="connsiteX26" fmla="*/ 685800 w 756377"/>
                <a:gd name="connsiteY26" fmla="*/ 518693 h 729424"/>
                <a:gd name="connsiteX27" fmla="*/ 745922 w 756377"/>
                <a:gd name="connsiteY27" fmla="*/ 158191 h 729424"/>
                <a:gd name="connsiteX28" fmla="*/ 679628 w 756377"/>
                <a:gd name="connsiteY28" fmla="*/ 8001 h 729424"/>
                <a:gd name="connsiteX29" fmla="*/ 676885 w 756377"/>
                <a:gd name="connsiteY29" fmla="*/ 3886 h 7294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56377" h="729424">
                  <a:moveTo>
                    <a:pt x="676885" y="3886"/>
                  </a:moveTo>
                  <a:cubicBezTo>
                    <a:pt x="675970" y="2743"/>
                    <a:pt x="675284" y="1372"/>
                    <a:pt x="674370" y="0"/>
                  </a:cubicBezTo>
                  <a:cubicBezTo>
                    <a:pt x="674370" y="0"/>
                    <a:pt x="674370" y="0"/>
                    <a:pt x="674370" y="0"/>
                  </a:cubicBezTo>
                  <a:cubicBezTo>
                    <a:pt x="676885" y="13259"/>
                    <a:pt x="678485" y="26518"/>
                    <a:pt x="680085" y="40234"/>
                  </a:cubicBezTo>
                  <a:cubicBezTo>
                    <a:pt x="683514" y="71323"/>
                    <a:pt x="680314" y="103784"/>
                    <a:pt x="678028" y="134874"/>
                  </a:cubicBezTo>
                  <a:cubicBezTo>
                    <a:pt x="675056" y="175336"/>
                    <a:pt x="670255" y="215798"/>
                    <a:pt x="662940" y="255803"/>
                  </a:cubicBezTo>
                  <a:cubicBezTo>
                    <a:pt x="657225" y="287579"/>
                    <a:pt x="649453" y="319126"/>
                    <a:pt x="638251" y="349301"/>
                  </a:cubicBezTo>
                  <a:cubicBezTo>
                    <a:pt x="624535" y="385877"/>
                    <a:pt x="608990" y="422224"/>
                    <a:pt x="585445" y="453542"/>
                  </a:cubicBezTo>
                  <a:cubicBezTo>
                    <a:pt x="571729" y="471830"/>
                    <a:pt x="557784" y="490347"/>
                    <a:pt x="540639" y="505663"/>
                  </a:cubicBezTo>
                  <a:cubicBezTo>
                    <a:pt x="522580" y="521437"/>
                    <a:pt x="503149" y="536296"/>
                    <a:pt x="482117" y="547954"/>
                  </a:cubicBezTo>
                  <a:cubicBezTo>
                    <a:pt x="441427" y="570357"/>
                    <a:pt x="396164" y="586588"/>
                    <a:pt x="350215" y="593903"/>
                  </a:cubicBezTo>
                  <a:cubicBezTo>
                    <a:pt x="302666" y="601218"/>
                    <a:pt x="255803" y="604876"/>
                    <a:pt x="207797" y="600532"/>
                  </a:cubicBezTo>
                  <a:cubicBezTo>
                    <a:pt x="163678" y="596417"/>
                    <a:pt x="116815" y="590702"/>
                    <a:pt x="74752" y="576301"/>
                  </a:cubicBezTo>
                  <a:cubicBezTo>
                    <a:pt x="48692" y="567385"/>
                    <a:pt x="23774" y="556184"/>
                    <a:pt x="0" y="543382"/>
                  </a:cubicBezTo>
                  <a:cubicBezTo>
                    <a:pt x="229" y="548183"/>
                    <a:pt x="0" y="552983"/>
                    <a:pt x="0" y="557784"/>
                  </a:cubicBezTo>
                  <a:cubicBezTo>
                    <a:pt x="0" y="558013"/>
                    <a:pt x="0" y="558013"/>
                    <a:pt x="0" y="558241"/>
                  </a:cubicBezTo>
                  <a:cubicBezTo>
                    <a:pt x="0" y="558927"/>
                    <a:pt x="0" y="559613"/>
                    <a:pt x="0" y="560299"/>
                  </a:cubicBezTo>
                  <a:cubicBezTo>
                    <a:pt x="0" y="560527"/>
                    <a:pt x="0" y="560756"/>
                    <a:pt x="0" y="560984"/>
                  </a:cubicBezTo>
                  <a:cubicBezTo>
                    <a:pt x="0" y="561899"/>
                    <a:pt x="0" y="562813"/>
                    <a:pt x="229" y="563728"/>
                  </a:cubicBezTo>
                  <a:cubicBezTo>
                    <a:pt x="2972" y="595732"/>
                    <a:pt x="8230" y="627736"/>
                    <a:pt x="7315" y="660197"/>
                  </a:cubicBezTo>
                  <a:cubicBezTo>
                    <a:pt x="7087" y="670484"/>
                    <a:pt x="13716" y="676656"/>
                    <a:pt x="21946" y="680314"/>
                  </a:cubicBezTo>
                  <a:cubicBezTo>
                    <a:pt x="38405" y="688086"/>
                    <a:pt x="54178" y="697230"/>
                    <a:pt x="71323" y="704088"/>
                  </a:cubicBezTo>
                  <a:cubicBezTo>
                    <a:pt x="142189" y="731977"/>
                    <a:pt x="216256" y="730834"/>
                    <a:pt x="290322" y="728091"/>
                  </a:cubicBezTo>
                  <a:cubicBezTo>
                    <a:pt x="332613" y="726491"/>
                    <a:pt x="374447" y="721462"/>
                    <a:pt x="416281" y="711860"/>
                  </a:cubicBezTo>
                  <a:cubicBezTo>
                    <a:pt x="448285" y="704545"/>
                    <a:pt x="478460" y="693344"/>
                    <a:pt x="505663" y="676427"/>
                  </a:cubicBezTo>
                  <a:cubicBezTo>
                    <a:pt x="541325" y="654025"/>
                    <a:pt x="577444" y="631850"/>
                    <a:pt x="609676" y="603504"/>
                  </a:cubicBezTo>
                  <a:cubicBezTo>
                    <a:pt x="638708" y="578129"/>
                    <a:pt x="663626" y="550012"/>
                    <a:pt x="685800" y="518693"/>
                  </a:cubicBezTo>
                  <a:cubicBezTo>
                    <a:pt x="707974" y="487147"/>
                    <a:pt x="783869" y="329870"/>
                    <a:pt x="745922" y="158191"/>
                  </a:cubicBezTo>
                  <a:cubicBezTo>
                    <a:pt x="729234" y="105842"/>
                    <a:pt x="710260" y="53950"/>
                    <a:pt x="679628" y="8001"/>
                  </a:cubicBezTo>
                  <a:cubicBezTo>
                    <a:pt x="678485" y="6401"/>
                    <a:pt x="677799" y="5029"/>
                    <a:pt x="676885" y="3886"/>
                  </a:cubicBezTo>
                  <a:close/>
                </a:path>
              </a:pathLst>
            </a:custGeom>
            <a:solidFill>
              <a:srgbClr val="FFFFFF"/>
            </a:solidFill>
            <a:ln w="2286" cap="flat">
              <a:noFill/>
              <a:prstDash val="solid"/>
              <a:miter/>
            </a:ln>
          </p:spPr>
          <p:txBody>
            <a:bodyPr rtlCol="0" anchor="ctr"/>
            <a:lstStyle/>
            <a:p>
              <a:endParaRPr lang="en-US"/>
            </a:p>
          </p:txBody>
        </p:sp>
        <p:sp>
          <p:nvSpPr>
            <p:cNvPr id="84" name="Freeform 591">
              <a:extLst>
                <a:ext uri="{FF2B5EF4-FFF2-40B4-BE49-F238E27FC236}">
                  <a16:creationId xmlns:a16="http://schemas.microsoft.com/office/drawing/2014/main" id="{87D93A66-6BEE-B3F3-C729-606AA1CE65B9}"/>
                </a:ext>
              </a:extLst>
            </p:cNvPr>
            <p:cNvSpPr/>
            <p:nvPr/>
          </p:nvSpPr>
          <p:spPr>
            <a:xfrm>
              <a:off x="5629084" y="4649396"/>
              <a:ext cx="138963" cy="132244"/>
            </a:xfrm>
            <a:custGeom>
              <a:avLst/>
              <a:gdLst>
                <a:gd name="connsiteX0" fmla="*/ 14 w 138963"/>
                <a:gd name="connsiteY0" fmla="*/ 57935 h 132244"/>
                <a:gd name="connsiteX1" fmla="*/ 69966 w 138963"/>
                <a:gd name="connsiteY1" fmla="*/ 132001 h 132244"/>
                <a:gd name="connsiteX2" fmla="*/ 138775 w 138963"/>
                <a:gd name="connsiteY2" fmla="*/ 63878 h 132244"/>
                <a:gd name="connsiteX3" fmla="*/ 71109 w 138963"/>
                <a:gd name="connsiteY3" fmla="*/ 99 h 132244"/>
                <a:gd name="connsiteX4" fmla="*/ 14 w 138963"/>
                <a:gd name="connsiteY4" fmla="*/ 57935 h 1322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63" h="132244">
                  <a:moveTo>
                    <a:pt x="14" y="57935"/>
                  </a:moveTo>
                  <a:cubicBezTo>
                    <a:pt x="-671" y="98168"/>
                    <a:pt x="23560" y="128572"/>
                    <a:pt x="69966" y="132001"/>
                  </a:cubicBezTo>
                  <a:cubicBezTo>
                    <a:pt x="105856" y="134744"/>
                    <a:pt x="134660" y="114399"/>
                    <a:pt x="138775" y="63878"/>
                  </a:cubicBezTo>
                  <a:cubicBezTo>
                    <a:pt x="141289" y="31417"/>
                    <a:pt x="118658" y="1242"/>
                    <a:pt x="71109" y="99"/>
                  </a:cubicBezTo>
                  <a:cubicBezTo>
                    <a:pt x="40019" y="-1959"/>
                    <a:pt x="243" y="28445"/>
                    <a:pt x="14" y="57935"/>
                  </a:cubicBezTo>
                  <a:close/>
                </a:path>
              </a:pathLst>
            </a:custGeom>
            <a:solidFill>
              <a:srgbClr val="FFFFFF"/>
            </a:solidFill>
            <a:ln w="2286" cap="flat">
              <a:noFill/>
              <a:prstDash val="solid"/>
              <a:miter/>
            </a:ln>
          </p:spPr>
          <p:txBody>
            <a:bodyPr rtlCol="0" anchor="ctr"/>
            <a:lstStyle/>
            <a:p>
              <a:endParaRPr lang="en-US"/>
            </a:p>
          </p:txBody>
        </p:sp>
        <p:sp>
          <p:nvSpPr>
            <p:cNvPr id="85" name="Freeform 592">
              <a:extLst>
                <a:ext uri="{FF2B5EF4-FFF2-40B4-BE49-F238E27FC236}">
                  <a16:creationId xmlns:a16="http://schemas.microsoft.com/office/drawing/2014/main" id="{2E6D0776-7918-A603-9C15-4AEA4FE12E02}"/>
                </a:ext>
              </a:extLst>
            </p:cNvPr>
            <p:cNvSpPr/>
            <p:nvPr/>
          </p:nvSpPr>
          <p:spPr>
            <a:xfrm>
              <a:off x="5395189" y="4504105"/>
              <a:ext cx="43759" cy="143416"/>
            </a:xfrm>
            <a:custGeom>
              <a:avLst/>
              <a:gdLst>
                <a:gd name="connsiteX0" fmla="*/ 41199 w 43759"/>
                <a:gd name="connsiteY0" fmla="*/ 112014 h 143416"/>
                <a:gd name="connsiteX1" fmla="*/ 27940 w 43759"/>
                <a:gd name="connsiteY1" fmla="*/ 54635 h 143416"/>
                <a:gd name="connsiteX2" fmla="*/ 15139 w 43759"/>
                <a:gd name="connsiteY2" fmla="*/ 0 h 143416"/>
                <a:gd name="connsiteX3" fmla="*/ 51 w 43759"/>
                <a:gd name="connsiteY3" fmla="*/ 124358 h 143416"/>
                <a:gd name="connsiteX4" fmla="*/ 34341 w 43759"/>
                <a:gd name="connsiteY4" fmla="*/ 139446 h 143416"/>
                <a:gd name="connsiteX5" fmla="*/ 41199 w 43759"/>
                <a:gd name="connsiteY5" fmla="*/ 112014 h 143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759" h="143416">
                  <a:moveTo>
                    <a:pt x="41199" y="112014"/>
                  </a:moveTo>
                  <a:cubicBezTo>
                    <a:pt x="37313" y="92812"/>
                    <a:pt x="33427" y="73381"/>
                    <a:pt x="27940" y="54635"/>
                  </a:cubicBezTo>
                  <a:cubicBezTo>
                    <a:pt x="24054" y="41148"/>
                    <a:pt x="19253" y="22174"/>
                    <a:pt x="15139" y="0"/>
                  </a:cubicBezTo>
                  <a:cubicBezTo>
                    <a:pt x="9195" y="38862"/>
                    <a:pt x="2108" y="87554"/>
                    <a:pt x="51" y="124358"/>
                  </a:cubicBezTo>
                  <a:cubicBezTo>
                    <a:pt x="-1092" y="143332"/>
                    <a:pt x="17196" y="147676"/>
                    <a:pt x="34341" y="139446"/>
                  </a:cubicBezTo>
                  <a:cubicBezTo>
                    <a:pt x="46457" y="133502"/>
                    <a:pt x="44628" y="128245"/>
                    <a:pt x="41199" y="112014"/>
                  </a:cubicBezTo>
                  <a:close/>
                </a:path>
              </a:pathLst>
            </a:custGeom>
            <a:solidFill>
              <a:srgbClr val="FFFFFF"/>
            </a:solidFill>
            <a:ln w="2286" cap="flat">
              <a:noFill/>
              <a:prstDash val="solid"/>
              <a:miter/>
            </a:ln>
          </p:spPr>
          <p:txBody>
            <a:bodyPr rtlCol="0" anchor="ctr"/>
            <a:lstStyle/>
            <a:p>
              <a:endParaRPr lang="en-US"/>
            </a:p>
          </p:txBody>
        </p:sp>
        <p:sp>
          <p:nvSpPr>
            <p:cNvPr id="86" name="Freeform 593">
              <a:extLst>
                <a:ext uri="{FF2B5EF4-FFF2-40B4-BE49-F238E27FC236}">
                  <a16:creationId xmlns:a16="http://schemas.microsoft.com/office/drawing/2014/main" id="{A1B7BADF-3608-5C5F-9989-8D03B11176DB}"/>
                </a:ext>
              </a:extLst>
            </p:cNvPr>
            <p:cNvSpPr/>
            <p:nvPr/>
          </p:nvSpPr>
          <p:spPr>
            <a:xfrm>
              <a:off x="5449838" y="5152644"/>
              <a:ext cx="70697" cy="72485"/>
            </a:xfrm>
            <a:custGeom>
              <a:avLst/>
              <a:gdLst>
                <a:gd name="connsiteX0" fmla="*/ 4609 w 70697"/>
                <a:gd name="connsiteY0" fmla="*/ 69266 h 72485"/>
                <a:gd name="connsiteX1" fmla="*/ 15125 w 70697"/>
                <a:gd name="connsiteY1" fmla="*/ 64237 h 72485"/>
                <a:gd name="connsiteX2" fmla="*/ 18783 w 70697"/>
                <a:gd name="connsiteY2" fmla="*/ 58750 h 72485"/>
                <a:gd name="connsiteX3" fmla="*/ 44386 w 70697"/>
                <a:gd name="connsiteY3" fmla="*/ 58750 h 72485"/>
                <a:gd name="connsiteX4" fmla="*/ 58788 w 70697"/>
                <a:gd name="connsiteY4" fmla="*/ 71323 h 72485"/>
                <a:gd name="connsiteX5" fmla="*/ 67246 w 70697"/>
                <a:gd name="connsiteY5" fmla="*/ 61493 h 72485"/>
                <a:gd name="connsiteX6" fmla="*/ 26098 w 70697"/>
                <a:gd name="connsiteY6" fmla="*/ 0 h 72485"/>
                <a:gd name="connsiteX7" fmla="*/ 266 w 70697"/>
                <a:gd name="connsiteY7" fmla="*/ 61722 h 72485"/>
                <a:gd name="connsiteX8" fmla="*/ 4609 w 70697"/>
                <a:gd name="connsiteY8" fmla="*/ 69266 h 72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697" h="72485">
                  <a:moveTo>
                    <a:pt x="4609" y="69266"/>
                  </a:moveTo>
                  <a:cubicBezTo>
                    <a:pt x="7581" y="71095"/>
                    <a:pt x="13296" y="66980"/>
                    <a:pt x="15125" y="64237"/>
                  </a:cubicBezTo>
                  <a:cubicBezTo>
                    <a:pt x="16497" y="62408"/>
                    <a:pt x="17411" y="60579"/>
                    <a:pt x="18783" y="58750"/>
                  </a:cubicBezTo>
                  <a:cubicBezTo>
                    <a:pt x="30898" y="45034"/>
                    <a:pt x="33184" y="44806"/>
                    <a:pt x="44386" y="58750"/>
                  </a:cubicBezTo>
                  <a:cubicBezTo>
                    <a:pt x="45757" y="60350"/>
                    <a:pt x="48729" y="67437"/>
                    <a:pt x="58788" y="71323"/>
                  </a:cubicBezTo>
                  <a:cubicBezTo>
                    <a:pt x="65188" y="72923"/>
                    <a:pt x="76390" y="74981"/>
                    <a:pt x="67246" y="61493"/>
                  </a:cubicBezTo>
                  <a:cubicBezTo>
                    <a:pt x="52844" y="43434"/>
                    <a:pt x="39128" y="19888"/>
                    <a:pt x="26098" y="0"/>
                  </a:cubicBezTo>
                  <a:cubicBezTo>
                    <a:pt x="18097" y="20345"/>
                    <a:pt x="6895" y="45034"/>
                    <a:pt x="266" y="61722"/>
                  </a:cubicBezTo>
                  <a:cubicBezTo>
                    <a:pt x="-877" y="65608"/>
                    <a:pt x="1866" y="67666"/>
                    <a:pt x="4609" y="69266"/>
                  </a:cubicBezTo>
                  <a:close/>
                </a:path>
              </a:pathLst>
            </a:custGeom>
            <a:solidFill>
              <a:srgbClr val="FFFFFF"/>
            </a:solidFill>
            <a:ln w="2286" cap="flat">
              <a:noFill/>
              <a:prstDash val="solid"/>
              <a:miter/>
            </a:ln>
          </p:spPr>
          <p:txBody>
            <a:bodyPr rtlCol="0" anchor="ctr"/>
            <a:lstStyle/>
            <a:p>
              <a:endParaRPr lang="en-US"/>
            </a:p>
          </p:txBody>
        </p:sp>
        <p:sp>
          <p:nvSpPr>
            <p:cNvPr id="87" name="Freeform 594">
              <a:extLst>
                <a:ext uri="{FF2B5EF4-FFF2-40B4-BE49-F238E27FC236}">
                  <a16:creationId xmlns:a16="http://schemas.microsoft.com/office/drawing/2014/main" id="{34D004E0-0AE3-E8F7-8989-836A474DDC57}"/>
                </a:ext>
              </a:extLst>
            </p:cNvPr>
            <p:cNvSpPr/>
            <p:nvPr/>
          </p:nvSpPr>
          <p:spPr>
            <a:xfrm>
              <a:off x="5684062" y="5035794"/>
              <a:ext cx="41505" cy="98332"/>
            </a:xfrm>
            <a:custGeom>
              <a:avLst/>
              <a:gdLst>
                <a:gd name="connsiteX0" fmla="*/ 31447 w 41505"/>
                <a:gd name="connsiteY0" fmla="*/ 5749 h 98332"/>
                <a:gd name="connsiteX1" fmla="*/ 13388 w 41505"/>
                <a:gd name="connsiteY1" fmla="*/ 4149 h 98332"/>
                <a:gd name="connsiteX2" fmla="*/ 129 w 41505"/>
                <a:gd name="connsiteY2" fmla="*/ 51469 h 98332"/>
                <a:gd name="connsiteX3" fmla="*/ 41506 w 41505"/>
                <a:gd name="connsiteY3" fmla="*/ 98332 h 98332"/>
                <a:gd name="connsiteX4" fmla="*/ 36248 w 41505"/>
                <a:gd name="connsiteY4" fmla="*/ 22437 h 98332"/>
                <a:gd name="connsiteX5" fmla="*/ 31447 w 41505"/>
                <a:gd name="connsiteY5" fmla="*/ 5749 h 98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1505" h="98332">
                  <a:moveTo>
                    <a:pt x="31447" y="5749"/>
                  </a:moveTo>
                  <a:cubicBezTo>
                    <a:pt x="28247" y="-880"/>
                    <a:pt x="16131" y="-2252"/>
                    <a:pt x="13388" y="4149"/>
                  </a:cubicBezTo>
                  <a:cubicBezTo>
                    <a:pt x="5615" y="21294"/>
                    <a:pt x="-1014" y="48726"/>
                    <a:pt x="129" y="51469"/>
                  </a:cubicBezTo>
                  <a:cubicBezTo>
                    <a:pt x="7216" y="66786"/>
                    <a:pt x="23675" y="85759"/>
                    <a:pt x="41506" y="98332"/>
                  </a:cubicBezTo>
                  <a:cubicBezTo>
                    <a:pt x="39677" y="69986"/>
                    <a:pt x="38305" y="46212"/>
                    <a:pt x="36248" y="22437"/>
                  </a:cubicBezTo>
                  <a:cubicBezTo>
                    <a:pt x="35791" y="16722"/>
                    <a:pt x="33962" y="10779"/>
                    <a:pt x="31447" y="5749"/>
                  </a:cubicBezTo>
                  <a:close/>
                </a:path>
              </a:pathLst>
            </a:custGeom>
            <a:solidFill>
              <a:srgbClr val="FFFFFF"/>
            </a:solidFill>
            <a:ln w="2286" cap="flat">
              <a:noFill/>
              <a:prstDash val="solid"/>
              <a:miter/>
            </a:ln>
          </p:spPr>
          <p:txBody>
            <a:bodyPr rtlCol="0" anchor="ctr"/>
            <a:lstStyle/>
            <a:p>
              <a:endParaRPr lang="en-US"/>
            </a:p>
          </p:txBody>
        </p:sp>
        <p:sp>
          <p:nvSpPr>
            <p:cNvPr id="88" name="Freeform 595">
              <a:extLst>
                <a:ext uri="{FF2B5EF4-FFF2-40B4-BE49-F238E27FC236}">
                  <a16:creationId xmlns:a16="http://schemas.microsoft.com/office/drawing/2014/main" id="{C5691161-86AE-6175-2828-1EE6B9B339E8}"/>
                </a:ext>
              </a:extLst>
            </p:cNvPr>
            <p:cNvSpPr/>
            <p:nvPr/>
          </p:nvSpPr>
          <p:spPr>
            <a:xfrm>
              <a:off x="5580386" y="4910556"/>
              <a:ext cx="42082" cy="77952"/>
            </a:xfrm>
            <a:custGeom>
              <a:avLst/>
              <a:gdLst>
                <a:gd name="connsiteX0" fmla="*/ 35682 w 42082"/>
                <a:gd name="connsiteY0" fmla="*/ 70180 h 77952"/>
                <a:gd name="connsiteX1" fmla="*/ 35911 w 42082"/>
                <a:gd name="connsiteY1" fmla="*/ 69037 h 77952"/>
                <a:gd name="connsiteX2" fmla="*/ 36825 w 42082"/>
                <a:gd name="connsiteY2" fmla="*/ 61722 h 77952"/>
                <a:gd name="connsiteX3" fmla="*/ 42083 w 42082"/>
                <a:gd name="connsiteY3" fmla="*/ 13944 h 77952"/>
                <a:gd name="connsiteX4" fmla="*/ 30424 w 42082"/>
                <a:gd name="connsiteY4" fmla="*/ 0 h 77952"/>
                <a:gd name="connsiteX5" fmla="*/ 30424 w 42082"/>
                <a:gd name="connsiteY5" fmla="*/ 0 h 77952"/>
                <a:gd name="connsiteX6" fmla="*/ 10536 w 42082"/>
                <a:gd name="connsiteY6" fmla="*/ 10287 h 77952"/>
                <a:gd name="connsiteX7" fmla="*/ 5050 w 42082"/>
                <a:gd name="connsiteY7" fmla="*/ 13258 h 77952"/>
                <a:gd name="connsiteX8" fmla="*/ 478 w 42082"/>
                <a:gd name="connsiteY8" fmla="*/ 24231 h 77952"/>
                <a:gd name="connsiteX9" fmla="*/ 34996 w 42082"/>
                <a:gd name="connsiteY9" fmla="*/ 77952 h 77952"/>
                <a:gd name="connsiteX10" fmla="*/ 35682 w 42082"/>
                <a:gd name="connsiteY10" fmla="*/ 70180 h 779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082" h="77952">
                  <a:moveTo>
                    <a:pt x="35682" y="70180"/>
                  </a:moveTo>
                  <a:cubicBezTo>
                    <a:pt x="35682" y="69723"/>
                    <a:pt x="35682" y="69494"/>
                    <a:pt x="35911" y="69037"/>
                  </a:cubicBezTo>
                  <a:cubicBezTo>
                    <a:pt x="36139" y="66522"/>
                    <a:pt x="36368" y="64236"/>
                    <a:pt x="36825" y="61722"/>
                  </a:cubicBezTo>
                  <a:cubicBezTo>
                    <a:pt x="38654" y="44577"/>
                    <a:pt x="40483" y="29260"/>
                    <a:pt x="42083" y="13944"/>
                  </a:cubicBezTo>
                  <a:cubicBezTo>
                    <a:pt x="38197" y="9372"/>
                    <a:pt x="34082" y="4572"/>
                    <a:pt x="30424" y="0"/>
                  </a:cubicBezTo>
                  <a:cubicBezTo>
                    <a:pt x="30424" y="0"/>
                    <a:pt x="30424" y="0"/>
                    <a:pt x="30424" y="0"/>
                  </a:cubicBezTo>
                  <a:cubicBezTo>
                    <a:pt x="23566" y="3200"/>
                    <a:pt x="17166" y="6858"/>
                    <a:pt x="10536" y="10287"/>
                  </a:cubicBezTo>
                  <a:cubicBezTo>
                    <a:pt x="8707" y="11201"/>
                    <a:pt x="6879" y="12344"/>
                    <a:pt x="5050" y="13258"/>
                  </a:cubicBezTo>
                  <a:cubicBezTo>
                    <a:pt x="706" y="15544"/>
                    <a:pt x="-894" y="19659"/>
                    <a:pt x="478" y="24231"/>
                  </a:cubicBezTo>
                  <a:cubicBezTo>
                    <a:pt x="6421" y="43662"/>
                    <a:pt x="14880" y="61493"/>
                    <a:pt x="34996" y="77952"/>
                  </a:cubicBezTo>
                  <a:cubicBezTo>
                    <a:pt x="34996" y="75666"/>
                    <a:pt x="35454" y="72923"/>
                    <a:pt x="35682" y="70180"/>
                  </a:cubicBezTo>
                  <a:close/>
                </a:path>
              </a:pathLst>
            </a:custGeom>
            <a:solidFill>
              <a:srgbClr val="FFFFFF"/>
            </a:solidFill>
            <a:ln w="2286" cap="flat">
              <a:noFill/>
              <a:prstDash val="solid"/>
              <a:miter/>
            </a:ln>
          </p:spPr>
          <p:txBody>
            <a:bodyPr rtlCol="0" anchor="ctr"/>
            <a:lstStyle/>
            <a:p>
              <a:endParaRPr lang="en-US"/>
            </a:p>
          </p:txBody>
        </p:sp>
        <p:sp>
          <p:nvSpPr>
            <p:cNvPr id="89" name="Freeform 596">
              <a:extLst>
                <a:ext uri="{FF2B5EF4-FFF2-40B4-BE49-F238E27FC236}">
                  <a16:creationId xmlns:a16="http://schemas.microsoft.com/office/drawing/2014/main" id="{975A2F92-36E7-5001-F418-AA48BA2D318B}"/>
                </a:ext>
              </a:extLst>
            </p:cNvPr>
            <p:cNvSpPr/>
            <p:nvPr/>
          </p:nvSpPr>
          <p:spPr>
            <a:xfrm>
              <a:off x="5428944" y="4792460"/>
              <a:ext cx="378415" cy="429290"/>
            </a:xfrm>
            <a:custGeom>
              <a:avLst/>
              <a:gdLst>
                <a:gd name="connsiteX0" fmla="*/ 377776 w 378415"/>
                <a:gd name="connsiteY0" fmla="*/ 199707 h 429290"/>
                <a:gd name="connsiteX1" fmla="*/ 370689 w 378415"/>
                <a:gd name="connsiteY1" fmla="*/ 86321 h 429290"/>
                <a:gd name="connsiteX2" fmla="*/ 311253 w 378415"/>
                <a:gd name="connsiteY2" fmla="*/ 6540 h 429290"/>
                <a:gd name="connsiteX3" fmla="*/ 222099 w 378415"/>
                <a:gd name="connsiteY3" fmla="*/ 13626 h 429290"/>
                <a:gd name="connsiteX4" fmla="*/ 135917 w 378415"/>
                <a:gd name="connsiteY4" fmla="*/ 70090 h 429290"/>
                <a:gd name="connsiteX5" fmla="*/ 103913 w 378415"/>
                <a:gd name="connsiteY5" fmla="*/ 80835 h 429290"/>
                <a:gd name="connsiteX6" fmla="*/ 33276 w 378415"/>
                <a:gd name="connsiteY6" fmla="*/ 65290 h 429290"/>
                <a:gd name="connsiteX7" fmla="*/ 815 w 378415"/>
                <a:gd name="connsiteY7" fmla="*/ 76034 h 429290"/>
                <a:gd name="connsiteX8" fmla="*/ 25503 w 378415"/>
                <a:gd name="connsiteY8" fmla="*/ 116268 h 429290"/>
                <a:gd name="connsiteX9" fmla="*/ 90197 w 378415"/>
                <a:gd name="connsiteY9" fmla="*/ 137299 h 429290"/>
                <a:gd name="connsiteX10" fmla="*/ 126087 w 378415"/>
                <a:gd name="connsiteY10" fmla="*/ 132955 h 429290"/>
                <a:gd name="connsiteX11" fmla="*/ 172493 w 378415"/>
                <a:gd name="connsiteY11" fmla="*/ 108038 h 429290"/>
                <a:gd name="connsiteX12" fmla="*/ 206555 w 378415"/>
                <a:gd name="connsiteY12" fmla="*/ 129755 h 429290"/>
                <a:gd name="connsiteX13" fmla="*/ 188038 w 378415"/>
                <a:gd name="connsiteY13" fmla="*/ 304405 h 429290"/>
                <a:gd name="connsiteX14" fmla="*/ 176608 w 378415"/>
                <a:gd name="connsiteY14" fmla="*/ 406818 h 429290"/>
                <a:gd name="connsiteX15" fmla="*/ 193753 w 378415"/>
                <a:gd name="connsiteY15" fmla="*/ 426706 h 429290"/>
                <a:gd name="connsiteX16" fmla="*/ 220271 w 378415"/>
                <a:gd name="connsiteY16" fmla="*/ 407961 h 429290"/>
                <a:gd name="connsiteX17" fmla="*/ 240387 w 378415"/>
                <a:gd name="connsiteY17" fmla="*/ 295719 h 429290"/>
                <a:gd name="connsiteX18" fmla="*/ 255475 w 378415"/>
                <a:gd name="connsiteY18" fmla="*/ 242226 h 429290"/>
                <a:gd name="connsiteX19" fmla="*/ 286107 w 378415"/>
                <a:gd name="connsiteY19" fmla="*/ 229196 h 429290"/>
                <a:gd name="connsiteX20" fmla="*/ 314682 w 378415"/>
                <a:gd name="connsiteY20" fmla="*/ 399503 h 429290"/>
                <a:gd name="connsiteX21" fmla="*/ 318797 w 378415"/>
                <a:gd name="connsiteY21" fmla="*/ 418705 h 429290"/>
                <a:gd name="connsiteX22" fmla="*/ 348058 w 378415"/>
                <a:gd name="connsiteY22" fmla="*/ 428535 h 429290"/>
                <a:gd name="connsiteX23" fmla="*/ 360174 w 378415"/>
                <a:gd name="connsiteY23" fmla="*/ 374128 h 429290"/>
                <a:gd name="connsiteX24" fmla="*/ 347372 w 378415"/>
                <a:gd name="connsiteY24" fmla="*/ 205422 h 429290"/>
                <a:gd name="connsiteX25" fmla="*/ 330684 w 378415"/>
                <a:gd name="connsiteY25" fmla="*/ 110553 h 429290"/>
                <a:gd name="connsiteX26" fmla="*/ 332285 w 378415"/>
                <a:gd name="connsiteY26" fmla="*/ 95922 h 429290"/>
                <a:gd name="connsiteX27" fmla="*/ 343715 w 378415"/>
                <a:gd name="connsiteY27" fmla="*/ 105981 h 429290"/>
                <a:gd name="connsiteX28" fmla="*/ 345315 w 378415"/>
                <a:gd name="connsiteY28" fmla="*/ 112381 h 429290"/>
                <a:gd name="connsiteX29" fmla="*/ 363146 w 378415"/>
                <a:gd name="connsiteY29" fmla="*/ 220738 h 429290"/>
                <a:gd name="connsiteX30" fmla="*/ 367032 w 378415"/>
                <a:gd name="connsiteY30" fmla="*/ 244969 h 429290"/>
                <a:gd name="connsiteX31" fmla="*/ 377776 w 378415"/>
                <a:gd name="connsiteY31" fmla="*/ 199707 h 429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78415" h="429290">
                  <a:moveTo>
                    <a:pt x="377776" y="199707"/>
                  </a:moveTo>
                  <a:cubicBezTo>
                    <a:pt x="378233" y="164502"/>
                    <a:pt x="372518" y="121297"/>
                    <a:pt x="370689" y="86321"/>
                  </a:cubicBezTo>
                  <a:cubicBezTo>
                    <a:pt x="368403" y="44944"/>
                    <a:pt x="341886" y="17055"/>
                    <a:pt x="311253" y="6540"/>
                  </a:cubicBezTo>
                  <a:cubicBezTo>
                    <a:pt x="283136" y="-5348"/>
                    <a:pt x="248846" y="139"/>
                    <a:pt x="222099" y="13626"/>
                  </a:cubicBezTo>
                  <a:cubicBezTo>
                    <a:pt x="191238" y="29171"/>
                    <a:pt x="162663" y="48373"/>
                    <a:pt x="135917" y="70090"/>
                  </a:cubicBezTo>
                  <a:cubicBezTo>
                    <a:pt x="126545" y="77634"/>
                    <a:pt x="116029" y="83578"/>
                    <a:pt x="103913" y="80835"/>
                  </a:cubicBezTo>
                  <a:cubicBezTo>
                    <a:pt x="80367" y="75577"/>
                    <a:pt x="55907" y="74434"/>
                    <a:pt x="33276" y="65290"/>
                  </a:cubicBezTo>
                  <a:cubicBezTo>
                    <a:pt x="25275" y="62089"/>
                    <a:pt x="6072" y="56146"/>
                    <a:pt x="815" y="76034"/>
                  </a:cubicBezTo>
                  <a:cubicBezTo>
                    <a:pt x="-3529" y="92265"/>
                    <a:pt x="10187" y="108952"/>
                    <a:pt x="25503" y="116268"/>
                  </a:cubicBezTo>
                  <a:cubicBezTo>
                    <a:pt x="46077" y="126097"/>
                    <a:pt x="68709" y="129755"/>
                    <a:pt x="90197" y="137299"/>
                  </a:cubicBezTo>
                  <a:cubicBezTo>
                    <a:pt x="102084" y="141642"/>
                    <a:pt x="114429" y="139813"/>
                    <a:pt x="126087" y="132955"/>
                  </a:cubicBezTo>
                  <a:cubicBezTo>
                    <a:pt x="141175" y="124040"/>
                    <a:pt x="156720" y="115810"/>
                    <a:pt x="172493" y="108038"/>
                  </a:cubicBezTo>
                  <a:cubicBezTo>
                    <a:pt x="196039" y="96379"/>
                    <a:pt x="209298" y="104152"/>
                    <a:pt x="206555" y="129755"/>
                  </a:cubicBezTo>
                  <a:cubicBezTo>
                    <a:pt x="200382" y="188048"/>
                    <a:pt x="197639" y="246570"/>
                    <a:pt x="188038" y="304405"/>
                  </a:cubicBezTo>
                  <a:cubicBezTo>
                    <a:pt x="182323" y="338238"/>
                    <a:pt x="177065" y="372300"/>
                    <a:pt x="176608" y="406818"/>
                  </a:cubicBezTo>
                  <a:cubicBezTo>
                    <a:pt x="176379" y="421677"/>
                    <a:pt x="180037" y="425106"/>
                    <a:pt x="193753" y="426706"/>
                  </a:cubicBezTo>
                  <a:cubicBezTo>
                    <a:pt x="209755" y="428535"/>
                    <a:pt x="216613" y="424420"/>
                    <a:pt x="220271" y="407961"/>
                  </a:cubicBezTo>
                  <a:cubicBezTo>
                    <a:pt x="228500" y="370928"/>
                    <a:pt x="234672" y="333209"/>
                    <a:pt x="240387" y="295719"/>
                  </a:cubicBezTo>
                  <a:cubicBezTo>
                    <a:pt x="243359" y="276288"/>
                    <a:pt x="246788" y="260286"/>
                    <a:pt x="255475" y="242226"/>
                  </a:cubicBezTo>
                  <a:cubicBezTo>
                    <a:pt x="262104" y="228510"/>
                    <a:pt x="266219" y="226224"/>
                    <a:pt x="286107" y="229196"/>
                  </a:cubicBezTo>
                  <a:cubicBezTo>
                    <a:pt x="310110" y="233768"/>
                    <a:pt x="310339" y="346468"/>
                    <a:pt x="314682" y="399503"/>
                  </a:cubicBezTo>
                  <a:cubicBezTo>
                    <a:pt x="315140" y="406132"/>
                    <a:pt x="315368" y="412762"/>
                    <a:pt x="318797" y="418705"/>
                  </a:cubicBezTo>
                  <a:cubicBezTo>
                    <a:pt x="323826" y="427164"/>
                    <a:pt x="335942" y="431050"/>
                    <a:pt x="348058" y="428535"/>
                  </a:cubicBezTo>
                  <a:cubicBezTo>
                    <a:pt x="358116" y="426249"/>
                    <a:pt x="361545" y="413905"/>
                    <a:pt x="360174" y="374128"/>
                  </a:cubicBezTo>
                  <a:cubicBezTo>
                    <a:pt x="358116" y="312635"/>
                    <a:pt x="354230" y="261429"/>
                    <a:pt x="347372" y="205422"/>
                  </a:cubicBezTo>
                  <a:cubicBezTo>
                    <a:pt x="343486" y="173646"/>
                    <a:pt x="340971" y="141185"/>
                    <a:pt x="330684" y="110553"/>
                  </a:cubicBezTo>
                  <a:cubicBezTo>
                    <a:pt x="328856" y="105295"/>
                    <a:pt x="323826" y="98894"/>
                    <a:pt x="332285" y="95922"/>
                  </a:cubicBezTo>
                  <a:cubicBezTo>
                    <a:pt x="340057" y="92950"/>
                    <a:pt x="341429" y="100951"/>
                    <a:pt x="343715" y="105981"/>
                  </a:cubicBezTo>
                  <a:cubicBezTo>
                    <a:pt x="344629" y="107809"/>
                    <a:pt x="344858" y="110324"/>
                    <a:pt x="345315" y="112381"/>
                  </a:cubicBezTo>
                  <a:cubicBezTo>
                    <a:pt x="352859" y="148272"/>
                    <a:pt x="359488" y="184162"/>
                    <a:pt x="363146" y="220738"/>
                  </a:cubicBezTo>
                  <a:cubicBezTo>
                    <a:pt x="363831" y="227824"/>
                    <a:pt x="362917" y="237883"/>
                    <a:pt x="367032" y="244969"/>
                  </a:cubicBezTo>
                  <a:cubicBezTo>
                    <a:pt x="382348" y="237654"/>
                    <a:pt x="377776" y="213880"/>
                    <a:pt x="377776" y="199707"/>
                  </a:cubicBezTo>
                  <a:close/>
                </a:path>
              </a:pathLst>
            </a:custGeom>
            <a:solidFill>
              <a:srgbClr val="FFFFFF"/>
            </a:solidFill>
            <a:ln w="2286" cap="flat">
              <a:noFill/>
              <a:prstDash val="solid"/>
              <a:miter/>
            </a:ln>
          </p:spPr>
          <p:txBody>
            <a:bodyPr rtlCol="0" anchor="ctr"/>
            <a:lstStyle/>
            <a:p>
              <a:endParaRPr lang="en-US"/>
            </a:p>
          </p:txBody>
        </p:sp>
        <p:sp>
          <p:nvSpPr>
            <p:cNvPr id="90" name="Freeform 597">
              <a:extLst>
                <a:ext uri="{FF2B5EF4-FFF2-40B4-BE49-F238E27FC236}">
                  <a16:creationId xmlns:a16="http://schemas.microsoft.com/office/drawing/2014/main" id="{C6595D64-97AE-329B-7808-827E9222D40E}"/>
                </a:ext>
              </a:extLst>
            </p:cNvPr>
            <p:cNvSpPr/>
            <p:nvPr/>
          </p:nvSpPr>
          <p:spPr>
            <a:xfrm>
              <a:off x="5382215" y="4303912"/>
              <a:ext cx="1179921" cy="964224"/>
            </a:xfrm>
            <a:custGeom>
              <a:avLst/>
              <a:gdLst>
                <a:gd name="connsiteX0" fmla="*/ 1059785 w 1179921"/>
                <a:gd name="connsiteY0" fmla="*/ 162932 h 964224"/>
                <a:gd name="connsiteX1" fmla="*/ 808782 w 1179921"/>
                <a:gd name="connsiteY1" fmla="*/ 10227 h 964224"/>
                <a:gd name="connsiteX2" fmla="*/ 541549 w 1179921"/>
                <a:gd name="connsiteY2" fmla="*/ 22571 h 964224"/>
                <a:gd name="connsiteX3" fmla="*/ 424277 w 1179921"/>
                <a:gd name="connsiteY3" fmla="*/ 65777 h 964224"/>
                <a:gd name="connsiteX4" fmla="*/ 179446 w 1179921"/>
                <a:gd name="connsiteY4" fmla="*/ 330724 h 964224"/>
                <a:gd name="connsiteX5" fmla="*/ 171445 w 1179921"/>
                <a:gd name="connsiteY5" fmla="*/ 530978 h 964224"/>
                <a:gd name="connsiteX6" fmla="*/ 143785 w 1179921"/>
                <a:gd name="connsiteY6" fmla="*/ 555438 h 964224"/>
                <a:gd name="connsiteX7" fmla="*/ 88006 w 1179921"/>
                <a:gd name="connsiteY7" fmla="*/ 543551 h 964224"/>
                <a:gd name="connsiteX8" fmla="*/ 64232 w 1179921"/>
                <a:gd name="connsiteY8" fmla="*/ 515433 h 964224"/>
                <a:gd name="connsiteX9" fmla="*/ 45715 w 1179921"/>
                <a:gd name="connsiteY9" fmla="*/ 382845 h 964224"/>
                <a:gd name="connsiteX10" fmla="*/ 60117 w 1179921"/>
                <a:gd name="connsiteY10" fmla="*/ 347412 h 964224"/>
                <a:gd name="connsiteX11" fmla="*/ 69947 w 1179921"/>
                <a:gd name="connsiteY11" fmla="*/ 323638 h 964224"/>
                <a:gd name="connsiteX12" fmla="*/ 64461 w 1179921"/>
                <a:gd name="connsiteY12" fmla="*/ 297806 h 964224"/>
                <a:gd name="connsiteX13" fmla="*/ 29942 w 1179921"/>
                <a:gd name="connsiteY13" fmla="*/ 165218 h 964224"/>
                <a:gd name="connsiteX14" fmla="*/ 17598 w 1179921"/>
                <a:gd name="connsiteY14" fmla="*/ 175276 h 964224"/>
                <a:gd name="connsiteX15" fmla="*/ 12111 w 1179921"/>
                <a:gd name="connsiteY15" fmla="*/ 207737 h 964224"/>
                <a:gd name="connsiteX16" fmla="*/ 681 w 1179921"/>
                <a:gd name="connsiteY16" fmla="*/ 332553 h 964224"/>
                <a:gd name="connsiteX17" fmla="*/ 17826 w 1179921"/>
                <a:gd name="connsiteY17" fmla="*/ 358385 h 964224"/>
                <a:gd name="connsiteX18" fmla="*/ 33371 w 1179921"/>
                <a:gd name="connsiteY18" fmla="*/ 375073 h 964224"/>
                <a:gd name="connsiteX19" fmla="*/ 45715 w 1179921"/>
                <a:gd name="connsiteY19" fmla="*/ 473142 h 964224"/>
                <a:gd name="connsiteX20" fmla="*/ 50516 w 1179921"/>
                <a:gd name="connsiteY20" fmla="*/ 523434 h 964224"/>
                <a:gd name="connsiteX21" fmla="*/ 40915 w 1179921"/>
                <a:gd name="connsiteY21" fmla="*/ 542865 h 964224"/>
                <a:gd name="connsiteX22" fmla="*/ 48230 w 1179921"/>
                <a:gd name="connsiteY22" fmla="*/ 604359 h 964224"/>
                <a:gd name="connsiteX23" fmla="*/ 61946 w 1179921"/>
                <a:gd name="connsiteY23" fmla="*/ 624018 h 964224"/>
                <a:gd name="connsiteX24" fmla="*/ 80920 w 1179921"/>
                <a:gd name="connsiteY24" fmla="*/ 791582 h 964224"/>
                <a:gd name="connsiteX25" fmla="*/ 70176 w 1179921"/>
                <a:gd name="connsiteY25" fmla="*/ 878221 h 964224"/>
                <a:gd name="connsiteX26" fmla="*/ 53488 w 1179921"/>
                <a:gd name="connsiteY26" fmla="*/ 912740 h 964224"/>
                <a:gd name="connsiteX27" fmla="*/ 56460 w 1179921"/>
                <a:gd name="connsiteY27" fmla="*/ 929199 h 964224"/>
                <a:gd name="connsiteX28" fmla="*/ 84577 w 1179921"/>
                <a:gd name="connsiteY28" fmla="*/ 931485 h 964224"/>
                <a:gd name="connsiteX29" fmla="*/ 96236 w 1179921"/>
                <a:gd name="connsiteY29" fmla="*/ 916398 h 964224"/>
                <a:gd name="connsiteX30" fmla="*/ 103551 w 1179921"/>
                <a:gd name="connsiteY30" fmla="*/ 911826 h 964224"/>
                <a:gd name="connsiteX31" fmla="*/ 143328 w 1179921"/>
                <a:gd name="connsiteY31" fmla="*/ 932171 h 964224"/>
                <a:gd name="connsiteX32" fmla="*/ 151100 w 1179921"/>
                <a:gd name="connsiteY32" fmla="*/ 915712 h 964224"/>
                <a:gd name="connsiteX33" fmla="*/ 119325 w 1179921"/>
                <a:gd name="connsiteY33" fmla="*/ 870906 h 964224"/>
                <a:gd name="connsiteX34" fmla="*/ 98293 w 1179921"/>
                <a:gd name="connsiteY34" fmla="*/ 821986 h 964224"/>
                <a:gd name="connsiteX35" fmla="*/ 73833 w 1179921"/>
                <a:gd name="connsiteY35" fmla="*/ 620818 h 964224"/>
                <a:gd name="connsiteX36" fmla="*/ 132126 w 1179921"/>
                <a:gd name="connsiteY36" fmla="*/ 638649 h 964224"/>
                <a:gd name="connsiteX37" fmla="*/ 172360 w 1179921"/>
                <a:gd name="connsiteY37" fmla="*/ 637277 h 964224"/>
                <a:gd name="connsiteX38" fmla="*/ 189048 w 1179921"/>
                <a:gd name="connsiteY38" fmla="*/ 645278 h 964224"/>
                <a:gd name="connsiteX39" fmla="*/ 220594 w 1179921"/>
                <a:gd name="connsiteY39" fmla="*/ 694427 h 964224"/>
                <a:gd name="connsiteX40" fmla="*/ 230653 w 1179921"/>
                <a:gd name="connsiteY40" fmla="*/ 721402 h 964224"/>
                <a:gd name="connsiteX41" fmla="*/ 220823 w 1179921"/>
                <a:gd name="connsiteY41" fmla="*/ 797526 h 964224"/>
                <a:gd name="connsiteX42" fmla="*/ 208479 w 1179921"/>
                <a:gd name="connsiteY42" fmla="*/ 899938 h 964224"/>
                <a:gd name="connsiteX43" fmla="*/ 230881 w 1179921"/>
                <a:gd name="connsiteY43" fmla="*/ 928971 h 964224"/>
                <a:gd name="connsiteX44" fmla="*/ 246198 w 1179921"/>
                <a:gd name="connsiteY44" fmla="*/ 930799 h 964224"/>
                <a:gd name="connsiteX45" fmla="*/ 274315 w 1179921"/>
                <a:gd name="connsiteY45" fmla="*/ 915026 h 964224"/>
                <a:gd name="connsiteX46" fmla="*/ 285288 w 1179921"/>
                <a:gd name="connsiteY46" fmla="*/ 875021 h 964224"/>
                <a:gd name="connsiteX47" fmla="*/ 296718 w 1179921"/>
                <a:gd name="connsiteY47" fmla="*/ 804612 h 964224"/>
                <a:gd name="connsiteX48" fmla="*/ 333294 w 1179921"/>
                <a:gd name="connsiteY48" fmla="*/ 841645 h 964224"/>
                <a:gd name="connsiteX49" fmla="*/ 345410 w 1179921"/>
                <a:gd name="connsiteY49" fmla="*/ 865420 h 964224"/>
                <a:gd name="connsiteX50" fmla="*/ 349296 w 1179921"/>
                <a:gd name="connsiteY50" fmla="*/ 909082 h 964224"/>
                <a:gd name="connsiteX51" fmla="*/ 363469 w 1179921"/>
                <a:gd name="connsiteY51" fmla="*/ 926913 h 964224"/>
                <a:gd name="connsiteX52" fmla="*/ 396388 w 1179921"/>
                <a:gd name="connsiteY52" fmla="*/ 929885 h 964224"/>
                <a:gd name="connsiteX53" fmla="*/ 419019 w 1179921"/>
                <a:gd name="connsiteY53" fmla="*/ 906568 h 964224"/>
                <a:gd name="connsiteX54" fmla="*/ 544521 w 1179921"/>
                <a:gd name="connsiteY54" fmla="*/ 956631 h 964224"/>
                <a:gd name="connsiteX55" fmla="*/ 662707 w 1179921"/>
                <a:gd name="connsiteY55" fmla="*/ 964175 h 964224"/>
                <a:gd name="connsiteX56" fmla="*/ 834614 w 1179921"/>
                <a:gd name="connsiteY56" fmla="*/ 944058 h 964224"/>
                <a:gd name="connsiteX57" fmla="*/ 920568 w 1179921"/>
                <a:gd name="connsiteY57" fmla="*/ 911597 h 964224"/>
                <a:gd name="connsiteX58" fmla="*/ 1055213 w 1179921"/>
                <a:gd name="connsiteY58" fmla="*/ 809870 h 964224"/>
                <a:gd name="connsiteX59" fmla="*/ 1125622 w 1179921"/>
                <a:gd name="connsiteY59" fmla="*/ 715001 h 964224"/>
                <a:gd name="connsiteX60" fmla="*/ 1174999 w 1179921"/>
                <a:gd name="connsiteY60" fmla="*/ 549495 h 964224"/>
                <a:gd name="connsiteX61" fmla="*/ 1154654 w 1179921"/>
                <a:gd name="connsiteY61" fmla="*/ 324552 h 964224"/>
                <a:gd name="connsiteX62" fmla="*/ 1059785 w 1179921"/>
                <a:gd name="connsiteY62" fmla="*/ 162932 h 964224"/>
                <a:gd name="connsiteX63" fmla="*/ 12797 w 1179921"/>
                <a:gd name="connsiteY63" fmla="*/ 324781 h 964224"/>
                <a:gd name="connsiteX64" fmla="*/ 27885 w 1179921"/>
                <a:gd name="connsiteY64" fmla="*/ 200422 h 964224"/>
                <a:gd name="connsiteX65" fmla="*/ 40686 w 1179921"/>
                <a:gd name="connsiteY65" fmla="*/ 255058 h 964224"/>
                <a:gd name="connsiteX66" fmla="*/ 53945 w 1179921"/>
                <a:gd name="connsiteY66" fmla="*/ 312436 h 964224"/>
                <a:gd name="connsiteX67" fmla="*/ 47087 w 1179921"/>
                <a:gd name="connsiteY67" fmla="*/ 339868 h 964224"/>
                <a:gd name="connsiteX68" fmla="*/ 12797 w 1179921"/>
                <a:gd name="connsiteY68" fmla="*/ 324781 h 964224"/>
                <a:gd name="connsiteX69" fmla="*/ 134869 w 1179921"/>
                <a:gd name="connsiteY69" fmla="*/ 910683 h 964224"/>
                <a:gd name="connsiteX70" fmla="*/ 126411 w 1179921"/>
                <a:gd name="connsiteY70" fmla="*/ 920512 h 964224"/>
                <a:gd name="connsiteX71" fmla="*/ 112009 w 1179921"/>
                <a:gd name="connsiteY71" fmla="*/ 907939 h 964224"/>
                <a:gd name="connsiteX72" fmla="*/ 86406 w 1179921"/>
                <a:gd name="connsiteY72" fmla="*/ 907939 h 964224"/>
                <a:gd name="connsiteX73" fmla="*/ 82749 w 1179921"/>
                <a:gd name="connsiteY73" fmla="*/ 913426 h 964224"/>
                <a:gd name="connsiteX74" fmla="*/ 72233 w 1179921"/>
                <a:gd name="connsiteY74" fmla="*/ 918455 h 964224"/>
                <a:gd name="connsiteX75" fmla="*/ 68118 w 1179921"/>
                <a:gd name="connsiteY75" fmla="*/ 911368 h 964224"/>
                <a:gd name="connsiteX76" fmla="*/ 93950 w 1179921"/>
                <a:gd name="connsiteY76" fmla="*/ 849646 h 964224"/>
                <a:gd name="connsiteX77" fmla="*/ 134869 w 1179921"/>
                <a:gd name="connsiteY77" fmla="*/ 910683 h 964224"/>
                <a:gd name="connsiteX78" fmla="*/ 198420 w 1179921"/>
                <a:gd name="connsiteY78" fmla="*/ 631333 h 964224"/>
                <a:gd name="connsiteX79" fmla="*/ 202992 w 1179921"/>
                <a:gd name="connsiteY79" fmla="*/ 620361 h 964224"/>
                <a:gd name="connsiteX80" fmla="*/ 208479 w 1179921"/>
                <a:gd name="connsiteY80" fmla="*/ 617389 h 964224"/>
                <a:gd name="connsiteX81" fmla="*/ 228367 w 1179921"/>
                <a:gd name="connsiteY81" fmla="*/ 607102 h 964224"/>
                <a:gd name="connsiteX82" fmla="*/ 228367 w 1179921"/>
                <a:gd name="connsiteY82" fmla="*/ 607102 h 964224"/>
                <a:gd name="connsiteX83" fmla="*/ 229967 w 1179921"/>
                <a:gd name="connsiteY83" fmla="*/ 606416 h 964224"/>
                <a:gd name="connsiteX84" fmla="*/ 240940 w 1179921"/>
                <a:gd name="connsiteY84" fmla="*/ 614188 h 964224"/>
                <a:gd name="connsiteX85" fmla="*/ 234996 w 1179921"/>
                <a:gd name="connsiteY85" fmla="*/ 668824 h 964224"/>
                <a:gd name="connsiteX86" fmla="*/ 234082 w 1179921"/>
                <a:gd name="connsiteY86" fmla="*/ 676139 h 964224"/>
                <a:gd name="connsiteX87" fmla="*/ 233853 w 1179921"/>
                <a:gd name="connsiteY87" fmla="*/ 677282 h 964224"/>
                <a:gd name="connsiteX88" fmla="*/ 232939 w 1179921"/>
                <a:gd name="connsiteY88" fmla="*/ 685512 h 964224"/>
                <a:gd name="connsiteX89" fmla="*/ 198420 w 1179921"/>
                <a:gd name="connsiteY89" fmla="*/ 631333 h 964224"/>
                <a:gd name="connsiteX90" fmla="*/ 301747 w 1179921"/>
                <a:gd name="connsiteY90" fmla="*/ 783352 h 964224"/>
                <a:gd name="connsiteX91" fmla="*/ 315006 w 1179921"/>
                <a:gd name="connsiteY91" fmla="*/ 736032 h 964224"/>
                <a:gd name="connsiteX92" fmla="*/ 333066 w 1179921"/>
                <a:gd name="connsiteY92" fmla="*/ 737632 h 964224"/>
                <a:gd name="connsiteX93" fmla="*/ 337866 w 1179921"/>
                <a:gd name="connsiteY93" fmla="*/ 754320 h 964224"/>
                <a:gd name="connsiteX94" fmla="*/ 343124 w 1179921"/>
                <a:gd name="connsiteY94" fmla="*/ 830215 h 964224"/>
                <a:gd name="connsiteX95" fmla="*/ 301747 w 1179921"/>
                <a:gd name="connsiteY95" fmla="*/ 783352 h 964224"/>
                <a:gd name="connsiteX96" fmla="*/ 409647 w 1179921"/>
                <a:gd name="connsiteY96" fmla="*/ 709057 h 964224"/>
                <a:gd name="connsiteX97" fmla="*/ 391816 w 1179921"/>
                <a:gd name="connsiteY97" fmla="*/ 600701 h 964224"/>
                <a:gd name="connsiteX98" fmla="*/ 390216 w 1179921"/>
                <a:gd name="connsiteY98" fmla="*/ 594300 h 964224"/>
                <a:gd name="connsiteX99" fmla="*/ 378786 w 1179921"/>
                <a:gd name="connsiteY99" fmla="*/ 584242 h 964224"/>
                <a:gd name="connsiteX100" fmla="*/ 377185 w 1179921"/>
                <a:gd name="connsiteY100" fmla="*/ 598872 h 964224"/>
                <a:gd name="connsiteX101" fmla="*/ 393873 w 1179921"/>
                <a:gd name="connsiteY101" fmla="*/ 693741 h 964224"/>
                <a:gd name="connsiteX102" fmla="*/ 406675 w 1179921"/>
                <a:gd name="connsiteY102" fmla="*/ 862448 h 964224"/>
                <a:gd name="connsiteX103" fmla="*/ 394559 w 1179921"/>
                <a:gd name="connsiteY103" fmla="*/ 916855 h 964224"/>
                <a:gd name="connsiteX104" fmla="*/ 365298 w 1179921"/>
                <a:gd name="connsiteY104" fmla="*/ 907025 h 964224"/>
                <a:gd name="connsiteX105" fmla="*/ 361183 w 1179921"/>
                <a:gd name="connsiteY105" fmla="*/ 887823 h 964224"/>
                <a:gd name="connsiteX106" fmla="*/ 332608 w 1179921"/>
                <a:gd name="connsiteY106" fmla="*/ 717516 h 964224"/>
                <a:gd name="connsiteX107" fmla="*/ 301976 w 1179921"/>
                <a:gd name="connsiteY107" fmla="*/ 730546 h 964224"/>
                <a:gd name="connsiteX108" fmla="*/ 286888 w 1179921"/>
                <a:gd name="connsiteY108" fmla="*/ 784038 h 964224"/>
                <a:gd name="connsiteX109" fmla="*/ 266772 w 1179921"/>
                <a:gd name="connsiteY109" fmla="*/ 896281 h 964224"/>
                <a:gd name="connsiteX110" fmla="*/ 240254 w 1179921"/>
                <a:gd name="connsiteY110" fmla="*/ 915026 h 964224"/>
                <a:gd name="connsiteX111" fmla="*/ 223109 w 1179921"/>
                <a:gd name="connsiteY111" fmla="*/ 895138 h 964224"/>
                <a:gd name="connsiteX112" fmla="*/ 234539 w 1179921"/>
                <a:gd name="connsiteY112" fmla="*/ 792725 h 964224"/>
                <a:gd name="connsiteX113" fmla="*/ 253056 w 1179921"/>
                <a:gd name="connsiteY113" fmla="*/ 618075 h 964224"/>
                <a:gd name="connsiteX114" fmla="*/ 218994 w 1179921"/>
                <a:gd name="connsiteY114" fmla="*/ 596358 h 964224"/>
                <a:gd name="connsiteX115" fmla="*/ 172588 w 1179921"/>
                <a:gd name="connsiteY115" fmla="*/ 621275 h 964224"/>
                <a:gd name="connsiteX116" fmla="*/ 136698 w 1179921"/>
                <a:gd name="connsiteY116" fmla="*/ 625618 h 964224"/>
                <a:gd name="connsiteX117" fmla="*/ 72004 w 1179921"/>
                <a:gd name="connsiteY117" fmla="*/ 604587 h 964224"/>
                <a:gd name="connsiteX118" fmla="*/ 47316 w 1179921"/>
                <a:gd name="connsiteY118" fmla="*/ 564354 h 964224"/>
                <a:gd name="connsiteX119" fmla="*/ 79777 w 1179921"/>
                <a:gd name="connsiteY119" fmla="*/ 553609 h 964224"/>
                <a:gd name="connsiteX120" fmla="*/ 150414 w 1179921"/>
                <a:gd name="connsiteY120" fmla="*/ 569154 h 964224"/>
                <a:gd name="connsiteX121" fmla="*/ 182418 w 1179921"/>
                <a:gd name="connsiteY121" fmla="*/ 558410 h 964224"/>
                <a:gd name="connsiteX122" fmla="*/ 268600 w 1179921"/>
                <a:gd name="connsiteY122" fmla="*/ 501946 h 964224"/>
                <a:gd name="connsiteX123" fmla="*/ 357754 w 1179921"/>
                <a:gd name="connsiteY123" fmla="*/ 494859 h 964224"/>
                <a:gd name="connsiteX124" fmla="*/ 417190 w 1179921"/>
                <a:gd name="connsiteY124" fmla="*/ 574641 h 964224"/>
                <a:gd name="connsiteX125" fmla="*/ 424277 w 1179921"/>
                <a:gd name="connsiteY125" fmla="*/ 688026 h 964224"/>
                <a:gd name="connsiteX126" fmla="*/ 413304 w 1179921"/>
                <a:gd name="connsiteY126" fmla="*/ 733060 h 964224"/>
                <a:gd name="connsiteX127" fmla="*/ 409647 w 1179921"/>
                <a:gd name="connsiteY127" fmla="*/ 709057 h 964224"/>
                <a:gd name="connsiteX128" fmla="*/ 392730 w 1179921"/>
                <a:gd name="connsiteY128" fmla="*/ 381016 h 964224"/>
                <a:gd name="connsiteX129" fmla="*/ 376500 w 1179921"/>
                <a:gd name="connsiteY129" fmla="*/ 357928 h 964224"/>
                <a:gd name="connsiteX130" fmla="*/ 371699 w 1179921"/>
                <a:gd name="connsiteY130" fmla="*/ 330724 h 964224"/>
                <a:gd name="connsiteX131" fmla="*/ 384501 w 1179921"/>
                <a:gd name="connsiteY131" fmla="*/ 307636 h 964224"/>
                <a:gd name="connsiteX132" fmla="*/ 529662 w 1179921"/>
                <a:gd name="connsiteY132" fmla="*/ 182134 h 964224"/>
                <a:gd name="connsiteX133" fmla="*/ 655163 w 1179921"/>
                <a:gd name="connsiteY133" fmla="*/ 151502 h 964224"/>
                <a:gd name="connsiteX134" fmla="*/ 859074 w 1179921"/>
                <a:gd name="connsiteY134" fmla="*/ 190592 h 964224"/>
                <a:gd name="connsiteX135" fmla="*/ 995091 w 1179921"/>
                <a:gd name="connsiteY135" fmla="*/ 344440 h 964224"/>
                <a:gd name="connsiteX136" fmla="*/ 1014522 w 1179921"/>
                <a:gd name="connsiteY136" fmla="*/ 539665 h 964224"/>
                <a:gd name="connsiteX137" fmla="*/ 930855 w 1179921"/>
                <a:gd name="connsiteY137" fmla="*/ 708600 h 964224"/>
                <a:gd name="connsiteX138" fmla="*/ 758262 w 1179921"/>
                <a:gd name="connsiteY138" fmla="*/ 789753 h 964224"/>
                <a:gd name="connsiteX139" fmla="*/ 603499 w 1179921"/>
                <a:gd name="connsiteY139" fmla="*/ 779238 h 964224"/>
                <a:gd name="connsiteX140" fmla="*/ 471826 w 1179921"/>
                <a:gd name="connsiteY140" fmla="*/ 731689 h 964224"/>
                <a:gd name="connsiteX141" fmla="*/ 453081 w 1179921"/>
                <a:gd name="connsiteY141" fmla="*/ 720259 h 964224"/>
                <a:gd name="connsiteX142" fmla="*/ 438679 w 1179921"/>
                <a:gd name="connsiteY142" fmla="*/ 694884 h 964224"/>
                <a:gd name="connsiteX143" fmla="*/ 431135 w 1179921"/>
                <a:gd name="connsiteY143" fmla="*/ 585613 h 964224"/>
                <a:gd name="connsiteX144" fmla="*/ 380386 w 1179921"/>
                <a:gd name="connsiteY144" fmla="*/ 494631 h 964224"/>
                <a:gd name="connsiteX145" fmla="*/ 360498 w 1179921"/>
                <a:gd name="connsiteY145" fmla="*/ 484344 h 964224"/>
                <a:gd name="connsiteX146" fmla="*/ 377414 w 1179921"/>
                <a:gd name="connsiteY146" fmla="*/ 465141 h 964224"/>
                <a:gd name="connsiteX147" fmla="*/ 392730 w 1179921"/>
                <a:gd name="connsiteY147" fmla="*/ 381016 h 964224"/>
                <a:gd name="connsiteX148" fmla="*/ 385644 w 1179921"/>
                <a:gd name="connsiteY148" fmla="*/ 409591 h 964224"/>
                <a:gd name="connsiteX149" fmla="*/ 316835 w 1179921"/>
                <a:gd name="connsiteY149" fmla="*/ 477714 h 964224"/>
                <a:gd name="connsiteX150" fmla="*/ 246883 w 1179921"/>
                <a:gd name="connsiteY150" fmla="*/ 403648 h 964224"/>
                <a:gd name="connsiteX151" fmla="*/ 318207 w 1179921"/>
                <a:gd name="connsiteY151" fmla="*/ 345812 h 964224"/>
                <a:gd name="connsiteX152" fmla="*/ 385644 w 1179921"/>
                <a:gd name="connsiteY152" fmla="*/ 409591 h 964224"/>
                <a:gd name="connsiteX153" fmla="*/ 1099333 w 1179921"/>
                <a:gd name="connsiteY153" fmla="*/ 738090 h 964224"/>
                <a:gd name="connsiteX154" fmla="*/ 1023209 w 1179921"/>
                <a:gd name="connsiteY154" fmla="*/ 822900 h 964224"/>
                <a:gd name="connsiteX155" fmla="*/ 919196 w 1179921"/>
                <a:gd name="connsiteY155" fmla="*/ 895824 h 964224"/>
                <a:gd name="connsiteX156" fmla="*/ 829813 w 1179921"/>
                <a:gd name="connsiteY156" fmla="*/ 931257 h 964224"/>
                <a:gd name="connsiteX157" fmla="*/ 703855 w 1179921"/>
                <a:gd name="connsiteY157" fmla="*/ 947487 h 964224"/>
                <a:gd name="connsiteX158" fmla="*/ 484856 w 1179921"/>
                <a:gd name="connsiteY158" fmla="*/ 923484 h 964224"/>
                <a:gd name="connsiteX159" fmla="*/ 435478 w 1179921"/>
                <a:gd name="connsiteY159" fmla="*/ 899710 h 964224"/>
                <a:gd name="connsiteX160" fmla="*/ 420848 w 1179921"/>
                <a:gd name="connsiteY160" fmla="*/ 879593 h 964224"/>
                <a:gd name="connsiteX161" fmla="*/ 413761 w 1179921"/>
                <a:gd name="connsiteY161" fmla="*/ 783124 h 964224"/>
                <a:gd name="connsiteX162" fmla="*/ 413533 w 1179921"/>
                <a:gd name="connsiteY162" fmla="*/ 780381 h 964224"/>
                <a:gd name="connsiteX163" fmla="*/ 413533 w 1179921"/>
                <a:gd name="connsiteY163" fmla="*/ 779695 h 964224"/>
                <a:gd name="connsiteX164" fmla="*/ 413533 w 1179921"/>
                <a:gd name="connsiteY164" fmla="*/ 777637 h 964224"/>
                <a:gd name="connsiteX165" fmla="*/ 413533 w 1179921"/>
                <a:gd name="connsiteY165" fmla="*/ 777180 h 964224"/>
                <a:gd name="connsiteX166" fmla="*/ 413533 w 1179921"/>
                <a:gd name="connsiteY166" fmla="*/ 762778 h 964224"/>
                <a:gd name="connsiteX167" fmla="*/ 413304 w 1179921"/>
                <a:gd name="connsiteY167" fmla="*/ 760950 h 964224"/>
                <a:gd name="connsiteX168" fmla="*/ 422677 w 1179921"/>
                <a:gd name="connsiteY168" fmla="*/ 743576 h 964224"/>
                <a:gd name="connsiteX169" fmla="*/ 436393 w 1179921"/>
                <a:gd name="connsiteY169" fmla="*/ 728488 h 964224"/>
                <a:gd name="connsiteX170" fmla="*/ 481656 w 1179921"/>
                <a:gd name="connsiteY170" fmla="*/ 753634 h 964224"/>
                <a:gd name="connsiteX171" fmla="*/ 644647 w 1179921"/>
                <a:gd name="connsiteY171" fmla="*/ 802783 h 964224"/>
                <a:gd name="connsiteX172" fmla="*/ 760548 w 1179921"/>
                <a:gd name="connsiteY172" fmla="*/ 804612 h 964224"/>
                <a:gd name="connsiteX173" fmla="*/ 990976 w 1179921"/>
                <a:gd name="connsiteY173" fmla="*/ 654193 h 964224"/>
                <a:gd name="connsiteX174" fmla="*/ 1026409 w 1179921"/>
                <a:gd name="connsiteY174" fmla="*/ 415764 h 964224"/>
                <a:gd name="connsiteX175" fmla="*/ 1007436 w 1179921"/>
                <a:gd name="connsiteY175" fmla="*/ 337125 h 964224"/>
                <a:gd name="connsiteX176" fmla="*/ 920339 w 1179921"/>
                <a:gd name="connsiteY176" fmla="*/ 212538 h 964224"/>
                <a:gd name="connsiteX177" fmla="*/ 754147 w 1179921"/>
                <a:gd name="connsiteY177" fmla="*/ 139157 h 964224"/>
                <a:gd name="connsiteX178" fmla="*/ 480970 w 1179921"/>
                <a:gd name="connsiteY178" fmla="*/ 191050 h 964224"/>
                <a:gd name="connsiteX179" fmla="*/ 352039 w 1179921"/>
                <a:gd name="connsiteY179" fmla="*/ 339182 h 964224"/>
                <a:gd name="connsiteX180" fmla="*/ 261971 w 1179921"/>
                <a:gd name="connsiteY180" fmla="*/ 351298 h 964224"/>
                <a:gd name="connsiteX181" fmla="*/ 251913 w 1179921"/>
                <a:gd name="connsiteY181" fmla="*/ 461712 h 964224"/>
                <a:gd name="connsiteX182" fmla="*/ 275001 w 1179921"/>
                <a:gd name="connsiteY182" fmla="*/ 481829 h 964224"/>
                <a:gd name="connsiteX183" fmla="*/ 230653 w 1179921"/>
                <a:gd name="connsiteY183" fmla="*/ 508575 h 964224"/>
                <a:gd name="connsiteX184" fmla="*/ 184247 w 1179921"/>
                <a:gd name="connsiteY184" fmla="*/ 538979 h 964224"/>
                <a:gd name="connsiteX185" fmla="*/ 194534 w 1179921"/>
                <a:gd name="connsiteY185" fmla="*/ 326381 h 964224"/>
                <a:gd name="connsiteX186" fmla="*/ 258771 w 1179921"/>
                <a:gd name="connsiteY186" fmla="*/ 215281 h 964224"/>
                <a:gd name="connsiteX187" fmla="*/ 345181 w 1179921"/>
                <a:gd name="connsiteY187" fmla="*/ 131156 h 964224"/>
                <a:gd name="connsiteX188" fmla="*/ 431364 w 1179921"/>
                <a:gd name="connsiteY188" fmla="*/ 75835 h 964224"/>
                <a:gd name="connsiteX189" fmla="*/ 742260 w 1179921"/>
                <a:gd name="connsiteY189" fmla="*/ 15942 h 964224"/>
                <a:gd name="connsiteX190" fmla="*/ 1087674 w 1179921"/>
                <a:gd name="connsiteY190" fmla="*/ 220539 h 964224"/>
                <a:gd name="connsiteX191" fmla="*/ 1087674 w 1179921"/>
                <a:gd name="connsiteY191" fmla="*/ 220539 h 964224"/>
                <a:gd name="connsiteX192" fmla="*/ 1090189 w 1179921"/>
                <a:gd name="connsiteY192" fmla="*/ 224425 h 964224"/>
                <a:gd name="connsiteX193" fmla="*/ 1092475 w 1179921"/>
                <a:gd name="connsiteY193" fmla="*/ 228083 h 964224"/>
                <a:gd name="connsiteX194" fmla="*/ 1158769 w 1179921"/>
                <a:gd name="connsiteY194" fmla="*/ 378273 h 964224"/>
                <a:gd name="connsiteX195" fmla="*/ 1099333 w 1179921"/>
                <a:gd name="connsiteY195" fmla="*/ 738090 h 964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1179921" h="964224">
                  <a:moveTo>
                    <a:pt x="1059785" y="162932"/>
                  </a:moveTo>
                  <a:cubicBezTo>
                    <a:pt x="1044926" y="148759"/>
                    <a:pt x="969259" y="50232"/>
                    <a:pt x="808782" y="10227"/>
                  </a:cubicBezTo>
                  <a:cubicBezTo>
                    <a:pt x="776092" y="5884"/>
                    <a:pt x="680309" y="-16291"/>
                    <a:pt x="541549" y="22571"/>
                  </a:cubicBezTo>
                  <a:cubicBezTo>
                    <a:pt x="501315" y="34230"/>
                    <a:pt x="462225" y="48403"/>
                    <a:pt x="424277" y="65777"/>
                  </a:cubicBezTo>
                  <a:cubicBezTo>
                    <a:pt x="368270" y="91380"/>
                    <a:pt x="207336" y="199508"/>
                    <a:pt x="179446" y="330724"/>
                  </a:cubicBezTo>
                  <a:cubicBezTo>
                    <a:pt x="147442" y="480457"/>
                    <a:pt x="170531" y="512004"/>
                    <a:pt x="171445" y="530978"/>
                  </a:cubicBezTo>
                  <a:cubicBezTo>
                    <a:pt x="172817" y="554067"/>
                    <a:pt x="167102" y="560239"/>
                    <a:pt x="143785" y="555438"/>
                  </a:cubicBezTo>
                  <a:cubicBezTo>
                    <a:pt x="125268" y="551552"/>
                    <a:pt x="106523" y="547894"/>
                    <a:pt x="88006" y="543551"/>
                  </a:cubicBezTo>
                  <a:cubicBezTo>
                    <a:pt x="71090" y="539665"/>
                    <a:pt x="66061" y="531435"/>
                    <a:pt x="64232" y="515433"/>
                  </a:cubicBezTo>
                  <a:cubicBezTo>
                    <a:pt x="59203" y="471085"/>
                    <a:pt x="53259" y="426736"/>
                    <a:pt x="45715" y="382845"/>
                  </a:cubicBezTo>
                  <a:cubicBezTo>
                    <a:pt x="42744" y="365929"/>
                    <a:pt x="44801" y="355184"/>
                    <a:pt x="60117" y="347412"/>
                  </a:cubicBezTo>
                  <a:cubicBezTo>
                    <a:pt x="70176" y="342383"/>
                    <a:pt x="71090" y="332553"/>
                    <a:pt x="69947" y="323638"/>
                  </a:cubicBezTo>
                  <a:cubicBezTo>
                    <a:pt x="68804" y="314951"/>
                    <a:pt x="67204" y="306264"/>
                    <a:pt x="64461" y="297806"/>
                  </a:cubicBezTo>
                  <a:cubicBezTo>
                    <a:pt x="51659" y="258258"/>
                    <a:pt x="36114" y="166132"/>
                    <a:pt x="29942" y="165218"/>
                  </a:cubicBezTo>
                  <a:cubicBezTo>
                    <a:pt x="22627" y="164075"/>
                    <a:pt x="18969" y="169333"/>
                    <a:pt x="17598" y="175276"/>
                  </a:cubicBezTo>
                  <a:cubicBezTo>
                    <a:pt x="15083" y="186020"/>
                    <a:pt x="13026" y="196536"/>
                    <a:pt x="12111" y="207737"/>
                  </a:cubicBezTo>
                  <a:cubicBezTo>
                    <a:pt x="8911" y="249343"/>
                    <a:pt x="5253" y="290948"/>
                    <a:pt x="681" y="332553"/>
                  </a:cubicBezTo>
                  <a:cubicBezTo>
                    <a:pt x="-1148" y="350384"/>
                    <a:pt x="-462" y="355184"/>
                    <a:pt x="17826" y="358385"/>
                  </a:cubicBezTo>
                  <a:cubicBezTo>
                    <a:pt x="29028" y="360442"/>
                    <a:pt x="32228" y="365014"/>
                    <a:pt x="33371" y="375073"/>
                  </a:cubicBezTo>
                  <a:cubicBezTo>
                    <a:pt x="37029" y="407763"/>
                    <a:pt x="41829" y="440452"/>
                    <a:pt x="45715" y="473142"/>
                  </a:cubicBezTo>
                  <a:cubicBezTo>
                    <a:pt x="47773" y="489830"/>
                    <a:pt x="49373" y="506518"/>
                    <a:pt x="50516" y="523434"/>
                  </a:cubicBezTo>
                  <a:cubicBezTo>
                    <a:pt x="51202" y="531435"/>
                    <a:pt x="48687" y="536007"/>
                    <a:pt x="40915" y="542865"/>
                  </a:cubicBezTo>
                  <a:cubicBezTo>
                    <a:pt x="26970" y="555210"/>
                    <a:pt x="31314" y="592014"/>
                    <a:pt x="48230" y="604359"/>
                  </a:cubicBezTo>
                  <a:cubicBezTo>
                    <a:pt x="58517" y="611674"/>
                    <a:pt x="60803" y="612817"/>
                    <a:pt x="61946" y="624018"/>
                  </a:cubicBezTo>
                  <a:cubicBezTo>
                    <a:pt x="67432" y="677282"/>
                    <a:pt x="74062" y="720259"/>
                    <a:pt x="80920" y="791582"/>
                  </a:cubicBezTo>
                  <a:cubicBezTo>
                    <a:pt x="86635" y="823586"/>
                    <a:pt x="86178" y="849189"/>
                    <a:pt x="70176" y="878221"/>
                  </a:cubicBezTo>
                  <a:cubicBezTo>
                    <a:pt x="64918" y="887823"/>
                    <a:pt x="59431" y="903367"/>
                    <a:pt x="53488" y="912740"/>
                  </a:cubicBezTo>
                  <a:cubicBezTo>
                    <a:pt x="49830" y="918684"/>
                    <a:pt x="48230" y="927370"/>
                    <a:pt x="56460" y="929199"/>
                  </a:cubicBezTo>
                  <a:cubicBezTo>
                    <a:pt x="65375" y="931257"/>
                    <a:pt x="74976" y="934457"/>
                    <a:pt x="84577" y="931485"/>
                  </a:cubicBezTo>
                  <a:cubicBezTo>
                    <a:pt x="92121" y="929199"/>
                    <a:pt x="93036" y="921884"/>
                    <a:pt x="96236" y="916398"/>
                  </a:cubicBezTo>
                  <a:cubicBezTo>
                    <a:pt x="97379" y="914569"/>
                    <a:pt x="101951" y="907482"/>
                    <a:pt x="103551" y="911826"/>
                  </a:cubicBezTo>
                  <a:cubicBezTo>
                    <a:pt x="109038" y="926913"/>
                    <a:pt x="119096" y="933543"/>
                    <a:pt x="143328" y="932171"/>
                  </a:cubicBezTo>
                  <a:cubicBezTo>
                    <a:pt x="157044" y="931028"/>
                    <a:pt x="158872" y="926685"/>
                    <a:pt x="151100" y="915712"/>
                  </a:cubicBezTo>
                  <a:cubicBezTo>
                    <a:pt x="140584" y="900853"/>
                    <a:pt x="129612" y="885994"/>
                    <a:pt x="119325" y="870906"/>
                  </a:cubicBezTo>
                  <a:cubicBezTo>
                    <a:pt x="109038" y="856047"/>
                    <a:pt x="101265" y="841188"/>
                    <a:pt x="98293" y="821986"/>
                  </a:cubicBezTo>
                  <a:cubicBezTo>
                    <a:pt x="91893" y="779238"/>
                    <a:pt x="75662" y="647564"/>
                    <a:pt x="73833" y="620818"/>
                  </a:cubicBezTo>
                  <a:cubicBezTo>
                    <a:pt x="96007" y="627447"/>
                    <a:pt x="114295" y="632476"/>
                    <a:pt x="132126" y="638649"/>
                  </a:cubicBezTo>
                  <a:cubicBezTo>
                    <a:pt x="146071" y="643449"/>
                    <a:pt x="159330" y="645049"/>
                    <a:pt x="172360" y="637277"/>
                  </a:cubicBezTo>
                  <a:cubicBezTo>
                    <a:pt x="182647" y="631333"/>
                    <a:pt x="185847" y="635677"/>
                    <a:pt x="189048" y="645278"/>
                  </a:cubicBezTo>
                  <a:cubicBezTo>
                    <a:pt x="195448" y="664252"/>
                    <a:pt x="204821" y="681854"/>
                    <a:pt x="220594" y="694427"/>
                  </a:cubicBezTo>
                  <a:cubicBezTo>
                    <a:pt x="229967" y="701971"/>
                    <a:pt x="232024" y="710658"/>
                    <a:pt x="230653" y="721402"/>
                  </a:cubicBezTo>
                  <a:cubicBezTo>
                    <a:pt x="227452" y="746776"/>
                    <a:pt x="224023" y="772151"/>
                    <a:pt x="220823" y="797526"/>
                  </a:cubicBezTo>
                  <a:cubicBezTo>
                    <a:pt x="216480" y="831587"/>
                    <a:pt x="211908" y="865648"/>
                    <a:pt x="208479" y="899938"/>
                  </a:cubicBezTo>
                  <a:cubicBezTo>
                    <a:pt x="206650" y="917541"/>
                    <a:pt x="213508" y="925542"/>
                    <a:pt x="230881" y="928971"/>
                  </a:cubicBezTo>
                  <a:cubicBezTo>
                    <a:pt x="235911" y="929885"/>
                    <a:pt x="241168" y="929885"/>
                    <a:pt x="246198" y="930799"/>
                  </a:cubicBezTo>
                  <a:cubicBezTo>
                    <a:pt x="260142" y="933543"/>
                    <a:pt x="268600" y="926456"/>
                    <a:pt x="274315" y="915026"/>
                  </a:cubicBezTo>
                  <a:cubicBezTo>
                    <a:pt x="280488" y="902453"/>
                    <a:pt x="283002" y="888737"/>
                    <a:pt x="285288" y="875021"/>
                  </a:cubicBezTo>
                  <a:cubicBezTo>
                    <a:pt x="288489" y="854218"/>
                    <a:pt x="292603" y="827015"/>
                    <a:pt x="296718" y="804612"/>
                  </a:cubicBezTo>
                  <a:cubicBezTo>
                    <a:pt x="309748" y="819700"/>
                    <a:pt x="319350" y="834787"/>
                    <a:pt x="333294" y="841645"/>
                  </a:cubicBezTo>
                  <a:cubicBezTo>
                    <a:pt x="342895" y="846446"/>
                    <a:pt x="345867" y="854676"/>
                    <a:pt x="345410" y="865420"/>
                  </a:cubicBezTo>
                  <a:cubicBezTo>
                    <a:pt x="344496" y="880050"/>
                    <a:pt x="345867" y="894681"/>
                    <a:pt x="349296" y="909082"/>
                  </a:cubicBezTo>
                  <a:cubicBezTo>
                    <a:pt x="351354" y="917541"/>
                    <a:pt x="355011" y="925542"/>
                    <a:pt x="363469" y="926913"/>
                  </a:cubicBezTo>
                  <a:cubicBezTo>
                    <a:pt x="376957" y="929199"/>
                    <a:pt x="382672" y="930114"/>
                    <a:pt x="396388" y="929885"/>
                  </a:cubicBezTo>
                  <a:cubicBezTo>
                    <a:pt x="407361" y="929656"/>
                    <a:pt x="415133" y="918684"/>
                    <a:pt x="419019" y="906568"/>
                  </a:cubicBezTo>
                  <a:cubicBezTo>
                    <a:pt x="456052" y="931257"/>
                    <a:pt x="502230" y="947259"/>
                    <a:pt x="544521" y="956631"/>
                  </a:cubicBezTo>
                  <a:cubicBezTo>
                    <a:pt x="583611" y="965318"/>
                    <a:pt x="623388" y="964175"/>
                    <a:pt x="662707" y="964175"/>
                  </a:cubicBezTo>
                  <a:cubicBezTo>
                    <a:pt x="720543" y="964175"/>
                    <a:pt x="778378" y="960060"/>
                    <a:pt x="834614" y="944058"/>
                  </a:cubicBezTo>
                  <a:cubicBezTo>
                    <a:pt x="864103" y="935600"/>
                    <a:pt x="894050" y="927370"/>
                    <a:pt x="920568" y="911597"/>
                  </a:cubicBezTo>
                  <a:cubicBezTo>
                    <a:pt x="969031" y="882565"/>
                    <a:pt x="1015208" y="850104"/>
                    <a:pt x="1055213" y="809870"/>
                  </a:cubicBezTo>
                  <a:cubicBezTo>
                    <a:pt x="1083331" y="781752"/>
                    <a:pt x="1108934" y="750891"/>
                    <a:pt x="1125622" y="715001"/>
                  </a:cubicBezTo>
                  <a:cubicBezTo>
                    <a:pt x="1150311" y="662652"/>
                    <a:pt x="1168827" y="607788"/>
                    <a:pt x="1174999" y="549495"/>
                  </a:cubicBezTo>
                  <a:cubicBezTo>
                    <a:pt x="1183000" y="473142"/>
                    <a:pt x="1184372" y="397704"/>
                    <a:pt x="1154654" y="324552"/>
                  </a:cubicBezTo>
                  <a:cubicBezTo>
                    <a:pt x="1131565" y="265573"/>
                    <a:pt x="1106648" y="207966"/>
                    <a:pt x="1059785" y="162932"/>
                  </a:cubicBezTo>
                  <a:close/>
                  <a:moveTo>
                    <a:pt x="12797" y="324781"/>
                  </a:moveTo>
                  <a:cubicBezTo>
                    <a:pt x="14854" y="287976"/>
                    <a:pt x="22170" y="239284"/>
                    <a:pt x="27885" y="200422"/>
                  </a:cubicBezTo>
                  <a:cubicBezTo>
                    <a:pt x="32228" y="222368"/>
                    <a:pt x="36800" y="241342"/>
                    <a:pt x="40686" y="255058"/>
                  </a:cubicBezTo>
                  <a:cubicBezTo>
                    <a:pt x="46173" y="273803"/>
                    <a:pt x="50059" y="293234"/>
                    <a:pt x="53945" y="312436"/>
                  </a:cubicBezTo>
                  <a:cubicBezTo>
                    <a:pt x="57374" y="328667"/>
                    <a:pt x="59203" y="333925"/>
                    <a:pt x="47087" y="339868"/>
                  </a:cubicBezTo>
                  <a:cubicBezTo>
                    <a:pt x="30171" y="348098"/>
                    <a:pt x="11883" y="343754"/>
                    <a:pt x="12797" y="324781"/>
                  </a:cubicBezTo>
                  <a:close/>
                  <a:moveTo>
                    <a:pt x="134869" y="910683"/>
                  </a:moveTo>
                  <a:cubicBezTo>
                    <a:pt x="144013" y="923941"/>
                    <a:pt x="132812" y="921884"/>
                    <a:pt x="126411" y="920512"/>
                  </a:cubicBezTo>
                  <a:cubicBezTo>
                    <a:pt x="116353" y="916626"/>
                    <a:pt x="113381" y="909540"/>
                    <a:pt x="112009" y="907939"/>
                  </a:cubicBezTo>
                  <a:cubicBezTo>
                    <a:pt x="100808" y="893995"/>
                    <a:pt x="98522" y="894223"/>
                    <a:pt x="86406" y="907939"/>
                  </a:cubicBezTo>
                  <a:cubicBezTo>
                    <a:pt x="85035" y="909540"/>
                    <a:pt x="83892" y="911597"/>
                    <a:pt x="82749" y="913426"/>
                  </a:cubicBezTo>
                  <a:cubicBezTo>
                    <a:pt x="80920" y="915940"/>
                    <a:pt x="75205" y="920284"/>
                    <a:pt x="72233" y="918455"/>
                  </a:cubicBezTo>
                  <a:cubicBezTo>
                    <a:pt x="69490" y="916855"/>
                    <a:pt x="66975" y="914569"/>
                    <a:pt x="68118" y="911368"/>
                  </a:cubicBezTo>
                  <a:cubicBezTo>
                    <a:pt x="74748" y="894681"/>
                    <a:pt x="85949" y="869992"/>
                    <a:pt x="93950" y="849646"/>
                  </a:cubicBezTo>
                  <a:cubicBezTo>
                    <a:pt x="106752" y="869077"/>
                    <a:pt x="120468" y="892395"/>
                    <a:pt x="134869" y="910683"/>
                  </a:cubicBezTo>
                  <a:close/>
                  <a:moveTo>
                    <a:pt x="198420" y="631333"/>
                  </a:moveTo>
                  <a:cubicBezTo>
                    <a:pt x="197049" y="626761"/>
                    <a:pt x="198649" y="622647"/>
                    <a:pt x="202992" y="620361"/>
                  </a:cubicBezTo>
                  <a:cubicBezTo>
                    <a:pt x="204821" y="619446"/>
                    <a:pt x="206650" y="618303"/>
                    <a:pt x="208479" y="617389"/>
                  </a:cubicBezTo>
                  <a:cubicBezTo>
                    <a:pt x="215108" y="613731"/>
                    <a:pt x="221509" y="610074"/>
                    <a:pt x="228367" y="607102"/>
                  </a:cubicBezTo>
                  <a:cubicBezTo>
                    <a:pt x="228367" y="607102"/>
                    <a:pt x="228367" y="607102"/>
                    <a:pt x="228367" y="607102"/>
                  </a:cubicBezTo>
                  <a:cubicBezTo>
                    <a:pt x="228824" y="606873"/>
                    <a:pt x="229510" y="606645"/>
                    <a:pt x="229967" y="606416"/>
                  </a:cubicBezTo>
                  <a:cubicBezTo>
                    <a:pt x="236825" y="603444"/>
                    <a:pt x="241626" y="606187"/>
                    <a:pt x="240940" y="614188"/>
                  </a:cubicBezTo>
                  <a:cubicBezTo>
                    <a:pt x="239111" y="631791"/>
                    <a:pt x="237282" y="649164"/>
                    <a:pt x="234996" y="668824"/>
                  </a:cubicBezTo>
                  <a:cubicBezTo>
                    <a:pt x="234768" y="671110"/>
                    <a:pt x="234539" y="673624"/>
                    <a:pt x="234082" y="676139"/>
                  </a:cubicBezTo>
                  <a:cubicBezTo>
                    <a:pt x="234082" y="676596"/>
                    <a:pt x="234082" y="676825"/>
                    <a:pt x="233853" y="677282"/>
                  </a:cubicBezTo>
                  <a:cubicBezTo>
                    <a:pt x="233625" y="680025"/>
                    <a:pt x="233167" y="682540"/>
                    <a:pt x="232939" y="685512"/>
                  </a:cubicBezTo>
                  <a:cubicBezTo>
                    <a:pt x="212822" y="668595"/>
                    <a:pt x="204135" y="650764"/>
                    <a:pt x="198420" y="631333"/>
                  </a:cubicBezTo>
                  <a:close/>
                  <a:moveTo>
                    <a:pt x="301747" y="783352"/>
                  </a:moveTo>
                  <a:cubicBezTo>
                    <a:pt x="300604" y="780609"/>
                    <a:pt x="307234" y="753177"/>
                    <a:pt x="315006" y="736032"/>
                  </a:cubicBezTo>
                  <a:cubicBezTo>
                    <a:pt x="317978" y="729631"/>
                    <a:pt x="329865" y="731003"/>
                    <a:pt x="333066" y="737632"/>
                  </a:cubicBezTo>
                  <a:cubicBezTo>
                    <a:pt x="335580" y="742662"/>
                    <a:pt x="337409" y="748605"/>
                    <a:pt x="337866" y="754320"/>
                  </a:cubicBezTo>
                  <a:cubicBezTo>
                    <a:pt x="339924" y="778095"/>
                    <a:pt x="341067" y="801869"/>
                    <a:pt x="343124" y="830215"/>
                  </a:cubicBezTo>
                  <a:cubicBezTo>
                    <a:pt x="325293" y="817642"/>
                    <a:pt x="308834" y="798440"/>
                    <a:pt x="301747" y="783352"/>
                  </a:cubicBezTo>
                  <a:close/>
                  <a:moveTo>
                    <a:pt x="409647" y="709057"/>
                  </a:moveTo>
                  <a:cubicBezTo>
                    <a:pt x="405989" y="672481"/>
                    <a:pt x="399588" y="636591"/>
                    <a:pt x="391816" y="600701"/>
                  </a:cubicBezTo>
                  <a:cubicBezTo>
                    <a:pt x="391359" y="598644"/>
                    <a:pt x="391130" y="596358"/>
                    <a:pt x="390216" y="594300"/>
                  </a:cubicBezTo>
                  <a:cubicBezTo>
                    <a:pt x="387930" y="589271"/>
                    <a:pt x="386558" y="581499"/>
                    <a:pt x="378786" y="584242"/>
                  </a:cubicBezTo>
                  <a:cubicBezTo>
                    <a:pt x="370327" y="587442"/>
                    <a:pt x="375585" y="593614"/>
                    <a:pt x="377185" y="598872"/>
                  </a:cubicBezTo>
                  <a:cubicBezTo>
                    <a:pt x="387701" y="629733"/>
                    <a:pt x="389987" y="661966"/>
                    <a:pt x="393873" y="693741"/>
                  </a:cubicBezTo>
                  <a:cubicBezTo>
                    <a:pt x="400731" y="749748"/>
                    <a:pt x="404389" y="800955"/>
                    <a:pt x="406675" y="862448"/>
                  </a:cubicBezTo>
                  <a:cubicBezTo>
                    <a:pt x="408046" y="902224"/>
                    <a:pt x="404389" y="914797"/>
                    <a:pt x="394559" y="916855"/>
                  </a:cubicBezTo>
                  <a:cubicBezTo>
                    <a:pt x="382443" y="919598"/>
                    <a:pt x="370327" y="915712"/>
                    <a:pt x="365298" y="907025"/>
                  </a:cubicBezTo>
                  <a:cubicBezTo>
                    <a:pt x="361869" y="901081"/>
                    <a:pt x="361641" y="894452"/>
                    <a:pt x="361183" y="887823"/>
                  </a:cubicBezTo>
                  <a:cubicBezTo>
                    <a:pt x="356840" y="835016"/>
                    <a:pt x="356611" y="722088"/>
                    <a:pt x="332608" y="717516"/>
                  </a:cubicBezTo>
                  <a:cubicBezTo>
                    <a:pt x="312720" y="714544"/>
                    <a:pt x="308834" y="716601"/>
                    <a:pt x="301976" y="730546"/>
                  </a:cubicBezTo>
                  <a:cubicBezTo>
                    <a:pt x="293289" y="748605"/>
                    <a:pt x="289860" y="764836"/>
                    <a:pt x="286888" y="784038"/>
                  </a:cubicBezTo>
                  <a:cubicBezTo>
                    <a:pt x="281173" y="821529"/>
                    <a:pt x="275001" y="859248"/>
                    <a:pt x="266772" y="896281"/>
                  </a:cubicBezTo>
                  <a:cubicBezTo>
                    <a:pt x="263114" y="912740"/>
                    <a:pt x="256256" y="916855"/>
                    <a:pt x="240254" y="915026"/>
                  </a:cubicBezTo>
                  <a:cubicBezTo>
                    <a:pt x="226309" y="913426"/>
                    <a:pt x="222880" y="909997"/>
                    <a:pt x="223109" y="895138"/>
                  </a:cubicBezTo>
                  <a:cubicBezTo>
                    <a:pt x="223566" y="860619"/>
                    <a:pt x="228824" y="826558"/>
                    <a:pt x="234539" y="792725"/>
                  </a:cubicBezTo>
                  <a:cubicBezTo>
                    <a:pt x="244140" y="734889"/>
                    <a:pt x="246883" y="676368"/>
                    <a:pt x="253056" y="618075"/>
                  </a:cubicBezTo>
                  <a:cubicBezTo>
                    <a:pt x="255799" y="592700"/>
                    <a:pt x="242540" y="584699"/>
                    <a:pt x="218994" y="596358"/>
                  </a:cubicBezTo>
                  <a:cubicBezTo>
                    <a:pt x="203221" y="604130"/>
                    <a:pt x="187676" y="612360"/>
                    <a:pt x="172588" y="621275"/>
                  </a:cubicBezTo>
                  <a:cubicBezTo>
                    <a:pt x="160930" y="628133"/>
                    <a:pt x="148357" y="629962"/>
                    <a:pt x="136698" y="625618"/>
                  </a:cubicBezTo>
                  <a:cubicBezTo>
                    <a:pt x="115438" y="618075"/>
                    <a:pt x="92807" y="614417"/>
                    <a:pt x="72004" y="604587"/>
                  </a:cubicBezTo>
                  <a:cubicBezTo>
                    <a:pt x="56917" y="597272"/>
                    <a:pt x="43201" y="580584"/>
                    <a:pt x="47316" y="564354"/>
                  </a:cubicBezTo>
                  <a:cubicBezTo>
                    <a:pt x="52573" y="544465"/>
                    <a:pt x="71776" y="550180"/>
                    <a:pt x="79777" y="553609"/>
                  </a:cubicBezTo>
                  <a:cubicBezTo>
                    <a:pt x="102408" y="562982"/>
                    <a:pt x="126868" y="563896"/>
                    <a:pt x="150414" y="569154"/>
                  </a:cubicBezTo>
                  <a:cubicBezTo>
                    <a:pt x="162530" y="571897"/>
                    <a:pt x="173046" y="565954"/>
                    <a:pt x="182418" y="558410"/>
                  </a:cubicBezTo>
                  <a:cubicBezTo>
                    <a:pt x="209393" y="536693"/>
                    <a:pt x="237968" y="517491"/>
                    <a:pt x="268600" y="501946"/>
                  </a:cubicBezTo>
                  <a:cubicBezTo>
                    <a:pt x="295347" y="488458"/>
                    <a:pt x="329637" y="483201"/>
                    <a:pt x="357754" y="494859"/>
                  </a:cubicBezTo>
                  <a:cubicBezTo>
                    <a:pt x="388158" y="505375"/>
                    <a:pt x="414904" y="533035"/>
                    <a:pt x="417190" y="574641"/>
                  </a:cubicBezTo>
                  <a:cubicBezTo>
                    <a:pt x="419019" y="609616"/>
                    <a:pt x="424734" y="652822"/>
                    <a:pt x="424277" y="688026"/>
                  </a:cubicBezTo>
                  <a:cubicBezTo>
                    <a:pt x="424048" y="702199"/>
                    <a:pt x="428849" y="725974"/>
                    <a:pt x="413304" y="733060"/>
                  </a:cubicBezTo>
                  <a:cubicBezTo>
                    <a:pt x="409418" y="726431"/>
                    <a:pt x="410332" y="716144"/>
                    <a:pt x="409647" y="709057"/>
                  </a:cubicBezTo>
                  <a:close/>
                  <a:moveTo>
                    <a:pt x="392730" y="381016"/>
                  </a:moveTo>
                  <a:cubicBezTo>
                    <a:pt x="389301" y="371644"/>
                    <a:pt x="384272" y="363871"/>
                    <a:pt x="376500" y="357928"/>
                  </a:cubicBezTo>
                  <a:cubicBezTo>
                    <a:pt x="366213" y="350155"/>
                    <a:pt x="366441" y="341011"/>
                    <a:pt x="371699" y="330724"/>
                  </a:cubicBezTo>
                  <a:cubicBezTo>
                    <a:pt x="375585" y="322952"/>
                    <a:pt x="379700" y="315179"/>
                    <a:pt x="384501" y="307636"/>
                  </a:cubicBezTo>
                  <a:cubicBezTo>
                    <a:pt x="420162" y="251171"/>
                    <a:pt x="465654" y="204994"/>
                    <a:pt x="529662" y="182134"/>
                  </a:cubicBezTo>
                  <a:cubicBezTo>
                    <a:pt x="570124" y="167732"/>
                    <a:pt x="611729" y="156760"/>
                    <a:pt x="655163" y="151502"/>
                  </a:cubicBezTo>
                  <a:cubicBezTo>
                    <a:pt x="727858" y="142358"/>
                    <a:pt x="795295" y="159274"/>
                    <a:pt x="859074" y="190592"/>
                  </a:cubicBezTo>
                  <a:cubicBezTo>
                    <a:pt x="924454" y="222825"/>
                    <a:pt x="971317" y="274260"/>
                    <a:pt x="995091" y="344440"/>
                  </a:cubicBezTo>
                  <a:cubicBezTo>
                    <a:pt x="1016580" y="407991"/>
                    <a:pt x="1021380" y="473599"/>
                    <a:pt x="1014522" y="539665"/>
                  </a:cubicBezTo>
                  <a:cubicBezTo>
                    <a:pt x="1007664" y="605730"/>
                    <a:pt x="982518" y="665395"/>
                    <a:pt x="930855" y="708600"/>
                  </a:cubicBezTo>
                  <a:cubicBezTo>
                    <a:pt x="881248" y="750205"/>
                    <a:pt x="825241" y="781066"/>
                    <a:pt x="758262" y="789753"/>
                  </a:cubicBezTo>
                  <a:cubicBezTo>
                    <a:pt x="705455" y="796611"/>
                    <a:pt x="654706" y="787696"/>
                    <a:pt x="603499" y="779238"/>
                  </a:cubicBezTo>
                  <a:cubicBezTo>
                    <a:pt x="556636" y="771465"/>
                    <a:pt x="514345" y="751577"/>
                    <a:pt x="471826" y="731689"/>
                  </a:cubicBezTo>
                  <a:cubicBezTo>
                    <a:pt x="465196" y="728488"/>
                    <a:pt x="459253" y="724145"/>
                    <a:pt x="453081" y="720259"/>
                  </a:cubicBezTo>
                  <a:cubicBezTo>
                    <a:pt x="443708" y="714315"/>
                    <a:pt x="439365" y="706314"/>
                    <a:pt x="438679" y="694884"/>
                  </a:cubicBezTo>
                  <a:cubicBezTo>
                    <a:pt x="436621" y="658308"/>
                    <a:pt x="433878" y="621961"/>
                    <a:pt x="431135" y="585613"/>
                  </a:cubicBezTo>
                  <a:cubicBezTo>
                    <a:pt x="429535" y="566411"/>
                    <a:pt x="414219" y="509261"/>
                    <a:pt x="380386" y="494631"/>
                  </a:cubicBezTo>
                  <a:cubicBezTo>
                    <a:pt x="373299" y="491430"/>
                    <a:pt x="369413" y="488458"/>
                    <a:pt x="360498" y="484344"/>
                  </a:cubicBezTo>
                  <a:cubicBezTo>
                    <a:pt x="366213" y="477943"/>
                    <a:pt x="372156" y="471999"/>
                    <a:pt x="377414" y="465141"/>
                  </a:cubicBezTo>
                  <a:cubicBezTo>
                    <a:pt x="397074" y="439995"/>
                    <a:pt x="403932" y="412106"/>
                    <a:pt x="392730" y="381016"/>
                  </a:cubicBezTo>
                  <a:close/>
                  <a:moveTo>
                    <a:pt x="385644" y="409591"/>
                  </a:moveTo>
                  <a:cubicBezTo>
                    <a:pt x="381529" y="460112"/>
                    <a:pt x="352725" y="480457"/>
                    <a:pt x="316835" y="477714"/>
                  </a:cubicBezTo>
                  <a:cubicBezTo>
                    <a:pt x="270429" y="474057"/>
                    <a:pt x="246198" y="443653"/>
                    <a:pt x="246883" y="403648"/>
                  </a:cubicBezTo>
                  <a:cubicBezTo>
                    <a:pt x="247341" y="374158"/>
                    <a:pt x="287117" y="343754"/>
                    <a:pt x="318207" y="345812"/>
                  </a:cubicBezTo>
                  <a:cubicBezTo>
                    <a:pt x="365527" y="346955"/>
                    <a:pt x="388387" y="376901"/>
                    <a:pt x="385644" y="409591"/>
                  </a:cubicBezTo>
                  <a:close/>
                  <a:moveTo>
                    <a:pt x="1099333" y="738090"/>
                  </a:moveTo>
                  <a:cubicBezTo>
                    <a:pt x="1077387" y="769179"/>
                    <a:pt x="1052470" y="797297"/>
                    <a:pt x="1023209" y="822900"/>
                  </a:cubicBezTo>
                  <a:cubicBezTo>
                    <a:pt x="990976" y="851018"/>
                    <a:pt x="955086" y="873421"/>
                    <a:pt x="919196" y="895824"/>
                  </a:cubicBezTo>
                  <a:cubicBezTo>
                    <a:pt x="892221" y="912740"/>
                    <a:pt x="862046" y="923713"/>
                    <a:pt x="829813" y="931257"/>
                  </a:cubicBezTo>
                  <a:cubicBezTo>
                    <a:pt x="788208" y="940858"/>
                    <a:pt x="746146" y="945887"/>
                    <a:pt x="703855" y="947487"/>
                  </a:cubicBezTo>
                  <a:cubicBezTo>
                    <a:pt x="629788" y="950230"/>
                    <a:pt x="555722" y="951373"/>
                    <a:pt x="484856" y="923484"/>
                  </a:cubicBezTo>
                  <a:cubicBezTo>
                    <a:pt x="467711" y="916626"/>
                    <a:pt x="451938" y="907482"/>
                    <a:pt x="435478" y="899710"/>
                  </a:cubicBezTo>
                  <a:cubicBezTo>
                    <a:pt x="427477" y="895824"/>
                    <a:pt x="420619" y="889880"/>
                    <a:pt x="420848" y="879593"/>
                  </a:cubicBezTo>
                  <a:cubicBezTo>
                    <a:pt x="421762" y="847132"/>
                    <a:pt x="416505" y="815356"/>
                    <a:pt x="413761" y="783124"/>
                  </a:cubicBezTo>
                  <a:cubicBezTo>
                    <a:pt x="413761" y="782209"/>
                    <a:pt x="413533" y="781295"/>
                    <a:pt x="413533" y="780381"/>
                  </a:cubicBezTo>
                  <a:cubicBezTo>
                    <a:pt x="413533" y="780152"/>
                    <a:pt x="413533" y="779923"/>
                    <a:pt x="413533" y="779695"/>
                  </a:cubicBezTo>
                  <a:cubicBezTo>
                    <a:pt x="413533" y="779009"/>
                    <a:pt x="413533" y="778323"/>
                    <a:pt x="413533" y="777637"/>
                  </a:cubicBezTo>
                  <a:cubicBezTo>
                    <a:pt x="413533" y="777409"/>
                    <a:pt x="413533" y="777409"/>
                    <a:pt x="413533" y="777180"/>
                  </a:cubicBezTo>
                  <a:cubicBezTo>
                    <a:pt x="413533" y="772380"/>
                    <a:pt x="413761" y="767579"/>
                    <a:pt x="413533" y="762778"/>
                  </a:cubicBezTo>
                  <a:cubicBezTo>
                    <a:pt x="413533" y="762093"/>
                    <a:pt x="413533" y="761407"/>
                    <a:pt x="413304" y="760950"/>
                  </a:cubicBezTo>
                  <a:cubicBezTo>
                    <a:pt x="412390" y="752720"/>
                    <a:pt x="414904" y="746548"/>
                    <a:pt x="422677" y="743576"/>
                  </a:cubicBezTo>
                  <a:cubicBezTo>
                    <a:pt x="429078" y="741061"/>
                    <a:pt x="431135" y="731917"/>
                    <a:pt x="436393" y="728488"/>
                  </a:cubicBezTo>
                  <a:cubicBezTo>
                    <a:pt x="451938" y="736489"/>
                    <a:pt x="467025" y="745405"/>
                    <a:pt x="481656" y="753634"/>
                  </a:cubicBezTo>
                  <a:cubicBezTo>
                    <a:pt x="532405" y="781981"/>
                    <a:pt x="587269" y="795925"/>
                    <a:pt x="644647" y="802783"/>
                  </a:cubicBezTo>
                  <a:cubicBezTo>
                    <a:pt x="683281" y="807584"/>
                    <a:pt x="721457" y="809870"/>
                    <a:pt x="760548" y="804612"/>
                  </a:cubicBezTo>
                  <a:cubicBezTo>
                    <a:pt x="812897" y="797526"/>
                    <a:pt x="923311" y="766207"/>
                    <a:pt x="990976" y="654193"/>
                  </a:cubicBezTo>
                  <a:cubicBezTo>
                    <a:pt x="1035325" y="581727"/>
                    <a:pt x="1037839" y="496459"/>
                    <a:pt x="1026409" y="415764"/>
                  </a:cubicBezTo>
                  <a:cubicBezTo>
                    <a:pt x="1022523" y="388789"/>
                    <a:pt x="1016122" y="362728"/>
                    <a:pt x="1007436" y="337125"/>
                  </a:cubicBezTo>
                  <a:cubicBezTo>
                    <a:pt x="990519" y="287062"/>
                    <a:pt x="958744" y="247742"/>
                    <a:pt x="920339" y="212538"/>
                  </a:cubicBezTo>
                  <a:cubicBezTo>
                    <a:pt x="873019" y="169104"/>
                    <a:pt x="814269" y="153102"/>
                    <a:pt x="754147" y="139157"/>
                  </a:cubicBezTo>
                  <a:cubicBezTo>
                    <a:pt x="687624" y="123613"/>
                    <a:pt x="555951" y="149216"/>
                    <a:pt x="480970" y="191050"/>
                  </a:cubicBezTo>
                  <a:cubicBezTo>
                    <a:pt x="423820" y="227626"/>
                    <a:pt x="382215" y="277232"/>
                    <a:pt x="352039" y="339182"/>
                  </a:cubicBezTo>
                  <a:cubicBezTo>
                    <a:pt x="347239" y="333239"/>
                    <a:pt x="297861" y="325466"/>
                    <a:pt x="261971" y="351298"/>
                  </a:cubicBezTo>
                  <a:cubicBezTo>
                    <a:pt x="222195" y="384674"/>
                    <a:pt x="227452" y="432909"/>
                    <a:pt x="251913" y="461712"/>
                  </a:cubicBezTo>
                  <a:cubicBezTo>
                    <a:pt x="258313" y="469256"/>
                    <a:pt x="264943" y="477028"/>
                    <a:pt x="275001" y="481829"/>
                  </a:cubicBezTo>
                  <a:cubicBezTo>
                    <a:pt x="258999" y="491430"/>
                    <a:pt x="244826" y="499888"/>
                    <a:pt x="230653" y="508575"/>
                  </a:cubicBezTo>
                  <a:cubicBezTo>
                    <a:pt x="216937" y="517033"/>
                    <a:pt x="199335" y="532121"/>
                    <a:pt x="184247" y="538979"/>
                  </a:cubicBezTo>
                  <a:cubicBezTo>
                    <a:pt x="176475" y="528921"/>
                    <a:pt x="163216" y="433823"/>
                    <a:pt x="194534" y="326381"/>
                  </a:cubicBezTo>
                  <a:cubicBezTo>
                    <a:pt x="206193" y="283633"/>
                    <a:pt x="229967" y="247742"/>
                    <a:pt x="258771" y="215281"/>
                  </a:cubicBezTo>
                  <a:cubicBezTo>
                    <a:pt x="285517" y="185106"/>
                    <a:pt x="313177" y="156074"/>
                    <a:pt x="345181" y="131156"/>
                  </a:cubicBezTo>
                  <a:cubicBezTo>
                    <a:pt x="371928" y="110125"/>
                    <a:pt x="400731" y="89323"/>
                    <a:pt x="431364" y="75835"/>
                  </a:cubicBezTo>
                  <a:cubicBezTo>
                    <a:pt x="604642" y="-1203"/>
                    <a:pt x="724657" y="13199"/>
                    <a:pt x="742260" y="15942"/>
                  </a:cubicBezTo>
                  <a:cubicBezTo>
                    <a:pt x="896793" y="25315"/>
                    <a:pt x="1032582" y="138014"/>
                    <a:pt x="1087674" y="220539"/>
                  </a:cubicBezTo>
                  <a:cubicBezTo>
                    <a:pt x="1087674" y="220539"/>
                    <a:pt x="1087674" y="220539"/>
                    <a:pt x="1087674" y="220539"/>
                  </a:cubicBezTo>
                  <a:cubicBezTo>
                    <a:pt x="1088589" y="221911"/>
                    <a:pt x="1089274" y="223054"/>
                    <a:pt x="1090189" y="224425"/>
                  </a:cubicBezTo>
                  <a:cubicBezTo>
                    <a:pt x="1091103" y="225797"/>
                    <a:pt x="1091789" y="226940"/>
                    <a:pt x="1092475" y="228083"/>
                  </a:cubicBezTo>
                  <a:cubicBezTo>
                    <a:pt x="1122879" y="274031"/>
                    <a:pt x="1141852" y="325924"/>
                    <a:pt x="1158769" y="378273"/>
                  </a:cubicBezTo>
                  <a:cubicBezTo>
                    <a:pt x="1197631" y="549037"/>
                    <a:pt x="1121736" y="706543"/>
                    <a:pt x="1099333" y="738090"/>
                  </a:cubicBezTo>
                  <a:close/>
                </a:path>
              </a:pathLst>
            </a:custGeom>
            <a:solidFill>
              <a:srgbClr val="000000"/>
            </a:solidFill>
            <a:ln w="2286" cap="flat">
              <a:noFill/>
              <a:prstDash val="solid"/>
              <a:miter/>
            </a:ln>
          </p:spPr>
          <p:txBody>
            <a:bodyPr rtlCol="0" anchor="ctr"/>
            <a:lstStyle/>
            <a:p>
              <a:endParaRPr lang="en-US"/>
            </a:p>
          </p:txBody>
        </p:sp>
        <p:sp>
          <p:nvSpPr>
            <p:cNvPr id="91" name="Freeform 598">
              <a:extLst>
                <a:ext uri="{FF2B5EF4-FFF2-40B4-BE49-F238E27FC236}">
                  <a16:creationId xmlns:a16="http://schemas.microsoft.com/office/drawing/2014/main" id="{7ACE52D3-49BD-3260-81CE-9D3EEE29427E}"/>
                </a:ext>
              </a:extLst>
            </p:cNvPr>
            <p:cNvSpPr/>
            <p:nvPr/>
          </p:nvSpPr>
          <p:spPr>
            <a:xfrm>
              <a:off x="6292145" y="5231129"/>
              <a:ext cx="214091" cy="22261"/>
            </a:xfrm>
            <a:custGeom>
              <a:avLst/>
              <a:gdLst>
                <a:gd name="connsiteX0" fmla="*/ 193746 w 214091"/>
                <a:gd name="connsiteY0" fmla="*/ 9068 h 22261"/>
                <a:gd name="connsiteX1" fmla="*/ 158770 w 214091"/>
                <a:gd name="connsiteY1" fmla="*/ 7468 h 22261"/>
                <a:gd name="connsiteX2" fmla="*/ 8122 w 214091"/>
                <a:gd name="connsiteY2" fmla="*/ 153 h 22261"/>
                <a:gd name="connsiteX3" fmla="*/ 121 w 214091"/>
                <a:gd name="connsiteY3" fmla="*/ 5411 h 22261"/>
                <a:gd name="connsiteX4" fmla="*/ 5379 w 214091"/>
                <a:gd name="connsiteY4" fmla="*/ 13869 h 22261"/>
                <a:gd name="connsiteX5" fmla="*/ 33268 w 214091"/>
                <a:gd name="connsiteY5" fmla="*/ 17298 h 22261"/>
                <a:gd name="connsiteX6" fmla="*/ 186202 w 214091"/>
                <a:gd name="connsiteY6" fmla="*/ 21413 h 22261"/>
                <a:gd name="connsiteX7" fmla="*/ 214091 w 214091"/>
                <a:gd name="connsiteY7" fmla="*/ 16841 h 22261"/>
                <a:gd name="connsiteX8" fmla="*/ 193746 w 214091"/>
                <a:gd name="connsiteY8" fmla="*/ 9068 h 22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4091" h="22261">
                  <a:moveTo>
                    <a:pt x="193746" y="9068"/>
                  </a:moveTo>
                  <a:cubicBezTo>
                    <a:pt x="182087" y="8611"/>
                    <a:pt x="170200" y="9525"/>
                    <a:pt x="158770" y="7468"/>
                  </a:cubicBezTo>
                  <a:cubicBezTo>
                    <a:pt x="108935" y="-1676"/>
                    <a:pt x="58186" y="8840"/>
                    <a:pt x="8122" y="153"/>
                  </a:cubicBezTo>
                  <a:cubicBezTo>
                    <a:pt x="4236" y="-533"/>
                    <a:pt x="807" y="1067"/>
                    <a:pt x="121" y="5411"/>
                  </a:cubicBezTo>
                  <a:cubicBezTo>
                    <a:pt x="-564" y="9525"/>
                    <a:pt x="1722" y="11811"/>
                    <a:pt x="5379" y="13869"/>
                  </a:cubicBezTo>
                  <a:cubicBezTo>
                    <a:pt x="14295" y="18669"/>
                    <a:pt x="24124" y="17755"/>
                    <a:pt x="33268" y="17298"/>
                  </a:cubicBezTo>
                  <a:cubicBezTo>
                    <a:pt x="84246" y="14783"/>
                    <a:pt x="135224" y="14326"/>
                    <a:pt x="186202" y="21413"/>
                  </a:cubicBezTo>
                  <a:cubicBezTo>
                    <a:pt x="195117" y="22784"/>
                    <a:pt x="204718" y="23241"/>
                    <a:pt x="214091" y="16841"/>
                  </a:cubicBezTo>
                  <a:cubicBezTo>
                    <a:pt x="208147" y="8840"/>
                    <a:pt x="200832" y="9297"/>
                    <a:pt x="193746" y="9068"/>
                  </a:cubicBezTo>
                  <a:close/>
                </a:path>
              </a:pathLst>
            </a:custGeom>
            <a:solidFill>
              <a:srgbClr val="000000"/>
            </a:solidFill>
            <a:ln w="2286" cap="flat">
              <a:noFill/>
              <a:prstDash val="solid"/>
              <a:miter/>
            </a:ln>
          </p:spPr>
          <p:txBody>
            <a:bodyPr rtlCol="0" anchor="ctr"/>
            <a:lstStyle/>
            <a:p>
              <a:endParaRPr lang="en-US"/>
            </a:p>
          </p:txBody>
        </p:sp>
        <p:sp>
          <p:nvSpPr>
            <p:cNvPr id="92" name="Freeform 599">
              <a:extLst>
                <a:ext uri="{FF2B5EF4-FFF2-40B4-BE49-F238E27FC236}">
                  <a16:creationId xmlns:a16="http://schemas.microsoft.com/office/drawing/2014/main" id="{B71E95A2-14CF-D7F8-877A-9773E73DC05F}"/>
                </a:ext>
              </a:extLst>
            </p:cNvPr>
            <p:cNvSpPr/>
            <p:nvPr/>
          </p:nvSpPr>
          <p:spPr>
            <a:xfrm>
              <a:off x="5242980" y="5217079"/>
              <a:ext cx="164537" cy="16956"/>
            </a:xfrm>
            <a:custGeom>
              <a:avLst/>
              <a:gdLst>
                <a:gd name="connsiteX0" fmla="*/ 160947 w 164537"/>
                <a:gd name="connsiteY0" fmla="*/ 487 h 16956"/>
                <a:gd name="connsiteX1" fmla="*/ 18986 w 164537"/>
                <a:gd name="connsiteY1" fmla="*/ 1630 h 16956"/>
                <a:gd name="connsiteX2" fmla="*/ 13 w 164537"/>
                <a:gd name="connsiteY2" fmla="*/ 7802 h 16956"/>
                <a:gd name="connsiteX3" fmla="*/ 18072 w 164537"/>
                <a:gd name="connsiteY3" fmla="*/ 15118 h 16956"/>
                <a:gd name="connsiteX4" fmla="*/ 129400 w 164537"/>
                <a:gd name="connsiteY4" fmla="*/ 16489 h 16956"/>
                <a:gd name="connsiteX5" fmla="*/ 160947 w 164537"/>
                <a:gd name="connsiteY5" fmla="*/ 487 h 1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537" h="16956">
                  <a:moveTo>
                    <a:pt x="160947" y="487"/>
                  </a:moveTo>
                  <a:cubicBezTo>
                    <a:pt x="123228" y="-1570"/>
                    <a:pt x="56934" y="3688"/>
                    <a:pt x="18986" y="1630"/>
                  </a:cubicBezTo>
                  <a:cubicBezTo>
                    <a:pt x="11214" y="1173"/>
                    <a:pt x="470" y="-3170"/>
                    <a:pt x="13" y="7802"/>
                  </a:cubicBezTo>
                  <a:cubicBezTo>
                    <a:pt x="-445" y="16718"/>
                    <a:pt x="11671" y="14660"/>
                    <a:pt x="18072" y="15118"/>
                  </a:cubicBezTo>
                  <a:cubicBezTo>
                    <a:pt x="55105" y="18089"/>
                    <a:pt x="92367" y="13060"/>
                    <a:pt x="129400" y="16489"/>
                  </a:cubicBezTo>
                  <a:cubicBezTo>
                    <a:pt x="161176" y="20147"/>
                    <a:pt x="170548" y="1173"/>
                    <a:pt x="160947" y="487"/>
                  </a:cubicBezTo>
                  <a:close/>
                </a:path>
              </a:pathLst>
            </a:custGeom>
            <a:solidFill>
              <a:srgbClr val="000000"/>
            </a:solidFill>
            <a:ln w="2286" cap="flat">
              <a:noFill/>
              <a:prstDash val="solid"/>
              <a:miter/>
            </a:ln>
          </p:spPr>
          <p:txBody>
            <a:bodyPr rtlCol="0" anchor="ctr"/>
            <a:lstStyle/>
            <a:p>
              <a:endParaRPr lang="en-US"/>
            </a:p>
          </p:txBody>
        </p:sp>
        <p:sp>
          <p:nvSpPr>
            <p:cNvPr id="93" name="Freeform 600">
              <a:extLst>
                <a:ext uri="{FF2B5EF4-FFF2-40B4-BE49-F238E27FC236}">
                  <a16:creationId xmlns:a16="http://schemas.microsoft.com/office/drawing/2014/main" id="{3AEF2E6F-62B0-CEA7-DA20-7C2C071EEDE2}"/>
                </a:ext>
              </a:extLst>
            </p:cNvPr>
            <p:cNvSpPr/>
            <p:nvPr/>
          </p:nvSpPr>
          <p:spPr>
            <a:xfrm>
              <a:off x="5310328" y="4530852"/>
              <a:ext cx="35305" cy="140817"/>
            </a:xfrm>
            <a:custGeom>
              <a:avLst/>
              <a:gdLst>
                <a:gd name="connsiteX0" fmla="*/ 31191 w 35305"/>
                <a:gd name="connsiteY0" fmla="*/ 0 h 140817"/>
                <a:gd name="connsiteX1" fmla="*/ 787 w 35305"/>
                <a:gd name="connsiteY1" fmla="*/ 63322 h 140817"/>
                <a:gd name="connsiteX2" fmla="*/ 35306 w 35305"/>
                <a:gd name="connsiteY2" fmla="*/ 140818 h 140817"/>
                <a:gd name="connsiteX3" fmla="*/ 13817 w 35305"/>
                <a:gd name="connsiteY3" fmla="*/ 72695 h 140817"/>
                <a:gd name="connsiteX4" fmla="*/ 31191 w 35305"/>
                <a:gd name="connsiteY4" fmla="*/ 0 h 1408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05" h="140817">
                  <a:moveTo>
                    <a:pt x="31191" y="0"/>
                  </a:moveTo>
                  <a:cubicBezTo>
                    <a:pt x="9931" y="16002"/>
                    <a:pt x="3530" y="41377"/>
                    <a:pt x="787" y="63322"/>
                  </a:cubicBezTo>
                  <a:cubicBezTo>
                    <a:pt x="-2870" y="93955"/>
                    <a:pt x="5816" y="129388"/>
                    <a:pt x="35306" y="140818"/>
                  </a:cubicBezTo>
                  <a:cubicBezTo>
                    <a:pt x="17704" y="116357"/>
                    <a:pt x="14503" y="97612"/>
                    <a:pt x="13817" y="72695"/>
                  </a:cubicBezTo>
                  <a:cubicBezTo>
                    <a:pt x="13132" y="31318"/>
                    <a:pt x="31877" y="25146"/>
                    <a:pt x="31191" y="0"/>
                  </a:cubicBezTo>
                  <a:close/>
                </a:path>
              </a:pathLst>
            </a:custGeom>
            <a:solidFill>
              <a:srgbClr val="000000"/>
            </a:solidFill>
            <a:ln w="2286" cap="flat">
              <a:noFill/>
              <a:prstDash val="solid"/>
              <a:miter/>
            </a:ln>
          </p:spPr>
          <p:txBody>
            <a:bodyPr rtlCol="0" anchor="ctr"/>
            <a:lstStyle/>
            <a:p>
              <a:endParaRPr lang="en-US"/>
            </a:p>
          </p:txBody>
        </p:sp>
        <p:sp>
          <p:nvSpPr>
            <p:cNvPr id="94" name="Freeform 601">
              <a:extLst>
                <a:ext uri="{FF2B5EF4-FFF2-40B4-BE49-F238E27FC236}">
                  <a16:creationId xmlns:a16="http://schemas.microsoft.com/office/drawing/2014/main" id="{47163467-60D0-A17F-9D4C-294719C9C5C6}"/>
                </a:ext>
              </a:extLst>
            </p:cNvPr>
            <p:cNvSpPr/>
            <p:nvPr/>
          </p:nvSpPr>
          <p:spPr>
            <a:xfrm>
              <a:off x="6543419" y="4555626"/>
              <a:ext cx="45871" cy="116043"/>
            </a:xfrm>
            <a:custGeom>
              <a:avLst/>
              <a:gdLst>
                <a:gd name="connsiteX0" fmla="*/ 14709 w 45871"/>
                <a:gd name="connsiteY0" fmla="*/ 8373 h 116043"/>
                <a:gd name="connsiteX1" fmla="*/ 9451 w 45871"/>
                <a:gd name="connsiteY1" fmla="*/ 1515 h 116043"/>
                <a:gd name="connsiteX2" fmla="*/ 3508 w 45871"/>
                <a:gd name="connsiteY2" fmla="*/ 143 h 116043"/>
                <a:gd name="connsiteX3" fmla="*/ 307 w 45871"/>
                <a:gd name="connsiteY3" fmla="*/ 7458 h 116043"/>
                <a:gd name="connsiteX4" fmla="*/ 4194 w 45871"/>
                <a:gd name="connsiteY4" fmla="*/ 15231 h 116043"/>
                <a:gd name="connsiteX5" fmla="*/ 42141 w 45871"/>
                <a:gd name="connsiteY5" fmla="*/ 116043 h 116043"/>
                <a:gd name="connsiteX6" fmla="*/ 45342 w 45871"/>
                <a:gd name="connsiteY6" fmla="*/ 92498 h 116043"/>
                <a:gd name="connsiteX7" fmla="*/ 14709 w 45871"/>
                <a:gd name="connsiteY7" fmla="*/ 8373 h 116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871" h="116043">
                  <a:moveTo>
                    <a:pt x="14709" y="8373"/>
                  </a:moveTo>
                  <a:cubicBezTo>
                    <a:pt x="13338" y="5858"/>
                    <a:pt x="11737" y="3344"/>
                    <a:pt x="9451" y="1515"/>
                  </a:cubicBezTo>
                  <a:cubicBezTo>
                    <a:pt x="8080" y="372"/>
                    <a:pt x="5108" y="-314"/>
                    <a:pt x="3508" y="143"/>
                  </a:cubicBezTo>
                  <a:cubicBezTo>
                    <a:pt x="536" y="1286"/>
                    <a:pt x="-607" y="4258"/>
                    <a:pt x="307" y="7458"/>
                  </a:cubicBezTo>
                  <a:cubicBezTo>
                    <a:pt x="1222" y="10202"/>
                    <a:pt x="2822" y="12716"/>
                    <a:pt x="4194" y="15231"/>
                  </a:cubicBezTo>
                  <a:cubicBezTo>
                    <a:pt x="20424" y="47463"/>
                    <a:pt x="32997" y="80839"/>
                    <a:pt x="42141" y="116043"/>
                  </a:cubicBezTo>
                  <a:cubicBezTo>
                    <a:pt x="45342" y="108271"/>
                    <a:pt x="46713" y="100727"/>
                    <a:pt x="45342" y="92498"/>
                  </a:cubicBezTo>
                  <a:cubicBezTo>
                    <a:pt x="40770" y="62322"/>
                    <a:pt x="29111" y="34890"/>
                    <a:pt x="14709" y="8373"/>
                  </a:cubicBezTo>
                  <a:close/>
                </a:path>
              </a:pathLst>
            </a:custGeom>
            <a:solidFill>
              <a:srgbClr val="000000"/>
            </a:solidFill>
            <a:ln w="2286" cap="flat">
              <a:noFill/>
              <a:prstDash val="solid"/>
              <a:miter/>
            </a:ln>
          </p:spPr>
          <p:txBody>
            <a:bodyPr rtlCol="0" anchor="ctr"/>
            <a:lstStyle/>
            <a:p>
              <a:endParaRPr lang="en-US"/>
            </a:p>
          </p:txBody>
        </p:sp>
        <p:sp>
          <p:nvSpPr>
            <p:cNvPr id="95" name="Freeform 602">
              <a:extLst>
                <a:ext uri="{FF2B5EF4-FFF2-40B4-BE49-F238E27FC236}">
                  <a16:creationId xmlns:a16="http://schemas.microsoft.com/office/drawing/2014/main" id="{444B39BB-C2E3-DBEF-686B-2026225079D2}"/>
                </a:ext>
              </a:extLst>
            </p:cNvPr>
            <p:cNvSpPr/>
            <p:nvPr/>
          </p:nvSpPr>
          <p:spPr>
            <a:xfrm>
              <a:off x="5850764" y="4585053"/>
              <a:ext cx="425490" cy="405468"/>
            </a:xfrm>
            <a:custGeom>
              <a:avLst/>
              <a:gdLst>
                <a:gd name="connsiteX0" fmla="*/ 127864 w 425490"/>
                <a:gd name="connsiteY0" fmla="*/ 396369 h 405468"/>
                <a:gd name="connsiteX1" fmla="*/ 284226 w 425490"/>
                <a:gd name="connsiteY1" fmla="*/ 392940 h 405468"/>
                <a:gd name="connsiteX2" fmla="*/ 415214 w 425490"/>
                <a:gd name="connsiteY2" fmla="*/ 269267 h 405468"/>
                <a:gd name="connsiteX3" fmla="*/ 408813 w 425490"/>
                <a:gd name="connsiteY3" fmla="*/ 114276 h 405468"/>
                <a:gd name="connsiteX4" fmla="*/ 327889 w 425490"/>
                <a:gd name="connsiteY4" fmla="*/ 22379 h 405468"/>
                <a:gd name="connsiteX5" fmla="*/ 89688 w 425490"/>
                <a:gd name="connsiteY5" fmla="*/ 33581 h 405468"/>
                <a:gd name="connsiteX6" fmla="*/ 4420 w 425490"/>
                <a:gd name="connsiteY6" fmla="*/ 159082 h 405468"/>
                <a:gd name="connsiteX7" fmla="*/ 15393 w 425490"/>
                <a:gd name="connsiteY7" fmla="*/ 288927 h 405468"/>
                <a:gd name="connsiteX8" fmla="*/ 127864 w 425490"/>
                <a:gd name="connsiteY8" fmla="*/ 396369 h 405468"/>
                <a:gd name="connsiteX9" fmla="*/ 18593 w 425490"/>
                <a:gd name="connsiteY9" fmla="*/ 156796 h 405468"/>
                <a:gd name="connsiteX10" fmla="*/ 296799 w 425490"/>
                <a:gd name="connsiteY10" fmla="*/ 22608 h 405468"/>
                <a:gd name="connsiteX11" fmla="*/ 397841 w 425490"/>
                <a:gd name="connsiteY11" fmla="*/ 123877 h 405468"/>
                <a:gd name="connsiteX12" fmla="*/ 382524 w 425490"/>
                <a:gd name="connsiteY12" fmla="*/ 308815 h 405468"/>
                <a:gd name="connsiteX13" fmla="*/ 275768 w 425490"/>
                <a:gd name="connsiteY13" fmla="*/ 382424 h 405468"/>
                <a:gd name="connsiteX14" fmla="*/ 83058 w 425490"/>
                <a:gd name="connsiteY14" fmla="*/ 358650 h 405468"/>
                <a:gd name="connsiteX15" fmla="*/ 25680 w 425490"/>
                <a:gd name="connsiteY15" fmla="*/ 277954 h 405468"/>
                <a:gd name="connsiteX16" fmla="*/ 18593 w 425490"/>
                <a:gd name="connsiteY16" fmla="*/ 156796 h 405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5490" h="405468">
                  <a:moveTo>
                    <a:pt x="127864" y="396369"/>
                  </a:moveTo>
                  <a:cubicBezTo>
                    <a:pt x="219304" y="415114"/>
                    <a:pt x="256794" y="400255"/>
                    <a:pt x="284226" y="392940"/>
                  </a:cubicBezTo>
                  <a:cubicBezTo>
                    <a:pt x="349835" y="375337"/>
                    <a:pt x="395555" y="335104"/>
                    <a:pt x="415214" y="269267"/>
                  </a:cubicBezTo>
                  <a:cubicBezTo>
                    <a:pt x="430759" y="217375"/>
                    <a:pt x="428702" y="165711"/>
                    <a:pt x="408813" y="114276"/>
                  </a:cubicBezTo>
                  <a:cubicBezTo>
                    <a:pt x="392811" y="72900"/>
                    <a:pt x="364694" y="44096"/>
                    <a:pt x="327889" y="22379"/>
                  </a:cubicBezTo>
                  <a:cubicBezTo>
                    <a:pt x="291999" y="1348"/>
                    <a:pt x="169240" y="-19683"/>
                    <a:pt x="89688" y="33581"/>
                  </a:cubicBezTo>
                  <a:cubicBezTo>
                    <a:pt x="39396" y="69471"/>
                    <a:pt x="16307" y="99417"/>
                    <a:pt x="4420" y="159082"/>
                  </a:cubicBezTo>
                  <a:cubicBezTo>
                    <a:pt x="-4496" y="203202"/>
                    <a:pt x="534" y="247093"/>
                    <a:pt x="15393" y="288927"/>
                  </a:cubicBezTo>
                  <a:cubicBezTo>
                    <a:pt x="33452" y="339904"/>
                    <a:pt x="75286" y="378766"/>
                    <a:pt x="127864" y="396369"/>
                  </a:cubicBezTo>
                  <a:close/>
                  <a:moveTo>
                    <a:pt x="18593" y="156796"/>
                  </a:moveTo>
                  <a:cubicBezTo>
                    <a:pt x="65685" y="-21741"/>
                    <a:pt x="273254" y="11864"/>
                    <a:pt x="296799" y="22608"/>
                  </a:cubicBezTo>
                  <a:cubicBezTo>
                    <a:pt x="344805" y="44325"/>
                    <a:pt x="381610" y="71757"/>
                    <a:pt x="397841" y="123877"/>
                  </a:cubicBezTo>
                  <a:cubicBezTo>
                    <a:pt x="421386" y="202516"/>
                    <a:pt x="405156" y="275896"/>
                    <a:pt x="382524" y="308815"/>
                  </a:cubicBezTo>
                  <a:cubicBezTo>
                    <a:pt x="366980" y="331446"/>
                    <a:pt x="329261" y="374194"/>
                    <a:pt x="275768" y="382424"/>
                  </a:cubicBezTo>
                  <a:cubicBezTo>
                    <a:pt x="210846" y="398883"/>
                    <a:pt x="141351" y="399112"/>
                    <a:pt x="83058" y="358650"/>
                  </a:cubicBezTo>
                  <a:cubicBezTo>
                    <a:pt x="54940" y="338990"/>
                    <a:pt x="34595" y="311558"/>
                    <a:pt x="25680" y="277954"/>
                  </a:cubicBezTo>
                  <a:cubicBezTo>
                    <a:pt x="14707" y="238177"/>
                    <a:pt x="6934" y="197715"/>
                    <a:pt x="18593" y="156796"/>
                  </a:cubicBezTo>
                  <a:close/>
                </a:path>
              </a:pathLst>
            </a:custGeom>
            <a:solidFill>
              <a:srgbClr val="000000"/>
            </a:solidFill>
            <a:ln w="2286" cap="flat">
              <a:noFill/>
              <a:prstDash val="solid"/>
              <a:miter/>
            </a:ln>
          </p:spPr>
          <p:txBody>
            <a:bodyPr rtlCol="0" anchor="ctr"/>
            <a:lstStyle/>
            <a:p>
              <a:endParaRPr lang="en-US"/>
            </a:p>
          </p:txBody>
        </p:sp>
        <p:sp>
          <p:nvSpPr>
            <p:cNvPr id="96" name="Freeform 603">
              <a:extLst>
                <a:ext uri="{FF2B5EF4-FFF2-40B4-BE49-F238E27FC236}">
                  <a16:creationId xmlns:a16="http://schemas.microsoft.com/office/drawing/2014/main" id="{5B345A26-F5F6-1267-77CC-588A6E226FA6}"/>
                </a:ext>
              </a:extLst>
            </p:cNvPr>
            <p:cNvSpPr/>
            <p:nvPr/>
          </p:nvSpPr>
          <p:spPr>
            <a:xfrm>
              <a:off x="5807598" y="4660232"/>
              <a:ext cx="23761" cy="72473"/>
            </a:xfrm>
            <a:custGeom>
              <a:avLst/>
              <a:gdLst>
                <a:gd name="connsiteX0" fmla="*/ 14896 w 23761"/>
                <a:gd name="connsiteY0" fmla="*/ 72474 h 72473"/>
                <a:gd name="connsiteX1" fmla="*/ 12610 w 23761"/>
                <a:gd name="connsiteY1" fmla="*/ 5722 h 72473"/>
                <a:gd name="connsiteX2" fmla="*/ 2323 w 23761"/>
                <a:gd name="connsiteY2" fmla="*/ 1150 h 72473"/>
                <a:gd name="connsiteX3" fmla="*/ 1637 w 23761"/>
                <a:gd name="connsiteY3" fmla="*/ 11209 h 72473"/>
                <a:gd name="connsiteX4" fmla="*/ 14896 w 23761"/>
                <a:gd name="connsiteY4" fmla="*/ 72474 h 72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61" h="72473">
                  <a:moveTo>
                    <a:pt x="14896" y="72474"/>
                  </a:moveTo>
                  <a:cubicBezTo>
                    <a:pt x="29755" y="48014"/>
                    <a:pt x="23811" y="26754"/>
                    <a:pt x="12610" y="5722"/>
                  </a:cubicBezTo>
                  <a:cubicBezTo>
                    <a:pt x="10553" y="2065"/>
                    <a:pt x="7124" y="-2050"/>
                    <a:pt x="2323" y="1150"/>
                  </a:cubicBezTo>
                  <a:cubicBezTo>
                    <a:pt x="-1335" y="3436"/>
                    <a:pt x="37" y="8008"/>
                    <a:pt x="1637" y="11209"/>
                  </a:cubicBezTo>
                  <a:cubicBezTo>
                    <a:pt x="10781" y="29954"/>
                    <a:pt x="15810" y="49385"/>
                    <a:pt x="14896" y="72474"/>
                  </a:cubicBezTo>
                  <a:close/>
                </a:path>
              </a:pathLst>
            </a:custGeom>
            <a:solidFill>
              <a:srgbClr val="000000"/>
            </a:solidFill>
            <a:ln w="2286" cap="flat">
              <a:noFill/>
              <a:prstDash val="solid"/>
              <a:miter/>
            </a:ln>
          </p:spPr>
          <p:txBody>
            <a:bodyPr rtlCol="0" anchor="ctr"/>
            <a:lstStyle/>
            <a:p>
              <a:endParaRPr lang="en-US"/>
            </a:p>
          </p:txBody>
        </p:sp>
        <p:sp>
          <p:nvSpPr>
            <p:cNvPr id="97" name="Freeform 604">
              <a:extLst>
                <a:ext uri="{FF2B5EF4-FFF2-40B4-BE49-F238E27FC236}">
                  <a16:creationId xmlns:a16="http://schemas.microsoft.com/office/drawing/2014/main" id="{E2A1C24D-D698-8181-F509-78A1A2962E55}"/>
                </a:ext>
              </a:extLst>
            </p:cNvPr>
            <p:cNvSpPr/>
            <p:nvPr/>
          </p:nvSpPr>
          <p:spPr>
            <a:xfrm>
              <a:off x="5973613" y="4698497"/>
              <a:ext cx="179670" cy="166885"/>
            </a:xfrm>
            <a:custGeom>
              <a:avLst/>
              <a:gdLst>
                <a:gd name="connsiteX0" fmla="*/ 110856 w 179670"/>
                <a:gd name="connsiteY0" fmla="*/ 165196 h 166885"/>
                <a:gd name="connsiteX1" fmla="*/ 179665 w 179670"/>
                <a:gd name="connsiteY1" fmla="*/ 84272 h 166885"/>
                <a:gd name="connsiteX2" fmla="*/ 144689 w 179670"/>
                <a:gd name="connsiteY2" fmla="*/ 19121 h 166885"/>
                <a:gd name="connsiteX3" fmla="*/ 62393 w 179670"/>
                <a:gd name="connsiteY3" fmla="*/ 4262 h 166885"/>
                <a:gd name="connsiteX4" fmla="*/ 20559 w 179670"/>
                <a:gd name="connsiteY4" fmla="*/ 137078 h 166885"/>
                <a:gd name="connsiteX5" fmla="*/ 110856 w 179670"/>
                <a:gd name="connsiteY5" fmla="*/ 165196 h 166885"/>
                <a:gd name="connsiteX6" fmla="*/ 21016 w 179670"/>
                <a:gd name="connsiteY6" fmla="*/ 59583 h 166885"/>
                <a:gd name="connsiteX7" fmla="*/ 94397 w 179670"/>
                <a:gd name="connsiteY7" fmla="*/ 15463 h 166885"/>
                <a:gd name="connsiteX8" fmla="*/ 160462 w 179670"/>
                <a:gd name="connsiteY8" fmla="*/ 59354 h 166885"/>
                <a:gd name="connsiteX9" fmla="*/ 93940 w 179670"/>
                <a:gd name="connsiteY9" fmla="*/ 151709 h 166885"/>
                <a:gd name="connsiteX10" fmla="*/ 39304 w 179670"/>
                <a:gd name="connsiteY10" fmla="*/ 134335 h 166885"/>
                <a:gd name="connsiteX11" fmla="*/ 21016 w 179670"/>
                <a:gd name="connsiteY11" fmla="*/ 59583 h 166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9670" h="166885">
                  <a:moveTo>
                    <a:pt x="110856" y="165196"/>
                  </a:moveTo>
                  <a:cubicBezTo>
                    <a:pt x="152233" y="158110"/>
                    <a:pt x="180122" y="125877"/>
                    <a:pt x="179665" y="84272"/>
                  </a:cubicBezTo>
                  <a:cubicBezTo>
                    <a:pt x="179436" y="56154"/>
                    <a:pt x="164806" y="37409"/>
                    <a:pt x="144689" y="19121"/>
                  </a:cubicBezTo>
                  <a:cubicBezTo>
                    <a:pt x="119314" y="-4197"/>
                    <a:pt x="90053" y="-2139"/>
                    <a:pt x="62393" y="4262"/>
                  </a:cubicBezTo>
                  <a:cubicBezTo>
                    <a:pt x="27188" y="12491"/>
                    <a:pt x="-31333" y="73756"/>
                    <a:pt x="20559" y="137078"/>
                  </a:cubicBezTo>
                  <a:cubicBezTo>
                    <a:pt x="45934" y="161310"/>
                    <a:pt x="75652" y="171140"/>
                    <a:pt x="110856" y="165196"/>
                  </a:cubicBezTo>
                  <a:close/>
                  <a:moveTo>
                    <a:pt x="21016" y="59583"/>
                  </a:moveTo>
                  <a:cubicBezTo>
                    <a:pt x="34046" y="27350"/>
                    <a:pt x="61021" y="15463"/>
                    <a:pt x="94397" y="15463"/>
                  </a:cubicBezTo>
                  <a:cubicBezTo>
                    <a:pt x="117714" y="15463"/>
                    <a:pt x="150404" y="37180"/>
                    <a:pt x="160462" y="59354"/>
                  </a:cubicBezTo>
                  <a:cubicBezTo>
                    <a:pt x="180808" y="104160"/>
                    <a:pt x="142631" y="156281"/>
                    <a:pt x="93940" y="151709"/>
                  </a:cubicBezTo>
                  <a:cubicBezTo>
                    <a:pt x="72908" y="151023"/>
                    <a:pt x="55535" y="146222"/>
                    <a:pt x="39304" y="134335"/>
                  </a:cubicBezTo>
                  <a:cubicBezTo>
                    <a:pt x="12787" y="114904"/>
                    <a:pt x="11872" y="81986"/>
                    <a:pt x="21016" y="59583"/>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1852484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3147254" y="1416421"/>
            <a:ext cx="8549902" cy="3849918"/>
          </a:xfrm>
        </p:spPr>
        <p:txBody>
          <a:bodyPr/>
          <a:lstStyle/>
          <a:p>
            <a:pPr marL="0" indent="0"/>
            <a:r>
              <a:rPr lang="en-US" sz="2200" b="1" dirty="0">
                <a:solidFill>
                  <a:srgbClr val="DF4625"/>
                </a:solidFill>
              </a:rPr>
              <a:t>Inclusive Hiring Practices. </a:t>
            </a:r>
            <a:r>
              <a:rPr lang="en-US" sz="2100" dirty="0">
                <a:solidFill>
                  <a:srgbClr val="3F3F3F"/>
                </a:solidFill>
              </a:rPr>
              <a:t>Revamp hiring and recruitment processes to reduce bias and ensure diverse candidates are considered. This includes </a:t>
            </a:r>
            <a:r>
              <a:rPr lang="en-US" sz="2100" dirty="0" err="1">
                <a:solidFill>
                  <a:srgbClr val="3F3F3F"/>
                </a:solidFill>
              </a:rPr>
              <a:t>anonymised</a:t>
            </a:r>
            <a:r>
              <a:rPr lang="en-US" sz="2100" dirty="0">
                <a:solidFill>
                  <a:srgbClr val="3F3F3F"/>
                </a:solidFill>
              </a:rPr>
              <a:t> CV reviews, diverse hiring panels, and inclusive job descriptions that appeal to a broader demographic. See previous sections of this Module.</a:t>
            </a:r>
          </a:p>
          <a:p>
            <a:pPr marL="0" indent="0"/>
            <a:r>
              <a:rPr lang="en-US" sz="2200" spc="0" dirty="0">
                <a:solidFill>
                  <a:schemeClr val="bg1"/>
                </a:solidFill>
                <a:highlight>
                  <a:srgbClr val="DF4625"/>
                </a:highlight>
                <a:latin typeface="+mn-lt"/>
              </a:rPr>
              <a:t>Example: </a:t>
            </a:r>
            <a:r>
              <a:rPr lang="en-US" sz="2100" spc="0" dirty="0">
                <a:solidFill>
                  <a:srgbClr val="3F3F3F"/>
                </a:solidFill>
                <a:latin typeface="+mn-lt"/>
              </a:rPr>
              <a:t>Implement blind recruitment techniques where demographic details are removed from résumés during initial screening.</a:t>
            </a:r>
          </a:p>
          <a:p>
            <a:pPr marL="457200" lvl="1" indent="0"/>
            <a:endParaRPr lang="en-US" sz="2100" spc="0" dirty="0">
              <a:solidFill>
                <a:srgbClr val="3F3F3F"/>
              </a:solidFill>
              <a:latin typeface="+mn-lt"/>
            </a:endParaRPr>
          </a:p>
          <a:p>
            <a:pPr marL="0" indent="0"/>
            <a:r>
              <a:rPr lang="en-US" sz="2200" b="1" dirty="0">
                <a:solidFill>
                  <a:srgbClr val="DF4625"/>
                </a:solidFill>
              </a:rPr>
              <a:t>Performance Evaluations. </a:t>
            </a:r>
            <a:r>
              <a:rPr lang="en-US" sz="2100" dirty="0">
                <a:solidFill>
                  <a:srgbClr val="3F3F3F"/>
                </a:solidFill>
              </a:rPr>
              <a:t>Embed D&amp;I metrics into performance reviews, ensuring employees are not only evaluated on business outcomes but also on how they contribute to creating an inclusive workplace. Explained further in this module. </a:t>
            </a:r>
          </a:p>
          <a:p>
            <a:pPr marL="0" indent="0"/>
            <a:r>
              <a:rPr lang="en-US" sz="2200" dirty="0">
                <a:solidFill>
                  <a:schemeClr val="bg1"/>
                </a:solidFill>
                <a:highlight>
                  <a:srgbClr val="DF4625"/>
                </a:highlight>
              </a:rPr>
              <a:t>Example: </a:t>
            </a:r>
            <a:r>
              <a:rPr lang="en-US" sz="2100" spc="0" dirty="0">
                <a:solidFill>
                  <a:srgbClr val="3F3F3F"/>
                </a:solidFill>
                <a:latin typeface="+mn-lt"/>
              </a:rPr>
              <a:t>Add a section in performance reviews for managers to evaluate employees on collaboration and respect for diverse perspectives.</a:t>
            </a:r>
          </a:p>
          <a:p>
            <a:pPr marL="0" indent="0"/>
            <a:endParaRPr lang="en-US" sz="2100" dirty="0">
              <a:solidFill>
                <a:srgbClr val="3F3F3F"/>
              </a:solidFill>
            </a:endParaRPr>
          </a:p>
          <a:p>
            <a:pPr marL="0" indent="0"/>
            <a:endParaRPr lang="en-IE" sz="2200" dirty="0"/>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3147254" y="612767"/>
            <a:ext cx="8028175" cy="803654"/>
          </a:xfrm>
        </p:spPr>
        <p:txBody>
          <a:bodyPr/>
          <a:lstStyle/>
          <a:p>
            <a:r>
              <a:rPr lang="en-IE" sz="3200" b="0" dirty="0">
                <a:solidFill>
                  <a:srgbClr val="702E8C"/>
                </a:solidFill>
              </a:rPr>
              <a:t>Make it Part of the </a:t>
            </a:r>
            <a:r>
              <a:rPr lang="en-IE" sz="3200" dirty="0">
                <a:solidFill>
                  <a:srgbClr val="702E8C"/>
                </a:solidFill>
              </a:rPr>
              <a:t>Company Processes</a:t>
            </a:r>
          </a:p>
        </p:txBody>
      </p:sp>
      <p:sp>
        <p:nvSpPr>
          <p:cNvPr id="5" name="Text Placeholder 8">
            <a:extLst>
              <a:ext uri="{FF2B5EF4-FFF2-40B4-BE49-F238E27FC236}">
                <a16:creationId xmlns:a16="http://schemas.microsoft.com/office/drawing/2014/main" id="{450E4C1D-A923-4FFC-9A49-06F21654CD54}"/>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grpSp>
        <p:nvGrpSpPr>
          <p:cNvPr id="7" name="Graphic 2">
            <a:extLst>
              <a:ext uri="{FF2B5EF4-FFF2-40B4-BE49-F238E27FC236}">
                <a16:creationId xmlns:a16="http://schemas.microsoft.com/office/drawing/2014/main" id="{6E6987C6-0D09-D735-304C-DD9C73DB1984}"/>
              </a:ext>
            </a:extLst>
          </p:cNvPr>
          <p:cNvGrpSpPr/>
          <p:nvPr/>
        </p:nvGrpSpPr>
        <p:grpSpPr>
          <a:xfrm>
            <a:off x="656793" y="2407475"/>
            <a:ext cx="2229282" cy="1951101"/>
            <a:chOff x="7903196" y="4237101"/>
            <a:chExt cx="1261886" cy="1055032"/>
          </a:xfrm>
        </p:grpSpPr>
        <p:sp>
          <p:nvSpPr>
            <p:cNvPr id="8" name="Freeform 926">
              <a:extLst>
                <a:ext uri="{FF2B5EF4-FFF2-40B4-BE49-F238E27FC236}">
                  <a16:creationId xmlns:a16="http://schemas.microsoft.com/office/drawing/2014/main" id="{9533153B-9B4C-ABF3-B318-04E4D316599B}"/>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9" name="Freeform 927">
              <a:extLst>
                <a:ext uri="{FF2B5EF4-FFF2-40B4-BE49-F238E27FC236}">
                  <a16:creationId xmlns:a16="http://schemas.microsoft.com/office/drawing/2014/main" id="{023C5C4E-982D-D793-A9FE-B559FFEB7B6D}"/>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10" name="Freeform 928">
              <a:extLst>
                <a:ext uri="{FF2B5EF4-FFF2-40B4-BE49-F238E27FC236}">
                  <a16:creationId xmlns:a16="http://schemas.microsoft.com/office/drawing/2014/main" id="{6E8576EE-ABCF-5E23-3E0E-DEDBBAAA7093}"/>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11" name="Freeform 929">
              <a:extLst>
                <a:ext uri="{FF2B5EF4-FFF2-40B4-BE49-F238E27FC236}">
                  <a16:creationId xmlns:a16="http://schemas.microsoft.com/office/drawing/2014/main" id="{61FC1C13-57A7-CAA1-F188-52390B08972E}"/>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12" name="Freeform 930">
              <a:extLst>
                <a:ext uri="{FF2B5EF4-FFF2-40B4-BE49-F238E27FC236}">
                  <a16:creationId xmlns:a16="http://schemas.microsoft.com/office/drawing/2014/main" id="{D56EC6B3-77CA-49D9-5EB2-44618D8E08D4}"/>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13" name="Freeform 931">
              <a:extLst>
                <a:ext uri="{FF2B5EF4-FFF2-40B4-BE49-F238E27FC236}">
                  <a16:creationId xmlns:a16="http://schemas.microsoft.com/office/drawing/2014/main" id="{2D284A40-00C4-1E1B-FA16-33BE08F28F9A}"/>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14" name="Freeform 932">
              <a:extLst>
                <a:ext uri="{FF2B5EF4-FFF2-40B4-BE49-F238E27FC236}">
                  <a16:creationId xmlns:a16="http://schemas.microsoft.com/office/drawing/2014/main" id="{A152F634-AAA5-5F3B-F4FE-10E4EC4EA620}"/>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15" name="Freeform 933">
              <a:extLst>
                <a:ext uri="{FF2B5EF4-FFF2-40B4-BE49-F238E27FC236}">
                  <a16:creationId xmlns:a16="http://schemas.microsoft.com/office/drawing/2014/main" id="{B4583B6F-616A-3E41-B466-48378A38CDD6}"/>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16" name="Freeform 934">
              <a:extLst>
                <a:ext uri="{FF2B5EF4-FFF2-40B4-BE49-F238E27FC236}">
                  <a16:creationId xmlns:a16="http://schemas.microsoft.com/office/drawing/2014/main" id="{190B2546-8136-E41C-6E7A-A923CD9F62AC}"/>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17" name="Freeform 935">
              <a:extLst>
                <a:ext uri="{FF2B5EF4-FFF2-40B4-BE49-F238E27FC236}">
                  <a16:creationId xmlns:a16="http://schemas.microsoft.com/office/drawing/2014/main" id="{C34D0180-90AF-29F0-FA62-6052FE07098A}"/>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CB913"/>
            </a:solidFill>
            <a:ln w="2286" cap="flat">
              <a:noFill/>
              <a:prstDash val="solid"/>
              <a:miter/>
            </a:ln>
          </p:spPr>
          <p:txBody>
            <a:bodyPr rtlCol="0" anchor="ctr"/>
            <a:lstStyle/>
            <a:p>
              <a:endParaRPr lang="en-US"/>
            </a:p>
          </p:txBody>
        </p:sp>
        <p:sp>
          <p:nvSpPr>
            <p:cNvPr id="18" name="Freeform 936">
              <a:extLst>
                <a:ext uri="{FF2B5EF4-FFF2-40B4-BE49-F238E27FC236}">
                  <a16:creationId xmlns:a16="http://schemas.microsoft.com/office/drawing/2014/main" id="{2961A056-41FF-3352-B46F-A159EB1AB698}"/>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9" name="Freeform 937">
              <a:extLst>
                <a:ext uri="{FF2B5EF4-FFF2-40B4-BE49-F238E27FC236}">
                  <a16:creationId xmlns:a16="http://schemas.microsoft.com/office/drawing/2014/main" id="{1332952D-5AD2-11CE-C286-82F3F4D5A3F7}"/>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938">
              <a:extLst>
                <a:ext uri="{FF2B5EF4-FFF2-40B4-BE49-F238E27FC236}">
                  <a16:creationId xmlns:a16="http://schemas.microsoft.com/office/drawing/2014/main" id="{B304972F-05D1-E979-08C6-304B4BAA756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21" name="Freeform 939">
              <a:extLst>
                <a:ext uri="{FF2B5EF4-FFF2-40B4-BE49-F238E27FC236}">
                  <a16:creationId xmlns:a16="http://schemas.microsoft.com/office/drawing/2014/main" id="{1CDF90E0-B35C-B9E4-4F39-21391EA60DA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22" name="Freeform 940">
              <a:extLst>
                <a:ext uri="{FF2B5EF4-FFF2-40B4-BE49-F238E27FC236}">
                  <a16:creationId xmlns:a16="http://schemas.microsoft.com/office/drawing/2014/main" id="{FFE2A27C-1B26-442E-98A5-19EE95EAFF8C}"/>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23" name="Freeform 941">
              <a:extLst>
                <a:ext uri="{FF2B5EF4-FFF2-40B4-BE49-F238E27FC236}">
                  <a16:creationId xmlns:a16="http://schemas.microsoft.com/office/drawing/2014/main" id="{8121EBF5-2BB3-5889-E62B-B9F74605BDC9}"/>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942">
              <a:extLst>
                <a:ext uri="{FF2B5EF4-FFF2-40B4-BE49-F238E27FC236}">
                  <a16:creationId xmlns:a16="http://schemas.microsoft.com/office/drawing/2014/main" id="{C82BB674-9225-F770-0A95-F4E10F7841B4}"/>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25" name="Freeform 943">
              <a:extLst>
                <a:ext uri="{FF2B5EF4-FFF2-40B4-BE49-F238E27FC236}">
                  <a16:creationId xmlns:a16="http://schemas.microsoft.com/office/drawing/2014/main" id="{1888F0F1-B8B3-FE7C-8C25-73B786A6D157}"/>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26" name="Freeform 944">
              <a:extLst>
                <a:ext uri="{FF2B5EF4-FFF2-40B4-BE49-F238E27FC236}">
                  <a16:creationId xmlns:a16="http://schemas.microsoft.com/office/drawing/2014/main" id="{7B131762-0194-2BDF-9253-F7F32BE5E512}"/>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27" name="Freeform 945">
              <a:extLst>
                <a:ext uri="{FF2B5EF4-FFF2-40B4-BE49-F238E27FC236}">
                  <a16:creationId xmlns:a16="http://schemas.microsoft.com/office/drawing/2014/main" id="{AA147C4C-4B99-EE22-3A6A-6FA5C5B3327C}"/>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28" name="Freeform 946">
              <a:extLst>
                <a:ext uri="{FF2B5EF4-FFF2-40B4-BE49-F238E27FC236}">
                  <a16:creationId xmlns:a16="http://schemas.microsoft.com/office/drawing/2014/main" id="{0D802894-1338-E5F4-E433-15A09997E1B5}"/>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29" name="Freeform 947">
              <a:extLst>
                <a:ext uri="{FF2B5EF4-FFF2-40B4-BE49-F238E27FC236}">
                  <a16:creationId xmlns:a16="http://schemas.microsoft.com/office/drawing/2014/main" id="{8ADE15B9-B403-2E39-A32D-C48E2ACC1AB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30" name="Freeform 948">
              <a:extLst>
                <a:ext uri="{FF2B5EF4-FFF2-40B4-BE49-F238E27FC236}">
                  <a16:creationId xmlns:a16="http://schemas.microsoft.com/office/drawing/2014/main" id="{A2227DF1-B1D5-32F6-AD1E-2B4085481C74}"/>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31" name="Freeform 949">
              <a:extLst>
                <a:ext uri="{FF2B5EF4-FFF2-40B4-BE49-F238E27FC236}">
                  <a16:creationId xmlns:a16="http://schemas.microsoft.com/office/drawing/2014/main" id="{1DDF413B-54B5-B9BD-44F5-A27159A1C43E}"/>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FFFFFF"/>
            </a:solidFill>
            <a:ln w="2286" cap="flat">
              <a:noFill/>
              <a:prstDash val="solid"/>
              <a:miter/>
            </a:ln>
          </p:spPr>
          <p:txBody>
            <a:bodyPr rtlCol="0" anchor="ctr"/>
            <a:lstStyle/>
            <a:p>
              <a:endParaRPr lang="en-US"/>
            </a:p>
          </p:txBody>
        </p:sp>
        <p:sp>
          <p:nvSpPr>
            <p:cNvPr id="32" name="Freeform 950">
              <a:extLst>
                <a:ext uri="{FF2B5EF4-FFF2-40B4-BE49-F238E27FC236}">
                  <a16:creationId xmlns:a16="http://schemas.microsoft.com/office/drawing/2014/main" id="{4BF21D92-0353-E692-119D-2C22CDF15A78}"/>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FFFFFF"/>
            </a:solidFill>
            <a:ln w="2286" cap="flat">
              <a:noFill/>
              <a:prstDash val="solid"/>
              <a:miter/>
            </a:ln>
          </p:spPr>
          <p:txBody>
            <a:bodyPr rtlCol="0" anchor="ctr"/>
            <a:lstStyle/>
            <a:p>
              <a:endParaRPr lang="en-US"/>
            </a:p>
          </p:txBody>
        </p:sp>
        <p:sp>
          <p:nvSpPr>
            <p:cNvPr id="33" name="Freeform 951">
              <a:extLst>
                <a:ext uri="{FF2B5EF4-FFF2-40B4-BE49-F238E27FC236}">
                  <a16:creationId xmlns:a16="http://schemas.microsoft.com/office/drawing/2014/main" id="{7FD1D570-40DB-D8A3-557A-5100E76705D9}"/>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34" name="Freeform 952">
              <a:extLst>
                <a:ext uri="{FF2B5EF4-FFF2-40B4-BE49-F238E27FC236}">
                  <a16:creationId xmlns:a16="http://schemas.microsoft.com/office/drawing/2014/main" id="{AFCE79C9-253F-185B-91CF-EB04E38F11FB}"/>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35" name="Freeform 953">
              <a:extLst>
                <a:ext uri="{FF2B5EF4-FFF2-40B4-BE49-F238E27FC236}">
                  <a16:creationId xmlns:a16="http://schemas.microsoft.com/office/drawing/2014/main" id="{30647A6D-B69F-BA39-1BA1-F6BDC84F38DE}"/>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36" name="Freeform 954">
              <a:extLst>
                <a:ext uri="{FF2B5EF4-FFF2-40B4-BE49-F238E27FC236}">
                  <a16:creationId xmlns:a16="http://schemas.microsoft.com/office/drawing/2014/main" id="{C7F8B9EA-4680-3D49-5A54-CAD581C13135}"/>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FFFFFF"/>
            </a:solidFill>
            <a:ln w="2286" cap="flat">
              <a:noFill/>
              <a:prstDash val="solid"/>
              <a:miter/>
            </a:ln>
          </p:spPr>
          <p:txBody>
            <a:bodyPr rtlCol="0" anchor="ctr"/>
            <a:lstStyle/>
            <a:p>
              <a:endParaRPr lang="en-US"/>
            </a:p>
          </p:txBody>
        </p:sp>
        <p:sp>
          <p:nvSpPr>
            <p:cNvPr id="37" name="Freeform 955">
              <a:extLst>
                <a:ext uri="{FF2B5EF4-FFF2-40B4-BE49-F238E27FC236}">
                  <a16:creationId xmlns:a16="http://schemas.microsoft.com/office/drawing/2014/main" id="{871ABFDB-88B3-73E7-A3D7-DBB714B9598D}"/>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a:p>
          </p:txBody>
        </p:sp>
        <p:sp>
          <p:nvSpPr>
            <p:cNvPr id="38" name="Freeform 956">
              <a:extLst>
                <a:ext uri="{FF2B5EF4-FFF2-40B4-BE49-F238E27FC236}">
                  <a16:creationId xmlns:a16="http://schemas.microsoft.com/office/drawing/2014/main" id="{CD13FA91-EAB2-6DD7-CD1F-E65FC02588D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39" name="Freeform 957">
              <a:extLst>
                <a:ext uri="{FF2B5EF4-FFF2-40B4-BE49-F238E27FC236}">
                  <a16:creationId xmlns:a16="http://schemas.microsoft.com/office/drawing/2014/main" id="{6C5D8F88-14F0-23A4-5523-967B93211E83}"/>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40" name="Freeform 958">
              <a:extLst>
                <a:ext uri="{FF2B5EF4-FFF2-40B4-BE49-F238E27FC236}">
                  <a16:creationId xmlns:a16="http://schemas.microsoft.com/office/drawing/2014/main" id="{7972FA83-C2DB-BD75-330F-2A894EA3C03F}"/>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1" name="Freeform 959">
              <a:extLst>
                <a:ext uri="{FF2B5EF4-FFF2-40B4-BE49-F238E27FC236}">
                  <a16:creationId xmlns:a16="http://schemas.microsoft.com/office/drawing/2014/main" id="{B63E11D7-47C4-82FA-2E4B-DF84FB65D156}"/>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2" name="Freeform 960">
              <a:extLst>
                <a:ext uri="{FF2B5EF4-FFF2-40B4-BE49-F238E27FC236}">
                  <a16:creationId xmlns:a16="http://schemas.microsoft.com/office/drawing/2014/main" id="{7B3222E4-0B68-0FAB-F95C-817B525DF8A8}"/>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43" name="Freeform 961">
              <a:extLst>
                <a:ext uri="{FF2B5EF4-FFF2-40B4-BE49-F238E27FC236}">
                  <a16:creationId xmlns:a16="http://schemas.microsoft.com/office/drawing/2014/main" id="{BE20093F-8E64-AFFE-2A6C-6DCE769B40B8}"/>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44" name="Freeform 962">
              <a:extLst>
                <a:ext uri="{FF2B5EF4-FFF2-40B4-BE49-F238E27FC236}">
                  <a16:creationId xmlns:a16="http://schemas.microsoft.com/office/drawing/2014/main" id="{497B8673-7ABB-846E-0383-DAEB38C624E4}"/>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45" name="Freeform 963">
              <a:extLst>
                <a:ext uri="{FF2B5EF4-FFF2-40B4-BE49-F238E27FC236}">
                  <a16:creationId xmlns:a16="http://schemas.microsoft.com/office/drawing/2014/main" id="{71CFCEDC-3453-4FE2-703E-12B7084173DC}"/>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46" name="Freeform 964">
              <a:extLst>
                <a:ext uri="{FF2B5EF4-FFF2-40B4-BE49-F238E27FC236}">
                  <a16:creationId xmlns:a16="http://schemas.microsoft.com/office/drawing/2014/main" id="{EDAA753B-FB69-DDE2-2936-70467D6DFE5A}"/>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47" name="Freeform 965">
              <a:extLst>
                <a:ext uri="{FF2B5EF4-FFF2-40B4-BE49-F238E27FC236}">
                  <a16:creationId xmlns:a16="http://schemas.microsoft.com/office/drawing/2014/main" id="{4E92B2D9-AE80-3F12-11F5-85DE84EA272D}"/>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48" name="Freeform 966">
              <a:extLst>
                <a:ext uri="{FF2B5EF4-FFF2-40B4-BE49-F238E27FC236}">
                  <a16:creationId xmlns:a16="http://schemas.microsoft.com/office/drawing/2014/main" id="{FE29D0E4-2361-317B-B5A9-DCD99D33E432}"/>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9" name="Freeform 967">
              <a:extLst>
                <a:ext uri="{FF2B5EF4-FFF2-40B4-BE49-F238E27FC236}">
                  <a16:creationId xmlns:a16="http://schemas.microsoft.com/office/drawing/2014/main" id="{FB51F079-B87A-2FFD-8968-ECABB85F6A0F}"/>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50" name="Freeform 968">
              <a:extLst>
                <a:ext uri="{FF2B5EF4-FFF2-40B4-BE49-F238E27FC236}">
                  <a16:creationId xmlns:a16="http://schemas.microsoft.com/office/drawing/2014/main" id="{58B18A24-00E9-1213-D1B3-E9381E46B540}"/>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51" name="Freeform 969">
              <a:extLst>
                <a:ext uri="{FF2B5EF4-FFF2-40B4-BE49-F238E27FC236}">
                  <a16:creationId xmlns:a16="http://schemas.microsoft.com/office/drawing/2014/main" id="{91A6A540-B8ED-7FEB-14E8-788727A672E6}"/>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52" name="Freeform 970">
              <a:extLst>
                <a:ext uri="{FF2B5EF4-FFF2-40B4-BE49-F238E27FC236}">
                  <a16:creationId xmlns:a16="http://schemas.microsoft.com/office/drawing/2014/main" id="{1A8A9CB1-9C27-BB50-663F-5CE8A281DF81}"/>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53" name="Freeform 971">
              <a:extLst>
                <a:ext uri="{FF2B5EF4-FFF2-40B4-BE49-F238E27FC236}">
                  <a16:creationId xmlns:a16="http://schemas.microsoft.com/office/drawing/2014/main" id="{5D8ADB79-440A-A86C-D72C-2563CDE06443}"/>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54" name="Freeform 972">
              <a:extLst>
                <a:ext uri="{FF2B5EF4-FFF2-40B4-BE49-F238E27FC236}">
                  <a16:creationId xmlns:a16="http://schemas.microsoft.com/office/drawing/2014/main" id="{61B367BD-A238-4E44-F515-829727895E21}"/>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55" name="Freeform 973">
              <a:extLst>
                <a:ext uri="{FF2B5EF4-FFF2-40B4-BE49-F238E27FC236}">
                  <a16:creationId xmlns:a16="http://schemas.microsoft.com/office/drawing/2014/main" id="{E93A710C-29D1-A521-11E1-005511148548}"/>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56" name="Freeform 974">
              <a:extLst>
                <a:ext uri="{FF2B5EF4-FFF2-40B4-BE49-F238E27FC236}">
                  <a16:creationId xmlns:a16="http://schemas.microsoft.com/office/drawing/2014/main" id="{E6AC5E57-F6E9-897F-A469-82C2CFBC10CB}"/>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57" name="Freeform 975">
              <a:extLst>
                <a:ext uri="{FF2B5EF4-FFF2-40B4-BE49-F238E27FC236}">
                  <a16:creationId xmlns:a16="http://schemas.microsoft.com/office/drawing/2014/main" id="{DB31DC94-E74E-2E07-FFDF-8EBE8C117E4A}"/>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58" name="Freeform 976">
              <a:extLst>
                <a:ext uri="{FF2B5EF4-FFF2-40B4-BE49-F238E27FC236}">
                  <a16:creationId xmlns:a16="http://schemas.microsoft.com/office/drawing/2014/main" id="{4D1EAE79-B394-9B0A-6946-464834B5B13F}"/>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59" name="Freeform 977">
              <a:extLst>
                <a:ext uri="{FF2B5EF4-FFF2-40B4-BE49-F238E27FC236}">
                  <a16:creationId xmlns:a16="http://schemas.microsoft.com/office/drawing/2014/main" id="{8F71ABA5-4452-9397-DB3B-59804EA968AE}"/>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60" name="Freeform 978">
              <a:extLst>
                <a:ext uri="{FF2B5EF4-FFF2-40B4-BE49-F238E27FC236}">
                  <a16:creationId xmlns:a16="http://schemas.microsoft.com/office/drawing/2014/main" id="{1F763B75-9336-279A-46BB-165B97C77778}"/>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61" name="Freeform 979">
              <a:extLst>
                <a:ext uri="{FF2B5EF4-FFF2-40B4-BE49-F238E27FC236}">
                  <a16:creationId xmlns:a16="http://schemas.microsoft.com/office/drawing/2014/main" id="{BC17C59D-F80E-1EEF-22DB-FFE985A48364}"/>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62" name="Freeform 980">
              <a:extLst>
                <a:ext uri="{FF2B5EF4-FFF2-40B4-BE49-F238E27FC236}">
                  <a16:creationId xmlns:a16="http://schemas.microsoft.com/office/drawing/2014/main" id="{E0E37A12-5C7F-7682-F51D-F68F5D58EFCC}"/>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63" name="Freeform 981">
              <a:extLst>
                <a:ext uri="{FF2B5EF4-FFF2-40B4-BE49-F238E27FC236}">
                  <a16:creationId xmlns:a16="http://schemas.microsoft.com/office/drawing/2014/main" id="{81311F66-554A-9629-81BB-CDC0FCEF4DAC}"/>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64" name="Freeform 982">
              <a:extLst>
                <a:ext uri="{FF2B5EF4-FFF2-40B4-BE49-F238E27FC236}">
                  <a16:creationId xmlns:a16="http://schemas.microsoft.com/office/drawing/2014/main" id="{1BAE4987-FE1D-E49D-9C5B-F2B8EECFC7AD}"/>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758281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3147254" y="1416421"/>
            <a:ext cx="8549902" cy="3849918"/>
          </a:xfrm>
        </p:spPr>
        <p:txBody>
          <a:bodyPr/>
          <a:lstStyle/>
          <a:p>
            <a:pPr marL="0" indent="0"/>
            <a:r>
              <a:rPr lang="en-US" sz="2200" b="1" dirty="0">
                <a:solidFill>
                  <a:srgbClr val="DF4625"/>
                </a:solidFill>
              </a:rPr>
              <a:t>Set Measurable D&amp;I Goals. </a:t>
            </a:r>
            <a:r>
              <a:rPr lang="en-US" sz="2200" dirty="0">
                <a:solidFill>
                  <a:srgbClr val="3F3F3F"/>
                </a:solidFill>
              </a:rPr>
              <a:t>Define clear, measurable objectives related to D&amp;I, such as increasing representation of underrepresented groups in leadership by a certain percentage or creating specific initiatives for employee retention and career development for minority groups.</a:t>
            </a:r>
          </a:p>
          <a:p>
            <a:pPr marL="0" indent="0"/>
            <a:r>
              <a:rPr lang="en-US" sz="2200" spc="0" dirty="0">
                <a:solidFill>
                  <a:schemeClr val="bg1"/>
                </a:solidFill>
                <a:highlight>
                  <a:srgbClr val="DF4625"/>
                </a:highlight>
                <a:latin typeface="+mn-lt"/>
              </a:rPr>
              <a:t>Example</a:t>
            </a:r>
            <a:r>
              <a:rPr lang="en-US" sz="2200" dirty="0">
                <a:solidFill>
                  <a:schemeClr val="bg1"/>
                </a:solidFill>
                <a:highlight>
                  <a:srgbClr val="DF4625"/>
                </a:highlight>
              </a:rPr>
              <a:t>.</a:t>
            </a:r>
            <a:r>
              <a:rPr lang="en-US" sz="2200" spc="0" dirty="0">
                <a:solidFill>
                  <a:schemeClr val="bg1"/>
                </a:solidFill>
                <a:highlight>
                  <a:srgbClr val="DF4625"/>
                </a:highlight>
                <a:latin typeface="+mn-lt"/>
              </a:rPr>
              <a:t> </a:t>
            </a:r>
            <a:r>
              <a:rPr lang="en-US" sz="2200" spc="0" dirty="0">
                <a:solidFill>
                  <a:srgbClr val="3F3F3F"/>
                </a:solidFill>
                <a:latin typeface="+mn-lt"/>
              </a:rPr>
              <a:t>“Our objective is to increase the percentage of women and minority groups in leadership positions by 20% over the next two years.”</a:t>
            </a:r>
          </a:p>
          <a:p>
            <a:pPr marL="0" indent="0"/>
            <a:endParaRPr lang="en-US" sz="2200" spc="0" dirty="0">
              <a:solidFill>
                <a:srgbClr val="3F3F3F"/>
              </a:solidFill>
              <a:latin typeface="+mn-lt"/>
            </a:endParaRPr>
          </a:p>
          <a:p>
            <a:pPr marL="0" indent="0"/>
            <a:r>
              <a:rPr lang="en-US" sz="2200" spc="0" dirty="0">
                <a:solidFill>
                  <a:srgbClr val="3F3F3F"/>
                </a:solidFill>
                <a:latin typeface="+mn-lt"/>
              </a:rPr>
              <a:t>A well-implemented D&amp;I framework helps create a sense of belonging, drives innovation, and reflects a company’s commitment to ethical and sustainable business practices. It also positions companies to attract and retain top talent from diverse backgrounds and better serve a diverse customer base. Moreover, diverse teams are proven to perform better and contribute to the company’s bottom line.</a:t>
            </a:r>
            <a:endParaRPr lang="en-IE" sz="2200" spc="0" dirty="0">
              <a:solidFill>
                <a:srgbClr val="3F3F3F"/>
              </a:solidFill>
              <a:latin typeface="+mn-lt"/>
            </a:endParaRPr>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3147254" y="612767"/>
            <a:ext cx="8028175" cy="803654"/>
          </a:xfrm>
        </p:spPr>
        <p:txBody>
          <a:bodyPr/>
          <a:lstStyle/>
          <a:p>
            <a:r>
              <a:rPr lang="en-IE" sz="3200" b="0" dirty="0">
                <a:solidFill>
                  <a:srgbClr val="702E8C"/>
                </a:solidFill>
              </a:rPr>
              <a:t>Make it Part of the </a:t>
            </a:r>
            <a:r>
              <a:rPr lang="en-IE" sz="3200" dirty="0">
                <a:solidFill>
                  <a:srgbClr val="702E8C"/>
                </a:solidFill>
              </a:rPr>
              <a:t>Company Objectives</a:t>
            </a:r>
          </a:p>
        </p:txBody>
      </p:sp>
      <p:sp>
        <p:nvSpPr>
          <p:cNvPr id="5" name="Text Placeholder 8">
            <a:extLst>
              <a:ext uri="{FF2B5EF4-FFF2-40B4-BE49-F238E27FC236}">
                <a16:creationId xmlns:a16="http://schemas.microsoft.com/office/drawing/2014/main" id="{450E4C1D-A923-4FFC-9A49-06F21654CD54}"/>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grpSp>
        <p:nvGrpSpPr>
          <p:cNvPr id="7" name="Graphic 2">
            <a:extLst>
              <a:ext uri="{FF2B5EF4-FFF2-40B4-BE49-F238E27FC236}">
                <a16:creationId xmlns:a16="http://schemas.microsoft.com/office/drawing/2014/main" id="{6E6987C6-0D09-D735-304C-DD9C73DB1984}"/>
              </a:ext>
            </a:extLst>
          </p:cNvPr>
          <p:cNvGrpSpPr/>
          <p:nvPr/>
        </p:nvGrpSpPr>
        <p:grpSpPr>
          <a:xfrm>
            <a:off x="656793" y="2407475"/>
            <a:ext cx="2229282" cy="1951101"/>
            <a:chOff x="7903196" y="4237101"/>
            <a:chExt cx="1261886" cy="1055032"/>
          </a:xfrm>
        </p:grpSpPr>
        <p:sp>
          <p:nvSpPr>
            <p:cNvPr id="8" name="Freeform 926">
              <a:extLst>
                <a:ext uri="{FF2B5EF4-FFF2-40B4-BE49-F238E27FC236}">
                  <a16:creationId xmlns:a16="http://schemas.microsoft.com/office/drawing/2014/main" id="{9533153B-9B4C-ABF3-B318-04E4D316599B}"/>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9" name="Freeform 927">
              <a:extLst>
                <a:ext uri="{FF2B5EF4-FFF2-40B4-BE49-F238E27FC236}">
                  <a16:creationId xmlns:a16="http://schemas.microsoft.com/office/drawing/2014/main" id="{023C5C4E-982D-D793-A9FE-B559FFEB7B6D}"/>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10" name="Freeform 928">
              <a:extLst>
                <a:ext uri="{FF2B5EF4-FFF2-40B4-BE49-F238E27FC236}">
                  <a16:creationId xmlns:a16="http://schemas.microsoft.com/office/drawing/2014/main" id="{6E8576EE-ABCF-5E23-3E0E-DEDBBAAA7093}"/>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11" name="Freeform 929">
              <a:extLst>
                <a:ext uri="{FF2B5EF4-FFF2-40B4-BE49-F238E27FC236}">
                  <a16:creationId xmlns:a16="http://schemas.microsoft.com/office/drawing/2014/main" id="{61FC1C13-57A7-CAA1-F188-52390B08972E}"/>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12" name="Freeform 930">
              <a:extLst>
                <a:ext uri="{FF2B5EF4-FFF2-40B4-BE49-F238E27FC236}">
                  <a16:creationId xmlns:a16="http://schemas.microsoft.com/office/drawing/2014/main" id="{D56EC6B3-77CA-49D9-5EB2-44618D8E08D4}"/>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13" name="Freeform 931">
              <a:extLst>
                <a:ext uri="{FF2B5EF4-FFF2-40B4-BE49-F238E27FC236}">
                  <a16:creationId xmlns:a16="http://schemas.microsoft.com/office/drawing/2014/main" id="{2D284A40-00C4-1E1B-FA16-33BE08F28F9A}"/>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14" name="Freeform 932">
              <a:extLst>
                <a:ext uri="{FF2B5EF4-FFF2-40B4-BE49-F238E27FC236}">
                  <a16:creationId xmlns:a16="http://schemas.microsoft.com/office/drawing/2014/main" id="{A152F634-AAA5-5F3B-F4FE-10E4EC4EA620}"/>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15" name="Freeform 933">
              <a:extLst>
                <a:ext uri="{FF2B5EF4-FFF2-40B4-BE49-F238E27FC236}">
                  <a16:creationId xmlns:a16="http://schemas.microsoft.com/office/drawing/2014/main" id="{B4583B6F-616A-3E41-B466-48378A38CDD6}"/>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16" name="Freeform 934">
              <a:extLst>
                <a:ext uri="{FF2B5EF4-FFF2-40B4-BE49-F238E27FC236}">
                  <a16:creationId xmlns:a16="http://schemas.microsoft.com/office/drawing/2014/main" id="{190B2546-8136-E41C-6E7A-A923CD9F62AC}"/>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17" name="Freeform 935">
              <a:extLst>
                <a:ext uri="{FF2B5EF4-FFF2-40B4-BE49-F238E27FC236}">
                  <a16:creationId xmlns:a16="http://schemas.microsoft.com/office/drawing/2014/main" id="{C34D0180-90AF-29F0-FA62-6052FE07098A}"/>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CB913"/>
            </a:solidFill>
            <a:ln w="2286" cap="flat">
              <a:noFill/>
              <a:prstDash val="solid"/>
              <a:miter/>
            </a:ln>
          </p:spPr>
          <p:txBody>
            <a:bodyPr rtlCol="0" anchor="ctr"/>
            <a:lstStyle/>
            <a:p>
              <a:endParaRPr lang="en-US"/>
            </a:p>
          </p:txBody>
        </p:sp>
        <p:sp>
          <p:nvSpPr>
            <p:cNvPr id="18" name="Freeform 936">
              <a:extLst>
                <a:ext uri="{FF2B5EF4-FFF2-40B4-BE49-F238E27FC236}">
                  <a16:creationId xmlns:a16="http://schemas.microsoft.com/office/drawing/2014/main" id="{2961A056-41FF-3352-B46F-A159EB1AB698}"/>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9" name="Freeform 937">
              <a:extLst>
                <a:ext uri="{FF2B5EF4-FFF2-40B4-BE49-F238E27FC236}">
                  <a16:creationId xmlns:a16="http://schemas.microsoft.com/office/drawing/2014/main" id="{1332952D-5AD2-11CE-C286-82F3F4D5A3F7}"/>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938">
              <a:extLst>
                <a:ext uri="{FF2B5EF4-FFF2-40B4-BE49-F238E27FC236}">
                  <a16:creationId xmlns:a16="http://schemas.microsoft.com/office/drawing/2014/main" id="{B304972F-05D1-E979-08C6-304B4BAA756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21" name="Freeform 939">
              <a:extLst>
                <a:ext uri="{FF2B5EF4-FFF2-40B4-BE49-F238E27FC236}">
                  <a16:creationId xmlns:a16="http://schemas.microsoft.com/office/drawing/2014/main" id="{1CDF90E0-B35C-B9E4-4F39-21391EA60DA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22" name="Freeform 940">
              <a:extLst>
                <a:ext uri="{FF2B5EF4-FFF2-40B4-BE49-F238E27FC236}">
                  <a16:creationId xmlns:a16="http://schemas.microsoft.com/office/drawing/2014/main" id="{FFE2A27C-1B26-442E-98A5-19EE95EAFF8C}"/>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23" name="Freeform 941">
              <a:extLst>
                <a:ext uri="{FF2B5EF4-FFF2-40B4-BE49-F238E27FC236}">
                  <a16:creationId xmlns:a16="http://schemas.microsoft.com/office/drawing/2014/main" id="{8121EBF5-2BB3-5889-E62B-B9F74605BDC9}"/>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942">
              <a:extLst>
                <a:ext uri="{FF2B5EF4-FFF2-40B4-BE49-F238E27FC236}">
                  <a16:creationId xmlns:a16="http://schemas.microsoft.com/office/drawing/2014/main" id="{C82BB674-9225-F770-0A95-F4E10F7841B4}"/>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25" name="Freeform 943">
              <a:extLst>
                <a:ext uri="{FF2B5EF4-FFF2-40B4-BE49-F238E27FC236}">
                  <a16:creationId xmlns:a16="http://schemas.microsoft.com/office/drawing/2014/main" id="{1888F0F1-B8B3-FE7C-8C25-73B786A6D157}"/>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26" name="Freeform 944">
              <a:extLst>
                <a:ext uri="{FF2B5EF4-FFF2-40B4-BE49-F238E27FC236}">
                  <a16:creationId xmlns:a16="http://schemas.microsoft.com/office/drawing/2014/main" id="{7B131762-0194-2BDF-9253-F7F32BE5E512}"/>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27" name="Freeform 945">
              <a:extLst>
                <a:ext uri="{FF2B5EF4-FFF2-40B4-BE49-F238E27FC236}">
                  <a16:creationId xmlns:a16="http://schemas.microsoft.com/office/drawing/2014/main" id="{AA147C4C-4B99-EE22-3A6A-6FA5C5B3327C}"/>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28" name="Freeform 946">
              <a:extLst>
                <a:ext uri="{FF2B5EF4-FFF2-40B4-BE49-F238E27FC236}">
                  <a16:creationId xmlns:a16="http://schemas.microsoft.com/office/drawing/2014/main" id="{0D802894-1338-E5F4-E433-15A09997E1B5}"/>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29" name="Freeform 947">
              <a:extLst>
                <a:ext uri="{FF2B5EF4-FFF2-40B4-BE49-F238E27FC236}">
                  <a16:creationId xmlns:a16="http://schemas.microsoft.com/office/drawing/2014/main" id="{8ADE15B9-B403-2E39-A32D-C48E2ACC1AB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30" name="Freeform 948">
              <a:extLst>
                <a:ext uri="{FF2B5EF4-FFF2-40B4-BE49-F238E27FC236}">
                  <a16:creationId xmlns:a16="http://schemas.microsoft.com/office/drawing/2014/main" id="{A2227DF1-B1D5-32F6-AD1E-2B4085481C74}"/>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31" name="Freeform 949">
              <a:extLst>
                <a:ext uri="{FF2B5EF4-FFF2-40B4-BE49-F238E27FC236}">
                  <a16:creationId xmlns:a16="http://schemas.microsoft.com/office/drawing/2014/main" id="{1DDF413B-54B5-B9BD-44F5-A27159A1C43E}"/>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FFFFFF"/>
            </a:solidFill>
            <a:ln w="2286" cap="flat">
              <a:noFill/>
              <a:prstDash val="solid"/>
              <a:miter/>
            </a:ln>
          </p:spPr>
          <p:txBody>
            <a:bodyPr rtlCol="0" anchor="ctr"/>
            <a:lstStyle/>
            <a:p>
              <a:endParaRPr lang="en-US"/>
            </a:p>
          </p:txBody>
        </p:sp>
        <p:sp>
          <p:nvSpPr>
            <p:cNvPr id="32" name="Freeform 950">
              <a:extLst>
                <a:ext uri="{FF2B5EF4-FFF2-40B4-BE49-F238E27FC236}">
                  <a16:creationId xmlns:a16="http://schemas.microsoft.com/office/drawing/2014/main" id="{4BF21D92-0353-E692-119D-2C22CDF15A78}"/>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FFFFFF"/>
            </a:solidFill>
            <a:ln w="2286" cap="flat">
              <a:noFill/>
              <a:prstDash val="solid"/>
              <a:miter/>
            </a:ln>
          </p:spPr>
          <p:txBody>
            <a:bodyPr rtlCol="0" anchor="ctr"/>
            <a:lstStyle/>
            <a:p>
              <a:endParaRPr lang="en-US"/>
            </a:p>
          </p:txBody>
        </p:sp>
        <p:sp>
          <p:nvSpPr>
            <p:cNvPr id="33" name="Freeform 951">
              <a:extLst>
                <a:ext uri="{FF2B5EF4-FFF2-40B4-BE49-F238E27FC236}">
                  <a16:creationId xmlns:a16="http://schemas.microsoft.com/office/drawing/2014/main" id="{7FD1D570-40DB-D8A3-557A-5100E76705D9}"/>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34" name="Freeform 952">
              <a:extLst>
                <a:ext uri="{FF2B5EF4-FFF2-40B4-BE49-F238E27FC236}">
                  <a16:creationId xmlns:a16="http://schemas.microsoft.com/office/drawing/2014/main" id="{AFCE79C9-253F-185B-91CF-EB04E38F11FB}"/>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35" name="Freeform 953">
              <a:extLst>
                <a:ext uri="{FF2B5EF4-FFF2-40B4-BE49-F238E27FC236}">
                  <a16:creationId xmlns:a16="http://schemas.microsoft.com/office/drawing/2014/main" id="{30647A6D-B69F-BA39-1BA1-F6BDC84F38DE}"/>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36" name="Freeform 954">
              <a:extLst>
                <a:ext uri="{FF2B5EF4-FFF2-40B4-BE49-F238E27FC236}">
                  <a16:creationId xmlns:a16="http://schemas.microsoft.com/office/drawing/2014/main" id="{C7F8B9EA-4680-3D49-5A54-CAD581C13135}"/>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FFFFFF"/>
            </a:solidFill>
            <a:ln w="2286" cap="flat">
              <a:noFill/>
              <a:prstDash val="solid"/>
              <a:miter/>
            </a:ln>
          </p:spPr>
          <p:txBody>
            <a:bodyPr rtlCol="0" anchor="ctr"/>
            <a:lstStyle/>
            <a:p>
              <a:endParaRPr lang="en-US"/>
            </a:p>
          </p:txBody>
        </p:sp>
        <p:sp>
          <p:nvSpPr>
            <p:cNvPr id="37" name="Freeform 955">
              <a:extLst>
                <a:ext uri="{FF2B5EF4-FFF2-40B4-BE49-F238E27FC236}">
                  <a16:creationId xmlns:a16="http://schemas.microsoft.com/office/drawing/2014/main" id="{871ABFDB-88B3-73E7-A3D7-DBB714B9598D}"/>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a:p>
          </p:txBody>
        </p:sp>
        <p:sp>
          <p:nvSpPr>
            <p:cNvPr id="38" name="Freeform 956">
              <a:extLst>
                <a:ext uri="{FF2B5EF4-FFF2-40B4-BE49-F238E27FC236}">
                  <a16:creationId xmlns:a16="http://schemas.microsoft.com/office/drawing/2014/main" id="{CD13FA91-EAB2-6DD7-CD1F-E65FC02588D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39" name="Freeform 957">
              <a:extLst>
                <a:ext uri="{FF2B5EF4-FFF2-40B4-BE49-F238E27FC236}">
                  <a16:creationId xmlns:a16="http://schemas.microsoft.com/office/drawing/2014/main" id="{6C5D8F88-14F0-23A4-5523-967B93211E83}"/>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40" name="Freeform 958">
              <a:extLst>
                <a:ext uri="{FF2B5EF4-FFF2-40B4-BE49-F238E27FC236}">
                  <a16:creationId xmlns:a16="http://schemas.microsoft.com/office/drawing/2014/main" id="{7972FA83-C2DB-BD75-330F-2A894EA3C03F}"/>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1" name="Freeform 959">
              <a:extLst>
                <a:ext uri="{FF2B5EF4-FFF2-40B4-BE49-F238E27FC236}">
                  <a16:creationId xmlns:a16="http://schemas.microsoft.com/office/drawing/2014/main" id="{B63E11D7-47C4-82FA-2E4B-DF84FB65D156}"/>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2" name="Freeform 960">
              <a:extLst>
                <a:ext uri="{FF2B5EF4-FFF2-40B4-BE49-F238E27FC236}">
                  <a16:creationId xmlns:a16="http://schemas.microsoft.com/office/drawing/2014/main" id="{7B3222E4-0B68-0FAB-F95C-817B525DF8A8}"/>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43" name="Freeform 961">
              <a:extLst>
                <a:ext uri="{FF2B5EF4-FFF2-40B4-BE49-F238E27FC236}">
                  <a16:creationId xmlns:a16="http://schemas.microsoft.com/office/drawing/2014/main" id="{BE20093F-8E64-AFFE-2A6C-6DCE769B40B8}"/>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44" name="Freeform 962">
              <a:extLst>
                <a:ext uri="{FF2B5EF4-FFF2-40B4-BE49-F238E27FC236}">
                  <a16:creationId xmlns:a16="http://schemas.microsoft.com/office/drawing/2014/main" id="{497B8673-7ABB-846E-0383-DAEB38C624E4}"/>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45" name="Freeform 963">
              <a:extLst>
                <a:ext uri="{FF2B5EF4-FFF2-40B4-BE49-F238E27FC236}">
                  <a16:creationId xmlns:a16="http://schemas.microsoft.com/office/drawing/2014/main" id="{71CFCEDC-3453-4FE2-703E-12B7084173DC}"/>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46" name="Freeform 964">
              <a:extLst>
                <a:ext uri="{FF2B5EF4-FFF2-40B4-BE49-F238E27FC236}">
                  <a16:creationId xmlns:a16="http://schemas.microsoft.com/office/drawing/2014/main" id="{EDAA753B-FB69-DDE2-2936-70467D6DFE5A}"/>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47" name="Freeform 965">
              <a:extLst>
                <a:ext uri="{FF2B5EF4-FFF2-40B4-BE49-F238E27FC236}">
                  <a16:creationId xmlns:a16="http://schemas.microsoft.com/office/drawing/2014/main" id="{4E92B2D9-AE80-3F12-11F5-85DE84EA272D}"/>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48" name="Freeform 966">
              <a:extLst>
                <a:ext uri="{FF2B5EF4-FFF2-40B4-BE49-F238E27FC236}">
                  <a16:creationId xmlns:a16="http://schemas.microsoft.com/office/drawing/2014/main" id="{FE29D0E4-2361-317B-B5A9-DCD99D33E432}"/>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49" name="Freeform 967">
              <a:extLst>
                <a:ext uri="{FF2B5EF4-FFF2-40B4-BE49-F238E27FC236}">
                  <a16:creationId xmlns:a16="http://schemas.microsoft.com/office/drawing/2014/main" id="{FB51F079-B87A-2FFD-8968-ECABB85F6A0F}"/>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50" name="Freeform 968">
              <a:extLst>
                <a:ext uri="{FF2B5EF4-FFF2-40B4-BE49-F238E27FC236}">
                  <a16:creationId xmlns:a16="http://schemas.microsoft.com/office/drawing/2014/main" id="{58B18A24-00E9-1213-D1B3-E9381E46B540}"/>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51" name="Freeform 969">
              <a:extLst>
                <a:ext uri="{FF2B5EF4-FFF2-40B4-BE49-F238E27FC236}">
                  <a16:creationId xmlns:a16="http://schemas.microsoft.com/office/drawing/2014/main" id="{91A6A540-B8ED-7FEB-14E8-788727A672E6}"/>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52" name="Freeform 970">
              <a:extLst>
                <a:ext uri="{FF2B5EF4-FFF2-40B4-BE49-F238E27FC236}">
                  <a16:creationId xmlns:a16="http://schemas.microsoft.com/office/drawing/2014/main" id="{1A8A9CB1-9C27-BB50-663F-5CE8A281DF81}"/>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53" name="Freeform 971">
              <a:extLst>
                <a:ext uri="{FF2B5EF4-FFF2-40B4-BE49-F238E27FC236}">
                  <a16:creationId xmlns:a16="http://schemas.microsoft.com/office/drawing/2014/main" id="{5D8ADB79-440A-A86C-D72C-2563CDE06443}"/>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54" name="Freeform 972">
              <a:extLst>
                <a:ext uri="{FF2B5EF4-FFF2-40B4-BE49-F238E27FC236}">
                  <a16:creationId xmlns:a16="http://schemas.microsoft.com/office/drawing/2014/main" id="{61B367BD-A238-4E44-F515-829727895E21}"/>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55" name="Freeform 973">
              <a:extLst>
                <a:ext uri="{FF2B5EF4-FFF2-40B4-BE49-F238E27FC236}">
                  <a16:creationId xmlns:a16="http://schemas.microsoft.com/office/drawing/2014/main" id="{E93A710C-29D1-A521-11E1-005511148548}"/>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56" name="Freeform 974">
              <a:extLst>
                <a:ext uri="{FF2B5EF4-FFF2-40B4-BE49-F238E27FC236}">
                  <a16:creationId xmlns:a16="http://schemas.microsoft.com/office/drawing/2014/main" id="{E6AC5E57-F6E9-897F-A469-82C2CFBC10CB}"/>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57" name="Freeform 975">
              <a:extLst>
                <a:ext uri="{FF2B5EF4-FFF2-40B4-BE49-F238E27FC236}">
                  <a16:creationId xmlns:a16="http://schemas.microsoft.com/office/drawing/2014/main" id="{DB31DC94-E74E-2E07-FFDF-8EBE8C117E4A}"/>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58" name="Freeform 976">
              <a:extLst>
                <a:ext uri="{FF2B5EF4-FFF2-40B4-BE49-F238E27FC236}">
                  <a16:creationId xmlns:a16="http://schemas.microsoft.com/office/drawing/2014/main" id="{4D1EAE79-B394-9B0A-6946-464834B5B13F}"/>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59" name="Freeform 977">
              <a:extLst>
                <a:ext uri="{FF2B5EF4-FFF2-40B4-BE49-F238E27FC236}">
                  <a16:creationId xmlns:a16="http://schemas.microsoft.com/office/drawing/2014/main" id="{8F71ABA5-4452-9397-DB3B-59804EA968AE}"/>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60" name="Freeform 978">
              <a:extLst>
                <a:ext uri="{FF2B5EF4-FFF2-40B4-BE49-F238E27FC236}">
                  <a16:creationId xmlns:a16="http://schemas.microsoft.com/office/drawing/2014/main" id="{1F763B75-9336-279A-46BB-165B97C77778}"/>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61" name="Freeform 979">
              <a:extLst>
                <a:ext uri="{FF2B5EF4-FFF2-40B4-BE49-F238E27FC236}">
                  <a16:creationId xmlns:a16="http://schemas.microsoft.com/office/drawing/2014/main" id="{BC17C59D-F80E-1EEF-22DB-FFE985A48364}"/>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62" name="Freeform 980">
              <a:extLst>
                <a:ext uri="{FF2B5EF4-FFF2-40B4-BE49-F238E27FC236}">
                  <a16:creationId xmlns:a16="http://schemas.microsoft.com/office/drawing/2014/main" id="{E0E37A12-5C7F-7682-F51D-F68F5D58EFCC}"/>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63" name="Freeform 981">
              <a:extLst>
                <a:ext uri="{FF2B5EF4-FFF2-40B4-BE49-F238E27FC236}">
                  <a16:creationId xmlns:a16="http://schemas.microsoft.com/office/drawing/2014/main" id="{81311F66-554A-9629-81BB-CDC0FCEF4DAC}"/>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64" name="Freeform 982">
              <a:extLst>
                <a:ext uri="{FF2B5EF4-FFF2-40B4-BE49-F238E27FC236}">
                  <a16:creationId xmlns:a16="http://schemas.microsoft.com/office/drawing/2014/main" id="{1BAE4987-FE1D-E49D-9C5B-F2B8EECFC7AD}"/>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4264332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1FFA7DB-B6DF-571C-95A6-234E527209CB}"/>
              </a:ext>
            </a:extLst>
          </p:cNvPr>
          <p:cNvSpPr>
            <a:spLocks noGrp="1"/>
          </p:cNvSpPr>
          <p:nvPr>
            <p:ph type="body" sz="quarter" idx="18"/>
          </p:nvPr>
        </p:nvSpPr>
        <p:spPr>
          <a:xfrm>
            <a:off x="550732" y="1517586"/>
            <a:ext cx="5126168" cy="3849918"/>
          </a:xfrm>
        </p:spPr>
        <p:txBody>
          <a:bodyPr/>
          <a:lstStyle/>
          <a:p>
            <a:pPr marL="342900" indent="-342900">
              <a:buClr>
                <a:srgbClr val="DF4625"/>
              </a:buClr>
              <a:buFont typeface="Wingdings" panose="05000000000000000000" pitchFamily="2" charset="2"/>
              <a:buChar char="q"/>
            </a:pPr>
            <a:r>
              <a:rPr lang="en-US" sz="2200" dirty="0">
                <a:solidFill>
                  <a:srgbClr val="DF4625"/>
                </a:solidFill>
              </a:rPr>
              <a:t>Make career development and promotion opportunities accessible to all </a:t>
            </a:r>
            <a:r>
              <a:rPr lang="en-US" sz="2200" dirty="0"/>
              <a:t>employees, regardless of their background. Provide mentorship programs, training, and leadership development that cater to a diverse workforce.</a:t>
            </a:r>
          </a:p>
          <a:p>
            <a:pPr marL="0" indent="0">
              <a:buClr>
                <a:srgbClr val="DF4625"/>
              </a:buClr>
            </a:pPr>
            <a:r>
              <a:rPr lang="en-US" sz="2200" b="1" dirty="0">
                <a:solidFill>
                  <a:srgbClr val="3F3F3F"/>
                </a:solidFill>
              </a:rPr>
              <a:t>Why it is essential to do this. </a:t>
            </a:r>
            <a:r>
              <a:rPr lang="en-US" sz="2200" dirty="0"/>
              <a:t>Providing equal advancement opportunities helps retain diverse talent and reduces the potential for discrimination in career growth. Employees who see a clear path for progression are more likely to stay and contribute to the company.</a:t>
            </a:r>
          </a:p>
          <a:p>
            <a:pPr marL="342900" indent="-342900">
              <a:buClr>
                <a:srgbClr val="DF4625"/>
              </a:buClr>
              <a:buFont typeface="Wingdings" panose="05000000000000000000" pitchFamily="2" charset="2"/>
              <a:buChar char="q"/>
            </a:pPr>
            <a:endParaRPr lang="en-IE" sz="2200" dirty="0"/>
          </a:p>
        </p:txBody>
      </p:sp>
      <p:sp>
        <p:nvSpPr>
          <p:cNvPr id="3" name="Text Placeholder 2">
            <a:extLst>
              <a:ext uri="{FF2B5EF4-FFF2-40B4-BE49-F238E27FC236}">
                <a16:creationId xmlns:a16="http://schemas.microsoft.com/office/drawing/2014/main" id="{4FBB09B0-D0CC-78C7-3FD4-A2891ECE9B44}"/>
              </a:ext>
            </a:extLst>
          </p:cNvPr>
          <p:cNvSpPr>
            <a:spLocks noGrp="1"/>
          </p:cNvSpPr>
          <p:nvPr>
            <p:ph type="body" sz="quarter" idx="16"/>
          </p:nvPr>
        </p:nvSpPr>
        <p:spPr>
          <a:xfrm>
            <a:off x="3039875" y="406818"/>
            <a:ext cx="8028176" cy="803654"/>
          </a:xfrm>
        </p:spPr>
        <p:txBody>
          <a:bodyPr/>
          <a:lstStyle/>
          <a:p>
            <a:pPr>
              <a:lnSpc>
                <a:spcPct val="100000"/>
              </a:lnSpc>
              <a:spcBef>
                <a:spcPts val="0"/>
              </a:spcBef>
            </a:pPr>
            <a:r>
              <a:rPr lang="en-US" sz="3200" b="0" dirty="0">
                <a:solidFill>
                  <a:srgbClr val="702E8C"/>
                </a:solidFill>
              </a:rPr>
              <a:t>Make Performance Evaluation Accessible to All</a:t>
            </a:r>
          </a:p>
          <a:p>
            <a:pPr>
              <a:lnSpc>
                <a:spcPct val="100000"/>
              </a:lnSpc>
              <a:spcBef>
                <a:spcPts val="0"/>
              </a:spcBef>
            </a:pPr>
            <a:r>
              <a:rPr lang="en-US" sz="3200" b="0" dirty="0">
                <a:solidFill>
                  <a:srgbClr val="702E8C"/>
                </a:solidFill>
              </a:rPr>
              <a:t>Make Sure all Practices are Inclusive </a:t>
            </a:r>
          </a:p>
        </p:txBody>
      </p:sp>
      <p:sp>
        <p:nvSpPr>
          <p:cNvPr id="9" name="TextBox 8">
            <a:extLst>
              <a:ext uri="{FF2B5EF4-FFF2-40B4-BE49-F238E27FC236}">
                <a16:creationId xmlns:a16="http://schemas.microsoft.com/office/drawing/2014/main" id="{9AF171A1-961A-61E7-2E89-1B357D2831E9}"/>
              </a:ext>
            </a:extLst>
          </p:cNvPr>
          <p:cNvSpPr txBox="1"/>
          <p:nvPr/>
        </p:nvSpPr>
        <p:spPr>
          <a:xfrm>
            <a:off x="1017455" y="6329405"/>
            <a:ext cx="11060245" cy="369332"/>
          </a:xfrm>
          <a:prstGeom prst="rect">
            <a:avLst/>
          </a:prstGeom>
          <a:solidFill>
            <a:srgbClr val="702E8C"/>
          </a:solidFill>
        </p:spPr>
        <p:txBody>
          <a:bodyPr wrap="square" rtlCol="0">
            <a:spAutoFit/>
          </a:bodyPr>
          <a:lstStyle/>
          <a:p>
            <a:r>
              <a:rPr lang="en-IE" b="1" dirty="0">
                <a:solidFill>
                  <a:schemeClr val="bg1"/>
                </a:solidFill>
              </a:rPr>
              <a:t>Source</a:t>
            </a:r>
            <a:r>
              <a:rPr lang="en-IE" dirty="0">
                <a:solidFill>
                  <a:schemeClr val="bg1"/>
                </a:solidFill>
              </a:rPr>
              <a:t> </a:t>
            </a:r>
            <a:r>
              <a:rPr lang="en-US" b="0" i="0" u="none" strike="noStrike" dirty="0">
                <a:solidFill>
                  <a:schemeClr val="bg1"/>
                </a:solidFill>
                <a:effectLst/>
                <a:hlinkClick r:id="rId2">
                  <a:extLst>
                    <a:ext uri="{A12FA001-AC4F-418D-AE19-62706E023703}">
                      <ahyp:hlinkClr xmlns:ahyp="http://schemas.microsoft.com/office/drawing/2018/hyperlinkcolor" val="tx"/>
                    </a:ext>
                  </a:extLst>
                </a:hlinkClick>
              </a:rPr>
              <a:t>Shaping an inclusive economy by scaling DEI initiatives </a:t>
            </a:r>
            <a:r>
              <a:rPr lang="en-US" b="0" i="0" u="none" strike="noStrike" dirty="0">
                <a:solidFill>
                  <a:schemeClr val="bg1"/>
                </a:solidFill>
                <a:effectLst/>
              </a:rPr>
              <a:t>and McKinsey </a:t>
            </a:r>
            <a:r>
              <a:rPr lang="en-IE" b="0" i="0" u="none" strike="noStrike" dirty="0">
                <a:solidFill>
                  <a:schemeClr val="bg1"/>
                </a:solidFill>
                <a:effectLst/>
                <a:hlinkClick r:id="rId3">
                  <a:extLst>
                    <a:ext uri="{A12FA001-AC4F-418D-AE19-62706E023703}">
                      <ahyp:hlinkClr xmlns:ahyp="http://schemas.microsoft.com/office/drawing/2018/hyperlinkcolor" val="tx"/>
                    </a:ext>
                  </a:extLst>
                </a:hlinkClick>
              </a:rPr>
              <a:t>Delivering through diversity</a:t>
            </a:r>
            <a:endParaRPr lang="en-IE" dirty="0">
              <a:solidFill>
                <a:schemeClr val="bg1"/>
              </a:solidFill>
            </a:endParaRPr>
          </a:p>
        </p:txBody>
      </p:sp>
      <p:sp>
        <p:nvSpPr>
          <p:cNvPr id="10" name="Text Placeholder 1">
            <a:extLst>
              <a:ext uri="{FF2B5EF4-FFF2-40B4-BE49-F238E27FC236}">
                <a16:creationId xmlns:a16="http://schemas.microsoft.com/office/drawing/2014/main" id="{61FFA7DB-B6DF-571C-95A6-234E527209CB}"/>
              </a:ext>
            </a:extLst>
          </p:cNvPr>
          <p:cNvSpPr txBox="1">
            <a:spLocks/>
          </p:cNvSpPr>
          <p:nvPr/>
        </p:nvSpPr>
        <p:spPr>
          <a:xfrm>
            <a:off x="5791200" y="1517586"/>
            <a:ext cx="5850068"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rgbClr val="DF4625"/>
              </a:buClr>
              <a:buFont typeface="Wingdings" panose="05000000000000000000" pitchFamily="2" charset="2"/>
              <a:buChar char="q"/>
            </a:pPr>
            <a:r>
              <a:rPr lang="en-US" sz="2200" dirty="0">
                <a:solidFill>
                  <a:srgbClr val="DF4625"/>
                </a:solidFill>
              </a:rPr>
              <a:t>Monitor and Adjust all D&amp;I Performance Practices.  </a:t>
            </a:r>
            <a:r>
              <a:rPr lang="en-US" sz="2200" dirty="0"/>
              <a:t>Regularly assess the effectiveness of your D&amp;I performance management and feedback systems. Collect data on performance evaluations, employee engagement, and retention rates and </a:t>
            </a:r>
            <a:r>
              <a:rPr lang="en-US" sz="2200" dirty="0" err="1"/>
              <a:t>analyse</a:t>
            </a:r>
            <a:r>
              <a:rPr lang="en-US" sz="2200" dirty="0"/>
              <a:t> them to identify any patterns of bias or inequality. The next section will explain this better.</a:t>
            </a:r>
          </a:p>
          <a:p>
            <a:pPr marL="0" indent="0">
              <a:buClr>
                <a:srgbClr val="DF4625"/>
              </a:buClr>
            </a:pPr>
            <a:r>
              <a:rPr lang="en-US" sz="2200" b="1" dirty="0">
                <a:solidFill>
                  <a:srgbClr val="3F3F3F"/>
                </a:solidFill>
              </a:rPr>
              <a:t>Why it is important to do this. </a:t>
            </a:r>
            <a:r>
              <a:rPr lang="en-US" sz="2200" dirty="0"/>
              <a:t>Continuous improvement is key to building an effective D&amp;I strategy. By monitoring these systems, SMEs can make informed adjustments that help them stay competitive and ensure fairness.</a:t>
            </a:r>
          </a:p>
          <a:p>
            <a:pPr marL="342900" indent="-342900">
              <a:buClr>
                <a:srgbClr val="DF4625"/>
              </a:buClr>
              <a:buFont typeface="Wingdings" panose="05000000000000000000" pitchFamily="2" charset="2"/>
              <a:buChar char="q"/>
            </a:pPr>
            <a:endParaRPr lang="en-IE" sz="2200" dirty="0"/>
          </a:p>
        </p:txBody>
      </p:sp>
      <p:sp>
        <p:nvSpPr>
          <p:cNvPr id="7" name="Round Diagonal Corner Rectangle 9">
            <a:extLst>
              <a:ext uri="{FF2B5EF4-FFF2-40B4-BE49-F238E27FC236}">
                <a16:creationId xmlns:a16="http://schemas.microsoft.com/office/drawing/2014/main" id="{16E5888E-3FB4-1F0E-7F77-B5AA8FB38193}"/>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8">
            <a:extLst>
              <a:ext uri="{FF2B5EF4-FFF2-40B4-BE49-F238E27FC236}">
                <a16:creationId xmlns:a16="http://schemas.microsoft.com/office/drawing/2014/main" id="{4A9769ED-013F-B4A0-D7EA-99661EFEC7E5}"/>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2</a:t>
            </a:r>
          </a:p>
        </p:txBody>
      </p:sp>
      <p:pic>
        <p:nvPicPr>
          <p:cNvPr id="11" name="Graphic 10" descr="Chevron arrows with solid fill">
            <a:extLst>
              <a:ext uri="{FF2B5EF4-FFF2-40B4-BE49-F238E27FC236}">
                <a16:creationId xmlns:a16="http://schemas.microsoft.com/office/drawing/2014/main" id="{4F632800-7951-A562-2C65-87C093C3709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519213" y="624558"/>
            <a:ext cx="520661" cy="520661"/>
          </a:xfrm>
          <a:prstGeom prst="rect">
            <a:avLst/>
          </a:prstGeom>
        </p:spPr>
      </p:pic>
    </p:spTree>
    <p:extLst>
      <p:ext uri="{BB962C8B-B14F-4D97-AF65-F5344CB8AC3E}">
        <p14:creationId xmlns:p14="http://schemas.microsoft.com/office/powerpoint/2010/main" val="34207193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DEAEFD-9D44-3046-AA2C-A200BB22F963}"/>
              </a:ext>
            </a:extLst>
          </p:cNvPr>
          <p:cNvSpPr>
            <a:spLocks noGrp="1"/>
          </p:cNvSpPr>
          <p:nvPr>
            <p:ph type="body" sz="quarter" idx="18"/>
          </p:nvPr>
        </p:nvSpPr>
        <p:spPr>
          <a:xfrm>
            <a:off x="3122085" y="460024"/>
            <a:ext cx="8448675" cy="3849918"/>
          </a:xfrm>
        </p:spPr>
        <p:txBody>
          <a:bodyPr/>
          <a:lstStyle/>
          <a:p>
            <a:pPr marL="0" indent="0"/>
            <a:r>
              <a:rPr lang="en-US" sz="3200" dirty="0">
                <a:solidFill>
                  <a:srgbClr val="702E8C"/>
                </a:solidFill>
              </a:rPr>
              <a:t>Remove Bias from Performance Evaluations</a:t>
            </a:r>
          </a:p>
          <a:p>
            <a:pPr marL="0" indent="0"/>
            <a:r>
              <a:rPr lang="en-US" sz="2200" dirty="0"/>
              <a:t>One of the main challenges of performance management is overcoming bias, which can disproportionately affect employees from underrepresented groups. To ensure genuinely inclusive evaluations:</a:t>
            </a:r>
          </a:p>
          <a:p>
            <a:pPr marL="0" indent="0"/>
            <a:r>
              <a:rPr lang="en-US" sz="2100" dirty="0">
                <a:solidFill>
                  <a:srgbClr val="DF4625"/>
                </a:solidFill>
              </a:rPr>
              <a:t>Transparency. </a:t>
            </a:r>
            <a:r>
              <a:rPr lang="en-US" sz="2000" dirty="0"/>
              <a:t>Make evaluation processes and criteria known to all employees so they understand how their performance will be assessed. Use clear definitions and precise, transparent language and criteria in evaluations to reduce ambiguity and bias.</a:t>
            </a:r>
          </a:p>
          <a:p>
            <a:pPr marL="0" indent="0"/>
            <a:r>
              <a:rPr lang="en-US" sz="2100" dirty="0">
                <a:solidFill>
                  <a:srgbClr val="DF4625"/>
                </a:solidFill>
              </a:rPr>
              <a:t>Structured Evaluation Frameworks. </a:t>
            </a:r>
            <a:r>
              <a:rPr lang="en-US" sz="2200" dirty="0"/>
              <a:t>Develop </a:t>
            </a:r>
            <a:r>
              <a:rPr lang="en-US" sz="2200" dirty="0" err="1"/>
              <a:t>standardised</a:t>
            </a:r>
            <a:r>
              <a:rPr lang="en-US" sz="2200" dirty="0"/>
              <a:t> evaluation tools with objective, measurable criteria to help reduce unconscious bias. For example, instead of vague terms like “leadership potential,” specify </a:t>
            </a:r>
            <a:r>
              <a:rPr lang="en-US" sz="2200" dirty="0" err="1"/>
              <a:t>behaviours</a:t>
            </a:r>
            <a:r>
              <a:rPr lang="en-US" sz="2200" dirty="0"/>
              <a:t> and actions related to leadership that can be observed across employees. Use precise, </a:t>
            </a:r>
            <a:r>
              <a:rPr lang="en-US" sz="2200" dirty="0" err="1"/>
              <a:t>standardised</a:t>
            </a:r>
            <a:r>
              <a:rPr lang="en-US" sz="2200" dirty="0"/>
              <a:t> evaluation measurable metrics and job-relevant criteria for evaluating employee performance, ensuring that assessments are based on outcomes rather than personal opinions and to remove subjectivity. Apply the same evaluation standards and processes across all employees to promote fairness.</a:t>
            </a:r>
          </a:p>
          <a:p>
            <a:pPr marL="0" indent="0"/>
            <a:endParaRPr lang="en-IE" dirty="0"/>
          </a:p>
        </p:txBody>
      </p:sp>
      <p:pic>
        <p:nvPicPr>
          <p:cNvPr id="4" name="Picture 3" descr="Several hands around a brain&#10;&#10;Description automatically generated">
            <a:extLst>
              <a:ext uri="{FF2B5EF4-FFF2-40B4-BE49-F238E27FC236}">
                <a16:creationId xmlns:a16="http://schemas.microsoft.com/office/drawing/2014/main" id="{084C5BFE-63B8-19EB-76A2-20135F477661}"/>
              </a:ext>
            </a:extLst>
          </p:cNvPr>
          <p:cNvPicPr>
            <a:picLocks noChangeAspect="1"/>
          </p:cNvPicPr>
          <p:nvPr/>
        </p:nvPicPr>
        <p:blipFill>
          <a:blip r:embed="rId2" cstate="email">
            <a:extLst>
              <a:ext uri="{28A0092B-C50C-407E-A947-70E740481C1C}">
                <a14:useLocalDpi xmlns:a14="http://schemas.microsoft.com/office/drawing/2010/main"/>
              </a:ext>
            </a:extLst>
          </a:blip>
          <a:srcRect l="39222" r="6257"/>
          <a:stretch/>
        </p:blipFill>
        <p:spPr>
          <a:xfrm>
            <a:off x="323343" y="2062162"/>
            <a:ext cx="2554815" cy="3057525"/>
          </a:xfrm>
          <a:prstGeom prst="rect">
            <a:avLst/>
          </a:prstGeom>
        </p:spPr>
      </p:pic>
      <p:sp>
        <p:nvSpPr>
          <p:cNvPr id="9" name="Round Diagonal Corner Rectangle 9">
            <a:extLst>
              <a:ext uri="{FF2B5EF4-FFF2-40B4-BE49-F238E27FC236}">
                <a16:creationId xmlns:a16="http://schemas.microsoft.com/office/drawing/2014/main" id="{1099C89A-99ED-16DF-A177-711B00ABAA4E}"/>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D88F5970-1BB5-3121-976F-5973F35D1724}"/>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3</a:t>
            </a:r>
          </a:p>
        </p:txBody>
      </p:sp>
      <p:pic>
        <p:nvPicPr>
          <p:cNvPr id="11" name="Graphic 10" descr="Chevron arrows with solid fill">
            <a:extLst>
              <a:ext uri="{FF2B5EF4-FFF2-40B4-BE49-F238E27FC236}">
                <a16:creationId xmlns:a16="http://schemas.microsoft.com/office/drawing/2014/main" id="{CEB861D9-E467-FC40-2811-414B86A2769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9213" y="624558"/>
            <a:ext cx="520661" cy="520661"/>
          </a:xfrm>
          <a:prstGeom prst="rect">
            <a:avLst/>
          </a:prstGeom>
        </p:spPr>
      </p:pic>
    </p:spTree>
    <p:extLst>
      <p:ext uri="{BB962C8B-B14F-4D97-AF65-F5344CB8AC3E}">
        <p14:creationId xmlns:p14="http://schemas.microsoft.com/office/powerpoint/2010/main" val="39085228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4068016">
            <a:off x="10926869" y="2170474"/>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DEAEFD-9D44-3046-AA2C-A200BB22F963}"/>
              </a:ext>
            </a:extLst>
          </p:cNvPr>
          <p:cNvSpPr>
            <a:spLocks noGrp="1"/>
          </p:cNvSpPr>
          <p:nvPr>
            <p:ph type="body" sz="quarter" idx="18"/>
          </p:nvPr>
        </p:nvSpPr>
        <p:spPr>
          <a:xfrm>
            <a:off x="2902689" y="394831"/>
            <a:ext cx="8839236" cy="3849918"/>
          </a:xfrm>
        </p:spPr>
        <p:txBody>
          <a:bodyPr/>
          <a:lstStyle/>
          <a:p>
            <a:pPr marL="0" indent="0"/>
            <a:r>
              <a:rPr lang="en-US" sz="3200" dirty="0">
                <a:solidFill>
                  <a:srgbClr val="702E8C"/>
                </a:solidFill>
              </a:rPr>
              <a:t>Deliver Inclusive Training for Managers</a:t>
            </a:r>
          </a:p>
          <a:p>
            <a:pPr marL="0" indent="0"/>
            <a:r>
              <a:rPr lang="en-US" sz="2000" dirty="0">
                <a:solidFill>
                  <a:srgbClr val="DF4625"/>
                </a:solidFill>
              </a:rPr>
              <a:t>Provide training for managers and evaluators </a:t>
            </a:r>
            <a:r>
              <a:rPr lang="en-US" sz="2000" dirty="0"/>
              <a:t>to </a:t>
            </a:r>
            <a:r>
              <a:rPr lang="en-US" sz="2000" dirty="0" err="1"/>
              <a:t>recognise</a:t>
            </a:r>
            <a:r>
              <a:rPr lang="en-US" sz="2000" dirty="0"/>
              <a:t> and mitigate unconscious biases that may affect performance evaluations. Managers need to understand how bias can impact performance evaluations and how to give inclusive, meaningful feedback.</a:t>
            </a:r>
          </a:p>
          <a:p>
            <a:pPr marL="0" indent="0"/>
            <a:r>
              <a:rPr lang="en-US" sz="2000" dirty="0"/>
              <a:t>Equip managers with the skills and tools to understand and deliver </a:t>
            </a:r>
            <a:r>
              <a:rPr lang="en-US" sz="2000" b="1" dirty="0"/>
              <a:t>unbiased feedback</a:t>
            </a:r>
            <a:r>
              <a:rPr lang="en-US" sz="2000" dirty="0"/>
              <a:t>. This includes understanding cultural differences and avoiding assumptions based on stereotypes. Bias training ensures managers are more aware of their unconscious biases and how they might manifest during reviews. </a:t>
            </a:r>
          </a:p>
          <a:p>
            <a:pPr marL="0" indent="0"/>
            <a:r>
              <a:rPr lang="en-US" sz="2000" dirty="0">
                <a:solidFill>
                  <a:srgbClr val="DF4625"/>
                </a:solidFill>
              </a:rPr>
              <a:t>Train Managers on how to Develop Inclusive Performance Improvement Plans. </a:t>
            </a:r>
            <a:r>
              <a:rPr lang="en-US" sz="2000" dirty="0"/>
              <a:t>If an employee is struggling, managers should create a Performance Improvement Plan (PIP) outlining specific actions, support mechanisms, and measurable outcomes to help them succeed. Bear in mind that when an employee is underperforming, it’s essential to consider potential barriers they may face due to biases, lack of support, or different working styles. Begin by having a candid and private conversation with the employee to understand their challenges. Ensure that you explore any external factors like access to mentorship, unconscious bias, or lack of culturally appropriate support that could impact their performance. Include clear, measurable, achievable goals and schedule regular feedback and check-ins.</a:t>
            </a:r>
          </a:p>
          <a:p>
            <a:pPr marL="0" indent="0"/>
            <a:endParaRPr lang="en-US" dirty="0"/>
          </a:p>
          <a:p>
            <a:pPr marL="0" indent="0"/>
            <a:endParaRPr lang="en-IE" dirty="0"/>
          </a:p>
        </p:txBody>
      </p:sp>
      <p:sp>
        <p:nvSpPr>
          <p:cNvPr id="9" name="Round Diagonal Corner Rectangle 9">
            <a:extLst>
              <a:ext uri="{FF2B5EF4-FFF2-40B4-BE49-F238E27FC236}">
                <a16:creationId xmlns:a16="http://schemas.microsoft.com/office/drawing/2014/main" id="{1099C89A-99ED-16DF-A177-711B00ABAA4E}"/>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D88F5970-1BB5-3121-976F-5973F35D1724}"/>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4</a:t>
            </a:r>
          </a:p>
        </p:txBody>
      </p:sp>
      <p:pic>
        <p:nvPicPr>
          <p:cNvPr id="11" name="Graphic 10" descr="Chevron arrows with solid fill">
            <a:extLst>
              <a:ext uri="{FF2B5EF4-FFF2-40B4-BE49-F238E27FC236}">
                <a16:creationId xmlns:a16="http://schemas.microsoft.com/office/drawing/2014/main" id="{CEB861D9-E467-FC40-2811-414B86A2769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86382" y="624558"/>
            <a:ext cx="520661" cy="520661"/>
          </a:xfrm>
          <a:prstGeom prst="rect">
            <a:avLst/>
          </a:prstGeom>
        </p:spPr>
      </p:pic>
      <p:grpSp>
        <p:nvGrpSpPr>
          <p:cNvPr id="3" name="Graphic 4">
            <a:extLst>
              <a:ext uri="{FF2B5EF4-FFF2-40B4-BE49-F238E27FC236}">
                <a16:creationId xmlns:a16="http://schemas.microsoft.com/office/drawing/2014/main" id="{BE87BFB6-B283-F517-BE29-9F3AE712DC32}"/>
              </a:ext>
            </a:extLst>
          </p:cNvPr>
          <p:cNvGrpSpPr/>
          <p:nvPr/>
        </p:nvGrpSpPr>
        <p:grpSpPr>
          <a:xfrm>
            <a:off x="772266" y="2257687"/>
            <a:ext cx="1782958" cy="2106107"/>
            <a:chOff x="3287215" y="5164976"/>
            <a:chExt cx="1273730" cy="1182736"/>
          </a:xfrm>
        </p:grpSpPr>
        <p:sp>
          <p:nvSpPr>
            <p:cNvPr id="5" name="Freeform 636">
              <a:extLst>
                <a:ext uri="{FF2B5EF4-FFF2-40B4-BE49-F238E27FC236}">
                  <a16:creationId xmlns:a16="http://schemas.microsoft.com/office/drawing/2014/main" id="{B8AAE28C-F2AD-61FB-F77C-C8FC8F99555A}"/>
                </a:ext>
              </a:extLst>
            </p:cNvPr>
            <p:cNvSpPr/>
            <p:nvPr/>
          </p:nvSpPr>
          <p:spPr>
            <a:xfrm>
              <a:off x="3718800" y="5996779"/>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2"/>
                    <a:pt x="0" y="902"/>
                    <a:pt x="180" y="1444"/>
                  </a:cubicBezTo>
                  <a:cubicBezTo>
                    <a:pt x="18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6" name="Freeform 637">
              <a:extLst>
                <a:ext uri="{FF2B5EF4-FFF2-40B4-BE49-F238E27FC236}">
                  <a16:creationId xmlns:a16="http://schemas.microsoft.com/office/drawing/2014/main" id="{68F36858-6E51-8206-0B94-2088B2D86628}"/>
                </a:ext>
              </a:extLst>
            </p:cNvPr>
            <p:cNvSpPr/>
            <p:nvPr/>
          </p:nvSpPr>
          <p:spPr>
            <a:xfrm>
              <a:off x="3718619" y="5994614"/>
              <a:ext cx="135" cy="1082"/>
            </a:xfrm>
            <a:custGeom>
              <a:avLst/>
              <a:gdLst>
                <a:gd name="connsiteX0" fmla="*/ 0 w 135"/>
                <a:gd name="connsiteY0" fmla="*/ 0 h 1082"/>
                <a:gd name="connsiteX1" fmla="*/ 0 w 135"/>
                <a:gd name="connsiteY1" fmla="*/ 1083 h 1082"/>
                <a:gd name="connsiteX2" fmla="*/ 0 w 135"/>
                <a:gd name="connsiteY2" fmla="*/ 0 h 1082"/>
              </a:gdLst>
              <a:ahLst/>
              <a:cxnLst>
                <a:cxn ang="0">
                  <a:pos x="connsiteX0" y="connsiteY0"/>
                </a:cxn>
                <a:cxn ang="0">
                  <a:pos x="connsiteX1" y="connsiteY1"/>
                </a:cxn>
                <a:cxn ang="0">
                  <a:pos x="connsiteX2" y="connsiteY2"/>
                </a:cxn>
              </a:cxnLst>
              <a:rect l="l" t="t" r="r" b="b"/>
              <a:pathLst>
                <a:path w="135" h="1082">
                  <a:moveTo>
                    <a:pt x="0" y="0"/>
                  </a:moveTo>
                  <a:cubicBezTo>
                    <a:pt x="0" y="361"/>
                    <a:pt x="0" y="722"/>
                    <a:pt x="0" y="1083"/>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7" name="Freeform 638">
              <a:extLst>
                <a:ext uri="{FF2B5EF4-FFF2-40B4-BE49-F238E27FC236}">
                  <a16:creationId xmlns:a16="http://schemas.microsoft.com/office/drawing/2014/main" id="{953A8618-623B-9E23-2CAC-800D9A985D71}"/>
                </a:ext>
              </a:extLst>
            </p:cNvPr>
            <p:cNvSpPr/>
            <p:nvPr/>
          </p:nvSpPr>
          <p:spPr>
            <a:xfrm>
              <a:off x="3719161" y="6001110"/>
              <a:ext cx="180" cy="1263"/>
            </a:xfrm>
            <a:custGeom>
              <a:avLst/>
              <a:gdLst>
                <a:gd name="connsiteX0" fmla="*/ 0 w 180"/>
                <a:gd name="connsiteY0" fmla="*/ 0 h 1263"/>
                <a:gd name="connsiteX1" fmla="*/ 180 w 180"/>
                <a:gd name="connsiteY1" fmla="*/ 1263 h 1263"/>
                <a:gd name="connsiteX2" fmla="*/ 0 w 180"/>
                <a:gd name="connsiteY2" fmla="*/ 0 h 1263"/>
              </a:gdLst>
              <a:ahLst/>
              <a:cxnLst>
                <a:cxn ang="0">
                  <a:pos x="connsiteX0" y="connsiteY0"/>
                </a:cxn>
                <a:cxn ang="0">
                  <a:pos x="connsiteX1" y="connsiteY1"/>
                </a:cxn>
                <a:cxn ang="0">
                  <a:pos x="connsiteX2" y="connsiteY2"/>
                </a:cxn>
              </a:cxnLst>
              <a:rect l="l" t="t" r="r" b="b"/>
              <a:pathLst>
                <a:path w="180" h="1263">
                  <a:moveTo>
                    <a:pt x="0" y="0"/>
                  </a:moveTo>
                  <a:cubicBezTo>
                    <a:pt x="0" y="361"/>
                    <a:pt x="0" y="722"/>
                    <a:pt x="180" y="1263"/>
                  </a:cubicBezTo>
                  <a:cubicBezTo>
                    <a:pt x="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8" name="Freeform 639">
              <a:extLst>
                <a:ext uri="{FF2B5EF4-FFF2-40B4-BE49-F238E27FC236}">
                  <a16:creationId xmlns:a16="http://schemas.microsoft.com/office/drawing/2014/main" id="{491AA4BC-CA03-E2C2-7468-E213884AA82C}"/>
                </a:ext>
              </a:extLst>
            </p:cNvPr>
            <p:cNvSpPr/>
            <p:nvPr/>
          </p:nvSpPr>
          <p:spPr>
            <a:xfrm>
              <a:off x="3718980" y="5998764"/>
              <a:ext cx="180" cy="1804"/>
            </a:xfrm>
            <a:custGeom>
              <a:avLst/>
              <a:gdLst>
                <a:gd name="connsiteX0" fmla="*/ 0 w 180"/>
                <a:gd name="connsiteY0" fmla="*/ 0 h 1804"/>
                <a:gd name="connsiteX1" fmla="*/ 180 w 180"/>
                <a:gd name="connsiteY1" fmla="*/ 1805 h 1804"/>
                <a:gd name="connsiteX2" fmla="*/ 0 w 180"/>
                <a:gd name="connsiteY2" fmla="*/ 0 h 1804"/>
              </a:gdLst>
              <a:ahLst/>
              <a:cxnLst>
                <a:cxn ang="0">
                  <a:pos x="connsiteX0" y="connsiteY0"/>
                </a:cxn>
                <a:cxn ang="0">
                  <a:pos x="connsiteX1" y="connsiteY1"/>
                </a:cxn>
                <a:cxn ang="0">
                  <a:pos x="connsiteX2" y="connsiteY2"/>
                </a:cxn>
              </a:cxnLst>
              <a:rect l="l" t="t" r="r" b="b"/>
              <a:pathLst>
                <a:path w="180" h="1804">
                  <a:moveTo>
                    <a:pt x="0" y="0"/>
                  </a:moveTo>
                  <a:cubicBezTo>
                    <a:pt x="0" y="722"/>
                    <a:pt x="0" y="1264"/>
                    <a:pt x="180" y="1805"/>
                  </a:cubicBezTo>
                  <a:cubicBezTo>
                    <a:pt x="180" y="1264"/>
                    <a:pt x="0" y="722"/>
                    <a:pt x="0" y="0"/>
                  </a:cubicBezTo>
                  <a:close/>
                </a:path>
              </a:pathLst>
            </a:custGeom>
            <a:solidFill>
              <a:srgbClr val="FFFFFF"/>
            </a:solidFill>
            <a:ln w="1804" cap="flat">
              <a:noFill/>
              <a:prstDash val="solid"/>
              <a:miter/>
            </a:ln>
          </p:spPr>
          <p:txBody>
            <a:bodyPr rtlCol="0" anchor="ctr"/>
            <a:lstStyle/>
            <a:p>
              <a:endParaRPr lang="en-US"/>
            </a:p>
          </p:txBody>
        </p:sp>
        <p:sp>
          <p:nvSpPr>
            <p:cNvPr id="12" name="Freeform 640">
              <a:extLst>
                <a:ext uri="{FF2B5EF4-FFF2-40B4-BE49-F238E27FC236}">
                  <a16:creationId xmlns:a16="http://schemas.microsoft.com/office/drawing/2014/main" id="{6292774A-C754-4477-2D02-8439F473E403}"/>
                </a:ext>
              </a:extLst>
            </p:cNvPr>
            <p:cNvSpPr/>
            <p:nvPr/>
          </p:nvSpPr>
          <p:spPr>
            <a:xfrm>
              <a:off x="3668607" y="5837399"/>
              <a:ext cx="49831" cy="159380"/>
            </a:xfrm>
            <a:custGeom>
              <a:avLst/>
              <a:gdLst>
                <a:gd name="connsiteX0" fmla="*/ 35935 w 49831"/>
                <a:gd name="connsiteY0" fmla="*/ 9406 h 159380"/>
                <a:gd name="connsiteX1" fmla="*/ 24745 w 49831"/>
                <a:gd name="connsiteY1" fmla="*/ 22 h 159380"/>
                <a:gd name="connsiteX2" fmla="*/ 15902 w 49831"/>
                <a:gd name="connsiteY2" fmla="*/ 9046 h 159380"/>
                <a:gd name="connsiteX3" fmla="*/ 5254 w 49831"/>
                <a:gd name="connsiteY3" fmla="*/ 55608 h 159380"/>
                <a:gd name="connsiteX4" fmla="*/ 20 w 49831"/>
                <a:gd name="connsiteY4" fmla="*/ 159380 h 159380"/>
                <a:gd name="connsiteX5" fmla="*/ 20 w 49831"/>
                <a:gd name="connsiteY5" fmla="*/ 153605 h 159380"/>
                <a:gd name="connsiteX6" fmla="*/ 42612 w 49831"/>
                <a:gd name="connsiteY6" fmla="*/ 153785 h 159380"/>
                <a:gd name="connsiteX7" fmla="*/ 49831 w 49831"/>
                <a:gd name="connsiteY7" fmla="*/ 153785 h 159380"/>
                <a:gd name="connsiteX8" fmla="*/ 45319 w 49831"/>
                <a:gd name="connsiteY8" fmla="*/ 67158 h 159380"/>
                <a:gd name="connsiteX9" fmla="*/ 35935 w 49831"/>
                <a:gd name="connsiteY9" fmla="*/ 9406 h 159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31" h="159380">
                  <a:moveTo>
                    <a:pt x="35935" y="9406"/>
                  </a:moveTo>
                  <a:cubicBezTo>
                    <a:pt x="34852" y="3812"/>
                    <a:pt x="30881" y="-339"/>
                    <a:pt x="24745" y="22"/>
                  </a:cubicBezTo>
                  <a:cubicBezTo>
                    <a:pt x="20053" y="383"/>
                    <a:pt x="17526" y="4534"/>
                    <a:pt x="15902" y="9046"/>
                  </a:cubicBezTo>
                  <a:cubicBezTo>
                    <a:pt x="10849" y="24205"/>
                    <a:pt x="5796" y="39545"/>
                    <a:pt x="5254" y="55608"/>
                  </a:cubicBezTo>
                  <a:cubicBezTo>
                    <a:pt x="4171" y="90259"/>
                    <a:pt x="-340" y="124729"/>
                    <a:pt x="20" y="159380"/>
                  </a:cubicBezTo>
                  <a:cubicBezTo>
                    <a:pt x="20" y="157395"/>
                    <a:pt x="20" y="155410"/>
                    <a:pt x="20" y="153605"/>
                  </a:cubicBezTo>
                  <a:cubicBezTo>
                    <a:pt x="14278" y="153605"/>
                    <a:pt x="28355" y="153785"/>
                    <a:pt x="42612" y="153785"/>
                  </a:cubicBezTo>
                  <a:cubicBezTo>
                    <a:pt x="44958" y="153785"/>
                    <a:pt x="47485" y="153785"/>
                    <a:pt x="49831" y="153785"/>
                  </a:cubicBezTo>
                  <a:cubicBezTo>
                    <a:pt x="48388" y="128519"/>
                    <a:pt x="46583" y="80874"/>
                    <a:pt x="45319" y="67158"/>
                  </a:cubicBezTo>
                  <a:cubicBezTo>
                    <a:pt x="43695" y="47847"/>
                    <a:pt x="39544" y="28717"/>
                    <a:pt x="35935" y="9406"/>
                  </a:cubicBezTo>
                  <a:close/>
                </a:path>
              </a:pathLst>
            </a:custGeom>
            <a:solidFill>
              <a:srgbClr val="FFFFFF"/>
            </a:solidFill>
            <a:ln w="1804" cap="flat">
              <a:noFill/>
              <a:prstDash val="solid"/>
              <a:miter/>
            </a:ln>
          </p:spPr>
          <p:txBody>
            <a:bodyPr rtlCol="0" anchor="ctr"/>
            <a:lstStyle/>
            <a:p>
              <a:endParaRPr lang="en-US"/>
            </a:p>
          </p:txBody>
        </p:sp>
        <p:sp>
          <p:nvSpPr>
            <p:cNvPr id="13" name="Freeform 641">
              <a:extLst>
                <a:ext uri="{FF2B5EF4-FFF2-40B4-BE49-F238E27FC236}">
                  <a16:creationId xmlns:a16="http://schemas.microsoft.com/office/drawing/2014/main" id="{255E39CA-C37E-F0F5-836A-DFFE1B1B7892}"/>
                </a:ext>
              </a:extLst>
            </p:cNvPr>
            <p:cNvSpPr/>
            <p:nvPr/>
          </p:nvSpPr>
          <p:spPr>
            <a:xfrm>
              <a:off x="3719341" y="6002915"/>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2"/>
                    <a:pt x="180" y="902"/>
                    <a:pt x="180" y="1444"/>
                  </a:cubicBezTo>
                  <a:cubicBezTo>
                    <a:pt x="0" y="902"/>
                    <a:pt x="0" y="361"/>
                    <a:pt x="0" y="0"/>
                  </a:cubicBezTo>
                  <a:close/>
                </a:path>
              </a:pathLst>
            </a:custGeom>
            <a:solidFill>
              <a:srgbClr val="FFFFFF"/>
            </a:solidFill>
            <a:ln w="1804" cap="flat">
              <a:noFill/>
              <a:prstDash val="solid"/>
              <a:miter/>
            </a:ln>
          </p:spPr>
          <p:txBody>
            <a:bodyPr rtlCol="0" anchor="ctr"/>
            <a:lstStyle/>
            <a:p>
              <a:endParaRPr lang="en-US"/>
            </a:p>
          </p:txBody>
        </p:sp>
        <p:sp>
          <p:nvSpPr>
            <p:cNvPr id="14" name="Freeform 642">
              <a:extLst>
                <a:ext uri="{FF2B5EF4-FFF2-40B4-BE49-F238E27FC236}">
                  <a16:creationId xmlns:a16="http://schemas.microsoft.com/office/drawing/2014/main" id="{AAD3C81C-20E5-E427-35F3-3AFE82E65D8A}"/>
                </a:ext>
              </a:extLst>
            </p:cNvPr>
            <p:cNvSpPr/>
            <p:nvPr/>
          </p:nvSpPr>
          <p:spPr>
            <a:xfrm>
              <a:off x="3845673" y="6124857"/>
              <a:ext cx="135355" cy="92821"/>
            </a:xfrm>
            <a:custGeom>
              <a:avLst/>
              <a:gdLst>
                <a:gd name="connsiteX0" fmla="*/ 18047 w 135355"/>
                <a:gd name="connsiteY0" fmla="*/ 1322 h 92821"/>
                <a:gd name="connsiteX1" fmla="*/ 4692 w 135355"/>
                <a:gd name="connsiteY1" fmla="*/ 18467 h 92821"/>
                <a:gd name="connsiteX2" fmla="*/ 0 w 135355"/>
                <a:gd name="connsiteY2" fmla="*/ 92822 h 92821"/>
                <a:gd name="connsiteX3" fmla="*/ 902 w 135355"/>
                <a:gd name="connsiteY3" fmla="*/ 81633 h 92821"/>
                <a:gd name="connsiteX4" fmla="*/ 101426 w 135355"/>
                <a:gd name="connsiteY4" fmla="*/ 60878 h 92821"/>
                <a:gd name="connsiteX5" fmla="*/ 135355 w 135355"/>
                <a:gd name="connsiteY5" fmla="*/ 2585 h 92821"/>
                <a:gd name="connsiteX6" fmla="*/ 127775 w 135355"/>
                <a:gd name="connsiteY6" fmla="*/ 780 h 92821"/>
                <a:gd name="connsiteX7" fmla="*/ 18047 w 135355"/>
                <a:gd name="connsiteY7" fmla="*/ 1322 h 9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355" h="92821">
                  <a:moveTo>
                    <a:pt x="18047" y="1322"/>
                  </a:moveTo>
                  <a:cubicBezTo>
                    <a:pt x="7219" y="1141"/>
                    <a:pt x="5234" y="7278"/>
                    <a:pt x="4692" y="18467"/>
                  </a:cubicBezTo>
                  <a:cubicBezTo>
                    <a:pt x="3429" y="43192"/>
                    <a:pt x="2166" y="68097"/>
                    <a:pt x="0" y="92822"/>
                  </a:cubicBezTo>
                  <a:cubicBezTo>
                    <a:pt x="361" y="89032"/>
                    <a:pt x="542" y="85423"/>
                    <a:pt x="902" y="81633"/>
                  </a:cubicBezTo>
                  <a:cubicBezTo>
                    <a:pt x="36095" y="93363"/>
                    <a:pt x="73633" y="85061"/>
                    <a:pt x="101426" y="60878"/>
                  </a:cubicBezTo>
                  <a:cubicBezTo>
                    <a:pt x="118571" y="46079"/>
                    <a:pt x="129039" y="24062"/>
                    <a:pt x="135355" y="2585"/>
                  </a:cubicBezTo>
                  <a:cubicBezTo>
                    <a:pt x="133190" y="1683"/>
                    <a:pt x="130843" y="1141"/>
                    <a:pt x="127775" y="780"/>
                  </a:cubicBezTo>
                  <a:cubicBezTo>
                    <a:pt x="109187" y="-1385"/>
                    <a:pt x="34832" y="1683"/>
                    <a:pt x="18047" y="1322"/>
                  </a:cubicBezTo>
                  <a:close/>
                </a:path>
              </a:pathLst>
            </a:custGeom>
            <a:solidFill>
              <a:srgbClr val="FFFFFF"/>
            </a:solidFill>
            <a:ln w="1804" cap="flat">
              <a:noFill/>
              <a:prstDash val="solid"/>
              <a:miter/>
            </a:ln>
          </p:spPr>
          <p:txBody>
            <a:bodyPr rtlCol="0" anchor="ctr"/>
            <a:lstStyle/>
            <a:p>
              <a:endParaRPr lang="en-US"/>
            </a:p>
          </p:txBody>
        </p:sp>
        <p:sp>
          <p:nvSpPr>
            <p:cNvPr id="15" name="Freeform 643">
              <a:extLst>
                <a:ext uri="{FF2B5EF4-FFF2-40B4-BE49-F238E27FC236}">
                  <a16:creationId xmlns:a16="http://schemas.microsoft.com/office/drawing/2014/main" id="{FB306BEF-F9BD-6B7F-3AFE-68A32174F9DD}"/>
                </a:ext>
              </a:extLst>
            </p:cNvPr>
            <p:cNvSpPr/>
            <p:nvPr/>
          </p:nvSpPr>
          <p:spPr>
            <a:xfrm>
              <a:off x="3981028" y="6127262"/>
              <a:ext cx="3609" cy="1984"/>
            </a:xfrm>
            <a:custGeom>
              <a:avLst/>
              <a:gdLst>
                <a:gd name="connsiteX0" fmla="*/ 0 w 3609"/>
                <a:gd name="connsiteY0" fmla="*/ 0 h 1984"/>
                <a:gd name="connsiteX1" fmla="*/ 3609 w 3609"/>
                <a:gd name="connsiteY1" fmla="*/ 1985 h 1984"/>
                <a:gd name="connsiteX2" fmla="*/ 0 w 3609"/>
                <a:gd name="connsiteY2" fmla="*/ 0 h 1984"/>
              </a:gdLst>
              <a:ahLst/>
              <a:cxnLst>
                <a:cxn ang="0">
                  <a:pos x="connsiteX0" y="connsiteY0"/>
                </a:cxn>
                <a:cxn ang="0">
                  <a:pos x="connsiteX1" y="connsiteY1"/>
                </a:cxn>
                <a:cxn ang="0">
                  <a:pos x="connsiteX2" y="connsiteY2"/>
                </a:cxn>
              </a:cxnLst>
              <a:rect l="l" t="t" r="r" b="b"/>
              <a:pathLst>
                <a:path w="3609" h="1984">
                  <a:moveTo>
                    <a:pt x="0" y="0"/>
                  </a:moveTo>
                  <a:cubicBezTo>
                    <a:pt x="1444" y="541"/>
                    <a:pt x="2527" y="1263"/>
                    <a:pt x="3609" y="1985"/>
                  </a:cubicBezTo>
                  <a:cubicBezTo>
                    <a:pt x="2527" y="1263"/>
                    <a:pt x="1444" y="541"/>
                    <a:pt x="0" y="0"/>
                  </a:cubicBezTo>
                  <a:close/>
                </a:path>
              </a:pathLst>
            </a:custGeom>
            <a:solidFill>
              <a:srgbClr val="FFFFFF"/>
            </a:solidFill>
            <a:ln w="1804" cap="flat">
              <a:noFill/>
              <a:prstDash val="solid"/>
              <a:miter/>
            </a:ln>
          </p:spPr>
          <p:txBody>
            <a:bodyPr rtlCol="0" anchor="ctr"/>
            <a:lstStyle/>
            <a:p>
              <a:endParaRPr lang="en-US"/>
            </a:p>
          </p:txBody>
        </p:sp>
        <p:sp>
          <p:nvSpPr>
            <p:cNvPr id="16" name="Freeform 644">
              <a:extLst>
                <a:ext uri="{FF2B5EF4-FFF2-40B4-BE49-F238E27FC236}">
                  <a16:creationId xmlns:a16="http://schemas.microsoft.com/office/drawing/2014/main" id="{EE8FC64E-F9CF-E4C2-51A7-4C1057E92A35}"/>
                </a:ext>
              </a:extLst>
            </p:cNvPr>
            <p:cNvSpPr/>
            <p:nvPr/>
          </p:nvSpPr>
          <p:spPr>
            <a:xfrm>
              <a:off x="3984637" y="6129427"/>
              <a:ext cx="1263" cy="1263"/>
            </a:xfrm>
            <a:custGeom>
              <a:avLst/>
              <a:gdLst>
                <a:gd name="connsiteX0" fmla="*/ 0 w 1263"/>
                <a:gd name="connsiteY0" fmla="*/ 0 h 1263"/>
                <a:gd name="connsiteX1" fmla="*/ 1263 w 1263"/>
                <a:gd name="connsiteY1" fmla="*/ 1263 h 1263"/>
                <a:gd name="connsiteX2" fmla="*/ 0 w 1263"/>
                <a:gd name="connsiteY2" fmla="*/ 0 h 1263"/>
              </a:gdLst>
              <a:ahLst/>
              <a:cxnLst>
                <a:cxn ang="0">
                  <a:pos x="connsiteX0" y="connsiteY0"/>
                </a:cxn>
                <a:cxn ang="0">
                  <a:pos x="connsiteX1" y="connsiteY1"/>
                </a:cxn>
                <a:cxn ang="0">
                  <a:pos x="connsiteX2" y="connsiteY2"/>
                </a:cxn>
              </a:cxnLst>
              <a:rect l="l" t="t" r="r" b="b"/>
              <a:pathLst>
                <a:path w="1263" h="1263">
                  <a:moveTo>
                    <a:pt x="0" y="0"/>
                  </a:moveTo>
                  <a:cubicBezTo>
                    <a:pt x="542" y="361"/>
                    <a:pt x="902" y="902"/>
                    <a:pt x="1263" y="1263"/>
                  </a:cubicBezTo>
                  <a:cubicBezTo>
                    <a:pt x="902" y="902"/>
                    <a:pt x="542" y="361"/>
                    <a:pt x="0" y="0"/>
                  </a:cubicBezTo>
                  <a:close/>
                </a:path>
              </a:pathLst>
            </a:custGeom>
            <a:solidFill>
              <a:srgbClr val="FFFFFF"/>
            </a:solidFill>
            <a:ln w="1804" cap="flat">
              <a:noFill/>
              <a:prstDash val="solid"/>
              <a:miter/>
            </a:ln>
          </p:spPr>
          <p:txBody>
            <a:bodyPr rtlCol="0" anchor="ctr"/>
            <a:lstStyle/>
            <a:p>
              <a:endParaRPr lang="en-US"/>
            </a:p>
          </p:txBody>
        </p:sp>
        <p:sp>
          <p:nvSpPr>
            <p:cNvPr id="17" name="Freeform 645">
              <a:extLst>
                <a:ext uri="{FF2B5EF4-FFF2-40B4-BE49-F238E27FC236}">
                  <a16:creationId xmlns:a16="http://schemas.microsoft.com/office/drawing/2014/main" id="{0C21FAA7-564F-6100-B421-5B3E8C086961}"/>
                </a:ext>
              </a:extLst>
            </p:cNvPr>
            <p:cNvSpPr/>
            <p:nvPr/>
          </p:nvSpPr>
          <p:spPr>
            <a:xfrm>
              <a:off x="3989149" y="6139534"/>
              <a:ext cx="180" cy="2526"/>
            </a:xfrm>
            <a:custGeom>
              <a:avLst/>
              <a:gdLst>
                <a:gd name="connsiteX0" fmla="*/ 0 w 180"/>
                <a:gd name="connsiteY0" fmla="*/ 0 h 2526"/>
                <a:gd name="connsiteX1" fmla="*/ 180 w 180"/>
                <a:gd name="connsiteY1" fmla="*/ 2527 h 2526"/>
                <a:gd name="connsiteX2" fmla="*/ 0 w 180"/>
                <a:gd name="connsiteY2" fmla="*/ 0 h 2526"/>
              </a:gdLst>
              <a:ahLst/>
              <a:cxnLst>
                <a:cxn ang="0">
                  <a:pos x="connsiteX0" y="connsiteY0"/>
                </a:cxn>
                <a:cxn ang="0">
                  <a:pos x="connsiteX1" y="connsiteY1"/>
                </a:cxn>
                <a:cxn ang="0">
                  <a:pos x="connsiteX2" y="connsiteY2"/>
                </a:cxn>
              </a:cxnLst>
              <a:rect l="l" t="t" r="r" b="b"/>
              <a:pathLst>
                <a:path w="180" h="2526">
                  <a:moveTo>
                    <a:pt x="0" y="0"/>
                  </a:moveTo>
                  <a:cubicBezTo>
                    <a:pt x="0" y="902"/>
                    <a:pt x="180" y="1625"/>
                    <a:pt x="180" y="2527"/>
                  </a:cubicBezTo>
                  <a:cubicBezTo>
                    <a:pt x="180" y="1625"/>
                    <a:pt x="0" y="902"/>
                    <a:pt x="0" y="0"/>
                  </a:cubicBezTo>
                  <a:close/>
                </a:path>
              </a:pathLst>
            </a:custGeom>
            <a:solidFill>
              <a:srgbClr val="FFFFFF"/>
            </a:solidFill>
            <a:ln w="1804" cap="flat">
              <a:noFill/>
              <a:prstDash val="solid"/>
              <a:miter/>
            </a:ln>
          </p:spPr>
          <p:txBody>
            <a:bodyPr rtlCol="0" anchor="ctr"/>
            <a:lstStyle/>
            <a:p>
              <a:endParaRPr lang="en-US"/>
            </a:p>
          </p:txBody>
        </p:sp>
        <p:sp>
          <p:nvSpPr>
            <p:cNvPr id="18" name="Freeform 646">
              <a:extLst>
                <a:ext uri="{FF2B5EF4-FFF2-40B4-BE49-F238E27FC236}">
                  <a16:creationId xmlns:a16="http://schemas.microsoft.com/office/drawing/2014/main" id="{D115B4F0-2E3E-9593-62D7-FC33F83C5608}"/>
                </a:ext>
              </a:extLst>
            </p:cNvPr>
            <p:cNvSpPr/>
            <p:nvPr/>
          </p:nvSpPr>
          <p:spPr>
            <a:xfrm>
              <a:off x="3986081" y="6130871"/>
              <a:ext cx="1082" cy="1624"/>
            </a:xfrm>
            <a:custGeom>
              <a:avLst/>
              <a:gdLst>
                <a:gd name="connsiteX0" fmla="*/ 0 w 1082"/>
                <a:gd name="connsiteY0" fmla="*/ 0 h 1624"/>
                <a:gd name="connsiteX1" fmla="*/ 1083 w 1082"/>
                <a:gd name="connsiteY1" fmla="*/ 1624 h 1624"/>
                <a:gd name="connsiteX2" fmla="*/ 0 w 1082"/>
                <a:gd name="connsiteY2" fmla="*/ 0 h 1624"/>
              </a:gdLst>
              <a:ahLst/>
              <a:cxnLst>
                <a:cxn ang="0">
                  <a:pos x="connsiteX0" y="connsiteY0"/>
                </a:cxn>
                <a:cxn ang="0">
                  <a:pos x="connsiteX1" y="connsiteY1"/>
                </a:cxn>
                <a:cxn ang="0">
                  <a:pos x="connsiteX2" y="connsiteY2"/>
                </a:cxn>
              </a:cxnLst>
              <a:rect l="l" t="t" r="r" b="b"/>
              <a:pathLst>
                <a:path w="1082" h="1624">
                  <a:moveTo>
                    <a:pt x="0" y="0"/>
                  </a:moveTo>
                  <a:cubicBezTo>
                    <a:pt x="361" y="541"/>
                    <a:pt x="722" y="1083"/>
                    <a:pt x="1083" y="1624"/>
                  </a:cubicBezTo>
                  <a:cubicBezTo>
                    <a:pt x="72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19" name="Freeform 647">
              <a:extLst>
                <a:ext uri="{FF2B5EF4-FFF2-40B4-BE49-F238E27FC236}">
                  <a16:creationId xmlns:a16="http://schemas.microsoft.com/office/drawing/2014/main" id="{3F1A96A9-DBA1-4CD7-DD17-FAD11281199A}"/>
                </a:ext>
              </a:extLst>
            </p:cNvPr>
            <p:cNvSpPr/>
            <p:nvPr/>
          </p:nvSpPr>
          <p:spPr>
            <a:xfrm>
              <a:off x="3988066" y="6134481"/>
              <a:ext cx="541" cy="1984"/>
            </a:xfrm>
            <a:custGeom>
              <a:avLst/>
              <a:gdLst>
                <a:gd name="connsiteX0" fmla="*/ 0 w 541"/>
                <a:gd name="connsiteY0" fmla="*/ 0 h 1984"/>
                <a:gd name="connsiteX1" fmla="*/ 542 w 541"/>
                <a:gd name="connsiteY1" fmla="*/ 1985 h 1984"/>
                <a:gd name="connsiteX2" fmla="*/ 0 w 541"/>
                <a:gd name="connsiteY2" fmla="*/ 0 h 1984"/>
              </a:gdLst>
              <a:ahLst/>
              <a:cxnLst>
                <a:cxn ang="0">
                  <a:pos x="connsiteX0" y="connsiteY0"/>
                </a:cxn>
                <a:cxn ang="0">
                  <a:pos x="connsiteX1" y="connsiteY1"/>
                </a:cxn>
                <a:cxn ang="0">
                  <a:pos x="connsiteX2" y="connsiteY2"/>
                </a:cxn>
              </a:cxnLst>
              <a:rect l="l" t="t" r="r" b="b"/>
              <a:pathLst>
                <a:path w="541" h="1984">
                  <a:moveTo>
                    <a:pt x="0" y="0"/>
                  </a:moveTo>
                  <a:cubicBezTo>
                    <a:pt x="180" y="722"/>
                    <a:pt x="361" y="1263"/>
                    <a:pt x="542" y="1985"/>
                  </a:cubicBezTo>
                  <a:cubicBezTo>
                    <a:pt x="542" y="1443"/>
                    <a:pt x="361" y="722"/>
                    <a:pt x="0" y="0"/>
                  </a:cubicBezTo>
                  <a:close/>
                </a:path>
              </a:pathLst>
            </a:custGeom>
            <a:solidFill>
              <a:srgbClr val="FFFFFF"/>
            </a:solidFill>
            <a:ln w="1804" cap="flat">
              <a:noFill/>
              <a:prstDash val="solid"/>
              <a:miter/>
            </a:ln>
          </p:spPr>
          <p:txBody>
            <a:bodyPr rtlCol="0" anchor="ctr"/>
            <a:lstStyle/>
            <a:p>
              <a:endParaRPr lang="en-US"/>
            </a:p>
          </p:txBody>
        </p:sp>
        <p:sp>
          <p:nvSpPr>
            <p:cNvPr id="20" name="Freeform 648">
              <a:extLst>
                <a:ext uri="{FF2B5EF4-FFF2-40B4-BE49-F238E27FC236}">
                  <a16:creationId xmlns:a16="http://schemas.microsoft.com/office/drawing/2014/main" id="{DD0A4E15-E83B-C67D-8EA4-E45BE3006EF8}"/>
                </a:ext>
              </a:extLst>
            </p:cNvPr>
            <p:cNvSpPr/>
            <p:nvPr/>
          </p:nvSpPr>
          <p:spPr>
            <a:xfrm>
              <a:off x="3987164" y="6132495"/>
              <a:ext cx="721" cy="1624"/>
            </a:xfrm>
            <a:custGeom>
              <a:avLst/>
              <a:gdLst>
                <a:gd name="connsiteX0" fmla="*/ 0 w 721"/>
                <a:gd name="connsiteY0" fmla="*/ 0 h 1624"/>
                <a:gd name="connsiteX1" fmla="*/ 722 w 721"/>
                <a:gd name="connsiteY1" fmla="*/ 1624 h 1624"/>
                <a:gd name="connsiteX2" fmla="*/ 0 w 721"/>
                <a:gd name="connsiteY2" fmla="*/ 0 h 1624"/>
              </a:gdLst>
              <a:ahLst/>
              <a:cxnLst>
                <a:cxn ang="0">
                  <a:pos x="connsiteX0" y="connsiteY0"/>
                </a:cxn>
                <a:cxn ang="0">
                  <a:pos x="connsiteX1" y="connsiteY1"/>
                </a:cxn>
                <a:cxn ang="0">
                  <a:pos x="connsiteX2" y="connsiteY2"/>
                </a:cxn>
              </a:cxnLst>
              <a:rect l="l" t="t" r="r" b="b"/>
              <a:pathLst>
                <a:path w="721" h="1624">
                  <a:moveTo>
                    <a:pt x="0" y="0"/>
                  </a:moveTo>
                  <a:cubicBezTo>
                    <a:pt x="361" y="542"/>
                    <a:pt x="542" y="1083"/>
                    <a:pt x="722" y="1624"/>
                  </a:cubicBezTo>
                  <a:cubicBezTo>
                    <a:pt x="54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21" name="Freeform 649">
              <a:extLst>
                <a:ext uri="{FF2B5EF4-FFF2-40B4-BE49-F238E27FC236}">
                  <a16:creationId xmlns:a16="http://schemas.microsoft.com/office/drawing/2014/main" id="{9E4221EE-B5DE-0FFC-E043-C1AADE5DC338}"/>
                </a:ext>
              </a:extLst>
            </p:cNvPr>
            <p:cNvSpPr/>
            <p:nvPr/>
          </p:nvSpPr>
          <p:spPr>
            <a:xfrm>
              <a:off x="3988788" y="6136826"/>
              <a:ext cx="360" cy="2166"/>
            </a:xfrm>
            <a:custGeom>
              <a:avLst/>
              <a:gdLst>
                <a:gd name="connsiteX0" fmla="*/ 0 w 360"/>
                <a:gd name="connsiteY0" fmla="*/ 0 h 2166"/>
                <a:gd name="connsiteX1" fmla="*/ 361 w 360"/>
                <a:gd name="connsiteY1" fmla="*/ 2166 h 2166"/>
                <a:gd name="connsiteX2" fmla="*/ 0 w 360"/>
                <a:gd name="connsiteY2" fmla="*/ 0 h 2166"/>
              </a:gdLst>
              <a:ahLst/>
              <a:cxnLst>
                <a:cxn ang="0">
                  <a:pos x="connsiteX0" y="connsiteY0"/>
                </a:cxn>
                <a:cxn ang="0">
                  <a:pos x="connsiteX1" y="connsiteY1"/>
                </a:cxn>
                <a:cxn ang="0">
                  <a:pos x="connsiteX2" y="connsiteY2"/>
                </a:cxn>
              </a:cxnLst>
              <a:rect l="l" t="t" r="r" b="b"/>
              <a:pathLst>
                <a:path w="360" h="2166">
                  <a:moveTo>
                    <a:pt x="0" y="0"/>
                  </a:moveTo>
                  <a:cubicBezTo>
                    <a:pt x="180" y="722"/>
                    <a:pt x="180" y="1444"/>
                    <a:pt x="361" y="2166"/>
                  </a:cubicBezTo>
                  <a:cubicBezTo>
                    <a:pt x="180" y="1444"/>
                    <a:pt x="0" y="722"/>
                    <a:pt x="0" y="0"/>
                  </a:cubicBezTo>
                  <a:close/>
                </a:path>
              </a:pathLst>
            </a:custGeom>
            <a:solidFill>
              <a:srgbClr val="FFFFFF"/>
            </a:solidFill>
            <a:ln w="1804" cap="flat">
              <a:noFill/>
              <a:prstDash val="solid"/>
              <a:miter/>
            </a:ln>
          </p:spPr>
          <p:txBody>
            <a:bodyPr rtlCol="0" anchor="ctr"/>
            <a:lstStyle/>
            <a:p>
              <a:endParaRPr lang="en-US"/>
            </a:p>
          </p:txBody>
        </p:sp>
        <p:sp>
          <p:nvSpPr>
            <p:cNvPr id="22" name="Freeform 650">
              <a:extLst>
                <a:ext uri="{FF2B5EF4-FFF2-40B4-BE49-F238E27FC236}">
                  <a16:creationId xmlns:a16="http://schemas.microsoft.com/office/drawing/2014/main" id="{046B148F-43C1-A979-5CC7-FDFD5CBEDC2A}"/>
                </a:ext>
              </a:extLst>
            </p:cNvPr>
            <p:cNvSpPr/>
            <p:nvPr/>
          </p:nvSpPr>
          <p:spPr>
            <a:xfrm>
              <a:off x="3994203" y="5251964"/>
              <a:ext cx="9384" cy="180"/>
            </a:xfrm>
            <a:custGeom>
              <a:avLst/>
              <a:gdLst>
                <a:gd name="connsiteX0" fmla="*/ 9385 w 9384"/>
                <a:gd name="connsiteY0" fmla="*/ 0 h 180"/>
                <a:gd name="connsiteX1" fmla="*/ 0 w 9384"/>
                <a:gd name="connsiteY1" fmla="*/ 180 h 180"/>
                <a:gd name="connsiteX2" fmla="*/ 9385 w 9384"/>
                <a:gd name="connsiteY2" fmla="*/ 0 h 180"/>
              </a:gdLst>
              <a:ahLst/>
              <a:cxnLst>
                <a:cxn ang="0">
                  <a:pos x="connsiteX0" y="connsiteY0"/>
                </a:cxn>
                <a:cxn ang="0">
                  <a:pos x="connsiteX1" y="connsiteY1"/>
                </a:cxn>
                <a:cxn ang="0">
                  <a:pos x="connsiteX2" y="connsiteY2"/>
                </a:cxn>
              </a:cxnLst>
              <a:rect l="l" t="t" r="r" b="b"/>
              <a:pathLst>
                <a:path w="9384" h="180">
                  <a:moveTo>
                    <a:pt x="9385" y="0"/>
                  </a:moveTo>
                  <a:cubicBezTo>
                    <a:pt x="6136" y="0"/>
                    <a:pt x="3068" y="180"/>
                    <a:pt x="0" y="180"/>
                  </a:cubicBezTo>
                  <a:cubicBezTo>
                    <a:pt x="2888" y="180"/>
                    <a:pt x="6136" y="0"/>
                    <a:pt x="9385" y="0"/>
                  </a:cubicBezTo>
                  <a:close/>
                </a:path>
              </a:pathLst>
            </a:custGeom>
            <a:solidFill>
              <a:srgbClr val="FFFFFF"/>
            </a:solidFill>
            <a:ln w="1804" cap="flat">
              <a:noFill/>
              <a:prstDash val="solid"/>
              <a:miter/>
            </a:ln>
          </p:spPr>
          <p:txBody>
            <a:bodyPr rtlCol="0" anchor="ctr"/>
            <a:lstStyle/>
            <a:p>
              <a:endParaRPr lang="en-US"/>
            </a:p>
          </p:txBody>
        </p:sp>
        <p:sp>
          <p:nvSpPr>
            <p:cNvPr id="23" name="Freeform 651">
              <a:extLst>
                <a:ext uri="{FF2B5EF4-FFF2-40B4-BE49-F238E27FC236}">
                  <a16:creationId xmlns:a16="http://schemas.microsoft.com/office/drawing/2014/main" id="{AF382678-2F84-CFE5-AB36-ADC970888509}"/>
                </a:ext>
              </a:extLst>
            </p:cNvPr>
            <p:cNvSpPr/>
            <p:nvPr/>
          </p:nvSpPr>
          <p:spPr>
            <a:xfrm>
              <a:off x="4004489" y="5251784"/>
              <a:ext cx="4150" cy="180"/>
            </a:xfrm>
            <a:custGeom>
              <a:avLst/>
              <a:gdLst>
                <a:gd name="connsiteX0" fmla="*/ 4151 w 4150"/>
                <a:gd name="connsiteY0" fmla="*/ 0 h 180"/>
                <a:gd name="connsiteX1" fmla="*/ 0 w 4150"/>
                <a:gd name="connsiteY1" fmla="*/ 181 h 180"/>
                <a:gd name="connsiteX2" fmla="*/ 4151 w 4150"/>
                <a:gd name="connsiteY2" fmla="*/ 0 h 180"/>
              </a:gdLst>
              <a:ahLst/>
              <a:cxnLst>
                <a:cxn ang="0">
                  <a:pos x="connsiteX0" y="connsiteY0"/>
                </a:cxn>
                <a:cxn ang="0">
                  <a:pos x="connsiteX1" y="connsiteY1"/>
                </a:cxn>
                <a:cxn ang="0">
                  <a:pos x="connsiteX2" y="connsiteY2"/>
                </a:cxn>
              </a:cxnLst>
              <a:rect l="l" t="t" r="r" b="b"/>
              <a:pathLst>
                <a:path w="4150" h="180">
                  <a:moveTo>
                    <a:pt x="4151" y="0"/>
                  </a:moveTo>
                  <a:cubicBezTo>
                    <a:pt x="2707" y="0"/>
                    <a:pt x="1444" y="0"/>
                    <a:pt x="0" y="181"/>
                  </a:cubicBezTo>
                  <a:cubicBezTo>
                    <a:pt x="1444" y="0"/>
                    <a:pt x="2888" y="0"/>
                    <a:pt x="4151" y="0"/>
                  </a:cubicBezTo>
                  <a:close/>
                </a:path>
              </a:pathLst>
            </a:custGeom>
            <a:solidFill>
              <a:srgbClr val="FFFFFF"/>
            </a:solidFill>
            <a:ln w="1804" cap="flat">
              <a:noFill/>
              <a:prstDash val="solid"/>
              <a:miter/>
            </a:ln>
          </p:spPr>
          <p:txBody>
            <a:bodyPr rtlCol="0" anchor="ctr"/>
            <a:lstStyle/>
            <a:p>
              <a:endParaRPr lang="en-US"/>
            </a:p>
          </p:txBody>
        </p:sp>
        <p:sp>
          <p:nvSpPr>
            <p:cNvPr id="24" name="Freeform 652">
              <a:extLst>
                <a:ext uri="{FF2B5EF4-FFF2-40B4-BE49-F238E27FC236}">
                  <a16:creationId xmlns:a16="http://schemas.microsoft.com/office/drawing/2014/main" id="{30BA4CE2-199E-CC9F-1A8D-812592FDC5CB}"/>
                </a:ext>
              </a:extLst>
            </p:cNvPr>
            <p:cNvSpPr/>
            <p:nvPr/>
          </p:nvSpPr>
          <p:spPr>
            <a:xfrm>
              <a:off x="3980667" y="5252325"/>
              <a:ext cx="7940" cy="180"/>
            </a:xfrm>
            <a:custGeom>
              <a:avLst/>
              <a:gdLst>
                <a:gd name="connsiteX0" fmla="*/ 7941 w 7940"/>
                <a:gd name="connsiteY0" fmla="*/ 0 h 180"/>
                <a:gd name="connsiteX1" fmla="*/ 0 w 7940"/>
                <a:gd name="connsiteY1" fmla="*/ 180 h 180"/>
                <a:gd name="connsiteX2" fmla="*/ 7941 w 7940"/>
                <a:gd name="connsiteY2" fmla="*/ 0 h 180"/>
              </a:gdLst>
              <a:ahLst/>
              <a:cxnLst>
                <a:cxn ang="0">
                  <a:pos x="connsiteX0" y="connsiteY0"/>
                </a:cxn>
                <a:cxn ang="0">
                  <a:pos x="connsiteX1" y="connsiteY1"/>
                </a:cxn>
                <a:cxn ang="0">
                  <a:pos x="connsiteX2" y="connsiteY2"/>
                </a:cxn>
              </a:cxnLst>
              <a:rect l="l" t="t" r="r" b="b"/>
              <a:pathLst>
                <a:path w="7940" h="180">
                  <a:moveTo>
                    <a:pt x="7941" y="0"/>
                  </a:moveTo>
                  <a:cubicBezTo>
                    <a:pt x="5234" y="0"/>
                    <a:pt x="2527" y="180"/>
                    <a:pt x="0" y="180"/>
                  </a:cubicBezTo>
                  <a:cubicBezTo>
                    <a:pt x="2527" y="180"/>
                    <a:pt x="5234" y="0"/>
                    <a:pt x="7941" y="0"/>
                  </a:cubicBezTo>
                  <a:close/>
                </a:path>
              </a:pathLst>
            </a:custGeom>
            <a:solidFill>
              <a:srgbClr val="FFFFFF"/>
            </a:solidFill>
            <a:ln w="1804" cap="flat">
              <a:noFill/>
              <a:prstDash val="solid"/>
              <a:miter/>
            </a:ln>
          </p:spPr>
          <p:txBody>
            <a:bodyPr rtlCol="0" anchor="ctr"/>
            <a:lstStyle/>
            <a:p>
              <a:endParaRPr lang="en-US"/>
            </a:p>
          </p:txBody>
        </p:sp>
        <p:sp>
          <p:nvSpPr>
            <p:cNvPr id="25" name="Freeform 653">
              <a:extLst>
                <a:ext uri="{FF2B5EF4-FFF2-40B4-BE49-F238E27FC236}">
                  <a16:creationId xmlns:a16="http://schemas.microsoft.com/office/drawing/2014/main" id="{467B9682-B081-4490-6084-A69CB26892CA}"/>
                </a:ext>
              </a:extLst>
            </p:cNvPr>
            <p:cNvSpPr/>
            <p:nvPr/>
          </p:nvSpPr>
          <p:spPr>
            <a:xfrm>
              <a:off x="3989871" y="5252145"/>
              <a:ext cx="3429" cy="180"/>
            </a:xfrm>
            <a:custGeom>
              <a:avLst/>
              <a:gdLst>
                <a:gd name="connsiteX0" fmla="*/ 3429 w 3429"/>
                <a:gd name="connsiteY0" fmla="*/ 0 h 180"/>
                <a:gd name="connsiteX1" fmla="*/ 0 w 3429"/>
                <a:gd name="connsiteY1" fmla="*/ 181 h 180"/>
                <a:gd name="connsiteX2" fmla="*/ 3429 w 3429"/>
                <a:gd name="connsiteY2" fmla="*/ 0 h 180"/>
              </a:gdLst>
              <a:ahLst/>
              <a:cxnLst>
                <a:cxn ang="0">
                  <a:pos x="connsiteX0" y="connsiteY0"/>
                </a:cxn>
                <a:cxn ang="0">
                  <a:pos x="connsiteX1" y="connsiteY1"/>
                </a:cxn>
                <a:cxn ang="0">
                  <a:pos x="connsiteX2" y="connsiteY2"/>
                </a:cxn>
              </a:cxnLst>
              <a:rect l="l" t="t" r="r" b="b"/>
              <a:pathLst>
                <a:path w="3429" h="180">
                  <a:moveTo>
                    <a:pt x="3429" y="0"/>
                  </a:moveTo>
                  <a:cubicBezTo>
                    <a:pt x="2346" y="0"/>
                    <a:pt x="1083" y="0"/>
                    <a:pt x="0" y="181"/>
                  </a:cubicBezTo>
                  <a:cubicBezTo>
                    <a:pt x="1263" y="181"/>
                    <a:pt x="2346" y="0"/>
                    <a:pt x="3429" y="0"/>
                  </a:cubicBezTo>
                  <a:close/>
                </a:path>
              </a:pathLst>
            </a:custGeom>
            <a:solidFill>
              <a:srgbClr val="FFFFFF"/>
            </a:solidFill>
            <a:ln w="1804" cap="flat">
              <a:noFill/>
              <a:prstDash val="solid"/>
              <a:miter/>
            </a:ln>
          </p:spPr>
          <p:txBody>
            <a:bodyPr rtlCol="0" anchor="ctr"/>
            <a:lstStyle/>
            <a:p>
              <a:endParaRPr lang="en-US"/>
            </a:p>
          </p:txBody>
        </p:sp>
        <p:sp>
          <p:nvSpPr>
            <p:cNvPr id="26" name="Freeform 654">
              <a:extLst>
                <a:ext uri="{FF2B5EF4-FFF2-40B4-BE49-F238E27FC236}">
                  <a16:creationId xmlns:a16="http://schemas.microsoft.com/office/drawing/2014/main" id="{7CE006F4-3294-FC2B-5A7B-AB9EEE9F4655}"/>
                </a:ext>
              </a:extLst>
            </p:cNvPr>
            <p:cNvSpPr/>
            <p:nvPr/>
          </p:nvSpPr>
          <p:spPr>
            <a:xfrm>
              <a:off x="4009543" y="5251423"/>
              <a:ext cx="10467" cy="180"/>
            </a:xfrm>
            <a:custGeom>
              <a:avLst/>
              <a:gdLst>
                <a:gd name="connsiteX0" fmla="*/ 10467 w 10467"/>
                <a:gd name="connsiteY0" fmla="*/ 0 h 180"/>
                <a:gd name="connsiteX1" fmla="*/ 0 w 10467"/>
                <a:gd name="connsiteY1" fmla="*/ 180 h 180"/>
                <a:gd name="connsiteX2" fmla="*/ 10467 w 10467"/>
                <a:gd name="connsiteY2" fmla="*/ 0 h 180"/>
              </a:gdLst>
              <a:ahLst/>
              <a:cxnLst>
                <a:cxn ang="0">
                  <a:pos x="connsiteX0" y="connsiteY0"/>
                </a:cxn>
                <a:cxn ang="0">
                  <a:pos x="connsiteX1" y="connsiteY1"/>
                </a:cxn>
                <a:cxn ang="0">
                  <a:pos x="connsiteX2" y="connsiteY2"/>
                </a:cxn>
              </a:cxnLst>
              <a:rect l="l" t="t" r="r" b="b"/>
              <a:pathLst>
                <a:path w="10467" h="180">
                  <a:moveTo>
                    <a:pt x="10467" y="0"/>
                  </a:moveTo>
                  <a:cubicBezTo>
                    <a:pt x="6858" y="0"/>
                    <a:pt x="3429" y="180"/>
                    <a:pt x="0" y="180"/>
                  </a:cubicBezTo>
                  <a:cubicBezTo>
                    <a:pt x="3429" y="180"/>
                    <a:pt x="6858" y="180"/>
                    <a:pt x="10467" y="0"/>
                  </a:cubicBezTo>
                  <a:close/>
                </a:path>
              </a:pathLst>
            </a:custGeom>
            <a:solidFill>
              <a:srgbClr val="FFFFFF"/>
            </a:solidFill>
            <a:ln w="1804" cap="flat">
              <a:noFill/>
              <a:prstDash val="solid"/>
              <a:miter/>
            </a:ln>
          </p:spPr>
          <p:txBody>
            <a:bodyPr rtlCol="0" anchor="ctr"/>
            <a:lstStyle/>
            <a:p>
              <a:endParaRPr lang="en-US"/>
            </a:p>
          </p:txBody>
        </p:sp>
        <p:sp>
          <p:nvSpPr>
            <p:cNvPr id="27" name="Freeform 655">
              <a:extLst>
                <a:ext uri="{FF2B5EF4-FFF2-40B4-BE49-F238E27FC236}">
                  <a16:creationId xmlns:a16="http://schemas.microsoft.com/office/drawing/2014/main" id="{31D866C7-DEBA-901D-5DFF-5851ED03C91E}"/>
                </a:ext>
              </a:extLst>
            </p:cNvPr>
            <p:cNvSpPr/>
            <p:nvPr/>
          </p:nvSpPr>
          <p:spPr>
            <a:xfrm>
              <a:off x="3977058" y="5252505"/>
              <a:ext cx="2887" cy="135"/>
            </a:xfrm>
            <a:custGeom>
              <a:avLst/>
              <a:gdLst>
                <a:gd name="connsiteX0" fmla="*/ 2888 w 2887"/>
                <a:gd name="connsiteY0" fmla="*/ 0 h 135"/>
                <a:gd name="connsiteX1" fmla="*/ 0 w 2887"/>
                <a:gd name="connsiteY1" fmla="*/ 0 h 135"/>
                <a:gd name="connsiteX2" fmla="*/ 2888 w 2887"/>
                <a:gd name="connsiteY2" fmla="*/ 0 h 135"/>
              </a:gdLst>
              <a:ahLst/>
              <a:cxnLst>
                <a:cxn ang="0">
                  <a:pos x="connsiteX0" y="connsiteY0"/>
                </a:cxn>
                <a:cxn ang="0">
                  <a:pos x="connsiteX1" y="connsiteY1"/>
                </a:cxn>
                <a:cxn ang="0">
                  <a:pos x="connsiteX2" y="connsiteY2"/>
                </a:cxn>
              </a:cxnLst>
              <a:rect l="l" t="t" r="r" b="b"/>
              <a:pathLst>
                <a:path w="2887" h="135">
                  <a:moveTo>
                    <a:pt x="2888" y="0"/>
                  </a:moveTo>
                  <a:cubicBezTo>
                    <a:pt x="1985" y="0"/>
                    <a:pt x="902" y="0"/>
                    <a:pt x="0" y="0"/>
                  </a:cubicBezTo>
                  <a:cubicBezTo>
                    <a:pt x="902" y="181"/>
                    <a:pt x="1805" y="181"/>
                    <a:pt x="2888" y="0"/>
                  </a:cubicBezTo>
                  <a:close/>
                </a:path>
              </a:pathLst>
            </a:custGeom>
            <a:solidFill>
              <a:srgbClr val="FFFFFF"/>
            </a:solidFill>
            <a:ln w="1804" cap="flat">
              <a:noFill/>
              <a:prstDash val="solid"/>
              <a:miter/>
            </a:ln>
          </p:spPr>
          <p:txBody>
            <a:bodyPr rtlCol="0" anchor="ctr"/>
            <a:lstStyle/>
            <a:p>
              <a:endParaRPr lang="en-US"/>
            </a:p>
          </p:txBody>
        </p:sp>
        <p:sp>
          <p:nvSpPr>
            <p:cNvPr id="28" name="Freeform 656">
              <a:extLst>
                <a:ext uri="{FF2B5EF4-FFF2-40B4-BE49-F238E27FC236}">
                  <a16:creationId xmlns:a16="http://schemas.microsoft.com/office/drawing/2014/main" id="{58CCE7B6-4C5B-7CDC-4EA3-87FEF6692258}"/>
                </a:ext>
              </a:extLst>
            </p:cNvPr>
            <p:cNvSpPr/>
            <p:nvPr/>
          </p:nvSpPr>
          <p:spPr>
            <a:xfrm>
              <a:off x="4021093" y="5251423"/>
              <a:ext cx="4331" cy="180"/>
            </a:xfrm>
            <a:custGeom>
              <a:avLst/>
              <a:gdLst>
                <a:gd name="connsiteX0" fmla="*/ 4331 w 4331"/>
                <a:gd name="connsiteY0" fmla="*/ 0 h 180"/>
                <a:gd name="connsiteX1" fmla="*/ 0 w 4331"/>
                <a:gd name="connsiteY1" fmla="*/ 180 h 180"/>
                <a:gd name="connsiteX2" fmla="*/ 4331 w 4331"/>
                <a:gd name="connsiteY2" fmla="*/ 0 h 180"/>
              </a:gdLst>
              <a:ahLst/>
              <a:cxnLst>
                <a:cxn ang="0">
                  <a:pos x="connsiteX0" y="connsiteY0"/>
                </a:cxn>
                <a:cxn ang="0">
                  <a:pos x="connsiteX1" y="connsiteY1"/>
                </a:cxn>
                <a:cxn ang="0">
                  <a:pos x="connsiteX2" y="connsiteY2"/>
                </a:cxn>
              </a:cxnLst>
              <a:rect l="l" t="t" r="r" b="b"/>
              <a:pathLst>
                <a:path w="4331" h="180">
                  <a:moveTo>
                    <a:pt x="4331" y="0"/>
                  </a:moveTo>
                  <a:cubicBezTo>
                    <a:pt x="2888" y="0"/>
                    <a:pt x="1444" y="0"/>
                    <a:pt x="0" y="180"/>
                  </a:cubicBezTo>
                  <a:cubicBezTo>
                    <a:pt x="1263" y="0"/>
                    <a:pt x="2888" y="0"/>
                    <a:pt x="4331" y="0"/>
                  </a:cubicBezTo>
                  <a:close/>
                </a:path>
              </a:pathLst>
            </a:custGeom>
            <a:solidFill>
              <a:srgbClr val="FFFFFF"/>
            </a:solidFill>
            <a:ln w="1804" cap="flat">
              <a:noFill/>
              <a:prstDash val="solid"/>
              <a:miter/>
            </a:ln>
          </p:spPr>
          <p:txBody>
            <a:bodyPr rtlCol="0" anchor="ctr"/>
            <a:lstStyle/>
            <a:p>
              <a:endParaRPr lang="en-US"/>
            </a:p>
          </p:txBody>
        </p:sp>
        <p:sp>
          <p:nvSpPr>
            <p:cNvPr id="29" name="Freeform 657">
              <a:extLst>
                <a:ext uri="{FF2B5EF4-FFF2-40B4-BE49-F238E27FC236}">
                  <a16:creationId xmlns:a16="http://schemas.microsoft.com/office/drawing/2014/main" id="{B3244E0C-704A-E51D-69AC-5C69C25AC43D}"/>
                </a:ext>
              </a:extLst>
            </p:cNvPr>
            <p:cNvSpPr/>
            <p:nvPr/>
          </p:nvSpPr>
          <p:spPr>
            <a:xfrm>
              <a:off x="4044916" y="5250701"/>
              <a:ext cx="11550" cy="180"/>
            </a:xfrm>
            <a:custGeom>
              <a:avLst/>
              <a:gdLst>
                <a:gd name="connsiteX0" fmla="*/ 11550 w 11550"/>
                <a:gd name="connsiteY0" fmla="*/ 0 h 180"/>
                <a:gd name="connsiteX1" fmla="*/ 0 w 11550"/>
                <a:gd name="connsiteY1" fmla="*/ 181 h 180"/>
                <a:gd name="connsiteX2" fmla="*/ 11550 w 11550"/>
                <a:gd name="connsiteY2" fmla="*/ 0 h 180"/>
              </a:gdLst>
              <a:ahLst/>
              <a:cxnLst>
                <a:cxn ang="0">
                  <a:pos x="connsiteX0" y="connsiteY0"/>
                </a:cxn>
                <a:cxn ang="0">
                  <a:pos x="connsiteX1" y="connsiteY1"/>
                </a:cxn>
                <a:cxn ang="0">
                  <a:pos x="connsiteX2" y="connsiteY2"/>
                </a:cxn>
              </a:cxnLst>
              <a:rect l="l" t="t" r="r" b="b"/>
              <a:pathLst>
                <a:path w="11550" h="180">
                  <a:moveTo>
                    <a:pt x="11550" y="0"/>
                  </a:moveTo>
                  <a:cubicBezTo>
                    <a:pt x="7580" y="0"/>
                    <a:pt x="3790" y="181"/>
                    <a:pt x="0" y="181"/>
                  </a:cubicBezTo>
                  <a:cubicBezTo>
                    <a:pt x="3790" y="181"/>
                    <a:pt x="7760" y="0"/>
                    <a:pt x="11550" y="0"/>
                  </a:cubicBezTo>
                  <a:close/>
                </a:path>
              </a:pathLst>
            </a:custGeom>
            <a:solidFill>
              <a:srgbClr val="FFFFFF"/>
            </a:solidFill>
            <a:ln w="1804" cap="flat">
              <a:noFill/>
              <a:prstDash val="solid"/>
              <a:miter/>
            </a:ln>
          </p:spPr>
          <p:txBody>
            <a:bodyPr rtlCol="0" anchor="ctr"/>
            <a:lstStyle/>
            <a:p>
              <a:endParaRPr lang="en-US"/>
            </a:p>
          </p:txBody>
        </p:sp>
        <p:sp>
          <p:nvSpPr>
            <p:cNvPr id="30" name="Freeform 658">
              <a:extLst>
                <a:ext uri="{FF2B5EF4-FFF2-40B4-BE49-F238E27FC236}">
                  <a16:creationId xmlns:a16="http://schemas.microsoft.com/office/drawing/2014/main" id="{7879042F-B993-3E86-E38C-E3C3EB5C4C0B}"/>
                </a:ext>
              </a:extLst>
            </p:cNvPr>
            <p:cNvSpPr/>
            <p:nvPr/>
          </p:nvSpPr>
          <p:spPr>
            <a:xfrm>
              <a:off x="4058993" y="5250520"/>
              <a:ext cx="4692" cy="180"/>
            </a:xfrm>
            <a:custGeom>
              <a:avLst/>
              <a:gdLst>
                <a:gd name="connsiteX0" fmla="*/ 4692 w 4692"/>
                <a:gd name="connsiteY0" fmla="*/ 0 h 180"/>
                <a:gd name="connsiteX1" fmla="*/ 0 w 4692"/>
                <a:gd name="connsiteY1" fmla="*/ 180 h 180"/>
                <a:gd name="connsiteX2" fmla="*/ 4692 w 4692"/>
                <a:gd name="connsiteY2" fmla="*/ 0 h 180"/>
              </a:gdLst>
              <a:ahLst/>
              <a:cxnLst>
                <a:cxn ang="0">
                  <a:pos x="connsiteX0" y="connsiteY0"/>
                </a:cxn>
                <a:cxn ang="0">
                  <a:pos x="connsiteX1" y="connsiteY1"/>
                </a:cxn>
                <a:cxn ang="0">
                  <a:pos x="connsiteX2" y="connsiteY2"/>
                </a:cxn>
              </a:cxnLst>
              <a:rect l="l" t="t" r="r" b="b"/>
              <a:pathLst>
                <a:path w="4692" h="180">
                  <a:moveTo>
                    <a:pt x="4692" y="0"/>
                  </a:moveTo>
                  <a:cubicBezTo>
                    <a:pt x="3068" y="0"/>
                    <a:pt x="1444" y="0"/>
                    <a:pt x="0" y="180"/>
                  </a:cubicBezTo>
                  <a:cubicBezTo>
                    <a:pt x="1444" y="0"/>
                    <a:pt x="3068" y="0"/>
                    <a:pt x="4692" y="0"/>
                  </a:cubicBezTo>
                  <a:close/>
                </a:path>
              </a:pathLst>
            </a:custGeom>
            <a:solidFill>
              <a:srgbClr val="FFFFFF"/>
            </a:solidFill>
            <a:ln w="1804" cap="flat">
              <a:noFill/>
              <a:prstDash val="solid"/>
              <a:miter/>
            </a:ln>
          </p:spPr>
          <p:txBody>
            <a:bodyPr rtlCol="0" anchor="ctr"/>
            <a:lstStyle/>
            <a:p>
              <a:endParaRPr lang="en-US"/>
            </a:p>
          </p:txBody>
        </p:sp>
        <p:sp>
          <p:nvSpPr>
            <p:cNvPr id="31" name="Freeform 659">
              <a:extLst>
                <a:ext uri="{FF2B5EF4-FFF2-40B4-BE49-F238E27FC236}">
                  <a16:creationId xmlns:a16="http://schemas.microsoft.com/office/drawing/2014/main" id="{C96D0EB3-E81B-4AA7-2381-31FBC2492E0F}"/>
                </a:ext>
              </a:extLst>
            </p:cNvPr>
            <p:cNvSpPr/>
            <p:nvPr/>
          </p:nvSpPr>
          <p:spPr>
            <a:xfrm>
              <a:off x="4039141" y="5250881"/>
              <a:ext cx="4872" cy="180"/>
            </a:xfrm>
            <a:custGeom>
              <a:avLst/>
              <a:gdLst>
                <a:gd name="connsiteX0" fmla="*/ 4873 w 4872"/>
                <a:gd name="connsiteY0" fmla="*/ 0 h 180"/>
                <a:gd name="connsiteX1" fmla="*/ 0 w 4872"/>
                <a:gd name="connsiteY1" fmla="*/ 181 h 180"/>
                <a:gd name="connsiteX2" fmla="*/ 4873 w 4872"/>
                <a:gd name="connsiteY2" fmla="*/ 0 h 180"/>
              </a:gdLst>
              <a:ahLst/>
              <a:cxnLst>
                <a:cxn ang="0">
                  <a:pos x="connsiteX0" y="connsiteY0"/>
                </a:cxn>
                <a:cxn ang="0">
                  <a:pos x="connsiteX1" y="connsiteY1"/>
                </a:cxn>
                <a:cxn ang="0">
                  <a:pos x="connsiteX2" y="connsiteY2"/>
                </a:cxn>
              </a:cxnLst>
              <a:rect l="l" t="t" r="r" b="b"/>
              <a:pathLst>
                <a:path w="4872" h="180">
                  <a:moveTo>
                    <a:pt x="4873" y="0"/>
                  </a:moveTo>
                  <a:cubicBezTo>
                    <a:pt x="3248" y="0"/>
                    <a:pt x="1624" y="0"/>
                    <a:pt x="0" y="181"/>
                  </a:cubicBezTo>
                  <a:cubicBezTo>
                    <a:pt x="1624" y="181"/>
                    <a:pt x="3248" y="0"/>
                    <a:pt x="4873" y="0"/>
                  </a:cubicBezTo>
                  <a:close/>
                </a:path>
              </a:pathLst>
            </a:custGeom>
            <a:solidFill>
              <a:srgbClr val="FFFFFF"/>
            </a:solidFill>
            <a:ln w="1804" cap="flat">
              <a:noFill/>
              <a:prstDash val="solid"/>
              <a:miter/>
            </a:ln>
          </p:spPr>
          <p:txBody>
            <a:bodyPr rtlCol="0" anchor="ctr"/>
            <a:lstStyle/>
            <a:p>
              <a:endParaRPr lang="en-US"/>
            </a:p>
          </p:txBody>
        </p:sp>
        <p:sp>
          <p:nvSpPr>
            <p:cNvPr id="32" name="Freeform 660">
              <a:extLst>
                <a:ext uri="{FF2B5EF4-FFF2-40B4-BE49-F238E27FC236}">
                  <a16:creationId xmlns:a16="http://schemas.microsoft.com/office/drawing/2014/main" id="{E1A462E9-7759-0A88-473D-81ECCB763F9F}"/>
                </a:ext>
              </a:extLst>
            </p:cNvPr>
            <p:cNvSpPr/>
            <p:nvPr/>
          </p:nvSpPr>
          <p:spPr>
            <a:xfrm>
              <a:off x="4026688" y="5251062"/>
              <a:ext cx="11189" cy="180"/>
            </a:xfrm>
            <a:custGeom>
              <a:avLst/>
              <a:gdLst>
                <a:gd name="connsiteX0" fmla="*/ 11189 w 11189"/>
                <a:gd name="connsiteY0" fmla="*/ 0 h 180"/>
                <a:gd name="connsiteX1" fmla="*/ 0 w 11189"/>
                <a:gd name="connsiteY1" fmla="*/ 180 h 180"/>
                <a:gd name="connsiteX2" fmla="*/ 11189 w 11189"/>
                <a:gd name="connsiteY2" fmla="*/ 0 h 180"/>
              </a:gdLst>
              <a:ahLst/>
              <a:cxnLst>
                <a:cxn ang="0">
                  <a:pos x="connsiteX0" y="connsiteY0"/>
                </a:cxn>
                <a:cxn ang="0">
                  <a:pos x="connsiteX1" y="connsiteY1"/>
                </a:cxn>
                <a:cxn ang="0">
                  <a:pos x="connsiteX2" y="connsiteY2"/>
                </a:cxn>
              </a:cxnLst>
              <a:rect l="l" t="t" r="r" b="b"/>
              <a:pathLst>
                <a:path w="11189" h="180">
                  <a:moveTo>
                    <a:pt x="11189" y="0"/>
                  </a:moveTo>
                  <a:cubicBezTo>
                    <a:pt x="7399" y="0"/>
                    <a:pt x="3609" y="180"/>
                    <a:pt x="0" y="180"/>
                  </a:cubicBezTo>
                  <a:cubicBezTo>
                    <a:pt x="3609" y="180"/>
                    <a:pt x="7399" y="180"/>
                    <a:pt x="11189" y="0"/>
                  </a:cubicBezTo>
                  <a:close/>
                </a:path>
              </a:pathLst>
            </a:custGeom>
            <a:solidFill>
              <a:srgbClr val="FFFFFF"/>
            </a:solidFill>
            <a:ln w="1804" cap="flat">
              <a:noFill/>
              <a:prstDash val="solid"/>
              <a:miter/>
            </a:ln>
          </p:spPr>
          <p:txBody>
            <a:bodyPr rtlCol="0" anchor="ctr"/>
            <a:lstStyle/>
            <a:p>
              <a:endParaRPr lang="en-US"/>
            </a:p>
          </p:txBody>
        </p:sp>
        <p:sp>
          <p:nvSpPr>
            <p:cNvPr id="33" name="Freeform 661">
              <a:extLst>
                <a:ext uri="{FF2B5EF4-FFF2-40B4-BE49-F238E27FC236}">
                  <a16:creationId xmlns:a16="http://schemas.microsoft.com/office/drawing/2014/main" id="{38EF5A7D-652A-6173-CFEC-2813ED740300}"/>
                </a:ext>
              </a:extLst>
            </p:cNvPr>
            <p:cNvSpPr/>
            <p:nvPr/>
          </p:nvSpPr>
          <p:spPr>
            <a:xfrm>
              <a:off x="4064407" y="5250160"/>
              <a:ext cx="12272" cy="360"/>
            </a:xfrm>
            <a:custGeom>
              <a:avLst/>
              <a:gdLst>
                <a:gd name="connsiteX0" fmla="*/ 12272 w 12272"/>
                <a:gd name="connsiteY0" fmla="*/ 0 h 360"/>
                <a:gd name="connsiteX1" fmla="*/ 0 w 12272"/>
                <a:gd name="connsiteY1" fmla="*/ 361 h 360"/>
                <a:gd name="connsiteX2" fmla="*/ 12272 w 12272"/>
                <a:gd name="connsiteY2" fmla="*/ 0 h 360"/>
              </a:gdLst>
              <a:ahLst/>
              <a:cxnLst>
                <a:cxn ang="0">
                  <a:pos x="connsiteX0" y="connsiteY0"/>
                </a:cxn>
                <a:cxn ang="0">
                  <a:pos x="connsiteX1" y="connsiteY1"/>
                </a:cxn>
                <a:cxn ang="0">
                  <a:pos x="connsiteX2" y="connsiteY2"/>
                </a:cxn>
              </a:cxnLst>
              <a:rect l="l" t="t" r="r" b="b"/>
              <a:pathLst>
                <a:path w="12272" h="360">
                  <a:moveTo>
                    <a:pt x="12272" y="0"/>
                  </a:moveTo>
                  <a:cubicBezTo>
                    <a:pt x="8121" y="180"/>
                    <a:pt x="3970" y="180"/>
                    <a:pt x="0" y="361"/>
                  </a:cubicBezTo>
                  <a:cubicBezTo>
                    <a:pt x="4151" y="180"/>
                    <a:pt x="8121" y="180"/>
                    <a:pt x="12272" y="0"/>
                  </a:cubicBezTo>
                  <a:close/>
                </a:path>
              </a:pathLst>
            </a:custGeom>
            <a:solidFill>
              <a:srgbClr val="FFFFFF"/>
            </a:solidFill>
            <a:ln w="1804" cap="flat">
              <a:noFill/>
              <a:prstDash val="solid"/>
              <a:miter/>
            </a:ln>
          </p:spPr>
          <p:txBody>
            <a:bodyPr rtlCol="0" anchor="ctr"/>
            <a:lstStyle/>
            <a:p>
              <a:endParaRPr lang="en-US"/>
            </a:p>
          </p:txBody>
        </p:sp>
        <p:sp>
          <p:nvSpPr>
            <p:cNvPr id="34" name="Freeform 662">
              <a:extLst>
                <a:ext uri="{FF2B5EF4-FFF2-40B4-BE49-F238E27FC236}">
                  <a16:creationId xmlns:a16="http://schemas.microsoft.com/office/drawing/2014/main" id="{7DEC56B7-BA57-4AE4-DD98-31F84795BDBF}"/>
                </a:ext>
              </a:extLst>
            </p:cNvPr>
            <p:cNvSpPr/>
            <p:nvPr/>
          </p:nvSpPr>
          <p:spPr>
            <a:xfrm>
              <a:off x="3360559" y="5323071"/>
              <a:ext cx="135" cy="2526"/>
            </a:xfrm>
            <a:custGeom>
              <a:avLst/>
              <a:gdLst>
                <a:gd name="connsiteX0" fmla="*/ 0 w 135"/>
                <a:gd name="connsiteY0" fmla="*/ 0 h 2526"/>
                <a:gd name="connsiteX1" fmla="*/ 0 w 135"/>
                <a:gd name="connsiteY1" fmla="*/ 2526 h 2526"/>
                <a:gd name="connsiteX2" fmla="*/ 0 w 135"/>
                <a:gd name="connsiteY2" fmla="*/ 0 h 2526"/>
              </a:gdLst>
              <a:ahLst/>
              <a:cxnLst>
                <a:cxn ang="0">
                  <a:pos x="connsiteX0" y="connsiteY0"/>
                </a:cxn>
                <a:cxn ang="0">
                  <a:pos x="connsiteX1" y="connsiteY1"/>
                </a:cxn>
                <a:cxn ang="0">
                  <a:pos x="connsiteX2" y="connsiteY2"/>
                </a:cxn>
              </a:cxnLst>
              <a:rect l="l" t="t" r="r" b="b"/>
              <a:pathLst>
                <a:path w="135" h="2526">
                  <a:moveTo>
                    <a:pt x="0" y="0"/>
                  </a:moveTo>
                  <a:cubicBezTo>
                    <a:pt x="0" y="902"/>
                    <a:pt x="0" y="1624"/>
                    <a:pt x="0" y="2526"/>
                  </a:cubicBezTo>
                  <a:cubicBezTo>
                    <a:pt x="181" y="1624"/>
                    <a:pt x="181" y="902"/>
                    <a:pt x="0" y="0"/>
                  </a:cubicBezTo>
                  <a:close/>
                </a:path>
              </a:pathLst>
            </a:custGeom>
            <a:solidFill>
              <a:srgbClr val="FFFFFF"/>
            </a:solidFill>
            <a:ln w="1804" cap="flat">
              <a:noFill/>
              <a:prstDash val="solid"/>
              <a:miter/>
            </a:ln>
          </p:spPr>
          <p:txBody>
            <a:bodyPr rtlCol="0" anchor="ctr"/>
            <a:lstStyle/>
            <a:p>
              <a:endParaRPr lang="en-US"/>
            </a:p>
          </p:txBody>
        </p:sp>
        <p:sp>
          <p:nvSpPr>
            <p:cNvPr id="35" name="Freeform 663">
              <a:extLst>
                <a:ext uri="{FF2B5EF4-FFF2-40B4-BE49-F238E27FC236}">
                  <a16:creationId xmlns:a16="http://schemas.microsoft.com/office/drawing/2014/main" id="{38491562-C2A0-F532-895F-6D1254DBE224}"/>
                </a:ext>
              </a:extLst>
            </p:cNvPr>
            <p:cNvSpPr/>
            <p:nvPr/>
          </p:nvSpPr>
          <p:spPr>
            <a:xfrm>
              <a:off x="3360559" y="5315130"/>
              <a:ext cx="1804" cy="2345"/>
            </a:xfrm>
            <a:custGeom>
              <a:avLst/>
              <a:gdLst>
                <a:gd name="connsiteX0" fmla="*/ 0 w 1804"/>
                <a:gd name="connsiteY0" fmla="*/ 0 h 2345"/>
                <a:gd name="connsiteX1" fmla="*/ 0 w 1804"/>
                <a:gd name="connsiteY1" fmla="*/ 2346 h 2345"/>
                <a:gd name="connsiteX2" fmla="*/ 0 w 1804"/>
                <a:gd name="connsiteY2" fmla="*/ 0 h 2345"/>
              </a:gdLst>
              <a:ahLst/>
              <a:cxnLst>
                <a:cxn ang="0">
                  <a:pos x="connsiteX0" y="connsiteY0"/>
                </a:cxn>
                <a:cxn ang="0">
                  <a:pos x="connsiteX1" y="connsiteY1"/>
                </a:cxn>
                <a:cxn ang="0">
                  <a:pos x="connsiteX2" y="connsiteY2"/>
                </a:cxn>
              </a:cxnLst>
              <a:rect l="l" t="t" r="r" b="b"/>
              <a:pathLst>
                <a:path w="1804" h="2345">
                  <a:moveTo>
                    <a:pt x="0" y="0"/>
                  </a:moveTo>
                  <a:cubicBezTo>
                    <a:pt x="0" y="722"/>
                    <a:pt x="0" y="1443"/>
                    <a:pt x="0" y="2346"/>
                  </a:cubicBezTo>
                  <a:cubicBezTo>
                    <a:pt x="0" y="1443"/>
                    <a:pt x="0" y="722"/>
                    <a:pt x="0" y="0"/>
                  </a:cubicBezTo>
                  <a:close/>
                </a:path>
              </a:pathLst>
            </a:custGeom>
            <a:solidFill>
              <a:srgbClr val="FFFFFF"/>
            </a:solidFill>
            <a:ln w="1804" cap="flat">
              <a:noFill/>
              <a:prstDash val="solid"/>
              <a:miter/>
            </a:ln>
          </p:spPr>
          <p:txBody>
            <a:bodyPr rtlCol="0" anchor="ctr"/>
            <a:lstStyle/>
            <a:p>
              <a:endParaRPr lang="en-US"/>
            </a:p>
          </p:txBody>
        </p:sp>
        <p:sp>
          <p:nvSpPr>
            <p:cNvPr id="36" name="Freeform 664">
              <a:extLst>
                <a:ext uri="{FF2B5EF4-FFF2-40B4-BE49-F238E27FC236}">
                  <a16:creationId xmlns:a16="http://schemas.microsoft.com/office/drawing/2014/main" id="{E8458CC6-5D76-587C-9A3C-429D2287CAF6}"/>
                </a:ext>
              </a:extLst>
            </p:cNvPr>
            <p:cNvSpPr/>
            <p:nvPr/>
          </p:nvSpPr>
          <p:spPr>
            <a:xfrm>
              <a:off x="3360559" y="5318920"/>
              <a:ext cx="1804" cy="2526"/>
            </a:xfrm>
            <a:custGeom>
              <a:avLst/>
              <a:gdLst>
                <a:gd name="connsiteX0" fmla="*/ 0 w 1804"/>
                <a:gd name="connsiteY0" fmla="*/ 0 h 2526"/>
                <a:gd name="connsiteX1" fmla="*/ 0 w 1804"/>
                <a:gd name="connsiteY1" fmla="*/ 2527 h 2526"/>
                <a:gd name="connsiteX2" fmla="*/ 0 w 1804"/>
                <a:gd name="connsiteY2" fmla="*/ 0 h 2526"/>
              </a:gdLst>
              <a:ahLst/>
              <a:cxnLst>
                <a:cxn ang="0">
                  <a:pos x="connsiteX0" y="connsiteY0"/>
                </a:cxn>
                <a:cxn ang="0">
                  <a:pos x="connsiteX1" y="connsiteY1"/>
                </a:cxn>
                <a:cxn ang="0">
                  <a:pos x="connsiteX2" y="connsiteY2"/>
                </a:cxn>
              </a:cxnLst>
              <a:rect l="l" t="t" r="r" b="b"/>
              <a:pathLst>
                <a:path w="1804" h="2526">
                  <a:moveTo>
                    <a:pt x="0" y="0"/>
                  </a:moveTo>
                  <a:cubicBezTo>
                    <a:pt x="0" y="902"/>
                    <a:pt x="0" y="1625"/>
                    <a:pt x="0" y="2527"/>
                  </a:cubicBezTo>
                  <a:cubicBezTo>
                    <a:pt x="0" y="1805"/>
                    <a:pt x="0" y="902"/>
                    <a:pt x="0" y="0"/>
                  </a:cubicBezTo>
                  <a:close/>
                </a:path>
              </a:pathLst>
            </a:custGeom>
            <a:solidFill>
              <a:srgbClr val="FFFFFF"/>
            </a:solidFill>
            <a:ln w="1804" cap="flat">
              <a:noFill/>
              <a:prstDash val="solid"/>
              <a:miter/>
            </a:ln>
          </p:spPr>
          <p:txBody>
            <a:bodyPr rtlCol="0" anchor="ctr"/>
            <a:lstStyle/>
            <a:p>
              <a:endParaRPr lang="en-US"/>
            </a:p>
          </p:txBody>
        </p:sp>
        <p:sp>
          <p:nvSpPr>
            <p:cNvPr id="37" name="Freeform 665">
              <a:extLst>
                <a:ext uri="{FF2B5EF4-FFF2-40B4-BE49-F238E27FC236}">
                  <a16:creationId xmlns:a16="http://schemas.microsoft.com/office/drawing/2014/main" id="{45201832-6A1A-0D4B-4D01-56A2FBEA4483}"/>
                </a:ext>
              </a:extLst>
            </p:cNvPr>
            <p:cNvSpPr/>
            <p:nvPr/>
          </p:nvSpPr>
          <p:spPr>
            <a:xfrm>
              <a:off x="3360740" y="5327402"/>
              <a:ext cx="180" cy="4331"/>
            </a:xfrm>
            <a:custGeom>
              <a:avLst/>
              <a:gdLst>
                <a:gd name="connsiteX0" fmla="*/ 0 w 180"/>
                <a:gd name="connsiteY0" fmla="*/ 0 h 4331"/>
                <a:gd name="connsiteX1" fmla="*/ 180 w 180"/>
                <a:gd name="connsiteY1" fmla="*/ 4332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4"/>
                    <a:pt x="0" y="2888"/>
                    <a:pt x="180" y="4332"/>
                  </a:cubicBezTo>
                  <a:cubicBezTo>
                    <a:pt x="0" y="2707"/>
                    <a:pt x="0" y="1264"/>
                    <a:pt x="0" y="0"/>
                  </a:cubicBezTo>
                  <a:close/>
                </a:path>
              </a:pathLst>
            </a:custGeom>
            <a:solidFill>
              <a:srgbClr val="FFFFFF"/>
            </a:solidFill>
            <a:ln w="1804" cap="flat">
              <a:noFill/>
              <a:prstDash val="solid"/>
              <a:miter/>
            </a:ln>
          </p:spPr>
          <p:txBody>
            <a:bodyPr rtlCol="0" anchor="ctr"/>
            <a:lstStyle/>
            <a:p>
              <a:endParaRPr lang="en-US"/>
            </a:p>
          </p:txBody>
        </p:sp>
        <p:sp>
          <p:nvSpPr>
            <p:cNvPr id="38" name="Freeform 666">
              <a:extLst>
                <a:ext uri="{FF2B5EF4-FFF2-40B4-BE49-F238E27FC236}">
                  <a16:creationId xmlns:a16="http://schemas.microsoft.com/office/drawing/2014/main" id="{9684CAB4-731B-1359-1F66-8CC4DBD4B0AB}"/>
                </a:ext>
              </a:extLst>
            </p:cNvPr>
            <p:cNvSpPr/>
            <p:nvPr/>
          </p:nvSpPr>
          <p:spPr>
            <a:xfrm>
              <a:off x="3360920" y="5332275"/>
              <a:ext cx="180" cy="3789"/>
            </a:xfrm>
            <a:custGeom>
              <a:avLst/>
              <a:gdLst>
                <a:gd name="connsiteX0" fmla="*/ 0 w 180"/>
                <a:gd name="connsiteY0" fmla="*/ 0 h 3789"/>
                <a:gd name="connsiteX1" fmla="*/ 180 w 180"/>
                <a:gd name="connsiteY1" fmla="*/ 3790 h 3789"/>
                <a:gd name="connsiteX2" fmla="*/ 0 w 180"/>
                <a:gd name="connsiteY2" fmla="*/ 0 h 3789"/>
              </a:gdLst>
              <a:ahLst/>
              <a:cxnLst>
                <a:cxn ang="0">
                  <a:pos x="connsiteX0" y="connsiteY0"/>
                </a:cxn>
                <a:cxn ang="0">
                  <a:pos x="connsiteX1" y="connsiteY1"/>
                </a:cxn>
                <a:cxn ang="0">
                  <a:pos x="connsiteX2" y="connsiteY2"/>
                </a:cxn>
              </a:cxnLst>
              <a:rect l="l" t="t" r="r" b="b"/>
              <a:pathLst>
                <a:path w="180" h="3789">
                  <a:moveTo>
                    <a:pt x="0" y="0"/>
                  </a:moveTo>
                  <a:cubicBezTo>
                    <a:pt x="0" y="1263"/>
                    <a:pt x="0" y="2526"/>
                    <a:pt x="180" y="3790"/>
                  </a:cubicBezTo>
                  <a:cubicBezTo>
                    <a:pt x="0" y="2526"/>
                    <a:pt x="0" y="1263"/>
                    <a:pt x="0" y="0"/>
                  </a:cubicBezTo>
                  <a:close/>
                </a:path>
              </a:pathLst>
            </a:custGeom>
            <a:solidFill>
              <a:srgbClr val="FFFFFF"/>
            </a:solidFill>
            <a:ln w="1804" cap="flat">
              <a:noFill/>
              <a:prstDash val="solid"/>
              <a:miter/>
            </a:ln>
          </p:spPr>
          <p:txBody>
            <a:bodyPr rtlCol="0" anchor="ctr"/>
            <a:lstStyle/>
            <a:p>
              <a:endParaRPr lang="en-US"/>
            </a:p>
          </p:txBody>
        </p:sp>
        <p:sp>
          <p:nvSpPr>
            <p:cNvPr id="39" name="Freeform 667">
              <a:extLst>
                <a:ext uri="{FF2B5EF4-FFF2-40B4-BE49-F238E27FC236}">
                  <a16:creationId xmlns:a16="http://schemas.microsoft.com/office/drawing/2014/main" id="{0B85F424-89C2-BB31-C138-F9CF91510877}"/>
                </a:ext>
              </a:extLst>
            </p:cNvPr>
            <p:cNvSpPr/>
            <p:nvPr/>
          </p:nvSpPr>
          <p:spPr>
            <a:xfrm>
              <a:off x="3360379" y="5307911"/>
              <a:ext cx="1804" cy="1804"/>
            </a:xfrm>
            <a:custGeom>
              <a:avLst/>
              <a:gdLst>
                <a:gd name="connsiteX0" fmla="*/ 0 w 1804"/>
                <a:gd name="connsiteY0" fmla="*/ 0 h 1804"/>
                <a:gd name="connsiteX1" fmla="*/ 0 w 1804"/>
                <a:gd name="connsiteY1" fmla="*/ 1805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541"/>
                    <a:pt x="0" y="1263"/>
                    <a:pt x="0" y="1805"/>
                  </a:cubicBezTo>
                  <a:cubicBezTo>
                    <a:pt x="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40" name="Freeform 668">
              <a:extLst>
                <a:ext uri="{FF2B5EF4-FFF2-40B4-BE49-F238E27FC236}">
                  <a16:creationId xmlns:a16="http://schemas.microsoft.com/office/drawing/2014/main" id="{84F1FC7C-E950-3356-4DA8-B5840A82DD48}"/>
                </a:ext>
              </a:extLst>
            </p:cNvPr>
            <p:cNvSpPr/>
            <p:nvPr/>
          </p:nvSpPr>
          <p:spPr>
            <a:xfrm>
              <a:off x="3360198" y="5301233"/>
              <a:ext cx="135" cy="1624"/>
            </a:xfrm>
            <a:custGeom>
              <a:avLst/>
              <a:gdLst>
                <a:gd name="connsiteX0" fmla="*/ 0 w 135"/>
                <a:gd name="connsiteY0" fmla="*/ 0 h 1624"/>
                <a:gd name="connsiteX1" fmla="*/ 0 w 135"/>
                <a:gd name="connsiteY1" fmla="*/ 1625 h 1624"/>
                <a:gd name="connsiteX2" fmla="*/ 0 w 135"/>
                <a:gd name="connsiteY2" fmla="*/ 0 h 1624"/>
              </a:gdLst>
              <a:ahLst/>
              <a:cxnLst>
                <a:cxn ang="0">
                  <a:pos x="connsiteX0" y="connsiteY0"/>
                </a:cxn>
                <a:cxn ang="0">
                  <a:pos x="connsiteX1" y="connsiteY1"/>
                </a:cxn>
                <a:cxn ang="0">
                  <a:pos x="connsiteX2" y="connsiteY2"/>
                </a:cxn>
              </a:cxnLst>
              <a:rect l="l" t="t" r="r" b="b"/>
              <a:pathLst>
                <a:path w="135" h="1624">
                  <a:moveTo>
                    <a:pt x="0" y="0"/>
                  </a:moveTo>
                  <a:cubicBezTo>
                    <a:pt x="0" y="542"/>
                    <a:pt x="0" y="1083"/>
                    <a:pt x="0" y="1625"/>
                  </a:cubicBezTo>
                  <a:cubicBezTo>
                    <a:pt x="181" y="1083"/>
                    <a:pt x="181" y="542"/>
                    <a:pt x="0" y="0"/>
                  </a:cubicBezTo>
                  <a:close/>
                </a:path>
              </a:pathLst>
            </a:custGeom>
            <a:solidFill>
              <a:srgbClr val="FFFFFF"/>
            </a:solidFill>
            <a:ln w="1804" cap="flat">
              <a:noFill/>
              <a:prstDash val="solid"/>
              <a:miter/>
            </a:ln>
          </p:spPr>
          <p:txBody>
            <a:bodyPr rtlCol="0" anchor="ctr"/>
            <a:lstStyle/>
            <a:p>
              <a:endParaRPr lang="en-US"/>
            </a:p>
          </p:txBody>
        </p:sp>
        <p:sp>
          <p:nvSpPr>
            <p:cNvPr id="41" name="Freeform 669">
              <a:extLst>
                <a:ext uri="{FF2B5EF4-FFF2-40B4-BE49-F238E27FC236}">
                  <a16:creationId xmlns:a16="http://schemas.microsoft.com/office/drawing/2014/main" id="{36F92F0F-369E-9C81-9C0A-8C7E6E310434}"/>
                </a:ext>
              </a:extLst>
            </p:cNvPr>
            <p:cNvSpPr/>
            <p:nvPr/>
          </p:nvSpPr>
          <p:spPr>
            <a:xfrm>
              <a:off x="3360198" y="5295278"/>
              <a:ext cx="1804" cy="1624"/>
            </a:xfrm>
            <a:custGeom>
              <a:avLst/>
              <a:gdLst>
                <a:gd name="connsiteX0" fmla="*/ 0 w 1804"/>
                <a:gd name="connsiteY0" fmla="*/ 0 h 1624"/>
                <a:gd name="connsiteX1" fmla="*/ 0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0" y="541"/>
                    <a:pt x="0" y="1083"/>
                    <a:pt x="0" y="1624"/>
                  </a:cubicBezTo>
                  <a:cubicBezTo>
                    <a:pt x="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42" name="Freeform 670">
              <a:extLst>
                <a:ext uri="{FF2B5EF4-FFF2-40B4-BE49-F238E27FC236}">
                  <a16:creationId xmlns:a16="http://schemas.microsoft.com/office/drawing/2014/main" id="{1054DF08-3963-0675-92C9-6D99156CE552}"/>
                </a:ext>
              </a:extLst>
            </p:cNvPr>
            <p:cNvSpPr/>
            <p:nvPr/>
          </p:nvSpPr>
          <p:spPr>
            <a:xfrm>
              <a:off x="3360379" y="5304482"/>
              <a:ext cx="1804" cy="1804"/>
            </a:xfrm>
            <a:custGeom>
              <a:avLst/>
              <a:gdLst>
                <a:gd name="connsiteX0" fmla="*/ 0 w 1804"/>
                <a:gd name="connsiteY0" fmla="*/ 0 h 1804"/>
                <a:gd name="connsiteX1" fmla="*/ 0 w 1804"/>
                <a:gd name="connsiteY1" fmla="*/ 1805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542"/>
                    <a:pt x="0" y="1263"/>
                    <a:pt x="0" y="1805"/>
                  </a:cubicBezTo>
                  <a:cubicBezTo>
                    <a:pt x="0" y="1083"/>
                    <a:pt x="0" y="542"/>
                    <a:pt x="0" y="0"/>
                  </a:cubicBezTo>
                  <a:close/>
                </a:path>
              </a:pathLst>
            </a:custGeom>
            <a:solidFill>
              <a:srgbClr val="FFFFFF"/>
            </a:solidFill>
            <a:ln w="1804" cap="flat">
              <a:noFill/>
              <a:prstDash val="solid"/>
              <a:miter/>
            </a:ln>
          </p:spPr>
          <p:txBody>
            <a:bodyPr rtlCol="0" anchor="ctr"/>
            <a:lstStyle/>
            <a:p>
              <a:endParaRPr lang="en-US"/>
            </a:p>
          </p:txBody>
        </p:sp>
        <p:sp>
          <p:nvSpPr>
            <p:cNvPr id="43" name="Freeform 671">
              <a:extLst>
                <a:ext uri="{FF2B5EF4-FFF2-40B4-BE49-F238E27FC236}">
                  <a16:creationId xmlns:a16="http://schemas.microsoft.com/office/drawing/2014/main" id="{AAEFB919-E9CF-2984-64A8-2C5C4FD17BA3}"/>
                </a:ext>
              </a:extLst>
            </p:cNvPr>
            <p:cNvSpPr/>
            <p:nvPr/>
          </p:nvSpPr>
          <p:spPr>
            <a:xfrm>
              <a:off x="3360379" y="5311340"/>
              <a:ext cx="1804" cy="1985"/>
            </a:xfrm>
            <a:custGeom>
              <a:avLst/>
              <a:gdLst>
                <a:gd name="connsiteX0" fmla="*/ 0 w 1804"/>
                <a:gd name="connsiteY0" fmla="*/ 0 h 1985"/>
                <a:gd name="connsiteX1" fmla="*/ 0 w 1804"/>
                <a:gd name="connsiteY1" fmla="*/ 1985 h 1985"/>
                <a:gd name="connsiteX2" fmla="*/ 0 w 1804"/>
                <a:gd name="connsiteY2" fmla="*/ 0 h 1985"/>
              </a:gdLst>
              <a:ahLst/>
              <a:cxnLst>
                <a:cxn ang="0">
                  <a:pos x="connsiteX0" y="connsiteY0"/>
                </a:cxn>
                <a:cxn ang="0">
                  <a:pos x="connsiteX1" y="connsiteY1"/>
                </a:cxn>
                <a:cxn ang="0">
                  <a:pos x="connsiteX2" y="connsiteY2"/>
                </a:cxn>
              </a:cxnLst>
              <a:rect l="l" t="t" r="r" b="b"/>
              <a:pathLst>
                <a:path w="1804" h="1985">
                  <a:moveTo>
                    <a:pt x="0" y="0"/>
                  </a:moveTo>
                  <a:cubicBezTo>
                    <a:pt x="0" y="722"/>
                    <a:pt x="0" y="1263"/>
                    <a:pt x="0" y="1985"/>
                  </a:cubicBezTo>
                  <a:cubicBezTo>
                    <a:pt x="0" y="1444"/>
                    <a:pt x="0" y="722"/>
                    <a:pt x="0" y="0"/>
                  </a:cubicBezTo>
                  <a:close/>
                </a:path>
              </a:pathLst>
            </a:custGeom>
            <a:solidFill>
              <a:srgbClr val="FFFFFF"/>
            </a:solidFill>
            <a:ln w="1804" cap="flat">
              <a:noFill/>
              <a:prstDash val="solid"/>
              <a:miter/>
            </a:ln>
          </p:spPr>
          <p:txBody>
            <a:bodyPr rtlCol="0" anchor="ctr"/>
            <a:lstStyle/>
            <a:p>
              <a:endParaRPr lang="en-US"/>
            </a:p>
          </p:txBody>
        </p:sp>
        <p:sp>
          <p:nvSpPr>
            <p:cNvPr id="44" name="Freeform 672">
              <a:extLst>
                <a:ext uri="{FF2B5EF4-FFF2-40B4-BE49-F238E27FC236}">
                  <a16:creationId xmlns:a16="http://schemas.microsoft.com/office/drawing/2014/main" id="{72021B63-3890-DD02-1995-4FBFFE483A71}"/>
                </a:ext>
              </a:extLst>
            </p:cNvPr>
            <p:cNvSpPr/>
            <p:nvPr/>
          </p:nvSpPr>
          <p:spPr>
            <a:xfrm>
              <a:off x="3972546" y="5252686"/>
              <a:ext cx="3429" cy="180"/>
            </a:xfrm>
            <a:custGeom>
              <a:avLst/>
              <a:gdLst>
                <a:gd name="connsiteX0" fmla="*/ 3429 w 3429"/>
                <a:gd name="connsiteY0" fmla="*/ 0 h 180"/>
                <a:gd name="connsiteX1" fmla="*/ 0 w 3429"/>
                <a:gd name="connsiteY1" fmla="*/ 181 h 180"/>
                <a:gd name="connsiteX2" fmla="*/ 3429 w 3429"/>
                <a:gd name="connsiteY2" fmla="*/ 0 h 180"/>
              </a:gdLst>
              <a:ahLst/>
              <a:cxnLst>
                <a:cxn ang="0">
                  <a:pos x="connsiteX0" y="connsiteY0"/>
                </a:cxn>
                <a:cxn ang="0">
                  <a:pos x="connsiteX1" y="connsiteY1"/>
                </a:cxn>
                <a:cxn ang="0">
                  <a:pos x="connsiteX2" y="connsiteY2"/>
                </a:cxn>
              </a:cxnLst>
              <a:rect l="l" t="t" r="r" b="b"/>
              <a:pathLst>
                <a:path w="3429" h="180">
                  <a:moveTo>
                    <a:pt x="3429" y="0"/>
                  </a:moveTo>
                  <a:cubicBezTo>
                    <a:pt x="2166" y="0"/>
                    <a:pt x="1083" y="0"/>
                    <a:pt x="0" y="181"/>
                  </a:cubicBezTo>
                  <a:cubicBezTo>
                    <a:pt x="1263" y="0"/>
                    <a:pt x="2346" y="0"/>
                    <a:pt x="3429" y="0"/>
                  </a:cubicBezTo>
                  <a:close/>
                </a:path>
              </a:pathLst>
            </a:custGeom>
            <a:solidFill>
              <a:srgbClr val="FFFFFF"/>
            </a:solidFill>
            <a:ln w="1804" cap="flat">
              <a:noFill/>
              <a:prstDash val="solid"/>
              <a:miter/>
            </a:ln>
          </p:spPr>
          <p:txBody>
            <a:bodyPr rtlCol="0" anchor="ctr"/>
            <a:lstStyle/>
            <a:p>
              <a:endParaRPr lang="en-US"/>
            </a:p>
          </p:txBody>
        </p:sp>
        <p:sp>
          <p:nvSpPr>
            <p:cNvPr id="45" name="Freeform 673">
              <a:extLst>
                <a:ext uri="{FF2B5EF4-FFF2-40B4-BE49-F238E27FC236}">
                  <a16:creationId xmlns:a16="http://schemas.microsoft.com/office/drawing/2014/main" id="{CC599BFE-5DB2-E116-CD3A-5C46F8CDEB54}"/>
                </a:ext>
              </a:extLst>
            </p:cNvPr>
            <p:cNvSpPr/>
            <p:nvPr/>
          </p:nvSpPr>
          <p:spPr>
            <a:xfrm>
              <a:off x="3360198" y="5298165"/>
              <a:ext cx="1804" cy="1624"/>
            </a:xfrm>
            <a:custGeom>
              <a:avLst/>
              <a:gdLst>
                <a:gd name="connsiteX0" fmla="*/ 0 w 1804"/>
                <a:gd name="connsiteY0" fmla="*/ 0 h 1624"/>
                <a:gd name="connsiteX1" fmla="*/ 0 w 1804"/>
                <a:gd name="connsiteY1" fmla="*/ 1625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0" y="542"/>
                    <a:pt x="0" y="1083"/>
                    <a:pt x="0" y="1625"/>
                  </a:cubicBezTo>
                  <a:cubicBezTo>
                    <a:pt x="0" y="1083"/>
                    <a:pt x="0" y="542"/>
                    <a:pt x="0" y="0"/>
                  </a:cubicBezTo>
                  <a:close/>
                </a:path>
              </a:pathLst>
            </a:custGeom>
            <a:solidFill>
              <a:srgbClr val="FFFFFF"/>
            </a:solidFill>
            <a:ln w="1804" cap="flat">
              <a:noFill/>
              <a:prstDash val="solid"/>
              <a:miter/>
            </a:ln>
          </p:spPr>
          <p:txBody>
            <a:bodyPr rtlCol="0" anchor="ctr"/>
            <a:lstStyle/>
            <a:p>
              <a:endParaRPr lang="en-US"/>
            </a:p>
          </p:txBody>
        </p:sp>
        <p:sp>
          <p:nvSpPr>
            <p:cNvPr id="46" name="Freeform 674">
              <a:extLst>
                <a:ext uri="{FF2B5EF4-FFF2-40B4-BE49-F238E27FC236}">
                  <a16:creationId xmlns:a16="http://schemas.microsoft.com/office/drawing/2014/main" id="{A23402A0-C369-4A3B-0475-C683A2D4E410}"/>
                </a:ext>
              </a:extLst>
            </p:cNvPr>
            <p:cNvSpPr/>
            <p:nvPr/>
          </p:nvSpPr>
          <p:spPr>
            <a:xfrm>
              <a:off x="4368866" y="6041537"/>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0"/>
                    <a:pt x="0"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47" name="Freeform 675">
              <a:extLst>
                <a:ext uri="{FF2B5EF4-FFF2-40B4-BE49-F238E27FC236}">
                  <a16:creationId xmlns:a16="http://schemas.microsoft.com/office/drawing/2014/main" id="{75F07AFE-B040-BABC-7AB1-CC0DF555B307}"/>
                </a:ext>
              </a:extLst>
            </p:cNvPr>
            <p:cNvSpPr/>
            <p:nvPr/>
          </p:nvSpPr>
          <p:spPr>
            <a:xfrm>
              <a:off x="4370129" y="6032332"/>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1"/>
                    <a:pt x="0" y="0"/>
                    <a:pt x="0" y="0"/>
                  </a:cubicBezTo>
                  <a:cubicBezTo>
                    <a:pt x="0" y="0"/>
                    <a:pt x="0" y="181"/>
                    <a:pt x="0" y="361"/>
                  </a:cubicBezTo>
                  <a:close/>
                </a:path>
              </a:pathLst>
            </a:custGeom>
            <a:solidFill>
              <a:srgbClr val="FFFFFF"/>
            </a:solidFill>
            <a:ln w="1804" cap="flat">
              <a:noFill/>
              <a:prstDash val="solid"/>
              <a:miter/>
            </a:ln>
          </p:spPr>
          <p:txBody>
            <a:bodyPr rtlCol="0" anchor="ctr"/>
            <a:lstStyle/>
            <a:p>
              <a:endParaRPr lang="en-US"/>
            </a:p>
          </p:txBody>
        </p:sp>
        <p:sp>
          <p:nvSpPr>
            <p:cNvPr id="48" name="Freeform 676">
              <a:extLst>
                <a:ext uri="{FF2B5EF4-FFF2-40B4-BE49-F238E27FC236}">
                  <a16:creationId xmlns:a16="http://schemas.microsoft.com/office/drawing/2014/main" id="{71668109-9BC7-6AA2-A2EB-50229B0A9F69}"/>
                </a:ext>
              </a:extLst>
            </p:cNvPr>
            <p:cNvSpPr/>
            <p:nvPr/>
          </p:nvSpPr>
          <p:spPr>
            <a:xfrm>
              <a:off x="4368324" y="6044063"/>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0"/>
                    <a:pt x="0" y="181"/>
                    <a:pt x="0" y="181"/>
                  </a:cubicBezTo>
                  <a:close/>
                </a:path>
              </a:pathLst>
            </a:custGeom>
            <a:solidFill>
              <a:srgbClr val="FFFFFF"/>
            </a:solidFill>
            <a:ln w="1804" cap="flat">
              <a:noFill/>
              <a:prstDash val="solid"/>
              <a:miter/>
            </a:ln>
          </p:spPr>
          <p:txBody>
            <a:bodyPr rtlCol="0" anchor="ctr"/>
            <a:lstStyle/>
            <a:p>
              <a:endParaRPr lang="en-US"/>
            </a:p>
          </p:txBody>
        </p:sp>
        <p:sp>
          <p:nvSpPr>
            <p:cNvPr id="49" name="Freeform 677">
              <a:extLst>
                <a:ext uri="{FF2B5EF4-FFF2-40B4-BE49-F238E27FC236}">
                  <a16:creationId xmlns:a16="http://schemas.microsoft.com/office/drawing/2014/main" id="{9688A450-D4F9-35F0-5501-94162866ED97}"/>
                </a:ext>
              </a:extLst>
            </p:cNvPr>
            <p:cNvSpPr/>
            <p:nvPr/>
          </p:nvSpPr>
          <p:spPr>
            <a:xfrm>
              <a:off x="4368685" y="6042800"/>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180"/>
                    <a:pt x="0" y="361"/>
                  </a:cubicBezTo>
                  <a:close/>
                </a:path>
              </a:pathLst>
            </a:custGeom>
            <a:solidFill>
              <a:srgbClr val="FFFFFF"/>
            </a:solidFill>
            <a:ln w="1804" cap="flat">
              <a:noFill/>
              <a:prstDash val="solid"/>
              <a:miter/>
            </a:ln>
          </p:spPr>
          <p:txBody>
            <a:bodyPr rtlCol="0" anchor="ctr"/>
            <a:lstStyle/>
            <a:p>
              <a:endParaRPr lang="en-US"/>
            </a:p>
          </p:txBody>
        </p:sp>
        <p:sp>
          <p:nvSpPr>
            <p:cNvPr id="50" name="Freeform 678">
              <a:extLst>
                <a:ext uri="{FF2B5EF4-FFF2-40B4-BE49-F238E27FC236}">
                  <a16:creationId xmlns:a16="http://schemas.microsoft.com/office/drawing/2014/main" id="{E8528DCB-B250-85D9-6AF5-EE0F28C3FAED}"/>
                </a:ext>
              </a:extLst>
            </p:cNvPr>
            <p:cNvSpPr/>
            <p:nvPr/>
          </p:nvSpPr>
          <p:spPr>
            <a:xfrm>
              <a:off x="4369407" y="6038468"/>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0"/>
                    <a:pt x="0" y="181"/>
                    <a:pt x="0" y="181"/>
                  </a:cubicBezTo>
                  <a:close/>
                </a:path>
              </a:pathLst>
            </a:custGeom>
            <a:solidFill>
              <a:srgbClr val="FFFFFF"/>
            </a:solidFill>
            <a:ln w="1804" cap="flat">
              <a:noFill/>
              <a:prstDash val="solid"/>
              <a:miter/>
            </a:ln>
          </p:spPr>
          <p:txBody>
            <a:bodyPr rtlCol="0" anchor="ctr"/>
            <a:lstStyle/>
            <a:p>
              <a:endParaRPr lang="en-US"/>
            </a:p>
          </p:txBody>
        </p:sp>
        <p:sp>
          <p:nvSpPr>
            <p:cNvPr id="51" name="Freeform 679">
              <a:extLst>
                <a:ext uri="{FF2B5EF4-FFF2-40B4-BE49-F238E27FC236}">
                  <a16:creationId xmlns:a16="http://schemas.microsoft.com/office/drawing/2014/main" id="{7D81D241-1957-ABEA-83D5-6917A86A9B9D}"/>
                </a:ext>
              </a:extLst>
            </p:cNvPr>
            <p:cNvSpPr/>
            <p:nvPr/>
          </p:nvSpPr>
          <p:spPr>
            <a:xfrm>
              <a:off x="4369949" y="6034318"/>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361"/>
                    <a:pt x="0" y="361"/>
                  </a:cubicBezTo>
                  <a:close/>
                </a:path>
              </a:pathLst>
            </a:custGeom>
            <a:solidFill>
              <a:srgbClr val="FFFFFF"/>
            </a:solidFill>
            <a:ln w="1804" cap="flat">
              <a:noFill/>
              <a:prstDash val="solid"/>
              <a:miter/>
            </a:ln>
          </p:spPr>
          <p:txBody>
            <a:bodyPr rtlCol="0" anchor="ctr"/>
            <a:lstStyle/>
            <a:p>
              <a:endParaRPr lang="en-US"/>
            </a:p>
          </p:txBody>
        </p:sp>
        <p:sp>
          <p:nvSpPr>
            <p:cNvPr id="52" name="Freeform 680">
              <a:extLst>
                <a:ext uri="{FF2B5EF4-FFF2-40B4-BE49-F238E27FC236}">
                  <a16:creationId xmlns:a16="http://schemas.microsoft.com/office/drawing/2014/main" id="{8B379A6C-348B-339B-20E9-E4CC8225464A}"/>
                </a:ext>
              </a:extLst>
            </p:cNvPr>
            <p:cNvSpPr/>
            <p:nvPr/>
          </p:nvSpPr>
          <p:spPr>
            <a:xfrm>
              <a:off x="4369046" y="6040093"/>
              <a:ext cx="80" cy="360"/>
            </a:xfrm>
            <a:custGeom>
              <a:avLst/>
              <a:gdLst>
                <a:gd name="connsiteX0" fmla="*/ 0 w 80"/>
                <a:gd name="connsiteY0" fmla="*/ 361 h 360"/>
                <a:gd name="connsiteX1" fmla="*/ 0 w 80"/>
                <a:gd name="connsiteY1" fmla="*/ 0 h 360"/>
                <a:gd name="connsiteX2" fmla="*/ 0 w 80"/>
                <a:gd name="connsiteY2" fmla="*/ 361 h 360"/>
              </a:gdLst>
              <a:ahLst/>
              <a:cxnLst>
                <a:cxn ang="0">
                  <a:pos x="connsiteX0" y="connsiteY0"/>
                </a:cxn>
                <a:cxn ang="0">
                  <a:pos x="connsiteX1" y="connsiteY1"/>
                </a:cxn>
                <a:cxn ang="0">
                  <a:pos x="connsiteX2" y="connsiteY2"/>
                </a:cxn>
              </a:cxnLst>
              <a:rect l="l" t="t" r="r" b="b"/>
              <a:pathLst>
                <a:path w="80" h="360">
                  <a:moveTo>
                    <a:pt x="0" y="361"/>
                  </a:moveTo>
                  <a:cubicBezTo>
                    <a:pt x="0" y="180"/>
                    <a:pt x="0" y="180"/>
                    <a:pt x="0" y="0"/>
                  </a:cubicBezTo>
                  <a:cubicBezTo>
                    <a:pt x="18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53" name="Freeform 681">
              <a:extLst>
                <a:ext uri="{FF2B5EF4-FFF2-40B4-BE49-F238E27FC236}">
                  <a16:creationId xmlns:a16="http://schemas.microsoft.com/office/drawing/2014/main" id="{9770E124-73C4-6901-13DB-94182B2FF48C}"/>
                </a:ext>
              </a:extLst>
            </p:cNvPr>
            <p:cNvSpPr/>
            <p:nvPr/>
          </p:nvSpPr>
          <p:spPr>
            <a:xfrm>
              <a:off x="4366881" y="6047312"/>
              <a:ext cx="80" cy="0"/>
            </a:xfrm>
            <a:custGeom>
              <a:avLst/>
              <a:gdLst>
                <a:gd name="connsiteX0" fmla="*/ 0 w 80"/>
                <a:gd name="connsiteY0" fmla="*/ 0 h 0"/>
                <a:gd name="connsiteX1" fmla="*/ 0 w 80"/>
                <a:gd name="connsiteY1" fmla="*/ 0 h 0"/>
                <a:gd name="connsiteX2" fmla="*/ 0 w 80"/>
                <a:gd name="connsiteY2" fmla="*/ 0 h 0"/>
              </a:gdLst>
              <a:ahLst/>
              <a:cxnLst>
                <a:cxn ang="0">
                  <a:pos x="connsiteX0" y="connsiteY0"/>
                </a:cxn>
                <a:cxn ang="0">
                  <a:pos x="connsiteX1" y="connsiteY1"/>
                </a:cxn>
                <a:cxn ang="0">
                  <a:pos x="connsiteX2" y="connsiteY2"/>
                </a:cxn>
              </a:cxnLst>
              <a:rect l="l" t="t" r="r" b="b"/>
              <a:pathLst>
                <a:path w="80">
                  <a:moveTo>
                    <a:pt x="0" y="0"/>
                  </a:moveTo>
                  <a:cubicBezTo>
                    <a:pt x="0" y="0"/>
                    <a:pt x="180" y="0"/>
                    <a:pt x="0" y="0"/>
                  </a:cubicBezTo>
                  <a:cubicBezTo>
                    <a:pt x="180" y="0"/>
                    <a:pt x="0" y="0"/>
                    <a:pt x="0" y="0"/>
                  </a:cubicBezTo>
                  <a:close/>
                </a:path>
              </a:pathLst>
            </a:custGeom>
            <a:solidFill>
              <a:srgbClr val="FFFFFF"/>
            </a:solidFill>
            <a:ln w="1804" cap="flat">
              <a:noFill/>
              <a:prstDash val="solid"/>
              <a:miter/>
            </a:ln>
          </p:spPr>
          <p:txBody>
            <a:bodyPr rtlCol="0" anchor="ctr"/>
            <a:lstStyle/>
            <a:p>
              <a:endParaRPr lang="en-US"/>
            </a:p>
          </p:txBody>
        </p:sp>
        <p:sp>
          <p:nvSpPr>
            <p:cNvPr id="54" name="Freeform 682">
              <a:extLst>
                <a:ext uri="{FF2B5EF4-FFF2-40B4-BE49-F238E27FC236}">
                  <a16:creationId xmlns:a16="http://schemas.microsoft.com/office/drawing/2014/main" id="{9195B37E-7445-6C2F-E736-F2BA269F6102}"/>
                </a:ext>
              </a:extLst>
            </p:cNvPr>
            <p:cNvSpPr/>
            <p:nvPr/>
          </p:nvSpPr>
          <p:spPr>
            <a:xfrm>
              <a:off x="4367964" y="6045246"/>
              <a:ext cx="135" cy="80"/>
            </a:xfrm>
            <a:custGeom>
              <a:avLst/>
              <a:gdLst>
                <a:gd name="connsiteX0" fmla="*/ 0 w 135"/>
                <a:gd name="connsiteY0" fmla="*/ 80 h 80"/>
                <a:gd name="connsiteX1" fmla="*/ 0 w 135"/>
                <a:gd name="connsiteY1" fmla="*/ 80 h 80"/>
                <a:gd name="connsiteX2" fmla="*/ 0 w 135"/>
                <a:gd name="connsiteY2" fmla="*/ 80 h 80"/>
              </a:gdLst>
              <a:ahLst/>
              <a:cxnLst>
                <a:cxn ang="0">
                  <a:pos x="connsiteX0" y="connsiteY0"/>
                </a:cxn>
                <a:cxn ang="0">
                  <a:pos x="connsiteX1" y="connsiteY1"/>
                </a:cxn>
                <a:cxn ang="0">
                  <a:pos x="connsiteX2" y="connsiteY2"/>
                </a:cxn>
              </a:cxnLst>
              <a:rect l="l" t="t" r="r" b="b"/>
              <a:pathLst>
                <a:path w="135" h="80">
                  <a:moveTo>
                    <a:pt x="0" y="80"/>
                  </a:moveTo>
                  <a:cubicBezTo>
                    <a:pt x="180" y="80"/>
                    <a:pt x="180" y="-100"/>
                    <a:pt x="0" y="80"/>
                  </a:cubicBezTo>
                  <a:cubicBezTo>
                    <a:pt x="180" y="-100"/>
                    <a:pt x="180" y="80"/>
                    <a:pt x="0" y="80"/>
                  </a:cubicBezTo>
                  <a:close/>
                </a:path>
              </a:pathLst>
            </a:custGeom>
            <a:solidFill>
              <a:srgbClr val="FFFFFF"/>
            </a:solidFill>
            <a:ln w="1804" cap="flat">
              <a:noFill/>
              <a:prstDash val="solid"/>
              <a:miter/>
            </a:ln>
          </p:spPr>
          <p:txBody>
            <a:bodyPr rtlCol="0" anchor="ctr"/>
            <a:lstStyle/>
            <a:p>
              <a:endParaRPr lang="en-US"/>
            </a:p>
          </p:txBody>
        </p:sp>
        <p:sp>
          <p:nvSpPr>
            <p:cNvPr id="55" name="Freeform 683">
              <a:extLst>
                <a:ext uri="{FF2B5EF4-FFF2-40B4-BE49-F238E27FC236}">
                  <a16:creationId xmlns:a16="http://schemas.microsoft.com/office/drawing/2014/main" id="{81633C85-2546-E9E8-E718-65CD779F4CA7}"/>
                </a:ext>
              </a:extLst>
            </p:cNvPr>
            <p:cNvSpPr/>
            <p:nvPr/>
          </p:nvSpPr>
          <p:spPr>
            <a:xfrm>
              <a:off x="3360920" y="5337870"/>
              <a:ext cx="80" cy="3067"/>
            </a:xfrm>
            <a:custGeom>
              <a:avLst/>
              <a:gdLst>
                <a:gd name="connsiteX0" fmla="*/ 0 w 80"/>
                <a:gd name="connsiteY0" fmla="*/ 0 h 3067"/>
                <a:gd name="connsiteX1" fmla="*/ 0 w 80"/>
                <a:gd name="connsiteY1" fmla="*/ 3068 h 3067"/>
                <a:gd name="connsiteX2" fmla="*/ 0 w 80"/>
                <a:gd name="connsiteY2" fmla="*/ 0 h 3067"/>
              </a:gdLst>
              <a:ahLst/>
              <a:cxnLst>
                <a:cxn ang="0">
                  <a:pos x="connsiteX0" y="connsiteY0"/>
                </a:cxn>
                <a:cxn ang="0">
                  <a:pos x="connsiteX1" y="connsiteY1"/>
                </a:cxn>
                <a:cxn ang="0">
                  <a:pos x="connsiteX2" y="connsiteY2"/>
                </a:cxn>
              </a:cxnLst>
              <a:rect l="l" t="t" r="r" b="b"/>
              <a:pathLst>
                <a:path w="80" h="3067">
                  <a:moveTo>
                    <a:pt x="0" y="0"/>
                  </a:moveTo>
                  <a:cubicBezTo>
                    <a:pt x="0" y="1083"/>
                    <a:pt x="0" y="1985"/>
                    <a:pt x="0" y="3068"/>
                  </a:cubicBezTo>
                  <a:cubicBezTo>
                    <a:pt x="180" y="1985"/>
                    <a:pt x="0" y="902"/>
                    <a:pt x="0" y="0"/>
                  </a:cubicBezTo>
                  <a:close/>
                </a:path>
              </a:pathLst>
            </a:custGeom>
            <a:solidFill>
              <a:srgbClr val="FFFFFF"/>
            </a:solidFill>
            <a:ln w="1804" cap="flat">
              <a:noFill/>
              <a:prstDash val="solid"/>
              <a:miter/>
            </a:ln>
          </p:spPr>
          <p:txBody>
            <a:bodyPr rtlCol="0" anchor="ctr"/>
            <a:lstStyle/>
            <a:p>
              <a:endParaRPr lang="en-US"/>
            </a:p>
          </p:txBody>
        </p:sp>
        <p:sp>
          <p:nvSpPr>
            <p:cNvPr id="56" name="Freeform 684">
              <a:extLst>
                <a:ext uri="{FF2B5EF4-FFF2-40B4-BE49-F238E27FC236}">
                  <a16:creationId xmlns:a16="http://schemas.microsoft.com/office/drawing/2014/main" id="{2CEEA7A8-6190-43AA-81CA-335CA5E47952}"/>
                </a:ext>
              </a:extLst>
            </p:cNvPr>
            <p:cNvSpPr/>
            <p:nvPr/>
          </p:nvSpPr>
          <p:spPr>
            <a:xfrm>
              <a:off x="4367422" y="6046590"/>
              <a:ext cx="180" cy="180"/>
            </a:xfrm>
            <a:custGeom>
              <a:avLst/>
              <a:gdLst>
                <a:gd name="connsiteX0" fmla="*/ 0 w 180"/>
                <a:gd name="connsiteY0" fmla="*/ 181 h 180"/>
                <a:gd name="connsiteX1" fmla="*/ 181 w 180"/>
                <a:gd name="connsiteY1" fmla="*/ 0 h 180"/>
                <a:gd name="connsiteX2" fmla="*/ 0 w 180"/>
                <a:gd name="connsiteY2" fmla="*/ 181 h 180"/>
              </a:gdLst>
              <a:ahLst/>
              <a:cxnLst>
                <a:cxn ang="0">
                  <a:pos x="connsiteX0" y="connsiteY0"/>
                </a:cxn>
                <a:cxn ang="0">
                  <a:pos x="connsiteX1" y="connsiteY1"/>
                </a:cxn>
                <a:cxn ang="0">
                  <a:pos x="connsiteX2" y="connsiteY2"/>
                </a:cxn>
              </a:cxnLst>
              <a:rect l="l" t="t" r="r" b="b"/>
              <a:pathLst>
                <a:path w="180" h="180">
                  <a:moveTo>
                    <a:pt x="0" y="181"/>
                  </a:moveTo>
                  <a:cubicBezTo>
                    <a:pt x="0" y="181"/>
                    <a:pt x="0" y="0"/>
                    <a:pt x="181" y="0"/>
                  </a:cubicBezTo>
                  <a:cubicBezTo>
                    <a:pt x="181" y="0"/>
                    <a:pt x="0" y="0"/>
                    <a:pt x="0" y="181"/>
                  </a:cubicBezTo>
                  <a:close/>
                </a:path>
              </a:pathLst>
            </a:custGeom>
            <a:solidFill>
              <a:srgbClr val="FFFFFF"/>
            </a:solidFill>
            <a:ln w="1804" cap="flat">
              <a:noFill/>
              <a:prstDash val="solid"/>
              <a:miter/>
            </a:ln>
          </p:spPr>
          <p:txBody>
            <a:bodyPr rtlCol="0" anchor="ctr"/>
            <a:lstStyle/>
            <a:p>
              <a:endParaRPr lang="en-US"/>
            </a:p>
          </p:txBody>
        </p:sp>
        <p:sp>
          <p:nvSpPr>
            <p:cNvPr id="57" name="Freeform 685">
              <a:extLst>
                <a:ext uri="{FF2B5EF4-FFF2-40B4-BE49-F238E27FC236}">
                  <a16:creationId xmlns:a16="http://schemas.microsoft.com/office/drawing/2014/main" id="{7AD965CB-92FF-132F-95AB-2482F0F61613}"/>
                </a:ext>
              </a:extLst>
            </p:cNvPr>
            <p:cNvSpPr/>
            <p:nvPr/>
          </p:nvSpPr>
          <p:spPr>
            <a:xfrm>
              <a:off x="4367783" y="6046049"/>
              <a:ext cx="1804" cy="180"/>
            </a:xfrm>
            <a:custGeom>
              <a:avLst/>
              <a:gdLst>
                <a:gd name="connsiteX0" fmla="*/ 0 w 1804"/>
                <a:gd name="connsiteY0" fmla="*/ 180 h 180"/>
                <a:gd name="connsiteX1" fmla="*/ 0 w 1804"/>
                <a:gd name="connsiteY1" fmla="*/ 0 h 180"/>
                <a:gd name="connsiteX2" fmla="*/ 0 w 1804"/>
                <a:gd name="connsiteY2" fmla="*/ 180 h 180"/>
              </a:gdLst>
              <a:ahLst/>
              <a:cxnLst>
                <a:cxn ang="0">
                  <a:pos x="connsiteX0" y="connsiteY0"/>
                </a:cxn>
                <a:cxn ang="0">
                  <a:pos x="connsiteX1" y="connsiteY1"/>
                </a:cxn>
                <a:cxn ang="0">
                  <a:pos x="connsiteX2" y="connsiteY2"/>
                </a:cxn>
              </a:cxnLst>
              <a:rect l="l" t="t" r="r" b="b"/>
              <a:pathLst>
                <a:path w="1804" h="180">
                  <a:moveTo>
                    <a:pt x="0" y="180"/>
                  </a:moveTo>
                  <a:cubicBezTo>
                    <a:pt x="0" y="180"/>
                    <a:pt x="0" y="0"/>
                    <a:pt x="0" y="0"/>
                  </a:cubicBezTo>
                  <a:cubicBezTo>
                    <a:pt x="0" y="0"/>
                    <a:pt x="0" y="0"/>
                    <a:pt x="0" y="180"/>
                  </a:cubicBezTo>
                  <a:close/>
                </a:path>
              </a:pathLst>
            </a:custGeom>
            <a:solidFill>
              <a:srgbClr val="FFFFFF"/>
            </a:solidFill>
            <a:ln w="1804" cap="flat">
              <a:noFill/>
              <a:prstDash val="solid"/>
              <a:miter/>
            </a:ln>
          </p:spPr>
          <p:txBody>
            <a:bodyPr rtlCol="0" anchor="ctr"/>
            <a:lstStyle/>
            <a:p>
              <a:endParaRPr lang="en-US"/>
            </a:p>
          </p:txBody>
        </p:sp>
        <p:sp>
          <p:nvSpPr>
            <p:cNvPr id="58" name="Freeform 686">
              <a:extLst>
                <a:ext uri="{FF2B5EF4-FFF2-40B4-BE49-F238E27FC236}">
                  <a16:creationId xmlns:a16="http://schemas.microsoft.com/office/drawing/2014/main" id="{913A2662-89A8-2B85-95E4-308CA723E01F}"/>
                </a:ext>
              </a:extLst>
            </p:cNvPr>
            <p:cNvSpPr/>
            <p:nvPr/>
          </p:nvSpPr>
          <p:spPr>
            <a:xfrm>
              <a:off x="4370490" y="6030167"/>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0"/>
                    <a:pt x="0"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59" name="Freeform 687">
              <a:extLst>
                <a:ext uri="{FF2B5EF4-FFF2-40B4-BE49-F238E27FC236}">
                  <a16:creationId xmlns:a16="http://schemas.microsoft.com/office/drawing/2014/main" id="{AD020959-8F07-7493-163D-69FFABD31AEB}"/>
                </a:ext>
              </a:extLst>
            </p:cNvPr>
            <p:cNvSpPr/>
            <p:nvPr/>
          </p:nvSpPr>
          <p:spPr>
            <a:xfrm>
              <a:off x="4128475" y="5248716"/>
              <a:ext cx="13354" cy="360"/>
            </a:xfrm>
            <a:custGeom>
              <a:avLst/>
              <a:gdLst>
                <a:gd name="connsiteX0" fmla="*/ 13355 w 13354"/>
                <a:gd name="connsiteY0" fmla="*/ 0 h 360"/>
                <a:gd name="connsiteX1" fmla="*/ 0 w 13354"/>
                <a:gd name="connsiteY1" fmla="*/ 361 h 360"/>
                <a:gd name="connsiteX2" fmla="*/ 13355 w 13354"/>
                <a:gd name="connsiteY2" fmla="*/ 0 h 360"/>
              </a:gdLst>
              <a:ahLst/>
              <a:cxnLst>
                <a:cxn ang="0">
                  <a:pos x="connsiteX0" y="connsiteY0"/>
                </a:cxn>
                <a:cxn ang="0">
                  <a:pos x="connsiteX1" y="connsiteY1"/>
                </a:cxn>
                <a:cxn ang="0">
                  <a:pos x="connsiteX2" y="connsiteY2"/>
                </a:cxn>
              </a:cxnLst>
              <a:rect l="l" t="t" r="r" b="b"/>
              <a:pathLst>
                <a:path w="13354" h="360">
                  <a:moveTo>
                    <a:pt x="13355" y="0"/>
                  </a:moveTo>
                  <a:cubicBezTo>
                    <a:pt x="8843" y="180"/>
                    <a:pt x="4331" y="180"/>
                    <a:pt x="0" y="361"/>
                  </a:cubicBezTo>
                  <a:cubicBezTo>
                    <a:pt x="4512" y="180"/>
                    <a:pt x="8843" y="180"/>
                    <a:pt x="13355" y="0"/>
                  </a:cubicBezTo>
                  <a:close/>
                </a:path>
              </a:pathLst>
            </a:custGeom>
            <a:solidFill>
              <a:srgbClr val="FFFFFF"/>
            </a:solidFill>
            <a:ln w="1804" cap="flat">
              <a:noFill/>
              <a:prstDash val="solid"/>
              <a:miter/>
            </a:ln>
          </p:spPr>
          <p:txBody>
            <a:bodyPr rtlCol="0" anchor="ctr"/>
            <a:lstStyle/>
            <a:p>
              <a:endParaRPr lang="en-US"/>
            </a:p>
          </p:txBody>
        </p:sp>
        <p:sp>
          <p:nvSpPr>
            <p:cNvPr id="60" name="Freeform 688">
              <a:extLst>
                <a:ext uri="{FF2B5EF4-FFF2-40B4-BE49-F238E27FC236}">
                  <a16:creationId xmlns:a16="http://schemas.microsoft.com/office/drawing/2014/main" id="{70BDD720-E59D-8A9F-47E5-717EA5769800}"/>
                </a:ext>
              </a:extLst>
            </p:cNvPr>
            <p:cNvSpPr/>
            <p:nvPr/>
          </p:nvSpPr>
          <p:spPr>
            <a:xfrm>
              <a:off x="4121075" y="5249077"/>
              <a:ext cx="5414" cy="180"/>
            </a:xfrm>
            <a:custGeom>
              <a:avLst/>
              <a:gdLst>
                <a:gd name="connsiteX0" fmla="*/ 5414 w 5414"/>
                <a:gd name="connsiteY0" fmla="*/ 0 h 180"/>
                <a:gd name="connsiteX1" fmla="*/ 0 w 5414"/>
                <a:gd name="connsiteY1" fmla="*/ 181 h 180"/>
                <a:gd name="connsiteX2" fmla="*/ 5414 w 5414"/>
                <a:gd name="connsiteY2" fmla="*/ 0 h 180"/>
              </a:gdLst>
              <a:ahLst/>
              <a:cxnLst>
                <a:cxn ang="0">
                  <a:pos x="connsiteX0" y="connsiteY0"/>
                </a:cxn>
                <a:cxn ang="0">
                  <a:pos x="connsiteX1" y="connsiteY1"/>
                </a:cxn>
                <a:cxn ang="0">
                  <a:pos x="connsiteX2" y="connsiteY2"/>
                </a:cxn>
              </a:cxnLst>
              <a:rect l="l" t="t" r="r" b="b"/>
              <a:pathLst>
                <a:path w="5414" h="180">
                  <a:moveTo>
                    <a:pt x="5414" y="0"/>
                  </a:moveTo>
                  <a:cubicBezTo>
                    <a:pt x="3609" y="0"/>
                    <a:pt x="1805" y="0"/>
                    <a:pt x="0" y="181"/>
                  </a:cubicBezTo>
                  <a:cubicBezTo>
                    <a:pt x="1805" y="181"/>
                    <a:pt x="3609" y="0"/>
                    <a:pt x="5414" y="0"/>
                  </a:cubicBezTo>
                  <a:close/>
                </a:path>
              </a:pathLst>
            </a:custGeom>
            <a:solidFill>
              <a:srgbClr val="FFFFFF"/>
            </a:solidFill>
            <a:ln w="1804" cap="flat">
              <a:noFill/>
              <a:prstDash val="solid"/>
              <a:miter/>
            </a:ln>
          </p:spPr>
          <p:txBody>
            <a:bodyPr rtlCol="0" anchor="ctr"/>
            <a:lstStyle/>
            <a:p>
              <a:endParaRPr lang="en-US"/>
            </a:p>
          </p:txBody>
        </p:sp>
        <p:sp>
          <p:nvSpPr>
            <p:cNvPr id="61" name="Freeform 689">
              <a:extLst>
                <a:ext uri="{FF2B5EF4-FFF2-40B4-BE49-F238E27FC236}">
                  <a16:creationId xmlns:a16="http://schemas.microsoft.com/office/drawing/2014/main" id="{DDD0C69F-47A7-9434-E35E-393A929F00DE}"/>
                </a:ext>
              </a:extLst>
            </p:cNvPr>
            <p:cNvSpPr/>
            <p:nvPr/>
          </p:nvSpPr>
          <p:spPr>
            <a:xfrm>
              <a:off x="4099238" y="5249257"/>
              <a:ext cx="20934" cy="360"/>
            </a:xfrm>
            <a:custGeom>
              <a:avLst/>
              <a:gdLst>
                <a:gd name="connsiteX0" fmla="*/ 20935 w 20934"/>
                <a:gd name="connsiteY0" fmla="*/ 0 h 360"/>
                <a:gd name="connsiteX1" fmla="*/ 0 w 20934"/>
                <a:gd name="connsiteY1" fmla="*/ 361 h 360"/>
                <a:gd name="connsiteX2" fmla="*/ 20935 w 20934"/>
                <a:gd name="connsiteY2" fmla="*/ 0 h 360"/>
              </a:gdLst>
              <a:ahLst/>
              <a:cxnLst>
                <a:cxn ang="0">
                  <a:pos x="connsiteX0" y="connsiteY0"/>
                </a:cxn>
                <a:cxn ang="0">
                  <a:pos x="connsiteX1" y="connsiteY1"/>
                </a:cxn>
                <a:cxn ang="0">
                  <a:pos x="connsiteX2" y="connsiteY2"/>
                </a:cxn>
              </a:cxnLst>
              <a:rect l="l" t="t" r="r" b="b"/>
              <a:pathLst>
                <a:path w="20934" h="360">
                  <a:moveTo>
                    <a:pt x="20935" y="0"/>
                  </a:moveTo>
                  <a:cubicBezTo>
                    <a:pt x="13897" y="180"/>
                    <a:pt x="6858" y="361"/>
                    <a:pt x="0" y="361"/>
                  </a:cubicBezTo>
                  <a:cubicBezTo>
                    <a:pt x="6858" y="361"/>
                    <a:pt x="13897" y="180"/>
                    <a:pt x="20935" y="0"/>
                  </a:cubicBezTo>
                  <a:close/>
                </a:path>
              </a:pathLst>
            </a:custGeom>
            <a:solidFill>
              <a:srgbClr val="FFFFFF"/>
            </a:solidFill>
            <a:ln w="1804" cap="flat">
              <a:noFill/>
              <a:prstDash val="solid"/>
              <a:miter/>
            </a:ln>
          </p:spPr>
          <p:txBody>
            <a:bodyPr rtlCol="0" anchor="ctr"/>
            <a:lstStyle/>
            <a:p>
              <a:endParaRPr lang="en-US"/>
            </a:p>
          </p:txBody>
        </p:sp>
        <p:sp>
          <p:nvSpPr>
            <p:cNvPr id="62" name="Freeform 690">
              <a:extLst>
                <a:ext uri="{FF2B5EF4-FFF2-40B4-BE49-F238E27FC236}">
                  <a16:creationId xmlns:a16="http://schemas.microsoft.com/office/drawing/2014/main" id="{24AFDB27-DAB6-3542-CA8E-40E0DF86B98D}"/>
                </a:ext>
              </a:extLst>
            </p:cNvPr>
            <p:cNvSpPr/>
            <p:nvPr/>
          </p:nvSpPr>
          <p:spPr>
            <a:xfrm>
              <a:off x="4092380" y="5249618"/>
              <a:ext cx="6316" cy="180"/>
            </a:xfrm>
            <a:custGeom>
              <a:avLst/>
              <a:gdLst>
                <a:gd name="connsiteX0" fmla="*/ 6317 w 6316"/>
                <a:gd name="connsiteY0" fmla="*/ 0 h 180"/>
                <a:gd name="connsiteX1" fmla="*/ 0 w 6316"/>
                <a:gd name="connsiteY1" fmla="*/ 180 h 180"/>
                <a:gd name="connsiteX2" fmla="*/ 6317 w 6316"/>
                <a:gd name="connsiteY2" fmla="*/ 0 h 180"/>
              </a:gdLst>
              <a:ahLst/>
              <a:cxnLst>
                <a:cxn ang="0">
                  <a:pos x="connsiteX0" y="connsiteY0"/>
                </a:cxn>
                <a:cxn ang="0">
                  <a:pos x="connsiteX1" y="connsiteY1"/>
                </a:cxn>
                <a:cxn ang="0">
                  <a:pos x="connsiteX2" y="connsiteY2"/>
                </a:cxn>
              </a:cxnLst>
              <a:rect l="l" t="t" r="r" b="b"/>
              <a:pathLst>
                <a:path w="6316" h="180">
                  <a:moveTo>
                    <a:pt x="6317" y="0"/>
                  </a:moveTo>
                  <a:cubicBezTo>
                    <a:pt x="4151" y="0"/>
                    <a:pt x="2166" y="180"/>
                    <a:pt x="0" y="180"/>
                  </a:cubicBezTo>
                  <a:cubicBezTo>
                    <a:pt x="2166" y="180"/>
                    <a:pt x="4151" y="180"/>
                    <a:pt x="6317" y="0"/>
                  </a:cubicBezTo>
                  <a:close/>
                </a:path>
              </a:pathLst>
            </a:custGeom>
            <a:solidFill>
              <a:srgbClr val="FFFFFF"/>
            </a:solidFill>
            <a:ln w="1804" cap="flat">
              <a:noFill/>
              <a:prstDash val="solid"/>
              <a:miter/>
            </a:ln>
          </p:spPr>
          <p:txBody>
            <a:bodyPr rtlCol="0" anchor="ctr"/>
            <a:lstStyle/>
            <a:p>
              <a:endParaRPr lang="en-US"/>
            </a:p>
          </p:txBody>
        </p:sp>
        <p:sp>
          <p:nvSpPr>
            <p:cNvPr id="63" name="Freeform 691">
              <a:extLst>
                <a:ext uri="{FF2B5EF4-FFF2-40B4-BE49-F238E27FC236}">
                  <a16:creationId xmlns:a16="http://schemas.microsoft.com/office/drawing/2014/main" id="{20BE0884-CCFE-8606-DAA1-2BF06A065376}"/>
                </a:ext>
              </a:extLst>
            </p:cNvPr>
            <p:cNvSpPr/>
            <p:nvPr/>
          </p:nvSpPr>
          <p:spPr>
            <a:xfrm>
              <a:off x="4143274" y="5248535"/>
              <a:ext cx="11369" cy="180"/>
            </a:xfrm>
            <a:custGeom>
              <a:avLst/>
              <a:gdLst>
                <a:gd name="connsiteX0" fmla="*/ 11370 w 11369"/>
                <a:gd name="connsiteY0" fmla="*/ 0 h 180"/>
                <a:gd name="connsiteX1" fmla="*/ 0 w 11369"/>
                <a:gd name="connsiteY1" fmla="*/ 181 h 180"/>
                <a:gd name="connsiteX2" fmla="*/ 11370 w 11369"/>
                <a:gd name="connsiteY2" fmla="*/ 0 h 180"/>
              </a:gdLst>
              <a:ahLst/>
              <a:cxnLst>
                <a:cxn ang="0">
                  <a:pos x="connsiteX0" y="connsiteY0"/>
                </a:cxn>
                <a:cxn ang="0">
                  <a:pos x="connsiteX1" y="connsiteY1"/>
                </a:cxn>
                <a:cxn ang="0">
                  <a:pos x="connsiteX2" y="connsiteY2"/>
                </a:cxn>
              </a:cxnLst>
              <a:rect l="l" t="t" r="r" b="b"/>
              <a:pathLst>
                <a:path w="11369" h="180">
                  <a:moveTo>
                    <a:pt x="11370" y="0"/>
                  </a:moveTo>
                  <a:cubicBezTo>
                    <a:pt x="7580" y="0"/>
                    <a:pt x="3790" y="181"/>
                    <a:pt x="0" y="181"/>
                  </a:cubicBezTo>
                  <a:cubicBezTo>
                    <a:pt x="3790" y="181"/>
                    <a:pt x="7580" y="0"/>
                    <a:pt x="11370" y="0"/>
                  </a:cubicBezTo>
                  <a:close/>
                </a:path>
              </a:pathLst>
            </a:custGeom>
            <a:solidFill>
              <a:srgbClr val="FFFFFF"/>
            </a:solidFill>
            <a:ln w="1804" cap="flat">
              <a:noFill/>
              <a:prstDash val="solid"/>
              <a:miter/>
            </a:ln>
          </p:spPr>
          <p:txBody>
            <a:bodyPr rtlCol="0" anchor="ctr"/>
            <a:lstStyle/>
            <a:p>
              <a:endParaRPr lang="en-US"/>
            </a:p>
          </p:txBody>
        </p:sp>
        <p:sp>
          <p:nvSpPr>
            <p:cNvPr id="64" name="Freeform 692">
              <a:extLst>
                <a:ext uri="{FF2B5EF4-FFF2-40B4-BE49-F238E27FC236}">
                  <a16:creationId xmlns:a16="http://schemas.microsoft.com/office/drawing/2014/main" id="{62022787-9F3E-C495-7BFC-31784AEF522F}"/>
                </a:ext>
              </a:extLst>
            </p:cNvPr>
            <p:cNvSpPr/>
            <p:nvPr/>
          </p:nvSpPr>
          <p:spPr>
            <a:xfrm>
              <a:off x="4370671" y="6027640"/>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181"/>
                    <a:pt x="0" y="181"/>
                    <a:pt x="0" y="181"/>
                  </a:cubicBezTo>
                  <a:close/>
                </a:path>
              </a:pathLst>
            </a:custGeom>
            <a:solidFill>
              <a:srgbClr val="FFFFFF"/>
            </a:solidFill>
            <a:ln w="1804" cap="flat">
              <a:noFill/>
              <a:prstDash val="solid"/>
              <a:miter/>
            </a:ln>
          </p:spPr>
          <p:txBody>
            <a:bodyPr rtlCol="0" anchor="ctr"/>
            <a:lstStyle/>
            <a:p>
              <a:endParaRPr lang="en-US"/>
            </a:p>
          </p:txBody>
        </p:sp>
        <p:sp>
          <p:nvSpPr>
            <p:cNvPr id="65" name="Freeform 693">
              <a:extLst>
                <a:ext uri="{FF2B5EF4-FFF2-40B4-BE49-F238E27FC236}">
                  <a16:creationId xmlns:a16="http://schemas.microsoft.com/office/drawing/2014/main" id="{393675C2-BC70-0CFE-D66D-90EE0D84CF5E}"/>
                </a:ext>
              </a:extLst>
            </p:cNvPr>
            <p:cNvSpPr/>
            <p:nvPr/>
          </p:nvSpPr>
          <p:spPr>
            <a:xfrm>
              <a:off x="4267981" y="5246189"/>
              <a:ext cx="721" cy="1804"/>
            </a:xfrm>
            <a:custGeom>
              <a:avLst/>
              <a:gdLst>
                <a:gd name="connsiteX0" fmla="*/ 722 w 721"/>
                <a:gd name="connsiteY0" fmla="*/ 0 h 1804"/>
                <a:gd name="connsiteX1" fmla="*/ 0 w 721"/>
                <a:gd name="connsiteY1" fmla="*/ 0 h 1804"/>
                <a:gd name="connsiteX2" fmla="*/ 722 w 721"/>
                <a:gd name="connsiteY2" fmla="*/ 0 h 1804"/>
              </a:gdLst>
              <a:ahLst/>
              <a:cxnLst>
                <a:cxn ang="0">
                  <a:pos x="connsiteX0" y="connsiteY0"/>
                </a:cxn>
                <a:cxn ang="0">
                  <a:pos x="connsiteX1" y="connsiteY1"/>
                </a:cxn>
                <a:cxn ang="0">
                  <a:pos x="connsiteX2" y="connsiteY2"/>
                </a:cxn>
              </a:cxnLst>
              <a:rect l="l" t="t" r="r" b="b"/>
              <a:pathLst>
                <a:path w="721" h="1804">
                  <a:moveTo>
                    <a:pt x="722" y="0"/>
                  </a:moveTo>
                  <a:cubicBezTo>
                    <a:pt x="542" y="0"/>
                    <a:pt x="180" y="0"/>
                    <a:pt x="0" y="0"/>
                  </a:cubicBezTo>
                  <a:cubicBezTo>
                    <a:pt x="180" y="0"/>
                    <a:pt x="361" y="0"/>
                    <a:pt x="722" y="0"/>
                  </a:cubicBezTo>
                  <a:close/>
                </a:path>
              </a:pathLst>
            </a:custGeom>
            <a:solidFill>
              <a:srgbClr val="FFFFFF"/>
            </a:solidFill>
            <a:ln w="1804" cap="flat">
              <a:noFill/>
              <a:prstDash val="solid"/>
              <a:miter/>
            </a:ln>
          </p:spPr>
          <p:txBody>
            <a:bodyPr rtlCol="0" anchor="ctr"/>
            <a:lstStyle/>
            <a:p>
              <a:endParaRPr lang="en-US"/>
            </a:p>
          </p:txBody>
        </p:sp>
        <p:sp>
          <p:nvSpPr>
            <p:cNvPr id="66" name="Freeform 694">
              <a:extLst>
                <a:ext uri="{FF2B5EF4-FFF2-40B4-BE49-F238E27FC236}">
                  <a16:creationId xmlns:a16="http://schemas.microsoft.com/office/drawing/2014/main" id="{B559E530-500F-28B3-38E3-7469C2C23D30}"/>
                </a:ext>
              </a:extLst>
            </p:cNvPr>
            <p:cNvSpPr/>
            <p:nvPr/>
          </p:nvSpPr>
          <p:spPr>
            <a:xfrm>
              <a:off x="4079386" y="5249798"/>
              <a:ext cx="12272" cy="180"/>
            </a:xfrm>
            <a:custGeom>
              <a:avLst/>
              <a:gdLst>
                <a:gd name="connsiteX0" fmla="*/ 12272 w 12272"/>
                <a:gd name="connsiteY0" fmla="*/ 0 h 180"/>
                <a:gd name="connsiteX1" fmla="*/ 0 w 12272"/>
                <a:gd name="connsiteY1" fmla="*/ 181 h 180"/>
                <a:gd name="connsiteX2" fmla="*/ 12272 w 12272"/>
                <a:gd name="connsiteY2" fmla="*/ 0 h 180"/>
              </a:gdLst>
              <a:ahLst/>
              <a:cxnLst>
                <a:cxn ang="0">
                  <a:pos x="connsiteX0" y="connsiteY0"/>
                </a:cxn>
                <a:cxn ang="0">
                  <a:pos x="connsiteX1" y="connsiteY1"/>
                </a:cxn>
                <a:cxn ang="0">
                  <a:pos x="connsiteX2" y="connsiteY2"/>
                </a:cxn>
              </a:cxnLst>
              <a:rect l="l" t="t" r="r" b="b"/>
              <a:pathLst>
                <a:path w="12272" h="180">
                  <a:moveTo>
                    <a:pt x="12272" y="0"/>
                  </a:moveTo>
                  <a:cubicBezTo>
                    <a:pt x="8121" y="181"/>
                    <a:pt x="3971" y="181"/>
                    <a:pt x="0" y="181"/>
                  </a:cubicBezTo>
                  <a:cubicBezTo>
                    <a:pt x="3971" y="181"/>
                    <a:pt x="8121" y="181"/>
                    <a:pt x="12272" y="0"/>
                  </a:cubicBezTo>
                  <a:close/>
                </a:path>
              </a:pathLst>
            </a:custGeom>
            <a:solidFill>
              <a:srgbClr val="FFFFFF"/>
            </a:solidFill>
            <a:ln w="1804" cap="flat">
              <a:noFill/>
              <a:prstDash val="solid"/>
              <a:miter/>
            </a:ln>
          </p:spPr>
          <p:txBody>
            <a:bodyPr rtlCol="0" anchor="ctr"/>
            <a:lstStyle/>
            <a:p>
              <a:endParaRPr lang="en-US"/>
            </a:p>
          </p:txBody>
        </p:sp>
        <p:sp>
          <p:nvSpPr>
            <p:cNvPr id="67" name="Freeform 695">
              <a:extLst>
                <a:ext uri="{FF2B5EF4-FFF2-40B4-BE49-F238E27FC236}">
                  <a16:creationId xmlns:a16="http://schemas.microsoft.com/office/drawing/2014/main" id="{D342190D-B5C6-0F8F-1EAE-C349627888AD}"/>
                </a:ext>
              </a:extLst>
            </p:cNvPr>
            <p:cNvSpPr/>
            <p:nvPr/>
          </p:nvSpPr>
          <p:spPr>
            <a:xfrm>
              <a:off x="4185685" y="5247633"/>
              <a:ext cx="8662" cy="180"/>
            </a:xfrm>
            <a:custGeom>
              <a:avLst/>
              <a:gdLst>
                <a:gd name="connsiteX0" fmla="*/ 8663 w 8662"/>
                <a:gd name="connsiteY0" fmla="*/ 0 h 180"/>
                <a:gd name="connsiteX1" fmla="*/ 0 w 8662"/>
                <a:gd name="connsiteY1" fmla="*/ 181 h 180"/>
                <a:gd name="connsiteX2" fmla="*/ 8663 w 8662"/>
                <a:gd name="connsiteY2" fmla="*/ 0 h 180"/>
              </a:gdLst>
              <a:ahLst/>
              <a:cxnLst>
                <a:cxn ang="0">
                  <a:pos x="connsiteX0" y="connsiteY0"/>
                </a:cxn>
                <a:cxn ang="0">
                  <a:pos x="connsiteX1" y="connsiteY1"/>
                </a:cxn>
                <a:cxn ang="0">
                  <a:pos x="connsiteX2" y="connsiteY2"/>
                </a:cxn>
              </a:cxnLst>
              <a:rect l="l" t="t" r="r" b="b"/>
              <a:pathLst>
                <a:path w="8662" h="180">
                  <a:moveTo>
                    <a:pt x="8663" y="0"/>
                  </a:moveTo>
                  <a:cubicBezTo>
                    <a:pt x="5775" y="0"/>
                    <a:pt x="2888" y="181"/>
                    <a:pt x="0" y="181"/>
                  </a:cubicBezTo>
                  <a:cubicBezTo>
                    <a:pt x="2888" y="181"/>
                    <a:pt x="5775" y="181"/>
                    <a:pt x="8663" y="0"/>
                  </a:cubicBezTo>
                  <a:close/>
                </a:path>
              </a:pathLst>
            </a:custGeom>
            <a:solidFill>
              <a:srgbClr val="FFFFFF"/>
            </a:solidFill>
            <a:ln w="1804" cap="flat">
              <a:noFill/>
              <a:prstDash val="solid"/>
              <a:miter/>
            </a:ln>
          </p:spPr>
          <p:txBody>
            <a:bodyPr rtlCol="0" anchor="ctr"/>
            <a:lstStyle/>
            <a:p>
              <a:endParaRPr lang="en-US"/>
            </a:p>
          </p:txBody>
        </p:sp>
        <p:sp>
          <p:nvSpPr>
            <p:cNvPr id="68" name="Freeform 696">
              <a:extLst>
                <a:ext uri="{FF2B5EF4-FFF2-40B4-BE49-F238E27FC236}">
                  <a16:creationId xmlns:a16="http://schemas.microsoft.com/office/drawing/2014/main" id="{17F25F3D-173C-531F-2F22-BB4692F48589}"/>
                </a:ext>
              </a:extLst>
            </p:cNvPr>
            <p:cNvSpPr/>
            <p:nvPr/>
          </p:nvSpPr>
          <p:spPr>
            <a:xfrm>
              <a:off x="4160058" y="5248355"/>
              <a:ext cx="2526" cy="1804"/>
            </a:xfrm>
            <a:custGeom>
              <a:avLst/>
              <a:gdLst>
                <a:gd name="connsiteX0" fmla="*/ 2526 w 2526"/>
                <a:gd name="connsiteY0" fmla="*/ 0 h 1804"/>
                <a:gd name="connsiteX1" fmla="*/ 0 w 2526"/>
                <a:gd name="connsiteY1" fmla="*/ 0 h 1804"/>
                <a:gd name="connsiteX2" fmla="*/ 2526 w 2526"/>
                <a:gd name="connsiteY2" fmla="*/ 0 h 1804"/>
              </a:gdLst>
              <a:ahLst/>
              <a:cxnLst>
                <a:cxn ang="0">
                  <a:pos x="connsiteX0" y="connsiteY0"/>
                </a:cxn>
                <a:cxn ang="0">
                  <a:pos x="connsiteX1" y="connsiteY1"/>
                </a:cxn>
                <a:cxn ang="0">
                  <a:pos x="connsiteX2" y="connsiteY2"/>
                </a:cxn>
              </a:cxnLst>
              <a:rect l="l" t="t" r="r" b="b"/>
              <a:pathLst>
                <a:path w="2526" h="1804">
                  <a:moveTo>
                    <a:pt x="2526" y="0"/>
                  </a:moveTo>
                  <a:cubicBezTo>
                    <a:pt x="1624" y="0"/>
                    <a:pt x="902" y="0"/>
                    <a:pt x="0" y="0"/>
                  </a:cubicBezTo>
                  <a:cubicBezTo>
                    <a:pt x="722" y="0"/>
                    <a:pt x="1624" y="0"/>
                    <a:pt x="2526" y="0"/>
                  </a:cubicBezTo>
                  <a:close/>
                </a:path>
              </a:pathLst>
            </a:custGeom>
            <a:solidFill>
              <a:srgbClr val="FFFFFF"/>
            </a:solidFill>
            <a:ln w="1804" cap="flat">
              <a:noFill/>
              <a:prstDash val="solid"/>
              <a:miter/>
            </a:ln>
          </p:spPr>
          <p:txBody>
            <a:bodyPr rtlCol="0" anchor="ctr"/>
            <a:lstStyle/>
            <a:p>
              <a:endParaRPr lang="en-US"/>
            </a:p>
          </p:txBody>
        </p:sp>
        <p:sp>
          <p:nvSpPr>
            <p:cNvPr id="69" name="Freeform 697">
              <a:extLst>
                <a:ext uri="{FF2B5EF4-FFF2-40B4-BE49-F238E27FC236}">
                  <a16:creationId xmlns:a16="http://schemas.microsoft.com/office/drawing/2014/main" id="{BDA04D85-A34D-47E3-4F86-DAFEDAE9BF4F}"/>
                </a:ext>
              </a:extLst>
            </p:cNvPr>
            <p:cNvSpPr/>
            <p:nvPr/>
          </p:nvSpPr>
          <p:spPr>
            <a:xfrm>
              <a:off x="4172150" y="5247994"/>
              <a:ext cx="6677" cy="180"/>
            </a:xfrm>
            <a:custGeom>
              <a:avLst/>
              <a:gdLst>
                <a:gd name="connsiteX0" fmla="*/ 6677 w 6677"/>
                <a:gd name="connsiteY0" fmla="*/ 0 h 180"/>
                <a:gd name="connsiteX1" fmla="*/ 0 w 6677"/>
                <a:gd name="connsiteY1" fmla="*/ 181 h 180"/>
                <a:gd name="connsiteX2" fmla="*/ 6677 w 6677"/>
                <a:gd name="connsiteY2" fmla="*/ 0 h 180"/>
              </a:gdLst>
              <a:ahLst/>
              <a:cxnLst>
                <a:cxn ang="0">
                  <a:pos x="connsiteX0" y="connsiteY0"/>
                </a:cxn>
                <a:cxn ang="0">
                  <a:pos x="connsiteX1" y="connsiteY1"/>
                </a:cxn>
                <a:cxn ang="0">
                  <a:pos x="connsiteX2" y="connsiteY2"/>
                </a:cxn>
              </a:cxnLst>
              <a:rect l="l" t="t" r="r" b="b"/>
              <a:pathLst>
                <a:path w="6677" h="180">
                  <a:moveTo>
                    <a:pt x="6677" y="0"/>
                  </a:moveTo>
                  <a:cubicBezTo>
                    <a:pt x="4512" y="0"/>
                    <a:pt x="2346" y="181"/>
                    <a:pt x="0" y="181"/>
                  </a:cubicBezTo>
                  <a:cubicBezTo>
                    <a:pt x="2346" y="181"/>
                    <a:pt x="4512" y="0"/>
                    <a:pt x="6677" y="0"/>
                  </a:cubicBezTo>
                  <a:close/>
                </a:path>
              </a:pathLst>
            </a:custGeom>
            <a:solidFill>
              <a:srgbClr val="FFFFFF"/>
            </a:solidFill>
            <a:ln w="1804" cap="flat">
              <a:noFill/>
              <a:prstDash val="solid"/>
              <a:miter/>
            </a:ln>
          </p:spPr>
          <p:txBody>
            <a:bodyPr rtlCol="0" anchor="ctr"/>
            <a:lstStyle/>
            <a:p>
              <a:endParaRPr lang="en-US"/>
            </a:p>
          </p:txBody>
        </p:sp>
        <p:sp>
          <p:nvSpPr>
            <p:cNvPr id="70" name="Freeform 698">
              <a:extLst>
                <a:ext uri="{FF2B5EF4-FFF2-40B4-BE49-F238E27FC236}">
                  <a16:creationId xmlns:a16="http://schemas.microsoft.com/office/drawing/2014/main" id="{CD62EC87-D7B5-514A-D750-D5FEB97ADB57}"/>
                </a:ext>
              </a:extLst>
            </p:cNvPr>
            <p:cNvSpPr/>
            <p:nvPr/>
          </p:nvSpPr>
          <p:spPr>
            <a:xfrm>
              <a:off x="3362184" y="5379018"/>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4"/>
                    <a:pt x="180" y="2888"/>
                    <a:pt x="180" y="4331"/>
                  </a:cubicBezTo>
                  <a:cubicBezTo>
                    <a:pt x="0" y="2888"/>
                    <a:pt x="0" y="1444"/>
                    <a:pt x="0" y="0"/>
                  </a:cubicBezTo>
                  <a:close/>
                </a:path>
              </a:pathLst>
            </a:custGeom>
            <a:solidFill>
              <a:srgbClr val="FFFFFF"/>
            </a:solidFill>
            <a:ln w="1804" cap="flat">
              <a:noFill/>
              <a:prstDash val="solid"/>
              <a:miter/>
            </a:ln>
          </p:spPr>
          <p:txBody>
            <a:bodyPr rtlCol="0" anchor="ctr"/>
            <a:lstStyle/>
            <a:p>
              <a:endParaRPr lang="en-US"/>
            </a:p>
          </p:txBody>
        </p:sp>
        <p:sp>
          <p:nvSpPr>
            <p:cNvPr id="71" name="Freeform 699">
              <a:extLst>
                <a:ext uri="{FF2B5EF4-FFF2-40B4-BE49-F238E27FC236}">
                  <a16:creationId xmlns:a16="http://schemas.microsoft.com/office/drawing/2014/main" id="{50DFAF41-8A0E-1EAE-FF0A-4A3DAB5DE1A2}"/>
                </a:ext>
              </a:extLst>
            </p:cNvPr>
            <p:cNvSpPr/>
            <p:nvPr/>
          </p:nvSpPr>
          <p:spPr>
            <a:xfrm>
              <a:off x="3367417" y="6096401"/>
              <a:ext cx="1985" cy="1985"/>
            </a:xfrm>
            <a:custGeom>
              <a:avLst/>
              <a:gdLst>
                <a:gd name="connsiteX0" fmla="*/ 1985 w 1985"/>
                <a:gd name="connsiteY0" fmla="*/ 1985 h 1985"/>
                <a:gd name="connsiteX1" fmla="*/ 0 w 1985"/>
                <a:gd name="connsiteY1" fmla="*/ 0 h 1985"/>
                <a:gd name="connsiteX2" fmla="*/ 1985 w 1985"/>
                <a:gd name="connsiteY2" fmla="*/ 1985 h 1985"/>
              </a:gdLst>
              <a:ahLst/>
              <a:cxnLst>
                <a:cxn ang="0">
                  <a:pos x="connsiteX0" y="connsiteY0"/>
                </a:cxn>
                <a:cxn ang="0">
                  <a:pos x="connsiteX1" y="connsiteY1"/>
                </a:cxn>
                <a:cxn ang="0">
                  <a:pos x="connsiteX2" y="connsiteY2"/>
                </a:cxn>
              </a:cxnLst>
              <a:rect l="l" t="t" r="r" b="b"/>
              <a:pathLst>
                <a:path w="1985" h="1985">
                  <a:moveTo>
                    <a:pt x="1985" y="1985"/>
                  </a:moveTo>
                  <a:cubicBezTo>
                    <a:pt x="1263" y="1263"/>
                    <a:pt x="542" y="722"/>
                    <a:pt x="0" y="0"/>
                  </a:cubicBezTo>
                  <a:cubicBezTo>
                    <a:pt x="542" y="722"/>
                    <a:pt x="1263" y="1263"/>
                    <a:pt x="1985" y="1985"/>
                  </a:cubicBezTo>
                  <a:close/>
                </a:path>
              </a:pathLst>
            </a:custGeom>
            <a:solidFill>
              <a:srgbClr val="FFFFFF"/>
            </a:solidFill>
            <a:ln w="1804" cap="flat">
              <a:noFill/>
              <a:prstDash val="solid"/>
              <a:miter/>
            </a:ln>
          </p:spPr>
          <p:txBody>
            <a:bodyPr rtlCol="0" anchor="ctr"/>
            <a:lstStyle/>
            <a:p>
              <a:endParaRPr lang="en-US"/>
            </a:p>
          </p:txBody>
        </p:sp>
        <p:sp>
          <p:nvSpPr>
            <p:cNvPr id="72" name="Freeform 700">
              <a:extLst>
                <a:ext uri="{FF2B5EF4-FFF2-40B4-BE49-F238E27FC236}">
                  <a16:creationId xmlns:a16="http://schemas.microsoft.com/office/drawing/2014/main" id="{90A4EAF4-D523-DDBA-8163-6314935E52FE}"/>
                </a:ext>
              </a:extLst>
            </p:cNvPr>
            <p:cNvSpPr/>
            <p:nvPr/>
          </p:nvSpPr>
          <p:spPr>
            <a:xfrm>
              <a:off x="3365071" y="6093693"/>
              <a:ext cx="1985" cy="2346"/>
            </a:xfrm>
            <a:custGeom>
              <a:avLst/>
              <a:gdLst>
                <a:gd name="connsiteX0" fmla="*/ 1985 w 1985"/>
                <a:gd name="connsiteY0" fmla="*/ 2346 h 2346"/>
                <a:gd name="connsiteX1" fmla="*/ 0 w 1985"/>
                <a:gd name="connsiteY1" fmla="*/ 0 h 2346"/>
                <a:gd name="connsiteX2" fmla="*/ 1985 w 1985"/>
                <a:gd name="connsiteY2" fmla="*/ 2346 h 2346"/>
              </a:gdLst>
              <a:ahLst/>
              <a:cxnLst>
                <a:cxn ang="0">
                  <a:pos x="connsiteX0" y="connsiteY0"/>
                </a:cxn>
                <a:cxn ang="0">
                  <a:pos x="connsiteX1" y="connsiteY1"/>
                </a:cxn>
                <a:cxn ang="0">
                  <a:pos x="connsiteX2" y="connsiteY2"/>
                </a:cxn>
              </a:cxnLst>
              <a:rect l="l" t="t" r="r" b="b"/>
              <a:pathLst>
                <a:path w="1985" h="2346">
                  <a:moveTo>
                    <a:pt x="1985" y="2346"/>
                  </a:moveTo>
                  <a:cubicBezTo>
                    <a:pt x="1263" y="1624"/>
                    <a:pt x="722" y="902"/>
                    <a:pt x="0" y="0"/>
                  </a:cubicBezTo>
                  <a:cubicBezTo>
                    <a:pt x="722" y="902"/>
                    <a:pt x="1263" y="1624"/>
                    <a:pt x="1985" y="2346"/>
                  </a:cubicBezTo>
                  <a:close/>
                </a:path>
              </a:pathLst>
            </a:custGeom>
            <a:solidFill>
              <a:srgbClr val="FFFFFF"/>
            </a:solidFill>
            <a:ln w="1804" cap="flat">
              <a:noFill/>
              <a:prstDash val="solid"/>
              <a:miter/>
            </a:ln>
          </p:spPr>
          <p:txBody>
            <a:bodyPr rtlCol="0" anchor="ctr"/>
            <a:lstStyle/>
            <a:p>
              <a:endParaRPr lang="en-US"/>
            </a:p>
          </p:txBody>
        </p:sp>
        <p:sp>
          <p:nvSpPr>
            <p:cNvPr id="73" name="Freeform 701">
              <a:extLst>
                <a:ext uri="{FF2B5EF4-FFF2-40B4-BE49-F238E27FC236}">
                  <a16:creationId xmlns:a16="http://schemas.microsoft.com/office/drawing/2014/main" id="{F4CCF47A-AFB6-68F7-42A7-EFF270A45EE5}"/>
                </a:ext>
              </a:extLst>
            </p:cNvPr>
            <p:cNvSpPr/>
            <p:nvPr/>
          </p:nvSpPr>
          <p:spPr>
            <a:xfrm>
              <a:off x="3371929" y="6100552"/>
              <a:ext cx="5053" cy="3067"/>
            </a:xfrm>
            <a:custGeom>
              <a:avLst/>
              <a:gdLst>
                <a:gd name="connsiteX0" fmla="*/ 5053 w 5053"/>
                <a:gd name="connsiteY0" fmla="*/ 3068 h 3067"/>
                <a:gd name="connsiteX1" fmla="*/ 0 w 5053"/>
                <a:gd name="connsiteY1" fmla="*/ 0 h 3067"/>
                <a:gd name="connsiteX2" fmla="*/ 5053 w 5053"/>
                <a:gd name="connsiteY2" fmla="*/ 3068 h 3067"/>
              </a:gdLst>
              <a:ahLst/>
              <a:cxnLst>
                <a:cxn ang="0">
                  <a:pos x="connsiteX0" y="connsiteY0"/>
                </a:cxn>
                <a:cxn ang="0">
                  <a:pos x="connsiteX1" y="connsiteY1"/>
                </a:cxn>
                <a:cxn ang="0">
                  <a:pos x="connsiteX2" y="connsiteY2"/>
                </a:cxn>
              </a:cxnLst>
              <a:rect l="l" t="t" r="r" b="b"/>
              <a:pathLst>
                <a:path w="5053" h="3067">
                  <a:moveTo>
                    <a:pt x="5053" y="3068"/>
                  </a:moveTo>
                  <a:cubicBezTo>
                    <a:pt x="3249" y="2166"/>
                    <a:pt x="1624" y="1083"/>
                    <a:pt x="0" y="0"/>
                  </a:cubicBezTo>
                  <a:cubicBezTo>
                    <a:pt x="1624" y="1083"/>
                    <a:pt x="3249" y="2166"/>
                    <a:pt x="5053" y="3068"/>
                  </a:cubicBezTo>
                  <a:close/>
                </a:path>
              </a:pathLst>
            </a:custGeom>
            <a:solidFill>
              <a:srgbClr val="FFFFFF"/>
            </a:solidFill>
            <a:ln w="1804" cap="flat">
              <a:noFill/>
              <a:prstDash val="solid"/>
              <a:miter/>
            </a:ln>
          </p:spPr>
          <p:txBody>
            <a:bodyPr rtlCol="0" anchor="ctr"/>
            <a:lstStyle/>
            <a:p>
              <a:endParaRPr lang="en-US"/>
            </a:p>
          </p:txBody>
        </p:sp>
        <p:sp>
          <p:nvSpPr>
            <p:cNvPr id="74" name="Freeform 702">
              <a:extLst>
                <a:ext uri="{FF2B5EF4-FFF2-40B4-BE49-F238E27FC236}">
                  <a16:creationId xmlns:a16="http://schemas.microsoft.com/office/drawing/2014/main" id="{B9CEAD34-887C-92E4-E75D-DB245B0D1A48}"/>
                </a:ext>
              </a:extLst>
            </p:cNvPr>
            <p:cNvSpPr/>
            <p:nvPr/>
          </p:nvSpPr>
          <p:spPr>
            <a:xfrm>
              <a:off x="3369403" y="6098386"/>
              <a:ext cx="2165" cy="1804"/>
            </a:xfrm>
            <a:custGeom>
              <a:avLst/>
              <a:gdLst>
                <a:gd name="connsiteX0" fmla="*/ 2166 w 2165"/>
                <a:gd name="connsiteY0" fmla="*/ 1805 h 1804"/>
                <a:gd name="connsiteX1" fmla="*/ 0 w 2165"/>
                <a:gd name="connsiteY1" fmla="*/ 0 h 1804"/>
                <a:gd name="connsiteX2" fmla="*/ 2166 w 2165"/>
                <a:gd name="connsiteY2" fmla="*/ 1805 h 1804"/>
              </a:gdLst>
              <a:ahLst/>
              <a:cxnLst>
                <a:cxn ang="0">
                  <a:pos x="connsiteX0" y="connsiteY0"/>
                </a:cxn>
                <a:cxn ang="0">
                  <a:pos x="connsiteX1" y="connsiteY1"/>
                </a:cxn>
                <a:cxn ang="0">
                  <a:pos x="connsiteX2" y="connsiteY2"/>
                </a:cxn>
              </a:cxnLst>
              <a:rect l="l" t="t" r="r" b="b"/>
              <a:pathLst>
                <a:path w="2165" h="1804">
                  <a:moveTo>
                    <a:pt x="2166" y="1805"/>
                  </a:moveTo>
                  <a:cubicBezTo>
                    <a:pt x="1444" y="1263"/>
                    <a:pt x="722" y="541"/>
                    <a:pt x="0" y="0"/>
                  </a:cubicBezTo>
                  <a:cubicBezTo>
                    <a:pt x="722" y="722"/>
                    <a:pt x="1444" y="1263"/>
                    <a:pt x="2166" y="1805"/>
                  </a:cubicBezTo>
                  <a:close/>
                </a:path>
              </a:pathLst>
            </a:custGeom>
            <a:solidFill>
              <a:srgbClr val="FFFFFF"/>
            </a:solidFill>
            <a:ln w="1804" cap="flat">
              <a:noFill/>
              <a:prstDash val="solid"/>
              <a:miter/>
            </a:ln>
          </p:spPr>
          <p:txBody>
            <a:bodyPr rtlCol="0" anchor="ctr"/>
            <a:lstStyle/>
            <a:p>
              <a:endParaRPr lang="en-US"/>
            </a:p>
          </p:txBody>
        </p:sp>
        <p:sp>
          <p:nvSpPr>
            <p:cNvPr id="75" name="Freeform 703">
              <a:extLst>
                <a:ext uri="{FF2B5EF4-FFF2-40B4-BE49-F238E27FC236}">
                  <a16:creationId xmlns:a16="http://schemas.microsoft.com/office/drawing/2014/main" id="{995F87E7-6422-B72F-275A-AF6F1394C6CA}"/>
                </a:ext>
              </a:extLst>
            </p:cNvPr>
            <p:cNvSpPr/>
            <p:nvPr/>
          </p:nvSpPr>
          <p:spPr>
            <a:xfrm>
              <a:off x="3359838" y="6084850"/>
              <a:ext cx="1443" cy="3067"/>
            </a:xfrm>
            <a:custGeom>
              <a:avLst/>
              <a:gdLst>
                <a:gd name="connsiteX0" fmla="*/ 1444 w 1443"/>
                <a:gd name="connsiteY0" fmla="*/ 3068 h 3067"/>
                <a:gd name="connsiteX1" fmla="*/ 0 w 1443"/>
                <a:gd name="connsiteY1" fmla="*/ 0 h 3067"/>
                <a:gd name="connsiteX2" fmla="*/ 1444 w 1443"/>
                <a:gd name="connsiteY2" fmla="*/ 3068 h 3067"/>
              </a:gdLst>
              <a:ahLst/>
              <a:cxnLst>
                <a:cxn ang="0">
                  <a:pos x="connsiteX0" y="connsiteY0"/>
                </a:cxn>
                <a:cxn ang="0">
                  <a:pos x="connsiteX1" y="connsiteY1"/>
                </a:cxn>
                <a:cxn ang="0">
                  <a:pos x="connsiteX2" y="connsiteY2"/>
                </a:cxn>
              </a:cxnLst>
              <a:rect l="l" t="t" r="r" b="b"/>
              <a:pathLst>
                <a:path w="1443" h="3067">
                  <a:moveTo>
                    <a:pt x="1444" y="3068"/>
                  </a:moveTo>
                  <a:cubicBezTo>
                    <a:pt x="902" y="2166"/>
                    <a:pt x="361" y="1083"/>
                    <a:pt x="0" y="0"/>
                  </a:cubicBezTo>
                  <a:cubicBezTo>
                    <a:pt x="361" y="1083"/>
                    <a:pt x="902" y="2166"/>
                    <a:pt x="1444" y="3068"/>
                  </a:cubicBezTo>
                  <a:close/>
                </a:path>
              </a:pathLst>
            </a:custGeom>
            <a:solidFill>
              <a:srgbClr val="FFFFFF"/>
            </a:solidFill>
            <a:ln w="1804" cap="flat">
              <a:noFill/>
              <a:prstDash val="solid"/>
              <a:miter/>
            </a:ln>
          </p:spPr>
          <p:txBody>
            <a:bodyPr rtlCol="0" anchor="ctr"/>
            <a:lstStyle/>
            <a:p>
              <a:endParaRPr lang="en-US"/>
            </a:p>
          </p:txBody>
        </p:sp>
        <p:sp>
          <p:nvSpPr>
            <p:cNvPr id="76" name="Freeform 704">
              <a:extLst>
                <a:ext uri="{FF2B5EF4-FFF2-40B4-BE49-F238E27FC236}">
                  <a16:creationId xmlns:a16="http://schemas.microsoft.com/office/drawing/2014/main" id="{F285486A-704C-02CE-F842-933A4684F231}"/>
                </a:ext>
              </a:extLst>
            </p:cNvPr>
            <p:cNvSpPr/>
            <p:nvPr/>
          </p:nvSpPr>
          <p:spPr>
            <a:xfrm>
              <a:off x="3361462" y="6088279"/>
              <a:ext cx="1624" cy="2707"/>
            </a:xfrm>
            <a:custGeom>
              <a:avLst/>
              <a:gdLst>
                <a:gd name="connsiteX0" fmla="*/ 1624 w 1624"/>
                <a:gd name="connsiteY0" fmla="*/ 2707 h 2707"/>
                <a:gd name="connsiteX1" fmla="*/ 0 w 1624"/>
                <a:gd name="connsiteY1" fmla="*/ 0 h 2707"/>
                <a:gd name="connsiteX2" fmla="*/ 1624 w 1624"/>
                <a:gd name="connsiteY2" fmla="*/ 2707 h 2707"/>
              </a:gdLst>
              <a:ahLst/>
              <a:cxnLst>
                <a:cxn ang="0">
                  <a:pos x="connsiteX0" y="connsiteY0"/>
                </a:cxn>
                <a:cxn ang="0">
                  <a:pos x="connsiteX1" y="connsiteY1"/>
                </a:cxn>
                <a:cxn ang="0">
                  <a:pos x="connsiteX2" y="connsiteY2"/>
                </a:cxn>
              </a:cxnLst>
              <a:rect l="l" t="t" r="r" b="b"/>
              <a:pathLst>
                <a:path w="1624" h="2707">
                  <a:moveTo>
                    <a:pt x="1624" y="2707"/>
                  </a:moveTo>
                  <a:cubicBezTo>
                    <a:pt x="1083" y="1805"/>
                    <a:pt x="541" y="902"/>
                    <a:pt x="0" y="0"/>
                  </a:cubicBezTo>
                  <a:cubicBezTo>
                    <a:pt x="541" y="902"/>
                    <a:pt x="1083" y="1805"/>
                    <a:pt x="1624" y="2707"/>
                  </a:cubicBezTo>
                  <a:close/>
                </a:path>
              </a:pathLst>
            </a:custGeom>
            <a:solidFill>
              <a:srgbClr val="FFFFFF"/>
            </a:solidFill>
            <a:ln w="1804" cap="flat">
              <a:noFill/>
              <a:prstDash val="solid"/>
              <a:miter/>
            </a:ln>
          </p:spPr>
          <p:txBody>
            <a:bodyPr rtlCol="0" anchor="ctr"/>
            <a:lstStyle/>
            <a:p>
              <a:endParaRPr lang="en-US"/>
            </a:p>
          </p:txBody>
        </p:sp>
        <p:sp>
          <p:nvSpPr>
            <p:cNvPr id="77" name="Freeform 705">
              <a:extLst>
                <a:ext uri="{FF2B5EF4-FFF2-40B4-BE49-F238E27FC236}">
                  <a16:creationId xmlns:a16="http://schemas.microsoft.com/office/drawing/2014/main" id="{5F6F4143-08B3-95CA-7C9C-5B440931E7A1}"/>
                </a:ext>
              </a:extLst>
            </p:cNvPr>
            <p:cNvSpPr/>
            <p:nvPr/>
          </p:nvSpPr>
          <p:spPr>
            <a:xfrm>
              <a:off x="3363086" y="6091347"/>
              <a:ext cx="1804" cy="2346"/>
            </a:xfrm>
            <a:custGeom>
              <a:avLst/>
              <a:gdLst>
                <a:gd name="connsiteX0" fmla="*/ 1805 w 1804"/>
                <a:gd name="connsiteY0" fmla="*/ 2346 h 2346"/>
                <a:gd name="connsiteX1" fmla="*/ 0 w 1804"/>
                <a:gd name="connsiteY1" fmla="*/ 0 h 2346"/>
                <a:gd name="connsiteX2" fmla="*/ 1805 w 1804"/>
                <a:gd name="connsiteY2" fmla="*/ 2346 h 2346"/>
              </a:gdLst>
              <a:ahLst/>
              <a:cxnLst>
                <a:cxn ang="0">
                  <a:pos x="connsiteX0" y="connsiteY0"/>
                </a:cxn>
                <a:cxn ang="0">
                  <a:pos x="connsiteX1" y="connsiteY1"/>
                </a:cxn>
                <a:cxn ang="0">
                  <a:pos x="connsiteX2" y="connsiteY2"/>
                </a:cxn>
              </a:cxnLst>
              <a:rect l="l" t="t" r="r" b="b"/>
              <a:pathLst>
                <a:path w="1804" h="2346">
                  <a:moveTo>
                    <a:pt x="1805" y="2346"/>
                  </a:moveTo>
                  <a:cubicBezTo>
                    <a:pt x="1263" y="1625"/>
                    <a:pt x="722" y="722"/>
                    <a:pt x="0" y="0"/>
                  </a:cubicBezTo>
                  <a:cubicBezTo>
                    <a:pt x="722" y="722"/>
                    <a:pt x="1263" y="1444"/>
                    <a:pt x="1805" y="2346"/>
                  </a:cubicBezTo>
                  <a:close/>
                </a:path>
              </a:pathLst>
            </a:custGeom>
            <a:solidFill>
              <a:srgbClr val="FFFFFF"/>
            </a:solidFill>
            <a:ln w="1804" cap="flat">
              <a:noFill/>
              <a:prstDash val="solid"/>
              <a:miter/>
            </a:ln>
          </p:spPr>
          <p:txBody>
            <a:bodyPr rtlCol="0" anchor="ctr"/>
            <a:lstStyle/>
            <a:p>
              <a:endParaRPr lang="en-US"/>
            </a:p>
          </p:txBody>
        </p:sp>
        <p:sp>
          <p:nvSpPr>
            <p:cNvPr id="78" name="Freeform 706">
              <a:extLst>
                <a:ext uri="{FF2B5EF4-FFF2-40B4-BE49-F238E27FC236}">
                  <a16:creationId xmlns:a16="http://schemas.microsoft.com/office/drawing/2014/main" id="{8409CB54-7706-DB6A-7C63-3BC3830F8D92}"/>
                </a:ext>
              </a:extLst>
            </p:cNvPr>
            <p:cNvSpPr/>
            <p:nvPr/>
          </p:nvSpPr>
          <p:spPr>
            <a:xfrm>
              <a:off x="3394849" y="6108853"/>
              <a:ext cx="3429" cy="541"/>
            </a:xfrm>
            <a:custGeom>
              <a:avLst/>
              <a:gdLst>
                <a:gd name="connsiteX0" fmla="*/ 3429 w 3429"/>
                <a:gd name="connsiteY0" fmla="*/ 542 h 541"/>
                <a:gd name="connsiteX1" fmla="*/ 0 w 3429"/>
                <a:gd name="connsiteY1" fmla="*/ 0 h 541"/>
                <a:gd name="connsiteX2" fmla="*/ 3429 w 3429"/>
                <a:gd name="connsiteY2" fmla="*/ 542 h 541"/>
              </a:gdLst>
              <a:ahLst/>
              <a:cxnLst>
                <a:cxn ang="0">
                  <a:pos x="connsiteX0" y="connsiteY0"/>
                </a:cxn>
                <a:cxn ang="0">
                  <a:pos x="connsiteX1" y="connsiteY1"/>
                </a:cxn>
                <a:cxn ang="0">
                  <a:pos x="connsiteX2" y="connsiteY2"/>
                </a:cxn>
              </a:cxnLst>
              <a:rect l="l" t="t" r="r" b="b"/>
              <a:pathLst>
                <a:path w="3429" h="541">
                  <a:moveTo>
                    <a:pt x="3429" y="542"/>
                  </a:moveTo>
                  <a:cubicBezTo>
                    <a:pt x="2346" y="361"/>
                    <a:pt x="1083" y="181"/>
                    <a:pt x="0" y="0"/>
                  </a:cubicBezTo>
                  <a:cubicBezTo>
                    <a:pt x="1083" y="181"/>
                    <a:pt x="2166" y="361"/>
                    <a:pt x="3429" y="542"/>
                  </a:cubicBezTo>
                  <a:close/>
                </a:path>
              </a:pathLst>
            </a:custGeom>
            <a:solidFill>
              <a:srgbClr val="FFFFFF"/>
            </a:solidFill>
            <a:ln w="1804" cap="flat">
              <a:noFill/>
              <a:prstDash val="solid"/>
              <a:miter/>
            </a:ln>
          </p:spPr>
          <p:txBody>
            <a:bodyPr rtlCol="0" anchor="ctr"/>
            <a:lstStyle/>
            <a:p>
              <a:endParaRPr lang="en-US"/>
            </a:p>
          </p:txBody>
        </p:sp>
        <p:sp>
          <p:nvSpPr>
            <p:cNvPr id="79" name="Freeform 707">
              <a:extLst>
                <a:ext uri="{FF2B5EF4-FFF2-40B4-BE49-F238E27FC236}">
                  <a16:creationId xmlns:a16="http://schemas.microsoft.com/office/drawing/2014/main" id="{AF1D393E-BCC1-8C7C-B2B3-F9B95BF0D7F0}"/>
                </a:ext>
              </a:extLst>
            </p:cNvPr>
            <p:cNvSpPr/>
            <p:nvPr/>
          </p:nvSpPr>
          <p:spPr>
            <a:xfrm>
              <a:off x="3390699" y="6108131"/>
              <a:ext cx="3429" cy="721"/>
            </a:xfrm>
            <a:custGeom>
              <a:avLst/>
              <a:gdLst>
                <a:gd name="connsiteX0" fmla="*/ 3429 w 3429"/>
                <a:gd name="connsiteY0" fmla="*/ 722 h 721"/>
                <a:gd name="connsiteX1" fmla="*/ 0 w 3429"/>
                <a:gd name="connsiteY1" fmla="*/ 0 h 721"/>
                <a:gd name="connsiteX2" fmla="*/ 3429 w 3429"/>
                <a:gd name="connsiteY2" fmla="*/ 722 h 721"/>
              </a:gdLst>
              <a:ahLst/>
              <a:cxnLst>
                <a:cxn ang="0">
                  <a:pos x="connsiteX0" y="connsiteY0"/>
                </a:cxn>
                <a:cxn ang="0">
                  <a:pos x="connsiteX1" y="connsiteY1"/>
                </a:cxn>
                <a:cxn ang="0">
                  <a:pos x="connsiteX2" y="connsiteY2"/>
                </a:cxn>
              </a:cxnLst>
              <a:rect l="l" t="t" r="r" b="b"/>
              <a:pathLst>
                <a:path w="3429" h="721">
                  <a:moveTo>
                    <a:pt x="3429" y="722"/>
                  </a:moveTo>
                  <a:cubicBezTo>
                    <a:pt x="2166" y="542"/>
                    <a:pt x="1083" y="361"/>
                    <a:pt x="0" y="0"/>
                  </a:cubicBezTo>
                  <a:cubicBezTo>
                    <a:pt x="1083" y="181"/>
                    <a:pt x="2166" y="542"/>
                    <a:pt x="3429" y="722"/>
                  </a:cubicBezTo>
                  <a:close/>
                </a:path>
              </a:pathLst>
            </a:custGeom>
            <a:solidFill>
              <a:srgbClr val="FFFFFF"/>
            </a:solidFill>
            <a:ln w="1804" cap="flat">
              <a:noFill/>
              <a:prstDash val="solid"/>
              <a:miter/>
            </a:ln>
          </p:spPr>
          <p:txBody>
            <a:bodyPr rtlCol="0" anchor="ctr"/>
            <a:lstStyle/>
            <a:p>
              <a:endParaRPr lang="en-US"/>
            </a:p>
          </p:txBody>
        </p:sp>
        <p:sp>
          <p:nvSpPr>
            <p:cNvPr id="80" name="Freeform 708">
              <a:extLst>
                <a:ext uri="{FF2B5EF4-FFF2-40B4-BE49-F238E27FC236}">
                  <a16:creationId xmlns:a16="http://schemas.microsoft.com/office/drawing/2014/main" id="{27BB922B-9438-3BC3-ECC6-D6845B50A2F7}"/>
                </a:ext>
              </a:extLst>
            </p:cNvPr>
            <p:cNvSpPr/>
            <p:nvPr/>
          </p:nvSpPr>
          <p:spPr>
            <a:xfrm>
              <a:off x="4436904" y="5192408"/>
              <a:ext cx="2526" cy="360"/>
            </a:xfrm>
            <a:custGeom>
              <a:avLst/>
              <a:gdLst>
                <a:gd name="connsiteX0" fmla="*/ 0 w 2526"/>
                <a:gd name="connsiteY0" fmla="*/ 0 h 360"/>
                <a:gd name="connsiteX1" fmla="*/ 2527 w 2526"/>
                <a:gd name="connsiteY1" fmla="*/ 361 h 360"/>
                <a:gd name="connsiteX2" fmla="*/ 0 w 2526"/>
                <a:gd name="connsiteY2" fmla="*/ 0 h 360"/>
              </a:gdLst>
              <a:ahLst/>
              <a:cxnLst>
                <a:cxn ang="0">
                  <a:pos x="connsiteX0" y="connsiteY0"/>
                </a:cxn>
                <a:cxn ang="0">
                  <a:pos x="connsiteX1" y="connsiteY1"/>
                </a:cxn>
                <a:cxn ang="0">
                  <a:pos x="connsiteX2" y="connsiteY2"/>
                </a:cxn>
              </a:cxnLst>
              <a:rect l="l" t="t" r="r" b="b"/>
              <a:pathLst>
                <a:path w="2526" h="360">
                  <a:moveTo>
                    <a:pt x="0" y="0"/>
                  </a:moveTo>
                  <a:cubicBezTo>
                    <a:pt x="902" y="0"/>
                    <a:pt x="1805" y="180"/>
                    <a:pt x="2527" y="361"/>
                  </a:cubicBezTo>
                  <a:cubicBezTo>
                    <a:pt x="1805" y="180"/>
                    <a:pt x="902" y="0"/>
                    <a:pt x="0" y="0"/>
                  </a:cubicBezTo>
                  <a:close/>
                </a:path>
              </a:pathLst>
            </a:custGeom>
            <a:solidFill>
              <a:srgbClr val="FFFFFF"/>
            </a:solidFill>
            <a:ln w="1804" cap="flat">
              <a:noFill/>
              <a:prstDash val="solid"/>
              <a:miter/>
            </a:ln>
          </p:spPr>
          <p:txBody>
            <a:bodyPr rtlCol="0" anchor="ctr"/>
            <a:lstStyle/>
            <a:p>
              <a:endParaRPr lang="en-US"/>
            </a:p>
          </p:txBody>
        </p:sp>
        <p:sp>
          <p:nvSpPr>
            <p:cNvPr id="81" name="Freeform 709">
              <a:extLst>
                <a:ext uri="{FF2B5EF4-FFF2-40B4-BE49-F238E27FC236}">
                  <a16:creationId xmlns:a16="http://schemas.microsoft.com/office/drawing/2014/main" id="{30AA7844-A96A-7230-A929-AB182B029977}"/>
                </a:ext>
              </a:extLst>
            </p:cNvPr>
            <p:cNvSpPr/>
            <p:nvPr/>
          </p:nvSpPr>
          <p:spPr>
            <a:xfrm>
              <a:off x="3377524" y="6103800"/>
              <a:ext cx="2707" cy="1263"/>
            </a:xfrm>
            <a:custGeom>
              <a:avLst/>
              <a:gdLst>
                <a:gd name="connsiteX0" fmla="*/ 2707 w 2707"/>
                <a:gd name="connsiteY0" fmla="*/ 1263 h 1263"/>
                <a:gd name="connsiteX1" fmla="*/ 0 w 2707"/>
                <a:gd name="connsiteY1" fmla="*/ 0 h 1263"/>
                <a:gd name="connsiteX2" fmla="*/ 2707 w 2707"/>
                <a:gd name="connsiteY2" fmla="*/ 1263 h 1263"/>
              </a:gdLst>
              <a:ahLst/>
              <a:cxnLst>
                <a:cxn ang="0">
                  <a:pos x="connsiteX0" y="connsiteY0"/>
                </a:cxn>
                <a:cxn ang="0">
                  <a:pos x="connsiteX1" y="connsiteY1"/>
                </a:cxn>
                <a:cxn ang="0">
                  <a:pos x="connsiteX2" y="connsiteY2"/>
                </a:cxn>
              </a:cxnLst>
              <a:rect l="l" t="t" r="r" b="b"/>
              <a:pathLst>
                <a:path w="2707" h="1263">
                  <a:moveTo>
                    <a:pt x="2707" y="1263"/>
                  </a:moveTo>
                  <a:cubicBezTo>
                    <a:pt x="1805" y="902"/>
                    <a:pt x="902" y="541"/>
                    <a:pt x="0" y="0"/>
                  </a:cubicBezTo>
                  <a:cubicBezTo>
                    <a:pt x="722" y="361"/>
                    <a:pt x="1624" y="902"/>
                    <a:pt x="2707" y="1263"/>
                  </a:cubicBezTo>
                  <a:close/>
                </a:path>
              </a:pathLst>
            </a:custGeom>
            <a:solidFill>
              <a:srgbClr val="FFFFFF"/>
            </a:solidFill>
            <a:ln w="1804" cap="flat">
              <a:noFill/>
              <a:prstDash val="solid"/>
              <a:miter/>
            </a:ln>
          </p:spPr>
          <p:txBody>
            <a:bodyPr rtlCol="0" anchor="ctr"/>
            <a:lstStyle/>
            <a:p>
              <a:endParaRPr lang="en-US"/>
            </a:p>
          </p:txBody>
        </p:sp>
        <p:sp>
          <p:nvSpPr>
            <p:cNvPr id="82" name="Freeform 710">
              <a:extLst>
                <a:ext uri="{FF2B5EF4-FFF2-40B4-BE49-F238E27FC236}">
                  <a16:creationId xmlns:a16="http://schemas.microsoft.com/office/drawing/2014/main" id="{F1C2A1A6-63AF-062D-8674-9E40FC45D704}"/>
                </a:ext>
              </a:extLst>
            </p:cNvPr>
            <p:cNvSpPr/>
            <p:nvPr/>
          </p:nvSpPr>
          <p:spPr>
            <a:xfrm>
              <a:off x="3398639" y="6109575"/>
              <a:ext cx="3789" cy="360"/>
            </a:xfrm>
            <a:custGeom>
              <a:avLst/>
              <a:gdLst>
                <a:gd name="connsiteX0" fmla="*/ 3790 w 3789"/>
                <a:gd name="connsiteY0" fmla="*/ 361 h 360"/>
                <a:gd name="connsiteX1" fmla="*/ 0 w 3789"/>
                <a:gd name="connsiteY1" fmla="*/ 0 h 360"/>
                <a:gd name="connsiteX2" fmla="*/ 3790 w 3789"/>
                <a:gd name="connsiteY2" fmla="*/ 361 h 360"/>
              </a:gdLst>
              <a:ahLst/>
              <a:cxnLst>
                <a:cxn ang="0">
                  <a:pos x="connsiteX0" y="connsiteY0"/>
                </a:cxn>
                <a:cxn ang="0">
                  <a:pos x="connsiteX1" y="connsiteY1"/>
                </a:cxn>
                <a:cxn ang="0">
                  <a:pos x="connsiteX2" y="connsiteY2"/>
                </a:cxn>
              </a:cxnLst>
              <a:rect l="l" t="t" r="r" b="b"/>
              <a:pathLst>
                <a:path w="3789" h="360">
                  <a:moveTo>
                    <a:pt x="3790" y="361"/>
                  </a:moveTo>
                  <a:cubicBezTo>
                    <a:pt x="2527" y="180"/>
                    <a:pt x="1083" y="180"/>
                    <a:pt x="0" y="0"/>
                  </a:cubicBezTo>
                  <a:cubicBezTo>
                    <a:pt x="1263" y="0"/>
                    <a:pt x="2527" y="180"/>
                    <a:pt x="3790" y="361"/>
                  </a:cubicBezTo>
                  <a:close/>
                </a:path>
              </a:pathLst>
            </a:custGeom>
            <a:solidFill>
              <a:srgbClr val="FFFFFF"/>
            </a:solidFill>
            <a:ln w="1804" cap="flat">
              <a:noFill/>
              <a:prstDash val="solid"/>
              <a:miter/>
            </a:ln>
          </p:spPr>
          <p:txBody>
            <a:bodyPr rtlCol="0" anchor="ctr"/>
            <a:lstStyle/>
            <a:p>
              <a:endParaRPr lang="en-US"/>
            </a:p>
          </p:txBody>
        </p:sp>
        <p:sp>
          <p:nvSpPr>
            <p:cNvPr id="83" name="Freeform 711">
              <a:extLst>
                <a:ext uri="{FF2B5EF4-FFF2-40B4-BE49-F238E27FC236}">
                  <a16:creationId xmlns:a16="http://schemas.microsoft.com/office/drawing/2014/main" id="{EF37C9C6-272F-8471-AB16-4F77D33B8635}"/>
                </a:ext>
              </a:extLst>
            </p:cNvPr>
            <p:cNvSpPr/>
            <p:nvPr/>
          </p:nvSpPr>
          <p:spPr>
            <a:xfrm>
              <a:off x="3387269" y="6107229"/>
              <a:ext cx="2887" cy="721"/>
            </a:xfrm>
            <a:custGeom>
              <a:avLst/>
              <a:gdLst>
                <a:gd name="connsiteX0" fmla="*/ 2888 w 2887"/>
                <a:gd name="connsiteY0" fmla="*/ 722 h 721"/>
                <a:gd name="connsiteX1" fmla="*/ 0 w 2887"/>
                <a:gd name="connsiteY1" fmla="*/ 0 h 721"/>
                <a:gd name="connsiteX2" fmla="*/ 2888 w 2887"/>
                <a:gd name="connsiteY2" fmla="*/ 722 h 721"/>
              </a:gdLst>
              <a:ahLst/>
              <a:cxnLst>
                <a:cxn ang="0">
                  <a:pos x="connsiteX0" y="connsiteY0"/>
                </a:cxn>
                <a:cxn ang="0">
                  <a:pos x="connsiteX1" y="connsiteY1"/>
                </a:cxn>
                <a:cxn ang="0">
                  <a:pos x="connsiteX2" y="connsiteY2"/>
                </a:cxn>
              </a:cxnLst>
              <a:rect l="l" t="t" r="r" b="b"/>
              <a:pathLst>
                <a:path w="2887" h="721">
                  <a:moveTo>
                    <a:pt x="2888" y="722"/>
                  </a:moveTo>
                  <a:cubicBezTo>
                    <a:pt x="1805" y="542"/>
                    <a:pt x="902" y="181"/>
                    <a:pt x="0" y="0"/>
                  </a:cubicBezTo>
                  <a:cubicBezTo>
                    <a:pt x="902" y="361"/>
                    <a:pt x="1805" y="542"/>
                    <a:pt x="2888" y="722"/>
                  </a:cubicBezTo>
                  <a:close/>
                </a:path>
              </a:pathLst>
            </a:custGeom>
            <a:solidFill>
              <a:srgbClr val="FFFFFF"/>
            </a:solidFill>
            <a:ln w="1804" cap="flat">
              <a:noFill/>
              <a:prstDash val="solid"/>
              <a:miter/>
            </a:ln>
          </p:spPr>
          <p:txBody>
            <a:bodyPr rtlCol="0" anchor="ctr"/>
            <a:lstStyle/>
            <a:p>
              <a:endParaRPr lang="en-US"/>
            </a:p>
          </p:txBody>
        </p:sp>
        <p:sp>
          <p:nvSpPr>
            <p:cNvPr id="84" name="Freeform 712">
              <a:extLst>
                <a:ext uri="{FF2B5EF4-FFF2-40B4-BE49-F238E27FC236}">
                  <a16:creationId xmlns:a16="http://schemas.microsoft.com/office/drawing/2014/main" id="{2B8E8374-32EC-4F74-8EA7-CF74F8E0737B}"/>
                </a:ext>
              </a:extLst>
            </p:cNvPr>
            <p:cNvSpPr/>
            <p:nvPr/>
          </p:nvSpPr>
          <p:spPr>
            <a:xfrm>
              <a:off x="3380412" y="6105063"/>
              <a:ext cx="2707" cy="1082"/>
            </a:xfrm>
            <a:custGeom>
              <a:avLst/>
              <a:gdLst>
                <a:gd name="connsiteX0" fmla="*/ 2707 w 2707"/>
                <a:gd name="connsiteY0" fmla="*/ 1083 h 1082"/>
                <a:gd name="connsiteX1" fmla="*/ 0 w 2707"/>
                <a:gd name="connsiteY1" fmla="*/ 0 h 1082"/>
                <a:gd name="connsiteX2" fmla="*/ 2707 w 2707"/>
                <a:gd name="connsiteY2" fmla="*/ 1083 h 1082"/>
              </a:gdLst>
              <a:ahLst/>
              <a:cxnLst>
                <a:cxn ang="0">
                  <a:pos x="connsiteX0" y="connsiteY0"/>
                </a:cxn>
                <a:cxn ang="0">
                  <a:pos x="connsiteX1" y="connsiteY1"/>
                </a:cxn>
                <a:cxn ang="0">
                  <a:pos x="connsiteX2" y="connsiteY2"/>
                </a:cxn>
              </a:cxnLst>
              <a:rect l="l" t="t" r="r" b="b"/>
              <a:pathLst>
                <a:path w="2707" h="1082">
                  <a:moveTo>
                    <a:pt x="2707" y="1083"/>
                  </a:moveTo>
                  <a:cubicBezTo>
                    <a:pt x="1805" y="722"/>
                    <a:pt x="902" y="361"/>
                    <a:pt x="0" y="0"/>
                  </a:cubicBezTo>
                  <a:cubicBezTo>
                    <a:pt x="722" y="361"/>
                    <a:pt x="1805" y="722"/>
                    <a:pt x="2707" y="1083"/>
                  </a:cubicBezTo>
                  <a:close/>
                </a:path>
              </a:pathLst>
            </a:custGeom>
            <a:solidFill>
              <a:srgbClr val="FFFFFF"/>
            </a:solidFill>
            <a:ln w="1804" cap="flat">
              <a:noFill/>
              <a:prstDash val="solid"/>
              <a:miter/>
            </a:ln>
          </p:spPr>
          <p:txBody>
            <a:bodyPr rtlCol="0" anchor="ctr"/>
            <a:lstStyle/>
            <a:p>
              <a:endParaRPr lang="en-US"/>
            </a:p>
          </p:txBody>
        </p:sp>
        <p:sp>
          <p:nvSpPr>
            <p:cNvPr id="85" name="Freeform 713">
              <a:extLst>
                <a:ext uri="{FF2B5EF4-FFF2-40B4-BE49-F238E27FC236}">
                  <a16:creationId xmlns:a16="http://schemas.microsoft.com/office/drawing/2014/main" id="{D2FAF108-9C53-9831-DCDB-5C7F7EF81507}"/>
                </a:ext>
              </a:extLst>
            </p:cNvPr>
            <p:cNvSpPr/>
            <p:nvPr/>
          </p:nvSpPr>
          <p:spPr>
            <a:xfrm>
              <a:off x="3383660" y="6106327"/>
              <a:ext cx="3068" cy="902"/>
            </a:xfrm>
            <a:custGeom>
              <a:avLst/>
              <a:gdLst>
                <a:gd name="connsiteX0" fmla="*/ 3068 w 3068"/>
                <a:gd name="connsiteY0" fmla="*/ 902 h 902"/>
                <a:gd name="connsiteX1" fmla="*/ 0 w 3068"/>
                <a:gd name="connsiteY1" fmla="*/ 0 h 902"/>
                <a:gd name="connsiteX2" fmla="*/ 3068 w 3068"/>
                <a:gd name="connsiteY2" fmla="*/ 902 h 902"/>
              </a:gdLst>
              <a:ahLst/>
              <a:cxnLst>
                <a:cxn ang="0">
                  <a:pos x="connsiteX0" y="connsiteY0"/>
                </a:cxn>
                <a:cxn ang="0">
                  <a:pos x="connsiteX1" y="connsiteY1"/>
                </a:cxn>
                <a:cxn ang="0">
                  <a:pos x="connsiteX2" y="connsiteY2"/>
                </a:cxn>
              </a:cxnLst>
              <a:rect l="l" t="t" r="r" b="b"/>
              <a:pathLst>
                <a:path w="3068" h="902">
                  <a:moveTo>
                    <a:pt x="3068" y="902"/>
                  </a:moveTo>
                  <a:cubicBezTo>
                    <a:pt x="1985" y="542"/>
                    <a:pt x="902" y="361"/>
                    <a:pt x="0" y="0"/>
                  </a:cubicBezTo>
                  <a:cubicBezTo>
                    <a:pt x="902" y="361"/>
                    <a:pt x="1985" y="542"/>
                    <a:pt x="3068" y="902"/>
                  </a:cubicBezTo>
                  <a:close/>
                </a:path>
              </a:pathLst>
            </a:custGeom>
            <a:solidFill>
              <a:srgbClr val="FFFFFF"/>
            </a:solidFill>
            <a:ln w="1804" cap="flat">
              <a:noFill/>
              <a:prstDash val="solid"/>
              <a:miter/>
            </a:ln>
          </p:spPr>
          <p:txBody>
            <a:bodyPr rtlCol="0" anchor="ctr"/>
            <a:lstStyle/>
            <a:p>
              <a:endParaRPr lang="en-US"/>
            </a:p>
          </p:txBody>
        </p:sp>
        <p:sp>
          <p:nvSpPr>
            <p:cNvPr id="86" name="Freeform 714">
              <a:extLst>
                <a:ext uri="{FF2B5EF4-FFF2-40B4-BE49-F238E27FC236}">
                  <a16:creationId xmlns:a16="http://schemas.microsoft.com/office/drawing/2014/main" id="{DF7E3FAF-BF15-5CEF-B96E-9612705C776F}"/>
                </a:ext>
              </a:extLst>
            </p:cNvPr>
            <p:cNvSpPr/>
            <p:nvPr/>
          </p:nvSpPr>
          <p:spPr>
            <a:xfrm>
              <a:off x="4452245" y="5204500"/>
              <a:ext cx="361" cy="2346"/>
            </a:xfrm>
            <a:custGeom>
              <a:avLst/>
              <a:gdLst>
                <a:gd name="connsiteX0" fmla="*/ 0 w 361"/>
                <a:gd name="connsiteY0" fmla="*/ 0 h 2346"/>
                <a:gd name="connsiteX1" fmla="*/ 361 w 361"/>
                <a:gd name="connsiteY1" fmla="*/ 2346 h 2346"/>
                <a:gd name="connsiteX2" fmla="*/ 0 w 361"/>
                <a:gd name="connsiteY2" fmla="*/ 0 h 2346"/>
              </a:gdLst>
              <a:ahLst/>
              <a:cxnLst>
                <a:cxn ang="0">
                  <a:pos x="connsiteX0" y="connsiteY0"/>
                </a:cxn>
                <a:cxn ang="0">
                  <a:pos x="connsiteX1" y="connsiteY1"/>
                </a:cxn>
                <a:cxn ang="0">
                  <a:pos x="connsiteX2" y="connsiteY2"/>
                </a:cxn>
              </a:cxnLst>
              <a:rect l="l" t="t" r="r" b="b"/>
              <a:pathLst>
                <a:path w="361" h="2346">
                  <a:moveTo>
                    <a:pt x="0" y="0"/>
                  </a:moveTo>
                  <a:cubicBezTo>
                    <a:pt x="181" y="722"/>
                    <a:pt x="181" y="1444"/>
                    <a:pt x="361" y="2346"/>
                  </a:cubicBezTo>
                  <a:cubicBezTo>
                    <a:pt x="361" y="1444"/>
                    <a:pt x="181" y="722"/>
                    <a:pt x="0" y="0"/>
                  </a:cubicBezTo>
                  <a:close/>
                </a:path>
              </a:pathLst>
            </a:custGeom>
            <a:solidFill>
              <a:srgbClr val="FFFFFF"/>
            </a:solidFill>
            <a:ln w="1804" cap="flat">
              <a:noFill/>
              <a:prstDash val="solid"/>
              <a:miter/>
            </a:ln>
          </p:spPr>
          <p:txBody>
            <a:bodyPr rtlCol="0" anchor="ctr"/>
            <a:lstStyle/>
            <a:p>
              <a:endParaRPr lang="en-US"/>
            </a:p>
          </p:txBody>
        </p:sp>
        <p:sp>
          <p:nvSpPr>
            <p:cNvPr id="87" name="Freeform 715">
              <a:extLst>
                <a:ext uri="{FF2B5EF4-FFF2-40B4-BE49-F238E27FC236}">
                  <a16:creationId xmlns:a16="http://schemas.microsoft.com/office/drawing/2014/main" id="{F9558EAE-D866-ADEB-C8EE-723D06B71B31}"/>
                </a:ext>
              </a:extLst>
            </p:cNvPr>
            <p:cNvSpPr/>
            <p:nvPr/>
          </p:nvSpPr>
          <p:spPr>
            <a:xfrm>
              <a:off x="4448455" y="5196198"/>
              <a:ext cx="1082" cy="1083"/>
            </a:xfrm>
            <a:custGeom>
              <a:avLst/>
              <a:gdLst>
                <a:gd name="connsiteX0" fmla="*/ 0 w 1082"/>
                <a:gd name="connsiteY0" fmla="*/ 0 h 1083"/>
                <a:gd name="connsiteX1" fmla="*/ 1083 w 1082"/>
                <a:gd name="connsiteY1" fmla="*/ 1083 h 1083"/>
                <a:gd name="connsiteX2" fmla="*/ 0 w 1082"/>
                <a:gd name="connsiteY2" fmla="*/ 0 h 1083"/>
              </a:gdLst>
              <a:ahLst/>
              <a:cxnLst>
                <a:cxn ang="0">
                  <a:pos x="connsiteX0" y="connsiteY0"/>
                </a:cxn>
                <a:cxn ang="0">
                  <a:pos x="connsiteX1" y="connsiteY1"/>
                </a:cxn>
                <a:cxn ang="0">
                  <a:pos x="connsiteX2" y="connsiteY2"/>
                </a:cxn>
              </a:cxnLst>
              <a:rect l="l" t="t" r="r" b="b"/>
              <a:pathLst>
                <a:path w="1082" h="1083">
                  <a:moveTo>
                    <a:pt x="0" y="0"/>
                  </a:moveTo>
                  <a:cubicBezTo>
                    <a:pt x="361" y="361"/>
                    <a:pt x="722" y="722"/>
                    <a:pt x="1083" y="1083"/>
                  </a:cubicBezTo>
                  <a:cubicBezTo>
                    <a:pt x="722" y="722"/>
                    <a:pt x="361" y="361"/>
                    <a:pt x="0" y="0"/>
                  </a:cubicBezTo>
                  <a:close/>
                </a:path>
              </a:pathLst>
            </a:custGeom>
            <a:solidFill>
              <a:srgbClr val="FFFFFF"/>
            </a:solidFill>
            <a:ln w="1804" cap="flat">
              <a:noFill/>
              <a:prstDash val="solid"/>
              <a:miter/>
            </a:ln>
          </p:spPr>
          <p:txBody>
            <a:bodyPr rtlCol="0" anchor="ctr"/>
            <a:lstStyle/>
            <a:p>
              <a:endParaRPr lang="en-US"/>
            </a:p>
          </p:txBody>
        </p:sp>
        <p:sp>
          <p:nvSpPr>
            <p:cNvPr id="88" name="Freeform 716">
              <a:extLst>
                <a:ext uri="{FF2B5EF4-FFF2-40B4-BE49-F238E27FC236}">
                  <a16:creationId xmlns:a16="http://schemas.microsoft.com/office/drawing/2014/main" id="{17F4E6E3-23F5-DAAA-48E1-4252B85BE4FA}"/>
                </a:ext>
              </a:extLst>
            </p:cNvPr>
            <p:cNvSpPr/>
            <p:nvPr/>
          </p:nvSpPr>
          <p:spPr>
            <a:xfrm>
              <a:off x="4449538" y="5197281"/>
              <a:ext cx="902" cy="1443"/>
            </a:xfrm>
            <a:custGeom>
              <a:avLst/>
              <a:gdLst>
                <a:gd name="connsiteX0" fmla="*/ 0 w 902"/>
                <a:gd name="connsiteY0" fmla="*/ 0 h 1443"/>
                <a:gd name="connsiteX1" fmla="*/ 902 w 902"/>
                <a:gd name="connsiteY1" fmla="*/ 1444 h 1443"/>
                <a:gd name="connsiteX2" fmla="*/ 0 w 902"/>
                <a:gd name="connsiteY2" fmla="*/ 0 h 1443"/>
              </a:gdLst>
              <a:ahLst/>
              <a:cxnLst>
                <a:cxn ang="0">
                  <a:pos x="connsiteX0" y="connsiteY0"/>
                </a:cxn>
                <a:cxn ang="0">
                  <a:pos x="connsiteX1" y="connsiteY1"/>
                </a:cxn>
                <a:cxn ang="0">
                  <a:pos x="connsiteX2" y="connsiteY2"/>
                </a:cxn>
              </a:cxnLst>
              <a:rect l="l" t="t" r="r" b="b"/>
              <a:pathLst>
                <a:path w="902" h="1443">
                  <a:moveTo>
                    <a:pt x="0" y="0"/>
                  </a:moveTo>
                  <a:cubicBezTo>
                    <a:pt x="361" y="361"/>
                    <a:pt x="722" y="902"/>
                    <a:pt x="902" y="1444"/>
                  </a:cubicBezTo>
                  <a:cubicBezTo>
                    <a:pt x="542" y="902"/>
                    <a:pt x="361" y="542"/>
                    <a:pt x="0" y="0"/>
                  </a:cubicBezTo>
                  <a:close/>
                </a:path>
              </a:pathLst>
            </a:custGeom>
            <a:solidFill>
              <a:srgbClr val="FFFFFF"/>
            </a:solidFill>
            <a:ln w="1804" cap="flat">
              <a:noFill/>
              <a:prstDash val="solid"/>
              <a:miter/>
            </a:ln>
          </p:spPr>
          <p:txBody>
            <a:bodyPr rtlCol="0" anchor="ctr"/>
            <a:lstStyle/>
            <a:p>
              <a:endParaRPr lang="en-US"/>
            </a:p>
          </p:txBody>
        </p:sp>
        <p:sp>
          <p:nvSpPr>
            <p:cNvPr id="89" name="Freeform 717">
              <a:extLst>
                <a:ext uri="{FF2B5EF4-FFF2-40B4-BE49-F238E27FC236}">
                  <a16:creationId xmlns:a16="http://schemas.microsoft.com/office/drawing/2014/main" id="{091B6F9E-F136-663C-7011-E0B5A58CC06C}"/>
                </a:ext>
              </a:extLst>
            </p:cNvPr>
            <p:cNvSpPr/>
            <p:nvPr/>
          </p:nvSpPr>
          <p:spPr>
            <a:xfrm>
              <a:off x="4450440" y="5198725"/>
              <a:ext cx="721" cy="1624"/>
            </a:xfrm>
            <a:custGeom>
              <a:avLst/>
              <a:gdLst>
                <a:gd name="connsiteX0" fmla="*/ 0 w 721"/>
                <a:gd name="connsiteY0" fmla="*/ 0 h 1624"/>
                <a:gd name="connsiteX1" fmla="*/ 722 w 721"/>
                <a:gd name="connsiteY1" fmla="*/ 1624 h 1624"/>
                <a:gd name="connsiteX2" fmla="*/ 0 w 721"/>
                <a:gd name="connsiteY2" fmla="*/ 0 h 1624"/>
              </a:gdLst>
              <a:ahLst/>
              <a:cxnLst>
                <a:cxn ang="0">
                  <a:pos x="connsiteX0" y="connsiteY0"/>
                </a:cxn>
                <a:cxn ang="0">
                  <a:pos x="connsiteX1" y="connsiteY1"/>
                </a:cxn>
                <a:cxn ang="0">
                  <a:pos x="connsiteX2" y="connsiteY2"/>
                </a:cxn>
              </a:cxnLst>
              <a:rect l="l" t="t" r="r" b="b"/>
              <a:pathLst>
                <a:path w="721" h="1624">
                  <a:moveTo>
                    <a:pt x="0" y="0"/>
                  </a:moveTo>
                  <a:cubicBezTo>
                    <a:pt x="181" y="541"/>
                    <a:pt x="542" y="1083"/>
                    <a:pt x="722" y="1624"/>
                  </a:cubicBezTo>
                  <a:cubicBezTo>
                    <a:pt x="542" y="1083"/>
                    <a:pt x="181" y="541"/>
                    <a:pt x="0" y="0"/>
                  </a:cubicBezTo>
                  <a:close/>
                </a:path>
              </a:pathLst>
            </a:custGeom>
            <a:solidFill>
              <a:srgbClr val="FFFFFF"/>
            </a:solidFill>
            <a:ln w="1804" cap="flat">
              <a:noFill/>
              <a:prstDash val="solid"/>
              <a:miter/>
            </a:ln>
          </p:spPr>
          <p:txBody>
            <a:bodyPr rtlCol="0" anchor="ctr"/>
            <a:lstStyle/>
            <a:p>
              <a:endParaRPr lang="en-US"/>
            </a:p>
          </p:txBody>
        </p:sp>
        <p:sp>
          <p:nvSpPr>
            <p:cNvPr id="90" name="Freeform 718">
              <a:extLst>
                <a:ext uri="{FF2B5EF4-FFF2-40B4-BE49-F238E27FC236}">
                  <a16:creationId xmlns:a16="http://schemas.microsoft.com/office/drawing/2014/main" id="{9DB5DACD-9203-C644-8FB4-20E4244B3D7A}"/>
                </a:ext>
              </a:extLst>
            </p:cNvPr>
            <p:cNvSpPr/>
            <p:nvPr/>
          </p:nvSpPr>
          <p:spPr>
            <a:xfrm>
              <a:off x="3361101" y="5342562"/>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91" name="Freeform 719">
              <a:extLst>
                <a:ext uri="{FF2B5EF4-FFF2-40B4-BE49-F238E27FC236}">
                  <a16:creationId xmlns:a16="http://schemas.microsoft.com/office/drawing/2014/main" id="{7E626681-BCEF-5737-6F6E-1797E2D8516C}"/>
                </a:ext>
              </a:extLst>
            </p:cNvPr>
            <p:cNvSpPr/>
            <p:nvPr/>
          </p:nvSpPr>
          <p:spPr>
            <a:xfrm>
              <a:off x="4445567" y="5194213"/>
              <a:ext cx="2707" cy="1804"/>
            </a:xfrm>
            <a:custGeom>
              <a:avLst/>
              <a:gdLst>
                <a:gd name="connsiteX0" fmla="*/ 0 w 2707"/>
                <a:gd name="connsiteY0" fmla="*/ 0 h 1804"/>
                <a:gd name="connsiteX1" fmla="*/ 2707 w 2707"/>
                <a:gd name="connsiteY1" fmla="*/ 1805 h 1804"/>
                <a:gd name="connsiteX2" fmla="*/ 0 w 2707"/>
                <a:gd name="connsiteY2" fmla="*/ 0 h 1804"/>
              </a:gdLst>
              <a:ahLst/>
              <a:cxnLst>
                <a:cxn ang="0">
                  <a:pos x="connsiteX0" y="connsiteY0"/>
                </a:cxn>
                <a:cxn ang="0">
                  <a:pos x="connsiteX1" y="connsiteY1"/>
                </a:cxn>
                <a:cxn ang="0">
                  <a:pos x="connsiteX2" y="connsiteY2"/>
                </a:cxn>
              </a:cxnLst>
              <a:rect l="l" t="t" r="r" b="b"/>
              <a:pathLst>
                <a:path w="2707" h="1804">
                  <a:moveTo>
                    <a:pt x="0" y="0"/>
                  </a:moveTo>
                  <a:cubicBezTo>
                    <a:pt x="1083" y="541"/>
                    <a:pt x="1985" y="1083"/>
                    <a:pt x="2707" y="1805"/>
                  </a:cubicBezTo>
                  <a:cubicBezTo>
                    <a:pt x="1985" y="1083"/>
                    <a:pt x="1083" y="541"/>
                    <a:pt x="0" y="0"/>
                  </a:cubicBezTo>
                  <a:close/>
                </a:path>
              </a:pathLst>
            </a:custGeom>
            <a:solidFill>
              <a:srgbClr val="FFFFFF"/>
            </a:solidFill>
            <a:ln w="1804" cap="flat">
              <a:noFill/>
              <a:prstDash val="solid"/>
              <a:miter/>
            </a:ln>
          </p:spPr>
          <p:txBody>
            <a:bodyPr rtlCol="0" anchor="ctr"/>
            <a:lstStyle/>
            <a:p>
              <a:endParaRPr lang="en-US"/>
            </a:p>
          </p:txBody>
        </p:sp>
        <p:sp>
          <p:nvSpPr>
            <p:cNvPr id="92" name="Freeform 720">
              <a:extLst>
                <a:ext uri="{FF2B5EF4-FFF2-40B4-BE49-F238E27FC236}">
                  <a16:creationId xmlns:a16="http://schemas.microsoft.com/office/drawing/2014/main" id="{737CB8B4-F790-042C-D38E-14B3202B252F}"/>
                </a:ext>
              </a:extLst>
            </p:cNvPr>
            <p:cNvSpPr/>
            <p:nvPr/>
          </p:nvSpPr>
          <p:spPr>
            <a:xfrm>
              <a:off x="4451162" y="5200529"/>
              <a:ext cx="1082" cy="3789"/>
            </a:xfrm>
            <a:custGeom>
              <a:avLst/>
              <a:gdLst>
                <a:gd name="connsiteX0" fmla="*/ 0 w 1082"/>
                <a:gd name="connsiteY0" fmla="*/ 0 h 3789"/>
                <a:gd name="connsiteX1" fmla="*/ 1083 w 1082"/>
                <a:gd name="connsiteY1" fmla="*/ 3790 h 3789"/>
                <a:gd name="connsiteX2" fmla="*/ 0 w 1082"/>
                <a:gd name="connsiteY2" fmla="*/ 0 h 3789"/>
              </a:gdLst>
              <a:ahLst/>
              <a:cxnLst>
                <a:cxn ang="0">
                  <a:pos x="connsiteX0" y="connsiteY0"/>
                </a:cxn>
                <a:cxn ang="0">
                  <a:pos x="connsiteX1" y="connsiteY1"/>
                </a:cxn>
                <a:cxn ang="0">
                  <a:pos x="connsiteX2" y="connsiteY2"/>
                </a:cxn>
              </a:cxnLst>
              <a:rect l="l" t="t" r="r" b="b"/>
              <a:pathLst>
                <a:path w="1082" h="3789">
                  <a:moveTo>
                    <a:pt x="0" y="0"/>
                  </a:moveTo>
                  <a:cubicBezTo>
                    <a:pt x="361" y="1083"/>
                    <a:pt x="722" y="2346"/>
                    <a:pt x="1083" y="3790"/>
                  </a:cubicBezTo>
                  <a:cubicBezTo>
                    <a:pt x="902" y="2346"/>
                    <a:pt x="542" y="1083"/>
                    <a:pt x="0" y="0"/>
                  </a:cubicBezTo>
                  <a:close/>
                </a:path>
              </a:pathLst>
            </a:custGeom>
            <a:solidFill>
              <a:srgbClr val="FFFFFF"/>
            </a:solidFill>
            <a:ln w="1804" cap="flat">
              <a:noFill/>
              <a:prstDash val="solid"/>
              <a:miter/>
            </a:ln>
          </p:spPr>
          <p:txBody>
            <a:bodyPr rtlCol="0" anchor="ctr"/>
            <a:lstStyle/>
            <a:p>
              <a:endParaRPr lang="en-US"/>
            </a:p>
          </p:txBody>
        </p:sp>
        <p:sp>
          <p:nvSpPr>
            <p:cNvPr id="93" name="Freeform 721">
              <a:extLst>
                <a:ext uri="{FF2B5EF4-FFF2-40B4-BE49-F238E27FC236}">
                  <a16:creationId xmlns:a16="http://schemas.microsoft.com/office/drawing/2014/main" id="{67C59211-A5FC-06ED-7184-0BEF758A7EE6}"/>
                </a:ext>
              </a:extLst>
            </p:cNvPr>
            <p:cNvSpPr/>
            <p:nvPr/>
          </p:nvSpPr>
          <p:spPr>
            <a:xfrm>
              <a:off x="4443762" y="5193671"/>
              <a:ext cx="1624" cy="721"/>
            </a:xfrm>
            <a:custGeom>
              <a:avLst/>
              <a:gdLst>
                <a:gd name="connsiteX0" fmla="*/ 0 w 1624"/>
                <a:gd name="connsiteY0" fmla="*/ 0 h 721"/>
                <a:gd name="connsiteX1" fmla="*/ 1624 w 1624"/>
                <a:gd name="connsiteY1" fmla="*/ 722 h 721"/>
                <a:gd name="connsiteX2" fmla="*/ 0 w 1624"/>
                <a:gd name="connsiteY2" fmla="*/ 0 h 721"/>
              </a:gdLst>
              <a:ahLst/>
              <a:cxnLst>
                <a:cxn ang="0">
                  <a:pos x="connsiteX0" y="connsiteY0"/>
                </a:cxn>
                <a:cxn ang="0">
                  <a:pos x="connsiteX1" y="connsiteY1"/>
                </a:cxn>
                <a:cxn ang="0">
                  <a:pos x="connsiteX2" y="connsiteY2"/>
                </a:cxn>
              </a:cxnLst>
              <a:rect l="l" t="t" r="r" b="b"/>
              <a:pathLst>
                <a:path w="1624" h="721">
                  <a:moveTo>
                    <a:pt x="0" y="0"/>
                  </a:moveTo>
                  <a:cubicBezTo>
                    <a:pt x="542" y="180"/>
                    <a:pt x="1263" y="361"/>
                    <a:pt x="1624" y="722"/>
                  </a:cubicBezTo>
                  <a:cubicBezTo>
                    <a:pt x="1263" y="361"/>
                    <a:pt x="722" y="180"/>
                    <a:pt x="0" y="0"/>
                  </a:cubicBezTo>
                  <a:close/>
                </a:path>
              </a:pathLst>
            </a:custGeom>
            <a:solidFill>
              <a:srgbClr val="FFFFFF"/>
            </a:solidFill>
            <a:ln w="1804" cap="flat">
              <a:noFill/>
              <a:prstDash val="solid"/>
              <a:miter/>
            </a:ln>
          </p:spPr>
          <p:txBody>
            <a:bodyPr rtlCol="0" anchor="ctr"/>
            <a:lstStyle/>
            <a:p>
              <a:endParaRPr lang="en-US"/>
            </a:p>
          </p:txBody>
        </p:sp>
        <p:sp>
          <p:nvSpPr>
            <p:cNvPr id="94" name="Freeform 722">
              <a:extLst>
                <a:ext uri="{FF2B5EF4-FFF2-40B4-BE49-F238E27FC236}">
                  <a16:creationId xmlns:a16="http://schemas.microsoft.com/office/drawing/2014/main" id="{46BC8275-6C4A-349D-1FD1-669B3CAD68DE}"/>
                </a:ext>
              </a:extLst>
            </p:cNvPr>
            <p:cNvSpPr/>
            <p:nvPr/>
          </p:nvSpPr>
          <p:spPr>
            <a:xfrm>
              <a:off x="4452606" y="5207026"/>
              <a:ext cx="360" cy="5414"/>
            </a:xfrm>
            <a:custGeom>
              <a:avLst/>
              <a:gdLst>
                <a:gd name="connsiteX0" fmla="*/ 0 w 360"/>
                <a:gd name="connsiteY0" fmla="*/ 0 h 5414"/>
                <a:gd name="connsiteX1" fmla="*/ 361 w 360"/>
                <a:gd name="connsiteY1" fmla="*/ 5414 h 5414"/>
                <a:gd name="connsiteX2" fmla="*/ 0 w 360"/>
                <a:gd name="connsiteY2" fmla="*/ 0 h 5414"/>
              </a:gdLst>
              <a:ahLst/>
              <a:cxnLst>
                <a:cxn ang="0">
                  <a:pos x="connsiteX0" y="connsiteY0"/>
                </a:cxn>
                <a:cxn ang="0">
                  <a:pos x="connsiteX1" y="connsiteY1"/>
                </a:cxn>
                <a:cxn ang="0">
                  <a:pos x="connsiteX2" y="connsiteY2"/>
                </a:cxn>
              </a:cxnLst>
              <a:rect l="l" t="t" r="r" b="b"/>
              <a:pathLst>
                <a:path w="360" h="5414">
                  <a:moveTo>
                    <a:pt x="0" y="0"/>
                  </a:moveTo>
                  <a:cubicBezTo>
                    <a:pt x="180" y="1625"/>
                    <a:pt x="361" y="3429"/>
                    <a:pt x="361" y="5414"/>
                  </a:cubicBezTo>
                  <a:cubicBezTo>
                    <a:pt x="361" y="3429"/>
                    <a:pt x="180" y="1625"/>
                    <a:pt x="0" y="0"/>
                  </a:cubicBezTo>
                  <a:close/>
                </a:path>
              </a:pathLst>
            </a:custGeom>
            <a:solidFill>
              <a:srgbClr val="FFFFFF"/>
            </a:solidFill>
            <a:ln w="1804" cap="flat">
              <a:noFill/>
              <a:prstDash val="solid"/>
              <a:miter/>
            </a:ln>
          </p:spPr>
          <p:txBody>
            <a:bodyPr rtlCol="0" anchor="ctr"/>
            <a:lstStyle/>
            <a:p>
              <a:endParaRPr lang="en-US"/>
            </a:p>
          </p:txBody>
        </p:sp>
        <p:sp>
          <p:nvSpPr>
            <p:cNvPr id="95" name="Freeform 723">
              <a:extLst>
                <a:ext uri="{FF2B5EF4-FFF2-40B4-BE49-F238E27FC236}">
                  <a16:creationId xmlns:a16="http://schemas.microsoft.com/office/drawing/2014/main" id="{8D26C95B-C888-3F49-2ADF-B54FEF283DF5}"/>
                </a:ext>
              </a:extLst>
            </p:cNvPr>
            <p:cNvSpPr/>
            <p:nvPr/>
          </p:nvSpPr>
          <p:spPr>
            <a:xfrm>
              <a:off x="3360198" y="5292751"/>
              <a:ext cx="1804" cy="1443"/>
            </a:xfrm>
            <a:custGeom>
              <a:avLst/>
              <a:gdLst>
                <a:gd name="connsiteX0" fmla="*/ 0 w 1804"/>
                <a:gd name="connsiteY0" fmla="*/ 1444 h 1443"/>
                <a:gd name="connsiteX1" fmla="*/ 0 w 1804"/>
                <a:gd name="connsiteY1" fmla="*/ 0 h 1443"/>
                <a:gd name="connsiteX2" fmla="*/ 0 w 1804"/>
                <a:gd name="connsiteY2" fmla="*/ 1444 h 1443"/>
              </a:gdLst>
              <a:ahLst/>
              <a:cxnLst>
                <a:cxn ang="0">
                  <a:pos x="connsiteX0" y="connsiteY0"/>
                </a:cxn>
                <a:cxn ang="0">
                  <a:pos x="connsiteX1" y="connsiteY1"/>
                </a:cxn>
                <a:cxn ang="0">
                  <a:pos x="connsiteX2" y="connsiteY2"/>
                </a:cxn>
              </a:cxnLst>
              <a:rect l="l" t="t" r="r" b="b"/>
              <a:pathLst>
                <a:path w="1804" h="1443">
                  <a:moveTo>
                    <a:pt x="0" y="1444"/>
                  </a:moveTo>
                  <a:cubicBezTo>
                    <a:pt x="0" y="902"/>
                    <a:pt x="0" y="542"/>
                    <a:pt x="0" y="0"/>
                  </a:cubicBezTo>
                  <a:cubicBezTo>
                    <a:pt x="0" y="361"/>
                    <a:pt x="0" y="902"/>
                    <a:pt x="0" y="1444"/>
                  </a:cubicBezTo>
                  <a:close/>
                </a:path>
              </a:pathLst>
            </a:custGeom>
            <a:solidFill>
              <a:srgbClr val="FFFFFF"/>
            </a:solidFill>
            <a:ln w="1804" cap="flat">
              <a:noFill/>
              <a:prstDash val="solid"/>
              <a:miter/>
            </a:ln>
          </p:spPr>
          <p:txBody>
            <a:bodyPr rtlCol="0" anchor="ctr"/>
            <a:lstStyle/>
            <a:p>
              <a:endParaRPr lang="en-US"/>
            </a:p>
          </p:txBody>
        </p:sp>
        <p:sp>
          <p:nvSpPr>
            <p:cNvPr id="96" name="Freeform 724">
              <a:extLst>
                <a:ext uri="{FF2B5EF4-FFF2-40B4-BE49-F238E27FC236}">
                  <a16:creationId xmlns:a16="http://schemas.microsoft.com/office/drawing/2014/main" id="{541256B3-213F-3B98-FEDB-8FE85E6A3A95}"/>
                </a:ext>
              </a:extLst>
            </p:cNvPr>
            <p:cNvSpPr/>
            <p:nvPr/>
          </p:nvSpPr>
          <p:spPr>
            <a:xfrm>
              <a:off x="3301597" y="5190905"/>
              <a:ext cx="1135307" cy="894306"/>
            </a:xfrm>
            <a:custGeom>
              <a:avLst/>
              <a:gdLst>
                <a:gd name="connsiteX0" fmla="*/ 1099935 w 1135307"/>
                <a:gd name="connsiteY0" fmla="*/ 783676 h 894306"/>
                <a:gd name="connsiteX1" fmla="*/ 1125020 w 1135307"/>
                <a:gd name="connsiteY1" fmla="*/ 366601 h 894306"/>
                <a:gd name="connsiteX2" fmla="*/ 1132420 w 1135307"/>
                <a:gd name="connsiteY2" fmla="*/ 134693 h 894306"/>
                <a:gd name="connsiteX3" fmla="*/ 1135307 w 1135307"/>
                <a:gd name="connsiteY3" fmla="*/ 2225 h 894306"/>
                <a:gd name="connsiteX4" fmla="*/ 1135307 w 1135307"/>
                <a:gd name="connsiteY4" fmla="*/ 1503 h 894306"/>
                <a:gd name="connsiteX5" fmla="*/ 1124298 w 1135307"/>
                <a:gd name="connsiteY5" fmla="*/ 1142 h 894306"/>
                <a:gd name="connsiteX6" fmla="*/ 1094881 w 1135307"/>
                <a:gd name="connsiteY6" fmla="*/ 962 h 894306"/>
                <a:gd name="connsiteX7" fmla="*/ 718413 w 1135307"/>
                <a:gd name="connsiteY7" fmla="*/ 2406 h 894306"/>
                <a:gd name="connsiteX8" fmla="*/ 523501 w 1135307"/>
                <a:gd name="connsiteY8" fmla="*/ 5113 h 894306"/>
                <a:gd name="connsiteX9" fmla="*/ 121587 w 1135307"/>
                <a:gd name="connsiteY9" fmla="*/ 10707 h 894306"/>
                <a:gd name="connsiteX10" fmla="*/ 30808 w 1135307"/>
                <a:gd name="connsiteY10" fmla="*/ 12332 h 894306"/>
                <a:gd name="connsiteX11" fmla="*/ 128 w 1135307"/>
                <a:gd name="connsiteY11" fmla="*/ 42651 h 894306"/>
                <a:gd name="connsiteX12" fmla="*/ 1752 w 1135307"/>
                <a:gd name="connsiteY12" fmla="*/ 133249 h 894306"/>
                <a:gd name="connsiteX13" fmla="*/ 13483 w 1135307"/>
                <a:gd name="connsiteY13" fmla="*/ 319678 h 894306"/>
                <a:gd name="connsiteX14" fmla="*/ 24311 w 1135307"/>
                <a:gd name="connsiteY14" fmla="*/ 511522 h 894306"/>
                <a:gd name="connsiteX15" fmla="*/ 34779 w 1135307"/>
                <a:gd name="connsiteY15" fmla="*/ 657886 h 894306"/>
                <a:gd name="connsiteX16" fmla="*/ 45968 w 1135307"/>
                <a:gd name="connsiteY16" fmla="*/ 830960 h 894306"/>
                <a:gd name="connsiteX17" fmla="*/ 52104 w 1135307"/>
                <a:gd name="connsiteY17" fmla="*/ 875898 h 894306"/>
                <a:gd name="connsiteX18" fmla="*/ 57879 w 1135307"/>
                <a:gd name="connsiteY18" fmla="*/ 894307 h 894306"/>
                <a:gd name="connsiteX19" fmla="*/ 58421 w 1135307"/>
                <a:gd name="connsiteY19" fmla="*/ 790354 h 894306"/>
                <a:gd name="connsiteX20" fmla="*/ 55533 w 1135307"/>
                <a:gd name="connsiteY20" fmla="*/ 416051 h 894306"/>
                <a:gd name="connsiteX21" fmla="*/ 54089 w 1135307"/>
                <a:gd name="connsiteY21" fmla="*/ 315888 h 894306"/>
                <a:gd name="connsiteX22" fmla="*/ 58421 w 1135307"/>
                <a:gd name="connsiteY22" fmla="*/ 98778 h 894306"/>
                <a:gd name="connsiteX23" fmla="*/ 58421 w 1135307"/>
                <a:gd name="connsiteY23" fmla="*/ 101125 h 894306"/>
                <a:gd name="connsiteX24" fmla="*/ 58782 w 1135307"/>
                <a:gd name="connsiteY24" fmla="*/ 90657 h 894306"/>
                <a:gd name="connsiteX25" fmla="*/ 90004 w 1135307"/>
                <a:gd name="connsiteY25" fmla="*/ 63586 h 894306"/>
                <a:gd name="connsiteX26" fmla="*/ 98667 w 1135307"/>
                <a:gd name="connsiteY26" fmla="*/ 63947 h 894306"/>
                <a:gd name="connsiteX27" fmla="*/ 149199 w 1135307"/>
                <a:gd name="connsiteY27" fmla="*/ 51314 h 894306"/>
                <a:gd name="connsiteX28" fmla="*/ 898887 w 1135307"/>
                <a:gd name="connsiteY28" fmla="*/ 38320 h 894306"/>
                <a:gd name="connsiteX29" fmla="*/ 977212 w 1135307"/>
                <a:gd name="connsiteY29" fmla="*/ 55284 h 894306"/>
                <a:gd name="connsiteX30" fmla="*/ 1046153 w 1135307"/>
                <a:gd name="connsiteY30" fmla="*/ 53660 h 894306"/>
                <a:gd name="connsiteX31" fmla="*/ 1088023 w 1135307"/>
                <a:gd name="connsiteY31" fmla="*/ 96071 h 894306"/>
                <a:gd name="connsiteX32" fmla="*/ 1079541 w 1135307"/>
                <a:gd name="connsiteY32" fmla="*/ 349276 h 894306"/>
                <a:gd name="connsiteX33" fmla="*/ 1068893 w 1135307"/>
                <a:gd name="connsiteY33" fmla="*/ 834570 h 894306"/>
                <a:gd name="connsiteX34" fmla="*/ 1099935 w 1135307"/>
                <a:gd name="connsiteY34" fmla="*/ 783676 h 89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35307" h="894306">
                  <a:moveTo>
                    <a:pt x="1099935" y="783676"/>
                  </a:moveTo>
                  <a:cubicBezTo>
                    <a:pt x="1109500" y="750830"/>
                    <a:pt x="1123035" y="446010"/>
                    <a:pt x="1125020" y="366601"/>
                  </a:cubicBezTo>
                  <a:cubicBezTo>
                    <a:pt x="1127006" y="289178"/>
                    <a:pt x="1129532" y="211935"/>
                    <a:pt x="1132420" y="134693"/>
                  </a:cubicBezTo>
                  <a:cubicBezTo>
                    <a:pt x="1134044" y="90476"/>
                    <a:pt x="1135307" y="46441"/>
                    <a:pt x="1135307" y="2225"/>
                  </a:cubicBezTo>
                  <a:cubicBezTo>
                    <a:pt x="1135307" y="2044"/>
                    <a:pt x="1135307" y="1684"/>
                    <a:pt x="1135307" y="1503"/>
                  </a:cubicBezTo>
                  <a:cubicBezTo>
                    <a:pt x="1132239" y="1142"/>
                    <a:pt x="1128630" y="1142"/>
                    <a:pt x="1124298" y="1142"/>
                  </a:cubicBezTo>
                  <a:cubicBezTo>
                    <a:pt x="1114553" y="962"/>
                    <a:pt x="1104627" y="1142"/>
                    <a:pt x="1094881" y="962"/>
                  </a:cubicBezTo>
                  <a:cubicBezTo>
                    <a:pt x="969452" y="-1384"/>
                    <a:pt x="843842" y="1142"/>
                    <a:pt x="718413" y="2406"/>
                  </a:cubicBezTo>
                  <a:cubicBezTo>
                    <a:pt x="653443" y="3127"/>
                    <a:pt x="588472" y="3669"/>
                    <a:pt x="523501" y="5113"/>
                  </a:cubicBezTo>
                  <a:cubicBezTo>
                    <a:pt x="446259" y="6737"/>
                    <a:pt x="178255" y="6737"/>
                    <a:pt x="121587" y="10707"/>
                  </a:cubicBezTo>
                  <a:cubicBezTo>
                    <a:pt x="91448" y="12873"/>
                    <a:pt x="61128" y="11610"/>
                    <a:pt x="30808" y="12332"/>
                  </a:cubicBezTo>
                  <a:cubicBezTo>
                    <a:pt x="7166" y="12873"/>
                    <a:pt x="489" y="18829"/>
                    <a:pt x="128" y="42651"/>
                  </a:cubicBezTo>
                  <a:cubicBezTo>
                    <a:pt x="-233" y="72790"/>
                    <a:pt x="128" y="103110"/>
                    <a:pt x="1752" y="133249"/>
                  </a:cubicBezTo>
                  <a:cubicBezTo>
                    <a:pt x="5181" y="195332"/>
                    <a:pt x="9693" y="257415"/>
                    <a:pt x="13483" y="319678"/>
                  </a:cubicBezTo>
                  <a:cubicBezTo>
                    <a:pt x="17273" y="383566"/>
                    <a:pt x="20341" y="447634"/>
                    <a:pt x="24311" y="511522"/>
                  </a:cubicBezTo>
                  <a:cubicBezTo>
                    <a:pt x="27379" y="560250"/>
                    <a:pt x="31530" y="608978"/>
                    <a:pt x="34779" y="657886"/>
                  </a:cubicBezTo>
                  <a:cubicBezTo>
                    <a:pt x="38749" y="715638"/>
                    <a:pt x="41817" y="773209"/>
                    <a:pt x="45968" y="830960"/>
                  </a:cubicBezTo>
                  <a:cubicBezTo>
                    <a:pt x="47051" y="845940"/>
                    <a:pt x="49036" y="861099"/>
                    <a:pt x="52104" y="875898"/>
                  </a:cubicBezTo>
                  <a:cubicBezTo>
                    <a:pt x="53729" y="883117"/>
                    <a:pt x="55533" y="889253"/>
                    <a:pt x="57879" y="894307"/>
                  </a:cubicBezTo>
                  <a:cubicBezTo>
                    <a:pt x="55894" y="859656"/>
                    <a:pt x="57338" y="825004"/>
                    <a:pt x="58421" y="790354"/>
                  </a:cubicBezTo>
                  <a:cubicBezTo>
                    <a:pt x="60045" y="731519"/>
                    <a:pt x="55172" y="444746"/>
                    <a:pt x="55533" y="416051"/>
                  </a:cubicBezTo>
                  <a:cubicBezTo>
                    <a:pt x="55894" y="382664"/>
                    <a:pt x="54992" y="349276"/>
                    <a:pt x="54089" y="315888"/>
                  </a:cubicBezTo>
                  <a:cubicBezTo>
                    <a:pt x="53187" y="283222"/>
                    <a:pt x="56436" y="100583"/>
                    <a:pt x="58421" y="98778"/>
                  </a:cubicBezTo>
                  <a:cubicBezTo>
                    <a:pt x="58421" y="99500"/>
                    <a:pt x="58421" y="100222"/>
                    <a:pt x="58421" y="101125"/>
                  </a:cubicBezTo>
                  <a:cubicBezTo>
                    <a:pt x="58421" y="96252"/>
                    <a:pt x="58601" y="92643"/>
                    <a:pt x="58782" y="90657"/>
                  </a:cubicBezTo>
                  <a:cubicBezTo>
                    <a:pt x="61128" y="67737"/>
                    <a:pt x="67445" y="62503"/>
                    <a:pt x="90004" y="63586"/>
                  </a:cubicBezTo>
                  <a:cubicBezTo>
                    <a:pt x="92891" y="63767"/>
                    <a:pt x="95779" y="63767"/>
                    <a:pt x="98667" y="63947"/>
                  </a:cubicBezTo>
                  <a:cubicBezTo>
                    <a:pt x="115270" y="58713"/>
                    <a:pt x="132596" y="54923"/>
                    <a:pt x="149199" y="51314"/>
                  </a:cubicBezTo>
                  <a:cubicBezTo>
                    <a:pt x="158223" y="49329"/>
                    <a:pt x="866943" y="38861"/>
                    <a:pt x="898887" y="38320"/>
                  </a:cubicBezTo>
                  <a:cubicBezTo>
                    <a:pt x="924695" y="37959"/>
                    <a:pt x="977032" y="49509"/>
                    <a:pt x="977212" y="55284"/>
                  </a:cubicBezTo>
                  <a:cubicBezTo>
                    <a:pt x="1009156" y="54562"/>
                    <a:pt x="1034242" y="54021"/>
                    <a:pt x="1046153" y="53660"/>
                  </a:cubicBezTo>
                  <a:cubicBezTo>
                    <a:pt x="1080443" y="52577"/>
                    <a:pt x="1088384" y="61962"/>
                    <a:pt x="1088023" y="96071"/>
                  </a:cubicBezTo>
                  <a:cubicBezTo>
                    <a:pt x="1087482" y="180533"/>
                    <a:pt x="1079722" y="264634"/>
                    <a:pt x="1079541" y="349276"/>
                  </a:cubicBezTo>
                  <a:cubicBezTo>
                    <a:pt x="1079360" y="464418"/>
                    <a:pt x="1076293" y="752274"/>
                    <a:pt x="1068893" y="834570"/>
                  </a:cubicBezTo>
                  <a:cubicBezTo>
                    <a:pt x="1083872" y="821034"/>
                    <a:pt x="1094159" y="803709"/>
                    <a:pt x="1099935" y="783676"/>
                  </a:cubicBezTo>
                  <a:close/>
                </a:path>
              </a:pathLst>
            </a:custGeom>
            <a:solidFill>
              <a:srgbClr val="DF4625"/>
            </a:solidFill>
            <a:ln w="1804" cap="flat">
              <a:noFill/>
              <a:prstDash val="solid"/>
              <a:miter/>
            </a:ln>
          </p:spPr>
          <p:txBody>
            <a:bodyPr rtlCol="0" anchor="ctr"/>
            <a:lstStyle/>
            <a:p>
              <a:endParaRPr lang="en-US"/>
            </a:p>
          </p:txBody>
        </p:sp>
        <p:sp>
          <p:nvSpPr>
            <p:cNvPr id="97" name="Freeform 725">
              <a:extLst>
                <a:ext uri="{FF2B5EF4-FFF2-40B4-BE49-F238E27FC236}">
                  <a16:creationId xmlns:a16="http://schemas.microsoft.com/office/drawing/2014/main" id="{B78E0B37-E294-C67A-C9E1-083D0FFB8154}"/>
                </a:ext>
              </a:extLst>
            </p:cNvPr>
            <p:cNvSpPr/>
            <p:nvPr/>
          </p:nvSpPr>
          <p:spPr>
            <a:xfrm>
              <a:off x="4453147" y="5216411"/>
              <a:ext cx="1804" cy="3429"/>
            </a:xfrm>
            <a:custGeom>
              <a:avLst/>
              <a:gdLst>
                <a:gd name="connsiteX0" fmla="*/ 0 w 1804"/>
                <a:gd name="connsiteY0" fmla="*/ 0 h 3429"/>
                <a:gd name="connsiteX1" fmla="*/ 0 w 1804"/>
                <a:gd name="connsiteY1" fmla="*/ 3429 h 3429"/>
                <a:gd name="connsiteX2" fmla="*/ 0 w 1804"/>
                <a:gd name="connsiteY2" fmla="*/ 0 h 3429"/>
              </a:gdLst>
              <a:ahLst/>
              <a:cxnLst>
                <a:cxn ang="0">
                  <a:pos x="connsiteX0" y="connsiteY0"/>
                </a:cxn>
                <a:cxn ang="0">
                  <a:pos x="connsiteX1" y="connsiteY1"/>
                </a:cxn>
                <a:cxn ang="0">
                  <a:pos x="connsiteX2" y="connsiteY2"/>
                </a:cxn>
              </a:cxnLst>
              <a:rect l="l" t="t" r="r" b="b"/>
              <a:pathLst>
                <a:path w="1804" h="3429">
                  <a:moveTo>
                    <a:pt x="0" y="0"/>
                  </a:moveTo>
                  <a:cubicBezTo>
                    <a:pt x="0" y="1083"/>
                    <a:pt x="0" y="2166"/>
                    <a:pt x="0" y="3429"/>
                  </a:cubicBezTo>
                  <a:cubicBezTo>
                    <a:pt x="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98" name="Freeform 726">
              <a:extLst>
                <a:ext uri="{FF2B5EF4-FFF2-40B4-BE49-F238E27FC236}">
                  <a16:creationId xmlns:a16="http://schemas.microsoft.com/office/drawing/2014/main" id="{6155D0F0-7D1C-07AD-5567-34EB8869A72B}"/>
                </a:ext>
              </a:extLst>
            </p:cNvPr>
            <p:cNvSpPr/>
            <p:nvPr/>
          </p:nvSpPr>
          <p:spPr>
            <a:xfrm>
              <a:off x="4453147" y="5212801"/>
              <a:ext cx="1804" cy="3068"/>
            </a:xfrm>
            <a:custGeom>
              <a:avLst/>
              <a:gdLst>
                <a:gd name="connsiteX0" fmla="*/ 0 w 1804"/>
                <a:gd name="connsiteY0" fmla="*/ 0 h 3068"/>
                <a:gd name="connsiteX1" fmla="*/ 0 w 1804"/>
                <a:gd name="connsiteY1" fmla="*/ 3068 h 3068"/>
                <a:gd name="connsiteX2" fmla="*/ 0 w 1804"/>
                <a:gd name="connsiteY2" fmla="*/ 0 h 3068"/>
              </a:gdLst>
              <a:ahLst/>
              <a:cxnLst>
                <a:cxn ang="0">
                  <a:pos x="connsiteX0" y="connsiteY0"/>
                </a:cxn>
                <a:cxn ang="0">
                  <a:pos x="connsiteX1" y="connsiteY1"/>
                </a:cxn>
                <a:cxn ang="0">
                  <a:pos x="connsiteX2" y="connsiteY2"/>
                </a:cxn>
              </a:cxnLst>
              <a:rect l="l" t="t" r="r" b="b"/>
              <a:pathLst>
                <a:path w="1804" h="3068">
                  <a:moveTo>
                    <a:pt x="0" y="0"/>
                  </a:moveTo>
                  <a:cubicBezTo>
                    <a:pt x="0" y="902"/>
                    <a:pt x="0" y="1985"/>
                    <a:pt x="0" y="3068"/>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99" name="Freeform 727">
              <a:extLst>
                <a:ext uri="{FF2B5EF4-FFF2-40B4-BE49-F238E27FC236}">
                  <a16:creationId xmlns:a16="http://schemas.microsoft.com/office/drawing/2014/main" id="{A908A188-E83A-5E28-EDB2-3BE1DBCE9282}"/>
                </a:ext>
              </a:extLst>
            </p:cNvPr>
            <p:cNvSpPr/>
            <p:nvPr/>
          </p:nvSpPr>
          <p:spPr>
            <a:xfrm>
              <a:off x="3403332" y="6109936"/>
              <a:ext cx="4150" cy="360"/>
            </a:xfrm>
            <a:custGeom>
              <a:avLst/>
              <a:gdLst>
                <a:gd name="connsiteX0" fmla="*/ 4151 w 4150"/>
                <a:gd name="connsiteY0" fmla="*/ 361 h 360"/>
                <a:gd name="connsiteX1" fmla="*/ 0 w 4150"/>
                <a:gd name="connsiteY1" fmla="*/ 0 h 360"/>
                <a:gd name="connsiteX2" fmla="*/ 4151 w 4150"/>
                <a:gd name="connsiteY2" fmla="*/ 361 h 360"/>
              </a:gdLst>
              <a:ahLst/>
              <a:cxnLst>
                <a:cxn ang="0">
                  <a:pos x="connsiteX0" y="connsiteY0"/>
                </a:cxn>
                <a:cxn ang="0">
                  <a:pos x="connsiteX1" y="connsiteY1"/>
                </a:cxn>
                <a:cxn ang="0">
                  <a:pos x="connsiteX2" y="connsiteY2"/>
                </a:cxn>
              </a:cxnLst>
              <a:rect l="l" t="t" r="r" b="b"/>
              <a:pathLst>
                <a:path w="4150" h="360">
                  <a:moveTo>
                    <a:pt x="4151" y="361"/>
                  </a:moveTo>
                  <a:cubicBezTo>
                    <a:pt x="2707" y="361"/>
                    <a:pt x="1444" y="181"/>
                    <a:pt x="0" y="0"/>
                  </a:cubicBezTo>
                  <a:cubicBezTo>
                    <a:pt x="1444" y="181"/>
                    <a:pt x="2707" y="181"/>
                    <a:pt x="4151" y="361"/>
                  </a:cubicBezTo>
                  <a:close/>
                </a:path>
              </a:pathLst>
            </a:custGeom>
            <a:solidFill>
              <a:srgbClr val="FFFFFF"/>
            </a:solidFill>
            <a:ln w="1804" cap="flat">
              <a:noFill/>
              <a:prstDash val="solid"/>
              <a:miter/>
            </a:ln>
          </p:spPr>
          <p:txBody>
            <a:bodyPr rtlCol="0" anchor="ctr"/>
            <a:lstStyle/>
            <a:p>
              <a:endParaRPr lang="en-US"/>
            </a:p>
          </p:txBody>
        </p:sp>
        <p:sp>
          <p:nvSpPr>
            <p:cNvPr id="100" name="Freeform 728">
              <a:extLst>
                <a:ext uri="{FF2B5EF4-FFF2-40B4-BE49-F238E27FC236}">
                  <a16:creationId xmlns:a16="http://schemas.microsoft.com/office/drawing/2014/main" id="{A8FF1EEE-DCB4-2C28-6056-33EEED86DE83}"/>
                </a:ext>
              </a:extLst>
            </p:cNvPr>
            <p:cNvSpPr/>
            <p:nvPr/>
          </p:nvSpPr>
          <p:spPr>
            <a:xfrm>
              <a:off x="4439611" y="5192769"/>
              <a:ext cx="4150" cy="902"/>
            </a:xfrm>
            <a:custGeom>
              <a:avLst/>
              <a:gdLst>
                <a:gd name="connsiteX0" fmla="*/ 0 w 4150"/>
                <a:gd name="connsiteY0" fmla="*/ 0 h 902"/>
                <a:gd name="connsiteX1" fmla="*/ 4151 w 4150"/>
                <a:gd name="connsiteY1" fmla="*/ 902 h 902"/>
                <a:gd name="connsiteX2" fmla="*/ 0 w 4150"/>
                <a:gd name="connsiteY2" fmla="*/ 0 h 902"/>
              </a:gdLst>
              <a:ahLst/>
              <a:cxnLst>
                <a:cxn ang="0">
                  <a:pos x="connsiteX0" y="connsiteY0"/>
                </a:cxn>
                <a:cxn ang="0">
                  <a:pos x="connsiteX1" y="connsiteY1"/>
                </a:cxn>
                <a:cxn ang="0">
                  <a:pos x="connsiteX2" y="connsiteY2"/>
                </a:cxn>
              </a:cxnLst>
              <a:rect l="l" t="t" r="r" b="b"/>
              <a:pathLst>
                <a:path w="4150" h="902">
                  <a:moveTo>
                    <a:pt x="0" y="0"/>
                  </a:moveTo>
                  <a:cubicBezTo>
                    <a:pt x="1624" y="180"/>
                    <a:pt x="2888" y="542"/>
                    <a:pt x="4151" y="902"/>
                  </a:cubicBezTo>
                  <a:cubicBezTo>
                    <a:pt x="2888" y="361"/>
                    <a:pt x="1444" y="180"/>
                    <a:pt x="0" y="0"/>
                  </a:cubicBezTo>
                  <a:close/>
                </a:path>
              </a:pathLst>
            </a:custGeom>
            <a:solidFill>
              <a:srgbClr val="FFFFFF"/>
            </a:solidFill>
            <a:ln w="1804" cap="flat">
              <a:noFill/>
              <a:prstDash val="solid"/>
              <a:miter/>
            </a:ln>
          </p:spPr>
          <p:txBody>
            <a:bodyPr rtlCol="0" anchor="ctr"/>
            <a:lstStyle/>
            <a:p>
              <a:endParaRPr lang="en-US"/>
            </a:p>
          </p:txBody>
        </p:sp>
        <p:sp>
          <p:nvSpPr>
            <p:cNvPr id="101" name="Freeform 729">
              <a:extLst>
                <a:ext uri="{FF2B5EF4-FFF2-40B4-BE49-F238E27FC236}">
                  <a16:creationId xmlns:a16="http://schemas.microsoft.com/office/drawing/2014/main" id="{C02A5ED4-A1FB-D1B6-9D4E-B2F60CB4D3D5}"/>
                </a:ext>
              </a:extLst>
            </p:cNvPr>
            <p:cNvSpPr/>
            <p:nvPr/>
          </p:nvSpPr>
          <p:spPr>
            <a:xfrm>
              <a:off x="3400625" y="5253949"/>
              <a:ext cx="127053" cy="1369"/>
            </a:xfrm>
            <a:custGeom>
              <a:avLst/>
              <a:gdLst>
                <a:gd name="connsiteX0" fmla="*/ 0 w 127053"/>
                <a:gd name="connsiteY0" fmla="*/ 542 h 1369"/>
                <a:gd name="connsiteX1" fmla="*/ 127054 w 127053"/>
                <a:gd name="connsiteY1" fmla="*/ 0 h 1369"/>
                <a:gd name="connsiteX2" fmla="*/ 0 w 127053"/>
                <a:gd name="connsiteY2" fmla="*/ 542 h 1369"/>
              </a:gdLst>
              <a:ahLst/>
              <a:cxnLst>
                <a:cxn ang="0">
                  <a:pos x="connsiteX0" y="connsiteY0"/>
                </a:cxn>
                <a:cxn ang="0">
                  <a:pos x="connsiteX1" y="connsiteY1"/>
                </a:cxn>
                <a:cxn ang="0">
                  <a:pos x="connsiteX2" y="connsiteY2"/>
                </a:cxn>
              </a:cxnLst>
              <a:rect l="l" t="t" r="r" b="b"/>
              <a:pathLst>
                <a:path w="127053" h="1369">
                  <a:moveTo>
                    <a:pt x="0" y="542"/>
                  </a:moveTo>
                  <a:cubicBezTo>
                    <a:pt x="42411" y="2166"/>
                    <a:pt x="84642" y="1083"/>
                    <a:pt x="127054" y="0"/>
                  </a:cubicBezTo>
                  <a:cubicBezTo>
                    <a:pt x="84642" y="1083"/>
                    <a:pt x="42411" y="2166"/>
                    <a:pt x="0" y="542"/>
                  </a:cubicBezTo>
                  <a:close/>
                </a:path>
              </a:pathLst>
            </a:custGeom>
            <a:solidFill>
              <a:srgbClr val="FFFFFF"/>
            </a:solidFill>
            <a:ln w="1804" cap="flat">
              <a:noFill/>
              <a:prstDash val="solid"/>
              <a:miter/>
            </a:ln>
          </p:spPr>
          <p:txBody>
            <a:bodyPr rtlCol="0" anchor="ctr"/>
            <a:lstStyle/>
            <a:p>
              <a:endParaRPr lang="en-US"/>
            </a:p>
          </p:txBody>
        </p:sp>
        <p:sp>
          <p:nvSpPr>
            <p:cNvPr id="102" name="Freeform 730">
              <a:extLst>
                <a:ext uri="{FF2B5EF4-FFF2-40B4-BE49-F238E27FC236}">
                  <a16:creationId xmlns:a16="http://schemas.microsoft.com/office/drawing/2014/main" id="{FE75BF55-4FF2-0CF8-E078-259DB4158020}"/>
                </a:ext>
              </a:extLst>
            </p:cNvPr>
            <p:cNvSpPr/>
            <p:nvPr/>
          </p:nvSpPr>
          <p:spPr>
            <a:xfrm>
              <a:off x="3362906" y="5403021"/>
              <a:ext cx="180" cy="4511"/>
            </a:xfrm>
            <a:custGeom>
              <a:avLst/>
              <a:gdLst>
                <a:gd name="connsiteX0" fmla="*/ 0 w 180"/>
                <a:gd name="connsiteY0" fmla="*/ 0 h 4511"/>
                <a:gd name="connsiteX1" fmla="*/ 181 w 180"/>
                <a:gd name="connsiteY1" fmla="*/ 4512 h 4511"/>
                <a:gd name="connsiteX2" fmla="*/ 0 w 180"/>
                <a:gd name="connsiteY2" fmla="*/ 0 h 4511"/>
              </a:gdLst>
              <a:ahLst/>
              <a:cxnLst>
                <a:cxn ang="0">
                  <a:pos x="connsiteX0" y="connsiteY0"/>
                </a:cxn>
                <a:cxn ang="0">
                  <a:pos x="connsiteX1" y="connsiteY1"/>
                </a:cxn>
                <a:cxn ang="0">
                  <a:pos x="connsiteX2" y="connsiteY2"/>
                </a:cxn>
              </a:cxnLst>
              <a:rect l="l" t="t" r="r" b="b"/>
              <a:pathLst>
                <a:path w="180" h="4511">
                  <a:moveTo>
                    <a:pt x="0" y="0"/>
                  </a:moveTo>
                  <a:cubicBezTo>
                    <a:pt x="0" y="1444"/>
                    <a:pt x="181" y="3068"/>
                    <a:pt x="181" y="4512"/>
                  </a:cubicBezTo>
                  <a:cubicBezTo>
                    <a:pt x="181" y="3068"/>
                    <a:pt x="181" y="1624"/>
                    <a:pt x="0" y="0"/>
                  </a:cubicBezTo>
                  <a:close/>
                </a:path>
              </a:pathLst>
            </a:custGeom>
            <a:solidFill>
              <a:srgbClr val="FFFFFF"/>
            </a:solidFill>
            <a:ln w="1804" cap="flat">
              <a:noFill/>
              <a:prstDash val="solid"/>
              <a:miter/>
            </a:ln>
          </p:spPr>
          <p:txBody>
            <a:bodyPr rtlCol="0" anchor="ctr"/>
            <a:lstStyle/>
            <a:p>
              <a:endParaRPr lang="en-US"/>
            </a:p>
          </p:txBody>
        </p:sp>
        <p:sp>
          <p:nvSpPr>
            <p:cNvPr id="103" name="Freeform 731">
              <a:extLst>
                <a:ext uri="{FF2B5EF4-FFF2-40B4-BE49-F238E27FC236}">
                  <a16:creationId xmlns:a16="http://schemas.microsoft.com/office/drawing/2014/main" id="{F4BCBA1E-4BF0-A80C-EF92-AFC990A7CF34}"/>
                </a:ext>
              </a:extLst>
            </p:cNvPr>
            <p:cNvSpPr/>
            <p:nvPr/>
          </p:nvSpPr>
          <p:spPr>
            <a:xfrm>
              <a:off x="3362545" y="5390027"/>
              <a:ext cx="360" cy="11550"/>
            </a:xfrm>
            <a:custGeom>
              <a:avLst/>
              <a:gdLst>
                <a:gd name="connsiteX0" fmla="*/ 0 w 360"/>
                <a:gd name="connsiteY0" fmla="*/ 0 h 11550"/>
                <a:gd name="connsiteX1" fmla="*/ 361 w 360"/>
                <a:gd name="connsiteY1" fmla="*/ 11550 h 11550"/>
                <a:gd name="connsiteX2" fmla="*/ 0 w 360"/>
                <a:gd name="connsiteY2" fmla="*/ 0 h 11550"/>
              </a:gdLst>
              <a:ahLst/>
              <a:cxnLst>
                <a:cxn ang="0">
                  <a:pos x="connsiteX0" y="connsiteY0"/>
                </a:cxn>
                <a:cxn ang="0">
                  <a:pos x="connsiteX1" y="connsiteY1"/>
                </a:cxn>
                <a:cxn ang="0">
                  <a:pos x="connsiteX2" y="connsiteY2"/>
                </a:cxn>
              </a:cxnLst>
              <a:rect l="l" t="t" r="r" b="b"/>
              <a:pathLst>
                <a:path w="360" h="11550">
                  <a:moveTo>
                    <a:pt x="0" y="0"/>
                  </a:moveTo>
                  <a:cubicBezTo>
                    <a:pt x="180" y="3790"/>
                    <a:pt x="180" y="7760"/>
                    <a:pt x="361" y="11550"/>
                  </a:cubicBezTo>
                  <a:cubicBezTo>
                    <a:pt x="180" y="7760"/>
                    <a:pt x="180" y="3790"/>
                    <a:pt x="0" y="0"/>
                  </a:cubicBezTo>
                  <a:close/>
                </a:path>
              </a:pathLst>
            </a:custGeom>
            <a:solidFill>
              <a:srgbClr val="FFFFFF"/>
            </a:solidFill>
            <a:ln w="1804" cap="flat">
              <a:noFill/>
              <a:prstDash val="solid"/>
              <a:miter/>
            </a:ln>
          </p:spPr>
          <p:txBody>
            <a:bodyPr rtlCol="0" anchor="ctr"/>
            <a:lstStyle/>
            <a:p>
              <a:endParaRPr lang="en-US"/>
            </a:p>
          </p:txBody>
        </p:sp>
        <p:sp>
          <p:nvSpPr>
            <p:cNvPr id="104" name="Freeform 732">
              <a:extLst>
                <a:ext uri="{FF2B5EF4-FFF2-40B4-BE49-F238E27FC236}">
                  <a16:creationId xmlns:a16="http://schemas.microsoft.com/office/drawing/2014/main" id="{1FDB79D6-DE36-17F5-4EDC-DE31523BED0C}"/>
                </a:ext>
              </a:extLst>
            </p:cNvPr>
            <p:cNvSpPr/>
            <p:nvPr/>
          </p:nvSpPr>
          <p:spPr>
            <a:xfrm>
              <a:off x="3363086" y="5409157"/>
              <a:ext cx="180" cy="4150"/>
            </a:xfrm>
            <a:custGeom>
              <a:avLst/>
              <a:gdLst>
                <a:gd name="connsiteX0" fmla="*/ 0 w 180"/>
                <a:gd name="connsiteY0" fmla="*/ 0 h 4150"/>
                <a:gd name="connsiteX1" fmla="*/ 180 w 180"/>
                <a:gd name="connsiteY1" fmla="*/ 4151 h 4150"/>
                <a:gd name="connsiteX2" fmla="*/ 0 w 180"/>
                <a:gd name="connsiteY2" fmla="*/ 0 h 4150"/>
              </a:gdLst>
              <a:ahLst/>
              <a:cxnLst>
                <a:cxn ang="0">
                  <a:pos x="connsiteX0" y="connsiteY0"/>
                </a:cxn>
                <a:cxn ang="0">
                  <a:pos x="connsiteX1" y="connsiteY1"/>
                </a:cxn>
                <a:cxn ang="0">
                  <a:pos x="connsiteX2" y="connsiteY2"/>
                </a:cxn>
              </a:cxnLst>
              <a:rect l="l" t="t" r="r" b="b"/>
              <a:pathLst>
                <a:path w="180" h="4150">
                  <a:moveTo>
                    <a:pt x="0" y="0"/>
                  </a:moveTo>
                  <a:cubicBezTo>
                    <a:pt x="0" y="1444"/>
                    <a:pt x="180" y="2707"/>
                    <a:pt x="180" y="4151"/>
                  </a:cubicBezTo>
                  <a:cubicBezTo>
                    <a:pt x="180"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105" name="Freeform 733">
              <a:extLst>
                <a:ext uri="{FF2B5EF4-FFF2-40B4-BE49-F238E27FC236}">
                  <a16:creationId xmlns:a16="http://schemas.microsoft.com/office/drawing/2014/main" id="{1B0A2A30-7395-9536-FA73-E2429A93A100}"/>
                </a:ext>
              </a:extLst>
            </p:cNvPr>
            <p:cNvSpPr/>
            <p:nvPr/>
          </p:nvSpPr>
          <p:spPr>
            <a:xfrm>
              <a:off x="3363808" y="5427385"/>
              <a:ext cx="180" cy="3970"/>
            </a:xfrm>
            <a:custGeom>
              <a:avLst/>
              <a:gdLst>
                <a:gd name="connsiteX0" fmla="*/ 0 w 180"/>
                <a:gd name="connsiteY0" fmla="*/ 0 h 3970"/>
                <a:gd name="connsiteX1" fmla="*/ 181 w 180"/>
                <a:gd name="connsiteY1" fmla="*/ 3970 h 3970"/>
                <a:gd name="connsiteX2" fmla="*/ 0 w 180"/>
                <a:gd name="connsiteY2" fmla="*/ 0 h 3970"/>
              </a:gdLst>
              <a:ahLst/>
              <a:cxnLst>
                <a:cxn ang="0">
                  <a:pos x="connsiteX0" y="connsiteY0"/>
                </a:cxn>
                <a:cxn ang="0">
                  <a:pos x="connsiteX1" y="connsiteY1"/>
                </a:cxn>
                <a:cxn ang="0">
                  <a:pos x="connsiteX2" y="connsiteY2"/>
                </a:cxn>
              </a:cxnLst>
              <a:rect l="l" t="t" r="r" b="b"/>
              <a:pathLst>
                <a:path w="180" h="3970">
                  <a:moveTo>
                    <a:pt x="0" y="0"/>
                  </a:moveTo>
                  <a:cubicBezTo>
                    <a:pt x="0" y="1263"/>
                    <a:pt x="181" y="2707"/>
                    <a:pt x="181" y="3970"/>
                  </a:cubicBezTo>
                  <a:cubicBezTo>
                    <a:pt x="0" y="2526"/>
                    <a:pt x="0" y="1263"/>
                    <a:pt x="0" y="0"/>
                  </a:cubicBezTo>
                  <a:close/>
                </a:path>
              </a:pathLst>
            </a:custGeom>
            <a:solidFill>
              <a:srgbClr val="FFFFFF"/>
            </a:solidFill>
            <a:ln w="1804" cap="flat">
              <a:noFill/>
              <a:prstDash val="solid"/>
              <a:miter/>
            </a:ln>
          </p:spPr>
          <p:txBody>
            <a:bodyPr rtlCol="0" anchor="ctr"/>
            <a:lstStyle/>
            <a:p>
              <a:endParaRPr lang="en-US"/>
            </a:p>
          </p:txBody>
        </p:sp>
        <p:sp>
          <p:nvSpPr>
            <p:cNvPr id="106" name="Freeform 734">
              <a:extLst>
                <a:ext uri="{FF2B5EF4-FFF2-40B4-BE49-F238E27FC236}">
                  <a16:creationId xmlns:a16="http://schemas.microsoft.com/office/drawing/2014/main" id="{37B6E4A5-9459-8C05-FABA-FB1D54D774B4}"/>
                </a:ext>
              </a:extLst>
            </p:cNvPr>
            <p:cNvSpPr/>
            <p:nvPr/>
          </p:nvSpPr>
          <p:spPr>
            <a:xfrm>
              <a:off x="3363447" y="5415293"/>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3"/>
                    <a:pt x="180" y="2887"/>
                    <a:pt x="180" y="4331"/>
                  </a:cubicBezTo>
                  <a:cubicBezTo>
                    <a:pt x="0" y="2887"/>
                    <a:pt x="0" y="1443"/>
                    <a:pt x="0" y="0"/>
                  </a:cubicBezTo>
                  <a:close/>
                </a:path>
              </a:pathLst>
            </a:custGeom>
            <a:solidFill>
              <a:srgbClr val="FFFFFF"/>
            </a:solidFill>
            <a:ln w="1804" cap="flat">
              <a:noFill/>
              <a:prstDash val="solid"/>
              <a:miter/>
            </a:ln>
          </p:spPr>
          <p:txBody>
            <a:bodyPr rtlCol="0" anchor="ctr"/>
            <a:lstStyle/>
            <a:p>
              <a:endParaRPr lang="en-US"/>
            </a:p>
          </p:txBody>
        </p:sp>
        <p:sp>
          <p:nvSpPr>
            <p:cNvPr id="107" name="Freeform 735">
              <a:extLst>
                <a:ext uri="{FF2B5EF4-FFF2-40B4-BE49-F238E27FC236}">
                  <a16:creationId xmlns:a16="http://schemas.microsoft.com/office/drawing/2014/main" id="{B5C0D0D1-3BB0-438E-D0AC-30E9315ADE8C}"/>
                </a:ext>
              </a:extLst>
            </p:cNvPr>
            <p:cNvSpPr/>
            <p:nvPr/>
          </p:nvSpPr>
          <p:spPr>
            <a:xfrm>
              <a:off x="3362364" y="5384432"/>
              <a:ext cx="180" cy="5414"/>
            </a:xfrm>
            <a:custGeom>
              <a:avLst/>
              <a:gdLst>
                <a:gd name="connsiteX0" fmla="*/ 0 w 180"/>
                <a:gd name="connsiteY0" fmla="*/ 0 h 5414"/>
                <a:gd name="connsiteX1" fmla="*/ 181 w 180"/>
                <a:gd name="connsiteY1" fmla="*/ 5414 h 5414"/>
                <a:gd name="connsiteX2" fmla="*/ 0 w 180"/>
                <a:gd name="connsiteY2" fmla="*/ 0 h 5414"/>
              </a:gdLst>
              <a:ahLst/>
              <a:cxnLst>
                <a:cxn ang="0">
                  <a:pos x="connsiteX0" y="connsiteY0"/>
                </a:cxn>
                <a:cxn ang="0">
                  <a:pos x="connsiteX1" y="connsiteY1"/>
                </a:cxn>
                <a:cxn ang="0">
                  <a:pos x="connsiteX2" y="connsiteY2"/>
                </a:cxn>
              </a:cxnLst>
              <a:rect l="l" t="t" r="r" b="b"/>
              <a:pathLst>
                <a:path w="180" h="5414">
                  <a:moveTo>
                    <a:pt x="0" y="0"/>
                  </a:moveTo>
                  <a:cubicBezTo>
                    <a:pt x="0" y="1805"/>
                    <a:pt x="181" y="3609"/>
                    <a:pt x="181" y="5414"/>
                  </a:cubicBezTo>
                  <a:cubicBezTo>
                    <a:pt x="181" y="3609"/>
                    <a:pt x="0" y="1805"/>
                    <a:pt x="0" y="0"/>
                  </a:cubicBezTo>
                  <a:close/>
                </a:path>
              </a:pathLst>
            </a:custGeom>
            <a:solidFill>
              <a:srgbClr val="FFFFFF"/>
            </a:solidFill>
            <a:ln w="1804" cap="flat">
              <a:noFill/>
              <a:prstDash val="solid"/>
              <a:miter/>
            </a:ln>
          </p:spPr>
          <p:txBody>
            <a:bodyPr rtlCol="0" anchor="ctr"/>
            <a:lstStyle/>
            <a:p>
              <a:endParaRPr lang="en-US"/>
            </a:p>
          </p:txBody>
        </p:sp>
        <p:sp>
          <p:nvSpPr>
            <p:cNvPr id="108" name="Freeform 736">
              <a:extLst>
                <a:ext uri="{FF2B5EF4-FFF2-40B4-BE49-F238E27FC236}">
                  <a16:creationId xmlns:a16="http://schemas.microsoft.com/office/drawing/2014/main" id="{C53F846E-9950-25E6-8639-926497BDA166}"/>
                </a:ext>
              </a:extLst>
            </p:cNvPr>
            <p:cNvSpPr/>
            <p:nvPr/>
          </p:nvSpPr>
          <p:spPr>
            <a:xfrm>
              <a:off x="3363627" y="5420887"/>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0" y="3068"/>
                    <a:pt x="180" y="4692"/>
                  </a:cubicBezTo>
                  <a:cubicBezTo>
                    <a:pt x="0" y="3068"/>
                    <a:pt x="0" y="1625"/>
                    <a:pt x="0" y="0"/>
                  </a:cubicBezTo>
                  <a:close/>
                </a:path>
              </a:pathLst>
            </a:custGeom>
            <a:solidFill>
              <a:srgbClr val="FFFFFF"/>
            </a:solidFill>
            <a:ln w="1804" cap="flat">
              <a:noFill/>
              <a:prstDash val="solid"/>
              <a:miter/>
            </a:ln>
          </p:spPr>
          <p:txBody>
            <a:bodyPr rtlCol="0" anchor="ctr"/>
            <a:lstStyle/>
            <a:p>
              <a:endParaRPr lang="en-US"/>
            </a:p>
          </p:txBody>
        </p:sp>
        <p:sp>
          <p:nvSpPr>
            <p:cNvPr id="109" name="Freeform 737">
              <a:extLst>
                <a:ext uri="{FF2B5EF4-FFF2-40B4-BE49-F238E27FC236}">
                  <a16:creationId xmlns:a16="http://schemas.microsoft.com/office/drawing/2014/main" id="{D3140E4C-9317-1040-5ADA-D3EA65E98634}"/>
                </a:ext>
              </a:extLst>
            </p:cNvPr>
            <p:cNvSpPr/>
            <p:nvPr/>
          </p:nvSpPr>
          <p:spPr>
            <a:xfrm>
              <a:off x="3361823" y="5368009"/>
              <a:ext cx="180" cy="3429"/>
            </a:xfrm>
            <a:custGeom>
              <a:avLst/>
              <a:gdLst>
                <a:gd name="connsiteX0" fmla="*/ 0 w 180"/>
                <a:gd name="connsiteY0" fmla="*/ 0 h 3429"/>
                <a:gd name="connsiteX1" fmla="*/ 180 w 180"/>
                <a:gd name="connsiteY1" fmla="*/ 3429 h 3429"/>
                <a:gd name="connsiteX2" fmla="*/ 0 w 180"/>
                <a:gd name="connsiteY2" fmla="*/ 0 h 3429"/>
              </a:gdLst>
              <a:ahLst/>
              <a:cxnLst>
                <a:cxn ang="0">
                  <a:pos x="connsiteX0" y="connsiteY0"/>
                </a:cxn>
                <a:cxn ang="0">
                  <a:pos x="connsiteX1" y="connsiteY1"/>
                </a:cxn>
                <a:cxn ang="0">
                  <a:pos x="connsiteX2" y="connsiteY2"/>
                </a:cxn>
              </a:cxnLst>
              <a:rect l="l" t="t" r="r" b="b"/>
              <a:pathLst>
                <a:path w="180" h="3429">
                  <a:moveTo>
                    <a:pt x="0" y="0"/>
                  </a:moveTo>
                  <a:cubicBezTo>
                    <a:pt x="0" y="1083"/>
                    <a:pt x="0" y="2166"/>
                    <a:pt x="180" y="3429"/>
                  </a:cubicBezTo>
                  <a:cubicBezTo>
                    <a:pt x="0" y="2346"/>
                    <a:pt x="0" y="1264"/>
                    <a:pt x="0" y="0"/>
                  </a:cubicBezTo>
                  <a:close/>
                </a:path>
              </a:pathLst>
            </a:custGeom>
            <a:solidFill>
              <a:srgbClr val="FFFFFF"/>
            </a:solidFill>
            <a:ln w="1804" cap="flat">
              <a:noFill/>
              <a:prstDash val="solid"/>
              <a:miter/>
            </a:ln>
          </p:spPr>
          <p:txBody>
            <a:bodyPr rtlCol="0" anchor="ctr"/>
            <a:lstStyle/>
            <a:p>
              <a:endParaRPr lang="en-US"/>
            </a:p>
          </p:txBody>
        </p:sp>
        <p:sp>
          <p:nvSpPr>
            <p:cNvPr id="110" name="Freeform 738">
              <a:extLst>
                <a:ext uri="{FF2B5EF4-FFF2-40B4-BE49-F238E27FC236}">
                  <a16:creationId xmlns:a16="http://schemas.microsoft.com/office/drawing/2014/main" id="{4C91165F-E1B7-5211-A6D0-ABDC9A190307}"/>
                </a:ext>
              </a:extLst>
            </p:cNvPr>
            <p:cNvSpPr/>
            <p:nvPr/>
          </p:nvSpPr>
          <p:spPr>
            <a:xfrm>
              <a:off x="3361462" y="5352488"/>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11" name="Freeform 739">
              <a:extLst>
                <a:ext uri="{FF2B5EF4-FFF2-40B4-BE49-F238E27FC236}">
                  <a16:creationId xmlns:a16="http://schemas.microsoft.com/office/drawing/2014/main" id="{5C8BDC17-5606-65CF-33F7-E0A7E4078AC1}"/>
                </a:ext>
              </a:extLst>
            </p:cNvPr>
            <p:cNvSpPr/>
            <p:nvPr/>
          </p:nvSpPr>
          <p:spPr>
            <a:xfrm>
              <a:off x="3361281" y="5347615"/>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12" name="Freeform 740">
              <a:extLst>
                <a:ext uri="{FF2B5EF4-FFF2-40B4-BE49-F238E27FC236}">
                  <a16:creationId xmlns:a16="http://schemas.microsoft.com/office/drawing/2014/main" id="{87DEC6D8-61E6-D076-A8A2-F35344A91F86}"/>
                </a:ext>
              </a:extLst>
            </p:cNvPr>
            <p:cNvSpPr/>
            <p:nvPr/>
          </p:nvSpPr>
          <p:spPr>
            <a:xfrm>
              <a:off x="3361462" y="5357722"/>
              <a:ext cx="135" cy="2887"/>
            </a:xfrm>
            <a:custGeom>
              <a:avLst/>
              <a:gdLst>
                <a:gd name="connsiteX0" fmla="*/ 0 w 135"/>
                <a:gd name="connsiteY0" fmla="*/ 0 h 2887"/>
                <a:gd name="connsiteX1" fmla="*/ 0 w 135"/>
                <a:gd name="connsiteY1" fmla="*/ 2888 h 2887"/>
                <a:gd name="connsiteX2" fmla="*/ 0 w 135"/>
                <a:gd name="connsiteY2" fmla="*/ 0 h 2887"/>
              </a:gdLst>
              <a:ahLst/>
              <a:cxnLst>
                <a:cxn ang="0">
                  <a:pos x="connsiteX0" y="connsiteY0"/>
                </a:cxn>
                <a:cxn ang="0">
                  <a:pos x="connsiteX1" y="connsiteY1"/>
                </a:cxn>
                <a:cxn ang="0">
                  <a:pos x="connsiteX2" y="connsiteY2"/>
                </a:cxn>
              </a:cxnLst>
              <a:rect l="l" t="t" r="r" b="b"/>
              <a:pathLst>
                <a:path w="135" h="2887">
                  <a:moveTo>
                    <a:pt x="0" y="0"/>
                  </a:moveTo>
                  <a:cubicBezTo>
                    <a:pt x="0" y="902"/>
                    <a:pt x="0" y="1805"/>
                    <a:pt x="0" y="2888"/>
                  </a:cubicBezTo>
                  <a:cubicBezTo>
                    <a:pt x="181" y="1985"/>
                    <a:pt x="181" y="1083"/>
                    <a:pt x="0" y="0"/>
                  </a:cubicBezTo>
                  <a:close/>
                </a:path>
              </a:pathLst>
            </a:custGeom>
            <a:solidFill>
              <a:srgbClr val="FFFFFF"/>
            </a:solidFill>
            <a:ln w="1804" cap="flat">
              <a:noFill/>
              <a:prstDash val="solid"/>
              <a:miter/>
            </a:ln>
          </p:spPr>
          <p:txBody>
            <a:bodyPr rtlCol="0" anchor="ctr"/>
            <a:lstStyle/>
            <a:p>
              <a:endParaRPr lang="en-US"/>
            </a:p>
          </p:txBody>
        </p:sp>
        <p:sp>
          <p:nvSpPr>
            <p:cNvPr id="113" name="Freeform 741">
              <a:extLst>
                <a:ext uri="{FF2B5EF4-FFF2-40B4-BE49-F238E27FC236}">
                  <a16:creationId xmlns:a16="http://schemas.microsoft.com/office/drawing/2014/main" id="{98F9984A-9EEE-64D4-28A2-9DD8A4F7A4F1}"/>
                </a:ext>
              </a:extLst>
            </p:cNvPr>
            <p:cNvSpPr/>
            <p:nvPr/>
          </p:nvSpPr>
          <p:spPr>
            <a:xfrm>
              <a:off x="3363988" y="5433340"/>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3"/>
                    <a:pt x="180" y="2887"/>
                    <a:pt x="180" y="4331"/>
                  </a:cubicBezTo>
                  <a:cubicBezTo>
                    <a:pt x="180" y="2887"/>
                    <a:pt x="0" y="1443"/>
                    <a:pt x="0" y="0"/>
                  </a:cubicBezTo>
                  <a:close/>
                </a:path>
              </a:pathLst>
            </a:custGeom>
            <a:solidFill>
              <a:srgbClr val="FFFFFF"/>
            </a:solidFill>
            <a:ln w="1804" cap="flat">
              <a:noFill/>
              <a:prstDash val="solid"/>
              <a:miter/>
            </a:ln>
          </p:spPr>
          <p:txBody>
            <a:bodyPr rtlCol="0" anchor="ctr"/>
            <a:lstStyle/>
            <a:p>
              <a:endParaRPr lang="en-US"/>
            </a:p>
          </p:txBody>
        </p:sp>
        <p:sp>
          <p:nvSpPr>
            <p:cNvPr id="114" name="Freeform 742">
              <a:extLst>
                <a:ext uri="{FF2B5EF4-FFF2-40B4-BE49-F238E27FC236}">
                  <a16:creationId xmlns:a16="http://schemas.microsoft.com/office/drawing/2014/main" id="{2BF084FB-448A-5991-EFF3-8670816E1E86}"/>
                </a:ext>
              </a:extLst>
            </p:cNvPr>
            <p:cNvSpPr/>
            <p:nvPr/>
          </p:nvSpPr>
          <p:spPr>
            <a:xfrm>
              <a:off x="3362003" y="5373603"/>
              <a:ext cx="180" cy="3248"/>
            </a:xfrm>
            <a:custGeom>
              <a:avLst/>
              <a:gdLst>
                <a:gd name="connsiteX0" fmla="*/ 0 w 180"/>
                <a:gd name="connsiteY0" fmla="*/ 0 h 3248"/>
                <a:gd name="connsiteX1" fmla="*/ 181 w 180"/>
                <a:gd name="connsiteY1" fmla="*/ 3249 h 3248"/>
                <a:gd name="connsiteX2" fmla="*/ 0 w 180"/>
                <a:gd name="connsiteY2" fmla="*/ 0 h 3248"/>
              </a:gdLst>
              <a:ahLst/>
              <a:cxnLst>
                <a:cxn ang="0">
                  <a:pos x="connsiteX0" y="connsiteY0"/>
                </a:cxn>
                <a:cxn ang="0">
                  <a:pos x="connsiteX1" y="connsiteY1"/>
                </a:cxn>
                <a:cxn ang="0">
                  <a:pos x="connsiteX2" y="connsiteY2"/>
                </a:cxn>
              </a:cxnLst>
              <a:rect l="l" t="t" r="r" b="b"/>
              <a:pathLst>
                <a:path w="180" h="3248">
                  <a:moveTo>
                    <a:pt x="0" y="0"/>
                  </a:moveTo>
                  <a:cubicBezTo>
                    <a:pt x="0" y="1083"/>
                    <a:pt x="0" y="2166"/>
                    <a:pt x="181" y="3249"/>
                  </a:cubicBezTo>
                  <a:cubicBezTo>
                    <a:pt x="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115" name="Freeform 743">
              <a:extLst>
                <a:ext uri="{FF2B5EF4-FFF2-40B4-BE49-F238E27FC236}">
                  <a16:creationId xmlns:a16="http://schemas.microsoft.com/office/drawing/2014/main" id="{5E02665A-B8CE-A84C-C610-01C48BF3E2A9}"/>
                </a:ext>
              </a:extLst>
            </p:cNvPr>
            <p:cNvSpPr/>
            <p:nvPr/>
          </p:nvSpPr>
          <p:spPr>
            <a:xfrm>
              <a:off x="4367242" y="6046951"/>
              <a:ext cx="1804" cy="135"/>
            </a:xfrm>
            <a:custGeom>
              <a:avLst/>
              <a:gdLst>
                <a:gd name="connsiteX0" fmla="*/ 0 w 1804"/>
                <a:gd name="connsiteY0" fmla="*/ 0 h 135"/>
                <a:gd name="connsiteX1" fmla="*/ 0 w 1804"/>
                <a:gd name="connsiteY1" fmla="*/ 0 h 135"/>
                <a:gd name="connsiteX2" fmla="*/ 0 w 1804"/>
                <a:gd name="connsiteY2" fmla="*/ 0 h 135"/>
              </a:gdLst>
              <a:ahLst/>
              <a:cxnLst>
                <a:cxn ang="0">
                  <a:pos x="connsiteX0" y="connsiteY0"/>
                </a:cxn>
                <a:cxn ang="0">
                  <a:pos x="connsiteX1" y="connsiteY1"/>
                </a:cxn>
                <a:cxn ang="0">
                  <a:pos x="connsiteX2" y="connsiteY2"/>
                </a:cxn>
              </a:cxnLst>
              <a:rect l="l" t="t" r="r" b="b"/>
              <a:pathLst>
                <a:path w="1804" h="135">
                  <a:moveTo>
                    <a:pt x="0" y="0"/>
                  </a:moveTo>
                  <a:cubicBezTo>
                    <a:pt x="0" y="180"/>
                    <a:pt x="0" y="180"/>
                    <a:pt x="0" y="0"/>
                  </a:cubicBezTo>
                  <a:cubicBezTo>
                    <a:pt x="0" y="180"/>
                    <a:pt x="0" y="180"/>
                    <a:pt x="0" y="0"/>
                  </a:cubicBezTo>
                  <a:close/>
                </a:path>
              </a:pathLst>
            </a:custGeom>
            <a:solidFill>
              <a:srgbClr val="FFFFFF"/>
            </a:solidFill>
            <a:ln w="1804" cap="flat">
              <a:noFill/>
              <a:prstDash val="solid"/>
              <a:miter/>
            </a:ln>
          </p:spPr>
          <p:txBody>
            <a:bodyPr rtlCol="0" anchor="ctr"/>
            <a:lstStyle/>
            <a:p>
              <a:endParaRPr lang="en-US"/>
            </a:p>
          </p:txBody>
        </p:sp>
        <p:sp>
          <p:nvSpPr>
            <p:cNvPr id="116" name="Freeform 744">
              <a:extLst>
                <a:ext uri="{FF2B5EF4-FFF2-40B4-BE49-F238E27FC236}">
                  <a16:creationId xmlns:a16="http://schemas.microsoft.com/office/drawing/2014/main" id="{366444DD-C558-C679-232D-5C97CEDF2790}"/>
                </a:ext>
              </a:extLst>
            </p:cNvPr>
            <p:cNvSpPr/>
            <p:nvPr/>
          </p:nvSpPr>
          <p:spPr>
            <a:xfrm>
              <a:off x="3361642" y="5362956"/>
              <a:ext cx="180" cy="3067"/>
            </a:xfrm>
            <a:custGeom>
              <a:avLst/>
              <a:gdLst>
                <a:gd name="connsiteX0" fmla="*/ 0 w 180"/>
                <a:gd name="connsiteY0" fmla="*/ 0 h 3067"/>
                <a:gd name="connsiteX1" fmla="*/ 180 w 180"/>
                <a:gd name="connsiteY1" fmla="*/ 3068 h 3067"/>
                <a:gd name="connsiteX2" fmla="*/ 0 w 180"/>
                <a:gd name="connsiteY2" fmla="*/ 0 h 3067"/>
              </a:gdLst>
              <a:ahLst/>
              <a:cxnLst>
                <a:cxn ang="0">
                  <a:pos x="connsiteX0" y="connsiteY0"/>
                </a:cxn>
                <a:cxn ang="0">
                  <a:pos x="connsiteX1" y="connsiteY1"/>
                </a:cxn>
                <a:cxn ang="0">
                  <a:pos x="connsiteX2" y="connsiteY2"/>
                </a:cxn>
              </a:cxnLst>
              <a:rect l="l" t="t" r="r" b="b"/>
              <a:pathLst>
                <a:path w="180" h="3067">
                  <a:moveTo>
                    <a:pt x="0" y="0"/>
                  </a:moveTo>
                  <a:cubicBezTo>
                    <a:pt x="0" y="1083"/>
                    <a:pt x="0" y="1985"/>
                    <a:pt x="180" y="3068"/>
                  </a:cubicBezTo>
                  <a:cubicBezTo>
                    <a:pt x="18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117" name="Freeform 745">
              <a:extLst>
                <a:ext uri="{FF2B5EF4-FFF2-40B4-BE49-F238E27FC236}">
                  <a16:creationId xmlns:a16="http://schemas.microsoft.com/office/drawing/2014/main" id="{F6B388DA-B90E-4710-C0C1-3E98CF2B2EBB}"/>
                </a:ext>
              </a:extLst>
            </p:cNvPr>
            <p:cNvSpPr/>
            <p:nvPr/>
          </p:nvSpPr>
          <p:spPr>
            <a:xfrm>
              <a:off x="3366515" y="5500657"/>
              <a:ext cx="541" cy="16242"/>
            </a:xfrm>
            <a:custGeom>
              <a:avLst/>
              <a:gdLst>
                <a:gd name="connsiteX0" fmla="*/ 0 w 541"/>
                <a:gd name="connsiteY0" fmla="*/ 0 h 16242"/>
                <a:gd name="connsiteX1" fmla="*/ 542 w 541"/>
                <a:gd name="connsiteY1" fmla="*/ 16243 h 16242"/>
                <a:gd name="connsiteX2" fmla="*/ 0 w 541"/>
                <a:gd name="connsiteY2" fmla="*/ 0 h 16242"/>
              </a:gdLst>
              <a:ahLst/>
              <a:cxnLst>
                <a:cxn ang="0">
                  <a:pos x="connsiteX0" y="connsiteY0"/>
                </a:cxn>
                <a:cxn ang="0">
                  <a:pos x="connsiteX1" y="connsiteY1"/>
                </a:cxn>
                <a:cxn ang="0">
                  <a:pos x="connsiteX2" y="connsiteY2"/>
                </a:cxn>
              </a:cxnLst>
              <a:rect l="l" t="t" r="r" b="b"/>
              <a:pathLst>
                <a:path w="541" h="16242">
                  <a:moveTo>
                    <a:pt x="0" y="0"/>
                  </a:moveTo>
                  <a:cubicBezTo>
                    <a:pt x="181" y="5414"/>
                    <a:pt x="361" y="10828"/>
                    <a:pt x="542" y="16243"/>
                  </a:cubicBezTo>
                  <a:cubicBezTo>
                    <a:pt x="361" y="10828"/>
                    <a:pt x="181" y="5414"/>
                    <a:pt x="0" y="0"/>
                  </a:cubicBezTo>
                  <a:close/>
                </a:path>
              </a:pathLst>
            </a:custGeom>
            <a:solidFill>
              <a:srgbClr val="FFFFFF"/>
            </a:solidFill>
            <a:ln w="1804" cap="flat">
              <a:noFill/>
              <a:prstDash val="solid"/>
              <a:miter/>
            </a:ln>
          </p:spPr>
          <p:txBody>
            <a:bodyPr rtlCol="0" anchor="ctr"/>
            <a:lstStyle/>
            <a:p>
              <a:endParaRPr lang="en-US"/>
            </a:p>
          </p:txBody>
        </p:sp>
        <p:sp>
          <p:nvSpPr>
            <p:cNvPr id="118" name="Freeform 746">
              <a:extLst>
                <a:ext uri="{FF2B5EF4-FFF2-40B4-BE49-F238E27FC236}">
                  <a16:creationId xmlns:a16="http://schemas.microsoft.com/office/drawing/2014/main" id="{442DD8C9-8777-EC85-27A3-957FE739D3F9}"/>
                </a:ext>
              </a:extLst>
            </p:cNvPr>
            <p:cNvSpPr/>
            <p:nvPr/>
          </p:nvSpPr>
          <p:spPr>
            <a:xfrm>
              <a:off x="3368320" y="5550648"/>
              <a:ext cx="360" cy="11730"/>
            </a:xfrm>
            <a:custGeom>
              <a:avLst/>
              <a:gdLst>
                <a:gd name="connsiteX0" fmla="*/ 0 w 360"/>
                <a:gd name="connsiteY0" fmla="*/ 0 h 11730"/>
                <a:gd name="connsiteX1" fmla="*/ 361 w 360"/>
                <a:gd name="connsiteY1" fmla="*/ 11731 h 11730"/>
                <a:gd name="connsiteX2" fmla="*/ 0 w 360"/>
                <a:gd name="connsiteY2" fmla="*/ 0 h 11730"/>
              </a:gdLst>
              <a:ahLst/>
              <a:cxnLst>
                <a:cxn ang="0">
                  <a:pos x="connsiteX0" y="connsiteY0"/>
                </a:cxn>
                <a:cxn ang="0">
                  <a:pos x="connsiteX1" y="connsiteY1"/>
                </a:cxn>
                <a:cxn ang="0">
                  <a:pos x="connsiteX2" y="connsiteY2"/>
                </a:cxn>
              </a:cxnLst>
              <a:rect l="l" t="t" r="r" b="b"/>
              <a:pathLst>
                <a:path w="360" h="11730">
                  <a:moveTo>
                    <a:pt x="0" y="0"/>
                  </a:moveTo>
                  <a:cubicBezTo>
                    <a:pt x="181" y="3970"/>
                    <a:pt x="361" y="7941"/>
                    <a:pt x="361" y="11731"/>
                  </a:cubicBezTo>
                  <a:cubicBezTo>
                    <a:pt x="361" y="7941"/>
                    <a:pt x="181" y="4151"/>
                    <a:pt x="0" y="0"/>
                  </a:cubicBezTo>
                  <a:close/>
                </a:path>
              </a:pathLst>
            </a:custGeom>
            <a:solidFill>
              <a:srgbClr val="FFFFFF"/>
            </a:solidFill>
            <a:ln w="1804" cap="flat">
              <a:noFill/>
              <a:prstDash val="solid"/>
              <a:miter/>
            </a:ln>
          </p:spPr>
          <p:txBody>
            <a:bodyPr rtlCol="0" anchor="ctr"/>
            <a:lstStyle/>
            <a:p>
              <a:endParaRPr lang="en-US"/>
            </a:p>
          </p:txBody>
        </p:sp>
        <p:sp>
          <p:nvSpPr>
            <p:cNvPr id="119" name="Freeform 747">
              <a:extLst>
                <a:ext uri="{FF2B5EF4-FFF2-40B4-BE49-F238E27FC236}">
                  <a16:creationId xmlns:a16="http://schemas.microsoft.com/office/drawing/2014/main" id="{99319C3D-0788-6FB5-2060-0C98D76E8E91}"/>
                </a:ext>
              </a:extLst>
            </p:cNvPr>
            <p:cNvSpPr/>
            <p:nvPr/>
          </p:nvSpPr>
          <p:spPr>
            <a:xfrm>
              <a:off x="3369042" y="5566169"/>
              <a:ext cx="180" cy="6677"/>
            </a:xfrm>
            <a:custGeom>
              <a:avLst/>
              <a:gdLst>
                <a:gd name="connsiteX0" fmla="*/ 0 w 180"/>
                <a:gd name="connsiteY0" fmla="*/ 0 h 6677"/>
                <a:gd name="connsiteX1" fmla="*/ 180 w 180"/>
                <a:gd name="connsiteY1" fmla="*/ 6677 h 6677"/>
                <a:gd name="connsiteX2" fmla="*/ 0 w 180"/>
                <a:gd name="connsiteY2" fmla="*/ 0 h 6677"/>
              </a:gdLst>
              <a:ahLst/>
              <a:cxnLst>
                <a:cxn ang="0">
                  <a:pos x="connsiteX0" y="connsiteY0"/>
                </a:cxn>
                <a:cxn ang="0">
                  <a:pos x="connsiteX1" y="connsiteY1"/>
                </a:cxn>
                <a:cxn ang="0">
                  <a:pos x="connsiteX2" y="connsiteY2"/>
                </a:cxn>
              </a:cxnLst>
              <a:rect l="l" t="t" r="r" b="b"/>
              <a:pathLst>
                <a:path w="180" h="6677">
                  <a:moveTo>
                    <a:pt x="0" y="0"/>
                  </a:moveTo>
                  <a:cubicBezTo>
                    <a:pt x="0" y="2346"/>
                    <a:pt x="180" y="4512"/>
                    <a:pt x="180" y="6677"/>
                  </a:cubicBezTo>
                  <a:cubicBezTo>
                    <a:pt x="180" y="4512"/>
                    <a:pt x="0" y="2346"/>
                    <a:pt x="0" y="0"/>
                  </a:cubicBezTo>
                  <a:close/>
                </a:path>
              </a:pathLst>
            </a:custGeom>
            <a:solidFill>
              <a:srgbClr val="FFFFFF"/>
            </a:solidFill>
            <a:ln w="1804" cap="flat">
              <a:noFill/>
              <a:prstDash val="solid"/>
              <a:miter/>
            </a:ln>
          </p:spPr>
          <p:txBody>
            <a:bodyPr rtlCol="0" anchor="ctr"/>
            <a:lstStyle/>
            <a:p>
              <a:endParaRPr lang="en-US"/>
            </a:p>
          </p:txBody>
        </p:sp>
        <p:sp>
          <p:nvSpPr>
            <p:cNvPr id="120" name="Freeform 748">
              <a:extLst>
                <a:ext uri="{FF2B5EF4-FFF2-40B4-BE49-F238E27FC236}">
                  <a16:creationId xmlns:a16="http://schemas.microsoft.com/office/drawing/2014/main" id="{41A6BA9B-4FB7-9277-91B3-8CE4EA5AD571}"/>
                </a:ext>
              </a:extLst>
            </p:cNvPr>
            <p:cNvSpPr/>
            <p:nvPr/>
          </p:nvSpPr>
          <p:spPr>
            <a:xfrm>
              <a:off x="3367237" y="5519065"/>
              <a:ext cx="1263" cy="30860"/>
            </a:xfrm>
            <a:custGeom>
              <a:avLst/>
              <a:gdLst>
                <a:gd name="connsiteX0" fmla="*/ 0 w 1263"/>
                <a:gd name="connsiteY0" fmla="*/ 0 h 30860"/>
                <a:gd name="connsiteX1" fmla="*/ 1263 w 1263"/>
                <a:gd name="connsiteY1" fmla="*/ 30861 h 30860"/>
                <a:gd name="connsiteX2" fmla="*/ 0 w 1263"/>
                <a:gd name="connsiteY2" fmla="*/ 0 h 30860"/>
              </a:gdLst>
              <a:ahLst/>
              <a:cxnLst>
                <a:cxn ang="0">
                  <a:pos x="connsiteX0" y="connsiteY0"/>
                </a:cxn>
                <a:cxn ang="0">
                  <a:pos x="connsiteX1" y="connsiteY1"/>
                </a:cxn>
                <a:cxn ang="0">
                  <a:pos x="connsiteX2" y="connsiteY2"/>
                </a:cxn>
              </a:cxnLst>
              <a:rect l="l" t="t" r="r" b="b"/>
              <a:pathLst>
                <a:path w="1263" h="30860">
                  <a:moveTo>
                    <a:pt x="0" y="0"/>
                  </a:moveTo>
                  <a:cubicBezTo>
                    <a:pt x="361" y="10828"/>
                    <a:pt x="722" y="21115"/>
                    <a:pt x="1263" y="30861"/>
                  </a:cubicBezTo>
                  <a:cubicBezTo>
                    <a:pt x="722" y="21115"/>
                    <a:pt x="361" y="10828"/>
                    <a:pt x="0" y="0"/>
                  </a:cubicBezTo>
                  <a:close/>
                </a:path>
              </a:pathLst>
            </a:custGeom>
            <a:solidFill>
              <a:srgbClr val="FFFFFF"/>
            </a:solidFill>
            <a:ln w="1804" cap="flat">
              <a:noFill/>
              <a:prstDash val="solid"/>
              <a:miter/>
            </a:ln>
          </p:spPr>
          <p:txBody>
            <a:bodyPr rtlCol="0" anchor="ctr"/>
            <a:lstStyle/>
            <a:p>
              <a:endParaRPr lang="en-US"/>
            </a:p>
          </p:txBody>
        </p:sp>
        <p:sp>
          <p:nvSpPr>
            <p:cNvPr id="121" name="Freeform 749">
              <a:extLst>
                <a:ext uri="{FF2B5EF4-FFF2-40B4-BE49-F238E27FC236}">
                  <a16:creationId xmlns:a16="http://schemas.microsoft.com/office/drawing/2014/main" id="{31CBC76A-34C8-613F-8FE4-A02E4EFA74B6}"/>
                </a:ext>
              </a:extLst>
            </p:cNvPr>
            <p:cNvSpPr/>
            <p:nvPr/>
          </p:nvSpPr>
          <p:spPr>
            <a:xfrm>
              <a:off x="3369764" y="5588548"/>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122" name="Freeform 750">
              <a:extLst>
                <a:ext uri="{FF2B5EF4-FFF2-40B4-BE49-F238E27FC236}">
                  <a16:creationId xmlns:a16="http://schemas.microsoft.com/office/drawing/2014/main" id="{FD9F3303-81EA-1627-EB62-B47135F96553}"/>
                </a:ext>
              </a:extLst>
            </p:cNvPr>
            <p:cNvSpPr/>
            <p:nvPr/>
          </p:nvSpPr>
          <p:spPr>
            <a:xfrm>
              <a:off x="3369222" y="5574651"/>
              <a:ext cx="135" cy="1804"/>
            </a:xfrm>
            <a:custGeom>
              <a:avLst/>
              <a:gdLst>
                <a:gd name="connsiteX0" fmla="*/ 0 w 135"/>
                <a:gd name="connsiteY0" fmla="*/ 0 h 1804"/>
                <a:gd name="connsiteX1" fmla="*/ 0 w 135"/>
                <a:gd name="connsiteY1" fmla="*/ 1805 h 1804"/>
                <a:gd name="connsiteX2" fmla="*/ 0 w 135"/>
                <a:gd name="connsiteY2" fmla="*/ 0 h 1804"/>
              </a:gdLst>
              <a:ahLst/>
              <a:cxnLst>
                <a:cxn ang="0">
                  <a:pos x="connsiteX0" y="connsiteY0"/>
                </a:cxn>
                <a:cxn ang="0">
                  <a:pos x="connsiteX1" y="connsiteY1"/>
                </a:cxn>
                <a:cxn ang="0">
                  <a:pos x="connsiteX2" y="connsiteY2"/>
                </a:cxn>
              </a:cxnLst>
              <a:rect l="l" t="t" r="r" b="b"/>
              <a:pathLst>
                <a:path w="135" h="1804">
                  <a:moveTo>
                    <a:pt x="0" y="0"/>
                  </a:moveTo>
                  <a:cubicBezTo>
                    <a:pt x="0" y="542"/>
                    <a:pt x="0" y="1083"/>
                    <a:pt x="0" y="1805"/>
                  </a:cubicBezTo>
                  <a:cubicBezTo>
                    <a:pt x="181" y="1264"/>
                    <a:pt x="181" y="722"/>
                    <a:pt x="0" y="0"/>
                  </a:cubicBezTo>
                  <a:close/>
                </a:path>
              </a:pathLst>
            </a:custGeom>
            <a:solidFill>
              <a:srgbClr val="FFFFFF"/>
            </a:solidFill>
            <a:ln w="1804" cap="flat">
              <a:noFill/>
              <a:prstDash val="solid"/>
              <a:miter/>
            </a:ln>
          </p:spPr>
          <p:txBody>
            <a:bodyPr rtlCol="0" anchor="ctr"/>
            <a:lstStyle/>
            <a:p>
              <a:endParaRPr lang="en-US"/>
            </a:p>
          </p:txBody>
        </p:sp>
        <p:sp>
          <p:nvSpPr>
            <p:cNvPr id="123" name="Freeform 751">
              <a:extLst>
                <a:ext uri="{FF2B5EF4-FFF2-40B4-BE49-F238E27FC236}">
                  <a16:creationId xmlns:a16="http://schemas.microsoft.com/office/drawing/2014/main" id="{7E97C4D7-77C5-FB30-7481-085C5035A7C6}"/>
                </a:ext>
              </a:extLst>
            </p:cNvPr>
            <p:cNvSpPr/>
            <p:nvPr/>
          </p:nvSpPr>
          <p:spPr>
            <a:xfrm>
              <a:off x="3369583" y="5584036"/>
              <a:ext cx="1804" cy="1082"/>
            </a:xfrm>
            <a:custGeom>
              <a:avLst/>
              <a:gdLst>
                <a:gd name="connsiteX0" fmla="*/ 0 w 1804"/>
                <a:gd name="connsiteY0" fmla="*/ 0 h 1082"/>
                <a:gd name="connsiteX1" fmla="*/ 0 w 1804"/>
                <a:gd name="connsiteY1" fmla="*/ 1083 h 1082"/>
                <a:gd name="connsiteX2" fmla="*/ 0 w 1804"/>
                <a:gd name="connsiteY2" fmla="*/ 0 h 1082"/>
              </a:gdLst>
              <a:ahLst/>
              <a:cxnLst>
                <a:cxn ang="0">
                  <a:pos x="connsiteX0" y="connsiteY0"/>
                </a:cxn>
                <a:cxn ang="0">
                  <a:pos x="connsiteX1" y="connsiteY1"/>
                </a:cxn>
                <a:cxn ang="0">
                  <a:pos x="connsiteX2" y="connsiteY2"/>
                </a:cxn>
              </a:cxnLst>
              <a:rect l="l" t="t" r="r" b="b"/>
              <a:pathLst>
                <a:path w="1804" h="1082">
                  <a:moveTo>
                    <a:pt x="0" y="0"/>
                  </a:moveTo>
                  <a:cubicBezTo>
                    <a:pt x="0" y="361"/>
                    <a:pt x="0" y="722"/>
                    <a:pt x="0" y="1083"/>
                  </a:cubicBezTo>
                  <a:cubicBezTo>
                    <a:pt x="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24" name="Freeform 752">
              <a:extLst>
                <a:ext uri="{FF2B5EF4-FFF2-40B4-BE49-F238E27FC236}">
                  <a16:creationId xmlns:a16="http://schemas.microsoft.com/office/drawing/2014/main" id="{891D8E69-F738-316C-E191-5A7DE2E25A8B}"/>
                </a:ext>
              </a:extLst>
            </p:cNvPr>
            <p:cNvSpPr/>
            <p:nvPr/>
          </p:nvSpPr>
          <p:spPr>
            <a:xfrm>
              <a:off x="3369403" y="5579885"/>
              <a:ext cx="135" cy="1082"/>
            </a:xfrm>
            <a:custGeom>
              <a:avLst/>
              <a:gdLst>
                <a:gd name="connsiteX0" fmla="*/ 0 w 135"/>
                <a:gd name="connsiteY0" fmla="*/ 0 h 1082"/>
                <a:gd name="connsiteX1" fmla="*/ 0 w 135"/>
                <a:gd name="connsiteY1" fmla="*/ 1083 h 1082"/>
                <a:gd name="connsiteX2" fmla="*/ 0 w 135"/>
                <a:gd name="connsiteY2" fmla="*/ 0 h 1082"/>
              </a:gdLst>
              <a:ahLst/>
              <a:cxnLst>
                <a:cxn ang="0">
                  <a:pos x="connsiteX0" y="connsiteY0"/>
                </a:cxn>
                <a:cxn ang="0">
                  <a:pos x="connsiteX1" y="connsiteY1"/>
                </a:cxn>
                <a:cxn ang="0">
                  <a:pos x="connsiteX2" y="connsiteY2"/>
                </a:cxn>
              </a:cxnLst>
              <a:rect l="l" t="t" r="r" b="b"/>
              <a:pathLst>
                <a:path w="135" h="1082">
                  <a:moveTo>
                    <a:pt x="0" y="0"/>
                  </a:moveTo>
                  <a:cubicBezTo>
                    <a:pt x="0" y="361"/>
                    <a:pt x="0" y="722"/>
                    <a:pt x="0" y="1083"/>
                  </a:cubicBezTo>
                  <a:cubicBezTo>
                    <a:pt x="180"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125" name="Freeform 753">
              <a:extLst>
                <a:ext uri="{FF2B5EF4-FFF2-40B4-BE49-F238E27FC236}">
                  <a16:creationId xmlns:a16="http://schemas.microsoft.com/office/drawing/2014/main" id="{4E288B3F-975C-003D-A964-8C37D9066A41}"/>
                </a:ext>
              </a:extLst>
            </p:cNvPr>
            <p:cNvSpPr/>
            <p:nvPr/>
          </p:nvSpPr>
          <p:spPr>
            <a:xfrm>
              <a:off x="3365793" y="5482609"/>
              <a:ext cx="180" cy="5234"/>
            </a:xfrm>
            <a:custGeom>
              <a:avLst/>
              <a:gdLst>
                <a:gd name="connsiteX0" fmla="*/ 0 w 180"/>
                <a:gd name="connsiteY0" fmla="*/ 0 h 5234"/>
                <a:gd name="connsiteX1" fmla="*/ 180 w 180"/>
                <a:gd name="connsiteY1" fmla="*/ 5234 h 5234"/>
                <a:gd name="connsiteX2" fmla="*/ 0 w 180"/>
                <a:gd name="connsiteY2" fmla="*/ 0 h 5234"/>
              </a:gdLst>
              <a:ahLst/>
              <a:cxnLst>
                <a:cxn ang="0">
                  <a:pos x="connsiteX0" y="connsiteY0"/>
                </a:cxn>
                <a:cxn ang="0">
                  <a:pos x="connsiteX1" y="connsiteY1"/>
                </a:cxn>
                <a:cxn ang="0">
                  <a:pos x="connsiteX2" y="connsiteY2"/>
                </a:cxn>
              </a:cxnLst>
              <a:rect l="l" t="t" r="r" b="b"/>
              <a:pathLst>
                <a:path w="180" h="5234">
                  <a:moveTo>
                    <a:pt x="0" y="0"/>
                  </a:moveTo>
                  <a:cubicBezTo>
                    <a:pt x="0" y="1805"/>
                    <a:pt x="180" y="3429"/>
                    <a:pt x="180" y="5234"/>
                  </a:cubicBezTo>
                  <a:cubicBezTo>
                    <a:pt x="180" y="3609"/>
                    <a:pt x="0" y="1805"/>
                    <a:pt x="0" y="0"/>
                  </a:cubicBezTo>
                  <a:close/>
                </a:path>
              </a:pathLst>
            </a:custGeom>
            <a:solidFill>
              <a:srgbClr val="FFFFFF"/>
            </a:solidFill>
            <a:ln w="1804" cap="flat">
              <a:noFill/>
              <a:prstDash val="solid"/>
              <a:miter/>
            </a:ln>
          </p:spPr>
          <p:txBody>
            <a:bodyPr rtlCol="0" anchor="ctr"/>
            <a:lstStyle/>
            <a:p>
              <a:endParaRPr lang="en-US"/>
            </a:p>
          </p:txBody>
        </p:sp>
        <p:sp>
          <p:nvSpPr>
            <p:cNvPr id="126" name="Freeform 754">
              <a:extLst>
                <a:ext uri="{FF2B5EF4-FFF2-40B4-BE49-F238E27FC236}">
                  <a16:creationId xmlns:a16="http://schemas.microsoft.com/office/drawing/2014/main" id="{95456F65-1DB2-5858-EE8C-5432E51A7B53}"/>
                </a:ext>
              </a:extLst>
            </p:cNvPr>
            <p:cNvSpPr/>
            <p:nvPr/>
          </p:nvSpPr>
          <p:spPr>
            <a:xfrm>
              <a:off x="3366335" y="5495423"/>
              <a:ext cx="180" cy="4872"/>
            </a:xfrm>
            <a:custGeom>
              <a:avLst/>
              <a:gdLst>
                <a:gd name="connsiteX0" fmla="*/ 0 w 180"/>
                <a:gd name="connsiteY0" fmla="*/ 0 h 4872"/>
                <a:gd name="connsiteX1" fmla="*/ 180 w 180"/>
                <a:gd name="connsiteY1" fmla="*/ 4873 h 4872"/>
                <a:gd name="connsiteX2" fmla="*/ 0 w 180"/>
                <a:gd name="connsiteY2" fmla="*/ 0 h 4872"/>
              </a:gdLst>
              <a:ahLst/>
              <a:cxnLst>
                <a:cxn ang="0">
                  <a:pos x="connsiteX0" y="connsiteY0"/>
                </a:cxn>
                <a:cxn ang="0">
                  <a:pos x="connsiteX1" y="connsiteY1"/>
                </a:cxn>
                <a:cxn ang="0">
                  <a:pos x="connsiteX2" y="connsiteY2"/>
                </a:cxn>
              </a:cxnLst>
              <a:rect l="l" t="t" r="r" b="b"/>
              <a:pathLst>
                <a:path w="180" h="4872">
                  <a:moveTo>
                    <a:pt x="0" y="0"/>
                  </a:moveTo>
                  <a:cubicBezTo>
                    <a:pt x="0" y="1624"/>
                    <a:pt x="180" y="3249"/>
                    <a:pt x="180" y="4873"/>
                  </a:cubicBezTo>
                  <a:cubicBezTo>
                    <a:pt x="0" y="3249"/>
                    <a:pt x="0" y="1624"/>
                    <a:pt x="0" y="0"/>
                  </a:cubicBezTo>
                  <a:close/>
                </a:path>
              </a:pathLst>
            </a:custGeom>
            <a:solidFill>
              <a:srgbClr val="FFFFFF"/>
            </a:solidFill>
            <a:ln w="1804" cap="flat">
              <a:noFill/>
              <a:prstDash val="solid"/>
              <a:miter/>
            </a:ln>
          </p:spPr>
          <p:txBody>
            <a:bodyPr rtlCol="0" anchor="ctr"/>
            <a:lstStyle/>
            <a:p>
              <a:endParaRPr lang="en-US"/>
            </a:p>
          </p:txBody>
        </p:sp>
        <p:sp>
          <p:nvSpPr>
            <p:cNvPr id="127" name="Freeform 755">
              <a:extLst>
                <a:ext uri="{FF2B5EF4-FFF2-40B4-BE49-F238E27FC236}">
                  <a16:creationId xmlns:a16="http://schemas.microsoft.com/office/drawing/2014/main" id="{A88972DC-2BE7-758C-2246-0AE7507337B9}"/>
                </a:ext>
              </a:extLst>
            </p:cNvPr>
            <p:cNvSpPr/>
            <p:nvPr/>
          </p:nvSpPr>
          <p:spPr>
            <a:xfrm>
              <a:off x="3364891" y="5457343"/>
              <a:ext cx="902" cy="24725"/>
            </a:xfrm>
            <a:custGeom>
              <a:avLst/>
              <a:gdLst>
                <a:gd name="connsiteX0" fmla="*/ 0 w 902"/>
                <a:gd name="connsiteY0" fmla="*/ 0 h 24725"/>
                <a:gd name="connsiteX1" fmla="*/ 902 w 902"/>
                <a:gd name="connsiteY1" fmla="*/ 24725 h 24725"/>
                <a:gd name="connsiteX2" fmla="*/ 0 w 902"/>
                <a:gd name="connsiteY2" fmla="*/ 0 h 24725"/>
              </a:gdLst>
              <a:ahLst/>
              <a:cxnLst>
                <a:cxn ang="0">
                  <a:pos x="connsiteX0" y="connsiteY0"/>
                </a:cxn>
                <a:cxn ang="0">
                  <a:pos x="connsiteX1" y="connsiteY1"/>
                </a:cxn>
                <a:cxn ang="0">
                  <a:pos x="connsiteX2" y="connsiteY2"/>
                </a:cxn>
              </a:cxnLst>
              <a:rect l="l" t="t" r="r" b="b"/>
              <a:pathLst>
                <a:path w="902" h="24725">
                  <a:moveTo>
                    <a:pt x="0" y="0"/>
                  </a:moveTo>
                  <a:cubicBezTo>
                    <a:pt x="361" y="8302"/>
                    <a:pt x="541" y="16604"/>
                    <a:pt x="902" y="24725"/>
                  </a:cubicBezTo>
                  <a:cubicBezTo>
                    <a:pt x="541" y="16604"/>
                    <a:pt x="361" y="8302"/>
                    <a:pt x="0" y="0"/>
                  </a:cubicBezTo>
                  <a:close/>
                </a:path>
              </a:pathLst>
            </a:custGeom>
            <a:solidFill>
              <a:srgbClr val="FFFFFF"/>
            </a:solidFill>
            <a:ln w="1804" cap="flat">
              <a:noFill/>
              <a:prstDash val="solid"/>
              <a:miter/>
            </a:ln>
          </p:spPr>
          <p:txBody>
            <a:bodyPr rtlCol="0" anchor="ctr"/>
            <a:lstStyle/>
            <a:p>
              <a:endParaRPr lang="en-US"/>
            </a:p>
          </p:txBody>
        </p:sp>
        <p:sp>
          <p:nvSpPr>
            <p:cNvPr id="128" name="Freeform 756">
              <a:extLst>
                <a:ext uri="{FF2B5EF4-FFF2-40B4-BE49-F238E27FC236}">
                  <a16:creationId xmlns:a16="http://schemas.microsoft.com/office/drawing/2014/main" id="{3858B970-8B56-84EB-C104-2A59B6280D46}"/>
                </a:ext>
              </a:extLst>
            </p:cNvPr>
            <p:cNvSpPr/>
            <p:nvPr/>
          </p:nvSpPr>
          <p:spPr>
            <a:xfrm>
              <a:off x="3364349" y="5445251"/>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0" y="3249"/>
                    <a:pt x="180" y="4692"/>
                  </a:cubicBezTo>
                  <a:cubicBezTo>
                    <a:pt x="180" y="3249"/>
                    <a:pt x="180" y="1625"/>
                    <a:pt x="0" y="0"/>
                  </a:cubicBezTo>
                  <a:close/>
                </a:path>
              </a:pathLst>
            </a:custGeom>
            <a:solidFill>
              <a:srgbClr val="FFFFFF"/>
            </a:solidFill>
            <a:ln w="1804" cap="flat">
              <a:noFill/>
              <a:prstDash val="solid"/>
              <a:miter/>
            </a:ln>
          </p:spPr>
          <p:txBody>
            <a:bodyPr rtlCol="0" anchor="ctr"/>
            <a:lstStyle/>
            <a:p>
              <a:endParaRPr lang="en-US"/>
            </a:p>
          </p:txBody>
        </p:sp>
        <p:sp>
          <p:nvSpPr>
            <p:cNvPr id="129" name="Freeform 757">
              <a:extLst>
                <a:ext uri="{FF2B5EF4-FFF2-40B4-BE49-F238E27FC236}">
                  <a16:creationId xmlns:a16="http://schemas.microsoft.com/office/drawing/2014/main" id="{A1297664-A736-B2E8-6B57-6D797933A9E7}"/>
                </a:ext>
              </a:extLst>
            </p:cNvPr>
            <p:cNvSpPr/>
            <p:nvPr/>
          </p:nvSpPr>
          <p:spPr>
            <a:xfrm>
              <a:off x="3364710" y="5451388"/>
              <a:ext cx="180" cy="5955"/>
            </a:xfrm>
            <a:custGeom>
              <a:avLst/>
              <a:gdLst>
                <a:gd name="connsiteX0" fmla="*/ 0 w 180"/>
                <a:gd name="connsiteY0" fmla="*/ 0 h 5955"/>
                <a:gd name="connsiteX1" fmla="*/ 181 w 180"/>
                <a:gd name="connsiteY1" fmla="*/ 5955 h 5955"/>
                <a:gd name="connsiteX2" fmla="*/ 0 w 180"/>
                <a:gd name="connsiteY2" fmla="*/ 0 h 5955"/>
              </a:gdLst>
              <a:ahLst/>
              <a:cxnLst>
                <a:cxn ang="0">
                  <a:pos x="connsiteX0" y="connsiteY0"/>
                </a:cxn>
                <a:cxn ang="0">
                  <a:pos x="connsiteX1" y="connsiteY1"/>
                </a:cxn>
                <a:cxn ang="0">
                  <a:pos x="connsiteX2" y="connsiteY2"/>
                </a:cxn>
              </a:cxnLst>
              <a:rect l="l" t="t" r="r" b="b"/>
              <a:pathLst>
                <a:path w="180" h="5955">
                  <a:moveTo>
                    <a:pt x="0" y="0"/>
                  </a:moveTo>
                  <a:cubicBezTo>
                    <a:pt x="0" y="1985"/>
                    <a:pt x="181" y="3970"/>
                    <a:pt x="181" y="5955"/>
                  </a:cubicBezTo>
                  <a:cubicBezTo>
                    <a:pt x="0" y="3970"/>
                    <a:pt x="0" y="1985"/>
                    <a:pt x="0" y="0"/>
                  </a:cubicBezTo>
                  <a:close/>
                </a:path>
              </a:pathLst>
            </a:custGeom>
            <a:solidFill>
              <a:srgbClr val="FFFFFF"/>
            </a:solidFill>
            <a:ln w="1804" cap="flat">
              <a:noFill/>
              <a:prstDash val="solid"/>
              <a:miter/>
            </a:ln>
          </p:spPr>
          <p:txBody>
            <a:bodyPr rtlCol="0" anchor="ctr"/>
            <a:lstStyle/>
            <a:p>
              <a:endParaRPr lang="en-US"/>
            </a:p>
          </p:txBody>
        </p:sp>
        <p:sp>
          <p:nvSpPr>
            <p:cNvPr id="130" name="Freeform 758">
              <a:extLst>
                <a:ext uri="{FF2B5EF4-FFF2-40B4-BE49-F238E27FC236}">
                  <a16:creationId xmlns:a16="http://schemas.microsoft.com/office/drawing/2014/main" id="{DF877471-640C-C183-E7EB-BFF907864FAF}"/>
                </a:ext>
              </a:extLst>
            </p:cNvPr>
            <p:cNvSpPr/>
            <p:nvPr/>
          </p:nvSpPr>
          <p:spPr>
            <a:xfrm>
              <a:off x="3364169" y="5439296"/>
              <a:ext cx="180" cy="4692"/>
            </a:xfrm>
            <a:custGeom>
              <a:avLst/>
              <a:gdLst>
                <a:gd name="connsiteX0" fmla="*/ 0 w 180"/>
                <a:gd name="connsiteY0" fmla="*/ 0 h 4692"/>
                <a:gd name="connsiteX1" fmla="*/ 181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1" y="3068"/>
                    <a:pt x="181" y="4692"/>
                  </a:cubicBezTo>
                  <a:cubicBezTo>
                    <a:pt x="181" y="3249"/>
                    <a:pt x="181" y="1625"/>
                    <a:pt x="0" y="0"/>
                  </a:cubicBezTo>
                  <a:close/>
                </a:path>
              </a:pathLst>
            </a:custGeom>
            <a:solidFill>
              <a:srgbClr val="FFFFFF"/>
            </a:solidFill>
            <a:ln w="1804" cap="flat">
              <a:noFill/>
              <a:prstDash val="solid"/>
              <a:miter/>
            </a:ln>
          </p:spPr>
          <p:txBody>
            <a:bodyPr rtlCol="0" anchor="ctr"/>
            <a:lstStyle/>
            <a:p>
              <a:endParaRPr lang="en-US"/>
            </a:p>
          </p:txBody>
        </p:sp>
        <p:sp>
          <p:nvSpPr>
            <p:cNvPr id="131" name="Freeform 759">
              <a:extLst>
                <a:ext uri="{FF2B5EF4-FFF2-40B4-BE49-F238E27FC236}">
                  <a16:creationId xmlns:a16="http://schemas.microsoft.com/office/drawing/2014/main" id="{902C004F-5432-87B9-3B65-7C6F8CF19F57}"/>
                </a:ext>
              </a:extLst>
            </p:cNvPr>
            <p:cNvSpPr/>
            <p:nvPr/>
          </p:nvSpPr>
          <p:spPr>
            <a:xfrm>
              <a:off x="3365974" y="5489467"/>
              <a:ext cx="180" cy="3970"/>
            </a:xfrm>
            <a:custGeom>
              <a:avLst/>
              <a:gdLst>
                <a:gd name="connsiteX0" fmla="*/ 0 w 180"/>
                <a:gd name="connsiteY0" fmla="*/ 0 h 3970"/>
                <a:gd name="connsiteX1" fmla="*/ 181 w 180"/>
                <a:gd name="connsiteY1" fmla="*/ 3970 h 3970"/>
                <a:gd name="connsiteX2" fmla="*/ 0 w 180"/>
                <a:gd name="connsiteY2" fmla="*/ 0 h 3970"/>
              </a:gdLst>
              <a:ahLst/>
              <a:cxnLst>
                <a:cxn ang="0">
                  <a:pos x="connsiteX0" y="connsiteY0"/>
                </a:cxn>
                <a:cxn ang="0">
                  <a:pos x="connsiteX1" y="connsiteY1"/>
                </a:cxn>
                <a:cxn ang="0">
                  <a:pos x="connsiteX2" y="connsiteY2"/>
                </a:cxn>
              </a:cxnLst>
              <a:rect l="l" t="t" r="r" b="b"/>
              <a:pathLst>
                <a:path w="180" h="3970">
                  <a:moveTo>
                    <a:pt x="0" y="0"/>
                  </a:moveTo>
                  <a:cubicBezTo>
                    <a:pt x="0" y="1263"/>
                    <a:pt x="181" y="2707"/>
                    <a:pt x="181" y="3970"/>
                  </a:cubicBezTo>
                  <a:cubicBezTo>
                    <a:pt x="181" y="2707"/>
                    <a:pt x="181" y="1444"/>
                    <a:pt x="0" y="0"/>
                  </a:cubicBezTo>
                  <a:close/>
                </a:path>
              </a:pathLst>
            </a:custGeom>
            <a:solidFill>
              <a:srgbClr val="FFFFFF"/>
            </a:solidFill>
            <a:ln w="1804" cap="flat">
              <a:noFill/>
              <a:prstDash val="solid"/>
              <a:miter/>
            </a:ln>
          </p:spPr>
          <p:txBody>
            <a:bodyPr rtlCol="0" anchor="ctr"/>
            <a:lstStyle/>
            <a:p>
              <a:endParaRPr lang="en-US"/>
            </a:p>
          </p:txBody>
        </p:sp>
        <p:sp>
          <p:nvSpPr>
            <p:cNvPr id="132" name="Freeform 760">
              <a:extLst>
                <a:ext uri="{FF2B5EF4-FFF2-40B4-BE49-F238E27FC236}">
                  <a16:creationId xmlns:a16="http://schemas.microsoft.com/office/drawing/2014/main" id="{94A70226-FAED-EBE0-C5E7-3D0491D5CE38}"/>
                </a:ext>
              </a:extLst>
            </p:cNvPr>
            <p:cNvSpPr/>
            <p:nvPr/>
          </p:nvSpPr>
          <p:spPr>
            <a:xfrm>
              <a:off x="3858125" y="6330114"/>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361" y="181"/>
                    <a:pt x="180" y="181"/>
                    <a:pt x="0" y="0"/>
                  </a:cubicBezTo>
                  <a:cubicBezTo>
                    <a:pt x="180" y="0"/>
                    <a:pt x="542" y="0"/>
                    <a:pt x="722" y="181"/>
                  </a:cubicBezTo>
                  <a:close/>
                </a:path>
              </a:pathLst>
            </a:custGeom>
            <a:solidFill>
              <a:srgbClr val="FFFFFF"/>
            </a:solidFill>
            <a:ln w="1804" cap="flat">
              <a:noFill/>
              <a:prstDash val="solid"/>
              <a:miter/>
            </a:ln>
          </p:spPr>
          <p:txBody>
            <a:bodyPr rtlCol="0" anchor="ctr"/>
            <a:lstStyle/>
            <a:p>
              <a:endParaRPr lang="en-US"/>
            </a:p>
          </p:txBody>
        </p:sp>
        <p:sp>
          <p:nvSpPr>
            <p:cNvPr id="133" name="Freeform 761">
              <a:extLst>
                <a:ext uri="{FF2B5EF4-FFF2-40B4-BE49-F238E27FC236}">
                  <a16:creationId xmlns:a16="http://schemas.microsoft.com/office/drawing/2014/main" id="{959E1361-4B0D-A4B0-99D9-B364111CC2DB}"/>
                </a:ext>
              </a:extLst>
            </p:cNvPr>
            <p:cNvSpPr/>
            <p:nvPr/>
          </p:nvSpPr>
          <p:spPr>
            <a:xfrm>
              <a:off x="3854696" y="6329392"/>
              <a:ext cx="541" cy="180"/>
            </a:xfrm>
            <a:custGeom>
              <a:avLst/>
              <a:gdLst>
                <a:gd name="connsiteX0" fmla="*/ 542 w 541"/>
                <a:gd name="connsiteY0" fmla="*/ 180 h 180"/>
                <a:gd name="connsiteX1" fmla="*/ 0 w 541"/>
                <a:gd name="connsiteY1" fmla="*/ 0 h 180"/>
                <a:gd name="connsiteX2" fmla="*/ 542 w 541"/>
                <a:gd name="connsiteY2" fmla="*/ 180 h 180"/>
              </a:gdLst>
              <a:ahLst/>
              <a:cxnLst>
                <a:cxn ang="0">
                  <a:pos x="connsiteX0" y="connsiteY0"/>
                </a:cxn>
                <a:cxn ang="0">
                  <a:pos x="connsiteX1" y="connsiteY1"/>
                </a:cxn>
                <a:cxn ang="0">
                  <a:pos x="connsiteX2" y="connsiteY2"/>
                </a:cxn>
              </a:cxnLst>
              <a:rect l="l" t="t" r="r" b="b"/>
              <a:pathLst>
                <a:path w="541" h="180">
                  <a:moveTo>
                    <a:pt x="542" y="180"/>
                  </a:moveTo>
                  <a:cubicBezTo>
                    <a:pt x="361" y="180"/>
                    <a:pt x="180" y="180"/>
                    <a:pt x="0" y="0"/>
                  </a:cubicBezTo>
                  <a:cubicBezTo>
                    <a:pt x="0" y="180"/>
                    <a:pt x="180" y="180"/>
                    <a:pt x="542" y="180"/>
                  </a:cubicBezTo>
                  <a:close/>
                </a:path>
              </a:pathLst>
            </a:custGeom>
            <a:solidFill>
              <a:srgbClr val="FFFFFF"/>
            </a:solidFill>
            <a:ln w="1804" cap="flat">
              <a:noFill/>
              <a:prstDash val="solid"/>
              <a:miter/>
            </a:ln>
          </p:spPr>
          <p:txBody>
            <a:bodyPr rtlCol="0" anchor="ctr"/>
            <a:lstStyle/>
            <a:p>
              <a:endParaRPr lang="en-US"/>
            </a:p>
          </p:txBody>
        </p:sp>
        <p:sp>
          <p:nvSpPr>
            <p:cNvPr id="134" name="Freeform 762">
              <a:extLst>
                <a:ext uri="{FF2B5EF4-FFF2-40B4-BE49-F238E27FC236}">
                  <a16:creationId xmlns:a16="http://schemas.microsoft.com/office/drawing/2014/main" id="{C4B73301-9840-C205-DD1E-4F3EE8BBAC7A}"/>
                </a:ext>
              </a:extLst>
            </p:cNvPr>
            <p:cNvSpPr/>
            <p:nvPr/>
          </p:nvSpPr>
          <p:spPr>
            <a:xfrm>
              <a:off x="3856321" y="6329753"/>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2" y="180"/>
                    <a:pt x="180" y="180"/>
                    <a:pt x="0" y="0"/>
                  </a:cubicBezTo>
                  <a:cubicBezTo>
                    <a:pt x="180" y="0"/>
                    <a:pt x="361" y="180"/>
                    <a:pt x="722" y="180"/>
                  </a:cubicBezTo>
                  <a:close/>
                </a:path>
              </a:pathLst>
            </a:custGeom>
            <a:solidFill>
              <a:srgbClr val="FFFFFF"/>
            </a:solidFill>
            <a:ln w="1804" cap="flat">
              <a:noFill/>
              <a:prstDash val="solid"/>
              <a:miter/>
            </a:ln>
          </p:spPr>
          <p:txBody>
            <a:bodyPr rtlCol="0" anchor="ctr"/>
            <a:lstStyle/>
            <a:p>
              <a:endParaRPr lang="en-US"/>
            </a:p>
          </p:txBody>
        </p:sp>
        <p:sp>
          <p:nvSpPr>
            <p:cNvPr id="135" name="Freeform 763">
              <a:extLst>
                <a:ext uri="{FF2B5EF4-FFF2-40B4-BE49-F238E27FC236}">
                  <a16:creationId xmlns:a16="http://schemas.microsoft.com/office/drawing/2014/main" id="{C3740ECC-8A9F-2418-0D6C-0E175093DCEF}"/>
                </a:ext>
              </a:extLst>
            </p:cNvPr>
            <p:cNvSpPr/>
            <p:nvPr/>
          </p:nvSpPr>
          <p:spPr>
            <a:xfrm>
              <a:off x="3852350" y="6329031"/>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1" y="181"/>
                    <a:pt x="361" y="0"/>
                    <a:pt x="0" y="0"/>
                  </a:cubicBezTo>
                  <a:cubicBezTo>
                    <a:pt x="361" y="181"/>
                    <a:pt x="541" y="181"/>
                    <a:pt x="722" y="181"/>
                  </a:cubicBezTo>
                  <a:close/>
                </a:path>
              </a:pathLst>
            </a:custGeom>
            <a:solidFill>
              <a:srgbClr val="FFFFFF"/>
            </a:solidFill>
            <a:ln w="1804" cap="flat">
              <a:noFill/>
              <a:prstDash val="solid"/>
              <a:miter/>
            </a:ln>
          </p:spPr>
          <p:txBody>
            <a:bodyPr rtlCol="0" anchor="ctr"/>
            <a:lstStyle/>
            <a:p>
              <a:endParaRPr lang="en-US"/>
            </a:p>
          </p:txBody>
        </p:sp>
        <p:sp>
          <p:nvSpPr>
            <p:cNvPr id="136" name="Freeform 764">
              <a:extLst>
                <a:ext uri="{FF2B5EF4-FFF2-40B4-BE49-F238E27FC236}">
                  <a16:creationId xmlns:a16="http://schemas.microsoft.com/office/drawing/2014/main" id="{B045A51A-3939-F7BB-AD48-10DAEE15761A}"/>
                </a:ext>
              </a:extLst>
            </p:cNvPr>
            <p:cNvSpPr/>
            <p:nvPr/>
          </p:nvSpPr>
          <p:spPr>
            <a:xfrm>
              <a:off x="4122158" y="6293298"/>
              <a:ext cx="1804" cy="1082"/>
            </a:xfrm>
            <a:custGeom>
              <a:avLst/>
              <a:gdLst>
                <a:gd name="connsiteX0" fmla="*/ 0 w 1804"/>
                <a:gd name="connsiteY0" fmla="*/ 0 h 1082"/>
                <a:gd name="connsiteX1" fmla="*/ 0 w 1804"/>
                <a:gd name="connsiteY1" fmla="*/ 1083 h 1082"/>
                <a:gd name="connsiteX2" fmla="*/ 0 w 1804"/>
                <a:gd name="connsiteY2" fmla="*/ 0 h 1082"/>
              </a:gdLst>
              <a:ahLst/>
              <a:cxnLst>
                <a:cxn ang="0">
                  <a:pos x="connsiteX0" y="connsiteY0"/>
                </a:cxn>
                <a:cxn ang="0">
                  <a:pos x="connsiteX1" y="connsiteY1"/>
                </a:cxn>
                <a:cxn ang="0">
                  <a:pos x="connsiteX2" y="connsiteY2"/>
                </a:cxn>
              </a:cxnLst>
              <a:rect l="l" t="t" r="r" b="b"/>
              <a:pathLst>
                <a:path w="1804" h="1082">
                  <a:moveTo>
                    <a:pt x="0" y="0"/>
                  </a:moveTo>
                  <a:cubicBezTo>
                    <a:pt x="0" y="361"/>
                    <a:pt x="0" y="722"/>
                    <a:pt x="0" y="1083"/>
                  </a:cubicBezTo>
                  <a:cubicBezTo>
                    <a:pt x="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37" name="Freeform 765">
              <a:extLst>
                <a:ext uri="{FF2B5EF4-FFF2-40B4-BE49-F238E27FC236}">
                  <a16:creationId xmlns:a16="http://schemas.microsoft.com/office/drawing/2014/main" id="{89F95874-44E7-B634-EAE2-70839022FCDF}"/>
                </a:ext>
              </a:extLst>
            </p:cNvPr>
            <p:cNvSpPr/>
            <p:nvPr/>
          </p:nvSpPr>
          <p:spPr>
            <a:xfrm>
              <a:off x="3862276" y="6330655"/>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1" y="180"/>
                    <a:pt x="180" y="180"/>
                    <a:pt x="0" y="0"/>
                  </a:cubicBezTo>
                  <a:cubicBezTo>
                    <a:pt x="180" y="180"/>
                    <a:pt x="361" y="180"/>
                    <a:pt x="722" y="180"/>
                  </a:cubicBezTo>
                  <a:close/>
                </a:path>
              </a:pathLst>
            </a:custGeom>
            <a:solidFill>
              <a:srgbClr val="FFFFFF"/>
            </a:solidFill>
            <a:ln w="1804" cap="flat">
              <a:noFill/>
              <a:prstDash val="solid"/>
              <a:miter/>
            </a:ln>
          </p:spPr>
          <p:txBody>
            <a:bodyPr rtlCol="0" anchor="ctr"/>
            <a:lstStyle/>
            <a:p>
              <a:endParaRPr lang="en-US"/>
            </a:p>
          </p:txBody>
        </p:sp>
        <p:sp>
          <p:nvSpPr>
            <p:cNvPr id="138" name="Freeform 766">
              <a:extLst>
                <a:ext uri="{FF2B5EF4-FFF2-40B4-BE49-F238E27FC236}">
                  <a16:creationId xmlns:a16="http://schemas.microsoft.com/office/drawing/2014/main" id="{A85B98C1-C9F3-EEA3-08B8-85908BB2A417}"/>
                </a:ext>
              </a:extLst>
            </p:cNvPr>
            <p:cNvSpPr/>
            <p:nvPr/>
          </p:nvSpPr>
          <p:spPr>
            <a:xfrm>
              <a:off x="3860111" y="6330295"/>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2" y="180"/>
                    <a:pt x="180" y="180"/>
                    <a:pt x="0" y="0"/>
                  </a:cubicBezTo>
                  <a:cubicBezTo>
                    <a:pt x="180" y="180"/>
                    <a:pt x="542" y="180"/>
                    <a:pt x="722" y="180"/>
                  </a:cubicBezTo>
                  <a:close/>
                </a:path>
              </a:pathLst>
            </a:custGeom>
            <a:solidFill>
              <a:srgbClr val="FFFFFF"/>
            </a:solidFill>
            <a:ln w="1804" cap="flat">
              <a:noFill/>
              <a:prstDash val="solid"/>
              <a:miter/>
            </a:ln>
          </p:spPr>
          <p:txBody>
            <a:bodyPr rtlCol="0" anchor="ctr"/>
            <a:lstStyle/>
            <a:p>
              <a:endParaRPr lang="en-US"/>
            </a:p>
          </p:txBody>
        </p:sp>
        <p:sp>
          <p:nvSpPr>
            <p:cNvPr id="139" name="Freeform 767">
              <a:extLst>
                <a:ext uri="{FF2B5EF4-FFF2-40B4-BE49-F238E27FC236}">
                  <a16:creationId xmlns:a16="http://schemas.microsoft.com/office/drawing/2014/main" id="{0BB2BF08-5156-FF9F-4383-345BD24EF07B}"/>
                </a:ext>
              </a:extLst>
            </p:cNvPr>
            <p:cNvSpPr/>
            <p:nvPr/>
          </p:nvSpPr>
          <p:spPr>
            <a:xfrm>
              <a:off x="3843327" y="6325602"/>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180" y="181"/>
                    <a:pt x="0" y="0"/>
                  </a:cubicBezTo>
                  <a:cubicBezTo>
                    <a:pt x="180" y="181"/>
                    <a:pt x="180" y="181"/>
                    <a:pt x="361" y="361"/>
                  </a:cubicBezTo>
                  <a:close/>
                </a:path>
              </a:pathLst>
            </a:custGeom>
            <a:solidFill>
              <a:srgbClr val="FFFFFF"/>
            </a:solidFill>
            <a:ln w="1804" cap="flat">
              <a:noFill/>
              <a:prstDash val="solid"/>
              <a:miter/>
            </a:ln>
          </p:spPr>
          <p:txBody>
            <a:bodyPr rtlCol="0" anchor="ctr"/>
            <a:lstStyle/>
            <a:p>
              <a:endParaRPr lang="en-US"/>
            </a:p>
          </p:txBody>
        </p:sp>
        <p:sp>
          <p:nvSpPr>
            <p:cNvPr id="140" name="Freeform 768">
              <a:extLst>
                <a:ext uri="{FF2B5EF4-FFF2-40B4-BE49-F238E27FC236}">
                  <a16:creationId xmlns:a16="http://schemas.microsoft.com/office/drawing/2014/main" id="{AC439D48-4CE7-615D-5AC1-B5E52423DA0B}"/>
                </a:ext>
              </a:extLst>
            </p:cNvPr>
            <p:cNvSpPr/>
            <p:nvPr/>
          </p:nvSpPr>
          <p:spPr>
            <a:xfrm>
              <a:off x="3840258" y="6320910"/>
              <a:ext cx="180" cy="541"/>
            </a:xfrm>
            <a:custGeom>
              <a:avLst/>
              <a:gdLst>
                <a:gd name="connsiteX0" fmla="*/ 180 w 180"/>
                <a:gd name="connsiteY0" fmla="*/ 542 h 541"/>
                <a:gd name="connsiteX1" fmla="*/ 0 w 180"/>
                <a:gd name="connsiteY1" fmla="*/ 0 h 541"/>
                <a:gd name="connsiteX2" fmla="*/ 180 w 180"/>
                <a:gd name="connsiteY2" fmla="*/ 542 h 541"/>
              </a:gdLst>
              <a:ahLst/>
              <a:cxnLst>
                <a:cxn ang="0">
                  <a:pos x="connsiteX0" y="connsiteY0"/>
                </a:cxn>
                <a:cxn ang="0">
                  <a:pos x="connsiteX1" y="connsiteY1"/>
                </a:cxn>
                <a:cxn ang="0">
                  <a:pos x="connsiteX2" y="connsiteY2"/>
                </a:cxn>
              </a:cxnLst>
              <a:rect l="l" t="t" r="r" b="b"/>
              <a:pathLst>
                <a:path w="180" h="541">
                  <a:moveTo>
                    <a:pt x="180" y="542"/>
                  </a:moveTo>
                  <a:cubicBezTo>
                    <a:pt x="180" y="361"/>
                    <a:pt x="0" y="181"/>
                    <a:pt x="0" y="0"/>
                  </a:cubicBezTo>
                  <a:cubicBezTo>
                    <a:pt x="0" y="181"/>
                    <a:pt x="0" y="361"/>
                    <a:pt x="180" y="542"/>
                  </a:cubicBezTo>
                  <a:close/>
                </a:path>
              </a:pathLst>
            </a:custGeom>
            <a:solidFill>
              <a:srgbClr val="FFFFFF"/>
            </a:solidFill>
            <a:ln w="1804" cap="flat">
              <a:noFill/>
              <a:prstDash val="solid"/>
              <a:miter/>
            </a:ln>
          </p:spPr>
          <p:txBody>
            <a:bodyPr rtlCol="0" anchor="ctr"/>
            <a:lstStyle/>
            <a:p>
              <a:endParaRPr lang="en-US"/>
            </a:p>
          </p:txBody>
        </p:sp>
        <p:sp>
          <p:nvSpPr>
            <p:cNvPr id="141" name="Freeform 769">
              <a:extLst>
                <a:ext uri="{FF2B5EF4-FFF2-40B4-BE49-F238E27FC236}">
                  <a16:creationId xmlns:a16="http://schemas.microsoft.com/office/drawing/2014/main" id="{D60C1597-4780-1FAF-2B9E-0AF1D86FD84C}"/>
                </a:ext>
              </a:extLst>
            </p:cNvPr>
            <p:cNvSpPr/>
            <p:nvPr/>
          </p:nvSpPr>
          <p:spPr>
            <a:xfrm>
              <a:off x="3841341" y="6323437"/>
              <a:ext cx="180" cy="360"/>
            </a:xfrm>
            <a:custGeom>
              <a:avLst/>
              <a:gdLst>
                <a:gd name="connsiteX0" fmla="*/ 181 w 180"/>
                <a:gd name="connsiteY0" fmla="*/ 361 h 360"/>
                <a:gd name="connsiteX1" fmla="*/ 0 w 180"/>
                <a:gd name="connsiteY1" fmla="*/ 0 h 360"/>
                <a:gd name="connsiteX2" fmla="*/ 181 w 180"/>
                <a:gd name="connsiteY2" fmla="*/ 361 h 360"/>
              </a:gdLst>
              <a:ahLst/>
              <a:cxnLst>
                <a:cxn ang="0">
                  <a:pos x="connsiteX0" y="connsiteY0"/>
                </a:cxn>
                <a:cxn ang="0">
                  <a:pos x="connsiteX1" y="connsiteY1"/>
                </a:cxn>
                <a:cxn ang="0">
                  <a:pos x="connsiteX2" y="connsiteY2"/>
                </a:cxn>
              </a:cxnLst>
              <a:rect l="l" t="t" r="r" b="b"/>
              <a:pathLst>
                <a:path w="180" h="360">
                  <a:moveTo>
                    <a:pt x="181" y="361"/>
                  </a:moveTo>
                  <a:cubicBezTo>
                    <a:pt x="181" y="180"/>
                    <a:pt x="0" y="180"/>
                    <a:pt x="0" y="0"/>
                  </a:cubicBezTo>
                  <a:cubicBezTo>
                    <a:pt x="0" y="180"/>
                    <a:pt x="181" y="180"/>
                    <a:pt x="181" y="361"/>
                  </a:cubicBezTo>
                  <a:close/>
                </a:path>
              </a:pathLst>
            </a:custGeom>
            <a:solidFill>
              <a:srgbClr val="FFFFFF"/>
            </a:solidFill>
            <a:ln w="1804" cap="flat">
              <a:noFill/>
              <a:prstDash val="solid"/>
              <a:miter/>
            </a:ln>
          </p:spPr>
          <p:txBody>
            <a:bodyPr rtlCol="0" anchor="ctr"/>
            <a:lstStyle/>
            <a:p>
              <a:endParaRPr lang="en-US"/>
            </a:p>
          </p:txBody>
        </p:sp>
        <p:sp>
          <p:nvSpPr>
            <p:cNvPr id="142" name="Freeform 770">
              <a:extLst>
                <a:ext uri="{FF2B5EF4-FFF2-40B4-BE49-F238E27FC236}">
                  <a16:creationId xmlns:a16="http://schemas.microsoft.com/office/drawing/2014/main" id="{CE8328F9-4B73-F8A2-449D-F4352ECCBCEF}"/>
                </a:ext>
              </a:extLst>
            </p:cNvPr>
            <p:cNvSpPr/>
            <p:nvPr/>
          </p:nvSpPr>
          <p:spPr>
            <a:xfrm>
              <a:off x="3840619" y="6321812"/>
              <a:ext cx="180" cy="361"/>
            </a:xfrm>
            <a:custGeom>
              <a:avLst/>
              <a:gdLst>
                <a:gd name="connsiteX0" fmla="*/ 180 w 180"/>
                <a:gd name="connsiteY0" fmla="*/ 361 h 361"/>
                <a:gd name="connsiteX1" fmla="*/ 0 w 180"/>
                <a:gd name="connsiteY1" fmla="*/ 0 h 361"/>
                <a:gd name="connsiteX2" fmla="*/ 180 w 180"/>
                <a:gd name="connsiteY2" fmla="*/ 361 h 361"/>
              </a:gdLst>
              <a:ahLst/>
              <a:cxnLst>
                <a:cxn ang="0">
                  <a:pos x="connsiteX0" y="connsiteY0"/>
                </a:cxn>
                <a:cxn ang="0">
                  <a:pos x="connsiteX1" y="connsiteY1"/>
                </a:cxn>
                <a:cxn ang="0">
                  <a:pos x="connsiteX2" y="connsiteY2"/>
                </a:cxn>
              </a:cxnLst>
              <a:rect l="l" t="t" r="r" b="b"/>
              <a:pathLst>
                <a:path w="180" h="361">
                  <a:moveTo>
                    <a:pt x="180" y="361"/>
                  </a:moveTo>
                  <a:cubicBezTo>
                    <a:pt x="180" y="181"/>
                    <a:pt x="0" y="0"/>
                    <a:pt x="0" y="0"/>
                  </a:cubicBezTo>
                  <a:cubicBezTo>
                    <a:pt x="0" y="181"/>
                    <a:pt x="0" y="361"/>
                    <a:pt x="180" y="361"/>
                  </a:cubicBezTo>
                  <a:close/>
                </a:path>
              </a:pathLst>
            </a:custGeom>
            <a:solidFill>
              <a:srgbClr val="FFFFFF"/>
            </a:solidFill>
            <a:ln w="1804" cap="flat">
              <a:noFill/>
              <a:prstDash val="solid"/>
              <a:miter/>
            </a:ln>
          </p:spPr>
          <p:txBody>
            <a:bodyPr rtlCol="0" anchor="ctr"/>
            <a:lstStyle/>
            <a:p>
              <a:endParaRPr lang="en-US"/>
            </a:p>
          </p:txBody>
        </p:sp>
        <p:sp>
          <p:nvSpPr>
            <p:cNvPr id="143" name="Freeform 771">
              <a:extLst>
                <a:ext uri="{FF2B5EF4-FFF2-40B4-BE49-F238E27FC236}">
                  <a16:creationId xmlns:a16="http://schemas.microsoft.com/office/drawing/2014/main" id="{2A4E9BCB-DEA6-0F2E-D2AF-9FBE2E5AE2F5}"/>
                </a:ext>
              </a:extLst>
            </p:cNvPr>
            <p:cNvSpPr/>
            <p:nvPr/>
          </p:nvSpPr>
          <p:spPr>
            <a:xfrm>
              <a:off x="3850906" y="6328670"/>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2" y="181"/>
                    <a:pt x="361" y="0"/>
                    <a:pt x="0" y="0"/>
                  </a:cubicBezTo>
                  <a:cubicBezTo>
                    <a:pt x="180" y="181"/>
                    <a:pt x="542" y="181"/>
                    <a:pt x="722" y="181"/>
                  </a:cubicBezTo>
                  <a:close/>
                </a:path>
              </a:pathLst>
            </a:custGeom>
            <a:solidFill>
              <a:srgbClr val="FFFFFF"/>
            </a:solidFill>
            <a:ln w="1804" cap="flat">
              <a:noFill/>
              <a:prstDash val="solid"/>
              <a:miter/>
            </a:ln>
          </p:spPr>
          <p:txBody>
            <a:bodyPr rtlCol="0" anchor="ctr"/>
            <a:lstStyle/>
            <a:p>
              <a:endParaRPr lang="en-US"/>
            </a:p>
          </p:txBody>
        </p:sp>
        <p:sp>
          <p:nvSpPr>
            <p:cNvPr id="144" name="Freeform 772">
              <a:extLst>
                <a:ext uri="{FF2B5EF4-FFF2-40B4-BE49-F238E27FC236}">
                  <a16:creationId xmlns:a16="http://schemas.microsoft.com/office/drawing/2014/main" id="{3E70342C-E9A5-04C3-E0C9-BEF5E5F207FD}"/>
                </a:ext>
              </a:extLst>
            </p:cNvPr>
            <p:cNvSpPr/>
            <p:nvPr/>
          </p:nvSpPr>
          <p:spPr>
            <a:xfrm>
              <a:off x="3842605" y="6324880"/>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0"/>
                    <a:pt x="180" y="180"/>
                    <a:pt x="0" y="0"/>
                  </a:cubicBezTo>
                  <a:cubicBezTo>
                    <a:pt x="180" y="180"/>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145" name="Freeform 773">
              <a:extLst>
                <a:ext uri="{FF2B5EF4-FFF2-40B4-BE49-F238E27FC236}">
                  <a16:creationId xmlns:a16="http://schemas.microsoft.com/office/drawing/2014/main" id="{DA4CF237-6A7A-A057-6CAC-5DEE5AB31449}"/>
                </a:ext>
              </a:extLst>
            </p:cNvPr>
            <p:cNvSpPr/>
            <p:nvPr/>
          </p:nvSpPr>
          <p:spPr>
            <a:xfrm>
              <a:off x="3840980" y="6322714"/>
              <a:ext cx="180" cy="361"/>
            </a:xfrm>
            <a:custGeom>
              <a:avLst/>
              <a:gdLst>
                <a:gd name="connsiteX0" fmla="*/ 180 w 180"/>
                <a:gd name="connsiteY0" fmla="*/ 361 h 361"/>
                <a:gd name="connsiteX1" fmla="*/ 0 w 180"/>
                <a:gd name="connsiteY1" fmla="*/ 0 h 361"/>
                <a:gd name="connsiteX2" fmla="*/ 180 w 180"/>
                <a:gd name="connsiteY2" fmla="*/ 361 h 361"/>
              </a:gdLst>
              <a:ahLst/>
              <a:cxnLst>
                <a:cxn ang="0">
                  <a:pos x="connsiteX0" y="connsiteY0"/>
                </a:cxn>
                <a:cxn ang="0">
                  <a:pos x="connsiteX1" y="connsiteY1"/>
                </a:cxn>
                <a:cxn ang="0">
                  <a:pos x="connsiteX2" y="connsiteY2"/>
                </a:cxn>
              </a:cxnLst>
              <a:rect l="l" t="t" r="r" b="b"/>
              <a:pathLst>
                <a:path w="180" h="361">
                  <a:moveTo>
                    <a:pt x="180" y="361"/>
                  </a:moveTo>
                  <a:cubicBezTo>
                    <a:pt x="180" y="181"/>
                    <a:pt x="0" y="181"/>
                    <a:pt x="0" y="0"/>
                  </a:cubicBezTo>
                  <a:cubicBezTo>
                    <a:pt x="0" y="0"/>
                    <a:pt x="0" y="181"/>
                    <a:pt x="180" y="361"/>
                  </a:cubicBezTo>
                  <a:close/>
                </a:path>
              </a:pathLst>
            </a:custGeom>
            <a:solidFill>
              <a:srgbClr val="FFFFFF"/>
            </a:solidFill>
            <a:ln w="1804" cap="flat">
              <a:noFill/>
              <a:prstDash val="solid"/>
              <a:miter/>
            </a:ln>
          </p:spPr>
          <p:txBody>
            <a:bodyPr rtlCol="0" anchor="ctr"/>
            <a:lstStyle/>
            <a:p>
              <a:endParaRPr lang="en-US"/>
            </a:p>
          </p:txBody>
        </p:sp>
        <p:sp>
          <p:nvSpPr>
            <p:cNvPr id="146" name="Freeform 774">
              <a:extLst>
                <a:ext uri="{FF2B5EF4-FFF2-40B4-BE49-F238E27FC236}">
                  <a16:creationId xmlns:a16="http://schemas.microsoft.com/office/drawing/2014/main" id="{600E3197-EC99-3D6C-F0AB-89846E40FCCF}"/>
                </a:ext>
              </a:extLst>
            </p:cNvPr>
            <p:cNvSpPr/>
            <p:nvPr/>
          </p:nvSpPr>
          <p:spPr>
            <a:xfrm>
              <a:off x="3839356" y="6315857"/>
              <a:ext cx="1804" cy="721"/>
            </a:xfrm>
            <a:custGeom>
              <a:avLst/>
              <a:gdLst>
                <a:gd name="connsiteX0" fmla="*/ 0 w 1804"/>
                <a:gd name="connsiteY0" fmla="*/ 722 h 721"/>
                <a:gd name="connsiteX1" fmla="*/ 0 w 1804"/>
                <a:gd name="connsiteY1" fmla="*/ 0 h 721"/>
                <a:gd name="connsiteX2" fmla="*/ 0 w 1804"/>
                <a:gd name="connsiteY2" fmla="*/ 722 h 721"/>
              </a:gdLst>
              <a:ahLst/>
              <a:cxnLst>
                <a:cxn ang="0">
                  <a:pos x="connsiteX0" y="connsiteY0"/>
                </a:cxn>
                <a:cxn ang="0">
                  <a:pos x="connsiteX1" y="connsiteY1"/>
                </a:cxn>
                <a:cxn ang="0">
                  <a:pos x="connsiteX2" y="connsiteY2"/>
                </a:cxn>
              </a:cxnLst>
              <a:rect l="l" t="t" r="r" b="b"/>
              <a:pathLst>
                <a:path w="1804" h="721">
                  <a:moveTo>
                    <a:pt x="0" y="722"/>
                  </a:moveTo>
                  <a:cubicBezTo>
                    <a:pt x="0" y="541"/>
                    <a:pt x="0" y="180"/>
                    <a:pt x="0" y="0"/>
                  </a:cubicBezTo>
                  <a:cubicBezTo>
                    <a:pt x="0" y="361"/>
                    <a:pt x="0" y="541"/>
                    <a:pt x="0" y="722"/>
                  </a:cubicBezTo>
                  <a:close/>
                </a:path>
              </a:pathLst>
            </a:custGeom>
            <a:solidFill>
              <a:srgbClr val="FFFFFF"/>
            </a:solidFill>
            <a:ln w="1804" cap="flat">
              <a:noFill/>
              <a:prstDash val="solid"/>
              <a:miter/>
            </a:ln>
          </p:spPr>
          <p:txBody>
            <a:bodyPr rtlCol="0" anchor="ctr"/>
            <a:lstStyle/>
            <a:p>
              <a:endParaRPr lang="en-US"/>
            </a:p>
          </p:txBody>
        </p:sp>
        <p:sp>
          <p:nvSpPr>
            <p:cNvPr id="147" name="Freeform 775">
              <a:extLst>
                <a:ext uri="{FF2B5EF4-FFF2-40B4-BE49-F238E27FC236}">
                  <a16:creationId xmlns:a16="http://schemas.microsoft.com/office/drawing/2014/main" id="{696E2AF3-21F9-F5FA-8A63-EBE640FDFEB5}"/>
                </a:ext>
              </a:extLst>
            </p:cNvPr>
            <p:cNvSpPr/>
            <p:nvPr/>
          </p:nvSpPr>
          <p:spPr>
            <a:xfrm>
              <a:off x="3839356" y="6314593"/>
              <a:ext cx="1804" cy="722"/>
            </a:xfrm>
            <a:custGeom>
              <a:avLst/>
              <a:gdLst>
                <a:gd name="connsiteX0" fmla="*/ 0 w 1804"/>
                <a:gd name="connsiteY0" fmla="*/ 722 h 722"/>
                <a:gd name="connsiteX1" fmla="*/ 0 w 1804"/>
                <a:gd name="connsiteY1" fmla="*/ 0 h 722"/>
                <a:gd name="connsiteX2" fmla="*/ 0 w 1804"/>
                <a:gd name="connsiteY2" fmla="*/ 722 h 722"/>
              </a:gdLst>
              <a:ahLst/>
              <a:cxnLst>
                <a:cxn ang="0">
                  <a:pos x="connsiteX0" y="connsiteY0"/>
                </a:cxn>
                <a:cxn ang="0">
                  <a:pos x="connsiteX1" y="connsiteY1"/>
                </a:cxn>
                <a:cxn ang="0">
                  <a:pos x="connsiteX2" y="connsiteY2"/>
                </a:cxn>
              </a:cxnLst>
              <a:rect l="l" t="t" r="r" b="b"/>
              <a:pathLst>
                <a:path w="1804" h="722">
                  <a:moveTo>
                    <a:pt x="0" y="722"/>
                  </a:moveTo>
                  <a:cubicBezTo>
                    <a:pt x="0" y="542"/>
                    <a:pt x="0" y="181"/>
                    <a:pt x="0" y="0"/>
                  </a:cubicBezTo>
                  <a:cubicBezTo>
                    <a:pt x="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148" name="Freeform 776">
              <a:extLst>
                <a:ext uri="{FF2B5EF4-FFF2-40B4-BE49-F238E27FC236}">
                  <a16:creationId xmlns:a16="http://schemas.microsoft.com/office/drawing/2014/main" id="{A84EAA8A-C65E-D74A-3A5E-7DBAAD4EEE50}"/>
                </a:ext>
              </a:extLst>
            </p:cNvPr>
            <p:cNvSpPr/>
            <p:nvPr/>
          </p:nvSpPr>
          <p:spPr>
            <a:xfrm>
              <a:off x="3839176" y="6249132"/>
              <a:ext cx="286174" cy="64922"/>
            </a:xfrm>
            <a:custGeom>
              <a:avLst/>
              <a:gdLst>
                <a:gd name="connsiteX0" fmla="*/ 2346 w 286174"/>
                <a:gd name="connsiteY0" fmla="*/ 15290 h 64922"/>
                <a:gd name="connsiteX1" fmla="*/ 361 w 286174"/>
                <a:gd name="connsiteY1" fmla="*/ 52287 h 64922"/>
                <a:gd name="connsiteX2" fmla="*/ 0 w 286174"/>
                <a:gd name="connsiteY2" fmla="*/ 64920 h 64922"/>
                <a:gd name="connsiteX3" fmla="*/ 0 w 286174"/>
                <a:gd name="connsiteY3" fmla="*/ 62574 h 64922"/>
                <a:gd name="connsiteX4" fmla="*/ 92402 w 286174"/>
                <a:gd name="connsiteY4" fmla="*/ 63476 h 64922"/>
                <a:gd name="connsiteX5" fmla="*/ 168743 w 286174"/>
                <a:gd name="connsiteY5" fmla="*/ 63657 h 64922"/>
                <a:gd name="connsiteX6" fmla="*/ 269086 w 286174"/>
                <a:gd name="connsiteY6" fmla="*/ 45971 h 64922"/>
                <a:gd name="connsiteX7" fmla="*/ 283344 w 286174"/>
                <a:gd name="connsiteY7" fmla="*/ 39834 h 64922"/>
                <a:gd name="connsiteX8" fmla="*/ 285690 w 286174"/>
                <a:gd name="connsiteY8" fmla="*/ 23231 h 64922"/>
                <a:gd name="connsiteX9" fmla="*/ 268545 w 286174"/>
                <a:gd name="connsiteY9" fmla="*/ 671 h 64922"/>
                <a:gd name="connsiteX10" fmla="*/ 61000 w 286174"/>
                <a:gd name="connsiteY10" fmla="*/ 3920 h 64922"/>
                <a:gd name="connsiteX11" fmla="*/ 2346 w 286174"/>
                <a:gd name="connsiteY11" fmla="*/ 15290 h 6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6174" h="64922">
                  <a:moveTo>
                    <a:pt x="2346" y="15290"/>
                  </a:moveTo>
                  <a:cubicBezTo>
                    <a:pt x="2707" y="36766"/>
                    <a:pt x="1083" y="37488"/>
                    <a:pt x="361" y="52287"/>
                  </a:cubicBezTo>
                  <a:cubicBezTo>
                    <a:pt x="180" y="57521"/>
                    <a:pt x="0" y="61491"/>
                    <a:pt x="0" y="64920"/>
                  </a:cubicBezTo>
                  <a:cubicBezTo>
                    <a:pt x="0" y="64198"/>
                    <a:pt x="0" y="63476"/>
                    <a:pt x="0" y="62574"/>
                  </a:cubicBezTo>
                  <a:cubicBezTo>
                    <a:pt x="30500" y="66184"/>
                    <a:pt x="61903" y="64920"/>
                    <a:pt x="92402" y="63476"/>
                  </a:cubicBezTo>
                  <a:cubicBezTo>
                    <a:pt x="118030" y="62213"/>
                    <a:pt x="143116" y="63116"/>
                    <a:pt x="168743" y="63657"/>
                  </a:cubicBezTo>
                  <a:cubicBezTo>
                    <a:pt x="203033" y="64379"/>
                    <a:pt x="237323" y="58965"/>
                    <a:pt x="269086" y="45971"/>
                  </a:cubicBezTo>
                  <a:cubicBezTo>
                    <a:pt x="273959" y="43985"/>
                    <a:pt x="278651" y="42000"/>
                    <a:pt x="283344" y="39834"/>
                  </a:cubicBezTo>
                  <a:cubicBezTo>
                    <a:pt x="284066" y="34240"/>
                    <a:pt x="285148" y="28826"/>
                    <a:pt x="285690" y="23231"/>
                  </a:cubicBezTo>
                  <a:cubicBezTo>
                    <a:pt x="287495" y="6266"/>
                    <a:pt x="284788" y="1393"/>
                    <a:pt x="268545" y="671"/>
                  </a:cubicBezTo>
                  <a:cubicBezTo>
                    <a:pt x="222524" y="-1494"/>
                    <a:pt x="97275" y="2115"/>
                    <a:pt x="61000" y="3920"/>
                  </a:cubicBezTo>
                  <a:cubicBezTo>
                    <a:pt x="24905" y="1393"/>
                    <a:pt x="0" y="-3299"/>
                    <a:pt x="2346" y="15290"/>
                  </a:cubicBezTo>
                  <a:close/>
                </a:path>
              </a:pathLst>
            </a:custGeom>
            <a:solidFill>
              <a:srgbClr val="FFFFFF"/>
            </a:solidFill>
            <a:ln w="1804" cap="flat">
              <a:noFill/>
              <a:prstDash val="solid"/>
              <a:miter/>
            </a:ln>
          </p:spPr>
          <p:txBody>
            <a:bodyPr rtlCol="0" anchor="ctr"/>
            <a:lstStyle/>
            <a:p>
              <a:endParaRPr lang="en-US"/>
            </a:p>
          </p:txBody>
        </p:sp>
        <p:sp>
          <p:nvSpPr>
            <p:cNvPr id="149" name="Freeform 777">
              <a:extLst>
                <a:ext uri="{FF2B5EF4-FFF2-40B4-BE49-F238E27FC236}">
                  <a16:creationId xmlns:a16="http://schemas.microsoft.com/office/drawing/2014/main" id="{EBE47980-5BFF-EBCC-FCB3-620756520414}"/>
                </a:ext>
              </a:extLst>
            </p:cNvPr>
            <p:cNvSpPr/>
            <p:nvPr/>
          </p:nvSpPr>
          <p:spPr>
            <a:xfrm>
              <a:off x="3839536" y="6318383"/>
              <a:ext cx="180" cy="541"/>
            </a:xfrm>
            <a:custGeom>
              <a:avLst/>
              <a:gdLst>
                <a:gd name="connsiteX0" fmla="*/ 181 w 180"/>
                <a:gd name="connsiteY0" fmla="*/ 542 h 541"/>
                <a:gd name="connsiteX1" fmla="*/ 0 w 180"/>
                <a:gd name="connsiteY1" fmla="*/ 0 h 541"/>
                <a:gd name="connsiteX2" fmla="*/ 181 w 180"/>
                <a:gd name="connsiteY2" fmla="*/ 542 h 541"/>
              </a:gdLst>
              <a:ahLst/>
              <a:cxnLst>
                <a:cxn ang="0">
                  <a:pos x="connsiteX0" y="connsiteY0"/>
                </a:cxn>
                <a:cxn ang="0">
                  <a:pos x="connsiteX1" y="connsiteY1"/>
                </a:cxn>
                <a:cxn ang="0">
                  <a:pos x="connsiteX2" y="connsiteY2"/>
                </a:cxn>
              </a:cxnLst>
              <a:rect l="l" t="t" r="r" b="b"/>
              <a:pathLst>
                <a:path w="180" h="541">
                  <a:moveTo>
                    <a:pt x="181" y="542"/>
                  </a:moveTo>
                  <a:cubicBezTo>
                    <a:pt x="181" y="361"/>
                    <a:pt x="181" y="181"/>
                    <a:pt x="0" y="0"/>
                  </a:cubicBezTo>
                  <a:cubicBezTo>
                    <a:pt x="181" y="181"/>
                    <a:pt x="181" y="361"/>
                    <a:pt x="181" y="542"/>
                  </a:cubicBezTo>
                  <a:close/>
                </a:path>
              </a:pathLst>
            </a:custGeom>
            <a:solidFill>
              <a:srgbClr val="FFFFFF"/>
            </a:solidFill>
            <a:ln w="1804" cap="flat">
              <a:noFill/>
              <a:prstDash val="solid"/>
              <a:miter/>
            </a:ln>
          </p:spPr>
          <p:txBody>
            <a:bodyPr rtlCol="0" anchor="ctr"/>
            <a:lstStyle/>
            <a:p>
              <a:endParaRPr lang="en-US"/>
            </a:p>
          </p:txBody>
        </p:sp>
        <p:sp>
          <p:nvSpPr>
            <p:cNvPr id="150" name="Freeform 778">
              <a:extLst>
                <a:ext uri="{FF2B5EF4-FFF2-40B4-BE49-F238E27FC236}">
                  <a16:creationId xmlns:a16="http://schemas.microsoft.com/office/drawing/2014/main" id="{E6F6EA33-8132-7EDF-EBAC-F284B27BCC65}"/>
                </a:ext>
              </a:extLst>
            </p:cNvPr>
            <p:cNvSpPr/>
            <p:nvPr/>
          </p:nvSpPr>
          <p:spPr>
            <a:xfrm>
              <a:off x="3839898" y="6319466"/>
              <a:ext cx="180" cy="902"/>
            </a:xfrm>
            <a:custGeom>
              <a:avLst/>
              <a:gdLst>
                <a:gd name="connsiteX0" fmla="*/ 180 w 180"/>
                <a:gd name="connsiteY0" fmla="*/ 902 h 902"/>
                <a:gd name="connsiteX1" fmla="*/ 0 w 180"/>
                <a:gd name="connsiteY1" fmla="*/ 0 h 902"/>
                <a:gd name="connsiteX2" fmla="*/ 180 w 180"/>
                <a:gd name="connsiteY2" fmla="*/ 902 h 902"/>
              </a:gdLst>
              <a:ahLst/>
              <a:cxnLst>
                <a:cxn ang="0">
                  <a:pos x="connsiteX0" y="connsiteY0"/>
                </a:cxn>
                <a:cxn ang="0">
                  <a:pos x="connsiteX1" y="connsiteY1"/>
                </a:cxn>
                <a:cxn ang="0">
                  <a:pos x="connsiteX2" y="connsiteY2"/>
                </a:cxn>
              </a:cxnLst>
              <a:rect l="l" t="t" r="r" b="b"/>
              <a:pathLst>
                <a:path w="180" h="902">
                  <a:moveTo>
                    <a:pt x="180" y="902"/>
                  </a:moveTo>
                  <a:cubicBezTo>
                    <a:pt x="180" y="541"/>
                    <a:pt x="0" y="361"/>
                    <a:pt x="0" y="0"/>
                  </a:cubicBezTo>
                  <a:cubicBezTo>
                    <a:pt x="0" y="361"/>
                    <a:pt x="0" y="722"/>
                    <a:pt x="180" y="902"/>
                  </a:cubicBezTo>
                  <a:close/>
                </a:path>
              </a:pathLst>
            </a:custGeom>
            <a:solidFill>
              <a:srgbClr val="FFFFFF"/>
            </a:solidFill>
            <a:ln w="1804" cap="flat">
              <a:noFill/>
              <a:prstDash val="solid"/>
              <a:miter/>
            </a:ln>
          </p:spPr>
          <p:txBody>
            <a:bodyPr rtlCol="0" anchor="ctr"/>
            <a:lstStyle/>
            <a:p>
              <a:endParaRPr lang="en-US"/>
            </a:p>
          </p:txBody>
        </p:sp>
        <p:sp>
          <p:nvSpPr>
            <p:cNvPr id="151" name="Freeform 779">
              <a:extLst>
                <a:ext uri="{FF2B5EF4-FFF2-40B4-BE49-F238E27FC236}">
                  <a16:creationId xmlns:a16="http://schemas.microsoft.com/office/drawing/2014/main" id="{FA022217-078E-1D8A-DD5F-09D9270DF26A}"/>
                </a:ext>
              </a:extLst>
            </p:cNvPr>
            <p:cNvSpPr/>
            <p:nvPr/>
          </p:nvSpPr>
          <p:spPr>
            <a:xfrm>
              <a:off x="3839536" y="6317120"/>
              <a:ext cx="1804" cy="721"/>
            </a:xfrm>
            <a:custGeom>
              <a:avLst/>
              <a:gdLst>
                <a:gd name="connsiteX0" fmla="*/ 0 w 1804"/>
                <a:gd name="connsiteY0" fmla="*/ 722 h 721"/>
                <a:gd name="connsiteX1" fmla="*/ 0 w 1804"/>
                <a:gd name="connsiteY1" fmla="*/ 0 h 721"/>
                <a:gd name="connsiteX2" fmla="*/ 0 w 1804"/>
                <a:gd name="connsiteY2" fmla="*/ 722 h 721"/>
              </a:gdLst>
              <a:ahLst/>
              <a:cxnLst>
                <a:cxn ang="0">
                  <a:pos x="connsiteX0" y="connsiteY0"/>
                </a:cxn>
                <a:cxn ang="0">
                  <a:pos x="connsiteX1" y="connsiteY1"/>
                </a:cxn>
                <a:cxn ang="0">
                  <a:pos x="connsiteX2" y="connsiteY2"/>
                </a:cxn>
              </a:cxnLst>
              <a:rect l="l" t="t" r="r" b="b"/>
              <a:pathLst>
                <a:path w="1804" h="721">
                  <a:moveTo>
                    <a:pt x="0" y="722"/>
                  </a:moveTo>
                  <a:cubicBezTo>
                    <a:pt x="0" y="542"/>
                    <a:pt x="0" y="361"/>
                    <a:pt x="0" y="0"/>
                  </a:cubicBezTo>
                  <a:cubicBezTo>
                    <a:pt x="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152" name="Freeform 780">
              <a:extLst>
                <a:ext uri="{FF2B5EF4-FFF2-40B4-BE49-F238E27FC236}">
                  <a16:creationId xmlns:a16="http://schemas.microsoft.com/office/drawing/2014/main" id="{3FCB1BD8-29AB-FA11-B1E6-4EEBF9DF0BD0}"/>
                </a:ext>
              </a:extLst>
            </p:cNvPr>
            <p:cNvSpPr/>
            <p:nvPr/>
          </p:nvSpPr>
          <p:spPr>
            <a:xfrm>
              <a:off x="3841883" y="6324158"/>
              <a:ext cx="360" cy="541"/>
            </a:xfrm>
            <a:custGeom>
              <a:avLst/>
              <a:gdLst>
                <a:gd name="connsiteX0" fmla="*/ 361 w 360"/>
                <a:gd name="connsiteY0" fmla="*/ 542 h 541"/>
                <a:gd name="connsiteX1" fmla="*/ 0 w 360"/>
                <a:gd name="connsiteY1" fmla="*/ 0 h 541"/>
                <a:gd name="connsiteX2" fmla="*/ 361 w 360"/>
                <a:gd name="connsiteY2" fmla="*/ 542 h 541"/>
              </a:gdLst>
              <a:ahLst/>
              <a:cxnLst>
                <a:cxn ang="0">
                  <a:pos x="connsiteX0" y="connsiteY0"/>
                </a:cxn>
                <a:cxn ang="0">
                  <a:pos x="connsiteX1" y="connsiteY1"/>
                </a:cxn>
                <a:cxn ang="0">
                  <a:pos x="connsiteX2" y="connsiteY2"/>
                </a:cxn>
              </a:cxnLst>
              <a:rect l="l" t="t" r="r" b="b"/>
              <a:pathLst>
                <a:path w="360" h="541">
                  <a:moveTo>
                    <a:pt x="361" y="542"/>
                  </a:moveTo>
                  <a:cubicBezTo>
                    <a:pt x="180" y="361"/>
                    <a:pt x="0" y="181"/>
                    <a:pt x="0" y="0"/>
                  </a:cubicBezTo>
                  <a:cubicBezTo>
                    <a:pt x="180" y="181"/>
                    <a:pt x="361" y="361"/>
                    <a:pt x="361" y="542"/>
                  </a:cubicBezTo>
                  <a:close/>
                </a:path>
              </a:pathLst>
            </a:custGeom>
            <a:solidFill>
              <a:srgbClr val="FFFFFF"/>
            </a:solidFill>
            <a:ln w="1804" cap="flat">
              <a:noFill/>
              <a:prstDash val="solid"/>
              <a:miter/>
            </a:ln>
          </p:spPr>
          <p:txBody>
            <a:bodyPr rtlCol="0" anchor="ctr"/>
            <a:lstStyle/>
            <a:p>
              <a:endParaRPr lang="en-US"/>
            </a:p>
          </p:txBody>
        </p:sp>
        <p:sp>
          <p:nvSpPr>
            <p:cNvPr id="153" name="Freeform 781">
              <a:extLst>
                <a:ext uri="{FF2B5EF4-FFF2-40B4-BE49-F238E27FC236}">
                  <a16:creationId xmlns:a16="http://schemas.microsoft.com/office/drawing/2014/main" id="{BCC5FA36-35D9-DE94-4F06-21BE51E668E0}"/>
                </a:ext>
              </a:extLst>
            </p:cNvPr>
            <p:cNvSpPr/>
            <p:nvPr/>
          </p:nvSpPr>
          <p:spPr>
            <a:xfrm>
              <a:off x="3847297" y="6327768"/>
              <a:ext cx="541" cy="180"/>
            </a:xfrm>
            <a:custGeom>
              <a:avLst/>
              <a:gdLst>
                <a:gd name="connsiteX0" fmla="*/ 542 w 541"/>
                <a:gd name="connsiteY0" fmla="*/ 181 h 180"/>
                <a:gd name="connsiteX1" fmla="*/ 0 w 541"/>
                <a:gd name="connsiteY1" fmla="*/ 0 h 180"/>
                <a:gd name="connsiteX2" fmla="*/ 542 w 541"/>
                <a:gd name="connsiteY2" fmla="*/ 181 h 180"/>
              </a:gdLst>
              <a:ahLst/>
              <a:cxnLst>
                <a:cxn ang="0">
                  <a:pos x="connsiteX0" y="connsiteY0"/>
                </a:cxn>
                <a:cxn ang="0">
                  <a:pos x="connsiteX1" y="connsiteY1"/>
                </a:cxn>
                <a:cxn ang="0">
                  <a:pos x="connsiteX2" y="connsiteY2"/>
                </a:cxn>
              </a:cxnLst>
              <a:rect l="l" t="t" r="r" b="b"/>
              <a:pathLst>
                <a:path w="541" h="180">
                  <a:moveTo>
                    <a:pt x="542" y="181"/>
                  </a:moveTo>
                  <a:cubicBezTo>
                    <a:pt x="361" y="181"/>
                    <a:pt x="180" y="0"/>
                    <a:pt x="0" y="0"/>
                  </a:cubicBezTo>
                  <a:cubicBezTo>
                    <a:pt x="180" y="0"/>
                    <a:pt x="361" y="0"/>
                    <a:pt x="542" y="181"/>
                  </a:cubicBezTo>
                  <a:close/>
                </a:path>
              </a:pathLst>
            </a:custGeom>
            <a:solidFill>
              <a:srgbClr val="FFFFFF"/>
            </a:solidFill>
            <a:ln w="1804" cap="flat">
              <a:noFill/>
              <a:prstDash val="solid"/>
              <a:miter/>
            </a:ln>
          </p:spPr>
          <p:txBody>
            <a:bodyPr rtlCol="0" anchor="ctr"/>
            <a:lstStyle/>
            <a:p>
              <a:endParaRPr lang="en-US"/>
            </a:p>
          </p:txBody>
        </p:sp>
        <p:sp>
          <p:nvSpPr>
            <p:cNvPr id="154" name="Freeform 782">
              <a:extLst>
                <a:ext uri="{FF2B5EF4-FFF2-40B4-BE49-F238E27FC236}">
                  <a16:creationId xmlns:a16="http://schemas.microsoft.com/office/drawing/2014/main" id="{BAF9530D-2D0C-CEB4-DEE0-77313E9F8C6A}"/>
                </a:ext>
              </a:extLst>
            </p:cNvPr>
            <p:cNvSpPr/>
            <p:nvPr/>
          </p:nvSpPr>
          <p:spPr>
            <a:xfrm>
              <a:off x="3846034" y="6327046"/>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0" y="0"/>
                    <a:pt x="0" y="0"/>
                  </a:cubicBezTo>
                  <a:cubicBezTo>
                    <a:pt x="0" y="180"/>
                    <a:pt x="180" y="180"/>
                    <a:pt x="361" y="180"/>
                  </a:cubicBezTo>
                  <a:close/>
                </a:path>
              </a:pathLst>
            </a:custGeom>
            <a:solidFill>
              <a:srgbClr val="FFFFFF"/>
            </a:solidFill>
            <a:ln w="1804" cap="flat">
              <a:noFill/>
              <a:prstDash val="solid"/>
              <a:miter/>
            </a:ln>
          </p:spPr>
          <p:txBody>
            <a:bodyPr rtlCol="0" anchor="ctr"/>
            <a:lstStyle/>
            <a:p>
              <a:endParaRPr lang="en-US"/>
            </a:p>
          </p:txBody>
        </p:sp>
        <p:sp>
          <p:nvSpPr>
            <p:cNvPr id="155" name="Freeform 783">
              <a:extLst>
                <a:ext uri="{FF2B5EF4-FFF2-40B4-BE49-F238E27FC236}">
                  <a16:creationId xmlns:a16="http://schemas.microsoft.com/office/drawing/2014/main" id="{A401E87C-B7A7-0EDB-CF10-5D4C390A436F}"/>
                </a:ext>
              </a:extLst>
            </p:cNvPr>
            <p:cNvSpPr/>
            <p:nvPr/>
          </p:nvSpPr>
          <p:spPr>
            <a:xfrm>
              <a:off x="3844229" y="6326144"/>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0" y="0"/>
                    <a:pt x="0" y="0"/>
                  </a:cubicBezTo>
                  <a:cubicBezTo>
                    <a:pt x="0" y="0"/>
                    <a:pt x="180" y="180"/>
                    <a:pt x="361" y="180"/>
                  </a:cubicBezTo>
                  <a:close/>
                </a:path>
              </a:pathLst>
            </a:custGeom>
            <a:solidFill>
              <a:srgbClr val="FFFFFF"/>
            </a:solidFill>
            <a:ln w="1804" cap="flat">
              <a:noFill/>
              <a:prstDash val="solid"/>
              <a:miter/>
            </a:ln>
          </p:spPr>
          <p:txBody>
            <a:bodyPr rtlCol="0" anchor="ctr"/>
            <a:lstStyle/>
            <a:p>
              <a:endParaRPr lang="en-US"/>
            </a:p>
          </p:txBody>
        </p:sp>
        <p:sp>
          <p:nvSpPr>
            <p:cNvPr id="156" name="Freeform 784">
              <a:extLst>
                <a:ext uri="{FF2B5EF4-FFF2-40B4-BE49-F238E27FC236}">
                  <a16:creationId xmlns:a16="http://schemas.microsoft.com/office/drawing/2014/main" id="{C4DBA716-450B-FB4F-2D60-1C2CB8AAF1C0}"/>
                </a:ext>
              </a:extLst>
            </p:cNvPr>
            <p:cNvSpPr/>
            <p:nvPr/>
          </p:nvSpPr>
          <p:spPr>
            <a:xfrm>
              <a:off x="3848380" y="6328129"/>
              <a:ext cx="541" cy="180"/>
            </a:xfrm>
            <a:custGeom>
              <a:avLst/>
              <a:gdLst>
                <a:gd name="connsiteX0" fmla="*/ 542 w 541"/>
                <a:gd name="connsiteY0" fmla="*/ 181 h 180"/>
                <a:gd name="connsiteX1" fmla="*/ 0 w 541"/>
                <a:gd name="connsiteY1" fmla="*/ 0 h 180"/>
                <a:gd name="connsiteX2" fmla="*/ 542 w 541"/>
                <a:gd name="connsiteY2" fmla="*/ 181 h 180"/>
              </a:gdLst>
              <a:ahLst/>
              <a:cxnLst>
                <a:cxn ang="0">
                  <a:pos x="connsiteX0" y="connsiteY0"/>
                </a:cxn>
                <a:cxn ang="0">
                  <a:pos x="connsiteX1" y="connsiteY1"/>
                </a:cxn>
                <a:cxn ang="0">
                  <a:pos x="connsiteX2" y="connsiteY2"/>
                </a:cxn>
              </a:cxnLst>
              <a:rect l="l" t="t" r="r" b="b"/>
              <a:pathLst>
                <a:path w="541" h="180">
                  <a:moveTo>
                    <a:pt x="542" y="181"/>
                  </a:moveTo>
                  <a:cubicBezTo>
                    <a:pt x="361" y="181"/>
                    <a:pt x="180" y="0"/>
                    <a:pt x="0" y="0"/>
                  </a:cubicBezTo>
                  <a:cubicBezTo>
                    <a:pt x="180" y="0"/>
                    <a:pt x="361" y="0"/>
                    <a:pt x="542" y="181"/>
                  </a:cubicBezTo>
                  <a:close/>
                </a:path>
              </a:pathLst>
            </a:custGeom>
            <a:solidFill>
              <a:srgbClr val="FFFFFF"/>
            </a:solidFill>
            <a:ln w="1804" cap="flat">
              <a:noFill/>
              <a:prstDash val="solid"/>
              <a:miter/>
            </a:ln>
          </p:spPr>
          <p:txBody>
            <a:bodyPr rtlCol="0" anchor="ctr"/>
            <a:lstStyle/>
            <a:p>
              <a:endParaRPr lang="en-US"/>
            </a:p>
          </p:txBody>
        </p:sp>
        <p:sp>
          <p:nvSpPr>
            <p:cNvPr id="157" name="Freeform 785">
              <a:extLst>
                <a:ext uri="{FF2B5EF4-FFF2-40B4-BE49-F238E27FC236}">
                  <a16:creationId xmlns:a16="http://schemas.microsoft.com/office/drawing/2014/main" id="{D98D6875-6F08-FB24-8BE4-8D5328E243EE}"/>
                </a:ext>
              </a:extLst>
            </p:cNvPr>
            <p:cNvSpPr/>
            <p:nvPr/>
          </p:nvSpPr>
          <p:spPr>
            <a:xfrm>
              <a:off x="3844951" y="6326685"/>
              <a:ext cx="361" cy="180"/>
            </a:xfrm>
            <a:custGeom>
              <a:avLst/>
              <a:gdLst>
                <a:gd name="connsiteX0" fmla="*/ 361 w 361"/>
                <a:gd name="connsiteY0" fmla="*/ 180 h 180"/>
                <a:gd name="connsiteX1" fmla="*/ 0 w 361"/>
                <a:gd name="connsiteY1" fmla="*/ 0 h 180"/>
                <a:gd name="connsiteX2" fmla="*/ 361 w 361"/>
                <a:gd name="connsiteY2" fmla="*/ 180 h 180"/>
              </a:gdLst>
              <a:ahLst/>
              <a:cxnLst>
                <a:cxn ang="0">
                  <a:pos x="connsiteX0" y="connsiteY0"/>
                </a:cxn>
                <a:cxn ang="0">
                  <a:pos x="connsiteX1" y="connsiteY1"/>
                </a:cxn>
                <a:cxn ang="0">
                  <a:pos x="connsiteX2" y="connsiteY2"/>
                </a:cxn>
              </a:cxnLst>
              <a:rect l="l" t="t" r="r" b="b"/>
              <a:pathLst>
                <a:path w="361" h="180">
                  <a:moveTo>
                    <a:pt x="361" y="180"/>
                  </a:moveTo>
                  <a:cubicBezTo>
                    <a:pt x="181" y="180"/>
                    <a:pt x="0" y="0"/>
                    <a:pt x="0" y="0"/>
                  </a:cubicBezTo>
                  <a:cubicBezTo>
                    <a:pt x="181" y="0"/>
                    <a:pt x="181" y="180"/>
                    <a:pt x="361" y="180"/>
                  </a:cubicBezTo>
                  <a:close/>
                </a:path>
              </a:pathLst>
            </a:custGeom>
            <a:solidFill>
              <a:srgbClr val="FFFFFF"/>
            </a:solidFill>
            <a:ln w="1804" cap="flat">
              <a:noFill/>
              <a:prstDash val="solid"/>
              <a:miter/>
            </a:ln>
          </p:spPr>
          <p:txBody>
            <a:bodyPr rtlCol="0" anchor="ctr"/>
            <a:lstStyle/>
            <a:p>
              <a:endParaRPr lang="en-US"/>
            </a:p>
          </p:txBody>
        </p:sp>
        <p:sp>
          <p:nvSpPr>
            <p:cNvPr id="158" name="Freeform 786">
              <a:extLst>
                <a:ext uri="{FF2B5EF4-FFF2-40B4-BE49-F238E27FC236}">
                  <a16:creationId xmlns:a16="http://schemas.microsoft.com/office/drawing/2014/main" id="{BB5086F6-04CB-A51B-B83F-9081CD3E850A}"/>
                </a:ext>
              </a:extLst>
            </p:cNvPr>
            <p:cNvSpPr/>
            <p:nvPr/>
          </p:nvSpPr>
          <p:spPr>
            <a:xfrm>
              <a:off x="3849463" y="6328309"/>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2" y="181"/>
                    <a:pt x="361" y="0"/>
                    <a:pt x="0" y="0"/>
                  </a:cubicBezTo>
                  <a:cubicBezTo>
                    <a:pt x="361" y="181"/>
                    <a:pt x="542" y="181"/>
                    <a:pt x="722" y="181"/>
                  </a:cubicBezTo>
                  <a:close/>
                </a:path>
              </a:pathLst>
            </a:custGeom>
            <a:solidFill>
              <a:srgbClr val="FFFFFF"/>
            </a:solidFill>
            <a:ln w="1804" cap="flat">
              <a:noFill/>
              <a:prstDash val="solid"/>
              <a:miter/>
            </a:ln>
          </p:spPr>
          <p:txBody>
            <a:bodyPr rtlCol="0" anchor="ctr"/>
            <a:lstStyle/>
            <a:p>
              <a:endParaRPr lang="en-US"/>
            </a:p>
          </p:txBody>
        </p:sp>
        <p:sp>
          <p:nvSpPr>
            <p:cNvPr id="159" name="Freeform 787">
              <a:extLst>
                <a:ext uri="{FF2B5EF4-FFF2-40B4-BE49-F238E27FC236}">
                  <a16:creationId xmlns:a16="http://schemas.microsoft.com/office/drawing/2014/main" id="{1F86894C-3D0A-2FFB-1DB4-62C1A6BBE15C}"/>
                </a:ext>
              </a:extLst>
            </p:cNvPr>
            <p:cNvSpPr/>
            <p:nvPr/>
          </p:nvSpPr>
          <p:spPr>
            <a:xfrm>
              <a:off x="3538381" y="6024609"/>
              <a:ext cx="296824" cy="279734"/>
            </a:xfrm>
            <a:custGeom>
              <a:avLst/>
              <a:gdLst>
                <a:gd name="connsiteX0" fmla="*/ 56795 w 296824"/>
                <a:gd name="connsiteY0" fmla="*/ 274283 h 279734"/>
                <a:gd name="connsiteX1" fmla="*/ 219402 w 296824"/>
                <a:gd name="connsiteY1" fmla="*/ 234940 h 279734"/>
                <a:gd name="connsiteX2" fmla="*/ 252609 w 296824"/>
                <a:gd name="connsiteY2" fmla="*/ 178452 h 279734"/>
                <a:gd name="connsiteX3" fmla="*/ 261993 w 296824"/>
                <a:gd name="connsiteY3" fmla="*/ 120701 h 279734"/>
                <a:gd name="connsiteX4" fmla="*/ 273363 w 296824"/>
                <a:gd name="connsiteY4" fmla="*/ 68363 h 279734"/>
                <a:gd name="connsiteX5" fmla="*/ 273002 w 296824"/>
                <a:gd name="connsiteY5" fmla="*/ 8446 h 279734"/>
                <a:gd name="connsiteX6" fmla="*/ 271558 w 296824"/>
                <a:gd name="connsiteY6" fmla="*/ 3753 h 279734"/>
                <a:gd name="connsiteX7" fmla="*/ 296825 w 296824"/>
                <a:gd name="connsiteY7" fmla="*/ 11514 h 279734"/>
                <a:gd name="connsiteX8" fmla="*/ 243044 w 296824"/>
                <a:gd name="connsiteY8" fmla="*/ 6280 h 279734"/>
                <a:gd name="connsiteX9" fmla="*/ 197023 w 296824"/>
                <a:gd name="connsiteY9" fmla="*/ 10250 h 279734"/>
                <a:gd name="connsiteX10" fmla="*/ 112741 w 296824"/>
                <a:gd name="connsiteY10" fmla="*/ 10070 h 279734"/>
                <a:gd name="connsiteX11" fmla="*/ 62028 w 296824"/>
                <a:gd name="connsiteY11" fmla="*/ 6461 h 279734"/>
                <a:gd name="connsiteX12" fmla="*/ 20159 w 296824"/>
                <a:gd name="connsiteY12" fmla="*/ 685 h 279734"/>
                <a:gd name="connsiteX13" fmla="*/ 3194 w 296824"/>
                <a:gd name="connsiteY13" fmla="*/ 12596 h 279734"/>
                <a:gd name="connsiteX14" fmla="*/ 1209 w 296824"/>
                <a:gd name="connsiteY14" fmla="*/ 199928 h 279734"/>
                <a:gd name="connsiteX15" fmla="*/ 4096 w 296824"/>
                <a:gd name="connsiteY15" fmla="*/ 254070 h 279734"/>
                <a:gd name="connsiteX16" fmla="*/ 14744 w 296824"/>
                <a:gd name="connsiteY16" fmla="*/ 259304 h 279734"/>
                <a:gd name="connsiteX17" fmla="*/ 56795 w 296824"/>
                <a:gd name="connsiteY17" fmla="*/ 274283 h 279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6824" h="279734">
                  <a:moveTo>
                    <a:pt x="56795" y="274283"/>
                  </a:moveTo>
                  <a:cubicBezTo>
                    <a:pt x="113102" y="287097"/>
                    <a:pt x="177893" y="278615"/>
                    <a:pt x="219402" y="234940"/>
                  </a:cubicBezTo>
                  <a:cubicBezTo>
                    <a:pt x="235103" y="218517"/>
                    <a:pt x="245751" y="199928"/>
                    <a:pt x="252609" y="178452"/>
                  </a:cubicBezTo>
                  <a:cubicBezTo>
                    <a:pt x="258564" y="159863"/>
                    <a:pt x="259828" y="140011"/>
                    <a:pt x="261993" y="120701"/>
                  </a:cubicBezTo>
                  <a:cubicBezTo>
                    <a:pt x="264700" y="103014"/>
                    <a:pt x="270656" y="86049"/>
                    <a:pt x="273363" y="68363"/>
                  </a:cubicBezTo>
                  <a:cubicBezTo>
                    <a:pt x="276612" y="47247"/>
                    <a:pt x="278416" y="29561"/>
                    <a:pt x="273002" y="8446"/>
                  </a:cubicBezTo>
                  <a:cubicBezTo>
                    <a:pt x="272641" y="6821"/>
                    <a:pt x="272100" y="5197"/>
                    <a:pt x="271558" y="3753"/>
                  </a:cubicBezTo>
                  <a:cubicBezTo>
                    <a:pt x="280221" y="5558"/>
                    <a:pt x="288703" y="8626"/>
                    <a:pt x="296825" y="11514"/>
                  </a:cubicBezTo>
                  <a:cubicBezTo>
                    <a:pt x="279680" y="5558"/>
                    <a:pt x="260008" y="-2383"/>
                    <a:pt x="243044" y="6280"/>
                  </a:cubicBezTo>
                  <a:cubicBezTo>
                    <a:pt x="226981" y="14401"/>
                    <a:pt x="212543" y="14040"/>
                    <a:pt x="197023" y="10250"/>
                  </a:cubicBezTo>
                  <a:cubicBezTo>
                    <a:pt x="168869" y="3212"/>
                    <a:pt x="141076" y="5378"/>
                    <a:pt x="112741" y="10070"/>
                  </a:cubicBezTo>
                  <a:cubicBezTo>
                    <a:pt x="99026" y="12416"/>
                    <a:pt x="74120" y="15664"/>
                    <a:pt x="62028" y="6461"/>
                  </a:cubicBezTo>
                  <a:cubicBezTo>
                    <a:pt x="45786" y="-5812"/>
                    <a:pt x="37123" y="3753"/>
                    <a:pt x="20159" y="685"/>
                  </a:cubicBezTo>
                  <a:cubicBezTo>
                    <a:pt x="12759" y="-578"/>
                    <a:pt x="5360" y="3212"/>
                    <a:pt x="3194" y="12596"/>
                  </a:cubicBezTo>
                  <a:cubicBezTo>
                    <a:pt x="-2942" y="38585"/>
                    <a:pt x="1750" y="163473"/>
                    <a:pt x="1209" y="199928"/>
                  </a:cubicBezTo>
                  <a:cubicBezTo>
                    <a:pt x="848" y="217976"/>
                    <a:pt x="2292" y="236023"/>
                    <a:pt x="4096" y="254070"/>
                  </a:cubicBezTo>
                  <a:cubicBezTo>
                    <a:pt x="7525" y="255875"/>
                    <a:pt x="11135" y="257680"/>
                    <a:pt x="14744" y="259304"/>
                  </a:cubicBezTo>
                  <a:cubicBezTo>
                    <a:pt x="28460" y="264899"/>
                    <a:pt x="42176" y="270855"/>
                    <a:pt x="56795" y="274283"/>
                  </a:cubicBezTo>
                  <a:close/>
                </a:path>
              </a:pathLst>
            </a:custGeom>
            <a:solidFill>
              <a:srgbClr val="FFFFFF"/>
            </a:solidFill>
            <a:ln w="1804" cap="flat">
              <a:noFill/>
              <a:prstDash val="solid"/>
              <a:miter/>
            </a:ln>
          </p:spPr>
          <p:txBody>
            <a:bodyPr rtlCol="0" anchor="ctr"/>
            <a:lstStyle/>
            <a:p>
              <a:endParaRPr lang="en-US"/>
            </a:p>
          </p:txBody>
        </p:sp>
        <p:sp>
          <p:nvSpPr>
            <p:cNvPr id="160" name="Freeform 788">
              <a:extLst>
                <a:ext uri="{FF2B5EF4-FFF2-40B4-BE49-F238E27FC236}">
                  <a16:creationId xmlns:a16="http://schemas.microsoft.com/office/drawing/2014/main" id="{FCE9FB56-7026-0C97-F5E2-BA8BF45B27E0}"/>
                </a:ext>
              </a:extLst>
            </p:cNvPr>
            <p:cNvSpPr/>
            <p:nvPr/>
          </p:nvSpPr>
          <p:spPr>
            <a:xfrm>
              <a:off x="3542657" y="6278318"/>
              <a:ext cx="2165" cy="20393"/>
            </a:xfrm>
            <a:custGeom>
              <a:avLst/>
              <a:gdLst>
                <a:gd name="connsiteX0" fmla="*/ 2166 w 2165"/>
                <a:gd name="connsiteY0" fmla="*/ 20394 h 20393"/>
                <a:gd name="connsiteX1" fmla="*/ 0 w 2165"/>
                <a:gd name="connsiteY1" fmla="*/ 0 h 20393"/>
                <a:gd name="connsiteX2" fmla="*/ 2166 w 2165"/>
                <a:gd name="connsiteY2" fmla="*/ 20394 h 20393"/>
              </a:gdLst>
              <a:ahLst/>
              <a:cxnLst>
                <a:cxn ang="0">
                  <a:pos x="connsiteX0" y="connsiteY0"/>
                </a:cxn>
                <a:cxn ang="0">
                  <a:pos x="connsiteX1" y="connsiteY1"/>
                </a:cxn>
                <a:cxn ang="0">
                  <a:pos x="connsiteX2" y="connsiteY2"/>
                </a:cxn>
              </a:cxnLst>
              <a:rect l="l" t="t" r="r" b="b"/>
              <a:pathLst>
                <a:path w="2165" h="20393">
                  <a:moveTo>
                    <a:pt x="2166" y="20394"/>
                  </a:moveTo>
                  <a:cubicBezTo>
                    <a:pt x="1444" y="13536"/>
                    <a:pt x="722" y="6858"/>
                    <a:pt x="0" y="0"/>
                  </a:cubicBezTo>
                  <a:cubicBezTo>
                    <a:pt x="722" y="6858"/>
                    <a:pt x="1444" y="13716"/>
                    <a:pt x="2166" y="20394"/>
                  </a:cubicBezTo>
                  <a:close/>
                </a:path>
              </a:pathLst>
            </a:custGeom>
            <a:solidFill>
              <a:srgbClr val="FFFFFF"/>
            </a:solidFill>
            <a:ln w="1804" cap="flat">
              <a:noFill/>
              <a:prstDash val="solid"/>
              <a:miter/>
            </a:ln>
          </p:spPr>
          <p:txBody>
            <a:bodyPr rtlCol="0" anchor="ctr"/>
            <a:lstStyle/>
            <a:p>
              <a:endParaRPr lang="en-US"/>
            </a:p>
          </p:txBody>
        </p:sp>
        <p:sp>
          <p:nvSpPr>
            <p:cNvPr id="161" name="Freeform 789">
              <a:extLst>
                <a:ext uri="{FF2B5EF4-FFF2-40B4-BE49-F238E27FC236}">
                  <a16:creationId xmlns:a16="http://schemas.microsoft.com/office/drawing/2014/main" id="{484045A2-D5DB-5B28-8A15-AB358AC610D9}"/>
                </a:ext>
              </a:extLst>
            </p:cNvPr>
            <p:cNvSpPr/>
            <p:nvPr/>
          </p:nvSpPr>
          <p:spPr>
            <a:xfrm>
              <a:off x="3373755" y="5261349"/>
              <a:ext cx="943856" cy="737956"/>
            </a:xfrm>
            <a:custGeom>
              <a:avLst/>
              <a:gdLst>
                <a:gd name="connsiteX0" fmla="*/ 48526 w 943856"/>
                <a:gd name="connsiteY0" fmla="*/ 703487 h 737956"/>
                <a:gd name="connsiteX1" fmla="*/ 159517 w 943856"/>
                <a:gd name="connsiteY1" fmla="*/ 729655 h 737956"/>
                <a:gd name="connsiteX2" fmla="*/ 212577 w 943856"/>
                <a:gd name="connsiteY2" fmla="*/ 730918 h 737956"/>
                <a:gd name="connsiteX3" fmla="*/ 220698 w 943856"/>
                <a:gd name="connsiteY3" fmla="*/ 606752 h 737956"/>
                <a:gd name="connsiteX4" fmla="*/ 209508 w 943856"/>
                <a:gd name="connsiteY4" fmla="*/ 578238 h 737956"/>
                <a:gd name="connsiteX5" fmla="*/ 193085 w 943856"/>
                <a:gd name="connsiteY5" fmla="*/ 533661 h 737956"/>
                <a:gd name="connsiteX6" fmla="*/ 240189 w 943856"/>
                <a:gd name="connsiteY6" fmla="*/ 409675 h 737956"/>
                <a:gd name="connsiteX7" fmla="*/ 281878 w 943856"/>
                <a:gd name="connsiteY7" fmla="*/ 332793 h 737956"/>
                <a:gd name="connsiteX8" fmla="*/ 277367 w 943856"/>
                <a:gd name="connsiteY8" fmla="*/ 305903 h 737956"/>
                <a:gd name="connsiteX9" fmla="*/ 246686 w 943856"/>
                <a:gd name="connsiteY9" fmla="*/ 231728 h 737956"/>
                <a:gd name="connsiteX10" fmla="*/ 293609 w 943856"/>
                <a:gd name="connsiteY10" fmla="*/ 147808 h 737956"/>
                <a:gd name="connsiteX11" fmla="*/ 381861 w 943856"/>
                <a:gd name="connsiteY11" fmla="*/ 139326 h 737956"/>
                <a:gd name="connsiteX12" fmla="*/ 442319 w 943856"/>
                <a:gd name="connsiteY12" fmla="*/ 227938 h 737956"/>
                <a:gd name="connsiteX13" fmla="*/ 425896 w 943856"/>
                <a:gd name="connsiteY13" fmla="*/ 297782 h 737956"/>
                <a:gd name="connsiteX14" fmla="*/ 474624 w 943856"/>
                <a:gd name="connsiteY14" fmla="*/ 264213 h 737956"/>
                <a:gd name="connsiteX15" fmla="*/ 521547 w 943856"/>
                <a:gd name="connsiteY15" fmla="*/ 199423 h 737956"/>
                <a:gd name="connsiteX16" fmla="*/ 547175 w 943856"/>
                <a:gd name="connsiteY16" fmla="*/ 183722 h 737956"/>
                <a:gd name="connsiteX17" fmla="*/ 567749 w 943856"/>
                <a:gd name="connsiteY17" fmla="*/ 170548 h 737956"/>
                <a:gd name="connsiteX18" fmla="*/ 600234 w 943856"/>
                <a:gd name="connsiteY18" fmla="*/ 124888 h 737956"/>
                <a:gd name="connsiteX19" fmla="*/ 614311 w 943856"/>
                <a:gd name="connsiteY19" fmla="*/ 117488 h 737956"/>
                <a:gd name="connsiteX20" fmla="*/ 609619 w 943856"/>
                <a:gd name="connsiteY20" fmla="*/ 132648 h 737956"/>
                <a:gd name="connsiteX21" fmla="*/ 600775 w 943856"/>
                <a:gd name="connsiteY21" fmla="*/ 142574 h 737956"/>
                <a:gd name="connsiteX22" fmla="*/ 581645 w 943856"/>
                <a:gd name="connsiteY22" fmla="*/ 214403 h 737956"/>
                <a:gd name="connsiteX23" fmla="*/ 580923 w 943856"/>
                <a:gd name="connsiteY23" fmla="*/ 230104 h 737956"/>
                <a:gd name="connsiteX24" fmla="*/ 552228 w 943856"/>
                <a:gd name="connsiteY24" fmla="*/ 292187 h 737956"/>
                <a:gd name="connsiteX25" fmla="*/ 441598 w 943856"/>
                <a:gd name="connsiteY25" fmla="*/ 395959 h 737956"/>
                <a:gd name="connsiteX26" fmla="*/ 425174 w 943856"/>
                <a:gd name="connsiteY26" fmla="*/ 418338 h 737956"/>
                <a:gd name="connsiteX27" fmla="*/ 418136 w 943856"/>
                <a:gd name="connsiteY27" fmla="*/ 506048 h 737956"/>
                <a:gd name="connsiteX28" fmla="*/ 423009 w 943856"/>
                <a:gd name="connsiteY28" fmla="*/ 673889 h 737956"/>
                <a:gd name="connsiteX29" fmla="*/ 424272 w 943856"/>
                <a:gd name="connsiteY29" fmla="*/ 737957 h 737956"/>
                <a:gd name="connsiteX30" fmla="*/ 424272 w 943856"/>
                <a:gd name="connsiteY30" fmla="*/ 730196 h 737956"/>
                <a:gd name="connsiteX31" fmla="*/ 691554 w 943856"/>
                <a:gd name="connsiteY31" fmla="*/ 720270 h 737956"/>
                <a:gd name="connsiteX32" fmla="*/ 860838 w 943856"/>
                <a:gd name="connsiteY32" fmla="*/ 658729 h 737956"/>
                <a:gd name="connsiteX33" fmla="*/ 924365 w 943856"/>
                <a:gd name="connsiteY33" fmla="*/ 489445 h 737956"/>
                <a:gd name="connsiteX34" fmla="*/ 936276 w 943856"/>
                <a:gd name="connsiteY34" fmla="*/ 315107 h 737956"/>
                <a:gd name="connsiteX35" fmla="*/ 938803 w 943856"/>
                <a:gd name="connsiteY35" fmla="*/ 226675 h 737956"/>
                <a:gd name="connsiteX36" fmla="*/ 942953 w 943856"/>
                <a:gd name="connsiteY36" fmla="*/ 149613 h 737956"/>
                <a:gd name="connsiteX37" fmla="*/ 914439 w 943856"/>
                <a:gd name="connsiteY37" fmla="*/ 153403 h 737956"/>
                <a:gd name="connsiteX38" fmla="*/ 685057 w 943856"/>
                <a:gd name="connsiteY38" fmla="*/ 155749 h 737956"/>
                <a:gd name="connsiteX39" fmla="*/ 639938 w 943856"/>
                <a:gd name="connsiteY39" fmla="*/ 151959 h 737956"/>
                <a:gd name="connsiteX40" fmla="*/ 629110 w 943856"/>
                <a:gd name="connsiteY40" fmla="*/ 143296 h 737956"/>
                <a:gd name="connsiteX41" fmla="*/ 642284 w 943856"/>
                <a:gd name="connsiteY41" fmla="*/ 137340 h 737956"/>
                <a:gd name="connsiteX42" fmla="*/ 647699 w 943856"/>
                <a:gd name="connsiteY42" fmla="*/ 137340 h 737956"/>
                <a:gd name="connsiteX43" fmla="*/ 898557 w 943856"/>
                <a:gd name="connsiteY43" fmla="*/ 135897 h 737956"/>
                <a:gd name="connsiteX44" fmla="*/ 943315 w 943856"/>
                <a:gd name="connsiteY44" fmla="*/ 141130 h 737956"/>
                <a:gd name="connsiteX45" fmla="*/ 943315 w 943856"/>
                <a:gd name="connsiteY45" fmla="*/ 141130 h 737956"/>
                <a:gd name="connsiteX46" fmla="*/ 943495 w 943856"/>
                <a:gd name="connsiteY46" fmla="*/ 136258 h 737956"/>
                <a:gd name="connsiteX47" fmla="*/ 937359 w 943856"/>
                <a:gd name="connsiteY47" fmla="*/ 39704 h 737956"/>
                <a:gd name="connsiteX48" fmla="*/ 924726 w 943856"/>
                <a:gd name="connsiteY48" fmla="*/ 0 h 737956"/>
                <a:gd name="connsiteX49" fmla="*/ 924726 w 943856"/>
                <a:gd name="connsiteY49" fmla="*/ 0 h 737956"/>
                <a:gd name="connsiteX50" fmla="*/ 574065 w 943856"/>
                <a:gd name="connsiteY50" fmla="*/ 6858 h 737956"/>
                <a:gd name="connsiteX51" fmla="*/ 456757 w 943856"/>
                <a:gd name="connsiteY51" fmla="*/ 6136 h 737956"/>
                <a:gd name="connsiteX52" fmla="*/ 20011 w 943856"/>
                <a:gd name="connsiteY52" fmla="*/ 8663 h 737956"/>
                <a:gd name="connsiteX53" fmla="*/ 700 w 943856"/>
                <a:gd name="connsiteY53" fmla="*/ 31402 h 737956"/>
                <a:gd name="connsiteX54" fmla="*/ 4310 w 943856"/>
                <a:gd name="connsiteY54" fmla="*/ 188775 h 737956"/>
                <a:gd name="connsiteX55" fmla="*/ 28674 w 943856"/>
                <a:gd name="connsiteY55" fmla="*/ 665767 h 737956"/>
                <a:gd name="connsiteX56" fmla="*/ 30298 w 943856"/>
                <a:gd name="connsiteY56" fmla="*/ 693741 h 737956"/>
                <a:gd name="connsiteX57" fmla="*/ 30298 w 943856"/>
                <a:gd name="connsiteY57" fmla="*/ 693560 h 737956"/>
                <a:gd name="connsiteX58" fmla="*/ 48526 w 943856"/>
                <a:gd name="connsiteY58" fmla="*/ 703487 h 737956"/>
                <a:gd name="connsiteX59" fmla="*/ 649142 w 943856"/>
                <a:gd name="connsiteY59" fmla="*/ 266560 h 737956"/>
                <a:gd name="connsiteX60" fmla="*/ 711947 w 943856"/>
                <a:gd name="connsiteY60" fmla="*/ 278471 h 737956"/>
                <a:gd name="connsiteX61" fmla="*/ 647157 w 943856"/>
                <a:gd name="connsiteY61" fmla="*/ 282261 h 737956"/>
                <a:gd name="connsiteX62" fmla="*/ 637773 w 943856"/>
                <a:gd name="connsiteY62" fmla="*/ 274681 h 737956"/>
                <a:gd name="connsiteX63" fmla="*/ 649142 w 943856"/>
                <a:gd name="connsiteY63" fmla="*/ 266560 h 737956"/>
                <a:gd name="connsiteX64" fmla="*/ 763924 w 943856"/>
                <a:gd name="connsiteY64" fmla="*/ 463817 h 737956"/>
                <a:gd name="connsiteX65" fmla="*/ 780347 w 943856"/>
                <a:gd name="connsiteY65" fmla="*/ 470675 h 737956"/>
                <a:gd name="connsiteX66" fmla="*/ 520645 w 943856"/>
                <a:gd name="connsiteY66" fmla="*/ 469773 h 737956"/>
                <a:gd name="connsiteX67" fmla="*/ 520645 w 943856"/>
                <a:gd name="connsiteY67" fmla="*/ 463817 h 737956"/>
                <a:gd name="connsiteX68" fmla="*/ 763924 w 943856"/>
                <a:gd name="connsiteY68" fmla="*/ 463817 h 737956"/>
                <a:gd name="connsiteX69" fmla="*/ 526240 w 943856"/>
                <a:gd name="connsiteY69" fmla="*/ 142033 h 737956"/>
                <a:gd name="connsiteX70" fmla="*/ 469030 w 943856"/>
                <a:gd name="connsiteY70" fmla="*/ 142394 h 737956"/>
                <a:gd name="connsiteX71" fmla="*/ 526240 w 943856"/>
                <a:gd name="connsiteY71" fmla="*/ 142033 h 737956"/>
                <a:gd name="connsiteX72" fmla="*/ 174136 w 943856"/>
                <a:gd name="connsiteY72" fmla="*/ 406066 h 737956"/>
                <a:gd name="connsiteX73" fmla="*/ 149050 w 943856"/>
                <a:gd name="connsiteY73" fmla="*/ 475007 h 737956"/>
                <a:gd name="connsiteX74" fmla="*/ 149050 w 943856"/>
                <a:gd name="connsiteY74" fmla="*/ 518140 h 737956"/>
                <a:gd name="connsiteX75" fmla="*/ 136236 w 943856"/>
                <a:gd name="connsiteY75" fmla="*/ 478616 h 737956"/>
                <a:gd name="connsiteX76" fmla="*/ 160961 w 943856"/>
                <a:gd name="connsiteY76" fmla="*/ 397042 h 737956"/>
                <a:gd name="connsiteX77" fmla="*/ 174316 w 943856"/>
                <a:gd name="connsiteY77" fmla="*/ 394335 h 737956"/>
                <a:gd name="connsiteX78" fmla="*/ 174136 w 943856"/>
                <a:gd name="connsiteY78" fmla="*/ 406066 h 737956"/>
                <a:gd name="connsiteX79" fmla="*/ 41668 w 943856"/>
                <a:gd name="connsiteY79" fmla="*/ 49991 h 737956"/>
                <a:gd name="connsiteX80" fmla="*/ 73612 w 943856"/>
                <a:gd name="connsiteY80" fmla="*/ 37358 h 737956"/>
                <a:gd name="connsiteX81" fmla="*/ 81733 w 943856"/>
                <a:gd name="connsiteY81" fmla="*/ 47103 h 737956"/>
                <a:gd name="connsiteX82" fmla="*/ 74514 w 943856"/>
                <a:gd name="connsiteY82" fmla="*/ 142394 h 737956"/>
                <a:gd name="connsiteX83" fmla="*/ 196334 w 943856"/>
                <a:gd name="connsiteY83" fmla="*/ 144740 h 737956"/>
                <a:gd name="connsiteX84" fmla="*/ 149591 w 943856"/>
                <a:gd name="connsiteY84" fmla="*/ 155207 h 737956"/>
                <a:gd name="connsiteX85" fmla="*/ 73251 w 943856"/>
                <a:gd name="connsiteY85" fmla="*/ 157734 h 737956"/>
                <a:gd name="connsiteX86" fmla="*/ 62061 w 943856"/>
                <a:gd name="connsiteY86" fmla="*/ 311136 h 737956"/>
                <a:gd name="connsiteX87" fmla="*/ 41668 w 943856"/>
                <a:gd name="connsiteY87" fmla="*/ 49991 h 73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43856" h="737956">
                  <a:moveTo>
                    <a:pt x="48526" y="703487"/>
                  </a:moveTo>
                  <a:cubicBezTo>
                    <a:pt x="84260" y="719549"/>
                    <a:pt x="120354" y="726587"/>
                    <a:pt x="159517" y="729655"/>
                  </a:cubicBezTo>
                  <a:cubicBezTo>
                    <a:pt x="177204" y="731099"/>
                    <a:pt x="194890" y="731099"/>
                    <a:pt x="212577" y="730918"/>
                  </a:cubicBezTo>
                  <a:cubicBezTo>
                    <a:pt x="212035" y="689229"/>
                    <a:pt x="214381" y="647901"/>
                    <a:pt x="220698" y="606752"/>
                  </a:cubicBezTo>
                  <a:cubicBezTo>
                    <a:pt x="222683" y="594300"/>
                    <a:pt x="222142" y="585998"/>
                    <a:pt x="209508" y="578238"/>
                  </a:cubicBezTo>
                  <a:cubicBezTo>
                    <a:pt x="193988" y="568672"/>
                    <a:pt x="189115" y="551889"/>
                    <a:pt x="193085" y="533661"/>
                  </a:cubicBezTo>
                  <a:cubicBezTo>
                    <a:pt x="202831" y="490166"/>
                    <a:pt x="215103" y="447214"/>
                    <a:pt x="240189" y="409675"/>
                  </a:cubicBezTo>
                  <a:cubicBezTo>
                    <a:pt x="256432" y="385311"/>
                    <a:pt x="269065" y="358962"/>
                    <a:pt x="281878" y="332793"/>
                  </a:cubicBezTo>
                  <a:cubicBezTo>
                    <a:pt x="287473" y="321243"/>
                    <a:pt x="287654" y="314566"/>
                    <a:pt x="277367" y="305903"/>
                  </a:cubicBezTo>
                  <a:cubicBezTo>
                    <a:pt x="257875" y="289660"/>
                    <a:pt x="245242" y="256994"/>
                    <a:pt x="246686" y="231728"/>
                  </a:cubicBezTo>
                  <a:cubicBezTo>
                    <a:pt x="248852" y="188956"/>
                    <a:pt x="256612" y="170548"/>
                    <a:pt x="293609" y="147808"/>
                  </a:cubicBezTo>
                  <a:cubicBezTo>
                    <a:pt x="313461" y="135535"/>
                    <a:pt x="362370" y="131926"/>
                    <a:pt x="381861" y="139326"/>
                  </a:cubicBezTo>
                  <a:cubicBezTo>
                    <a:pt x="422467" y="155027"/>
                    <a:pt x="436725" y="182278"/>
                    <a:pt x="442319" y="227938"/>
                  </a:cubicBezTo>
                  <a:cubicBezTo>
                    <a:pt x="445207" y="251941"/>
                    <a:pt x="438349" y="273237"/>
                    <a:pt x="425896" y="297782"/>
                  </a:cubicBezTo>
                  <a:cubicBezTo>
                    <a:pt x="449358" y="291104"/>
                    <a:pt x="463435" y="280456"/>
                    <a:pt x="474624" y="264213"/>
                  </a:cubicBezTo>
                  <a:cubicBezTo>
                    <a:pt x="489604" y="242196"/>
                    <a:pt x="506027" y="221080"/>
                    <a:pt x="521547" y="199423"/>
                  </a:cubicBezTo>
                  <a:cubicBezTo>
                    <a:pt x="528044" y="190400"/>
                    <a:pt x="534722" y="181737"/>
                    <a:pt x="547175" y="183722"/>
                  </a:cubicBezTo>
                  <a:cubicBezTo>
                    <a:pt x="558545" y="185527"/>
                    <a:pt x="562696" y="178127"/>
                    <a:pt x="567749" y="170548"/>
                  </a:cubicBezTo>
                  <a:cubicBezTo>
                    <a:pt x="578216" y="155207"/>
                    <a:pt x="589225" y="140047"/>
                    <a:pt x="600234" y="124888"/>
                  </a:cubicBezTo>
                  <a:cubicBezTo>
                    <a:pt x="603663" y="120376"/>
                    <a:pt x="607272" y="111713"/>
                    <a:pt x="614311" y="117488"/>
                  </a:cubicBezTo>
                  <a:cubicBezTo>
                    <a:pt x="620808" y="123083"/>
                    <a:pt x="613950" y="128136"/>
                    <a:pt x="609619" y="132648"/>
                  </a:cubicBezTo>
                  <a:cubicBezTo>
                    <a:pt x="606551" y="135716"/>
                    <a:pt x="602761" y="138784"/>
                    <a:pt x="600775" y="142574"/>
                  </a:cubicBezTo>
                  <a:cubicBezTo>
                    <a:pt x="588503" y="164773"/>
                    <a:pt x="566125" y="184263"/>
                    <a:pt x="581645" y="214403"/>
                  </a:cubicBezTo>
                  <a:cubicBezTo>
                    <a:pt x="583811" y="218373"/>
                    <a:pt x="581284" y="224870"/>
                    <a:pt x="580923" y="230104"/>
                  </a:cubicBezTo>
                  <a:cubicBezTo>
                    <a:pt x="579299" y="254468"/>
                    <a:pt x="564139" y="272695"/>
                    <a:pt x="552228" y="292187"/>
                  </a:cubicBezTo>
                  <a:cubicBezTo>
                    <a:pt x="524976" y="337125"/>
                    <a:pt x="491950" y="375565"/>
                    <a:pt x="441598" y="395959"/>
                  </a:cubicBezTo>
                  <a:cubicBezTo>
                    <a:pt x="431672" y="399929"/>
                    <a:pt x="425536" y="407871"/>
                    <a:pt x="425174" y="418338"/>
                  </a:cubicBezTo>
                  <a:cubicBezTo>
                    <a:pt x="424272" y="447755"/>
                    <a:pt x="416873" y="476451"/>
                    <a:pt x="418136" y="506048"/>
                  </a:cubicBezTo>
                  <a:cubicBezTo>
                    <a:pt x="420482" y="561995"/>
                    <a:pt x="421746" y="617942"/>
                    <a:pt x="423009" y="673889"/>
                  </a:cubicBezTo>
                  <a:cubicBezTo>
                    <a:pt x="423550" y="695185"/>
                    <a:pt x="424814" y="716661"/>
                    <a:pt x="424272" y="737957"/>
                  </a:cubicBezTo>
                  <a:cubicBezTo>
                    <a:pt x="424272" y="735430"/>
                    <a:pt x="424272" y="732723"/>
                    <a:pt x="424272" y="730196"/>
                  </a:cubicBezTo>
                  <a:cubicBezTo>
                    <a:pt x="513426" y="730016"/>
                    <a:pt x="602761" y="728392"/>
                    <a:pt x="691554" y="720270"/>
                  </a:cubicBezTo>
                  <a:cubicBezTo>
                    <a:pt x="753276" y="714676"/>
                    <a:pt x="813374" y="701501"/>
                    <a:pt x="860838" y="658729"/>
                  </a:cubicBezTo>
                  <a:cubicBezTo>
                    <a:pt x="907942" y="616318"/>
                    <a:pt x="918409" y="549001"/>
                    <a:pt x="924365" y="489445"/>
                  </a:cubicBezTo>
                  <a:cubicBezTo>
                    <a:pt x="930140" y="431512"/>
                    <a:pt x="935554" y="373581"/>
                    <a:pt x="936276" y="315107"/>
                  </a:cubicBezTo>
                  <a:cubicBezTo>
                    <a:pt x="936637" y="285509"/>
                    <a:pt x="936998" y="256273"/>
                    <a:pt x="938803" y="226675"/>
                  </a:cubicBezTo>
                  <a:cubicBezTo>
                    <a:pt x="940246" y="201048"/>
                    <a:pt x="942051" y="175240"/>
                    <a:pt x="942953" y="149613"/>
                  </a:cubicBezTo>
                  <a:cubicBezTo>
                    <a:pt x="933389" y="153222"/>
                    <a:pt x="924004" y="153944"/>
                    <a:pt x="914439" y="153403"/>
                  </a:cubicBezTo>
                  <a:cubicBezTo>
                    <a:pt x="837918" y="150154"/>
                    <a:pt x="761577" y="157012"/>
                    <a:pt x="685057" y="155749"/>
                  </a:cubicBezTo>
                  <a:cubicBezTo>
                    <a:pt x="669897" y="155568"/>
                    <a:pt x="654737" y="155207"/>
                    <a:pt x="639938" y="151959"/>
                  </a:cubicBezTo>
                  <a:cubicBezTo>
                    <a:pt x="635246" y="151056"/>
                    <a:pt x="628027" y="150515"/>
                    <a:pt x="629110" y="143296"/>
                  </a:cubicBezTo>
                  <a:cubicBezTo>
                    <a:pt x="630193" y="136438"/>
                    <a:pt x="637231" y="137882"/>
                    <a:pt x="642284" y="137340"/>
                  </a:cubicBezTo>
                  <a:cubicBezTo>
                    <a:pt x="644089" y="137160"/>
                    <a:pt x="645894" y="137340"/>
                    <a:pt x="647699" y="137340"/>
                  </a:cubicBezTo>
                  <a:cubicBezTo>
                    <a:pt x="731258" y="139686"/>
                    <a:pt x="814817" y="136979"/>
                    <a:pt x="898557" y="135897"/>
                  </a:cubicBezTo>
                  <a:cubicBezTo>
                    <a:pt x="913175" y="135716"/>
                    <a:pt x="928335" y="134994"/>
                    <a:pt x="943315" y="141130"/>
                  </a:cubicBezTo>
                  <a:cubicBezTo>
                    <a:pt x="943315" y="141130"/>
                    <a:pt x="943315" y="141130"/>
                    <a:pt x="943315" y="141130"/>
                  </a:cubicBezTo>
                  <a:cubicBezTo>
                    <a:pt x="943315" y="139506"/>
                    <a:pt x="943495" y="137882"/>
                    <a:pt x="943495" y="136258"/>
                  </a:cubicBezTo>
                  <a:cubicBezTo>
                    <a:pt x="944397" y="103953"/>
                    <a:pt x="944036" y="71467"/>
                    <a:pt x="937359" y="39704"/>
                  </a:cubicBezTo>
                  <a:cubicBezTo>
                    <a:pt x="934471" y="26349"/>
                    <a:pt x="930320" y="12994"/>
                    <a:pt x="924726" y="0"/>
                  </a:cubicBezTo>
                  <a:cubicBezTo>
                    <a:pt x="924726" y="0"/>
                    <a:pt x="924726" y="0"/>
                    <a:pt x="924726" y="0"/>
                  </a:cubicBezTo>
                  <a:cubicBezTo>
                    <a:pt x="835211" y="2707"/>
                    <a:pt x="626583" y="2887"/>
                    <a:pt x="574065" y="6858"/>
                  </a:cubicBezTo>
                  <a:cubicBezTo>
                    <a:pt x="535083" y="9745"/>
                    <a:pt x="495740" y="6497"/>
                    <a:pt x="456757" y="6136"/>
                  </a:cubicBezTo>
                  <a:cubicBezTo>
                    <a:pt x="384027" y="5775"/>
                    <a:pt x="121076" y="3609"/>
                    <a:pt x="20011" y="8663"/>
                  </a:cubicBezTo>
                  <a:cubicBezTo>
                    <a:pt x="3047" y="7399"/>
                    <a:pt x="1422" y="12272"/>
                    <a:pt x="700" y="31402"/>
                  </a:cubicBezTo>
                  <a:cubicBezTo>
                    <a:pt x="-1646" y="83920"/>
                    <a:pt x="2505" y="136258"/>
                    <a:pt x="4310" y="188775"/>
                  </a:cubicBezTo>
                  <a:cubicBezTo>
                    <a:pt x="9905" y="347953"/>
                    <a:pt x="19831" y="506770"/>
                    <a:pt x="28674" y="665767"/>
                  </a:cubicBezTo>
                  <a:cubicBezTo>
                    <a:pt x="29215" y="675152"/>
                    <a:pt x="29757" y="684537"/>
                    <a:pt x="30298" y="693741"/>
                  </a:cubicBezTo>
                  <a:cubicBezTo>
                    <a:pt x="30298" y="693741"/>
                    <a:pt x="30298" y="693560"/>
                    <a:pt x="30298" y="693560"/>
                  </a:cubicBezTo>
                  <a:cubicBezTo>
                    <a:pt x="36434" y="697350"/>
                    <a:pt x="42390" y="700599"/>
                    <a:pt x="48526" y="703487"/>
                  </a:cubicBezTo>
                  <a:close/>
                  <a:moveTo>
                    <a:pt x="649142" y="266560"/>
                  </a:moveTo>
                  <a:cubicBezTo>
                    <a:pt x="670980" y="264935"/>
                    <a:pt x="691554" y="270891"/>
                    <a:pt x="711947" y="278471"/>
                  </a:cubicBezTo>
                  <a:cubicBezTo>
                    <a:pt x="690471" y="285690"/>
                    <a:pt x="668814" y="283705"/>
                    <a:pt x="647157" y="282261"/>
                  </a:cubicBezTo>
                  <a:cubicBezTo>
                    <a:pt x="642465" y="281900"/>
                    <a:pt x="637773" y="279373"/>
                    <a:pt x="637773" y="274681"/>
                  </a:cubicBezTo>
                  <a:cubicBezTo>
                    <a:pt x="637592" y="267823"/>
                    <a:pt x="643728" y="266920"/>
                    <a:pt x="649142" y="266560"/>
                  </a:cubicBezTo>
                  <a:close/>
                  <a:moveTo>
                    <a:pt x="763924" y="463817"/>
                  </a:moveTo>
                  <a:cubicBezTo>
                    <a:pt x="769879" y="463817"/>
                    <a:pt x="776376" y="464539"/>
                    <a:pt x="780347" y="470675"/>
                  </a:cubicBezTo>
                  <a:cubicBezTo>
                    <a:pt x="744794" y="483669"/>
                    <a:pt x="557823" y="482947"/>
                    <a:pt x="520645" y="469773"/>
                  </a:cubicBezTo>
                  <a:cubicBezTo>
                    <a:pt x="520645" y="467788"/>
                    <a:pt x="520645" y="465802"/>
                    <a:pt x="520645" y="463817"/>
                  </a:cubicBezTo>
                  <a:cubicBezTo>
                    <a:pt x="601678" y="463637"/>
                    <a:pt x="682711" y="463457"/>
                    <a:pt x="763924" y="463817"/>
                  </a:cubicBezTo>
                  <a:close/>
                  <a:moveTo>
                    <a:pt x="526240" y="142033"/>
                  </a:moveTo>
                  <a:cubicBezTo>
                    <a:pt x="507290" y="153403"/>
                    <a:pt x="488160" y="154485"/>
                    <a:pt x="469030" y="142394"/>
                  </a:cubicBezTo>
                  <a:cubicBezTo>
                    <a:pt x="488521" y="134633"/>
                    <a:pt x="507290" y="140769"/>
                    <a:pt x="526240" y="142033"/>
                  </a:cubicBezTo>
                  <a:close/>
                  <a:moveTo>
                    <a:pt x="174136" y="406066"/>
                  </a:moveTo>
                  <a:cubicBezTo>
                    <a:pt x="159698" y="426820"/>
                    <a:pt x="151937" y="449740"/>
                    <a:pt x="149050" y="475007"/>
                  </a:cubicBezTo>
                  <a:cubicBezTo>
                    <a:pt x="147606" y="488181"/>
                    <a:pt x="153562" y="500995"/>
                    <a:pt x="149050" y="518140"/>
                  </a:cubicBezTo>
                  <a:cubicBezTo>
                    <a:pt x="137319" y="505146"/>
                    <a:pt x="136597" y="491249"/>
                    <a:pt x="136236" y="478616"/>
                  </a:cubicBezTo>
                  <a:cubicBezTo>
                    <a:pt x="135153" y="449019"/>
                    <a:pt x="141470" y="420684"/>
                    <a:pt x="160961" y="397042"/>
                  </a:cubicBezTo>
                  <a:cubicBezTo>
                    <a:pt x="164571" y="392710"/>
                    <a:pt x="169082" y="389462"/>
                    <a:pt x="174316" y="394335"/>
                  </a:cubicBezTo>
                  <a:cubicBezTo>
                    <a:pt x="178467" y="397944"/>
                    <a:pt x="176843" y="402456"/>
                    <a:pt x="174136" y="406066"/>
                  </a:cubicBezTo>
                  <a:close/>
                  <a:moveTo>
                    <a:pt x="41668" y="49991"/>
                  </a:moveTo>
                  <a:cubicBezTo>
                    <a:pt x="41848" y="39343"/>
                    <a:pt x="62964" y="37899"/>
                    <a:pt x="73612" y="37358"/>
                  </a:cubicBezTo>
                  <a:cubicBezTo>
                    <a:pt x="78485" y="37177"/>
                    <a:pt x="82275" y="42772"/>
                    <a:pt x="81733" y="47103"/>
                  </a:cubicBezTo>
                  <a:cubicBezTo>
                    <a:pt x="81553" y="49269"/>
                    <a:pt x="78304" y="92042"/>
                    <a:pt x="74514" y="142394"/>
                  </a:cubicBezTo>
                  <a:cubicBezTo>
                    <a:pt x="113857" y="140589"/>
                    <a:pt x="153020" y="142033"/>
                    <a:pt x="196334" y="144740"/>
                  </a:cubicBezTo>
                  <a:cubicBezTo>
                    <a:pt x="179911" y="156831"/>
                    <a:pt x="164029" y="153944"/>
                    <a:pt x="149591" y="155207"/>
                  </a:cubicBezTo>
                  <a:cubicBezTo>
                    <a:pt x="124325" y="157192"/>
                    <a:pt x="98698" y="157192"/>
                    <a:pt x="73251" y="157734"/>
                  </a:cubicBezTo>
                  <a:cubicBezTo>
                    <a:pt x="68017" y="228841"/>
                    <a:pt x="62061" y="308249"/>
                    <a:pt x="62061" y="311136"/>
                  </a:cubicBezTo>
                  <a:cubicBezTo>
                    <a:pt x="57369" y="409675"/>
                    <a:pt x="36795" y="257175"/>
                    <a:pt x="41668" y="49991"/>
                  </a:cubicBezTo>
                  <a:close/>
                </a:path>
              </a:pathLst>
            </a:custGeom>
            <a:solidFill>
              <a:srgbClr val="FFFFFF"/>
            </a:solidFill>
            <a:ln w="1804" cap="flat">
              <a:noFill/>
              <a:prstDash val="solid"/>
              <a:miter/>
            </a:ln>
          </p:spPr>
          <p:txBody>
            <a:bodyPr rtlCol="0" anchor="ctr"/>
            <a:lstStyle/>
            <a:p>
              <a:endParaRPr lang="en-US"/>
            </a:p>
          </p:txBody>
        </p:sp>
        <p:sp>
          <p:nvSpPr>
            <p:cNvPr id="162" name="Freeform 790">
              <a:extLst>
                <a:ext uri="{FF2B5EF4-FFF2-40B4-BE49-F238E27FC236}">
                  <a16:creationId xmlns:a16="http://schemas.microsoft.com/office/drawing/2014/main" id="{52060055-216E-1A0D-4A0B-82664B84B0BD}"/>
                </a:ext>
              </a:extLst>
            </p:cNvPr>
            <p:cNvSpPr/>
            <p:nvPr/>
          </p:nvSpPr>
          <p:spPr>
            <a:xfrm>
              <a:off x="3405678" y="5972595"/>
              <a:ext cx="721" cy="12092"/>
            </a:xfrm>
            <a:custGeom>
              <a:avLst/>
              <a:gdLst>
                <a:gd name="connsiteX0" fmla="*/ 722 w 721"/>
                <a:gd name="connsiteY0" fmla="*/ 12092 h 12092"/>
                <a:gd name="connsiteX1" fmla="*/ 0 w 721"/>
                <a:gd name="connsiteY1" fmla="*/ 0 h 12092"/>
                <a:gd name="connsiteX2" fmla="*/ 722 w 721"/>
                <a:gd name="connsiteY2" fmla="*/ 12092 h 12092"/>
              </a:gdLst>
              <a:ahLst/>
              <a:cxnLst>
                <a:cxn ang="0">
                  <a:pos x="connsiteX0" y="connsiteY0"/>
                </a:cxn>
                <a:cxn ang="0">
                  <a:pos x="connsiteX1" y="connsiteY1"/>
                </a:cxn>
                <a:cxn ang="0">
                  <a:pos x="connsiteX2" y="connsiteY2"/>
                </a:cxn>
              </a:cxnLst>
              <a:rect l="l" t="t" r="r" b="b"/>
              <a:pathLst>
                <a:path w="721" h="12092">
                  <a:moveTo>
                    <a:pt x="722" y="12092"/>
                  </a:moveTo>
                  <a:cubicBezTo>
                    <a:pt x="541" y="8121"/>
                    <a:pt x="181" y="3971"/>
                    <a:pt x="0" y="0"/>
                  </a:cubicBezTo>
                  <a:cubicBezTo>
                    <a:pt x="181" y="3971"/>
                    <a:pt x="361" y="7941"/>
                    <a:pt x="722" y="12092"/>
                  </a:cubicBezTo>
                  <a:close/>
                </a:path>
              </a:pathLst>
            </a:custGeom>
            <a:solidFill>
              <a:srgbClr val="FFFFFF"/>
            </a:solidFill>
            <a:ln w="1804" cap="flat">
              <a:noFill/>
              <a:prstDash val="solid"/>
              <a:miter/>
            </a:ln>
          </p:spPr>
          <p:txBody>
            <a:bodyPr rtlCol="0" anchor="ctr"/>
            <a:lstStyle/>
            <a:p>
              <a:endParaRPr lang="en-US"/>
            </a:p>
          </p:txBody>
        </p:sp>
        <p:sp>
          <p:nvSpPr>
            <p:cNvPr id="163" name="Freeform 791">
              <a:extLst>
                <a:ext uri="{FF2B5EF4-FFF2-40B4-BE49-F238E27FC236}">
                  <a16:creationId xmlns:a16="http://schemas.microsoft.com/office/drawing/2014/main" id="{2D290FE2-61CE-2444-3122-2910A5D38A31}"/>
                </a:ext>
              </a:extLst>
            </p:cNvPr>
            <p:cNvSpPr/>
            <p:nvPr/>
          </p:nvSpPr>
          <p:spPr>
            <a:xfrm>
              <a:off x="4320860" y="5260447"/>
              <a:ext cx="2887" cy="180"/>
            </a:xfrm>
            <a:custGeom>
              <a:avLst/>
              <a:gdLst>
                <a:gd name="connsiteX0" fmla="*/ 0 w 2887"/>
                <a:gd name="connsiteY0" fmla="*/ 180 h 180"/>
                <a:gd name="connsiteX1" fmla="*/ 2888 w 2887"/>
                <a:gd name="connsiteY1" fmla="*/ 0 h 180"/>
                <a:gd name="connsiteX2" fmla="*/ 0 w 2887"/>
                <a:gd name="connsiteY2" fmla="*/ 180 h 180"/>
              </a:gdLst>
              <a:ahLst/>
              <a:cxnLst>
                <a:cxn ang="0">
                  <a:pos x="connsiteX0" y="connsiteY0"/>
                </a:cxn>
                <a:cxn ang="0">
                  <a:pos x="connsiteX1" y="connsiteY1"/>
                </a:cxn>
                <a:cxn ang="0">
                  <a:pos x="connsiteX2" y="connsiteY2"/>
                </a:cxn>
              </a:cxnLst>
              <a:rect l="l" t="t" r="r" b="b"/>
              <a:pathLst>
                <a:path w="2887" h="180">
                  <a:moveTo>
                    <a:pt x="0" y="180"/>
                  </a:moveTo>
                  <a:cubicBezTo>
                    <a:pt x="1083" y="180"/>
                    <a:pt x="1985" y="0"/>
                    <a:pt x="2888" y="0"/>
                  </a:cubicBezTo>
                  <a:cubicBezTo>
                    <a:pt x="1985" y="180"/>
                    <a:pt x="902" y="180"/>
                    <a:pt x="0" y="180"/>
                  </a:cubicBezTo>
                  <a:close/>
                </a:path>
              </a:pathLst>
            </a:custGeom>
            <a:solidFill>
              <a:srgbClr val="FFFFFF"/>
            </a:solidFill>
            <a:ln w="1804" cap="flat">
              <a:noFill/>
              <a:prstDash val="solid"/>
              <a:miter/>
            </a:ln>
          </p:spPr>
          <p:txBody>
            <a:bodyPr rtlCol="0" anchor="ctr"/>
            <a:lstStyle/>
            <a:p>
              <a:endParaRPr lang="en-US"/>
            </a:p>
          </p:txBody>
        </p:sp>
        <p:sp>
          <p:nvSpPr>
            <p:cNvPr id="164" name="Freeform 792">
              <a:extLst>
                <a:ext uri="{FF2B5EF4-FFF2-40B4-BE49-F238E27FC236}">
                  <a16:creationId xmlns:a16="http://schemas.microsoft.com/office/drawing/2014/main" id="{7C468FCA-72F1-DBD2-3E8B-D8563641826D}"/>
                </a:ext>
              </a:extLst>
            </p:cNvPr>
            <p:cNvSpPr/>
            <p:nvPr/>
          </p:nvSpPr>
          <p:spPr>
            <a:xfrm>
              <a:off x="4304437" y="5261168"/>
              <a:ext cx="3970" cy="180"/>
            </a:xfrm>
            <a:custGeom>
              <a:avLst/>
              <a:gdLst>
                <a:gd name="connsiteX0" fmla="*/ 0 w 3970"/>
                <a:gd name="connsiteY0" fmla="*/ 181 h 180"/>
                <a:gd name="connsiteX1" fmla="*/ 3970 w 3970"/>
                <a:gd name="connsiteY1" fmla="*/ 0 h 180"/>
                <a:gd name="connsiteX2" fmla="*/ 0 w 3970"/>
                <a:gd name="connsiteY2" fmla="*/ 181 h 180"/>
              </a:gdLst>
              <a:ahLst/>
              <a:cxnLst>
                <a:cxn ang="0">
                  <a:pos x="connsiteX0" y="connsiteY0"/>
                </a:cxn>
                <a:cxn ang="0">
                  <a:pos x="connsiteX1" y="connsiteY1"/>
                </a:cxn>
                <a:cxn ang="0">
                  <a:pos x="connsiteX2" y="connsiteY2"/>
                </a:cxn>
              </a:cxnLst>
              <a:rect l="l" t="t" r="r" b="b"/>
              <a:pathLst>
                <a:path w="3970" h="180">
                  <a:moveTo>
                    <a:pt x="0" y="181"/>
                  </a:moveTo>
                  <a:cubicBezTo>
                    <a:pt x="1263" y="181"/>
                    <a:pt x="2707" y="181"/>
                    <a:pt x="3970" y="0"/>
                  </a:cubicBezTo>
                  <a:cubicBezTo>
                    <a:pt x="2526" y="0"/>
                    <a:pt x="1263" y="181"/>
                    <a:pt x="0" y="181"/>
                  </a:cubicBezTo>
                  <a:close/>
                </a:path>
              </a:pathLst>
            </a:custGeom>
            <a:solidFill>
              <a:srgbClr val="FFFFFF"/>
            </a:solidFill>
            <a:ln w="1804" cap="flat">
              <a:noFill/>
              <a:prstDash val="solid"/>
              <a:miter/>
            </a:ln>
          </p:spPr>
          <p:txBody>
            <a:bodyPr rtlCol="0" anchor="ctr"/>
            <a:lstStyle/>
            <a:p>
              <a:endParaRPr lang="en-US"/>
            </a:p>
          </p:txBody>
        </p:sp>
        <p:sp>
          <p:nvSpPr>
            <p:cNvPr id="165" name="Freeform 793">
              <a:extLst>
                <a:ext uri="{FF2B5EF4-FFF2-40B4-BE49-F238E27FC236}">
                  <a16:creationId xmlns:a16="http://schemas.microsoft.com/office/drawing/2014/main" id="{7FE026A5-202D-7607-9C5A-E447531DE7BF}"/>
                </a:ext>
              </a:extLst>
            </p:cNvPr>
            <p:cNvSpPr/>
            <p:nvPr/>
          </p:nvSpPr>
          <p:spPr>
            <a:xfrm>
              <a:off x="4299023" y="5261349"/>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888" y="180"/>
                    <a:pt x="4151" y="0"/>
                  </a:cubicBezTo>
                  <a:cubicBezTo>
                    <a:pt x="2888" y="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166" name="Freeform 794">
              <a:extLst>
                <a:ext uri="{FF2B5EF4-FFF2-40B4-BE49-F238E27FC236}">
                  <a16:creationId xmlns:a16="http://schemas.microsoft.com/office/drawing/2014/main" id="{00706AAD-5069-D7C4-D34E-3A2FC095A0A6}"/>
                </a:ext>
              </a:extLst>
            </p:cNvPr>
            <p:cNvSpPr/>
            <p:nvPr/>
          </p:nvSpPr>
          <p:spPr>
            <a:xfrm>
              <a:off x="4308949" y="5260988"/>
              <a:ext cx="3248" cy="180"/>
            </a:xfrm>
            <a:custGeom>
              <a:avLst/>
              <a:gdLst>
                <a:gd name="connsiteX0" fmla="*/ 0 w 3248"/>
                <a:gd name="connsiteY0" fmla="*/ 180 h 180"/>
                <a:gd name="connsiteX1" fmla="*/ 3248 w 3248"/>
                <a:gd name="connsiteY1" fmla="*/ 0 h 180"/>
                <a:gd name="connsiteX2" fmla="*/ 0 w 3248"/>
                <a:gd name="connsiteY2" fmla="*/ 180 h 180"/>
              </a:gdLst>
              <a:ahLst/>
              <a:cxnLst>
                <a:cxn ang="0">
                  <a:pos x="connsiteX0" y="connsiteY0"/>
                </a:cxn>
                <a:cxn ang="0">
                  <a:pos x="connsiteX1" y="connsiteY1"/>
                </a:cxn>
                <a:cxn ang="0">
                  <a:pos x="connsiteX2" y="connsiteY2"/>
                </a:cxn>
              </a:cxnLst>
              <a:rect l="l" t="t" r="r" b="b"/>
              <a:pathLst>
                <a:path w="3248" h="180">
                  <a:moveTo>
                    <a:pt x="0" y="180"/>
                  </a:moveTo>
                  <a:cubicBezTo>
                    <a:pt x="1083" y="180"/>
                    <a:pt x="2166" y="180"/>
                    <a:pt x="3248" y="0"/>
                  </a:cubicBezTo>
                  <a:cubicBezTo>
                    <a:pt x="2346" y="180"/>
                    <a:pt x="1263" y="180"/>
                    <a:pt x="0" y="180"/>
                  </a:cubicBezTo>
                  <a:close/>
                </a:path>
              </a:pathLst>
            </a:custGeom>
            <a:solidFill>
              <a:srgbClr val="FFFFFF"/>
            </a:solidFill>
            <a:ln w="1804" cap="flat">
              <a:noFill/>
              <a:prstDash val="solid"/>
              <a:miter/>
            </a:ln>
          </p:spPr>
          <p:txBody>
            <a:bodyPr rtlCol="0" anchor="ctr"/>
            <a:lstStyle/>
            <a:p>
              <a:endParaRPr lang="en-US"/>
            </a:p>
          </p:txBody>
        </p:sp>
        <p:sp>
          <p:nvSpPr>
            <p:cNvPr id="167" name="Freeform 795">
              <a:extLst>
                <a:ext uri="{FF2B5EF4-FFF2-40B4-BE49-F238E27FC236}">
                  <a16:creationId xmlns:a16="http://schemas.microsoft.com/office/drawing/2014/main" id="{5193882A-B467-0553-DD8C-06B5B03D3B65}"/>
                </a:ext>
              </a:extLst>
            </p:cNvPr>
            <p:cNvSpPr/>
            <p:nvPr/>
          </p:nvSpPr>
          <p:spPr>
            <a:xfrm>
              <a:off x="4330244" y="5259905"/>
              <a:ext cx="2165" cy="180"/>
            </a:xfrm>
            <a:custGeom>
              <a:avLst/>
              <a:gdLst>
                <a:gd name="connsiteX0" fmla="*/ 0 w 2165"/>
                <a:gd name="connsiteY0" fmla="*/ 181 h 180"/>
                <a:gd name="connsiteX1" fmla="*/ 2166 w 2165"/>
                <a:gd name="connsiteY1" fmla="*/ 0 h 180"/>
                <a:gd name="connsiteX2" fmla="*/ 0 w 2165"/>
                <a:gd name="connsiteY2" fmla="*/ 181 h 180"/>
              </a:gdLst>
              <a:ahLst/>
              <a:cxnLst>
                <a:cxn ang="0">
                  <a:pos x="connsiteX0" y="connsiteY0"/>
                </a:cxn>
                <a:cxn ang="0">
                  <a:pos x="connsiteX1" y="connsiteY1"/>
                </a:cxn>
                <a:cxn ang="0">
                  <a:pos x="connsiteX2" y="connsiteY2"/>
                </a:cxn>
              </a:cxnLst>
              <a:rect l="l" t="t" r="r" b="b"/>
              <a:pathLst>
                <a:path w="2165" h="180">
                  <a:moveTo>
                    <a:pt x="0" y="181"/>
                  </a:moveTo>
                  <a:cubicBezTo>
                    <a:pt x="722" y="181"/>
                    <a:pt x="1444" y="0"/>
                    <a:pt x="2166" y="0"/>
                  </a:cubicBezTo>
                  <a:cubicBezTo>
                    <a:pt x="1444" y="0"/>
                    <a:pt x="722" y="181"/>
                    <a:pt x="0" y="181"/>
                  </a:cubicBezTo>
                  <a:close/>
                </a:path>
              </a:pathLst>
            </a:custGeom>
            <a:solidFill>
              <a:srgbClr val="FFFFFF"/>
            </a:solidFill>
            <a:ln w="1804" cap="flat">
              <a:noFill/>
              <a:prstDash val="solid"/>
              <a:miter/>
            </a:ln>
          </p:spPr>
          <p:txBody>
            <a:bodyPr rtlCol="0" anchor="ctr"/>
            <a:lstStyle/>
            <a:p>
              <a:endParaRPr lang="en-US"/>
            </a:p>
          </p:txBody>
        </p:sp>
        <p:sp>
          <p:nvSpPr>
            <p:cNvPr id="168" name="Freeform 796">
              <a:extLst>
                <a:ext uri="{FF2B5EF4-FFF2-40B4-BE49-F238E27FC236}">
                  <a16:creationId xmlns:a16="http://schemas.microsoft.com/office/drawing/2014/main" id="{4D7FA23D-6CAB-ED1E-E4E1-89C05E56F9C2}"/>
                </a:ext>
              </a:extLst>
            </p:cNvPr>
            <p:cNvSpPr/>
            <p:nvPr/>
          </p:nvSpPr>
          <p:spPr>
            <a:xfrm>
              <a:off x="4320860" y="5404103"/>
              <a:ext cx="1263" cy="541"/>
            </a:xfrm>
            <a:custGeom>
              <a:avLst/>
              <a:gdLst>
                <a:gd name="connsiteX0" fmla="*/ 0 w 1263"/>
                <a:gd name="connsiteY0" fmla="*/ 0 h 541"/>
                <a:gd name="connsiteX1" fmla="*/ 1263 w 1263"/>
                <a:gd name="connsiteY1" fmla="*/ 542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1"/>
                    <a:pt x="722" y="361"/>
                    <a:pt x="1263" y="542"/>
                  </a:cubicBezTo>
                  <a:cubicBezTo>
                    <a:pt x="90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169" name="Freeform 797">
              <a:extLst>
                <a:ext uri="{FF2B5EF4-FFF2-40B4-BE49-F238E27FC236}">
                  <a16:creationId xmlns:a16="http://schemas.microsoft.com/office/drawing/2014/main" id="{D6D58779-C434-50A7-5227-7892375142DC}"/>
                </a:ext>
              </a:extLst>
            </p:cNvPr>
            <p:cNvSpPr/>
            <p:nvPr/>
          </p:nvSpPr>
          <p:spPr>
            <a:xfrm>
              <a:off x="4313099" y="5260807"/>
              <a:ext cx="3429" cy="180"/>
            </a:xfrm>
            <a:custGeom>
              <a:avLst/>
              <a:gdLst>
                <a:gd name="connsiteX0" fmla="*/ 0 w 3429"/>
                <a:gd name="connsiteY0" fmla="*/ 181 h 180"/>
                <a:gd name="connsiteX1" fmla="*/ 3429 w 3429"/>
                <a:gd name="connsiteY1" fmla="*/ 0 h 180"/>
                <a:gd name="connsiteX2" fmla="*/ 0 w 3429"/>
                <a:gd name="connsiteY2" fmla="*/ 181 h 180"/>
              </a:gdLst>
              <a:ahLst/>
              <a:cxnLst>
                <a:cxn ang="0">
                  <a:pos x="connsiteX0" y="connsiteY0"/>
                </a:cxn>
                <a:cxn ang="0">
                  <a:pos x="connsiteX1" y="connsiteY1"/>
                </a:cxn>
                <a:cxn ang="0">
                  <a:pos x="connsiteX2" y="connsiteY2"/>
                </a:cxn>
              </a:cxnLst>
              <a:rect l="l" t="t" r="r" b="b"/>
              <a:pathLst>
                <a:path w="3429" h="180">
                  <a:moveTo>
                    <a:pt x="0" y="181"/>
                  </a:moveTo>
                  <a:cubicBezTo>
                    <a:pt x="1263" y="181"/>
                    <a:pt x="2346" y="0"/>
                    <a:pt x="3429" y="0"/>
                  </a:cubicBezTo>
                  <a:cubicBezTo>
                    <a:pt x="2346" y="181"/>
                    <a:pt x="1083" y="181"/>
                    <a:pt x="0" y="181"/>
                  </a:cubicBezTo>
                  <a:close/>
                </a:path>
              </a:pathLst>
            </a:custGeom>
            <a:solidFill>
              <a:srgbClr val="FFFFFF"/>
            </a:solidFill>
            <a:ln w="1804" cap="flat">
              <a:noFill/>
              <a:prstDash val="solid"/>
              <a:miter/>
            </a:ln>
          </p:spPr>
          <p:txBody>
            <a:bodyPr rtlCol="0" anchor="ctr"/>
            <a:lstStyle/>
            <a:p>
              <a:endParaRPr lang="en-US"/>
            </a:p>
          </p:txBody>
        </p:sp>
        <p:sp>
          <p:nvSpPr>
            <p:cNvPr id="170" name="Freeform 798">
              <a:extLst>
                <a:ext uri="{FF2B5EF4-FFF2-40B4-BE49-F238E27FC236}">
                  <a16:creationId xmlns:a16="http://schemas.microsoft.com/office/drawing/2014/main" id="{B7B1F649-CAFA-C8FD-0A3F-85B28FD6564D}"/>
                </a:ext>
              </a:extLst>
            </p:cNvPr>
            <p:cNvSpPr/>
            <p:nvPr/>
          </p:nvSpPr>
          <p:spPr>
            <a:xfrm>
              <a:off x="4327537" y="5260086"/>
              <a:ext cx="2165" cy="180"/>
            </a:xfrm>
            <a:custGeom>
              <a:avLst/>
              <a:gdLst>
                <a:gd name="connsiteX0" fmla="*/ 0 w 2165"/>
                <a:gd name="connsiteY0" fmla="*/ 180 h 180"/>
                <a:gd name="connsiteX1" fmla="*/ 2166 w 2165"/>
                <a:gd name="connsiteY1" fmla="*/ 0 h 180"/>
                <a:gd name="connsiteX2" fmla="*/ 0 w 2165"/>
                <a:gd name="connsiteY2" fmla="*/ 180 h 180"/>
              </a:gdLst>
              <a:ahLst/>
              <a:cxnLst>
                <a:cxn ang="0">
                  <a:pos x="connsiteX0" y="connsiteY0"/>
                </a:cxn>
                <a:cxn ang="0">
                  <a:pos x="connsiteX1" y="connsiteY1"/>
                </a:cxn>
                <a:cxn ang="0">
                  <a:pos x="connsiteX2" y="connsiteY2"/>
                </a:cxn>
              </a:cxnLst>
              <a:rect l="l" t="t" r="r" b="b"/>
              <a:pathLst>
                <a:path w="2165" h="180">
                  <a:moveTo>
                    <a:pt x="0" y="180"/>
                  </a:moveTo>
                  <a:cubicBezTo>
                    <a:pt x="722" y="180"/>
                    <a:pt x="1444" y="0"/>
                    <a:pt x="2166" y="0"/>
                  </a:cubicBezTo>
                  <a:cubicBezTo>
                    <a:pt x="1624" y="180"/>
                    <a:pt x="902" y="180"/>
                    <a:pt x="0" y="180"/>
                  </a:cubicBezTo>
                  <a:close/>
                </a:path>
              </a:pathLst>
            </a:custGeom>
            <a:solidFill>
              <a:srgbClr val="FFFFFF"/>
            </a:solidFill>
            <a:ln w="1804" cap="flat">
              <a:noFill/>
              <a:prstDash val="solid"/>
              <a:miter/>
            </a:ln>
          </p:spPr>
          <p:txBody>
            <a:bodyPr rtlCol="0" anchor="ctr"/>
            <a:lstStyle/>
            <a:p>
              <a:endParaRPr lang="en-US"/>
            </a:p>
          </p:txBody>
        </p:sp>
        <p:sp>
          <p:nvSpPr>
            <p:cNvPr id="171" name="Freeform 799">
              <a:extLst>
                <a:ext uri="{FF2B5EF4-FFF2-40B4-BE49-F238E27FC236}">
                  <a16:creationId xmlns:a16="http://schemas.microsoft.com/office/drawing/2014/main" id="{B67EEA4D-FBE2-1F5B-0A1E-1C4E4592800F}"/>
                </a:ext>
              </a:extLst>
            </p:cNvPr>
            <p:cNvSpPr/>
            <p:nvPr/>
          </p:nvSpPr>
          <p:spPr>
            <a:xfrm>
              <a:off x="4324469" y="5260266"/>
              <a:ext cx="2707" cy="180"/>
            </a:xfrm>
            <a:custGeom>
              <a:avLst/>
              <a:gdLst>
                <a:gd name="connsiteX0" fmla="*/ 0 w 2707"/>
                <a:gd name="connsiteY0" fmla="*/ 181 h 180"/>
                <a:gd name="connsiteX1" fmla="*/ 2707 w 2707"/>
                <a:gd name="connsiteY1" fmla="*/ 0 h 180"/>
                <a:gd name="connsiteX2" fmla="*/ 0 w 2707"/>
                <a:gd name="connsiteY2" fmla="*/ 181 h 180"/>
              </a:gdLst>
              <a:ahLst/>
              <a:cxnLst>
                <a:cxn ang="0">
                  <a:pos x="connsiteX0" y="connsiteY0"/>
                </a:cxn>
                <a:cxn ang="0">
                  <a:pos x="connsiteX1" y="connsiteY1"/>
                </a:cxn>
                <a:cxn ang="0">
                  <a:pos x="connsiteX2" y="connsiteY2"/>
                </a:cxn>
              </a:cxnLst>
              <a:rect l="l" t="t" r="r" b="b"/>
              <a:pathLst>
                <a:path w="2707" h="180">
                  <a:moveTo>
                    <a:pt x="0" y="181"/>
                  </a:moveTo>
                  <a:cubicBezTo>
                    <a:pt x="902" y="181"/>
                    <a:pt x="1805" y="0"/>
                    <a:pt x="2707" y="0"/>
                  </a:cubicBezTo>
                  <a:cubicBezTo>
                    <a:pt x="1805" y="181"/>
                    <a:pt x="902" y="181"/>
                    <a:pt x="0" y="181"/>
                  </a:cubicBezTo>
                  <a:close/>
                </a:path>
              </a:pathLst>
            </a:custGeom>
            <a:solidFill>
              <a:srgbClr val="FFFFFF"/>
            </a:solidFill>
            <a:ln w="1804" cap="flat">
              <a:noFill/>
              <a:prstDash val="solid"/>
              <a:miter/>
            </a:ln>
          </p:spPr>
          <p:txBody>
            <a:bodyPr rtlCol="0" anchor="ctr"/>
            <a:lstStyle/>
            <a:p>
              <a:endParaRPr lang="en-US"/>
            </a:p>
          </p:txBody>
        </p:sp>
        <p:sp>
          <p:nvSpPr>
            <p:cNvPr id="172" name="Freeform 800">
              <a:extLst>
                <a:ext uri="{FF2B5EF4-FFF2-40B4-BE49-F238E27FC236}">
                  <a16:creationId xmlns:a16="http://schemas.microsoft.com/office/drawing/2014/main" id="{470CC11D-6481-D5B7-E57A-A17197A56DCB}"/>
                </a:ext>
              </a:extLst>
            </p:cNvPr>
            <p:cNvSpPr/>
            <p:nvPr/>
          </p:nvSpPr>
          <p:spPr>
            <a:xfrm>
              <a:off x="4332952" y="5259724"/>
              <a:ext cx="1985" cy="180"/>
            </a:xfrm>
            <a:custGeom>
              <a:avLst/>
              <a:gdLst>
                <a:gd name="connsiteX0" fmla="*/ 0 w 1985"/>
                <a:gd name="connsiteY0" fmla="*/ 181 h 180"/>
                <a:gd name="connsiteX1" fmla="*/ 1985 w 1985"/>
                <a:gd name="connsiteY1" fmla="*/ 0 h 180"/>
                <a:gd name="connsiteX2" fmla="*/ 0 w 1985"/>
                <a:gd name="connsiteY2" fmla="*/ 181 h 180"/>
              </a:gdLst>
              <a:ahLst/>
              <a:cxnLst>
                <a:cxn ang="0">
                  <a:pos x="connsiteX0" y="connsiteY0"/>
                </a:cxn>
                <a:cxn ang="0">
                  <a:pos x="connsiteX1" y="connsiteY1"/>
                </a:cxn>
                <a:cxn ang="0">
                  <a:pos x="connsiteX2" y="connsiteY2"/>
                </a:cxn>
              </a:cxnLst>
              <a:rect l="l" t="t" r="r" b="b"/>
              <a:pathLst>
                <a:path w="1985" h="180">
                  <a:moveTo>
                    <a:pt x="0" y="181"/>
                  </a:moveTo>
                  <a:cubicBezTo>
                    <a:pt x="722" y="181"/>
                    <a:pt x="1263" y="0"/>
                    <a:pt x="1985" y="0"/>
                  </a:cubicBezTo>
                  <a:cubicBezTo>
                    <a:pt x="1263" y="0"/>
                    <a:pt x="542" y="181"/>
                    <a:pt x="0" y="181"/>
                  </a:cubicBezTo>
                  <a:close/>
                </a:path>
              </a:pathLst>
            </a:custGeom>
            <a:solidFill>
              <a:srgbClr val="FFFFFF"/>
            </a:solidFill>
            <a:ln w="1804" cap="flat">
              <a:noFill/>
              <a:prstDash val="solid"/>
              <a:miter/>
            </a:ln>
          </p:spPr>
          <p:txBody>
            <a:bodyPr rtlCol="0" anchor="ctr"/>
            <a:lstStyle/>
            <a:p>
              <a:endParaRPr lang="en-US"/>
            </a:p>
          </p:txBody>
        </p:sp>
        <p:sp>
          <p:nvSpPr>
            <p:cNvPr id="173" name="Freeform 801">
              <a:extLst>
                <a:ext uri="{FF2B5EF4-FFF2-40B4-BE49-F238E27FC236}">
                  <a16:creationId xmlns:a16="http://schemas.microsoft.com/office/drawing/2014/main" id="{948B4E1C-30D6-F8F2-DB6B-D7E6B8314752}"/>
                </a:ext>
              </a:extLst>
            </p:cNvPr>
            <p:cNvSpPr/>
            <p:nvPr/>
          </p:nvSpPr>
          <p:spPr>
            <a:xfrm>
              <a:off x="4323206" y="5405367"/>
              <a:ext cx="2707" cy="1624"/>
            </a:xfrm>
            <a:custGeom>
              <a:avLst/>
              <a:gdLst>
                <a:gd name="connsiteX0" fmla="*/ 0 w 2707"/>
                <a:gd name="connsiteY0" fmla="*/ 0 h 1624"/>
                <a:gd name="connsiteX1" fmla="*/ 2707 w 2707"/>
                <a:gd name="connsiteY1" fmla="*/ 1624 h 1624"/>
                <a:gd name="connsiteX2" fmla="*/ 0 w 2707"/>
                <a:gd name="connsiteY2" fmla="*/ 0 h 1624"/>
              </a:gdLst>
              <a:ahLst/>
              <a:cxnLst>
                <a:cxn ang="0">
                  <a:pos x="connsiteX0" y="connsiteY0"/>
                </a:cxn>
                <a:cxn ang="0">
                  <a:pos x="connsiteX1" y="connsiteY1"/>
                </a:cxn>
                <a:cxn ang="0">
                  <a:pos x="connsiteX2" y="connsiteY2"/>
                </a:cxn>
              </a:cxnLst>
              <a:rect l="l" t="t" r="r" b="b"/>
              <a:pathLst>
                <a:path w="2707" h="1624">
                  <a:moveTo>
                    <a:pt x="0" y="0"/>
                  </a:moveTo>
                  <a:cubicBezTo>
                    <a:pt x="902" y="541"/>
                    <a:pt x="1805" y="1083"/>
                    <a:pt x="2707" y="1624"/>
                  </a:cubicBezTo>
                  <a:cubicBezTo>
                    <a:pt x="1805" y="1083"/>
                    <a:pt x="902" y="541"/>
                    <a:pt x="0" y="0"/>
                  </a:cubicBezTo>
                  <a:close/>
                </a:path>
              </a:pathLst>
            </a:custGeom>
            <a:solidFill>
              <a:srgbClr val="FFFFFF"/>
            </a:solidFill>
            <a:ln w="1804" cap="flat">
              <a:noFill/>
              <a:prstDash val="solid"/>
              <a:miter/>
            </a:ln>
          </p:spPr>
          <p:txBody>
            <a:bodyPr rtlCol="0" anchor="ctr"/>
            <a:lstStyle/>
            <a:p>
              <a:endParaRPr lang="en-US"/>
            </a:p>
          </p:txBody>
        </p:sp>
        <p:sp>
          <p:nvSpPr>
            <p:cNvPr id="174" name="Freeform 802">
              <a:extLst>
                <a:ext uri="{FF2B5EF4-FFF2-40B4-BE49-F238E27FC236}">
                  <a16:creationId xmlns:a16="http://schemas.microsoft.com/office/drawing/2014/main" id="{04788A06-B502-7878-90CD-676DA363C277}"/>
                </a:ext>
              </a:extLst>
            </p:cNvPr>
            <p:cNvSpPr/>
            <p:nvPr/>
          </p:nvSpPr>
          <p:spPr>
            <a:xfrm>
              <a:off x="4319461" y="5410059"/>
              <a:ext cx="135" cy="1804"/>
            </a:xfrm>
            <a:custGeom>
              <a:avLst/>
              <a:gdLst>
                <a:gd name="connsiteX0" fmla="*/ 135 w 135"/>
                <a:gd name="connsiteY0" fmla="*/ 0 h 1804"/>
                <a:gd name="connsiteX1" fmla="*/ 135 w 135"/>
                <a:gd name="connsiteY1" fmla="*/ 0 h 1804"/>
                <a:gd name="connsiteX2" fmla="*/ 135 w 135"/>
                <a:gd name="connsiteY2" fmla="*/ 0 h 1804"/>
              </a:gdLst>
              <a:ahLst/>
              <a:cxnLst>
                <a:cxn ang="0">
                  <a:pos x="connsiteX0" y="connsiteY0"/>
                </a:cxn>
                <a:cxn ang="0">
                  <a:pos x="connsiteX1" y="connsiteY1"/>
                </a:cxn>
                <a:cxn ang="0">
                  <a:pos x="connsiteX2" y="connsiteY2"/>
                </a:cxn>
              </a:cxnLst>
              <a:rect l="l" t="t" r="r" b="b"/>
              <a:pathLst>
                <a:path w="135" h="1804">
                  <a:moveTo>
                    <a:pt x="135" y="0"/>
                  </a:moveTo>
                  <a:cubicBezTo>
                    <a:pt x="-45" y="0"/>
                    <a:pt x="-45" y="0"/>
                    <a:pt x="135" y="0"/>
                  </a:cubicBezTo>
                  <a:cubicBezTo>
                    <a:pt x="-45" y="0"/>
                    <a:pt x="-45" y="0"/>
                    <a:pt x="135" y="0"/>
                  </a:cubicBezTo>
                  <a:close/>
                </a:path>
              </a:pathLst>
            </a:custGeom>
            <a:solidFill>
              <a:srgbClr val="FFFFFF"/>
            </a:solidFill>
            <a:ln w="1804" cap="flat">
              <a:noFill/>
              <a:prstDash val="solid"/>
              <a:miter/>
            </a:ln>
          </p:spPr>
          <p:txBody>
            <a:bodyPr rtlCol="0" anchor="ctr"/>
            <a:lstStyle/>
            <a:p>
              <a:endParaRPr lang="en-US"/>
            </a:p>
          </p:txBody>
        </p:sp>
        <p:sp>
          <p:nvSpPr>
            <p:cNvPr id="175" name="Freeform 803">
              <a:extLst>
                <a:ext uri="{FF2B5EF4-FFF2-40B4-BE49-F238E27FC236}">
                  <a16:creationId xmlns:a16="http://schemas.microsoft.com/office/drawing/2014/main" id="{331E0FB6-58BF-F8D3-A7A2-A88D9F4E9712}"/>
                </a:ext>
              </a:extLst>
            </p:cNvPr>
            <p:cNvSpPr/>
            <p:nvPr/>
          </p:nvSpPr>
          <p:spPr>
            <a:xfrm>
              <a:off x="4317431" y="5260627"/>
              <a:ext cx="3248" cy="180"/>
            </a:xfrm>
            <a:custGeom>
              <a:avLst/>
              <a:gdLst>
                <a:gd name="connsiteX0" fmla="*/ 0 w 3248"/>
                <a:gd name="connsiteY0" fmla="*/ 181 h 180"/>
                <a:gd name="connsiteX1" fmla="*/ 3249 w 3248"/>
                <a:gd name="connsiteY1" fmla="*/ 0 h 180"/>
                <a:gd name="connsiteX2" fmla="*/ 0 w 3248"/>
                <a:gd name="connsiteY2" fmla="*/ 181 h 180"/>
              </a:gdLst>
              <a:ahLst/>
              <a:cxnLst>
                <a:cxn ang="0">
                  <a:pos x="connsiteX0" y="connsiteY0"/>
                </a:cxn>
                <a:cxn ang="0">
                  <a:pos x="connsiteX1" y="connsiteY1"/>
                </a:cxn>
                <a:cxn ang="0">
                  <a:pos x="connsiteX2" y="connsiteY2"/>
                </a:cxn>
              </a:cxnLst>
              <a:rect l="l" t="t" r="r" b="b"/>
              <a:pathLst>
                <a:path w="3248" h="180">
                  <a:moveTo>
                    <a:pt x="0" y="181"/>
                  </a:moveTo>
                  <a:cubicBezTo>
                    <a:pt x="1083" y="181"/>
                    <a:pt x="2166" y="0"/>
                    <a:pt x="3249" y="0"/>
                  </a:cubicBezTo>
                  <a:cubicBezTo>
                    <a:pt x="1985" y="181"/>
                    <a:pt x="1083" y="181"/>
                    <a:pt x="0" y="181"/>
                  </a:cubicBezTo>
                  <a:close/>
                </a:path>
              </a:pathLst>
            </a:custGeom>
            <a:solidFill>
              <a:srgbClr val="FFFFFF"/>
            </a:solidFill>
            <a:ln w="1804" cap="flat">
              <a:noFill/>
              <a:prstDash val="solid"/>
              <a:miter/>
            </a:ln>
          </p:spPr>
          <p:txBody>
            <a:bodyPr rtlCol="0" anchor="ctr"/>
            <a:lstStyle/>
            <a:p>
              <a:endParaRPr lang="en-US"/>
            </a:p>
          </p:txBody>
        </p:sp>
        <p:sp>
          <p:nvSpPr>
            <p:cNvPr id="176" name="Freeform 804">
              <a:extLst>
                <a:ext uri="{FF2B5EF4-FFF2-40B4-BE49-F238E27FC236}">
                  <a16:creationId xmlns:a16="http://schemas.microsoft.com/office/drawing/2014/main" id="{14021C45-383D-8E0A-E3B7-F3BE13AFD06D}"/>
                </a:ext>
              </a:extLst>
            </p:cNvPr>
            <p:cNvSpPr/>
            <p:nvPr/>
          </p:nvSpPr>
          <p:spPr>
            <a:xfrm>
              <a:off x="4321582" y="5408976"/>
              <a:ext cx="541" cy="180"/>
            </a:xfrm>
            <a:custGeom>
              <a:avLst/>
              <a:gdLst>
                <a:gd name="connsiteX0" fmla="*/ 541 w 541"/>
                <a:gd name="connsiteY0" fmla="*/ 0 h 180"/>
                <a:gd name="connsiteX1" fmla="*/ 0 w 541"/>
                <a:gd name="connsiteY1" fmla="*/ 180 h 180"/>
                <a:gd name="connsiteX2" fmla="*/ 541 w 541"/>
                <a:gd name="connsiteY2" fmla="*/ 0 h 180"/>
              </a:gdLst>
              <a:ahLst/>
              <a:cxnLst>
                <a:cxn ang="0">
                  <a:pos x="connsiteX0" y="connsiteY0"/>
                </a:cxn>
                <a:cxn ang="0">
                  <a:pos x="connsiteX1" y="connsiteY1"/>
                </a:cxn>
                <a:cxn ang="0">
                  <a:pos x="connsiteX2" y="connsiteY2"/>
                </a:cxn>
              </a:cxnLst>
              <a:rect l="l" t="t" r="r" b="b"/>
              <a:pathLst>
                <a:path w="541" h="180">
                  <a:moveTo>
                    <a:pt x="541" y="0"/>
                  </a:moveTo>
                  <a:cubicBezTo>
                    <a:pt x="361" y="0"/>
                    <a:pt x="180" y="180"/>
                    <a:pt x="0" y="180"/>
                  </a:cubicBezTo>
                  <a:cubicBezTo>
                    <a:pt x="180" y="180"/>
                    <a:pt x="361" y="0"/>
                    <a:pt x="541" y="0"/>
                  </a:cubicBezTo>
                  <a:close/>
                </a:path>
              </a:pathLst>
            </a:custGeom>
            <a:solidFill>
              <a:srgbClr val="FFFFFF"/>
            </a:solidFill>
            <a:ln w="1804" cap="flat">
              <a:noFill/>
              <a:prstDash val="solid"/>
              <a:miter/>
            </a:ln>
          </p:spPr>
          <p:txBody>
            <a:bodyPr rtlCol="0" anchor="ctr"/>
            <a:lstStyle/>
            <a:p>
              <a:endParaRPr lang="en-US"/>
            </a:p>
          </p:txBody>
        </p:sp>
        <p:sp>
          <p:nvSpPr>
            <p:cNvPr id="177" name="Freeform 805">
              <a:extLst>
                <a:ext uri="{FF2B5EF4-FFF2-40B4-BE49-F238E27FC236}">
                  <a16:creationId xmlns:a16="http://schemas.microsoft.com/office/drawing/2014/main" id="{ACA171E0-65B2-D136-EBA9-AE1C5E3D1A81}"/>
                </a:ext>
              </a:extLst>
            </p:cNvPr>
            <p:cNvSpPr/>
            <p:nvPr/>
          </p:nvSpPr>
          <p:spPr>
            <a:xfrm>
              <a:off x="4323747" y="5406991"/>
              <a:ext cx="2165" cy="1263"/>
            </a:xfrm>
            <a:custGeom>
              <a:avLst/>
              <a:gdLst>
                <a:gd name="connsiteX0" fmla="*/ 2166 w 2165"/>
                <a:gd name="connsiteY0" fmla="*/ 0 h 1263"/>
                <a:gd name="connsiteX1" fmla="*/ 0 w 2165"/>
                <a:gd name="connsiteY1" fmla="*/ 1263 h 1263"/>
                <a:gd name="connsiteX2" fmla="*/ 2166 w 2165"/>
                <a:gd name="connsiteY2" fmla="*/ 0 h 1263"/>
              </a:gdLst>
              <a:ahLst/>
              <a:cxnLst>
                <a:cxn ang="0">
                  <a:pos x="connsiteX0" y="connsiteY0"/>
                </a:cxn>
                <a:cxn ang="0">
                  <a:pos x="connsiteX1" y="connsiteY1"/>
                </a:cxn>
                <a:cxn ang="0">
                  <a:pos x="connsiteX2" y="connsiteY2"/>
                </a:cxn>
              </a:cxnLst>
              <a:rect l="l" t="t" r="r" b="b"/>
              <a:pathLst>
                <a:path w="2165" h="1263">
                  <a:moveTo>
                    <a:pt x="2166" y="0"/>
                  </a:moveTo>
                  <a:cubicBezTo>
                    <a:pt x="1444" y="361"/>
                    <a:pt x="722" y="722"/>
                    <a:pt x="0" y="1263"/>
                  </a:cubicBezTo>
                  <a:cubicBezTo>
                    <a:pt x="722" y="722"/>
                    <a:pt x="1444" y="361"/>
                    <a:pt x="2166" y="0"/>
                  </a:cubicBezTo>
                  <a:close/>
                </a:path>
              </a:pathLst>
            </a:custGeom>
            <a:solidFill>
              <a:srgbClr val="FFFFFF"/>
            </a:solidFill>
            <a:ln w="1804" cap="flat">
              <a:noFill/>
              <a:prstDash val="solid"/>
              <a:miter/>
            </a:ln>
          </p:spPr>
          <p:txBody>
            <a:bodyPr rtlCol="0" anchor="ctr"/>
            <a:lstStyle/>
            <a:p>
              <a:endParaRPr lang="en-US"/>
            </a:p>
          </p:txBody>
        </p:sp>
        <p:sp>
          <p:nvSpPr>
            <p:cNvPr id="178" name="Freeform 806">
              <a:extLst>
                <a:ext uri="{FF2B5EF4-FFF2-40B4-BE49-F238E27FC236}">
                  <a16:creationId xmlns:a16="http://schemas.microsoft.com/office/drawing/2014/main" id="{5AA75C50-9C7E-D967-06C2-BB3B7552073E}"/>
                </a:ext>
              </a:extLst>
            </p:cNvPr>
            <p:cNvSpPr/>
            <p:nvPr/>
          </p:nvSpPr>
          <p:spPr>
            <a:xfrm>
              <a:off x="3668628" y="5991004"/>
              <a:ext cx="50857" cy="25631"/>
            </a:xfrm>
            <a:custGeom>
              <a:avLst/>
              <a:gdLst>
                <a:gd name="connsiteX0" fmla="*/ 0 w 50857"/>
                <a:gd name="connsiteY0" fmla="*/ 0 h 25631"/>
                <a:gd name="connsiteX1" fmla="*/ 0 w 50857"/>
                <a:gd name="connsiteY1" fmla="*/ 5775 h 25631"/>
                <a:gd name="connsiteX2" fmla="*/ 17145 w 50857"/>
                <a:gd name="connsiteY2" fmla="*/ 25627 h 25631"/>
                <a:gd name="connsiteX3" fmla="*/ 35734 w 50857"/>
                <a:gd name="connsiteY3" fmla="*/ 24364 h 25631"/>
                <a:gd name="connsiteX4" fmla="*/ 50713 w 50857"/>
                <a:gd name="connsiteY4" fmla="*/ 13174 h 25631"/>
                <a:gd name="connsiteX5" fmla="*/ 50533 w 50857"/>
                <a:gd name="connsiteY5" fmla="*/ 11731 h 25631"/>
                <a:gd name="connsiteX6" fmla="*/ 50533 w 50857"/>
                <a:gd name="connsiteY6" fmla="*/ 11189 h 25631"/>
                <a:gd name="connsiteX7" fmla="*/ 50352 w 50857"/>
                <a:gd name="connsiteY7" fmla="*/ 9926 h 25631"/>
                <a:gd name="connsiteX8" fmla="*/ 50352 w 50857"/>
                <a:gd name="connsiteY8" fmla="*/ 9385 h 25631"/>
                <a:gd name="connsiteX9" fmla="*/ 50172 w 50857"/>
                <a:gd name="connsiteY9" fmla="*/ 7580 h 25631"/>
                <a:gd name="connsiteX10" fmla="*/ 50172 w 50857"/>
                <a:gd name="connsiteY10" fmla="*/ 6858 h 25631"/>
                <a:gd name="connsiteX11" fmla="*/ 49991 w 50857"/>
                <a:gd name="connsiteY11" fmla="*/ 5414 h 25631"/>
                <a:gd name="connsiteX12" fmla="*/ 49991 w 50857"/>
                <a:gd name="connsiteY12" fmla="*/ 4331 h 25631"/>
                <a:gd name="connsiteX13" fmla="*/ 49991 w 50857"/>
                <a:gd name="connsiteY13" fmla="*/ 3248 h 25631"/>
                <a:gd name="connsiteX14" fmla="*/ 49811 w 50857"/>
                <a:gd name="connsiteY14" fmla="*/ 0 h 25631"/>
                <a:gd name="connsiteX15" fmla="*/ 42592 w 50857"/>
                <a:gd name="connsiteY15" fmla="*/ 0 h 25631"/>
                <a:gd name="connsiteX16" fmla="*/ 0 w 50857"/>
                <a:gd name="connsiteY16" fmla="*/ 0 h 25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857" h="25631">
                  <a:moveTo>
                    <a:pt x="0" y="0"/>
                  </a:moveTo>
                  <a:cubicBezTo>
                    <a:pt x="0" y="1985"/>
                    <a:pt x="0" y="3970"/>
                    <a:pt x="0" y="5775"/>
                  </a:cubicBezTo>
                  <a:cubicBezTo>
                    <a:pt x="180" y="19852"/>
                    <a:pt x="3790" y="25807"/>
                    <a:pt x="17145" y="25627"/>
                  </a:cubicBezTo>
                  <a:cubicBezTo>
                    <a:pt x="23281" y="25447"/>
                    <a:pt x="29598" y="24905"/>
                    <a:pt x="35734" y="24364"/>
                  </a:cubicBezTo>
                  <a:cubicBezTo>
                    <a:pt x="44758" y="23642"/>
                    <a:pt x="51977" y="24725"/>
                    <a:pt x="50713" y="13174"/>
                  </a:cubicBezTo>
                  <a:cubicBezTo>
                    <a:pt x="50713" y="12813"/>
                    <a:pt x="50713" y="12272"/>
                    <a:pt x="50533" y="11731"/>
                  </a:cubicBezTo>
                  <a:cubicBezTo>
                    <a:pt x="50533" y="11550"/>
                    <a:pt x="50533" y="11369"/>
                    <a:pt x="50533" y="11189"/>
                  </a:cubicBezTo>
                  <a:cubicBezTo>
                    <a:pt x="50533" y="10828"/>
                    <a:pt x="50533" y="10467"/>
                    <a:pt x="50352" y="9926"/>
                  </a:cubicBezTo>
                  <a:cubicBezTo>
                    <a:pt x="50352" y="9745"/>
                    <a:pt x="50352" y="9565"/>
                    <a:pt x="50352" y="9385"/>
                  </a:cubicBezTo>
                  <a:cubicBezTo>
                    <a:pt x="50352" y="8843"/>
                    <a:pt x="50352" y="8302"/>
                    <a:pt x="50172" y="7580"/>
                  </a:cubicBezTo>
                  <a:cubicBezTo>
                    <a:pt x="50172" y="7399"/>
                    <a:pt x="50172" y="7219"/>
                    <a:pt x="50172" y="6858"/>
                  </a:cubicBezTo>
                  <a:cubicBezTo>
                    <a:pt x="50172" y="6497"/>
                    <a:pt x="50172" y="5955"/>
                    <a:pt x="49991" y="5414"/>
                  </a:cubicBezTo>
                  <a:cubicBezTo>
                    <a:pt x="49991" y="5053"/>
                    <a:pt x="49991" y="4692"/>
                    <a:pt x="49991" y="4331"/>
                  </a:cubicBezTo>
                  <a:cubicBezTo>
                    <a:pt x="49991" y="3970"/>
                    <a:pt x="49991" y="3609"/>
                    <a:pt x="49991" y="3248"/>
                  </a:cubicBezTo>
                  <a:cubicBezTo>
                    <a:pt x="49991" y="2166"/>
                    <a:pt x="49811" y="1083"/>
                    <a:pt x="49811" y="0"/>
                  </a:cubicBezTo>
                  <a:cubicBezTo>
                    <a:pt x="47465" y="0"/>
                    <a:pt x="44938" y="0"/>
                    <a:pt x="42592" y="0"/>
                  </a:cubicBezTo>
                  <a:cubicBezTo>
                    <a:pt x="28515" y="180"/>
                    <a:pt x="14257" y="0"/>
                    <a:pt x="0" y="0"/>
                  </a:cubicBezTo>
                  <a:close/>
                </a:path>
              </a:pathLst>
            </a:custGeom>
            <a:solidFill>
              <a:srgbClr val="FFFFFF"/>
            </a:solidFill>
            <a:ln w="1804" cap="flat">
              <a:noFill/>
              <a:prstDash val="solid"/>
              <a:miter/>
            </a:ln>
          </p:spPr>
          <p:txBody>
            <a:bodyPr rtlCol="0" anchor="ctr"/>
            <a:lstStyle/>
            <a:p>
              <a:endParaRPr lang="en-US"/>
            </a:p>
          </p:txBody>
        </p:sp>
        <p:sp>
          <p:nvSpPr>
            <p:cNvPr id="179" name="Freeform 807">
              <a:extLst>
                <a:ext uri="{FF2B5EF4-FFF2-40B4-BE49-F238E27FC236}">
                  <a16:creationId xmlns:a16="http://schemas.microsoft.com/office/drawing/2014/main" id="{CB38F7EF-2B15-382C-0C65-61E88464F8D4}"/>
                </a:ext>
              </a:extLst>
            </p:cNvPr>
            <p:cNvSpPr/>
            <p:nvPr/>
          </p:nvSpPr>
          <p:spPr>
            <a:xfrm>
              <a:off x="3582608" y="5706577"/>
              <a:ext cx="32057" cy="118395"/>
            </a:xfrm>
            <a:custGeom>
              <a:avLst/>
              <a:gdLst>
                <a:gd name="connsiteX0" fmla="*/ 295 w 32057"/>
                <a:gd name="connsiteY0" fmla="*/ 94388 h 118395"/>
                <a:gd name="connsiteX1" fmla="*/ 1197 w 32057"/>
                <a:gd name="connsiteY1" fmla="*/ 107562 h 118395"/>
                <a:gd name="connsiteX2" fmla="*/ 10943 w 32057"/>
                <a:gd name="connsiteY2" fmla="*/ 118391 h 118395"/>
                <a:gd name="connsiteX3" fmla="*/ 19786 w 32057"/>
                <a:gd name="connsiteY3" fmla="*/ 107382 h 118395"/>
                <a:gd name="connsiteX4" fmla="*/ 32058 w 32057"/>
                <a:gd name="connsiteY4" fmla="*/ 0 h 118395"/>
                <a:gd name="connsiteX5" fmla="*/ 295 w 32057"/>
                <a:gd name="connsiteY5" fmla="*/ 94388 h 11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57" h="118395">
                  <a:moveTo>
                    <a:pt x="295" y="94388"/>
                  </a:moveTo>
                  <a:cubicBezTo>
                    <a:pt x="-427" y="98539"/>
                    <a:pt x="295" y="103231"/>
                    <a:pt x="1197" y="107562"/>
                  </a:cubicBezTo>
                  <a:cubicBezTo>
                    <a:pt x="2280" y="112796"/>
                    <a:pt x="4807" y="118210"/>
                    <a:pt x="10943" y="118391"/>
                  </a:cubicBezTo>
                  <a:cubicBezTo>
                    <a:pt x="17620" y="118571"/>
                    <a:pt x="19605" y="112796"/>
                    <a:pt x="19786" y="107382"/>
                  </a:cubicBezTo>
                  <a:cubicBezTo>
                    <a:pt x="21230" y="71287"/>
                    <a:pt x="30073" y="36095"/>
                    <a:pt x="32058" y="0"/>
                  </a:cubicBezTo>
                  <a:cubicBezTo>
                    <a:pt x="15815" y="29598"/>
                    <a:pt x="5348" y="61000"/>
                    <a:pt x="295" y="94388"/>
                  </a:cubicBezTo>
                  <a:close/>
                </a:path>
              </a:pathLst>
            </a:custGeom>
            <a:solidFill>
              <a:srgbClr val="FFFFFF"/>
            </a:solidFill>
            <a:ln w="1804" cap="flat">
              <a:noFill/>
              <a:prstDash val="solid"/>
              <a:miter/>
            </a:ln>
          </p:spPr>
          <p:txBody>
            <a:bodyPr rtlCol="0" anchor="ctr"/>
            <a:lstStyle/>
            <a:p>
              <a:endParaRPr lang="en-US"/>
            </a:p>
          </p:txBody>
        </p:sp>
        <p:sp>
          <p:nvSpPr>
            <p:cNvPr id="180" name="Freeform 808">
              <a:extLst>
                <a:ext uri="{FF2B5EF4-FFF2-40B4-BE49-F238E27FC236}">
                  <a16:creationId xmlns:a16="http://schemas.microsoft.com/office/drawing/2014/main" id="{D678CC18-BA95-C71C-4F17-7402474982CC}"/>
                </a:ext>
              </a:extLst>
            </p:cNvPr>
            <p:cNvSpPr/>
            <p:nvPr/>
          </p:nvSpPr>
          <p:spPr>
            <a:xfrm>
              <a:off x="3601046" y="5464610"/>
              <a:ext cx="338780" cy="558188"/>
            </a:xfrm>
            <a:custGeom>
              <a:avLst/>
              <a:gdLst>
                <a:gd name="connsiteX0" fmla="*/ 213043 w 338780"/>
                <a:gd name="connsiteY0" fmla="*/ 173207 h 558188"/>
                <a:gd name="connsiteX1" fmla="*/ 272058 w 338780"/>
                <a:gd name="connsiteY1" fmla="*/ 133864 h 558188"/>
                <a:gd name="connsiteX2" fmla="*/ 330171 w 338780"/>
                <a:gd name="connsiteY2" fmla="*/ 50846 h 558188"/>
                <a:gd name="connsiteX3" fmla="*/ 338472 w 338780"/>
                <a:gd name="connsiteY3" fmla="*/ 28648 h 558188"/>
                <a:gd name="connsiteX4" fmla="*/ 327103 w 338780"/>
                <a:gd name="connsiteY4" fmla="*/ 1396 h 558188"/>
                <a:gd name="connsiteX5" fmla="*/ 303822 w 338780"/>
                <a:gd name="connsiteY5" fmla="*/ 14029 h 558188"/>
                <a:gd name="connsiteX6" fmla="*/ 252747 w 338780"/>
                <a:gd name="connsiteY6" fmla="*/ 82429 h 558188"/>
                <a:gd name="connsiteX7" fmla="*/ 224233 w 338780"/>
                <a:gd name="connsiteY7" fmla="*/ 105710 h 558188"/>
                <a:gd name="connsiteX8" fmla="*/ 109451 w 338780"/>
                <a:gd name="connsiteY8" fmla="*/ 125743 h 558188"/>
                <a:gd name="connsiteX9" fmla="*/ 60182 w 338780"/>
                <a:gd name="connsiteY9" fmla="*/ 156062 h 558188"/>
                <a:gd name="connsiteX10" fmla="*/ 33292 w 338780"/>
                <a:gd name="connsiteY10" fmla="*/ 239441 h 558188"/>
                <a:gd name="connsiteX11" fmla="*/ 3513 w 338780"/>
                <a:gd name="connsiteY11" fmla="*/ 477667 h 558188"/>
                <a:gd name="connsiteX12" fmla="*/ 84 w 338780"/>
                <a:gd name="connsiteY12" fmla="*/ 541374 h 558188"/>
                <a:gd name="connsiteX13" fmla="*/ 34916 w 338780"/>
                <a:gd name="connsiteY13" fmla="*/ 557075 h 558188"/>
                <a:gd name="connsiteX14" fmla="*/ 51700 w 338780"/>
                <a:gd name="connsiteY14" fmla="*/ 531628 h 558188"/>
                <a:gd name="connsiteX15" fmla="*/ 55851 w 338780"/>
                <a:gd name="connsiteY15" fmla="*/ 457273 h 558188"/>
                <a:gd name="connsiteX16" fmla="*/ 68123 w 338780"/>
                <a:gd name="connsiteY16" fmla="*/ 372992 h 558188"/>
                <a:gd name="connsiteX17" fmla="*/ 99345 w 338780"/>
                <a:gd name="connsiteY17" fmla="*/ 354403 h 558188"/>
                <a:gd name="connsiteX18" fmla="*/ 121543 w 338780"/>
                <a:gd name="connsiteY18" fmla="*/ 380391 h 558188"/>
                <a:gd name="connsiteX19" fmla="*/ 127860 w 338780"/>
                <a:gd name="connsiteY19" fmla="*/ 433270 h 558188"/>
                <a:gd name="connsiteX20" fmla="*/ 133635 w 338780"/>
                <a:gd name="connsiteY20" fmla="*/ 531809 h 558188"/>
                <a:gd name="connsiteX21" fmla="*/ 172076 w 338780"/>
                <a:gd name="connsiteY21" fmla="*/ 551661 h 558188"/>
                <a:gd name="connsiteX22" fmla="*/ 182182 w 338780"/>
                <a:gd name="connsiteY22" fmla="*/ 523868 h 558188"/>
                <a:gd name="connsiteX23" fmla="*/ 179656 w 338780"/>
                <a:gd name="connsiteY23" fmla="*/ 220130 h 558188"/>
                <a:gd name="connsiteX24" fmla="*/ 213043 w 338780"/>
                <a:gd name="connsiteY24" fmla="*/ 173207 h 55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8780" h="558188">
                  <a:moveTo>
                    <a:pt x="213043" y="173207"/>
                  </a:moveTo>
                  <a:cubicBezTo>
                    <a:pt x="236144" y="167071"/>
                    <a:pt x="256898" y="153355"/>
                    <a:pt x="272058" y="133864"/>
                  </a:cubicBezTo>
                  <a:cubicBezTo>
                    <a:pt x="292813" y="107154"/>
                    <a:pt x="313387" y="80444"/>
                    <a:pt x="330171" y="50846"/>
                  </a:cubicBezTo>
                  <a:cubicBezTo>
                    <a:pt x="334141" y="43808"/>
                    <a:pt x="337931" y="36950"/>
                    <a:pt x="338472" y="28648"/>
                  </a:cubicBezTo>
                  <a:cubicBezTo>
                    <a:pt x="339375" y="17459"/>
                    <a:pt x="339014" y="6450"/>
                    <a:pt x="327103" y="1396"/>
                  </a:cubicBezTo>
                  <a:cubicBezTo>
                    <a:pt x="314830" y="-3837"/>
                    <a:pt x="309416" y="6811"/>
                    <a:pt x="303822" y="14029"/>
                  </a:cubicBezTo>
                  <a:cubicBezTo>
                    <a:pt x="286496" y="36589"/>
                    <a:pt x="269712" y="59509"/>
                    <a:pt x="252747" y="82429"/>
                  </a:cubicBezTo>
                  <a:cubicBezTo>
                    <a:pt x="245168" y="92716"/>
                    <a:pt x="236144" y="101559"/>
                    <a:pt x="224233" y="105710"/>
                  </a:cubicBezTo>
                  <a:cubicBezTo>
                    <a:pt x="187055" y="118704"/>
                    <a:pt x="148614" y="125923"/>
                    <a:pt x="109451" y="125743"/>
                  </a:cubicBezTo>
                  <a:cubicBezTo>
                    <a:pt x="78229" y="125562"/>
                    <a:pt x="72093" y="126826"/>
                    <a:pt x="60182" y="156062"/>
                  </a:cubicBezTo>
                  <a:cubicBezTo>
                    <a:pt x="49173" y="183133"/>
                    <a:pt x="38345" y="210385"/>
                    <a:pt x="33292" y="239441"/>
                  </a:cubicBezTo>
                  <a:cubicBezTo>
                    <a:pt x="19215" y="320835"/>
                    <a:pt x="7664" y="402589"/>
                    <a:pt x="3513" y="477667"/>
                  </a:cubicBezTo>
                  <a:cubicBezTo>
                    <a:pt x="3513" y="500406"/>
                    <a:pt x="-638" y="526214"/>
                    <a:pt x="84" y="541374"/>
                  </a:cubicBezTo>
                  <a:cubicBezTo>
                    <a:pt x="626" y="553285"/>
                    <a:pt x="13981" y="561226"/>
                    <a:pt x="34916" y="557075"/>
                  </a:cubicBezTo>
                  <a:cubicBezTo>
                    <a:pt x="45744" y="557075"/>
                    <a:pt x="51158" y="550217"/>
                    <a:pt x="51700" y="531628"/>
                  </a:cubicBezTo>
                  <a:cubicBezTo>
                    <a:pt x="52422" y="506723"/>
                    <a:pt x="52241" y="481998"/>
                    <a:pt x="55851" y="457273"/>
                  </a:cubicBezTo>
                  <a:cubicBezTo>
                    <a:pt x="59821" y="429119"/>
                    <a:pt x="60002" y="400424"/>
                    <a:pt x="68123" y="372992"/>
                  </a:cubicBezTo>
                  <a:cubicBezTo>
                    <a:pt x="72815" y="357290"/>
                    <a:pt x="84546" y="352418"/>
                    <a:pt x="99345" y="354403"/>
                  </a:cubicBezTo>
                  <a:cubicBezTo>
                    <a:pt x="114324" y="356388"/>
                    <a:pt x="118656" y="363607"/>
                    <a:pt x="121543" y="380391"/>
                  </a:cubicBezTo>
                  <a:cubicBezTo>
                    <a:pt x="124431" y="397897"/>
                    <a:pt x="126596" y="415583"/>
                    <a:pt x="127860" y="433270"/>
                  </a:cubicBezTo>
                  <a:cubicBezTo>
                    <a:pt x="130206" y="466116"/>
                    <a:pt x="131289" y="498962"/>
                    <a:pt x="133635" y="531809"/>
                  </a:cubicBezTo>
                  <a:cubicBezTo>
                    <a:pt x="135079" y="552202"/>
                    <a:pt x="154389" y="560504"/>
                    <a:pt x="172076" y="551661"/>
                  </a:cubicBezTo>
                  <a:cubicBezTo>
                    <a:pt x="183265" y="546066"/>
                    <a:pt x="182002" y="534335"/>
                    <a:pt x="182182" y="523868"/>
                  </a:cubicBezTo>
                  <a:cubicBezTo>
                    <a:pt x="182904" y="492826"/>
                    <a:pt x="171354" y="290335"/>
                    <a:pt x="179656" y="220130"/>
                  </a:cubicBezTo>
                  <a:cubicBezTo>
                    <a:pt x="182182" y="197752"/>
                    <a:pt x="186694" y="180246"/>
                    <a:pt x="213043" y="173207"/>
                  </a:cubicBezTo>
                  <a:close/>
                </a:path>
              </a:pathLst>
            </a:custGeom>
            <a:solidFill>
              <a:srgbClr val="059F98"/>
            </a:solidFill>
            <a:ln w="1804" cap="flat">
              <a:noFill/>
              <a:prstDash val="solid"/>
              <a:miter/>
            </a:ln>
          </p:spPr>
          <p:txBody>
            <a:bodyPr rtlCol="0" anchor="ctr"/>
            <a:lstStyle/>
            <a:p>
              <a:endParaRPr lang="en-US"/>
            </a:p>
          </p:txBody>
        </p:sp>
        <p:sp>
          <p:nvSpPr>
            <p:cNvPr id="181" name="Freeform 809">
              <a:extLst>
                <a:ext uri="{FF2B5EF4-FFF2-40B4-BE49-F238E27FC236}">
                  <a16:creationId xmlns:a16="http://schemas.microsoft.com/office/drawing/2014/main" id="{D6C24C54-4DC3-C797-AAC3-151CDE19BD28}"/>
                </a:ext>
              </a:extLst>
            </p:cNvPr>
            <p:cNvSpPr/>
            <p:nvPr/>
          </p:nvSpPr>
          <p:spPr>
            <a:xfrm>
              <a:off x="3845537" y="6127983"/>
              <a:ext cx="143812" cy="110649"/>
            </a:xfrm>
            <a:custGeom>
              <a:avLst/>
              <a:gdLst>
                <a:gd name="connsiteX0" fmla="*/ 101562 w 143812"/>
                <a:gd name="connsiteY0" fmla="*/ 57752 h 110649"/>
                <a:gd name="connsiteX1" fmla="*/ 1038 w 143812"/>
                <a:gd name="connsiteY1" fmla="*/ 78506 h 110649"/>
                <a:gd name="connsiteX2" fmla="*/ 135 w 143812"/>
                <a:gd name="connsiteY2" fmla="*/ 89695 h 110649"/>
                <a:gd name="connsiteX3" fmla="*/ 16378 w 143812"/>
                <a:gd name="connsiteY3" fmla="*/ 108465 h 110649"/>
                <a:gd name="connsiteX4" fmla="*/ 125023 w 143812"/>
                <a:gd name="connsiteY4" fmla="*/ 106840 h 110649"/>
                <a:gd name="connsiteX5" fmla="*/ 136934 w 143812"/>
                <a:gd name="connsiteY5" fmla="*/ 91139 h 110649"/>
                <a:gd name="connsiteX6" fmla="*/ 143792 w 143812"/>
                <a:gd name="connsiteY6" fmla="*/ 14438 h 110649"/>
                <a:gd name="connsiteX7" fmla="*/ 143612 w 143812"/>
                <a:gd name="connsiteY7" fmla="*/ 11911 h 110649"/>
                <a:gd name="connsiteX8" fmla="*/ 143612 w 143812"/>
                <a:gd name="connsiteY8" fmla="*/ 11370 h 110649"/>
                <a:gd name="connsiteX9" fmla="*/ 143251 w 143812"/>
                <a:gd name="connsiteY9" fmla="*/ 9204 h 110649"/>
                <a:gd name="connsiteX10" fmla="*/ 143251 w 143812"/>
                <a:gd name="connsiteY10" fmla="*/ 9024 h 110649"/>
                <a:gd name="connsiteX11" fmla="*/ 142710 w 143812"/>
                <a:gd name="connsiteY11" fmla="*/ 7038 h 110649"/>
                <a:gd name="connsiteX12" fmla="*/ 142529 w 143812"/>
                <a:gd name="connsiteY12" fmla="*/ 6677 h 110649"/>
                <a:gd name="connsiteX13" fmla="*/ 141807 w 143812"/>
                <a:gd name="connsiteY13" fmla="*/ 5053 h 110649"/>
                <a:gd name="connsiteX14" fmla="*/ 141807 w 143812"/>
                <a:gd name="connsiteY14" fmla="*/ 4873 h 110649"/>
                <a:gd name="connsiteX15" fmla="*/ 140724 w 143812"/>
                <a:gd name="connsiteY15" fmla="*/ 3249 h 110649"/>
                <a:gd name="connsiteX16" fmla="*/ 140724 w 143812"/>
                <a:gd name="connsiteY16" fmla="*/ 3249 h 110649"/>
                <a:gd name="connsiteX17" fmla="*/ 139461 w 143812"/>
                <a:gd name="connsiteY17" fmla="*/ 1985 h 110649"/>
                <a:gd name="connsiteX18" fmla="*/ 139461 w 143812"/>
                <a:gd name="connsiteY18" fmla="*/ 1985 h 110649"/>
                <a:gd name="connsiteX19" fmla="*/ 135852 w 143812"/>
                <a:gd name="connsiteY19" fmla="*/ 0 h 110649"/>
                <a:gd name="connsiteX20" fmla="*/ 135852 w 143812"/>
                <a:gd name="connsiteY20" fmla="*/ 0 h 110649"/>
                <a:gd name="connsiteX21" fmla="*/ 101562 w 143812"/>
                <a:gd name="connsiteY21" fmla="*/ 57752 h 11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3812" h="110649">
                  <a:moveTo>
                    <a:pt x="101562" y="57752"/>
                  </a:moveTo>
                  <a:cubicBezTo>
                    <a:pt x="73769" y="81935"/>
                    <a:pt x="36230" y="90417"/>
                    <a:pt x="1038" y="78506"/>
                  </a:cubicBezTo>
                  <a:cubicBezTo>
                    <a:pt x="677" y="82296"/>
                    <a:pt x="496" y="85906"/>
                    <a:pt x="135" y="89695"/>
                  </a:cubicBezTo>
                  <a:cubicBezTo>
                    <a:pt x="-947" y="102509"/>
                    <a:pt x="4467" y="107201"/>
                    <a:pt x="16378" y="108465"/>
                  </a:cubicBezTo>
                  <a:cubicBezTo>
                    <a:pt x="52834" y="112435"/>
                    <a:pt x="88929" y="110450"/>
                    <a:pt x="125023" y="106840"/>
                  </a:cubicBezTo>
                  <a:cubicBezTo>
                    <a:pt x="131881" y="106119"/>
                    <a:pt x="136213" y="98358"/>
                    <a:pt x="136934" y="91139"/>
                  </a:cubicBezTo>
                  <a:cubicBezTo>
                    <a:pt x="139461" y="65512"/>
                    <a:pt x="144153" y="40246"/>
                    <a:pt x="143792" y="14438"/>
                  </a:cubicBezTo>
                  <a:cubicBezTo>
                    <a:pt x="143792" y="13536"/>
                    <a:pt x="143792" y="12633"/>
                    <a:pt x="143612" y="11911"/>
                  </a:cubicBezTo>
                  <a:cubicBezTo>
                    <a:pt x="143612" y="11731"/>
                    <a:pt x="143612" y="11550"/>
                    <a:pt x="143612" y="11370"/>
                  </a:cubicBezTo>
                  <a:cubicBezTo>
                    <a:pt x="143612" y="10648"/>
                    <a:pt x="143431" y="9926"/>
                    <a:pt x="143251" y="9204"/>
                  </a:cubicBezTo>
                  <a:cubicBezTo>
                    <a:pt x="143251" y="9204"/>
                    <a:pt x="143251" y="9024"/>
                    <a:pt x="143251" y="9024"/>
                  </a:cubicBezTo>
                  <a:cubicBezTo>
                    <a:pt x="143071" y="8302"/>
                    <a:pt x="142890" y="7580"/>
                    <a:pt x="142710" y="7038"/>
                  </a:cubicBezTo>
                  <a:cubicBezTo>
                    <a:pt x="142710" y="6858"/>
                    <a:pt x="142710" y="6858"/>
                    <a:pt x="142529" y="6677"/>
                  </a:cubicBezTo>
                  <a:cubicBezTo>
                    <a:pt x="142349" y="6136"/>
                    <a:pt x="141988" y="5595"/>
                    <a:pt x="141807" y="5053"/>
                  </a:cubicBezTo>
                  <a:cubicBezTo>
                    <a:pt x="141807" y="5053"/>
                    <a:pt x="141807" y="5053"/>
                    <a:pt x="141807" y="4873"/>
                  </a:cubicBezTo>
                  <a:cubicBezTo>
                    <a:pt x="141446" y="4331"/>
                    <a:pt x="141085" y="3790"/>
                    <a:pt x="140724" y="3249"/>
                  </a:cubicBezTo>
                  <a:cubicBezTo>
                    <a:pt x="140724" y="3249"/>
                    <a:pt x="140724" y="3249"/>
                    <a:pt x="140724" y="3249"/>
                  </a:cubicBezTo>
                  <a:cubicBezTo>
                    <a:pt x="140364" y="2707"/>
                    <a:pt x="139822" y="2346"/>
                    <a:pt x="139461" y="1985"/>
                  </a:cubicBezTo>
                  <a:cubicBezTo>
                    <a:pt x="139461" y="1985"/>
                    <a:pt x="139461" y="1985"/>
                    <a:pt x="139461" y="1985"/>
                  </a:cubicBezTo>
                  <a:cubicBezTo>
                    <a:pt x="138378" y="1083"/>
                    <a:pt x="137295" y="542"/>
                    <a:pt x="135852" y="0"/>
                  </a:cubicBezTo>
                  <a:cubicBezTo>
                    <a:pt x="135852" y="0"/>
                    <a:pt x="135852" y="0"/>
                    <a:pt x="135852" y="0"/>
                  </a:cubicBezTo>
                  <a:cubicBezTo>
                    <a:pt x="129174" y="20935"/>
                    <a:pt x="118707" y="42772"/>
                    <a:pt x="101562" y="57752"/>
                  </a:cubicBezTo>
                  <a:close/>
                </a:path>
              </a:pathLst>
            </a:custGeom>
            <a:solidFill>
              <a:srgbClr val="FFFFFF"/>
            </a:solidFill>
            <a:ln w="1804" cap="flat">
              <a:noFill/>
              <a:prstDash val="solid"/>
              <a:miter/>
            </a:ln>
          </p:spPr>
          <p:txBody>
            <a:bodyPr rtlCol="0" anchor="ctr"/>
            <a:lstStyle/>
            <a:p>
              <a:endParaRPr lang="en-US"/>
            </a:p>
          </p:txBody>
        </p:sp>
        <p:sp>
          <p:nvSpPr>
            <p:cNvPr id="182" name="Freeform 810">
              <a:extLst>
                <a:ext uri="{FF2B5EF4-FFF2-40B4-BE49-F238E27FC236}">
                  <a16:creationId xmlns:a16="http://schemas.microsoft.com/office/drawing/2014/main" id="{023743A2-DE08-5410-FA27-FDA724DA2311}"/>
                </a:ext>
              </a:extLst>
            </p:cNvPr>
            <p:cNvSpPr/>
            <p:nvPr/>
          </p:nvSpPr>
          <p:spPr>
            <a:xfrm>
              <a:off x="3400625" y="5228855"/>
              <a:ext cx="878545" cy="26463"/>
            </a:xfrm>
            <a:custGeom>
              <a:avLst/>
              <a:gdLst>
                <a:gd name="connsiteX0" fmla="*/ 800220 w 878545"/>
                <a:gd name="connsiteY0" fmla="*/ 8 h 26463"/>
                <a:gd name="connsiteX1" fmla="*/ 50533 w 878545"/>
                <a:gd name="connsiteY1" fmla="*/ 13002 h 26463"/>
                <a:gd name="connsiteX2" fmla="*/ 0 w 878545"/>
                <a:gd name="connsiteY2" fmla="*/ 25635 h 26463"/>
                <a:gd name="connsiteX3" fmla="*/ 0 w 878545"/>
                <a:gd name="connsiteY3" fmla="*/ 25635 h 26463"/>
                <a:gd name="connsiteX4" fmla="*/ 127054 w 878545"/>
                <a:gd name="connsiteY4" fmla="*/ 25094 h 26463"/>
                <a:gd name="connsiteX5" fmla="*/ 572102 w 878545"/>
                <a:gd name="connsiteY5" fmla="*/ 24011 h 26463"/>
                <a:gd name="connsiteX6" fmla="*/ 575531 w 878545"/>
                <a:gd name="connsiteY6" fmla="*/ 23831 h 26463"/>
                <a:gd name="connsiteX7" fmla="*/ 576613 w 878545"/>
                <a:gd name="connsiteY7" fmla="*/ 23831 h 26463"/>
                <a:gd name="connsiteX8" fmla="*/ 579501 w 878545"/>
                <a:gd name="connsiteY8" fmla="*/ 23831 h 26463"/>
                <a:gd name="connsiteX9" fmla="*/ 580403 w 878545"/>
                <a:gd name="connsiteY9" fmla="*/ 23831 h 26463"/>
                <a:gd name="connsiteX10" fmla="*/ 588344 w 878545"/>
                <a:gd name="connsiteY10" fmla="*/ 23650 h 26463"/>
                <a:gd name="connsiteX11" fmla="*/ 589607 w 878545"/>
                <a:gd name="connsiteY11" fmla="*/ 23650 h 26463"/>
                <a:gd name="connsiteX12" fmla="*/ 593037 w 878545"/>
                <a:gd name="connsiteY12" fmla="*/ 23470 h 26463"/>
                <a:gd name="connsiteX13" fmla="*/ 593939 w 878545"/>
                <a:gd name="connsiteY13" fmla="*/ 23470 h 26463"/>
                <a:gd name="connsiteX14" fmla="*/ 603324 w 878545"/>
                <a:gd name="connsiteY14" fmla="*/ 23289 h 26463"/>
                <a:gd name="connsiteX15" fmla="*/ 604406 w 878545"/>
                <a:gd name="connsiteY15" fmla="*/ 23289 h 26463"/>
                <a:gd name="connsiteX16" fmla="*/ 608557 w 878545"/>
                <a:gd name="connsiteY16" fmla="*/ 23109 h 26463"/>
                <a:gd name="connsiteX17" fmla="*/ 609460 w 878545"/>
                <a:gd name="connsiteY17" fmla="*/ 23109 h 26463"/>
                <a:gd name="connsiteX18" fmla="*/ 619927 w 878545"/>
                <a:gd name="connsiteY18" fmla="*/ 22928 h 26463"/>
                <a:gd name="connsiteX19" fmla="*/ 621010 w 878545"/>
                <a:gd name="connsiteY19" fmla="*/ 22928 h 26463"/>
                <a:gd name="connsiteX20" fmla="*/ 625341 w 878545"/>
                <a:gd name="connsiteY20" fmla="*/ 22748 h 26463"/>
                <a:gd name="connsiteX21" fmla="*/ 626605 w 878545"/>
                <a:gd name="connsiteY21" fmla="*/ 22748 h 26463"/>
                <a:gd name="connsiteX22" fmla="*/ 637794 w 878545"/>
                <a:gd name="connsiteY22" fmla="*/ 22567 h 26463"/>
                <a:gd name="connsiteX23" fmla="*/ 639057 w 878545"/>
                <a:gd name="connsiteY23" fmla="*/ 22567 h 26463"/>
                <a:gd name="connsiteX24" fmla="*/ 643930 w 878545"/>
                <a:gd name="connsiteY24" fmla="*/ 22387 h 26463"/>
                <a:gd name="connsiteX25" fmla="*/ 644833 w 878545"/>
                <a:gd name="connsiteY25" fmla="*/ 22387 h 26463"/>
                <a:gd name="connsiteX26" fmla="*/ 656383 w 878545"/>
                <a:gd name="connsiteY26" fmla="*/ 22207 h 26463"/>
                <a:gd name="connsiteX27" fmla="*/ 658729 w 878545"/>
                <a:gd name="connsiteY27" fmla="*/ 22207 h 26463"/>
                <a:gd name="connsiteX28" fmla="*/ 663421 w 878545"/>
                <a:gd name="connsiteY28" fmla="*/ 22026 h 26463"/>
                <a:gd name="connsiteX29" fmla="*/ 664143 w 878545"/>
                <a:gd name="connsiteY29" fmla="*/ 22026 h 26463"/>
                <a:gd name="connsiteX30" fmla="*/ 676415 w 878545"/>
                <a:gd name="connsiteY30" fmla="*/ 21665 h 26463"/>
                <a:gd name="connsiteX31" fmla="*/ 678942 w 878545"/>
                <a:gd name="connsiteY31" fmla="*/ 21665 h 26463"/>
                <a:gd name="connsiteX32" fmla="*/ 691214 w 878545"/>
                <a:gd name="connsiteY32" fmla="*/ 21484 h 26463"/>
                <a:gd name="connsiteX33" fmla="*/ 691936 w 878545"/>
                <a:gd name="connsiteY33" fmla="*/ 21484 h 26463"/>
                <a:gd name="connsiteX34" fmla="*/ 698253 w 878545"/>
                <a:gd name="connsiteY34" fmla="*/ 21304 h 26463"/>
                <a:gd name="connsiteX35" fmla="*/ 698794 w 878545"/>
                <a:gd name="connsiteY35" fmla="*/ 21304 h 26463"/>
                <a:gd name="connsiteX36" fmla="*/ 719729 w 878545"/>
                <a:gd name="connsiteY36" fmla="*/ 20943 h 26463"/>
                <a:gd name="connsiteX37" fmla="*/ 720632 w 878545"/>
                <a:gd name="connsiteY37" fmla="*/ 20943 h 26463"/>
                <a:gd name="connsiteX38" fmla="*/ 726046 w 878545"/>
                <a:gd name="connsiteY38" fmla="*/ 20763 h 26463"/>
                <a:gd name="connsiteX39" fmla="*/ 727850 w 878545"/>
                <a:gd name="connsiteY39" fmla="*/ 20763 h 26463"/>
                <a:gd name="connsiteX40" fmla="*/ 741205 w 878545"/>
                <a:gd name="connsiteY40" fmla="*/ 20402 h 26463"/>
                <a:gd name="connsiteX41" fmla="*/ 742469 w 878545"/>
                <a:gd name="connsiteY41" fmla="*/ 20402 h 26463"/>
                <a:gd name="connsiteX42" fmla="*/ 753839 w 878545"/>
                <a:gd name="connsiteY42" fmla="*/ 20221 h 26463"/>
                <a:gd name="connsiteX43" fmla="*/ 759253 w 878545"/>
                <a:gd name="connsiteY43" fmla="*/ 20041 h 26463"/>
                <a:gd name="connsiteX44" fmla="*/ 761779 w 878545"/>
                <a:gd name="connsiteY44" fmla="*/ 20041 h 26463"/>
                <a:gd name="connsiteX45" fmla="*/ 771525 w 878545"/>
                <a:gd name="connsiteY45" fmla="*/ 19860 h 26463"/>
                <a:gd name="connsiteX46" fmla="*/ 778202 w 878545"/>
                <a:gd name="connsiteY46" fmla="*/ 19680 h 26463"/>
                <a:gd name="connsiteX47" fmla="*/ 785061 w 878545"/>
                <a:gd name="connsiteY47" fmla="*/ 19500 h 26463"/>
                <a:gd name="connsiteX48" fmla="*/ 793723 w 878545"/>
                <a:gd name="connsiteY48" fmla="*/ 19319 h 26463"/>
                <a:gd name="connsiteX49" fmla="*/ 867356 w 878545"/>
                <a:gd name="connsiteY49" fmla="*/ 17695 h 26463"/>
                <a:gd name="connsiteX50" fmla="*/ 868078 w 878545"/>
                <a:gd name="connsiteY50" fmla="*/ 17695 h 26463"/>
                <a:gd name="connsiteX51" fmla="*/ 878546 w 878545"/>
                <a:gd name="connsiteY51" fmla="*/ 17514 h 26463"/>
                <a:gd name="connsiteX52" fmla="*/ 800220 w 878545"/>
                <a:gd name="connsiteY52" fmla="*/ 8 h 2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78545" h="26463">
                  <a:moveTo>
                    <a:pt x="800220" y="8"/>
                  </a:moveTo>
                  <a:cubicBezTo>
                    <a:pt x="768457" y="550"/>
                    <a:pt x="59737" y="11017"/>
                    <a:pt x="50533" y="13002"/>
                  </a:cubicBezTo>
                  <a:cubicBezTo>
                    <a:pt x="33929" y="16612"/>
                    <a:pt x="16604" y="20402"/>
                    <a:pt x="0" y="25635"/>
                  </a:cubicBezTo>
                  <a:cubicBezTo>
                    <a:pt x="0" y="25635"/>
                    <a:pt x="0" y="25635"/>
                    <a:pt x="0" y="25635"/>
                  </a:cubicBezTo>
                  <a:cubicBezTo>
                    <a:pt x="42411" y="27260"/>
                    <a:pt x="84642" y="26177"/>
                    <a:pt x="127054" y="25094"/>
                  </a:cubicBezTo>
                  <a:cubicBezTo>
                    <a:pt x="221080" y="22567"/>
                    <a:pt x="517779" y="25635"/>
                    <a:pt x="572102" y="24011"/>
                  </a:cubicBezTo>
                  <a:cubicBezTo>
                    <a:pt x="573184" y="24011"/>
                    <a:pt x="574448" y="24011"/>
                    <a:pt x="575531" y="23831"/>
                  </a:cubicBezTo>
                  <a:cubicBezTo>
                    <a:pt x="575892" y="23831"/>
                    <a:pt x="576253" y="23831"/>
                    <a:pt x="576613" y="23831"/>
                  </a:cubicBezTo>
                  <a:cubicBezTo>
                    <a:pt x="577516" y="23831"/>
                    <a:pt x="578418" y="23831"/>
                    <a:pt x="579501" y="23831"/>
                  </a:cubicBezTo>
                  <a:cubicBezTo>
                    <a:pt x="579862" y="23831"/>
                    <a:pt x="580042" y="23831"/>
                    <a:pt x="580403" y="23831"/>
                  </a:cubicBezTo>
                  <a:cubicBezTo>
                    <a:pt x="582930" y="23831"/>
                    <a:pt x="585637" y="23650"/>
                    <a:pt x="588344" y="23650"/>
                  </a:cubicBezTo>
                  <a:cubicBezTo>
                    <a:pt x="588705" y="23650"/>
                    <a:pt x="589247" y="23650"/>
                    <a:pt x="589607" y="23650"/>
                  </a:cubicBezTo>
                  <a:cubicBezTo>
                    <a:pt x="590690" y="23650"/>
                    <a:pt x="591773" y="23650"/>
                    <a:pt x="593037" y="23470"/>
                  </a:cubicBezTo>
                  <a:cubicBezTo>
                    <a:pt x="593398" y="23470"/>
                    <a:pt x="593578" y="23470"/>
                    <a:pt x="593939" y="23470"/>
                  </a:cubicBezTo>
                  <a:cubicBezTo>
                    <a:pt x="597007" y="23470"/>
                    <a:pt x="600075" y="23289"/>
                    <a:pt x="603324" y="23289"/>
                  </a:cubicBezTo>
                  <a:cubicBezTo>
                    <a:pt x="603684" y="23289"/>
                    <a:pt x="604045" y="23289"/>
                    <a:pt x="604406" y="23289"/>
                  </a:cubicBezTo>
                  <a:cubicBezTo>
                    <a:pt x="605850" y="23289"/>
                    <a:pt x="607114" y="23289"/>
                    <a:pt x="608557" y="23109"/>
                  </a:cubicBezTo>
                  <a:cubicBezTo>
                    <a:pt x="608918" y="23109"/>
                    <a:pt x="609099" y="23109"/>
                    <a:pt x="609460" y="23109"/>
                  </a:cubicBezTo>
                  <a:cubicBezTo>
                    <a:pt x="612889" y="23109"/>
                    <a:pt x="616318" y="22928"/>
                    <a:pt x="619927" y="22928"/>
                  </a:cubicBezTo>
                  <a:cubicBezTo>
                    <a:pt x="620288" y="22928"/>
                    <a:pt x="620649" y="22928"/>
                    <a:pt x="621010" y="22928"/>
                  </a:cubicBezTo>
                  <a:cubicBezTo>
                    <a:pt x="622454" y="22928"/>
                    <a:pt x="623897" y="22928"/>
                    <a:pt x="625341" y="22748"/>
                  </a:cubicBezTo>
                  <a:cubicBezTo>
                    <a:pt x="625702" y="22748"/>
                    <a:pt x="626244" y="22748"/>
                    <a:pt x="626605" y="22748"/>
                  </a:cubicBezTo>
                  <a:cubicBezTo>
                    <a:pt x="630214" y="22748"/>
                    <a:pt x="634004" y="22567"/>
                    <a:pt x="637794" y="22567"/>
                  </a:cubicBezTo>
                  <a:cubicBezTo>
                    <a:pt x="638155" y="22567"/>
                    <a:pt x="638696" y="22567"/>
                    <a:pt x="639057" y="22567"/>
                  </a:cubicBezTo>
                  <a:cubicBezTo>
                    <a:pt x="640682" y="22567"/>
                    <a:pt x="642306" y="22567"/>
                    <a:pt x="643930" y="22387"/>
                  </a:cubicBezTo>
                  <a:cubicBezTo>
                    <a:pt x="644291" y="22387"/>
                    <a:pt x="644472" y="22387"/>
                    <a:pt x="644833" y="22387"/>
                  </a:cubicBezTo>
                  <a:cubicBezTo>
                    <a:pt x="648622" y="22387"/>
                    <a:pt x="652412" y="22207"/>
                    <a:pt x="656383" y="22207"/>
                  </a:cubicBezTo>
                  <a:cubicBezTo>
                    <a:pt x="657105" y="22207"/>
                    <a:pt x="658007" y="22207"/>
                    <a:pt x="658729" y="22207"/>
                  </a:cubicBezTo>
                  <a:cubicBezTo>
                    <a:pt x="660353" y="22207"/>
                    <a:pt x="661978" y="22207"/>
                    <a:pt x="663421" y="22026"/>
                  </a:cubicBezTo>
                  <a:cubicBezTo>
                    <a:pt x="663602" y="22026"/>
                    <a:pt x="663963" y="22026"/>
                    <a:pt x="664143" y="22026"/>
                  </a:cubicBezTo>
                  <a:cubicBezTo>
                    <a:pt x="668114" y="21845"/>
                    <a:pt x="672264" y="21845"/>
                    <a:pt x="676415" y="21665"/>
                  </a:cubicBezTo>
                  <a:cubicBezTo>
                    <a:pt x="677318" y="21665"/>
                    <a:pt x="678040" y="21665"/>
                    <a:pt x="678942" y="21665"/>
                  </a:cubicBezTo>
                  <a:cubicBezTo>
                    <a:pt x="683093" y="21665"/>
                    <a:pt x="687063" y="21484"/>
                    <a:pt x="691214" y="21484"/>
                  </a:cubicBezTo>
                  <a:cubicBezTo>
                    <a:pt x="691395" y="21484"/>
                    <a:pt x="691756" y="21484"/>
                    <a:pt x="691936" y="21484"/>
                  </a:cubicBezTo>
                  <a:cubicBezTo>
                    <a:pt x="694102" y="21484"/>
                    <a:pt x="696087" y="21304"/>
                    <a:pt x="698253" y="21304"/>
                  </a:cubicBezTo>
                  <a:cubicBezTo>
                    <a:pt x="698433" y="21304"/>
                    <a:pt x="698614" y="21304"/>
                    <a:pt x="698794" y="21304"/>
                  </a:cubicBezTo>
                  <a:cubicBezTo>
                    <a:pt x="705652" y="21124"/>
                    <a:pt x="712691" y="20943"/>
                    <a:pt x="719729" y="20943"/>
                  </a:cubicBezTo>
                  <a:cubicBezTo>
                    <a:pt x="720090" y="20943"/>
                    <a:pt x="720451" y="20943"/>
                    <a:pt x="720632" y="20943"/>
                  </a:cubicBezTo>
                  <a:cubicBezTo>
                    <a:pt x="722436" y="20943"/>
                    <a:pt x="724241" y="20943"/>
                    <a:pt x="726046" y="20763"/>
                  </a:cubicBezTo>
                  <a:cubicBezTo>
                    <a:pt x="726587" y="20763"/>
                    <a:pt x="727309" y="20763"/>
                    <a:pt x="727850" y="20763"/>
                  </a:cubicBezTo>
                  <a:cubicBezTo>
                    <a:pt x="732362" y="20582"/>
                    <a:pt x="736874" y="20582"/>
                    <a:pt x="741205" y="20402"/>
                  </a:cubicBezTo>
                  <a:cubicBezTo>
                    <a:pt x="741566" y="20402"/>
                    <a:pt x="742108" y="20402"/>
                    <a:pt x="742469" y="20402"/>
                  </a:cubicBezTo>
                  <a:cubicBezTo>
                    <a:pt x="746259" y="20402"/>
                    <a:pt x="750049" y="20221"/>
                    <a:pt x="753839" y="20221"/>
                  </a:cubicBezTo>
                  <a:cubicBezTo>
                    <a:pt x="755643" y="20221"/>
                    <a:pt x="757448" y="20221"/>
                    <a:pt x="759253" y="20041"/>
                  </a:cubicBezTo>
                  <a:cubicBezTo>
                    <a:pt x="760155" y="20041"/>
                    <a:pt x="760877" y="20041"/>
                    <a:pt x="761779" y="20041"/>
                  </a:cubicBezTo>
                  <a:cubicBezTo>
                    <a:pt x="765028" y="20041"/>
                    <a:pt x="768276" y="19860"/>
                    <a:pt x="771525" y="19860"/>
                  </a:cubicBezTo>
                  <a:cubicBezTo>
                    <a:pt x="773691" y="19860"/>
                    <a:pt x="775856" y="19680"/>
                    <a:pt x="778202" y="19680"/>
                  </a:cubicBezTo>
                  <a:cubicBezTo>
                    <a:pt x="780549" y="19680"/>
                    <a:pt x="782895" y="19500"/>
                    <a:pt x="785061" y="19500"/>
                  </a:cubicBezTo>
                  <a:cubicBezTo>
                    <a:pt x="787948" y="19500"/>
                    <a:pt x="790836" y="19319"/>
                    <a:pt x="793723" y="19319"/>
                  </a:cubicBezTo>
                  <a:cubicBezTo>
                    <a:pt x="819892" y="18777"/>
                    <a:pt x="844978" y="18236"/>
                    <a:pt x="867356" y="17695"/>
                  </a:cubicBezTo>
                  <a:cubicBezTo>
                    <a:pt x="867537" y="17695"/>
                    <a:pt x="867898" y="17695"/>
                    <a:pt x="868078" y="17695"/>
                  </a:cubicBezTo>
                  <a:cubicBezTo>
                    <a:pt x="871688" y="17695"/>
                    <a:pt x="875117" y="17514"/>
                    <a:pt x="878546" y="17514"/>
                  </a:cubicBezTo>
                  <a:cubicBezTo>
                    <a:pt x="878365" y="11198"/>
                    <a:pt x="826028" y="-353"/>
                    <a:pt x="800220" y="8"/>
                  </a:cubicBezTo>
                  <a:close/>
                </a:path>
              </a:pathLst>
            </a:custGeom>
            <a:solidFill>
              <a:srgbClr val="FFFFFF"/>
            </a:solidFill>
            <a:ln w="1804" cap="flat">
              <a:noFill/>
              <a:prstDash val="solid"/>
              <a:miter/>
            </a:ln>
          </p:spPr>
          <p:txBody>
            <a:bodyPr rtlCol="0" anchor="ctr"/>
            <a:lstStyle/>
            <a:p>
              <a:endParaRPr lang="en-US"/>
            </a:p>
          </p:txBody>
        </p:sp>
        <p:sp>
          <p:nvSpPr>
            <p:cNvPr id="183" name="Freeform 811">
              <a:extLst>
                <a:ext uri="{FF2B5EF4-FFF2-40B4-BE49-F238E27FC236}">
                  <a16:creationId xmlns:a16="http://schemas.microsoft.com/office/drawing/2014/main" id="{DB9F4C35-333B-6386-25E9-32B6261EB44F}"/>
                </a:ext>
              </a:extLst>
            </p:cNvPr>
            <p:cNvSpPr/>
            <p:nvPr/>
          </p:nvSpPr>
          <p:spPr>
            <a:xfrm>
              <a:off x="3857300" y="5192227"/>
              <a:ext cx="596932" cy="920117"/>
            </a:xfrm>
            <a:custGeom>
              <a:avLst/>
              <a:gdLst>
                <a:gd name="connsiteX0" fmla="*/ 595847 w 596932"/>
                <a:gd name="connsiteY0" fmla="*/ 24183 h 920117"/>
                <a:gd name="connsiteX1" fmla="*/ 595847 w 596932"/>
                <a:gd name="connsiteY1" fmla="*/ 23642 h 920117"/>
                <a:gd name="connsiteX2" fmla="*/ 595847 w 596932"/>
                <a:gd name="connsiteY2" fmla="*/ 20574 h 920117"/>
                <a:gd name="connsiteX3" fmla="*/ 595847 w 596932"/>
                <a:gd name="connsiteY3" fmla="*/ 20213 h 920117"/>
                <a:gd name="connsiteX4" fmla="*/ 595486 w 596932"/>
                <a:gd name="connsiteY4" fmla="*/ 14799 h 920117"/>
                <a:gd name="connsiteX5" fmla="*/ 595486 w 596932"/>
                <a:gd name="connsiteY5" fmla="*/ 14438 h 920117"/>
                <a:gd name="connsiteX6" fmla="*/ 595125 w 596932"/>
                <a:gd name="connsiteY6" fmla="*/ 12092 h 920117"/>
                <a:gd name="connsiteX7" fmla="*/ 595125 w 596932"/>
                <a:gd name="connsiteY7" fmla="*/ 11911 h 920117"/>
                <a:gd name="connsiteX8" fmla="*/ 594042 w 596932"/>
                <a:gd name="connsiteY8" fmla="*/ 8121 h 920117"/>
                <a:gd name="connsiteX9" fmla="*/ 594042 w 596932"/>
                <a:gd name="connsiteY9" fmla="*/ 7941 h 920117"/>
                <a:gd name="connsiteX10" fmla="*/ 593321 w 596932"/>
                <a:gd name="connsiteY10" fmla="*/ 6317 h 920117"/>
                <a:gd name="connsiteX11" fmla="*/ 593321 w 596932"/>
                <a:gd name="connsiteY11" fmla="*/ 6317 h 920117"/>
                <a:gd name="connsiteX12" fmla="*/ 592418 w 596932"/>
                <a:gd name="connsiteY12" fmla="*/ 4873 h 920117"/>
                <a:gd name="connsiteX13" fmla="*/ 592418 w 596932"/>
                <a:gd name="connsiteY13" fmla="*/ 4873 h 920117"/>
                <a:gd name="connsiteX14" fmla="*/ 591335 w 596932"/>
                <a:gd name="connsiteY14" fmla="*/ 3790 h 920117"/>
                <a:gd name="connsiteX15" fmla="*/ 591155 w 596932"/>
                <a:gd name="connsiteY15" fmla="*/ 3790 h 920117"/>
                <a:gd name="connsiteX16" fmla="*/ 588448 w 596932"/>
                <a:gd name="connsiteY16" fmla="*/ 1985 h 920117"/>
                <a:gd name="connsiteX17" fmla="*/ 588448 w 596932"/>
                <a:gd name="connsiteY17" fmla="*/ 1985 h 920117"/>
                <a:gd name="connsiteX18" fmla="*/ 586823 w 596932"/>
                <a:gd name="connsiteY18" fmla="*/ 1263 h 920117"/>
                <a:gd name="connsiteX19" fmla="*/ 586643 w 596932"/>
                <a:gd name="connsiteY19" fmla="*/ 1263 h 920117"/>
                <a:gd name="connsiteX20" fmla="*/ 582492 w 596932"/>
                <a:gd name="connsiteY20" fmla="*/ 361 h 920117"/>
                <a:gd name="connsiteX21" fmla="*/ 582492 w 596932"/>
                <a:gd name="connsiteY21" fmla="*/ 361 h 920117"/>
                <a:gd name="connsiteX22" fmla="*/ 579966 w 596932"/>
                <a:gd name="connsiteY22" fmla="*/ 0 h 920117"/>
                <a:gd name="connsiteX23" fmla="*/ 579966 w 596932"/>
                <a:gd name="connsiteY23" fmla="*/ 0 h 920117"/>
                <a:gd name="connsiteX24" fmla="*/ 579966 w 596932"/>
                <a:gd name="connsiteY24" fmla="*/ 722 h 920117"/>
                <a:gd name="connsiteX25" fmla="*/ 577078 w 596932"/>
                <a:gd name="connsiteY25" fmla="*/ 133190 h 920117"/>
                <a:gd name="connsiteX26" fmla="*/ 569678 w 596932"/>
                <a:gd name="connsiteY26" fmla="*/ 365098 h 920117"/>
                <a:gd name="connsiteX27" fmla="*/ 544593 w 596932"/>
                <a:gd name="connsiteY27" fmla="*/ 782173 h 920117"/>
                <a:gd name="connsiteX28" fmla="*/ 513912 w 596932"/>
                <a:gd name="connsiteY28" fmla="*/ 832705 h 920117"/>
                <a:gd name="connsiteX29" fmla="*/ 513732 w 596932"/>
                <a:gd name="connsiteY29" fmla="*/ 835232 h 920117"/>
                <a:gd name="connsiteX30" fmla="*/ 513732 w 596932"/>
                <a:gd name="connsiteY30" fmla="*/ 835413 h 920117"/>
                <a:gd name="connsiteX31" fmla="*/ 513551 w 596932"/>
                <a:gd name="connsiteY31" fmla="*/ 837579 h 920117"/>
                <a:gd name="connsiteX32" fmla="*/ 513551 w 596932"/>
                <a:gd name="connsiteY32" fmla="*/ 837939 h 920117"/>
                <a:gd name="connsiteX33" fmla="*/ 513371 w 596932"/>
                <a:gd name="connsiteY33" fmla="*/ 839744 h 920117"/>
                <a:gd name="connsiteX34" fmla="*/ 513371 w 596932"/>
                <a:gd name="connsiteY34" fmla="*/ 840105 h 920117"/>
                <a:gd name="connsiteX35" fmla="*/ 513190 w 596932"/>
                <a:gd name="connsiteY35" fmla="*/ 841910 h 920117"/>
                <a:gd name="connsiteX36" fmla="*/ 513190 w 596932"/>
                <a:gd name="connsiteY36" fmla="*/ 842271 h 920117"/>
                <a:gd name="connsiteX37" fmla="*/ 512649 w 596932"/>
                <a:gd name="connsiteY37" fmla="*/ 846061 h 920117"/>
                <a:gd name="connsiteX38" fmla="*/ 512649 w 596932"/>
                <a:gd name="connsiteY38" fmla="*/ 846241 h 920117"/>
                <a:gd name="connsiteX39" fmla="*/ 512468 w 596932"/>
                <a:gd name="connsiteY39" fmla="*/ 847505 h 920117"/>
                <a:gd name="connsiteX40" fmla="*/ 512468 w 596932"/>
                <a:gd name="connsiteY40" fmla="*/ 847865 h 920117"/>
                <a:gd name="connsiteX41" fmla="*/ 512288 w 596932"/>
                <a:gd name="connsiteY41" fmla="*/ 848948 h 920117"/>
                <a:gd name="connsiteX42" fmla="*/ 512288 w 596932"/>
                <a:gd name="connsiteY42" fmla="*/ 849309 h 920117"/>
                <a:gd name="connsiteX43" fmla="*/ 512107 w 596932"/>
                <a:gd name="connsiteY43" fmla="*/ 850212 h 920117"/>
                <a:gd name="connsiteX44" fmla="*/ 512107 w 596932"/>
                <a:gd name="connsiteY44" fmla="*/ 850573 h 920117"/>
                <a:gd name="connsiteX45" fmla="*/ 511927 w 596932"/>
                <a:gd name="connsiteY45" fmla="*/ 851475 h 920117"/>
                <a:gd name="connsiteX46" fmla="*/ 511927 w 596932"/>
                <a:gd name="connsiteY46" fmla="*/ 851655 h 920117"/>
                <a:gd name="connsiteX47" fmla="*/ 511746 w 596932"/>
                <a:gd name="connsiteY47" fmla="*/ 852558 h 920117"/>
                <a:gd name="connsiteX48" fmla="*/ 511746 w 596932"/>
                <a:gd name="connsiteY48" fmla="*/ 852738 h 920117"/>
                <a:gd name="connsiteX49" fmla="*/ 511566 w 596932"/>
                <a:gd name="connsiteY49" fmla="*/ 853460 h 920117"/>
                <a:gd name="connsiteX50" fmla="*/ 511566 w 596932"/>
                <a:gd name="connsiteY50" fmla="*/ 853641 h 920117"/>
                <a:gd name="connsiteX51" fmla="*/ 511386 w 596932"/>
                <a:gd name="connsiteY51" fmla="*/ 854001 h 920117"/>
                <a:gd name="connsiteX52" fmla="*/ 511205 w 596932"/>
                <a:gd name="connsiteY52" fmla="*/ 854182 h 920117"/>
                <a:gd name="connsiteX53" fmla="*/ 511024 w 596932"/>
                <a:gd name="connsiteY53" fmla="*/ 854362 h 920117"/>
                <a:gd name="connsiteX54" fmla="*/ 510844 w 596932"/>
                <a:gd name="connsiteY54" fmla="*/ 854543 h 920117"/>
                <a:gd name="connsiteX55" fmla="*/ 510664 w 596932"/>
                <a:gd name="connsiteY55" fmla="*/ 854724 h 920117"/>
                <a:gd name="connsiteX56" fmla="*/ 510664 w 596932"/>
                <a:gd name="connsiteY56" fmla="*/ 854724 h 920117"/>
                <a:gd name="connsiteX57" fmla="*/ 510483 w 596932"/>
                <a:gd name="connsiteY57" fmla="*/ 854724 h 920117"/>
                <a:gd name="connsiteX58" fmla="*/ 470779 w 596932"/>
                <a:gd name="connsiteY58" fmla="*/ 857611 h 920117"/>
                <a:gd name="connsiteX59" fmla="*/ 25911 w 596932"/>
                <a:gd name="connsiteY59" fmla="*/ 860499 h 920117"/>
                <a:gd name="connsiteX60" fmla="*/ 825 w 596932"/>
                <a:gd name="connsiteY60" fmla="*/ 886306 h 920117"/>
                <a:gd name="connsiteX61" fmla="*/ 284 w 596932"/>
                <a:gd name="connsiteY61" fmla="*/ 896954 h 920117"/>
                <a:gd name="connsiteX62" fmla="*/ 23565 w 596932"/>
                <a:gd name="connsiteY62" fmla="*/ 919513 h 920117"/>
                <a:gd name="connsiteX63" fmla="*/ 269009 w 596932"/>
                <a:gd name="connsiteY63" fmla="*/ 917528 h 920117"/>
                <a:gd name="connsiteX64" fmla="*/ 538096 w 596932"/>
                <a:gd name="connsiteY64" fmla="*/ 907241 h 920117"/>
                <a:gd name="connsiteX65" fmla="*/ 575815 w 596932"/>
                <a:gd name="connsiteY65" fmla="*/ 867176 h 920117"/>
                <a:gd name="connsiteX66" fmla="*/ 581951 w 596932"/>
                <a:gd name="connsiteY66" fmla="*/ 688326 h 920117"/>
                <a:gd name="connsiteX67" fmla="*/ 583936 w 596932"/>
                <a:gd name="connsiteY67" fmla="*/ 373220 h 920117"/>
                <a:gd name="connsiteX68" fmla="*/ 596930 w 596932"/>
                <a:gd name="connsiteY68" fmla="*/ 26890 h 920117"/>
                <a:gd name="connsiteX69" fmla="*/ 595847 w 596932"/>
                <a:gd name="connsiteY69" fmla="*/ 24183 h 92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96932" h="920117">
                  <a:moveTo>
                    <a:pt x="595847" y="24183"/>
                  </a:moveTo>
                  <a:cubicBezTo>
                    <a:pt x="595847" y="24003"/>
                    <a:pt x="595847" y="23822"/>
                    <a:pt x="595847" y="23642"/>
                  </a:cubicBezTo>
                  <a:cubicBezTo>
                    <a:pt x="595847" y="22559"/>
                    <a:pt x="595847" y="21657"/>
                    <a:pt x="595847" y="20574"/>
                  </a:cubicBezTo>
                  <a:cubicBezTo>
                    <a:pt x="595847" y="20394"/>
                    <a:pt x="595847" y="20213"/>
                    <a:pt x="595847" y="20213"/>
                  </a:cubicBezTo>
                  <a:cubicBezTo>
                    <a:pt x="595847" y="18228"/>
                    <a:pt x="595667" y="16423"/>
                    <a:pt x="595486" y="14799"/>
                  </a:cubicBezTo>
                  <a:cubicBezTo>
                    <a:pt x="595486" y="14619"/>
                    <a:pt x="595486" y="14619"/>
                    <a:pt x="595486" y="14438"/>
                  </a:cubicBezTo>
                  <a:cubicBezTo>
                    <a:pt x="595306" y="13716"/>
                    <a:pt x="595306" y="12814"/>
                    <a:pt x="595125" y="12092"/>
                  </a:cubicBezTo>
                  <a:cubicBezTo>
                    <a:pt x="595125" y="12092"/>
                    <a:pt x="595125" y="11911"/>
                    <a:pt x="595125" y="11911"/>
                  </a:cubicBezTo>
                  <a:cubicBezTo>
                    <a:pt x="594945" y="10468"/>
                    <a:pt x="594584" y="9204"/>
                    <a:pt x="594042" y="8121"/>
                  </a:cubicBezTo>
                  <a:cubicBezTo>
                    <a:pt x="594042" y="8121"/>
                    <a:pt x="594042" y="7941"/>
                    <a:pt x="594042" y="7941"/>
                  </a:cubicBezTo>
                  <a:cubicBezTo>
                    <a:pt x="593862" y="7400"/>
                    <a:pt x="593501" y="6858"/>
                    <a:pt x="593321" y="6317"/>
                  </a:cubicBezTo>
                  <a:cubicBezTo>
                    <a:pt x="593321" y="6317"/>
                    <a:pt x="593321" y="6317"/>
                    <a:pt x="593321" y="6317"/>
                  </a:cubicBezTo>
                  <a:cubicBezTo>
                    <a:pt x="592960" y="5775"/>
                    <a:pt x="592779" y="5414"/>
                    <a:pt x="592418" y="4873"/>
                  </a:cubicBezTo>
                  <a:cubicBezTo>
                    <a:pt x="592418" y="4873"/>
                    <a:pt x="592418" y="4873"/>
                    <a:pt x="592418" y="4873"/>
                  </a:cubicBezTo>
                  <a:cubicBezTo>
                    <a:pt x="592057" y="4512"/>
                    <a:pt x="591696" y="4151"/>
                    <a:pt x="591335" y="3790"/>
                  </a:cubicBezTo>
                  <a:cubicBezTo>
                    <a:pt x="591335" y="3790"/>
                    <a:pt x="591335" y="3790"/>
                    <a:pt x="591155" y="3790"/>
                  </a:cubicBezTo>
                  <a:cubicBezTo>
                    <a:pt x="590433" y="3068"/>
                    <a:pt x="589531" y="2526"/>
                    <a:pt x="588448" y="1985"/>
                  </a:cubicBezTo>
                  <a:cubicBezTo>
                    <a:pt x="588448" y="1985"/>
                    <a:pt x="588448" y="1985"/>
                    <a:pt x="588448" y="1985"/>
                  </a:cubicBezTo>
                  <a:cubicBezTo>
                    <a:pt x="587906" y="1805"/>
                    <a:pt x="587365" y="1444"/>
                    <a:pt x="586823" y="1263"/>
                  </a:cubicBezTo>
                  <a:cubicBezTo>
                    <a:pt x="586823" y="1263"/>
                    <a:pt x="586823" y="1263"/>
                    <a:pt x="586643" y="1263"/>
                  </a:cubicBezTo>
                  <a:cubicBezTo>
                    <a:pt x="585380" y="902"/>
                    <a:pt x="583936" y="542"/>
                    <a:pt x="582492" y="361"/>
                  </a:cubicBezTo>
                  <a:cubicBezTo>
                    <a:pt x="582492" y="361"/>
                    <a:pt x="582492" y="361"/>
                    <a:pt x="582492" y="361"/>
                  </a:cubicBezTo>
                  <a:cubicBezTo>
                    <a:pt x="581770" y="181"/>
                    <a:pt x="580868" y="181"/>
                    <a:pt x="579966" y="0"/>
                  </a:cubicBezTo>
                  <a:cubicBezTo>
                    <a:pt x="579966" y="0"/>
                    <a:pt x="579966" y="0"/>
                    <a:pt x="579966" y="0"/>
                  </a:cubicBezTo>
                  <a:cubicBezTo>
                    <a:pt x="579966" y="181"/>
                    <a:pt x="579966" y="542"/>
                    <a:pt x="579966" y="722"/>
                  </a:cubicBezTo>
                  <a:cubicBezTo>
                    <a:pt x="579966" y="44938"/>
                    <a:pt x="578702" y="89154"/>
                    <a:pt x="577078" y="133190"/>
                  </a:cubicBezTo>
                  <a:cubicBezTo>
                    <a:pt x="574190" y="210432"/>
                    <a:pt x="571664" y="287856"/>
                    <a:pt x="569678" y="365098"/>
                  </a:cubicBezTo>
                  <a:cubicBezTo>
                    <a:pt x="567693" y="444507"/>
                    <a:pt x="554158" y="749327"/>
                    <a:pt x="544593" y="782173"/>
                  </a:cubicBezTo>
                  <a:cubicBezTo>
                    <a:pt x="538817" y="802206"/>
                    <a:pt x="528350" y="819531"/>
                    <a:pt x="513912" y="832705"/>
                  </a:cubicBezTo>
                  <a:cubicBezTo>
                    <a:pt x="513912" y="833608"/>
                    <a:pt x="513732" y="834510"/>
                    <a:pt x="513732" y="835232"/>
                  </a:cubicBezTo>
                  <a:cubicBezTo>
                    <a:pt x="513732" y="835232"/>
                    <a:pt x="513732" y="835413"/>
                    <a:pt x="513732" y="835413"/>
                  </a:cubicBezTo>
                  <a:cubicBezTo>
                    <a:pt x="513732" y="836135"/>
                    <a:pt x="513551" y="836856"/>
                    <a:pt x="513551" y="837579"/>
                  </a:cubicBezTo>
                  <a:cubicBezTo>
                    <a:pt x="513551" y="837759"/>
                    <a:pt x="513551" y="837939"/>
                    <a:pt x="513551" y="837939"/>
                  </a:cubicBezTo>
                  <a:cubicBezTo>
                    <a:pt x="513551" y="838481"/>
                    <a:pt x="513371" y="839203"/>
                    <a:pt x="513371" y="839744"/>
                  </a:cubicBezTo>
                  <a:cubicBezTo>
                    <a:pt x="513371" y="839924"/>
                    <a:pt x="513371" y="840105"/>
                    <a:pt x="513371" y="840105"/>
                  </a:cubicBezTo>
                  <a:cubicBezTo>
                    <a:pt x="513371" y="840647"/>
                    <a:pt x="513190" y="841368"/>
                    <a:pt x="513190" y="841910"/>
                  </a:cubicBezTo>
                  <a:cubicBezTo>
                    <a:pt x="513190" y="842090"/>
                    <a:pt x="513190" y="842090"/>
                    <a:pt x="513190" y="842271"/>
                  </a:cubicBezTo>
                  <a:cubicBezTo>
                    <a:pt x="513010" y="843534"/>
                    <a:pt x="512829" y="844798"/>
                    <a:pt x="512649" y="846061"/>
                  </a:cubicBezTo>
                  <a:cubicBezTo>
                    <a:pt x="512649" y="846061"/>
                    <a:pt x="512649" y="846241"/>
                    <a:pt x="512649" y="846241"/>
                  </a:cubicBezTo>
                  <a:cubicBezTo>
                    <a:pt x="512649" y="846782"/>
                    <a:pt x="512468" y="847143"/>
                    <a:pt x="512468" y="847505"/>
                  </a:cubicBezTo>
                  <a:cubicBezTo>
                    <a:pt x="512468" y="847685"/>
                    <a:pt x="512468" y="847685"/>
                    <a:pt x="512468" y="847865"/>
                  </a:cubicBezTo>
                  <a:cubicBezTo>
                    <a:pt x="512468" y="848226"/>
                    <a:pt x="512288" y="848587"/>
                    <a:pt x="512288" y="848948"/>
                  </a:cubicBezTo>
                  <a:cubicBezTo>
                    <a:pt x="512288" y="849129"/>
                    <a:pt x="512288" y="849309"/>
                    <a:pt x="512288" y="849309"/>
                  </a:cubicBezTo>
                  <a:cubicBezTo>
                    <a:pt x="512288" y="849670"/>
                    <a:pt x="512107" y="849850"/>
                    <a:pt x="512107" y="850212"/>
                  </a:cubicBezTo>
                  <a:cubicBezTo>
                    <a:pt x="512107" y="850392"/>
                    <a:pt x="512107" y="850392"/>
                    <a:pt x="512107" y="850573"/>
                  </a:cubicBezTo>
                  <a:cubicBezTo>
                    <a:pt x="512107" y="850933"/>
                    <a:pt x="511927" y="851114"/>
                    <a:pt x="511927" y="851475"/>
                  </a:cubicBezTo>
                  <a:cubicBezTo>
                    <a:pt x="511927" y="851475"/>
                    <a:pt x="511927" y="851655"/>
                    <a:pt x="511927" y="851655"/>
                  </a:cubicBezTo>
                  <a:cubicBezTo>
                    <a:pt x="511927" y="852016"/>
                    <a:pt x="511746" y="852377"/>
                    <a:pt x="511746" y="852558"/>
                  </a:cubicBezTo>
                  <a:cubicBezTo>
                    <a:pt x="511746" y="852558"/>
                    <a:pt x="511746" y="852558"/>
                    <a:pt x="511746" y="852738"/>
                  </a:cubicBezTo>
                  <a:cubicBezTo>
                    <a:pt x="511746" y="852919"/>
                    <a:pt x="511566" y="853099"/>
                    <a:pt x="511566" y="853460"/>
                  </a:cubicBezTo>
                  <a:cubicBezTo>
                    <a:pt x="511566" y="853460"/>
                    <a:pt x="511566" y="853641"/>
                    <a:pt x="511566" y="853641"/>
                  </a:cubicBezTo>
                  <a:cubicBezTo>
                    <a:pt x="511566" y="853821"/>
                    <a:pt x="511386" y="854001"/>
                    <a:pt x="511386" y="854001"/>
                  </a:cubicBezTo>
                  <a:cubicBezTo>
                    <a:pt x="511386" y="854001"/>
                    <a:pt x="511386" y="854182"/>
                    <a:pt x="511205" y="854182"/>
                  </a:cubicBezTo>
                  <a:cubicBezTo>
                    <a:pt x="511205" y="854362"/>
                    <a:pt x="511024" y="854362"/>
                    <a:pt x="511024" y="854362"/>
                  </a:cubicBezTo>
                  <a:cubicBezTo>
                    <a:pt x="511024" y="854362"/>
                    <a:pt x="511024" y="854543"/>
                    <a:pt x="510844" y="854543"/>
                  </a:cubicBezTo>
                  <a:cubicBezTo>
                    <a:pt x="510844" y="854543"/>
                    <a:pt x="510664" y="854724"/>
                    <a:pt x="510664" y="854724"/>
                  </a:cubicBezTo>
                  <a:cubicBezTo>
                    <a:pt x="510664" y="854724"/>
                    <a:pt x="510664" y="854724"/>
                    <a:pt x="510664" y="854724"/>
                  </a:cubicBezTo>
                  <a:cubicBezTo>
                    <a:pt x="510664" y="854724"/>
                    <a:pt x="510483" y="854724"/>
                    <a:pt x="510483" y="854724"/>
                  </a:cubicBezTo>
                  <a:cubicBezTo>
                    <a:pt x="496948" y="853821"/>
                    <a:pt x="483953" y="856709"/>
                    <a:pt x="470779" y="857611"/>
                  </a:cubicBezTo>
                  <a:cubicBezTo>
                    <a:pt x="366645" y="864469"/>
                    <a:pt x="70127" y="854724"/>
                    <a:pt x="25911" y="860499"/>
                  </a:cubicBezTo>
                  <a:cubicBezTo>
                    <a:pt x="2991" y="863567"/>
                    <a:pt x="2630" y="864108"/>
                    <a:pt x="825" y="886306"/>
                  </a:cubicBezTo>
                  <a:cubicBezTo>
                    <a:pt x="465" y="889916"/>
                    <a:pt x="465" y="893345"/>
                    <a:pt x="284" y="896954"/>
                  </a:cubicBezTo>
                  <a:cubicBezTo>
                    <a:pt x="-799" y="919694"/>
                    <a:pt x="103" y="921499"/>
                    <a:pt x="23565" y="919513"/>
                  </a:cubicBezTo>
                  <a:cubicBezTo>
                    <a:pt x="105320" y="912836"/>
                    <a:pt x="187255" y="922040"/>
                    <a:pt x="269009" y="917528"/>
                  </a:cubicBezTo>
                  <a:cubicBezTo>
                    <a:pt x="358705" y="914641"/>
                    <a:pt x="448581" y="916806"/>
                    <a:pt x="538096" y="907241"/>
                  </a:cubicBezTo>
                  <a:cubicBezTo>
                    <a:pt x="568415" y="903993"/>
                    <a:pt x="574010" y="898578"/>
                    <a:pt x="575815" y="867176"/>
                  </a:cubicBezTo>
                  <a:cubicBezTo>
                    <a:pt x="579063" y="807620"/>
                    <a:pt x="581590" y="748063"/>
                    <a:pt x="581951" y="688326"/>
                  </a:cubicBezTo>
                  <a:cubicBezTo>
                    <a:pt x="582673" y="583291"/>
                    <a:pt x="579604" y="478255"/>
                    <a:pt x="583936" y="373220"/>
                  </a:cubicBezTo>
                  <a:cubicBezTo>
                    <a:pt x="585921" y="326116"/>
                    <a:pt x="597111" y="95290"/>
                    <a:pt x="596930" y="26890"/>
                  </a:cubicBezTo>
                  <a:cubicBezTo>
                    <a:pt x="595847" y="26349"/>
                    <a:pt x="595847" y="25266"/>
                    <a:pt x="595847" y="24183"/>
                  </a:cubicBezTo>
                  <a:close/>
                </a:path>
              </a:pathLst>
            </a:custGeom>
            <a:solidFill>
              <a:srgbClr val="702E8C"/>
            </a:solidFill>
            <a:ln w="1804" cap="flat">
              <a:noFill/>
              <a:prstDash val="solid"/>
              <a:miter/>
            </a:ln>
          </p:spPr>
          <p:txBody>
            <a:bodyPr rtlCol="0" anchor="ctr"/>
            <a:lstStyle/>
            <a:p>
              <a:endParaRPr lang="en-US"/>
            </a:p>
          </p:txBody>
        </p:sp>
        <p:sp>
          <p:nvSpPr>
            <p:cNvPr id="184" name="Freeform 812">
              <a:extLst>
                <a:ext uri="{FF2B5EF4-FFF2-40B4-BE49-F238E27FC236}">
                  <a16:creationId xmlns:a16="http://schemas.microsoft.com/office/drawing/2014/main" id="{D5D17665-351B-008A-0550-2F79EBB0FBB4}"/>
                </a:ext>
              </a:extLst>
            </p:cNvPr>
            <p:cNvSpPr/>
            <p:nvPr/>
          </p:nvSpPr>
          <p:spPr>
            <a:xfrm>
              <a:off x="3355714" y="5289142"/>
              <a:ext cx="168713" cy="821755"/>
            </a:xfrm>
            <a:custGeom>
              <a:avLst/>
              <a:gdLst>
                <a:gd name="connsiteX0" fmla="*/ 153 w 168713"/>
                <a:gd name="connsiteY0" fmla="*/ 217291 h 821755"/>
                <a:gd name="connsiteX1" fmla="*/ 1596 w 168713"/>
                <a:gd name="connsiteY1" fmla="*/ 317453 h 821755"/>
                <a:gd name="connsiteX2" fmla="*/ 4484 w 168713"/>
                <a:gd name="connsiteY2" fmla="*/ 691756 h 821755"/>
                <a:gd name="connsiteX3" fmla="*/ 3943 w 168713"/>
                <a:gd name="connsiteY3" fmla="*/ 795709 h 821755"/>
                <a:gd name="connsiteX4" fmla="*/ 3943 w 168713"/>
                <a:gd name="connsiteY4" fmla="*/ 795709 h 821755"/>
                <a:gd name="connsiteX5" fmla="*/ 5386 w 168713"/>
                <a:gd name="connsiteY5" fmla="*/ 798777 h 821755"/>
                <a:gd name="connsiteX6" fmla="*/ 5567 w 168713"/>
                <a:gd name="connsiteY6" fmla="*/ 799138 h 821755"/>
                <a:gd name="connsiteX7" fmla="*/ 7191 w 168713"/>
                <a:gd name="connsiteY7" fmla="*/ 801845 h 821755"/>
                <a:gd name="connsiteX8" fmla="*/ 7372 w 168713"/>
                <a:gd name="connsiteY8" fmla="*/ 802025 h 821755"/>
                <a:gd name="connsiteX9" fmla="*/ 9176 w 168713"/>
                <a:gd name="connsiteY9" fmla="*/ 804371 h 821755"/>
                <a:gd name="connsiteX10" fmla="*/ 9357 w 168713"/>
                <a:gd name="connsiteY10" fmla="*/ 804552 h 821755"/>
                <a:gd name="connsiteX11" fmla="*/ 11342 w 168713"/>
                <a:gd name="connsiteY11" fmla="*/ 806898 h 821755"/>
                <a:gd name="connsiteX12" fmla="*/ 11522 w 168713"/>
                <a:gd name="connsiteY12" fmla="*/ 807078 h 821755"/>
                <a:gd name="connsiteX13" fmla="*/ 13508 w 168713"/>
                <a:gd name="connsiteY13" fmla="*/ 809064 h 821755"/>
                <a:gd name="connsiteX14" fmla="*/ 13508 w 168713"/>
                <a:gd name="connsiteY14" fmla="*/ 809064 h 821755"/>
                <a:gd name="connsiteX15" fmla="*/ 15673 w 168713"/>
                <a:gd name="connsiteY15" fmla="*/ 810868 h 821755"/>
                <a:gd name="connsiteX16" fmla="*/ 16034 w 168713"/>
                <a:gd name="connsiteY16" fmla="*/ 811049 h 821755"/>
                <a:gd name="connsiteX17" fmla="*/ 21088 w 168713"/>
                <a:gd name="connsiteY17" fmla="*/ 814117 h 821755"/>
                <a:gd name="connsiteX18" fmla="*/ 21449 w 168713"/>
                <a:gd name="connsiteY18" fmla="*/ 814297 h 821755"/>
                <a:gd name="connsiteX19" fmla="*/ 24156 w 168713"/>
                <a:gd name="connsiteY19" fmla="*/ 815561 h 821755"/>
                <a:gd name="connsiteX20" fmla="*/ 24336 w 168713"/>
                <a:gd name="connsiteY20" fmla="*/ 815561 h 821755"/>
                <a:gd name="connsiteX21" fmla="*/ 27043 w 168713"/>
                <a:gd name="connsiteY21" fmla="*/ 816643 h 821755"/>
                <a:gd name="connsiteX22" fmla="*/ 27585 w 168713"/>
                <a:gd name="connsiteY22" fmla="*/ 816824 h 821755"/>
                <a:gd name="connsiteX23" fmla="*/ 30653 w 168713"/>
                <a:gd name="connsiteY23" fmla="*/ 817726 h 821755"/>
                <a:gd name="connsiteX24" fmla="*/ 31194 w 168713"/>
                <a:gd name="connsiteY24" fmla="*/ 817907 h 821755"/>
                <a:gd name="connsiteX25" fmla="*/ 34082 w 168713"/>
                <a:gd name="connsiteY25" fmla="*/ 818629 h 821755"/>
                <a:gd name="connsiteX26" fmla="*/ 34623 w 168713"/>
                <a:gd name="connsiteY26" fmla="*/ 818809 h 821755"/>
                <a:gd name="connsiteX27" fmla="*/ 38052 w 168713"/>
                <a:gd name="connsiteY27" fmla="*/ 819531 h 821755"/>
                <a:gd name="connsiteX28" fmla="*/ 38774 w 168713"/>
                <a:gd name="connsiteY28" fmla="*/ 819711 h 821755"/>
                <a:gd name="connsiteX29" fmla="*/ 42203 w 168713"/>
                <a:gd name="connsiteY29" fmla="*/ 820253 h 821755"/>
                <a:gd name="connsiteX30" fmla="*/ 42564 w 168713"/>
                <a:gd name="connsiteY30" fmla="*/ 820253 h 821755"/>
                <a:gd name="connsiteX31" fmla="*/ 46354 w 168713"/>
                <a:gd name="connsiteY31" fmla="*/ 820614 h 821755"/>
                <a:gd name="connsiteX32" fmla="*/ 47256 w 168713"/>
                <a:gd name="connsiteY32" fmla="*/ 820614 h 821755"/>
                <a:gd name="connsiteX33" fmla="*/ 51407 w 168713"/>
                <a:gd name="connsiteY33" fmla="*/ 820975 h 821755"/>
                <a:gd name="connsiteX34" fmla="*/ 162038 w 168713"/>
                <a:gd name="connsiteY34" fmla="*/ 821336 h 821755"/>
                <a:gd name="connsiteX35" fmla="*/ 168354 w 168713"/>
                <a:gd name="connsiteY35" fmla="*/ 781812 h 821755"/>
                <a:gd name="connsiteX36" fmla="*/ 156443 w 168713"/>
                <a:gd name="connsiteY36" fmla="*/ 760877 h 821755"/>
                <a:gd name="connsiteX37" fmla="*/ 49422 w 168713"/>
                <a:gd name="connsiteY37" fmla="*/ 759433 h 821755"/>
                <a:gd name="connsiteX38" fmla="*/ 38052 w 168713"/>
                <a:gd name="connsiteY38" fmla="*/ 748244 h 821755"/>
                <a:gd name="connsiteX39" fmla="*/ 22712 w 168713"/>
                <a:gd name="connsiteY39" fmla="*/ 474285 h 821755"/>
                <a:gd name="connsiteX40" fmla="*/ 13869 w 168713"/>
                <a:gd name="connsiteY40" fmla="*/ 303737 h 821755"/>
                <a:gd name="connsiteX41" fmla="*/ 13688 w 168713"/>
                <a:gd name="connsiteY41" fmla="*/ 299767 h 821755"/>
                <a:gd name="connsiteX42" fmla="*/ 13688 w 168713"/>
                <a:gd name="connsiteY42" fmla="*/ 299225 h 821755"/>
                <a:gd name="connsiteX43" fmla="*/ 13508 w 168713"/>
                <a:gd name="connsiteY43" fmla="*/ 295797 h 821755"/>
                <a:gd name="connsiteX44" fmla="*/ 13508 w 168713"/>
                <a:gd name="connsiteY44" fmla="*/ 294714 h 821755"/>
                <a:gd name="connsiteX45" fmla="*/ 13327 w 168713"/>
                <a:gd name="connsiteY45" fmla="*/ 291646 h 821755"/>
                <a:gd name="connsiteX46" fmla="*/ 13327 w 168713"/>
                <a:gd name="connsiteY46" fmla="*/ 290563 h 821755"/>
                <a:gd name="connsiteX47" fmla="*/ 13147 w 168713"/>
                <a:gd name="connsiteY47" fmla="*/ 287134 h 821755"/>
                <a:gd name="connsiteX48" fmla="*/ 13147 w 168713"/>
                <a:gd name="connsiteY48" fmla="*/ 285329 h 821755"/>
                <a:gd name="connsiteX49" fmla="*/ 13147 w 168713"/>
                <a:gd name="connsiteY49" fmla="*/ 283524 h 821755"/>
                <a:gd name="connsiteX50" fmla="*/ 12966 w 168713"/>
                <a:gd name="connsiteY50" fmla="*/ 276847 h 821755"/>
                <a:gd name="connsiteX51" fmla="*/ 12786 w 168713"/>
                <a:gd name="connsiteY51" fmla="*/ 273057 h 821755"/>
                <a:gd name="connsiteX52" fmla="*/ 12425 w 168713"/>
                <a:gd name="connsiteY52" fmla="*/ 261326 h 821755"/>
                <a:gd name="connsiteX53" fmla="*/ 12425 w 168713"/>
                <a:gd name="connsiteY53" fmla="*/ 260604 h 821755"/>
                <a:gd name="connsiteX54" fmla="*/ 11162 w 168713"/>
                <a:gd name="connsiteY54" fmla="*/ 229743 h 821755"/>
                <a:gd name="connsiteX55" fmla="*/ 11162 w 168713"/>
                <a:gd name="connsiteY55" fmla="*/ 227577 h 821755"/>
                <a:gd name="connsiteX56" fmla="*/ 10620 w 168713"/>
                <a:gd name="connsiteY56" fmla="*/ 211335 h 821755"/>
                <a:gd name="connsiteX57" fmla="*/ 10620 w 168713"/>
                <a:gd name="connsiteY57" fmla="*/ 210974 h 821755"/>
                <a:gd name="connsiteX58" fmla="*/ 10440 w 168713"/>
                <a:gd name="connsiteY58" fmla="*/ 206101 h 821755"/>
                <a:gd name="connsiteX59" fmla="*/ 10440 w 168713"/>
                <a:gd name="connsiteY59" fmla="*/ 204296 h 821755"/>
                <a:gd name="connsiteX60" fmla="*/ 10259 w 168713"/>
                <a:gd name="connsiteY60" fmla="*/ 200326 h 821755"/>
                <a:gd name="connsiteX61" fmla="*/ 10259 w 168713"/>
                <a:gd name="connsiteY61" fmla="*/ 198702 h 821755"/>
                <a:gd name="connsiteX62" fmla="*/ 10079 w 168713"/>
                <a:gd name="connsiteY62" fmla="*/ 193468 h 821755"/>
                <a:gd name="connsiteX63" fmla="*/ 10079 w 168713"/>
                <a:gd name="connsiteY63" fmla="*/ 192927 h 821755"/>
                <a:gd name="connsiteX64" fmla="*/ 9176 w 168713"/>
                <a:gd name="connsiteY64" fmla="*/ 168201 h 821755"/>
                <a:gd name="connsiteX65" fmla="*/ 9176 w 168713"/>
                <a:gd name="connsiteY65" fmla="*/ 168201 h 821755"/>
                <a:gd name="connsiteX66" fmla="*/ 8996 w 168713"/>
                <a:gd name="connsiteY66" fmla="*/ 162246 h 821755"/>
                <a:gd name="connsiteX67" fmla="*/ 8996 w 168713"/>
                <a:gd name="connsiteY67" fmla="*/ 160802 h 821755"/>
                <a:gd name="connsiteX68" fmla="*/ 8815 w 168713"/>
                <a:gd name="connsiteY68" fmla="*/ 156110 h 821755"/>
                <a:gd name="connsiteX69" fmla="*/ 8815 w 168713"/>
                <a:gd name="connsiteY69" fmla="*/ 154847 h 821755"/>
                <a:gd name="connsiteX70" fmla="*/ 8635 w 168713"/>
                <a:gd name="connsiteY70" fmla="*/ 150154 h 821755"/>
                <a:gd name="connsiteX71" fmla="*/ 8635 w 168713"/>
                <a:gd name="connsiteY71" fmla="*/ 148349 h 821755"/>
                <a:gd name="connsiteX72" fmla="*/ 8454 w 168713"/>
                <a:gd name="connsiteY72" fmla="*/ 144018 h 821755"/>
                <a:gd name="connsiteX73" fmla="*/ 8454 w 168713"/>
                <a:gd name="connsiteY73" fmla="*/ 142033 h 821755"/>
                <a:gd name="connsiteX74" fmla="*/ 8274 w 168713"/>
                <a:gd name="connsiteY74" fmla="*/ 138062 h 821755"/>
                <a:gd name="connsiteX75" fmla="*/ 8274 w 168713"/>
                <a:gd name="connsiteY75" fmla="*/ 136258 h 821755"/>
                <a:gd name="connsiteX76" fmla="*/ 8093 w 168713"/>
                <a:gd name="connsiteY76" fmla="*/ 131566 h 821755"/>
                <a:gd name="connsiteX77" fmla="*/ 8093 w 168713"/>
                <a:gd name="connsiteY77" fmla="*/ 130302 h 821755"/>
                <a:gd name="connsiteX78" fmla="*/ 7913 w 168713"/>
                <a:gd name="connsiteY78" fmla="*/ 125971 h 821755"/>
                <a:gd name="connsiteX79" fmla="*/ 7913 w 168713"/>
                <a:gd name="connsiteY79" fmla="*/ 123985 h 821755"/>
                <a:gd name="connsiteX80" fmla="*/ 7733 w 168713"/>
                <a:gd name="connsiteY80" fmla="*/ 119835 h 821755"/>
                <a:gd name="connsiteX81" fmla="*/ 7733 w 168713"/>
                <a:gd name="connsiteY81" fmla="*/ 118210 h 821755"/>
                <a:gd name="connsiteX82" fmla="*/ 7552 w 168713"/>
                <a:gd name="connsiteY82" fmla="*/ 113698 h 821755"/>
                <a:gd name="connsiteX83" fmla="*/ 7552 w 168713"/>
                <a:gd name="connsiteY83" fmla="*/ 112255 h 821755"/>
                <a:gd name="connsiteX84" fmla="*/ 7191 w 168713"/>
                <a:gd name="connsiteY84" fmla="*/ 100704 h 821755"/>
                <a:gd name="connsiteX85" fmla="*/ 7191 w 168713"/>
                <a:gd name="connsiteY85" fmla="*/ 100344 h 821755"/>
                <a:gd name="connsiteX86" fmla="*/ 7011 w 168713"/>
                <a:gd name="connsiteY86" fmla="*/ 94929 h 821755"/>
                <a:gd name="connsiteX87" fmla="*/ 7011 w 168713"/>
                <a:gd name="connsiteY87" fmla="*/ 93846 h 821755"/>
                <a:gd name="connsiteX88" fmla="*/ 6830 w 168713"/>
                <a:gd name="connsiteY88" fmla="*/ 89515 h 821755"/>
                <a:gd name="connsiteX89" fmla="*/ 6830 w 168713"/>
                <a:gd name="connsiteY89" fmla="*/ 87530 h 821755"/>
                <a:gd name="connsiteX90" fmla="*/ 6650 w 168713"/>
                <a:gd name="connsiteY90" fmla="*/ 84281 h 821755"/>
                <a:gd name="connsiteX91" fmla="*/ 6650 w 168713"/>
                <a:gd name="connsiteY91" fmla="*/ 82116 h 821755"/>
                <a:gd name="connsiteX92" fmla="*/ 6469 w 168713"/>
                <a:gd name="connsiteY92" fmla="*/ 78687 h 821755"/>
                <a:gd name="connsiteX93" fmla="*/ 6469 w 168713"/>
                <a:gd name="connsiteY93" fmla="*/ 76701 h 821755"/>
                <a:gd name="connsiteX94" fmla="*/ 6289 w 168713"/>
                <a:gd name="connsiteY94" fmla="*/ 73633 h 821755"/>
                <a:gd name="connsiteX95" fmla="*/ 6289 w 168713"/>
                <a:gd name="connsiteY95" fmla="*/ 71287 h 821755"/>
                <a:gd name="connsiteX96" fmla="*/ 6289 w 168713"/>
                <a:gd name="connsiteY96" fmla="*/ 68400 h 821755"/>
                <a:gd name="connsiteX97" fmla="*/ 6289 w 168713"/>
                <a:gd name="connsiteY97" fmla="*/ 66054 h 821755"/>
                <a:gd name="connsiteX98" fmla="*/ 6289 w 168713"/>
                <a:gd name="connsiteY98" fmla="*/ 63166 h 821755"/>
                <a:gd name="connsiteX99" fmla="*/ 6289 w 168713"/>
                <a:gd name="connsiteY99" fmla="*/ 61181 h 821755"/>
                <a:gd name="connsiteX100" fmla="*/ 6289 w 168713"/>
                <a:gd name="connsiteY100" fmla="*/ 58293 h 821755"/>
                <a:gd name="connsiteX101" fmla="*/ 6289 w 168713"/>
                <a:gd name="connsiteY101" fmla="*/ 56308 h 821755"/>
                <a:gd name="connsiteX102" fmla="*/ 6289 w 168713"/>
                <a:gd name="connsiteY102" fmla="*/ 53420 h 821755"/>
                <a:gd name="connsiteX103" fmla="*/ 6289 w 168713"/>
                <a:gd name="connsiteY103" fmla="*/ 51616 h 821755"/>
                <a:gd name="connsiteX104" fmla="*/ 6289 w 168713"/>
                <a:gd name="connsiteY104" fmla="*/ 48548 h 821755"/>
                <a:gd name="connsiteX105" fmla="*/ 6289 w 168713"/>
                <a:gd name="connsiteY105" fmla="*/ 46743 h 821755"/>
                <a:gd name="connsiteX106" fmla="*/ 6108 w 168713"/>
                <a:gd name="connsiteY106" fmla="*/ 42953 h 821755"/>
                <a:gd name="connsiteX107" fmla="*/ 6108 w 168713"/>
                <a:gd name="connsiteY107" fmla="*/ 42231 h 821755"/>
                <a:gd name="connsiteX108" fmla="*/ 5928 w 168713"/>
                <a:gd name="connsiteY108" fmla="*/ 37899 h 821755"/>
                <a:gd name="connsiteX109" fmla="*/ 5928 w 168713"/>
                <a:gd name="connsiteY109" fmla="*/ 36275 h 821755"/>
                <a:gd name="connsiteX110" fmla="*/ 5928 w 168713"/>
                <a:gd name="connsiteY110" fmla="*/ 33748 h 821755"/>
                <a:gd name="connsiteX111" fmla="*/ 5928 w 168713"/>
                <a:gd name="connsiteY111" fmla="*/ 32124 h 821755"/>
                <a:gd name="connsiteX112" fmla="*/ 5928 w 168713"/>
                <a:gd name="connsiteY112" fmla="*/ 29598 h 821755"/>
                <a:gd name="connsiteX113" fmla="*/ 5928 w 168713"/>
                <a:gd name="connsiteY113" fmla="*/ 27973 h 821755"/>
                <a:gd name="connsiteX114" fmla="*/ 5928 w 168713"/>
                <a:gd name="connsiteY114" fmla="*/ 25627 h 821755"/>
                <a:gd name="connsiteX115" fmla="*/ 5928 w 168713"/>
                <a:gd name="connsiteY115" fmla="*/ 24003 h 821755"/>
                <a:gd name="connsiteX116" fmla="*/ 5928 w 168713"/>
                <a:gd name="connsiteY116" fmla="*/ 22018 h 821755"/>
                <a:gd name="connsiteX117" fmla="*/ 5928 w 168713"/>
                <a:gd name="connsiteY117" fmla="*/ 20394 h 821755"/>
                <a:gd name="connsiteX118" fmla="*/ 5928 w 168713"/>
                <a:gd name="connsiteY118" fmla="*/ 18589 h 821755"/>
                <a:gd name="connsiteX119" fmla="*/ 5928 w 168713"/>
                <a:gd name="connsiteY119" fmla="*/ 16965 h 821755"/>
                <a:gd name="connsiteX120" fmla="*/ 5928 w 168713"/>
                <a:gd name="connsiteY120" fmla="*/ 15160 h 821755"/>
                <a:gd name="connsiteX121" fmla="*/ 5928 w 168713"/>
                <a:gd name="connsiteY121" fmla="*/ 13716 h 821755"/>
                <a:gd name="connsiteX122" fmla="*/ 5928 w 168713"/>
                <a:gd name="connsiteY122" fmla="*/ 12092 h 821755"/>
                <a:gd name="connsiteX123" fmla="*/ 5928 w 168713"/>
                <a:gd name="connsiteY123" fmla="*/ 10648 h 821755"/>
                <a:gd name="connsiteX124" fmla="*/ 5928 w 168713"/>
                <a:gd name="connsiteY124" fmla="*/ 9024 h 821755"/>
                <a:gd name="connsiteX125" fmla="*/ 5928 w 168713"/>
                <a:gd name="connsiteY125" fmla="*/ 7760 h 821755"/>
                <a:gd name="connsiteX126" fmla="*/ 5928 w 168713"/>
                <a:gd name="connsiteY126" fmla="*/ 6136 h 821755"/>
                <a:gd name="connsiteX127" fmla="*/ 5928 w 168713"/>
                <a:gd name="connsiteY127" fmla="*/ 4873 h 821755"/>
                <a:gd name="connsiteX128" fmla="*/ 5928 w 168713"/>
                <a:gd name="connsiteY128" fmla="*/ 3429 h 821755"/>
                <a:gd name="connsiteX129" fmla="*/ 5928 w 168713"/>
                <a:gd name="connsiteY129" fmla="*/ 2346 h 821755"/>
                <a:gd name="connsiteX130" fmla="*/ 5928 w 168713"/>
                <a:gd name="connsiteY130" fmla="*/ 0 h 821755"/>
                <a:gd name="connsiteX131" fmla="*/ 153 w 168713"/>
                <a:gd name="connsiteY131" fmla="*/ 217291 h 82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168713" h="821755">
                  <a:moveTo>
                    <a:pt x="153" y="217291"/>
                  </a:moveTo>
                  <a:cubicBezTo>
                    <a:pt x="1055" y="250678"/>
                    <a:pt x="2138" y="284066"/>
                    <a:pt x="1596" y="317453"/>
                  </a:cubicBezTo>
                  <a:cubicBezTo>
                    <a:pt x="1235" y="346149"/>
                    <a:pt x="6108" y="632921"/>
                    <a:pt x="4484" y="691756"/>
                  </a:cubicBezTo>
                  <a:cubicBezTo>
                    <a:pt x="3401" y="726407"/>
                    <a:pt x="1957" y="761238"/>
                    <a:pt x="3943" y="795709"/>
                  </a:cubicBezTo>
                  <a:cubicBezTo>
                    <a:pt x="3943" y="795709"/>
                    <a:pt x="3943" y="795709"/>
                    <a:pt x="3943" y="795709"/>
                  </a:cubicBezTo>
                  <a:cubicBezTo>
                    <a:pt x="4484" y="796791"/>
                    <a:pt x="4845" y="797694"/>
                    <a:pt x="5386" y="798777"/>
                  </a:cubicBezTo>
                  <a:cubicBezTo>
                    <a:pt x="5386" y="798957"/>
                    <a:pt x="5567" y="798957"/>
                    <a:pt x="5567" y="799138"/>
                  </a:cubicBezTo>
                  <a:cubicBezTo>
                    <a:pt x="6108" y="800040"/>
                    <a:pt x="6650" y="800942"/>
                    <a:pt x="7191" y="801845"/>
                  </a:cubicBezTo>
                  <a:cubicBezTo>
                    <a:pt x="7191" y="801845"/>
                    <a:pt x="7372" y="802025"/>
                    <a:pt x="7372" y="802025"/>
                  </a:cubicBezTo>
                  <a:cubicBezTo>
                    <a:pt x="7913" y="802928"/>
                    <a:pt x="8454" y="803649"/>
                    <a:pt x="9176" y="804371"/>
                  </a:cubicBezTo>
                  <a:cubicBezTo>
                    <a:pt x="9176" y="804371"/>
                    <a:pt x="9357" y="804552"/>
                    <a:pt x="9357" y="804552"/>
                  </a:cubicBezTo>
                  <a:cubicBezTo>
                    <a:pt x="9898" y="805274"/>
                    <a:pt x="10620" y="806176"/>
                    <a:pt x="11342" y="806898"/>
                  </a:cubicBezTo>
                  <a:cubicBezTo>
                    <a:pt x="11342" y="807078"/>
                    <a:pt x="11522" y="807078"/>
                    <a:pt x="11522" y="807078"/>
                  </a:cubicBezTo>
                  <a:cubicBezTo>
                    <a:pt x="12244" y="807800"/>
                    <a:pt x="12786" y="808522"/>
                    <a:pt x="13508" y="809064"/>
                  </a:cubicBezTo>
                  <a:cubicBezTo>
                    <a:pt x="13508" y="809064"/>
                    <a:pt x="13508" y="809064"/>
                    <a:pt x="13508" y="809064"/>
                  </a:cubicBezTo>
                  <a:cubicBezTo>
                    <a:pt x="14230" y="809785"/>
                    <a:pt x="14952" y="810327"/>
                    <a:pt x="15673" y="810868"/>
                  </a:cubicBezTo>
                  <a:cubicBezTo>
                    <a:pt x="15854" y="810868"/>
                    <a:pt x="15854" y="811049"/>
                    <a:pt x="16034" y="811049"/>
                  </a:cubicBezTo>
                  <a:cubicBezTo>
                    <a:pt x="17659" y="812132"/>
                    <a:pt x="19283" y="813215"/>
                    <a:pt x="21088" y="814117"/>
                  </a:cubicBezTo>
                  <a:cubicBezTo>
                    <a:pt x="21268" y="814117"/>
                    <a:pt x="21449" y="814297"/>
                    <a:pt x="21449" y="814297"/>
                  </a:cubicBezTo>
                  <a:cubicBezTo>
                    <a:pt x="22351" y="814659"/>
                    <a:pt x="23253" y="815200"/>
                    <a:pt x="24156" y="815561"/>
                  </a:cubicBezTo>
                  <a:cubicBezTo>
                    <a:pt x="24156" y="815561"/>
                    <a:pt x="24336" y="815561"/>
                    <a:pt x="24336" y="815561"/>
                  </a:cubicBezTo>
                  <a:cubicBezTo>
                    <a:pt x="25238" y="815922"/>
                    <a:pt x="26141" y="816283"/>
                    <a:pt x="27043" y="816643"/>
                  </a:cubicBezTo>
                  <a:cubicBezTo>
                    <a:pt x="27224" y="816643"/>
                    <a:pt x="27404" y="816824"/>
                    <a:pt x="27585" y="816824"/>
                  </a:cubicBezTo>
                  <a:cubicBezTo>
                    <a:pt x="28667" y="817185"/>
                    <a:pt x="29570" y="817366"/>
                    <a:pt x="30653" y="817726"/>
                  </a:cubicBezTo>
                  <a:cubicBezTo>
                    <a:pt x="30833" y="817726"/>
                    <a:pt x="31014" y="817726"/>
                    <a:pt x="31194" y="817907"/>
                  </a:cubicBezTo>
                  <a:cubicBezTo>
                    <a:pt x="32097" y="818087"/>
                    <a:pt x="33179" y="818448"/>
                    <a:pt x="34082" y="818629"/>
                  </a:cubicBezTo>
                  <a:cubicBezTo>
                    <a:pt x="34262" y="818629"/>
                    <a:pt x="34443" y="818629"/>
                    <a:pt x="34623" y="818809"/>
                  </a:cubicBezTo>
                  <a:cubicBezTo>
                    <a:pt x="35706" y="818990"/>
                    <a:pt x="36969" y="819170"/>
                    <a:pt x="38052" y="819531"/>
                  </a:cubicBezTo>
                  <a:cubicBezTo>
                    <a:pt x="38233" y="819531"/>
                    <a:pt x="38594" y="819531"/>
                    <a:pt x="38774" y="819711"/>
                  </a:cubicBezTo>
                  <a:cubicBezTo>
                    <a:pt x="39857" y="819892"/>
                    <a:pt x="40940" y="820073"/>
                    <a:pt x="42203" y="820253"/>
                  </a:cubicBezTo>
                  <a:cubicBezTo>
                    <a:pt x="42383" y="820253"/>
                    <a:pt x="42383" y="820253"/>
                    <a:pt x="42564" y="820253"/>
                  </a:cubicBezTo>
                  <a:cubicBezTo>
                    <a:pt x="43827" y="820434"/>
                    <a:pt x="45091" y="820614"/>
                    <a:pt x="46354" y="820614"/>
                  </a:cubicBezTo>
                  <a:cubicBezTo>
                    <a:pt x="46715" y="820614"/>
                    <a:pt x="46895" y="820614"/>
                    <a:pt x="47256" y="820614"/>
                  </a:cubicBezTo>
                  <a:cubicBezTo>
                    <a:pt x="48520" y="820794"/>
                    <a:pt x="49963" y="820794"/>
                    <a:pt x="51407" y="820975"/>
                  </a:cubicBezTo>
                  <a:cubicBezTo>
                    <a:pt x="78298" y="822599"/>
                    <a:pt x="135688" y="821155"/>
                    <a:pt x="162038" y="821336"/>
                  </a:cubicBezTo>
                  <a:cubicBezTo>
                    <a:pt x="166730" y="821336"/>
                    <a:pt x="169798" y="819351"/>
                    <a:pt x="168354" y="781812"/>
                  </a:cubicBezTo>
                  <a:cubicBezTo>
                    <a:pt x="167813" y="770442"/>
                    <a:pt x="171422" y="759975"/>
                    <a:pt x="156443" y="760877"/>
                  </a:cubicBezTo>
                  <a:cubicBezTo>
                    <a:pt x="116017" y="760516"/>
                    <a:pt x="84073" y="758531"/>
                    <a:pt x="49422" y="759433"/>
                  </a:cubicBezTo>
                  <a:cubicBezTo>
                    <a:pt x="42383" y="759614"/>
                    <a:pt x="38233" y="756726"/>
                    <a:pt x="38052" y="748244"/>
                  </a:cubicBezTo>
                  <a:cubicBezTo>
                    <a:pt x="37150" y="656744"/>
                    <a:pt x="26863" y="565605"/>
                    <a:pt x="22712" y="474285"/>
                  </a:cubicBezTo>
                  <a:cubicBezTo>
                    <a:pt x="20185" y="417436"/>
                    <a:pt x="15854" y="360587"/>
                    <a:pt x="13869" y="303737"/>
                  </a:cubicBezTo>
                  <a:cubicBezTo>
                    <a:pt x="13869" y="302474"/>
                    <a:pt x="13688" y="301211"/>
                    <a:pt x="13688" y="299767"/>
                  </a:cubicBezTo>
                  <a:cubicBezTo>
                    <a:pt x="13688" y="299586"/>
                    <a:pt x="13688" y="299406"/>
                    <a:pt x="13688" y="299225"/>
                  </a:cubicBezTo>
                  <a:cubicBezTo>
                    <a:pt x="13688" y="298142"/>
                    <a:pt x="13688" y="296879"/>
                    <a:pt x="13508" y="295797"/>
                  </a:cubicBezTo>
                  <a:cubicBezTo>
                    <a:pt x="13508" y="295435"/>
                    <a:pt x="13508" y="295074"/>
                    <a:pt x="13508" y="294714"/>
                  </a:cubicBezTo>
                  <a:cubicBezTo>
                    <a:pt x="13508" y="293811"/>
                    <a:pt x="13508" y="292728"/>
                    <a:pt x="13327" y="291646"/>
                  </a:cubicBezTo>
                  <a:cubicBezTo>
                    <a:pt x="13327" y="291285"/>
                    <a:pt x="13327" y="290924"/>
                    <a:pt x="13327" y="290563"/>
                  </a:cubicBezTo>
                  <a:cubicBezTo>
                    <a:pt x="13327" y="289480"/>
                    <a:pt x="13327" y="288397"/>
                    <a:pt x="13147" y="287134"/>
                  </a:cubicBezTo>
                  <a:cubicBezTo>
                    <a:pt x="13147" y="286592"/>
                    <a:pt x="13147" y="286051"/>
                    <a:pt x="13147" y="285329"/>
                  </a:cubicBezTo>
                  <a:cubicBezTo>
                    <a:pt x="13147" y="284788"/>
                    <a:pt x="13147" y="284066"/>
                    <a:pt x="13147" y="283524"/>
                  </a:cubicBezTo>
                  <a:cubicBezTo>
                    <a:pt x="13147" y="281359"/>
                    <a:pt x="12966" y="279013"/>
                    <a:pt x="12966" y="276847"/>
                  </a:cubicBezTo>
                  <a:cubicBezTo>
                    <a:pt x="12966" y="275583"/>
                    <a:pt x="12786" y="274320"/>
                    <a:pt x="12786" y="273057"/>
                  </a:cubicBezTo>
                  <a:cubicBezTo>
                    <a:pt x="12605" y="269267"/>
                    <a:pt x="12425" y="265296"/>
                    <a:pt x="12425" y="261326"/>
                  </a:cubicBezTo>
                  <a:cubicBezTo>
                    <a:pt x="12425" y="261145"/>
                    <a:pt x="12425" y="260965"/>
                    <a:pt x="12425" y="260604"/>
                  </a:cubicBezTo>
                  <a:cubicBezTo>
                    <a:pt x="12064" y="250858"/>
                    <a:pt x="11703" y="240391"/>
                    <a:pt x="11162" y="229743"/>
                  </a:cubicBezTo>
                  <a:cubicBezTo>
                    <a:pt x="11162" y="229021"/>
                    <a:pt x="11162" y="228299"/>
                    <a:pt x="11162" y="227577"/>
                  </a:cubicBezTo>
                  <a:cubicBezTo>
                    <a:pt x="10981" y="222163"/>
                    <a:pt x="10801" y="216749"/>
                    <a:pt x="10620" y="211335"/>
                  </a:cubicBezTo>
                  <a:cubicBezTo>
                    <a:pt x="10620" y="211154"/>
                    <a:pt x="10620" y="211154"/>
                    <a:pt x="10620" y="210974"/>
                  </a:cubicBezTo>
                  <a:cubicBezTo>
                    <a:pt x="10620" y="209349"/>
                    <a:pt x="10440" y="207725"/>
                    <a:pt x="10440" y="206101"/>
                  </a:cubicBezTo>
                  <a:cubicBezTo>
                    <a:pt x="10440" y="205560"/>
                    <a:pt x="10440" y="204838"/>
                    <a:pt x="10440" y="204296"/>
                  </a:cubicBezTo>
                  <a:cubicBezTo>
                    <a:pt x="10440" y="203033"/>
                    <a:pt x="10259" y="201589"/>
                    <a:pt x="10259" y="200326"/>
                  </a:cubicBezTo>
                  <a:cubicBezTo>
                    <a:pt x="10259" y="199784"/>
                    <a:pt x="10259" y="199243"/>
                    <a:pt x="10259" y="198702"/>
                  </a:cubicBezTo>
                  <a:cubicBezTo>
                    <a:pt x="10259" y="196897"/>
                    <a:pt x="10079" y="195272"/>
                    <a:pt x="10079" y="193468"/>
                  </a:cubicBezTo>
                  <a:cubicBezTo>
                    <a:pt x="10079" y="193287"/>
                    <a:pt x="10079" y="193107"/>
                    <a:pt x="10079" y="192927"/>
                  </a:cubicBezTo>
                  <a:cubicBezTo>
                    <a:pt x="9718" y="184805"/>
                    <a:pt x="9537" y="176503"/>
                    <a:pt x="9176" y="168201"/>
                  </a:cubicBezTo>
                  <a:cubicBezTo>
                    <a:pt x="9176" y="168201"/>
                    <a:pt x="9176" y="168201"/>
                    <a:pt x="9176" y="168201"/>
                  </a:cubicBezTo>
                  <a:cubicBezTo>
                    <a:pt x="9176" y="166216"/>
                    <a:pt x="8996" y="164231"/>
                    <a:pt x="8996" y="162246"/>
                  </a:cubicBezTo>
                  <a:cubicBezTo>
                    <a:pt x="8996" y="161705"/>
                    <a:pt x="8996" y="161344"/>
                    <a:pt x="8996" y="160802"/>
                  </a:cubicBezTo>
                  <a:cubicBezTo>
                    <a:pt x="8996" y="159178"/>
                    <a:pt x="8815" y="157554"/>
                    <a:pt x="8815" y="156110"/>
                  </a:cubicBezTo>
                  <a:cubicBezTo>
                    <a:pt x="8815" y="155749"/>
                    <a:pt x="8815" y="155207"/>
                    <a:pt x="8815" y="154847"/>
                  </a:cubicBezTo>
                  <a:cubicBezTo>
                    <a:pt x="8815" y="153222"/>
                    <a:pt x="8635" y="151779"/>
                    <a:pt x="8635" y="150154"/>
                  </a:cubicBezTo>
                  <a:cubicBezTo>
                    <a:pt x="8635" y="149613"/>
                    <a:pt x="8635" y="148891"/>
                    <a:pt x="8635" y="148349"/>
                  </a:cubicBezTo>
                  <a:cubicBezTo>
                    <a:pt x="8635" y="146906"/>
                    <a:pt x="8454" y="145462"/>
                    <a:pt x="8454" y="144018"/>
                  </a:cubicBezTo>
                  <a:cubicBezTo>
                    <a:pt x="8454" y="143296"/>
                    <a:pt x="8454" y="142574"/>
                    <a:pt x="8454" y="142033"/>
                  </a:cubicBezTo>
                  <a:cubicBezTo>
                    <a:pt x="8454" y="140769"/>
                    <a:pt x="8274" y="139326"/>
                    <a:pt x="8274" y="138062"/>
                  </a:cubicBezTo>
                  <a:cubicBezTo>
                    <a:pt x="8274" y="137521"/>
                    <a:pt x="8274" y="136799"/>
                    <a:pt x="8274" y="136258"/>
                  </a:cubicBezTo>
                  <a:cubicBezTo>
                    <a:pt x="8274" y="134634"/>
                    <a:pt x="8093" y="133190"/>
                    <a:pt x="8093" y="131566"/>
                  </a:cubicBezTo>
                  <a:cubicBezTo>
                    <a:pt x="8093" y="131204"/>
                    <a:pt x="8093" y="130663"/>
                    <a:pt x="8093" y="130302"/>
                  </a:cubicBezTo>
                  <a:cubicBezTo>
                    <a:pt x="8093" y="128858"/>
                    <a:pt x="7913" y="127415"/>
                    <a:pt x="7913" y="125971"/>
                  </a:cubicBezTo>
                  <a:cubicBezTo>
                    <a:pt x="7913" y="125249"/>
                    <a:pt x="7913" y="124707"/>
                    <a:pt x="7913" y="123985"/>
                  </a:cubicBezTo>
                  <a:cubicBezTo>
                    <a:pt x="7913" y="122542"/>
                    <a:pt x="7733" y="121278"/>
                    <a:pt x="7733" y="119835"/>
                  </a:cubicBezTo>
                  <a:cubicBezTo>
                    <a:pt x="7733" y="119293"/>
                    <a:pt x="7733" y="118752"/>
                    <a:pt x="7733" y="118210"/>
                  </a:cubicBezTo>
                  <a:cubicBezTo>
                    <a:pt x="7733" y="116766"/>
                    <a:pt x="7552" y="115142"/>
                    <a:pt x="7552" y="113698"/>
                  </a:cubicBezTo>
                  <a:cubicBezTo>
                    <a:pt x="7552" y="113157"/>
                    <a:pt x="7552" y="112796"/>
                    <a:pt x="7552" y="112255"/>
                  </a:cubicBezTo>
                  <a:cubicBezTo>
                    <a:pt x="7372" y="108284"/>
                    <a:pt x="7372" y="104495"/>
                    <a:pt x="7191" y="100704"/>
                  </a:cubicBezTo>
                  <a:cubicBezTo>
                    <a:pt x="7191" y="100524"/>
                    <a:pt x="7191" y="100524"/>
                    <a:pt x="7191" y="100344"/>
                  </a:cubicBezTo>
                  <a:cubicBezTo>
                    <a:pt x="7191" y="98539"/>
                    <a:pt x="7011" y="96734"/>
                    <a:pt x="7011" y="94929"/>
                  </a:cubicBezTo>
                  <a:cubicBezTo>
                    <a:pt x="7011" y="94568"/>
                    <a:pt x="7011" y="94207"/>
                    <a:pt x="7011" y="93846"/>
                  </a:cubicBezTo>
                  <a:cubicBezTo>
                    <a:pt x="7011" y="92402"/>
                    <a:pt x="6830" y="90959"/>
                    <a:pt x="6830" y="89515"/>
                  </a:cubicBezTo>
                  <a:cubicBezTo>
                    <a:pt x="6830" y="88793"/>
                    <a:pt x="6830" y="88071"/>
                    <a:pt x="6830" y="87530"/>
                  </a:cubicBezTo>
                  <a:cubicBezTo>
                    <a:pt x="6830" y="86447"/>
                    <a:pt x="6830" y="85364"/>
                    <a:pt x="6650" y="84281"/>
                  </a:cubicBezTo>
                  <a:cubicBezTo>
                    <a:pt x="6650" y="83559"/>
                    <a:pt x="6650" y="82838"/>
                    <a:pt x="6650" y="82116"/>
                  </a:cubicBezTo>
                  <a:cubicBezTo>
                    <a:pt x="6650" y="81033"/>
                    <a:pt x="6650" y="79950"/>
                    <a:pt x="6469" y="78687"/>
                  </a:cubicBezTo>
                  <a:cubicBezTo>
                    <a:pt x="6469" y="77965"/>
                    <a:pt x="6469" y="77423"/>
                    <a:pt x="6469" y="76701"/>
                  </a:cubicBezTo>
                  <a:cubicBezTo>
                    <a:pt x="6469" y="75619"/>
                    <a:pt x="6469" y="74716"/>
                    <a:pt x="6289" y="73633"/>
                  </a:cubicBezTo>
                  <a:cubicBezTo>
                    <a:pt x="6289" y="72912"/>
                    <a:pt x="6289" y="72009"/>
                    <a:pt x="6289" y="71287"/>
                  </a:cubicBezTo>
                  <a:cubicBezTo>
                    <a:pt x="6289" y="70385"/>
                    <a:pt x="6289" y="69482"/>
                    <a:pt x="6289" y="68400"/>
                  </a:cubicBezTo>
                  <a:cubicBezTo>
                    <a:pt x="6289" y="67678"/>
                    <a:pt x="6289" y="66956"/>
                    <a:pt x="6289" y="66054"/>
                  </a:cubicBezTo>
                  <a:cubicBezTo>
                    <a:pt x="6289" y="64971"/>
                    <a:pt x="6289" y="64068"/>
                    <a:pt x="6289" y="63166"/>
                  </a:cubicBezTo>
                  <a:cubicBezTo>
                    <a:pt x="6289" y="62444"/>
                    <a:pt x="6289" y="61903"/>
                    <a:pt x="6289" y="61181"/>
                  </a:cubicBezTo>
                  <a:cubicBezTo>
                    <a:pt x="6289" y="60098"/>
                    <a:pt x="6289" y="59195"/>
                    <a:pt x="6289" y="58293"/>
                  </a:cubicBezTo>
                  <a:cubicBezTo>
                    <a:pt x="6289" y="57571"/>
                    <a:pt x="6289" y="56849"/>
                    <a:pt x="6289" y="56308"/>
                  </a:cubicBezTo>
                  <a:cubicBezTo>
                    <a:pt x="6289" y="55225"/>
                    <a:pt x="6289" y="54323"/>
                    <a:pt x="6289" y="53420"/>
                  </a:cubicBezTo>
                  <a:cubicBezTo>
                    <a:pt x="6289" y="52879"/>
                    <a:pt x="6289" y="52157"/>
                    <a:pt x="6289" y="51616"/>
                  </a:cubicBezTo>
                  <a:cubicBezTo>
                    <a:pt x="6289" y="50533"/>
                    <a:pt x="6289" y="49630"/>
                    <a:pt x="6289" y="48548"/>
                  </a:cubicBezTo>
                  <a:cubicBezTo>
                    <a:pt x="6289" y="48006"/>
                    <a:pt x="6289" y="47465"/>
                    <a:pt x="6289" y="46743"/>
                  </a:cubicBezTo>
                  <a:cubicBezTo>
                    <a:pt x="6289" y="45479"/>
                    <a:pt x="6289" y="44216"/>
                    <a:pt x="6108" y="42953"/>
                  </a:cubicBezTo>
                  <a:cubicBezTo>
                    <a:pt x="6108" y="42772"/>
                    <a:pt x="6108" y="42592"/>
                    <a:pt x="6108" y="42231"/>
                  </a:cubicBezTo>
                  <a:cubicBezTo>
                    <a:pt x="6108" y="40787"/>
                    <a:pt x="6108" y="39343"/>
                    <a:pt x="5928" y="37899"/>
                  </a:cubicBezTo>
                  <a:cubicBezTo>
                    <a:pt x="5928" y="37358"/>
                    <a:pt x="5928" y="36817"/>
                    <a:pt x="5928" y="36275"/>
                  </a:cubicBezTo>
                  <a:cubicBezTo>
                    <a:pt x="5928" y="35373"/>
                    <a:pt x="5928" y="34651"/>
                    <a:pt x="5928" y="33748"/>
                  </a:cubicBezTo>
                  <a:cubicBezTo>
                    <a:pt x="5928" y="33207"/>
                    <a:pt x="5928" y="32666"/>
                    <a:pt x="5928" y="32124"/>
                  </a:cubicBezTo>
                  <a:cubicBezTo>
                    <a:pt x="5928" y="31222"/>
                    <a:pt x="5928" y="30500"/>
                    <a:pt x="5928" y="29598"/>
                  </a:cubicBezTo>
                  <a:cubicBezTo>
                    <a:pt x="5928" y="29056"/>
                    <a:pt x="5928" y="28515"/>
                    <a:pt x="5928" y="27973"/>
                  </a:cubicBezTo>
                  <a:cubicBezTo>
                    <a:pt x="5928" y="27252"/>
                    <a:pt x="5928" y="26530"/>
                    <a:pt x="5928" y="25627"/>
                  </a:cubicBezTo>
                  <a:cubicBezTo>
                    <a:pt x="5928" y="25086"/>
                    <a:pt x="5928" y="24545"/>
                    <a:pt x="5928" y="24003"/>
                  </a:cubicBezTo>
                  <a:cubicBezTo>
                    <a:pt x="5928" y="23281"/>
                    <a:pt x="5928" y="22559"/>
                    <a:pt x="5928" y="22018"/>
                  </a:cubicBezTo>
                  <a:cubicBezTo>
                    <a:pt x="5928" y="21477"/>
                    <a:pt x="5928" y="20935"/>
                    <a:pt x="5928" y="20394"/>
                  </a:cubicBezTo>
                  <a:cubicBezTo>
                    <a:pt x="5928" y="19672"/>
                    <a:pt x="5928" y="19130"/>
                    <a:pt x="5928" y="18589"/>
                  </a:cubicBezTo>
                  <a:cubicBezTo>
                    <a:pt x="5928" y="18047"/>
                    <a:pt x="5928" y="17506"/>
                    <a:pt x="5928" y="16965"/>
                  </a:cubicBezTo>
                  <a:cubicBezTo>
                    <a:pt x="5928" y="16423"/>
                    <a:pt x="5928" y="15701"/>
                    <a:pt x="5928" y="15160"/>
                  </a:cubicBezTo>
                  <a:cubicBezTo>
                    <a:pt x="5928" y="14619"/>
                    <a:pt x="5928" y="14077"/>
                    <a:pt x="5928" y="13716"/>
                  </a:cubicBezTo>
                  <a:cubicBezTo>
                    <a:pt x="5928" y="13175"/>
                    <a:pt x="5928" y="12633"/>
                    <a:pt x="5928" y="12092"/>
                  </a:cubicBezTo>
                  <a:cubicBezTo>
                    <a:pt x="5928" y="11551"/>
                    <a:pt x="5928" y="11189"/>
                    <a:pt x="5928" y="10648"/>
                  </a:cubicBezTo>
                  <a:cubicBezTo>
                    <a:pt x="5928" y="10107"/>
                    <a:pt x="5928" y="9565"/>
                    <a:pt x="5928" y="9024"/>
                  </a:cubicBezTo>
                  <a:cubicBezTo>
                    <a:pt x="5928" y="8663"/>
                    <a:pt x="5928" y="8121"/>
                    <a:pt x="5928" y="7760"/>
                  </a:cubicBezTo>
                  <a:cubicBezTo>
                    <a:pt x="5928" y="7219"/>
                    <a:pt x="5928" y="6677"/>
                    <a:pt x="5928" y="6136"/>
                  </a:cubicBezTo>
                  <a:cubicBezTo>
                    <a:pt x="5928" y="5775"/>
                    <a:pt x="5928" y="5234"/>
                    <a:pt x="5928" y="4873"/>
                  </a:cubicBezTo>
                  <a:cubicBezTo>
                    <a:pt x="5928" y="4332"/>
                    <a:pt x="5928" y="3970"/>
                    <a:pt x="5928" y="3429"/>
                  </a:cubicBezTo>
                  <a:cubicBezTo>
                    <a:pt x="5928" y="3068"/>
                    <a:pt x="5928" y="2707"/>
                    <a:pt x="5928" y="2346"/>
                  </a:cubicBezTo>
                  <a:cubicBezTo>
                    <a:pt x="5928" y="1625"/>
                    <a:pt x="5928" y="722"/>
                    <a:pt x="5928" y="0"/>
                  </a:cubicBezTo>
                  <a:cubicBezTo>
                    <a:pt x="2499" y="1985"/>
                    <a:pt x="-750" y="184805"/>
                    <a:pt x="153" y="217291"/>
                  </a:cubicBezTo>
                  <a:close/>
                </a:path>
              </a:pathLst>
            </a:custGeom>
            <a:solidFill>
              <a:srgbClr val="FFFFFF"/>
            </a:solidFill>
            <a:ln w="1804" cap="flat">
              <a:noFill/>
              <a:prstDash val="solid"/>
              <a:miter/>
            </a:ln>
          </p:spPr>
          <p:txBody>
            <a:bodyPr rtlCol="0" anchor="ctr"/>
            <a:lstStyle/>
            <a:p>
              <a:endParaRPr lang="en-US"/>
            </a:p>
          </p:txBody>
        </p:sp>
        <p:sp>
          <p:nvSpPr>
            <p:cNvPr id="185" name="Freeform 813">
              <a:extLst>
                <a:ext uri="{FF2B5EF4-FFF2-40B4-BE49-F238E27FC236}">
                  <a16:creationId xmlns:a16="http://schemas.microsoft.com/office/drawing/2014/main" id="{4D0582DF-8C33-E74D-B85D-524F263A15BE}"/>
                </a:ext>
              </a:extLst>
            </p:cNvPr>
            <p:cNvSpPr/>
            <p:nvPr/>
          </p:nvSpPr>
          <p:spPr>
            <a:xfrm>
              <a:off x="3839176" y="6289507"/>
              <a:ext cx="282441" cy="45124"/>
            </a:xfrm>
            <a:custGeom>
              <a:avLst/>
              <a:gdLst>
                <a:gd name="connsiteX0" fmla="*/ 168743 w 282441"/>
                <a:gd name="connsiteY0" fmla="*/ 23462 h 45124"/>
                <a:gd name="connsiteX1" fmla="*/ 92402 w 282441"/>
                <a:gd name="connsiteY1" fmla="*/ 23281 h 45124"/>
                <a:gd name="connsiteX2" fmla="*/ 0 w 282441"/>
                <a:gd name="connsiteY2" fmla="*/ 22379 h 45124"/>
                <a:gd name="connsiteX3" fmla="*/ 0 w 282441"/>
                <a:gd name="connsiteY3" fmla="*/ 24725 h 45124"/>
                <a:gd name="connsiteX4" fmla="*/ 0 w 282441"/>
                <a:gd name="connsiteY4" fmla="*/ 25266 h 45124"/>
                <a:gd name="connsiteX5" fmla="*/ 0 w 282441"/>
                <a:gd name="connsiteY5" fmla="*/ 25988 h 45124"/>
                <a:gd name="connsiteX6" fmla="*/ 0 w 282441"/>
                <a:gd name="connsiteY6" fmla="*/ 26530 h 45124"/>
                <a:gd name="connsiteX7" fmla="*/ 0 w 282441"/>
                <a:gd name="connsiteY7" fmla="*/ 27252 h 45124"/>
                <a:gd name="connsiteX8" fmla="*/ 0 w 282441"/>
                <a:gd name="connsiteY8" fmla="*/ 27793 h 45124"/>
                <a:gd name="connsiteX9" fmla="*/ 0 w 282441"/>
                <a:gd name="connsiteY9" fmla="*/ 28515 h 45124"/>
                <a:gd name="connsiteX10" fmla="*/ 0 w 282441"/>
                <a:gd name="connsiteY10" fmla="*/ 29056 h 45124"/>
                <a:gd name="connsiteX11" fmla="*/ 180 w 282441"/>
                <a:gd name="connsiteY11" fmla="*/ 29598 h 45124"/>
                <a:gd name="connsiteX12" fmla="*/ 361 w 282441"/>
                <a:gd name="connsiteY12" fmla="*/ 30139 h 45124"/>
                <a:gd name="connsiteX13" fmla="*/ 542 w 282441"/>
                <a:gd name="connsiteY13" fmla="*/ 31041 h 45124"/>
                <a:gd name="connsiteX14" fmla="*/ 722 w 282441"/>
                <a:gd name="connsiteY14" fmla="*/ 31583 h 45124"/>
                <a:gd name="connsiteX15" fmla="*/ 902 w 282441"/>
                <a:gd name="connsiteY15" fmla="*/ 32124 h 45124"/>
                <a:gd name="connsiteX16" fmla="*/ 1083 w 282441"/>
                <a:gd name="connsiteY16" fmla="*/ 32485 h 45124"/>
                <a:gd name="connsiteX17" fmla="*/ 1263 w 282441"/>
                <a:gd name="connsiteY17" fmla="*/ 32846 h 45124"/>
                <a:gd name="connsiteX18" fmla="*/ 1444 w 282441"/>
                <a:gd name="connsiteY18" fmla="*/ 33207 h 45124"/>
                <a:gd name="connsiteX19" fmla="*/ 1624 w 282441"/>
                <a:gd name="connsiteY19" fmla="*/ 33568 h 45124"/>
                <a:gd name="connsiteX20" fmla="*/ 1805 w 282441"/>
                <a:gd name="connsiteY20" fmla="*/ 33929 h 45124"/>
                <a:gd name="connsiteX21" fmla="*/ 1985 w 282441"/>
                <a:gd name="connsiteY21" fmla="*/ 34290 h 45124"/>
                <a:gd name="connsiteX22" fmla="*/ 2346 w 282441"/>
                <a:gd name="connsiteY22" fmla="*/ 34651 h 45124"/>
                <a:gd name="connsiteX23" fmla="*/ 2707 w 282441"/>
                <a:gd name="connsiteY23" fmla="*/ 35192 h 45124"/>
                <a:gd name="connsiteX24" fmla="*/ 3068 w 282441"/>
                <a:gd name="connsiteY24" fmla="*/ 35553 h 45124"/>
                <a:gd name="connsiteX25" fmla="*/ 3429 w 282441"/>
                <a:gd name="connsiteY25" fmla="*/ 35914 h 45124"/>
                <a:gd name="connsiteX26" fmla="*/ 3790 w 282441"/>
                <a:gd name="connsiteY26" fmla="*/ 36275 h 45124"/>
                <a:gd name="connsiteX27" fmla="*/ 4151 w 282441"/>
                <a:gd name="connsiteY27" fmla="*/ 36636 h 45124"/>
                <a:gd name="connsiteX28" fmla="*/ 4512 w 282441"/>
                <a:gd name="connsiteY28" fmla="*/ 36816 h 45124"/>
                <a:gd name="connsiteX29" fmla="*/ 4873 w 282441"/>
                <a:gd name="connsiteY29" fmla="*/ 36997 h 45124"/>
                <a:gd name="connsiteX30" fmla="*/ 5234 w 282441"/>
                <a:gd name="connsiteY30" fmla="*/ 37178 h 45124"/>
                <a:gd name="connsiteX31" fmla="*/ 5595 w 282441"/>
                <a:gd name="connsiteY31" fmla="*/ 37358 h 45124"/>
                <a:gd name="connsiteX32" fmla="*/ 6136 w 282441"/>
                <a:gd name="connsiteY32" fmla="*/ 37539 h 45124"/>
                <a:gd name="connsiteX33" fmla="*/ 6497 w 282441"/>
                <a:gd name="connsiteY33" fmla="*/ 37719 h 45124"/>
                <a:gd name="connsiteX34" fmla="*/ 7399 w 282441"/>
                <a:gd name="connsiteY34" fmla="*/ 38080 h 45124"/>
                <a:gd name="connsiteX35" fmla="*/ 7941 w 282441"/>
                <a:gd name="connsiteY35" fmla="*/ 38260 h 45124"/>
                <a:gd name="connsiteX36" fmla="*/ 8482 w 282441"/>
                <a:gd name="connsiteY36" fmla="*/ 38441 h 45124"/>
                <a:gd name="connsiteX37" fmla="*/ 9024 w 282441"/>
                <a:gd name="connsiteY37" fmla="*/ 38621 h 45124"/>
                <a:gd name="connsiteX38" fmla="*/ 9565 w 282441"/>
                <a:gd name="connsiteY38" fmla="*/ 38802 h 45124"/>
                <a:gd name="connsiteX39" fmla="*/ 10287 w 282441"/>
                <a:gd name="connsiteY39" fmla="*/ 38982 h 45124"/>
                <a:gd name="connsiteX40" fmla="*/ 11009 w 282441"/>
                <a:gd name="connsiteY40" fmla="*/ 39163 h 45124"/>
                <a:gd name="connsiteX41" fmla="*/ 11731 w 282441"/>
                <a:gd name="connsiteY41" fmla="*/ 39343 h 45124"/>
                <a:gd name="connsiteX42" fmla="*/ 12453 w 282441"/>
                <a:gd name="connsiteY42" fmla="*/ 39524 h 45124"/>
                <a:gd name="connsiteX43" fmla="*/ 13175 w 282441"/>
                <a:gd name="connsiteY43" fmla="*/ 39704 h 45124"/>
                <a:gd name="connsiteX44" fmla="*/ 14618 w 282441"/>
                <a:gd name="connsiteY44" fmla="*/ 40065 h 45124"/>
                <a:gd name="connsiteX45" fmla="*/ 15160 w 282441"/>
                <a:gd name="connsiteY45" fmla="*/ 40246 h 45124"/>
                <a:gd name="connsiteX46" fmla="*/ 16243 w 282441"/>
                <a:gd name="connsiteY46" fmla="*/ 40426 h 45124"/>
                <a:gd name="connsiteX47" fmla="*/ 16965 w 282441"/>
                <a:gd name="connsiteY47" fmla="*/ 40607 h 45124"/>
                <a:gd name="connsiteX48" fmla="*/ 18047 w 282441"/>
                <a:gd name="connsiteY48" fmla="*/ 40787 h 45124"/>
                <a:gd name="connsiteX49" fmla="*/ 18769 w 282441"/>
                <a:gd name="connsiteY49" fmla="*/ 40967 h 45124"/>
                <a:gd name="connsiteX50" fmla="*/ 20033 w 282441"/>
                <a:gd name="connsiteY50" fmla="*/ 41148 h 45124"/>
                <a:gd name="connsiteX51" fmla="*/ 20754 w 282441"/>
                <a:gd name="connsiteY51" fmla="*/ 41328 h 45124"/>
                <a:gd name="connsiteX52" fmla="*/ 22198 w 282441"/>
                <a:gd name="connsiteY52" fmla="*/ 41509 h 45124"/>
                <a:gd name="connsiteX53" fmla="*/ 22920 w 282441"/>
                <a:gd name="connsiteY53" fmla="*/ 41690 h 45124"/>
                <a:gd name="connsiteX54" fmla="*/ 25086 w 282441"/>
                <a:gd name="connsiteY54" fmla="*/ 42050 h 45124"/>
                <a:gd name="connsiteX55" fmla="*/ 253746 w 282441"/>
                <a:gd name="connsiteY55" fmla="*/ 40426 h 45124"/>
                <a:gd name="connsiteX56" fmla="*/ 281719 w 282441"/>
                <a:gd name="connsiteY56" fmla="*/ 9926 h 45124"/>
                <a:gd name="connsiteX57" fmla="*/ 281900 w 282441"/>
                <a:gd name="connsiteY57" fmla="*/ 5414 h 45124"/>
                <a:gd name="connsiteX58" fmla="*/ 281900 w 282441"/>
                <a:gd name="connsiteY58" fmla="*/ 4331 h 45124"/>
                <a:gd name="connsiteX59" fmla="*/ 282441 w 282441"/>
                <a:gd name="connsiteY59" fmla="*/ 0 h 45124"/>
                <a:gd name="connsiteX60" fmla="*/ 268184 w 282441"/>
                <a:gd name="connsiteY60" fmla="*/ 6136 h 45124"/>
                <a:gd name="connsiteX61" fmla="*/ 168743 w 282441"/>
                <a:gd name="connsiteY61" fmla="*/ 23462 h 4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2441" h="45124">
                  <a:moveTo>
                    <a:pt x="168743" y="23462"/>
                  </a:moveTo>
                  <a:cubicBezTo>
                    <a:pt x="143116" y="22920"/>
                    <a:pt x="118030" y="22018"/>
                    <a:pt x="92402" y="23281"/>
                  </a:cubicBezTo>
                  <a:cubicBezTo>
                    <a:pt x="62083" y="24725"/>
                    <a:pt x="30500" y="25988"/>
                    <a:pt x="0" y="22379"/>
                  </a:cubicBezTo>
                  <a:cubicBezTo>
                    <a:pt x="0" y="23101"/>
                    <a:pt x="0" y="24003"/>
                    <a:pt x="0" y="24725"/>
                  </a:cubicBezTo>
                  <a:cubicBezTo>
                    <a:pt x="0" y="24905"/>
                    <a:pt x="0" y="25086"/>
                    <a:pt x="0" y="25266"/>
                  </a:cubicBezTo>
                  <a:cubicBezTo>
                    <a:pt x="0" y="25447"/>
                    <a:pt x="0" y="25808"/>
                    <a:pt x="0" y="25988"/>
                  </a:cubicBezTo>
                  <a:cubicBezTo>
                    <a:pt x="0" y="26169"/>
                    <a:pt x="0" y="26349"/>
                    <a:pt x="0" y="26530"/>
                  </a:cubicBezTo>
                  <a:cubicBezTo>
                    <a:pt x="0" y="26710"/>
                    <a:pt x="0" y="27071"/>
                    <a:pt x="0" y="27252"/>
                  </a:cubicBezTo>
                  <a:cubicBezTo>
                    <a:pt x="0" y="27432"/>
                    <a:pt x="0" y="27613"/>
                    <a:pt x="0" y="27793"/>
                  </a:cubicBezTo>
                  <a:cubicBezTo>
                    <a:pt x="0" y="27973"/>
                    <a:pt x="0" y="28154"/>
                    <a:pt x="0" y="28515"/>
                  </a:cubicBezTo>
                  <a:cubicBezTo>
                    <a:pt x="0" y="28695"/>
                    <a:pt x="0" y="28876"/>
                    <a:pt x="0" y="29056"/>
                  </a:cubicBezTo>
                  <a:cubicBezTo>
                    <a:pt x="0" y="29237"/>
                    <a:pt x="0" y="29417"/>
                    <a:pt x="180" y="29598"/>
                  </a:cubicBezTo>
                  <a:cubicBezTo>
                    <a:pt x="180" y="29778"/>
                    <a:pt x="180" y="29959"/>
                    <a:pt x="361" y="30139"/>
                  </a:cubicBezTo>
                  <a:cubicBezTo>
                    <a:pt x="361" y="30500"/>
                    <a:pt x="542" y="30861"/>
                    <a:pt x="542" y="31041"/>
                  </a:cubicBezTo>
                  <a:cubicBezTo>
                    <a:pt x="542" y="31222"/>
                    <a:pt x="542" y="31402"/>
                    <a:pt x="722" y="31583"/>
                  </a:cubicBezTo>
                  <a:cubicBezTo>
                    <a:pt x="722" y="31764"/>
                    <a:pt x="902" y="31944"/>
                    <a:pt x="902" y="32124"/>
                  </a:cubicBezTo>
                  <a:cubicBezTo>
                    <a:pt x="902" y="32305"/>
                    <a:pt x="1083" y="32485"/>
                    <a:pt x="1083" y="32485"/>
                  </a:cubicBezTo>
                  <a:cubicBezTo>
                    <a:pt x="1083" y="32666"/>
                    <a:pt x="1263" y="32846"/>
                    <a:pt x="1263" y="32846"/>
                  </a:cubicBezTo>
                  <a:cubicBezTo>
                    <a:pt x="1263" y="33027"/>
                    <a:pt x="1444" y="33027"/>
                    <a:pt x="1444" y="33207"/>
                  </a:cubicBezTo>
                  <a:cubicBezTo>
                    <a:pt x="1444" y="33388"/>
                    <a:pt x="1624" y="33568"/>
                    <a:pt x="1624" y="33568"/>
                  </a:cubicBezTo>
                  <a:cubicBezTo>
                    <a:pt x="1624" y="33748"/>
                    <a:pt x="1805" y="33748"/>
                    <a:pt x="1805" y="33929"/>
                  </a:cubicBezTo>
                  <a:cubicBezTo>
                    <a:pt x="1805" y="34109"/>
                    <a:pt x="1985" y="34109"/>
                    <a:pt x="1985" y="34290"/>
                  </a:cubicBezTo>
                  <a:cubicBezTo>
                    <a:pt x="1985" y="34471"/>
                    <a:pt x="2166" y="34471"/>
                    <a:pt x="2346" y="34651"/>
                  </a:cubicBezTo>
                  <a:cubicBezTo>
                    <a:pt x="2527" y="34832"/>
                    <a:pt x="2707" y="35012"/>
                    <a:pt x="2707" y="35192"/>
                  </a:cubicBezTo>
                  <a:cubicBezTo>
                    <a:pt x="2888" y="35373"/>
                    <a:pt x="2888" y="35373"/>
                    <a:pt x="3068" y="35553"/>
                  </a:cubicBezTo>
                  <a:cubicBezTo>
                    <a:pt x="3249" y="35734"/>
                    <a:pt x="3249" y="35734"/>
                    <a:pt x="3429" y="35914"/>
                  </a:cubicBezTo>
                  <a:cubicBezTo>
                    <a:pt x="3609" y="36095"/>
                    <a:pt x="3609" y="36095"/>
                    <a:pt x="3790" y="36275"/>
                  </a:cubicBezTo>
                  <a:cubicBezTo>
                    <a:pt x="3970" y="36456"/>
                    <a:pt x="3970" y="36456"/>
                    <a:pt x="4151" y="36636"/>
                  </a:cubicBezTo>
                  <a:cubicBezTo>
                    <a:pt x="4331" y="36636"/>
                    <a:pt x="4331" y="36816"/>
                    <a:pt x="4512" y="36816"/>
                  </a:cubicBezTo>
                  <a:cubicBezTo>
                    <a:pt x="4692" y="36816"/>
                    <a:pt x="4692" y="36997"/>
                    <a:pt x="4873" y="36997"/>
                  </a:cubicBezTo>
                  <a:cubicBezTo>
                    <a:pt x="5053" y="36997"/>
                    <a:pt x="5234" y="37178"/>
                    <a:pt x="5234" y="37178"/>
                  </a:cubicBezTo>
                  <a:cubicBezTo>
                    <a:pt x="5414" y="37178"/>
                    <a:pt x="5595" y="37358"/>
                    <a:pt x="5595" y="37358"/>
                  </a:cubicBezTo>
                  <a:cubicBezTo>
                    <a:pt x="5775" y="37358"/>
                    <a:pt x="5956" y="37539"/>
                    <a:pt x="6136" y="37539"/>
                  </a:cubicBezTo>
                  <a:cubicBezTo>
                    <a:pt x="6317" y="37539"/>
                    <a:pt x="6497" y="37719"/>
                    <a:pt x="6497" y="37719"/>
                  </a:cubicBezTo>
                  <a:cubicBezTo>
                    <a:pt x="6858" y="37899"/>
                    <a:pt x="7039" y="37899"/>
                    <a:pt x="7399" y="38080"/>
                  </a:cubicBezTo>
                  <a:cubicBezTo>
                    <a:pt x="7580" y="38080"/>
                    <a:pt x="7760" y="38260"/>
                    <a:pt x="7941" y="38260"/>
                  </a:cubicBezTo>
                  <a:cubicBezTo>
                    <a:pt x="8121" y="38260"/>
                    <a:pt x="8302" y="38441"/>
                    <a:pt x="8482" y="38441"/>
                  </a:cubicBezTo>
                  <a:cubicBezTo>
                    <a:pt x="8663" y="38441"/>
                    <a:pt x="8843" y="38621"/>
                    <a:pt x="9024" y="38621"/>
                  </a:cubicBezTo>
                  <a:cubicBezTo>
                    <a:pt x="9204" y="38621"/>
                    <a:pt x="9385" y="38802"/>
                    <a:pt x="9565" y="38802"/>
                  </a:cubicBezTo>
                  <a:cubicBezTo>
                    <a:pt x="9746" y="38802"/>
                    <a:pt x="9926" y="38982"/>
                    <a:pt x="10287" y="38982"/>
                  </a:cubicBezTo>
                  <a:cubicBezTo>
                    <a:pt x="10468" y="38982"/>
                    <a:pt x="10828" y="39163"/>
                    <a:pt x="11009" y="39163"/>
                  </a:cubicBezTo>
                  <a:cubicBezTo>
                    <a:pt x="11189" y="39163"/>
                    <a:pt x="11370" y="39343"/>
                    <a:pt x="11731" y="39343"/>
                  </a:cubicBezTo>
                  <a:cubicBezTo>
                    <a:pt x="11911" y="39343"/>
                    <a:pt x="12272" y="39524"/>
                    <a:pt x="12453" y="39524"/>
                  </a:cubicBezTo>
                  <a:cubicBezTo>
                    <a:pt x="12633" y="39524"/>
                    <a:pt x="12814" y="39704"/>
                    <a:pt x="13175" y="39704"/>
                  </a:cubicBezTo>
                  <a:cubicBezTo>
                    <a:pt x="13716" y="39885"/>
                    <a:pt x="14077" y="39885"/>
                    <a:pt x="14618" y="40065"/>
                  </a:cubicBezTo>
                  <a:cubicBezTo>
                    <a:pt x="14799" y="40065"/>
                    <a:pt x="14979" y="40065"/>
                    <a:pt x="15160" y="40246"/>
                  </a:cubicBezTo>
                  <a:cubicBezTo>
                    <a:pt x="15521" y="40246"/>
                    <a:pt x="15882" y="40426"/>
                    <a:pt x="16243" y="40426"/>
                  </a:cubicBezTo>
                  <a:cubicBezTo>
                    <a:pt x="16423" y="40426"/>
                    <a:pt x="16784" y="40426"/>
                    <a:pt x="16965" y="40607"/>
                  </a:cubicBezTo>
                  <a:cubicBezTo>
                    <a:pt x="17325" y="40607"/>
                    <a:pt x="17687" y="40787"/>
                    <a:pt x="18047" y="40787"/>
                  </a:cubicBezTo>
                  <a:cubicBezTo>
                    <a:pt x="18228" y="40787"/>
                    <a:pt x="18589" y="40787"/>
                    <a:pt x="18769" y="40967"/>
                  </a:cubicBezTo>
                  <a:cubicBezTo>
                    <a:pt x="19130" y="40967"/>
                    <a:pt x="19491" y="41148"/>
                    <a:pt x="20033" y="41148"/>
                  </a:cubicBezTo>
                  <a:cubicBezTo>
                    <a:pt x="20213" y="41148"/>
                    <a:pt x="20574" y="41148"/>
                    <a:pt x="20754" y="41328"/>
                  </a:cubicBezTo>
                  <a:cubicBezTo>
                    <a:pt x="21296" y="41328"/>
                    <a:pt x="21657" y="41509"/>
                    <a:pt x="22198" y="41509"/>
                  </a:cubicBezTo>
                  <a:cubicBezTo>
                    <a:pt x="22379" y="41509"/>
                    <a:pt x="22740" y="41509"/>
                    <a:pt x="22920" y="41690"/>
                  </a:cubicBezTo>
                  <a:cubicBezTo>
                    <a:pt x="23642" y="41870"/>
                    <a:pt x="24364" y="41870"/>
                    <a:pt x="25086" y="42050"/>
                  </a:cubicBezTo>
                  <a:cubicBezTo>
                    <a:pt x="60459" y="47104"/>
                    <a:pt x="213139" y="45479"/>
                    <a:pt x="253746" y="40426"/>
                  </a:cubicBezTo>
                  <a:cubicBezTo>
                    <a:pt x="282802" y="36816"/>
                    <a:pt x="281539" y="36456"/>
                    <a:pt x="281719" y="9926"/>
                  </a:cubicBezTo>
                  <a:cubicBezTo>
                    <a:pt x="281719" y="8482"/>
                    <a:pt x="281900" y="7038"/>
                    <a:pt x="281900" y="5414"/>
                  </a:cubicBezTo>
                  <a:cubicBezTo>
                    <a:pt x="281900" y="5053"/>
                    <a:pt x="281900" y="4692"/>
                    <a:pt x="281900" y="4331"/>
                  </a:cubicBezTo>
                  <a:cubicBezTo>
                    <a:pt x="282080" y="2888"/>
                    <a:pt x="282261" y="1444"/>
                    <a:pt x="282441" y="0"/>
                  </a:cubicBezTo>
                  <a:cubicBezTo>
                    <a:pt x="277749" y="2166"/>
                    <a:pt x="272876" y="4151"/>
                    <a:pt x="268184" y="6136"/>
                  </a:cubicBezTo>
                  <a:cubicBezTo>
                    <a:pt x="237323" y="18769"/>
                    <a:pt x="203033" y="24183"/>
                    <a:pt x="168743" y="23462"/>
                  </a:cubicBezTo>
                  <a:close/>
                </a:path>
              </a:pathLst>
            </a:custGeom>
            <a:solidFill>
              <a:srgbClr val="FFFFFF"/>
            </a:solidFill>
            <a:ln w="1804" cap="flat">
              <a:noFill/>
              <a:prstDash val="solid"/>
              <a:miter/>
            </a:ln>
          </p:spPr>
          <p:txBody>
            <a:bodyPr rtlCol="0" anchor="ctr"/>
            <a:lstStyle/>
            <a:p>
              <a:endParaRPr lang="en-US"/>
            </a:p>
          </p:txBody>
        </p:sp>
        <p:sp>
          <p:nvSpPr>
            <p:cNvPr id="186" name="Freeform 814">
              <a:extLst>
                <a:ext uri="{FF2B5EF4-FFF2-40B4-BE49-F238E27FC236}">
                  <a16:creationId xmlns:a16="http://schemas.microsoft.com/office/drawing/2014/main" id="{6F7FE825-34A6-7481-FC0A-6143522B4C32}"/>
                </a:ext>
              </a:extLst>
            </p:cNvPr>
            <p:cNvSpPr/>
            <p:nvPr/>
          </p:nvSpPr>
          <p:spPr>
            <a:xfrm>
              <a:off x="3638427" y="5412405"/>
              <a:ext cx="160825" cy="161013"/>
            </a:xfrm>
            <a:custGeom>
              <a:avLst/>
              <a:gdLst>
                <a:gd name="connsiteX0" fmla="*/ 160683 w 160825"/>
                <a:gd name="connsiteY0" fmla="*/ 89876 h 161013"/>
                <a:gd name="connsiteX1" fmla="*/ 86689 w 160825"/>
                <a:gd name="connsiteY1" fmla="*/ 0 h 161013"/>
                <a:gd name="connsiteX2" fmla="*/ 61 w 160825"/>
                <a:gd name="connsiteY2" fmla="*/ 89695 h 161013"/>
                <a:gd name="connsiteX3" fmla="*/ 77124 w 160825"/>
                <a:gd name="connsiteY3" fmla="*/ 160982 h 161013"/>
                <a:gd name="connsiteX4" fmla="*/ 160683 w 160825"/>
                <a:gd name="connsiteY4" fmla="*/ 89876 h 161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25" h="161013">
                  <a:moveTo>
                    <a:pt x="160683" y="89876"/>
                  </a:moveTo>
                  <a:cubicBezTo>
                    <a:pt x="160502" y="43314"/>
                    <a:pt x="143177" y="722"/>
                    <a:pt x="86689" y="0"/>
                  </a:cubicBezTo>
                  <a:cubicBezTo>
                    <a:pt x="7280" y="5053"/>
                    <a:pt x="-841" y="45840"/>
                    <a:pt x="61" y="89695"/>
                  </a:cubicBezTo>
                  <a:cubicBezTo>
                    <a:pt x="783" y="124888"/>
                    <a:pt x="39585" y="162246"/>
                    <a:pt x="77124" y="160982"/>
                  </a:cubicBezTo>
                  <a:cubicBezTo>
                    <a:pt x="122242" y="159539"/>
                    <a:pt x="163571" y="132107"/>
                    <a:pt x="160683" y="89876"/>
                  </a:cubicBezTo>
                  <a:close/>
                </a:path>
              </a:pathLst>
            </a:custGeom>
            <a:solidFill>
              <a:srgbClr val="FFFFFF"/>
            </a:solidFill>
            <a:ln w="1804" cap="flat">
              <a:noFill/>
              <a:prstDash val="solid"/>
              <a:miter/>
            </a:ln>
          </p:spPr>
          <p:txBody>
            <a:bodyPr rtlCol="0" anchor="ctr"/>
            <a:lstStyle/>
            <a:p>
              <a:endParaRPr lang="en-US"/>
            </a:p>
          </p:txBody>
        </p:sp>
        <p:sp>
          <p:nvSpPr>
            <p:cNvPr id="187" name="Freeform 815">
              <a:extLst>
                <a:ext uri="{FF2B5EF4-FFF2-40B4-BE49-F238E27FC236}">
                  <a16:creationId xmlns:a16="http://schemas.microsoft.com/office/drawing/2014/main" id="{FAD51BAE-7CED-F550-47F1-C3073B7B2298}"/>
                </a:ext>
              </a:extLst>
            </p:cNvPr>
            <p:cNvSpPr/>
            <p:nvPr/>
          </p:nvSpPr>
          <p:spPr>
            <a:xfrm>
              <a:off x="3543018" y="6028001"/>
              <a:ext cx="301672" cy="309526"/>
            </a:xfrm>
            <a:custGeom>
              <a:avLst/>
              <a:gdLst>
                <a:gd name="connsiteX0" fmla="*/ 292548 w 301672"/>
                <a:gd name="connsiteY0" fmla="*/ 7760 h 309526"/>
                <a:gd name="connsiteX1" fmla="*/ 267281 w 301672"/>
                <a:gd name="connsiteY1" fmla="*/ 0 h 309526"/>
                <a:gd name="connsiteX2" fmla="*/ 268725 w 301672"/>
                <a:gd name="connsiteY2" fmla="*/ 4692 h 309526"/>
                <a:gd name="connsiteX3" fmla="*/ 269086 w 301672"/>
                <a:gd name="connsiteY3" fmla="*/ 64609 h 309526"/>
                <a:gd name="connsiteX4" fmla="*/ 257716 w 301672"/>
                <a:gd name="connsiteY4" fmla="*/ 116947 h 309526"/>
                <a:gd name="connsiteX5" fmla="*/ 248332 w 301672"/>
                <a:gd name="connsiteY5" fmla="*/ 174698 h 309526"/>
                <a:gd name="connsiteX6" fmla="*/ 215125 w 301672"/>
                <a:gd name="connsiteY6" fmla="*/ 231187 h 309526"/>
                <a:gd name="connsiteX7" fmla="*/ 52518 w 301672"/>
                <a:gd name="connsiteY7" fmla="*/ 270530 h 309526"/>
                <a:gd name="connsiteX8" fmla="*/ 10648 w 301672"/>
                <a:gd name="connsiteY8" fmla="*/ 255190 h 309526"/>
                <a:gd name="connsiteX9" fmla="*/ 0 w 301672"/>
                <a:gd name="connsiteY9" fmla="*/ 249956 h 309526"/>
                <a:gd name="connsiteX10" fmla="*/ 0 w 301672"/>
                <a:gd name="connsiteY10" fmla="*/ 249956 h 309526"/>
                <a:gd name="connsiteX11" fmla="*/ 2166 w 301672"/>
                <a:gd name="connsiteY11" fmla="*/ 270349 h 309526"/>
                <a:gd name="connsiteX12" fmla="*/ 31583 w 301672"/>
                <a:gd name="connsiteY12" fmla="*/ 299947 h 309526"/>
                <a:gd name="connsiteX13" fmla="*/ 44757 w 301672"/>
                <a:gd name="connsiteY13" fmla="*/ 301391 h 309526"/>
                <a:gd name="connsiteX14" fmla="*/ 207003 w 301672"/>
                <a:gd name="connsiteY14" fmla="*/ 309151 h 309526"/>
                <a:gd name="connsiteX15" fmla="*/ 262950 w 301672"/>
                <a:gd name="connsiteY15" fmla="*/ 308429 h 309526"/>
                <a:gd name="connsiteX16" fmla="*/ 281178 w 301672"/>
                <a:gd name="connsiteY16" fmla="*/ 290743 h 309526"/>
                <a:gd name="connsiteX17" fmla="*/ 295074 w 301672"/>
                <a:gd name="connsiteY17" fmla="*/ 112976 h 309526"/>
                <a:gd name="connsiteX18" fmla="*/ 301571 w 301672"/>
                <a:gd name="connsiteY18" fmla="*/ 33388 h 309526"/>
                <a:gd name="connsiteX19" fmla="*/ 292548 w 301672"/>
                <a:gd name="connsiteY19" fmla="*/ 7760 h 30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1672" h="309526">
                  <a:moveTo>
                    <a:pt x="292548" y="7760"/>
                  </a:moveTo>
                  <a:cubicBezTo>
                    <a:pt x="284426" y="5053"/>
                    <a:pt x="275944" y="1805"/>
                    <a:pt x="267281" y="0"/>
                  </a:cubicBezTo>
                  <a:cubicBezTo>
                    <a:pt x="267823" y="1624"/>
                    <a:pt x="268364" y="3068"/>
                    <a:pt x="268725" y="4692"/>
                  </a:cubicBezTo>
                  <a:cubicBezTo>
                    <a:pt x="274140" y="25807"/>
                    <a:pt x="272335" y="43494"/>
                    <a:pt x="269086" y="64609"/>
                  </a:cubicBezTo>
                  <a:cubicBezTo>
                    <a:pt x="266379" y="82296"/>
                    <a:pt x="260423" y="99441"/>
                    <a:pt x="257716" y="116947"/>
                  </a:cubicBezTo>
                  <a:cubicBezTo>
                    <a:pt x="255551" y="136258"/>
                    <a:pt x="254107" y="156110"/>
                    <a:pt x="248332" y="174698"/>
                  </a:cubicBezTo>
                  <a:cubicBezTo>
                    <a:pt x="241474" y="196355"/>
                    <a:pt x="230645" y="214764"/>
                    <a:pt x="215125" y="231187"/>
                  </a:cubicBezTo>
                  <a:cubicBezTo>
                    <a:pt x="173616" y="274861"/>
                    <a:pt x="108826" y="283344"/>
                    <a:pt x="52518" y="270530"/>
                  </a:cubicBezTo>
                  <a:cubicBezTo>
                    <a:pt x="37899" y="267281"/>
                    <a:pt x="24364" y="261326"/>
                    <a:pt x="10648" y="255190"/>
                  </a:cubicBezTo>
                  <a:cubicBezTo>
                    <a:pt x="7038" y="253566"/>
                    <a:pt x="3609" y="251941"/>
                    <a:pt x="0" y="249956"/>
                  </a:cubicBezTo>
                  <a:cubicBezTo>
                    <a:pt x="0" y="249956"/>
                    <a:pt x="0" y="249956"/>
                    <a:pt x="0" y="249956"/>
                  </a:cubicBezTo>
                  <a:cubicBezTo>
                    <a:pt x="722" y="256814"/>
                    <a:pt x="1444" y="263492"/>
                    <a:pt x="2166" y="270349"/>
                  </a:cubicBezTo>
                  <a:cubicBezTo>
                    <a:pt x="4512" y="293450"/>
                    <a:pt x="9024" y="297240"/>
                    <a:pt x="31583" y="299947"/>
                  </a:cubicBezTo>
                  <a:cubicBezTo>
                    <a:pt x="35914" y="300489"/>
                    <a:pt x="40426" y="301210"/>
                    <a:pt x="44757" y="301391"/>
                  </a:cubicBezTo>
                  <a:cubicBezTo>
                    <a:pt x="98900" y="304098"/>
                    <a:pt x="152861" y="306985"/>
                    <a:pt x="207003" y="309151"/>
                  </a:cubicBezTo>
                  <a:cubicBezTo>
                    <a:pt x="225592" y="309873"/>
                    <a:pt x="244361" y="309512"/>
                    <a:pt x="262950" y="308429"/>
                  </a:cubicBezTo>
                  <a:cubicBezTo>
                    <a:pt x="273057" y="307888"/>
                    <a:pt x="282441" y="303918"/>
                    <a:pt x="281178" y="290743"/>
                  </a:cubicBezTo>
                  <a:cubicBezTo>
                    <a:pt x="287134" y="243098"/>
                    <a:pt x="289299" y="149071"/>
                    <a:pt x="295074" y="112976"/>
                  </a:cubicBezTo>
                  <a:cubicBezTo>
                    <a:pt x="299225" y="86808"/>
                    <a:pt x="299947" y="59917"/>
                    <a:pt x="301571" y="33388"/>
                  </a:cubicBezTo>
                  <a:cubicBezTo>
                    <a:pt x="301752" y="24183"/>
                    <a:pt x="302654" y="11369"/>
                    <a:pt x="292548" y="7760"/>
                  </a:cubicBezTo>
                  <a:close/>
                </a:path>
              </a:pathLst>
            </a:custGeom>
            <a:solidFill>
              <a:srgbClr val="FFFFFF"/>
            </a:solidFill>
            <a:ln w="1804" cap="flat">
              <a:noFill/>
              <a:prstDash val="solid"/>
              <a:miter/>
            </a:ln>
          </p:spPr>
          <p:txBody>
            <a:bodyPr rtlCol="0" anchor="ctr"/>
            <a:lstStyle/>
            <a:p>
              <a:endParaRPr lang="en-US"/>
            </a:p>
          </p:txBody>
        </p:sp>
        <p:sp>
          <p:nvSpPr>
            <p:cNvPr id="188" name="Freeform 816">
              <a:extLst>
                <a:ext uri="{FF2B5EF4-FFF2-40B4-BE49-F238E27FC236}">
                  <a16:creationId xmlns:a16="http://schemas.microsoft.com/office/drawing/2014/main" id="{E13EA172-BA59-A633-12C6-7BF51F08620E}"/>
                </a:ext>
              </a:extLst>
            </p:cNvPr>
            <p:cNvSpPr/>
            <p:nvPr/>
          </p:nvSpPr>
          <p:spPr>
            <a:xfrm>
              <a:off x="3798552" y="5259399"/>
              <a:ext cx="578275" cy="779698"/>
            </a:xfrm>
            <a:custGeom>
              <a:avLst/>
              <a:gdLst>
                <a:gd name="connsiteX0" fmla="*/ 513104 w 578275"/>
                <a:gd name="connsiteY0" fmla="*/ 41834 h 779698"/>
                <a:gd name="connsiteX1" fmla="*/ 519240 w 578275"/>
                <a:gd name="connsiteY1" fmla="*/ 138387 h 779698"/>
                <a:gd name="connsiteX2" fmla="*/ 519060 w 578275"/>
                <a:gd name="connsiteY2" fmla="*/ 143261 h 779698"/>
                <a:gd name="connsiteX3" fmla="*/ 519060 w 578275"/>
                <a:gd name="connsiteY3" fmla="*/ 143261 h 779698"/>
                <a:gd name="connsiteX4" fmla="*/ 522308 w 578275"/>
                <a:gd name="connsiteY4" fmla="*/ 144704 h 779698"/>
                <a:gd name="connsiteX5" fmla="*/ 523572 w 578275"/>
                <a:gd name="connsiteY5" fmla="*/ 145246 h 779698"/>
                <a:gd name="connsiteX6" fmla="*/ 524654 w 578275"/>
                <a:gd name="connsiteY6" fmla="*/ 145787 h 779698"/>
                <a:gd name="connsiteX7" fmla="*/ 527361 w 578275"/>
                <a:gd name="connsiteY7" fmla="*/ 147411 h 779698"/>
                <a:gd name="connsiteX8" fmla="*/ 525196 w 578275"/>
                <a:gd name="connsiteY8" fmla="*/ 148675 h 779698"/>
                <a:gd name="connsiteX9" fmla="*/ 523572 w 578275"/>
                <a:gd name="connsiteY9" fmla="*/ 149397 h 779698"/>
                <a:gd name="connsiteX10" fmla="*/ 523030 w 578275"/>
                <a:gd name="connsiteY10" fmla="*/ 149577 h 779698"/>
                <a:gd name="connsiteX11" fmla="*/ 520864 w 578275"/>
                <a:gd name="connsiteY11" fmla="*/ 150480 h 779698"/>
                <a:gd name="connsiteX12" fmla="*/ 520864 w 578275"/>
                <a:gd name="connsiteY12" fmla="*/ 150480 h 779698"/>
                <a:gd name="connsiteX13" fmla="*/ 518699 w 578275"/>
                <a:gd name="connsiteY13" fmla="*/ 151382 h 779698"/>
                <a:gd name="connsiteX14" fmla="*/ 514548 w 578275"/>
                <a:gd name="connsiteY14" fmla="*/ 228444 h 779698"/>
                <a:gd name="connsiteX15" fmla="*/ 512021 w 578275"/>
                <a:gd name="connsiteY15" fmla="*/ 316876 h 779698"/>
                <a:gd name="connsiteX16" fmla="*/ 500110 w 578275"/>
                <a:gd name="connsiteY16" fmla="*/ 491214 h 779698"/>
                <a:gd name="connsiteX17" fmla="*/ 436583 w 578275"/>
                <a:gd name="connsiteY17" fmla="*/ 660498 h 779698"/>
                <a:gd name="connsiteX18" fmla="*/ 267299 w 578275"/>
                <a:gd name="connsiteY18" fmla="*/ 722040 h 779698"/>
                <a:gd name="connsiteX19" fmla="*/ 17 w 578275"/>
                <a:gd name="connsiteY19" fmla="*/ 731966 h 779698"/>
                <a:gd name="connsiteX20" fmla="*/ 17 w 578275"/>
                <a:gd name="connsiteY20" fmla="*/ 739726 h 779698"/>
                <a:gd name="connsiteX21" fmla="*/ 9763 w 578275"/>
                <a:gd name="connsiteY21" fmla="*/ 754164 h 779698"/>
                <a:gd name="connsiteX22" fmla="*/ 35932 w 578275"/>
                <a:gd name="connsiteY22" fmla="*/ 759217 h 779698"/>
                <a:gd name="connsiteX23" fmla="*/ 52355 w 578275"/>
                <a:gd name="connsiteY23" fmla="*/ 766617 h 779698"/>
                <a:gd name="connsiteX24" fmla="*/ 89171 w 578275"/>
                <a:gd name="connsiteY24" fmla="*/ 778528 h 779698"/>
                <a:gd name="connsiteX25" fmla="*/ 490906 w 578275"/>
                <a:gd name="connsiteY25" fmla="*/ 774557 h 779698"/>
                <a:gd name="connsiteX26" fmla="*/ 546853 w 578275"/>
                <a:gd name="connsiteY26" fmla="*/ 771850 h 779698"/>
                <a:gd name="connsiteX27" fmla="*/ 562735 w 578275"/>
                <a:gd name="connsiteY27" fmla="*/ 752359 h 779698"/>
                <a:gd name="connsiteX28" fmla="*/ 562735 w 578275"/>
                <a:gd name="connsiteY28" fmla="*/ 595167 h 779698"/>
                <a:gd name="connsiteX29" fmla="*/ 568870 w 578275"/>
                <a:gd name="connsiteY29" fmla="*/ 280421 h 779698"/>
                <a:gd name="connsiteX30" fmla="*/ 573563 w 578275"/>
                <a:gd name="connsiteY30" fmla="*/ 139110 h 779698"/>
                <a:gd name="connsiteX31" fmla="*/ 578255 w 578275"/>
                <a:gd name="connsiteY31" fmla="*/ 27216 h 779698"/>
                <a:gd name="connsiteX32" fmla="*/ 557681 w 578275"/>
                <a:gd name="connsiteY32" fmla="*/ 2491 h 779698"/>
                <a:gd name="connsiteX33" fmla="*/ 536385 w 578275"/>
                <a:gd name="connsiteY33" fmla="*/ 145 h 779698"/>
                <a:gd name="connsiteX34" fmla="*/ 534400 w 578275"/>
                <a:gd name="connsiteY34" fmla="*/ 325 h 779698"/>
                <a:gd name="connsiteX35" fmla="*/ 534039 w 578275"/>
                <a:gd name="connsiteY35" fmla="*/ 325 h 779698"/>
                <a:gd name="connsiteX36" fmla="*/ 531873 w 578275"/>
                <a:gd name="connsiteY36" fmla="*/ 506 h 779698"/>
                <a:gd name="connsiteX37" fmla="*/ 531512 w 578275"/>
                <a:gd name="connsiteY37" fmla="*/ 506 h 779698"/>
                <a:gd name="connsiteX38" fmla="*/ 529347 w 578275"/>
                <a:gd name="connsiteY38" fmla="*/ 686 h 779698"/>
                <a:gd name="connsiteX39" fmla="*/ 528805 w 578275"/>
                <a:gd name="connsiteY39" fmla="*/ 686 h 779698"/>
                <a:gd name="connsiteX40" fmla="*/ 526098 w 578275"/>
                <a:gd name="connsiteY40" fmla="*/ 867 h 779698"/>
                <a:gd name="connsiteX41" fmla="*/ 525376 w 578275"/>
                <a:gd name="connsiteY41" fmla="*/ 867 h 779698"/>
                <a:gd name="connsiteX42" fmla="*/ 522489 w 578275"/>
                <a:gd name="connsiteY42" fmla="*/ 1047 h 779698"/>
                <a:gd name="connsiteX43" fmla="*/ 522128 w 578275"/>
                <a:gd name="connsiteY43" fmla="*/ 1047 h 779698"/>
                <a:gd name="connsiteX44" fmla="*/ 518879 w 578275"/>
                <a:gd name="connsiteY44" fmla="*/ 1227 h 779698"/>
                <a:gd name="connsiteX45" fmla="*/ 517977 w 578275"/>
                <a:gd name="connsiteY45" fmla="*/ 1227 h 779698"/>
                <a:gd name="connsiteX46" fmla="*/ 514548 w 578275"/>
                <a:gd name="connsiteY46" fmla="*/ 1408 h 779698"/>
                <a:gd name="connsiteX47" fmla="*/ 513826 w 578275"/>
                <a:gd name="connsiteY47" fmla="*/ 1408 h 779698"/>
                <a:gd name="connsiteX48" fmla="*/ 510578 w 578275"/>
                <a:gd name="connsiteY48" fmla="*/ 1589 h 779698"/>
                <a:gd name="connsiteX49" fmla="*/ 509856 w 578275"/>
                <a:gd name="connsiteY49" fmla="*/ 1589 h 779698"/>
                <a:gd name="connsiteX50" fmla="*/ 505885 w 578275"/>
                <a:gd name="connsiteY50" fmla="*/ 1769 h 779698"/>
                <a:gd name="connsiteX51" fmla="*/ 504802 w 578275"/>
                <a:gd name="connsiteY51" fmla="*/ 1769 h 779698"/>
                <a:gd name="connsiteX52" fmla="*/ 500651 w 578275"/>
                <a:gd name="connsiteY52" fmla="*/ 1950 h 779698"/>
                <a:gd name="connsiteX53" fmla="*/ 500651 w 578275"/>
                <a:gd name="connsiteY53" fmla="*/ 1950 h 779698"/>
                <a:gd name="connsiteX54" fmla="*/ 500651 w 578275"/>
                <a:gd name="connsiteY54" fmla="*/ 1950 h 779698"/>
                <a:gd name="connsiteX55" fmla="*/ 513104 w 578275"/>
                <a:gd name="connsiteY55" fmla="*/ 41834 h 77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78275" h="779698">
                  <a:moveTo>
                    <a:pt x="513104" y="41834"/>
                  </a:moveTo>
                  <a:cubicBezTo>
                    <a:pt x="519782" y="73598"/>
                    <a:pt x="520143" y="106083"/>
                    <a:pt x="519240" y="138387"/>
                  </a:cubicBezTo>
                  <a:cubicBezTo>
                    <a:pt x="519240" y="140012"/>
                    <a:pt x="519060" y="141636"/>
                    <a:pt x="519060" y="143261"/>
                  </a:cubicBezTo>
                  <a:cubicBezTo>
                    <a:pt x="519060" y="143261"/>
                    <a:pt x="519060" y="143261"/>
                    <a:pt x="519060" y="143261"/>
                  </a:cubicBezTo>
                  <a:cubicBezTo>
                    <a:pt x="520143" y="143621"/>
                    <a:pt x="521226" y="144163"/>
                    <a:pt x="522308" y="144704"/>
                  </a:cubicBezTo>
                  <a:cubicBezTo>
                    <a:pt x="522669" y="144885"/>
                    <a:pt x="523030" y="145065"/>
                    <a:pt x="523572" y="145246"/>
                  </a:cubicBezTo>
                  <a:cubicBezTo>
                    <a:pt x="523933" y="145426"/>
                    <a:pt x="524294" y="145606"/>
                    <a:pt x="524654" y="145787"/>
                  </a:cubicBezTo>
                  <a:cubicBezTo>
                    <a:pt x="525557" y="146329"/>
                    <a:pt x="526459" y="146870"/>
                    <a:pt x="527361" y="147411"/>
                  </a:cubicBezTo>
                  <a:cubicBezTo>
                    <a:pt x="526640" y="147772"/>
                    <a:pt x="525918" y="148133"/>
                    <a:pt x="525196" y="148675"/>
                  </a:cubicBezTo>
                  <a:cubicBezTo>
                    <a:pt x="524654" y="149036"/>
                    <a:pt x="524113" y="149216"/>
                    <a:pt x="523572" y="149397"/>
                  </a:cubicBezTo>
                  <a:cubicBezTo>
                    <a:pt x="523391" y="149397"/>
                    <a:pt x="523211" y="149577"/>
                    <a:pt x="523030" y="149577"/>
                  </a:cubicBezTo>
                  <a:cubicBezTo>
                    <a:pt x="522308" y="149938"/>
                    <a:pt x="521586" y="150118"/>
                    <a:pt x="520864" y="150480"/>
                  </a:cubicBezTo>
                  <a:cubicBezTo>
                    <a:pt x="520864" y="150480"/>
                    <a:pt x="520864" y="150480"/>
                    <a:pt x="520864" y="150480"/>
                  </a:cubicBezTo>
                  <a:cubicBezTo>
                    <a:pt x="520143" y="150840"/>
                    <a:pt x="519421" y="151021"/>
                    <a:pt x="518699" y="151382"/>
                  </a:cubicBezTo>
                  <a:cubicBezTo>
                    <a:pt x="517796" y="177189"/>
                    <a:pt x="515992" y="202817"/>
                    <a:pt x="514548" y="228444"/>
                  </a:cubicBezTo>
                  <a:cubicBezTo>
                    <a:pt x="512924" y="257861"/>
                    <a:pt x="512563" y="287278"/>
                    <a:pt x="512021" y="316876"/>
                  </a:cubicBezTo>
                  <a:cubicBezTo>
                    <a:pt x="511119" y="375169"/>
                    <a:pt x="505885" y="433101"/>
                    <a:pt x="500110" y="491214"/>
                  </a:cubicBezTo>
                  <a:cubicBezTo>
                    <a:pt x="494154" y="550770"/>
                    <a:pt x="483687" y="618087"/>
                    <a:pt x="436583" y="660498"/>
                  </a:cubicBezTo>
                  <a:cubicBezTo>
                    <a:pt x="389119" y="703270"/>
                    <a:pt x="329021" y="716265"/>
                    <a:pt x="267299" y="722040"/>
                  </a:cubicBezTo>
                  <a:cubicBezTo>
                    <a:pt x="178326" y="730161"/>
                    <a:pt x="89171" y="731966"/>
                    <a:pt x="17" y="731966"/>
                  </a:cubicBezTo>
                  <a:cubicBezTo>
                    <a:pt x="17" y="734492"/>
                    <a:pt x="17" y="737199"/>
                    <a:pt x="17" y="739726"/>
                  </a:cubicBezTo>
                  <a:cubicBezTo>
                    <a:pt x="-163" y="748208"/>
                    <a:pt x="920" y="752900"/>
                    <a:pt x="9763" y="754164"/>
                  </a:cubicBezTo>
                  <a:cubicBezTo>
                    <a:pt x="18606" y="755247"/>
                    <a:pt x="27088" y="757954"/>
                    <a:pt x="35932" y="759217"/>
                  </a:cubicBezTo>
                  <a:cubicBezTo>
                    <a:pt x="42429" y="760119"/>
                    <a:pt x="49287" y="760841"/>
                    <a:pt x="52355" y="766617"/>
                  </a:cubicBezTo>
                  <a:cubicBezTo>
                    <a:pt x="61018" y="783220"/>
                    <a:pt x="74553" y="779791"/>
                    <a:pt x="89171" y="778528"/>
                  </a:cubicBezTo>
                  <a:cubicBezTo>
                    <a:pt x="123642" y="775460"/>
                    <a:pt x="391284" y="782859"/>
                    <a:pt x="490906" y="774557"/>
                  </a:cubicBezTo>
                  <a:cubicBezTo>
                    <a:pt x="509495" y="773114"/>
                    <a:pt x="528264" y="774738"/>
                    <a:pt x="546853" y="771850"/>
                  </a:cubicBezTo>
                  <a:cubicBezTo>
                    <a:pt x="558584" y="770045"/>
                    <a:pt x="563998" y="764992"/>
                    <a:pt x="562735" y="752359"/>
                  </a:cubicBezTo>
                  <a:cubicBezTo>
                    <a:pt x="557501" y="700022"/>
                    <a:pt x="561110" y="647504"/>
                    <a:pt x="562735" y="595167"/>
                  </a:cubicBezTo>
                  <a:cubicBezTo>
                    <a:pt x="565983" y="490311"/>
                    <a:pt x="566705" y="385276"/>
                    <a:pt x="568870" y="280421"/>
                  </a:cubicBezTo>
                  <a:cubicBezTo>
                    <a:pt x="569773" y="233317"/>
                    <a:pt x="569051" y="186213"/>
                    <a:pt x="573563" y="139110"/>
                  </a:cubicBezTo>
                  <a:cubicBezTo>
                    <a:pt x="577172" y="101932"/>
                    <a:pt x="577353" y="64574"/>
                    <a:pt x="578255" y="27216"/>
                  </a:cubicBezTo>
                  <a:cubicBezTo>
                    <a:pt x="578616" y="9529"/>
                    <a:pt x="574285" y="4837"/>
                    <a:pt x="557681" y="2491"/>
                  </a:cubicBezTo>
                  <a:cubicBezTo>
                    <a:pt x="550643" y="1589"/>
                    <a:pt x="543424" y="-577"/>
                    <a:pt x="536385" y="145"/>
                  </a:cubicBezTo>
                  <a:cubicBezTo>
                    <a:pt x="535844" y="145"/>
                    <a:pt x="535122" y="325"/>
                    <a:pt x="534400" y="325"/>
                  </a:cubicBezTo>
                  <a:cubicBezTo>
                    <a:pt x="534220" y="325"/>
                    <a:pt x="534039" y="325"/>
                    <a:pt x="534039" y="325"/>
                  </a:cubicBezTo>
                  <a:cubicBezTo>
                    <a:pt x="533317" y="325"/>
                    <a:pt x="532595" y="506"/>
                    <a:pt x="531873" y="506"/>
                  </a:cubicBezTo>
                  <a:cubicBezTo>
                    <a:pt x="531693" y="506"/>
                    <a:pt x="531512" y="506"/>
                    <a:pt x="531512" y="506"/>
                  </a:cubicBezTo>
                  <a:cubicBezTo>
                    <a:pt x="530791" y="506"/>
                    <a:pt x="530069" y="686"/>
                    <a:pt x="529347" y="686"/>
                  </a:cubicBezTo>
                  <a:cubicBezTo>
                    <a:pt x="529166" y="686"/>
                    <a:pt x="528986" y="686"/>
                    <a:pt x="528805" y="686"/>
                  </a:cubicBezTo>
                  <a:cubicBezTo>
                    <a:pt x="527903" y="686"/>
                    <a:pt x="527001" y="867"/>
                    <a:pt x="526098" y="867"/>
                  </a:cubicBezTo>
                  <a:cubicBezTo>
                    <a:pt x="525918" y="867"/>
                    <a:pt x="525557" y="867"/>
                    <a:pt x="525376" y="867"/>
                  </a:cubicBezTo>
                  <a:cubicBezTo>
                    <a:pt x="524474" y="867"/>
                    <a:pt x="523572" y="1047"/>
                    <a:pt x="522489" y="1047"/>
                  </a:cubicBezTo>
                  <a:cubicBezTo>
                    <a:pt x="522308" y="1047"/>
                    <a:pt x="522308" y="1047"/>
                    <a:pt x="522128" y="1047"/>
                  </a:cubicBezTo>
                  <a:cubicBezTo>
                    <a:pt x="521045" y="1047"/>
                    <a:pt x="519962" y="1227"/>
                    <a:pt x="518879" y="1227"/>
                  </a:cubicBezTo>
                  <a:cubicBezTo>
                    <a:pt x="518518" y="1227"/>
                    <a:pt x="518338" y="1227"/>
                    <a:pt x="517977" y="1227"/>
                  </a:cubicBezTo>
                  <a:cubicBezTo>
                    <a:pt x="516894" y="1227"/>
                    <a:pt x="515631" y="1408"/>
                    <a:pt x="514548" y="1408"/>
                  </a:cubicBezTo>
                  <a:cubicBezTo>
                    <a:pt x="514367" y="1408"/>
                    <a:pt x="514007" y="1408"/>
                    <a:pt x="513826" y="1408"/>
                  </a:cubicBezTo>
                  <a:cubicBezTo>
                    <a:pt x="512743" y="1408"/>
                    <a:pt x="511660" y="1408"/>
                    <a:pt x="510578" y="1589"/>
                  </a:cubicBezTo>
                  <a:cubicBezTo>
                    <a:pt x="510397" y="1589"/>
                    <a:pt x="510036" y="1589"/>
                    <a:pt x="509856" y="1589"/>
                  </a:cubicBezTo>
                  <a:cubicBezTo>
                    <a:pt x="508592" y="1589"/>
                    <a:pt x="507329" y="1769"/>
                    <a:pt x="505885" y="1769"/>
                  </a:cubicBezTo>
                  <a:cubicBezTo>
                    <a:pt x="505524" y="1769"/>
                    <a:pt x="505163" y="1769"/>
                    <a:pt x="504802" y="1769"/>
                  </a:cubicBezTo>
                  <a:cubicBezTo>
                    <a:pt x="503359" y="1769"/>
                    <a:pt x="502095" y="1769"/>
                    <a:pt x="500651" y="1950"/>
                  </a:cubicBezTo>
                  <a:lnTo>
                    <a:pt x="500651" y="1950"/>
                  </a:lnTo>
                  <a:cubicBezTo>
                    <a:pt x="500651" y="1950"/>
                    <a:pt x="500651" y="1950"/>
                    <a:pt x="500651" y="1950"/>
                  </a:cubicBezTo>
                  <a:cubicBezTo>
                    <a:pt x="505885" y="14944"/>
                    <a:pt x="510216" y="28299"/>
                    <a:pt x="513104" y="41834"/>
                  </a:cubicBezTo>
                  <a:close/>
                </a:path>
              </a:pathLst>
            </a:custGeom>
            <a:solidFill>
              <a:srgbClr val="FFFFFF"/>
            </a:solidFill>
            <a:ln w="1804" cap="flat">
              <a:noFill/>
              <a:prstDash val="solid"/>
              <a:miter/>
            </a:ln>
          </p:spPr>
          <p:txBody>
            <a:bodyPr rtlCol="0" anchor="ctr"/>
            <a:lstStyle/>
            <a:p>
              <a:endParaRPr lang="en-US"/>
            </a:p>
          </p:txBody>
        </p:sp>
        <p:sp>
          <p:nvSpPr>
            <p:cNvPr id="189" name="Freeform 817">
              <a:extLst>
                <a:ext uri="{FF2B5EF4-FFF2-40B4-BE49-F238E27FC236}">
                  <a16:creationId xmlns:a16="http://schemas.microsoft.com/office/drawing/2014/main" id="{EADC0756-7565-D4CB-BC70-10CCEDE7B64C}"/>
                </a:ext>
              </a:extLst>
            </p:cNvPr>
            <p:cNvSpPr/>
            <p:nvPr/>
          </p:nvSpPr>
          <p:spPr>
            <a:xfrm>
              <a:off x="3404595" y="5955090"/>
              <a:ext cx="181977" cy="81856"/>
            </a:xfrm>
            <a:custGeom>
              <a:avLst/>
              <a:gdLst>
                <a:gd name="connsiteX0" fmla="*/ 163329 w 181977"/>
                <a:gd name="connsiteY0" fmla="*/ 54684 h 81856"/>
                <a:gd name="connsiteX1" fmla="*/ 181917 w 181977"/>
                <a:gd name="connsiteY1" fmla="*/ 40426 h 81856"/>
                <a:gd name="connsiteX2" fmla="*/ 181917 w 181977"/>
                <a:gd name="connsiteY2" fmla="*/ 36997 h 81856"/>
                <a:gd name="connsiteX3" fmla="*/ 128858 w 181977"/>
                <a:gd name="connsiteY3" fmla="*/ 35734 h 81856"/>
                <a:gd name="connsiteX4" fmla="*/ 17867 w 181977"/>
                <a:gd name="connsiteY4" fmla="*/ 9565 h 81856"/>
                <a:gd name="connsiteX5" fmla="*/ 0 w 181977"/>
                <a:gd name="connsiteY5" fmla="*/ 0 h 81856"/>
                <a:gd name="connsiteX6" fmla="*/ 0 w 181977"/>
                <a:gd name="connsiteY6" fmla="*/ 181 h 81856"/>
                <a:gd name="connsiteX7" fmla="*/ 1083 w 181977"/>
                <a:gd name="connsiteY7" fmla="*/ 17326 h 81856"/>
                <a:gd name="connsiteX8" fmla="*/ 1805 w 181977"/>
                <a:gd name="connsiteY8" fmla="*/ 29417 h 81856"/>
                <a:gd name="connsiteX9" fmla="*/ 3249 w 181977"/>
                <a:gd name="connsiteY9" fmla="*/ 54684 h 81856"/>
                <a:gd name="connsiteX10" fmla="*/ 25086 w 181977"/>
                <a:gd name="connsiteY10" fmla="*/ 78867 h 81856"/>
                <a:gd name="connsiteX11" fmla="*/ 104675 w 181977"/>
                <a:gd name="connsiteY11" fmla="*/ 80311 h 81856"/>
                <a:gd name="connsiteX12" fmla="*/ 125249 w 181977"/>
                <a:gd name="connsiteY12" fmla="*/ 77965 h 81856"/>
                <a:gd name="connsiteX13" fmla="*/ 163329 w 181977"/>
                <a:gd name="connsiteY13" fmla="*/ 54684 h 81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977" h="81856">
                  <a:moveTo>
                    <a:pt x="163329" y="54684"/>
                  </a:moveTo>
                  <a:cubicBezTo>
                    <a:pt x="183000" y="54864"/>
                    <a:pt x="182098" y="57030"/>
                    <a:pt x="181917" y="40426"/>
                  </a:cubicBezTo>
                  <a:cubicBezTo>
                    <a:pt x="181917" y="39343"/>
                    <a:pt x="181917" y="38260"/>
                    <a:pt x="181917" y="36997"/>
                  </a:cubicBezTo>
                  <a:cubicBezTo>
                    <a:pt x="164231" y="37178"/>
                    <a:pt x="146545" y="36997"/>
                    <a:pt x="128858" y="35734"/>
                  </a:cubicBezTo>
                  <a:cubicBezTo>
                    <a:pt x="89695" y="32666"/>
                    <a:pt x="53601" y="25627"/>
                    <a:pt x="17867" y="9565"/>
                  </a:cubicBezTo>
                  <a:cubicBezTo>
                    <a:pt x="11731" y="6858"/>
                    <a:pt x="5775" y="3429"/>
                    <a:pt x="0" y="0"/>
                  </a:cubicBezTo>
                  <a:cubicBezTo>
                    <a:pt x="0" y="0"/>
                    <a:pt x="0" y="181"/>
                    <a:pt x="0" y="181"/>
                  </a:cubicBezTo>
                  <a:cubicBezTo>
                    <a:pt x="361" y="5956"/>
                    <a:pt x="722" y="11551"/>
                    <a:pt x="1083" y="17326"/>
                  </a:cubicBezTo>
                  <a:cubicBezTo>
                    <a:pt x="1263" y="21296"/>
                    <a:pt x="1624" y="25447"/>
                    <a:pt x="1805" y="29417"/>
                  </a:cubicBezTo>
                  <a:cubicBezTo>
                    <a:pt x="2346" y="37899"/>
                    <a:pt x="2707" y="46201"/>
                    <a:pt x="3249" y="54684"/>
                  </a:cubicBezTo>
                  <a:cubicBezTo>
                    <a:pt x="3970" y="68941"/>
                    <a:pt x="9204" y="77062"/>
                    <a:pt x="25086" y="78867"/>
                  </a:cubicBezTo>
                  <a:cubicBezTo>
                    <a:pt x="51615" y="81935"/>
                    <a:pt x="77784" y="83018"/>
                    <a:pt x="104675" y="80311"/>
                  </a:cubicBezTo>
                  <a:cubicBezTo>
                    <a:pt x="114240" y="79408"/>
                    <a:pt x="124888" y="83199"/>
                    <a:pt x="125249" y="77965"/>
                  </a:cubicBezTo>
                  <a:cubicBezTo>
                    <a:pt x="126693" y="57571"/>
                    <a:pt x="126512" y="54503"/>
                    <a:pt x="163329" y="54684"/>
                  </a:cubicBezTo>
                  <a:close/>
                </a:path>
              </a:pathLst>
            </a:custGeom>
            <a:solidFill>
              <a:srgbClr val="FFFFFF"/>
            </a:solidFill>
            <a:ln w="1804" cap="flat">
              <a:noFill/>
              <a:prstDash val="solid"/>
              <a:miter/>
            </a:ln>
          </p:spPr>
          <p:txBody>
            <a:bodyPr rtlCol="0" anchor="ctr"/>
            <a:lstStyle/>
            <a:p>
              <a:endParaRPr lang="en-US"/>
            </a:p>
          </p:txBody>
        </p:sp>
        <p:sp>
          <p:nvSpPr>
            <p:cNvPr id="190" name="Freeform 818">
              <a:extLst>
                <a:ext uri="{FF2B5EF4-FFF2-40B4-BE49-F238E27FC236}">
                  <a16:creationId xmlns:a16="http://schemas.microsoft.com/office/drawing/2014/main" id="{56FFD99F-B72B-0155-C3F9-0FF34AA530E0}"/>
                </a:ext>
              </a:extLst>
            </p:cNvPr>
            <p:cNvSpPr/>
            <p:nvPr/>
          </p:nvSpPr>
          <p:spPr>
            <a:xfrm>
              <a:off x="3414552" y="5298883"/>
              <a:ext cx="40807" cy="304388"/>
            </a:xfrm>
            <a:custGeom>
              <a:avLst/>
              <a:gdLst>
                <a:gd name="connsiteX0" fmla="*/ 21265 w 40807"/>
                <a:gd name="connsiteY0" fmla="*/ 273783 h 304388"/>
                <a:gd name="connsiteX1" fmla="*/ 32454 w 40807"/>
                <a:gd name="connsiteY1" fmla="*/ 120380 h 304388"/>
                <a:gd name="connsiteX2" fmla="*/ 32093 w 40807"/>
                <a:gd name="connsiteY2" fmla="*/ 120380 h 304388"/>
                <a:gd name="connsiteX3" fmla="*/ 20363 w 40807"/>
                <a:gd name="connsiteY3" fmla="*/ 112259 h 304388"/>
                <a:gd name="connsiteX4" fmla="*/ 32274 w 40807"/>
                <a:gd name="connsiteY4" fmla="*/ 105040 h 304388"/>
                <a:gd name="connsiteX5" fmla="*/ 33537 w 40807"/>
                <a:gd name="connsiteY5" fmla="*/ 105040 h 304388"/>
                <a:gd name="connsiteX6" fmla="*/ 40756 w 40807"/>
                <a:gd name="connsiteY6" fmla="*/ 9750 h 304388"/>
                <a:gd name="connsiteX7" fmla="*/ 32635 w 40807"/>
                <a:gd name="connsiteY7" fmla="*/ 4 h 304388"/>
                <a:gd name="connsiteX8" fmla="*/ 691 w 40807"/>
                <a:gd name="connsiteY8" fmla="*/ 12637 h 304388"/>
                <a:gd name="connsiteX9" fmla="*/ 21265 w 40807"/>
                <a:gd name="connsiteY9" fmla="*/ 273783 h 30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07" h="304388">
                  <a:moveTo>
                    <a:pt x="21265" y="273783"/>
                  </a:moveTo>
                  <a:cubicBezTo>
                    <a:pt x="21445" y="271076"/>
                    <a:pt x="27221" y="191487"/>
                    <a:pt x="32454" y="120380"/>
                  </a:cubicBezTo>
                  <a:cubicBezTo>
                    <a:pt x="32274" y="120380"/>
                    <a:pt x="32274" y="120380"/>
                    <a:pt x="32093" y="120380"/>
                  </a:cubicBezTo>
                  <a:cubicBezTo>
                    <a:pt x="26679" y="120560"/>
                    <a:pt x="20543" y="118395"/>
                    <a:pt x="20363" y="112259"/>
                  </a:cubicBezTo>
                  <a:cubicBezTo>
                    <a:pt x="20182" y="105220"/>
                    <a:pt x="27221" y="105401"/>
                    <a:pt x="32274" y="105040"/>
                  </a:cubicBezTo>
                  <a:cubicBezTo>
                    <a:pt x="32635" y="105040"/>
                    <a:pt x="33176" y="105040"/>
                    <a:pt x="33537" y="105040"/>
                  </a:cubicBezTo>
                  <a:cubicBezTo>
                    <a:pt x="37327" y="54507"/>
                    <a:pt x="40395" y="11915"/>
                    <a:pt x="40756" y="9750"/>
                  </a:cubicBezTo>
                  <a:cubicBezTo>
                    <a:pt x="41298" y="5418"/>
                    <a:pt x="37508" y="-176"/>
                    <a:pt x="32635" y="4"/>
                  </a:cubicBezTo>
                  <a:cubicBezTo>
                    <a:pt x="21987" y="365"/>
                    <a:pt x="871" y="1989"/>
                    <a:pt x="691" y="12637"/>
                  </a:cubicBezTo>
                  <a:cubicBezTo>
                    <a:pt x="-4001" y="219641"/>
                    <a:pt x="16573" y="372141"/>
                    <a:pt x="21265" y="273783"/>
                  </a:cubicBezTo>
                  <a:close/>
                </a:path>
              </a:pathLst>
            </a:custGeom>
            <a:solidFill>
              <a:srgbClr val="FFFFFF"/>
            </a:solidFill>
            <a:ln w="1804" cap="flat">
              <a:noFill/>
              <a:prstDash val="solid"/>
              <a:miter/>
            </a:ln>
          </p:spPr>
          <p:txBody>
            <a:bodyPr rtlCol="0" anchor="ctr"/>
            <a:lstStyle/>
            <a:p>
              <a:endParaRPr lang="en-US"/>
            </a:p>
          </p:txBody>
        </p:sp>
        <p:sp>
          <p:nvSpPr>
            <p:cNvPr id="191" name="Freeform 819">
              <a:extLst>
                <a:ext uri="{FF2B5EF4-FFF2-40B4-BE49-F238E27FC236}">
                  <a16:creationId xmlns:a16="http://schemas.microsoft.com/office/drawing/2014/main" id="{AEF09EB8-8BC5-E23A-35EF-44C439B84AF0}"/>
                </a:ext>
              </a:extLst>
            </p:cNvPr>
            <p:cNvSpPr/>
            <p:nvPr/>
          </p:nvSpPr>
          <p:spPr>
            <a:xfrm>
              <a:off x="3287215" y="5173734"/>
              <a:ext cx="1182252" cy="1173977"/>
            </a:xfrm>
            <a:custGeom>
              <a:avLst/>
              <a:gdLst>
                <a:gd name="connsiteX0" fmla="*/ 1166113 w 1182252"/>
                <a:gd name="connsiteY0" fmla="*/ 85 h 1173977"/>
                <a:gd name="connsiteX1" fmla="*/ 1123341 w 1182252"/>
                <a:gd name="connsiteY1" fmla="*/ 627 h 1173977"/>
                <a:gd name="connsiteX2" fmla="*/ 733698 w 1182252"/>
                <a:gd name="connsiteY2" fmla="*/ 1890 h 1173977"/>
                <a:gd name="connsiteX3" fmla="*/ 139759 w 1182252"/>
                <a:gd name="connsiteY3" fmla="*/ 10733 h 1173977"/>
                <a:gd name="connsiteX4" fmla="*/ 25158 w 1182252"/>
                <a:gd name="connsiteY4" fmla="*/ 14523 h 1173977"/>
                <a:gd name="connsiteX5" fmla="*/ 3862 w 1182252"/>
                <a:gd name="connsiteY5" fmla="*/ 32210 h 1173977"/>
                <a:gd name="connsiteX6" fmla="*/ 72 w 1182252"/>
                <a:gd name="connsiteY6" fmla="*/ 66500 h 1173977"/>
                <a:gd name="connsiteX7" fmla="*/ 24617 w 1182252"/>
                <a:gd name="connsiteY7" fmla="*/ 519308 h 1173977"/>
                <a:gd name="connsiteX8" fmla="*/ 44469 w 1182252"/>
                <a:gd name="connsiteY8" fmla="*/ 804095 h 1173977"/>
                <a:gd name="connsiteX9" fmla="*/ 54936 w 1182252"/>
                <a:gd name="connsiteY9" fmla="*/ 904980 h 1173977"/>
                <a:gd name="connsiteX10" fmla="*/ 89587 w 1182252"/>
                <a:gd name="connsiteY10" fmla="*/ 948835 h 1173977"/>
                <a:gd name="connsiteX11" fmla="*/ 219167 w 1182252"/>
                <a:gd name="connsiteY11" fmla="*/ 950279 h 1173977"/>
                <a:gd name="connsiteX12" fmla="*/ 237937 w 1182252"/>
                <a:gd name="connsiteY12" fmla="*/ 972297 h 1173977"/>
                <a:gd name="connsiteX13" fmla="*/ 241907 w 1182252"/>
                <a:gd name="connsiteY13" fmla="*/ 1129670 h 1173977"/>
                <a:gd name="connsiteX14" fmla="*/ 278724 w 1182252"/>
                <a:gd name="connsiteY14" fmla="*/ 1168652 h 1173977"/>
                <a:gd name="connsiteX15" fmla="*/ 414440 w 1182252"/>
                <a:gd name="connsiteY15" fmla="*/ 1171359 h 1173977"/>
                <a:gd name="connsiteX16" fmla="*/ 565857 w 1182252"/>
                <a:gd name="connsiteY16" fmla="*/ 1171901 h 1173977"/>
                <a:gd name="connsiteX17" fmla="*/ 893778 w 1182252"/>
                <a:gd name="connsiteY17" fmla="*/ 1164862 h 1173977"/>
                <a:gd name="connsiteX18" fmla="*/ 906231 w 1182252"/>
                <a:gd name="connsiteY18" fmla="*/ 1161253 h 1173977"/>
                <a:gd name="connsiteX19" fmla="*/ 910743 w 1182252"/>
                <a:gd name="connsiteY19" fmla="*/ 1152771 h 1173977"/>
                <a:gd name="connsiteX20" fmla="*/ 902982 w 1182252"/>
                <a:gd name="connsiteY20" fmla="*/ 1146093 h 1173977"/>
                <a:gd name="connsiteX21" fmla="*/ 895222 w 1182252"/>
                <a:gd name="connsiteY21" fmla="*/ 1146273 h 1173977"/>
                <a:gd name="connsiteX22" fmla="*/ 854254 w 1182252"/>
                <a:gd name="connsiteY22" fmla="*/ 1103140 h 1173977"/>
                <a:gd name="connsiteX23" fmla="*/ 855337 w 1182252"/>
                <a:gd name="connsiteY23" fmla="*/ 1097907 h 1173977"/>
                <a:gd name="connsiteX24" fmla="*/ 818882 w 1182252"/>
                <a:gd name="connsiteY24" fmla="*/ 1060368 h 1173977"/>
                <a:gd name="connsiteX25" fmla="*/ 728464 w 1182252"/>
                <a:gd name="connsiteY25" fmla="*/ 1060548 h 1173977"/>
                <a:gd name="connsiteX26" fmla="*/ 713665 w 1182252"/>
                <a:gd name="connsiteY26" fmla="*/ 1039253 h 1173977"/>
                <a:gd name="connsiteX27" fmla="*/ 718538 w 1182252"/>
                <a:gd name="connsiteY27" fmla="*/ 972838 h 1173977"/>
                <a:gd name="connsiteX28" fmla="*/ 742000 w 1182252"/>
                <a:gd name="connsiteY28" fmla="*/ 953528 h 1173977"/>
                <a:gd name="connsiteX29" fmla="*/ 915074 w 1182252"/>
                <a:gd name="connsiteY29" fmla="*/ 952264 h 1173977"/>
                <a:gd name="connsiteX30" fmla="*/ 1107278 w 1182252"/>
                <a:gd name="connsiteY30" fmla="*/ 942158 h 1173977"/>
                <a:gd name="connsiteX31" fmla="*/ 1158894 w 1182252"/>
                <a:gd name="connsiteY31" fmla="*/ 895054 h 1173977"/>
                <a:gd name="connsiteX32" fmla="*/ 1160338 w 1182252"/>
                <a:gd name="connsiteY32" fmla="*/ 881879 h 1173977"/>
                <a:gd name="connsiteX33" fmla="*/ 1166113 w 1182252"/>
                <a:gd name="connsiteY33" fmla="*/ 621095 h 1173977"/>
                <a:gd name="connsiteX34" fmla="*/ 1177302 w 1182252"/>
                <a:gd name="connsiteY34" fmla="*/ 143562 h 1173977"/>
                <a:gd name="connsiteX35" fmla="*/ 1182175 w 1182252"/>
                <a:gd name="connsiteY35" fmla="*/ 15967 h 1173977"/>
                <a:gd name="connsiteX36" fmla="*/ 1166113 w 1182252"/>
                <a:gd name="connsiteY36" fmla="*/ 85 h 1173977"/>
                <a:gd name="connsiteX37" fmla="*/ 242449 w 1182252"/>
                <a:gd name="connsiteY37" fmla="*/ 859681 h 1173977"/>
                <a:gd name="connsiteX38" fmla="*/ 221874 w 1182252"/>
                <a:gd name="connsiteY38" fmla="*/ 862027 h 1173977"/>
                <a:gd name="connsiteX39" fmla="*/ 142286 w 1182252"/>
                <a:gd name="connsiteY39" fmla="*/ 860584 h 1173977"/>
                <a:gd name="connsiteX40" fmla="*/ 120448 w 1182252"/>
                <a:gd name="connsiteY40" fmla="*/ 836400 h 1173977"/>
                <a:gd name="connsiteX41" fmla="*/ 119004 w 1182252"/>
                <a:gd name="connsiteY41" fmla="*/ 811134 h 1173977"/>
                <a:gd name="connsiteX42" fmla="*/ 118283 w 1182252"/>
                <a:gd name="connsiteY42" fmla="*/ 799042 h 1173977"/>
                <a:gd name="connsiteX43" fmla="*/ 117200 w 1182252"/>
                <a:gd name="connsiteY43" fmla="*/ 781897 h 1173977"/>
                <a:gd name="connsiteX44" fmla="*/ 115576 w 1182252"/>
                <a:gd name="connsiteY44" fmla="*/ 753924 h 1173977"/>
                <a:gd name="connsiteX45" fmla="*/ 91212 w 1182252"/>
                <a:gd name="connsiteY45" fmla="*/ 276932 h 1173977"/>
                <a:gd name="connsiteX46" fmla="*/ 87602 w 1182252"/>
                <a:gd name="connsiteY46" fmla="*/ 119559 h 1173977"/>
                <a:gd name="connsiteX47" fmla="*/ 106913 w 1182252"/>
                <a:gd name="connsiteY47" fmla="*/ 96819 h 1173977"/>
                <a:gd name="connsiteX48" fmla="*/ 543659 w 1182252"/>
                <a:gd name="connsiteY48" fmla="*/ 94292 h 1173977"/>
                <a:gd name="connsiteX49" fmla="*/ 660967 w 1182252"/>
                <a:gd name="connsiteY49" fmla="*/ 95014 h 1173977"/>
                <a:gd name="connsiteX50" fmla="*/ 1011627 w 1182252"/>
                <a:gd name="connsiteY50" fmla="*/ 88156 h 1173977"/>
                <a:gd name="connsiteX51" fmla="*/ 1011627 w 1182252"/>
                <a:gd name="connsiteY51" fmla="*/ 88156 h 1173977"/>
                <a:gd name="connsiteX52" fmla="*/ 1015778 w 1182252"/>
                <a:gd name="connsiteY52" fmla="*/ 87976 h 1173977"/>
                <a:gd name="connsiteX53" fmla="*/ 1016861 w 1182252"/>
                <a:gd name="connsiteY53" fmla="*/ 87976 h 1173977"/>
                <a:gd name="connsiteX54" fmla="*/ 1020832 w 1182252"/>
                <a:gd name="connsiteY54" fmla="*/ 87795 h 1173977"/>
                <a:gd name="connsiteX55" fmla="*/ 1021553 w 1182252"/>
                <a:gd name="connsiteY55" fmla="*/ 87795 h 1173977"/>
                <a:gd name="connsiteX56" fmla="*/ 1024802 w 1182252"/>
                <a:gd name="connsiteY56" fmla="*/ 87615 h 1173977"/>
                <a:gd name="connsiteX57" fmla="*/ 1025524 w 1182252"/>
                <a:gd name="connsiteY57" fmla="*/ 87615 h 1173977"/>
                <a:gd name="connsiteX58" fmla="*/ 1028953 w 1182252"/>
                <a:gd name="connsiteY58" fmla="*/ 87434 h 1173977"/>
                <a:gd name="connsiteX59" fmla="*/ 1029855 w 1182252"/>
                <a:gd name="connsiteY59" fmla="*/ 87434 h 1173977"/>
                <a:gd name="connsiteX60" fmla="*/ 1033104 w 1182252"/>
                <a:gd name="connsiteY60" fmla="*/ 87254 h 1173977"/>
                <a:gd name="connsiteX61" fmla="*/ 1033465 w 1182252"/>
                <a:gd name="connsiteY61" fmla="*/ 87254 h 1173977"/>
                <a:gd name="connsiteX62" fmla="*/ 1036352 w 1182252"/>
                <a:gd name="connsiteY62" fmla="*/ 87073 h 1173977"/>
                <a:gd name="connsiteX63" fmla="*/ 1037074 w 1182252"/>
                <a:gd name="connsiteY63" fmla="*/ 87073 h 1173977"/>
                <a:gd name="connsiteX64" fmla="*/ 1039781 w 1182252"/>
                <a:gd name="connsiteY64" fmla="*/ 86893 h 1173977"/>
                <a:gd name="connsiteX65" fmla="*/ 1040323 w 1182252"/>
                <a:gd name="connsiteY65" fmla="*/ 86893 h 1173977"/>
                <a:gd name="connsiteX66" fmla="*/ 1042488 w 1182252"/>
                <a:gd name="connsiteY66" fmla="*/ 86713 h 1173977"/>
                <a:gd name="connsiteX67" fmla="*/ 1042849 w 1182252"/>
                <a:gd name="connsiteY67" fmla="*/ 86713 h 1173977"/>
                <a:gd name="connsiteX68" fmla="*/ 1045015 w 1182252"/>
                <a:gd name="connsiteY68" fmla="*/ 86532 h 1173977"/>
                <a:gd name="connsiteX69" fmla="*/ 1045376 w 1182252"/>
                <a:gd name="connsiteY69" fmla="*/ 86532 h 1173977"/>
                <a:gd name="connsiteX70" fmla="*/ 1047361 w 1182252"/>
                <a:gd name="connsiteY70" fmla="*/ 86352 h 1173977"/>
                <a:gd name="connsiteX71" fmla="*/ 1068657 w 1182252"/>
                <a:gd name="connsiteY71" fmla="*/ 88698 h 1173977"/>
                <a:gd name="connsiteX72" fmla="*/ 1089231 w 1182252"/>
                <a:gd name="connsiteY72" fmla="*/ 113423 h 1173977"/>
                <a:gd name="connsiteX73" fmla="*/ 1084539 w 1182252"/>
                <a:gd name="connsiteY73" fmla="*/ 225316 h 1173977"/>
                <a:gd name="connsiteX74" fmla="*/ 1079846 w 1182252"/>
                <a:gd name="connsiteY74" fmla="*/ 366627 h 1173977"/>
                <a:gd name="connsiteX75" fmla="*/ 1073710 w 1182252"/>
                <a:gd name="connsiteY75" fmla="*/ 681373 h 1173977"/>
                <a:gd name="connsiteX76" fmla="*/ 1073710 w 1182252"/>
                <a:gd name="connsiteY76" fmla="*/ 838566 h 1173977"/>
                <a:gd name="connsiteX77" fmla="*/ 1057829 w 1182252"/>
                <a:gd name="connsiteY77" fmla="*/ 858057 h 1173977"/>
                <a:gd name="connsiteX78" fmla="*/ 1001882 w 1182252"/>
                <a:gd name="connsiteY78" fmla="*/ 860764 h 1173977"/>
                <a:gd name="connsiteX79" fmla="*/ 600147 w 1182252"/>
                <a:gd name="connsiteY79" fmla="*/ 864734 h 1173977"/>
                <a:gd name="connsiteX80" fmla="*/ 563331 w 1182252"/>
                <a:gd name="connsiteY80" fmla="*/ 852823 h 1173977"/>
                <a:gd name="connsiteX81" fmla="*/ 546908 w 1182252"/>
                <a:gd name="connsiteY81" fmla="*/ 845424 h 1173977"/>
                <a:gd name="connsiteX82" fmla="*/ 520739 w 1182252"/>
                <a:gd name="connsiteY82" fmla="*/ 840370 h 1173977"/>
                <a:gd name="connsiteX83" fmla="*/ 510993 w 1182252"/>
                <a:gd name="connsiteY83" fmla="*/ 825933 h 1173977"/>
                <a:gd name="connsiteX84" fmla="*/ 509730 w 1182252"/>
                <a:gd name="connsiteY84" fmla="*/ 761864 h 1173977"/>
                <a:gd name="connsiteX85" fmla="*/ 504857 w 1182252"/>
                <a:gd name="connsiteY85" fmla="*/ 594024 h 1173977"/>
                <a:gd name="connsiteX86" fmla="*/ 511896 w 1182252"/>
                <a:gd name="connsiteY86" fmla="*/ 506314 h 1173977"/>
                <a:gd name="connsiteX87" fmla="*/ 528319 w 1182252"/>
                <a:gd name="connsiteY87" fmla="*/ 483935 h 1173977"/>
                <a:gd name="connsiteX88" fmla="*/ 638949 w 1182252"/>
                <a:gd name="connsiteY88" fmla="*/ 380163 h 1173977"/>
                <a:gd name="connsiteX89" fmla="*/ 667644 w 1182252"/>
                <a:gd name="connsiteY89" fmla="*/ 318080 h 1173977"/>
                <a:gd name="connsiteX90" fmla="*/ 668366 w 1182252"/>
                <a:gd name="connsiteY90" fmla="*/ 302379 h 1173977"/>
                <a:gd name="connsiteX91" fmla="*/ 687497 w 1182252"/>
                <a:gd name="connsiteY91" fmla="*/ 230550 h 1173977"/>
                <a:gd name="connsiteX92" fmla="*/ 696340 w 1182252"/>
                <a:gd name="connsiteY92" fmla="*/ 220624 h 1173977"/>
                <a:gd name="connsiteX93" fmla="*/ 701032 w 1182252"/>
                <a:gd name="connsiteY93" fmla="*/ 205464 h 1173977"/>
                <a:gd name="connsiteX94" fmla="*/ 686955 w 1182252"/>
                <a:gd name="connsiteY94" fmla="*/ 212863 h 1173977"/>
                <a:gd name="connsiteX95" fmla="*/ 654470 w 1182252"/>
                <a:gd name="connsiteY95" fmla="*/ 258523 h 1173977"/>
                <a:gd name="connsiteX96" fmla="*/ 633896 w 1182252"/>
                <a:gd name="connsiteY96" fmla="*/ 271698 h 1173977"/>
                <a:gd name="connsiteX97" fmla="*/ 608269 w 1182252"/>
                <a:gd name="connsiteY97" fmla="*/ 287399 h 1173977"/>
                <a:gd name="connsiteX98" fmla="*/ 561345 w 1182252"/>
                <a:gd name="connsiteY98" fmla="*/ 352189 h 1173977"/>
                <a:gd name="connsiteX99" fmla="*/ 512618 w 1182252"/>
                <a:gd name="connsiteY99" fmla="*/ 385757 h 1173977"/>
                <a:gd name="connsiteX100" fmla="*/ 529041 w 1182252"/>
                <a:gd name="connsiteY100" fmla="*/ 315914 h 1173977"/>
                <a:gd name="connsiteX101" fmla="*/ 468582 w 1182252"/>
                <a:gd name="connsiteY101" fmla="*/ 227301 h 1173977"/>
                <a:gd name="connsiteX102" fmla="*/ 380330 w 1182252"/>
                <a:gd name="connsiteY102" fmla="*/ 235784 h 1173977"/>
                <a:gd name="connsiteX103" fmla="*/ 333407 w 1182252"/>
                <a:gd name="connsiteY103" fmla="*/ 319704 h 1173977"/>
                <a:gd name="connsiteX104" fmla="*/ 364088 w 1182252"/>
                <a:gd name="connsiteY104" fmla="*/ 393879 h 1173977"/>
                <a:gd name="connsiteX105" fmla="*/ 368600 w 1182252"/>
                <a:gd name="connsiteY105" fmla="*/ 420769 h 1173977"/>
                <a:gd name="connsiteX106" fmla="*/ 326910 w 1182252"/>
                <a:gd name="connsiteY106" fmla="*/ 497651 h 1173977"/>
                <a:gd name="connsiteX107" fmla="*/ 279807 w 1182252"/>
                <a:gd name="connsiteY107" fmla="*/ 621636 h 1173977"/>
                <a:gd name="connsiteX108" fmla="*/ 296230 w 1182252"/>
                <a:gd name="connsiteY108" fmla="*/ 666213 h 1173977"/>
                <a:gd name="connsiteX109" fmla="*/ 307419 w 1182252"/>
                <a:gd name="connsiteY109" fmla="*/ 694728 h 1173977"/>
                <a:gd name="connsiteX110" fmla="*/ 299298 w 1182252"/>
                <a:gd name="connsiteY110" fmla="*/ 818894 h 1173977"/>
                <a:gd name="connsiteX111" fmla="*/ 299298 w 1182252"/>
                <a:gd name="connsiteY111" fmla="*/ 822323 h 1173977"/>
                <a:gd name="connsiteX112" fmla="*/ 280709 w 1182252"/>
                <a:gd name="connsiteY112" fmla="*/ 836581 h 1173977"/>
                <a:gd name="connsiteX113" fmla="*/ 242449 w 1182252"/>
                <a:gd name="connsiteY113" fmla="*/ 859681 h 1173977"/>
                <a:gd name="connsiteX114" fmla="*/ 693813 w 1182252"/>
                <a:gd name="connsiteY114" fmla="*/ 953528 h 1173977"/>
                <a:gd name="connsiteX115" fmla="*/ 697423 w 1182252"/>
                <a:gd name="connsiteY115" fmla="*/ 955513 h 1173977"/>
                <a:gd name="connsiteX116" fmla="*/ 697423 w 1182252"/>
                <a:gd name="connsiteY116" fmla="*/ 955513 h 1173977"/>
                <a:gd name="connsiteX117" fmla="*/ 698686 w 1182252"/>
                <a:gd name="connsiteY117" fmla="*/ 956776 h 1173977"/>
                <a:gd name="connsiteX118" fmla="*/ 698686 w 1182252"/>
                <a:gd name="connsiteY118" fmla="*/ 956776 h 1173977"/>
                <a:gd name="connsiteX119" fmla="*/ 699769 w 1182252"/>
                <a:gd name="connsiteY119" fmla="*/ 958400 h 1173977"/>
                <a:gd name="connsiteX120" fmla="*/ 699769 w 1182252"/>
                <a:gd name="connsiteY120" fmla="*/ 958581 h 1173977"/>
                <a:gd name="connsiteX121" fmla="*/ 700491 w 1182252"/>
                <a:gd name="connsiteY121" fmla="*/ 960205 h 1173977"/>
                <a:gd name="connsiteX122" fmla="*/ 700671 w 1182252"/>
                <a:gd name="connsiteY122" fmla="*/ 960566 h 1173977"/>
                <a:gd name="connsiteX123" fmla="*/ 701213 w 1182252"/>
                <a:gd name="connsiteY123" fmla="*/ 962551 h 1173977"/>
                <a:gd name="connsiteX124" fmla="*/ 701213 w 1182252"/>
                <a:gd name="connsiteY124" fmla="*/ 962732 h 1173977"/>
                <a:gd name="connsiteX125" fmla="*/ 701574 w 1182252"/>
                <a:gd name="connsiteY125" fmla="*/ 964897 h 1173977"/>
                <a:gd name="connsiteX126" fmla="*/ 701574 w 1182252"/>
                <a:gd name="connsiteY126" fmla="*/ 965439 h 1173977"/>
                <a:gd name="connsiteX127" fmla="*/ 701754 w 1182252"/>
                <a:gd name="connsiteY127" fmla="*/ 967966 h 1173977"/>
                <a:gd name="connsiteX128" fmla="*/ 694896 w 1182252"/>
                <a:gd name="connsiteY128" fmla="*/ 1044667 h 1173977"/>
                <a:gd name="connsiteX129" fmla="*/ 682985 w 1182252"/>
                <a:gd name="connsiteY129" fmla="*/ 1060368 h 1173977"/>
                <a:gd name="connsiteX130" fmla="*/ 574340 w 1182252"/>
                <a:gd name="connsiteY130" fmla="*/ 1061992 h 1173977"/>
                <a:gd name="connsiteX131" fmla="*/ 558097 w 1182252"/>
                <a:gd name="connsiteY131" fmla="*/ 1043223 h 1173977"/>
                <a:gd name="connsiteX132" fmla="*/ 562789 w 1182252"/>
                <a:gd name="connsiteY132" fmla="*/ 968868 h 1173977"/>
                <a:gd name="connsiteX133" fmla="*/ 576144 w 1182252"/>
                <a:gd name="connsiteY133" fmla="*/ 951723 h 1173977"/>
                <a:gd name="connsiteX134" fmla="*/ 686053 w 1182252"/>
                <a:gd name="connsiteY134" fmla="*/ 951182 h 1173977"/>
                <a:gd name="connsiteX135" fmla="*/ 693813 w 1182252"/>
                <a:gd name="connsiteY135" fmla="*/ 953528 h 1173977"/>
                <a:gd name="connsiteX136" fmla="*/ 693813 w 1182252"/>
                <a:gd name="connsiteY136" fmla="*/ 953528 h 1173977"/>
                <a:gd name="connsiteX137" fmla="*/ 495653 w 1182252"/>
                <a:gd name="connsiteY137" fmla="*/ 815104 h 1173977"/>
                <a:gd name="connsiteX138" fmla="*/ 485546 w 1182252"/>
                <a:gd name="connsiteY138" fmla="*/ 842897 h 1173977"/>
                <a:gd name="connsiteX139" fmla="*/ 447106 w 1182252"/>
                <a:gd name="connsiteY139" fmla="*/ 823045 h 1173977"/>
                <a:gd name="connsiteX140" fmla="*/ 441330 w 1182252"/>
                <a:gd name="connsiteY140" fmla="*/ 724506 h 1173977"/>
                <a:gd name="connsiteX141" fmla="*/ 435014 w 1182252"/>
                <a:gd name="connsiteY141" fmla="*/ 671628 h 1173977"/>
                <a:gd name="connsiteX142" fmla="*/ 412816 w 1182252"/>
                <a:gd name="connsiteY142" fmla="*/ 645639 h 1173977"/>
                <a:gd name="connsiteX143" fmla="*/ 381594 w 1182252"/>
                <a:gd name="connsiteY143" fmla="*/ 664228 h 1173977"/>
                <a:gd name="connsiteX144" fmla="*/ 369321 w 1182252"/>
                <a:gd name="connsiteY144" fmla="*/ 748509 h 1173977"/>
                <a:gd name="connsiteX145" fmla="*/ 365171 w 1182252"/>
                <a:gd name="connsiteY145" fmla="*/ 822865 h 1173977"/>
                <a:gd name="connsiteX146" fmla="*/ 348387 w 1182252"/>
                <a:gd name="connsiteY146" fmla="*/ 848312 h 1173977"/>
                <a:gd name="connsiteX147" fmla="*/ 313555 w 1182252"/>
                <a:gd name="connsiteY147" fmla="*/ 832610 h 1173977"/>
                <a:gd name="connsiteX148" fmla="*/ 316984 w 1182252"/>
                <a:gd name="connsiteY148" fmla="*/ 768903 h 1173977"/>
                <a:gd name="connsiteX149" fmla="*/ 346762 w 1182252"/>
                <a:gd name="connsiteY149" fmla="*/ 530678 h 1173977"/>
                <a:gd name="connsiteX150" fmla="*/ 373653 w 1182252"/>
                <a:gd name="connsiteY150" fmla="*/ 447299 h 1173977"/>
                <a:gd name="connsiteX151" fmla="*/ 422922 w 1182252"/>
                <a:gd name="connsiteY151" fmla="*/ 416979 h 1173977"/>
                <a:gd name="connsiteX152" fmla="*/ 537703 w 1182252"/>
                <a:gd name="connsiteY152" fmla="*/ 396947 h 1173977"/>
                <a:gd name="connsiteX153" fmla="*/ 566218 w 1182252"/>
                <a:gd name="connsiteY153" fmla="*/ 373666 h 1173977"/>
                <a:gd name="connsiteX154" fmla="*/ 617292 w 1182252"/>
                <a:gd name="connsiteY154" fmla="*/ 305266 h 1173977"/>
                <a:gd name="connsiteX155" fmla="*/ 640573 w 1182252"/>
                <a:gd name="connsiteY155" fmla="*/ 292633 h 1173977"/>
                <a:gd name="connsiteX156" fmla="*/ 651943 w 1182252"/>
                <a:gd name="connsiteY156" fmla="*/ 319884 h 1173977"/>
                <a:gd name="connsiteX157" fmla="*/ 643642 w 1182252"/>
                <a:gd name="connsiteY157" fmla="*/ 342083 h 1173977"/>
                <a:gd name="connsiteX158" fmla="*/ 585529 w 1182252"/>
                <a:gd name="connsiteY158" fmla="*/ 425101 h 1173977"/>
                <a:gd name="connsiteX159" fmla="*/ 526514 w 1182252"/>
                <a:gd name="connsiteY159" fmla="*/ 464444 h 1173977"/>
                <a:gd name="connsiteX160" fmla="*/ 492946 w 1182252"/>
                <a:gd name="connsiteY160" fmla="*/ 511728 h 1173977"/>
                <a:gd name="connsiteX161" fmla="*/ 495653 w 1182252"/>
                <a:gd name="connsiteY161" fmla="*/ 815104 h 1173977"/>
                <a:gd name="connsiteX162" fmla="*/ 431404 w 1182252"/>
                <a:gd name="connsiteY162" fmla="*/ 820880 h 1173977"/>
                <a:gd name="connsiteX163" fmla="*/ 431404 w 1182252"/>
                <a:gd name="connsiteY163" fmla="*/ 821962 h 1173977"/>
                <a:gd name="connsiteX164" fmla="*/ 431404 w 1182252"/>
                <a:gd name="connsiteY164" fmla="*/ 823045 h 1173977"/>
                <a:gd name="connsiteX165" fmla="*/ 431585 w 1182252"/>
                <a:gd name="connsiteY165" fmla="*/ 824489 h 1173977"/>
                <a:gd name="connsiteX166" fmla="*/ 431585 w 1182252"/>
                <a:gd name="connsiteY166" fmla="*/ 825211 h 1173977"/>
                <a:gd name="connsiteX167" fmla="*/ 431765 w 1182252"/>
                <a:gd name="connsiteY167" fmla="*/ 827016 h 1173977"/>
                <a:gd name="connsiteX168" fmla="*/ 431765 w 1182252"/>
                <a:gd name="connsiteY168" fmla="*/ 827557 h 1173977"/>
                <a:gd name="connsiteX169" fmla="*/ 431946 w 1182252"/>
                <a:gd name="connsiteY169" fmla="*/ 828820 h 1173977"/>
                <a:gd name="connsiteX170" fmla="*/ 431946 w 1182252"/>
                <a:gd name="connsiteY170" fmla="*/ 829362 h 1173977"/>
                <a:gd name="connsiteX171" fmla="*/ 432126 w 1182252"/>
                <a:gd name="connsiteY171" fmla="*/ 830806 h 1173977"/>
                <a:gd name="connsiteX172" fmla="*/ 417147 w 1182252"/>
                <a:gd name="connsiteY172" fmla="*/ 841995 h 1173977"/>
                <a:gd name="connsiteX173" fmla="*/ 398558 w 1182252"/>
                <a:gd name="connsiteY173" fmla="*/ 843258 h 1173977"/>
                <a:gd name="connsiteX174" fmla="*/ 381413 w 1182252"/>
                <a:gd name="connsiteY174" fmla="*/ 823406 h 1173977"/>
                <a:gd name="connsiteX175" fmla="*/ 386647 w 1182252"/>
                <a:gd name="connsiteY175" fmla="*/ 719634 h 1173977"/>
                <a:gd name="connsiteX176" fmla="*/ 397295 w 1182252"/>
                <a:gd name="connsiteY176" fmla="*/ 673071 h 1173977"/>
                <a:gd name="connsiteX177" fmla="*/ 406138 w 1182252"/>
                <a:gd name="connsiteY177" fmla="*/ 664048 h 1173977"/>
                <a:gd name="connsiteX178" fmla="*/ 417328 w 1182252"/>
                <a:gd name="connsiteY178" fmla="*/ 673432 h 1173977"/>
                <a:gd name="connsiteX179" fmla="*/ 426712 w 1182252"/>
                <a:gd name="connsiteY179" fmla="*/ 731184 h 1173977"/>
                <a:gd name="connsiteX180" fmla="*/ 431224 w 1182252"/>
                <a:gd name="connsiteY180" fmla="*/ 817811 h 1173977"/>
                <a:gd name="connsiteX181" fmla="*/ 431404 w 1182252"/>
                <a:gd name="connsiteY181" fmla="*/ 820880 h 1173977"/>
                <a:gd name="connsiteX182" fmla="*/ 306336 w 1182252"/>
                <a:gd name="connsiteY182" fmla="*/ 651234 h 1173977"/>
                <a:gd name="connsiteX183" fmla="*/ 296591 w 1182252"/>
                <a:gd name="connsiteY183" fmla="*/ 640406 h 1173977"/>
                <a:gd name="connsiteX184" fmla="*/ 295688 w 1182252"/>
                <a:gd name="connsiteY184" fmla="*/ 627231 h 1173977"/>
                <a:gd name="connsiteX185" fmla="*/ 327632 w 1182252"/>
                <a:gd name="connsiteY185" fmla="*/ 532843 h 1173977"/>
                <a:gd name="connsiteX186" fmla="*/ 315360 w 1182252"/>
                <a:gd name="connsiteY186" fmla="*/ 640225 h 1173977"/>
                <a:gd name="connsiteX187" fmla="*/ 306336 w 1182252"/>
                <a:gd name="connsiteY187" fmla="*/ 651234 h 1173977"/>
                <a:gd name="connsiteX188" fmla="*/ 351274 w 1182252"/>
                <a:gd name="connsiteY188" fmla="*/ 328186 h 1173977"/>
                <a:gd name="connsiteX189" fmla="*/ 437902 w 1182252"/>
                <a:gd name="connsiteY189" fmla="*/ 238491 h 1173977"/>
                <a:gd name="connsiteX190" fmla="*/ 511896 w 1182252"/>
                <a:gd name="connsiteY190" fmla="*/ 328367 h 1173977"/>
                <a:gd name="connsiteX191" fmla="*/ 428156 w 1182252"/>
                <a:gd name="connsiteY191" fmla="*/ 399474 h 1173977"/>
                <a:gd name="connsiteX192" fmla="*/ 351274 w 1182252"/>
                <a:gd name="connsiteY192" fmla="*/ 328186 h 1173977"/>
                <a:gd name="connsiteX193" fmla="*/ 536621 w 1182252"/>
                <a:gd name="connsiteY193" fmla="*/ 1145552 h 1173977"/>
                <a:gd name="connsiteX194" fmla="*/ 518393 w 1182252"/>
                <a:gd name="connsiteY194" fmla="*/ 1163238 h 1173977"/>
                <a:gd name="connsiteX195" fmla="*/ 462446 w 1182252"/>
                <a:gd name="connsiteY195" fmla="*/ 1163960 h 1173977"/>
                <a:gd name="connsiteX196" fmla="*/ 300200 w 1182252"/>
                <a:gd name="connsiteY196" fmla="*/ 1156199 h 1173977"/>
                <a:gd name="connsiteX197" fmla="*/ 287026 w 1182252"/>
                <a:gd name="connsiteY197" fmla="*/ 1154756 h 1173977"/>
                <a:gd name="connsiteX198" fmla="*/ 257608 w 1182252"/>
                <a:gd name="connsiteY198" fmla="*/ 1125158 h 1173977"/>
                <a:gd name="connsiteX199" fmla="*/ 255443 w 1182252"/>
                <a:gd name="connsiteY199" fmla="*/ 1104764 h 1173977"/>
                <a:gd name="connsiteX200" fmla="*/ 255443 w 1182252"/>
                <a:gd name="connsiteY200" fmla="*/ 1104764 h 1173977"/>
                <a:gd name="connsiteX201" fmla="*/ 252555 w 1182252"/>
                <a:gd name="connsiteY201" fmla="*/ 1050622 h 1173977"/>
                <a:gd name="connsiteX202" fmla="*/ 254540 w 1182252"/>
                <a:gd name="connsiteY202" fmla="*/ 863291 h 1173977"/>
                <a:gd name="connsiteX203" fmla="*/ 271505 w 1182252"/>
                <a:gd name="connsiteY203" fmla="*/ 851379 h 1173977"/>
                <a:gd name="connsiteX204" fmla="*/ 313375 w 1182252"/>
                <a:gd name="connsiteY204" fmla="*/ 857155 h 1173977"/>
                <a:gd name="connsiteX205" fmla="*/ 364088 w 1182252"/>
                <a:gd name="connsiteY205" fmla="*/ 860764 h 1173977"/>
                <a:gd name="connsiteX206" fmla="*/ 448369 w 1182252"/>
                <a:gd name="connsiteY206" fmla="*/ 860945 h 1173977"/>
                <a:gd name="connsiteX207" fmla="*/ 494390 w 1182252"/>
                <a:gd name="connsiteY207" fmla="*/ 856974 h 1173977"/>
                <a:gd name="connsiteX208" fmla="*/ 548171 w 1182252"/>
                <a:gd name="connsiteY208" fmla="*/ 862208 h 1173977"/>
                <a:gd name="connsiteX209" fmla="*/ 557014 w 1182252"/>
                <a:gd name="connsiteY209" fmla="*/ 888377 h 1173977"/>
                <a:gd name="connsiteX210" fmla="*/ 550517 w 1182252"/>
                <a:gd name="connsiteY210" fmla="*/ 967966 h 1173977"/>
                <a:gd name="connsiteX211" fmla="*/ 536621 w 1182252"/>
                <a:gd name="connsiteY211" fmla="*/ 1145552 h 1173977"/>
                <a:gd name="connsiteX212" fmla="*/ 820506 w 1182252"/>
                <a:gd name="connsiteY212" fmla="*/ 1076250 h 1173977"/>
                <a:gd name="connsiteX213" fmla="*/ 837651 w 1182252"/>
                <a:gd name="connsiteY213" fmla="*/ 1098809 h 1173977"/>
                <a:gd name="connsiteX214" fmla="*/ 835305 w 1182252"/>
                <a:gd name="connsiteY214" fmla="*/ 1115413 h 1173977"/>
                <a:gd name="connsiteX215" fmla="*/ 834763 w 1182252"/>
                <a:gd name="connsiteY215" fmla="*/ 1119744 h 1173977"/>
                <a:gd name="connsiteX216" fmla="*/ 834763 w 1182252"/>
                <a:gd name="connsiteY216" fmla="*/ 1120827 h 1173977"/>
                <a:gd name="connsiteX217" fmla="*/ 834583 w 1182252"/>
                <a:gd name="connsiteY217" fmla="*/ 1125339 h 1173977"/>
                <a:gd name="connsiteX218" fmla="*/ 806609 w 1182252"/>
                <a:gd name="connsiteY218" fmla="*/ 1155839 h 1173977"/>
                <a:gd name="connsiteX219" fmla="*/ 577949 w 1182252"/>
                <a:gd name="connsiteY219" fmla="*/ 1157463 h 1173977"/>
                <a:gd name="connsiteX220" fmla="*/ 575783 w 1182252"/>
                <a:gd name="connsiteY220" fmla="*/ 1157102 h 1173977"/>
                <a:gd name="connsiteX221" fmla="*/ 575062 w 1182252"/>
                <a:gd name="connsiteY221" fmla="*/ 1156922 h 1173977"/>
                <a:gd name="connsiteX222" fmla="*/ 573618 w 1182252"/>
                <a:gd name="connsiteY222" fmla="*/ 1156741 h 1173977"/>
                <a:gd name="connsiteX223" fmla="*/ 572896 w 1182252"/>
                <a:gd name="connsiteY223" fmla="*/ 1156561 h 1173977"/>
                <a:gd name="connsiteX224" fmla="*/ 571633 w 1182252"/>
                <a:gd name="connsiteY224" fmla="*/ 1156380 h 1173977"/>
                <a:gd name="connsiteX225" fmla="*/ 570911 w 1182252"/>
                <a:gd name="connsiteY225" fmla="*/ 1156199 h 1173977"/>
                <a:gd name="connsiteX226" fmla="*/ 569828 w 1182252"/>
                <a:gd name="connsiteY226" fmla="*/ 1156019 h 1173977"/>
                <a:gd name="connsiteX227" fmla="*/ 569106 w 1182252"/>
                <a:gd name="connsiteY227" fmla="*/ 1155839 h 1173977"/>
                <a:gd name="connsiteX228" fmla="*/ 568023 w 1182252"/>
                <a:gd name="connsiteY228" fmla="*/ 1155658 h 1173977"/>
                <a:gd name="connsiteX229" fmla="*/ 567482 w 1182252"/>
                <a:gd name="connsiteY229" fmla="*/ 1155478 h 1173977"/>
                <a:gd name="connsiteX230" fmla="*/ 566038 w 1182252"/>
                <a:gd name="connsiteY230" fmla="*/ 1155117 h 1173977"/>
                <a:gd name="connsiteX231" fmla="*/ 565316 w 1182252"/>
                <a:gd name="connsiteY231" fmla="*/ 1154936 h 1173977"/>
                <a:gd name="connsiteX232" fmla="*/ 564594 w 1182252"/>
                <a:gd name="connsiteY232" fmla="*/ 1154756 h 1173977"/>
                <a:gd name="connsiteX233" fmla="*/ 563872 w 1182252"/>
                <a:gd name="connsiteY233" fmla="*/ 1154575 h 1173977"/>
                <a:gd name="connsiteX234" fmla="*/ 563150 w 1182252"/>
                <a:gd name="connsiteY234" fmla="*/ 1154395 h 1173977"/>
                <a:gd name="connsiteX235" fmla="*/ 562428 w 1182252"/>
                <a:gd name="connsiteY235" fmla="*/ 1154214 h 1173977"/>
                <a:gd name="connsiteX236" fmla="*/ 561887 w 1182252"/>
                <a:gd name="connsiteY236" fmla="*/ 1154034 h 1173977"/>
                <a:gd name="connsiteX237" fmla="*/ 561345 w 1182252"/>
                <a:gd name="connsiteY237" fmla="*/ 1153854 h 1173977"/>
                <a:gd name="connsiteX238" fmla="*/ 560804 w 1182252"/>
                <a:gd name="connsiteY238" fmla="*/ 1153673 h 1173977"/>
                <a:gd name="connsiteX239" fmla="*/ 560263 w 1182252"/>
                <a:gd name="connsiteY239" fmla="*/ 1153492 h 1173977"/>
                <a:gd name="connsiteX240" fmla="*/ 559360 w 1182252"/>
                <a:gd name="connsiteY240" fmla="*/ 1153131 h 1173977"/>
                <a:gd name="connsiteX241" fmla="*/ 558999 w 1182252"/>
                <a:gd name="connsiteY241" fmla="*/ 1152951 h 1173977"/>
                <a:gd name="connsiteX242" fmla="*/ 558458 w 1182252"/>
                <a:gd name="connsiteY242" fmla="*/ 1152771 h 1173977"/>
                <a:gd name="connsiteX243" fmla="*/ 558097 w 1182252"/>
                <a:gd name="connsiteY243" fmla="*/ 1152590 h 1173977"/>
                <a:gd name="connsiteX244" fmla="*/ 557736 w 1182252"/>
                <a:gd name="connsiteY244" fmla="*/ 1152410 h 1173977"/>
                <a:gd name="connsiteX245" fmla="*/ 557375 w 1182252"/>
                <a:gd name="connsiteY245" fmla="*/ 1152229 h 1173977"/>
                <a:gd name="connsiteX246" fmla="*/ 557014 w 1182252"/>
                <a:gd name="connsiteY246" fmla="*/ 1152049 h 1173977"/>
                <a:gd name="connsiteX247" fmla="*/ 556653 w 1182252"/>
                <a:gd name="connsiteY247" fmla="*/ 1151688 h 1173977"/>
                <a:gd name="connsiteX248" fmla="*/ 556292 w 1182252"/>
                <a:gd name="connsiteY248" fmla="*/ 1151327 h 1173977"/>
                <a:gd name="connsiteX249" fmla="*/ 555931 w 1182252"/>
                <a:gd name="connsiteY249" fmla="*/ 1150966 h 1173977"/>
                <a:gd name="connsiteX250" fmla="*/ 555570 w 1182252"/>
                <a:gd name="connsiteY250" fmla="*/ 1150605 h 1173977"/>
                <a:gd name="connsiteX251" fmla="*/ 555210 w 1182252"/>
                <a:gd name="connsiteY251" fmla="*/ 1150063 h 1173977"/>
                <a:gd name="connsiteX252" fmla="*/ 554848 w 1182252"/>
                <a:gd name="connsiteY252" fmla="*/ 1149703 h 1173977"/>
                <a:gd name="connsiteX253" fmla="*/ 554668 w 1182252"/>
                <a:gd name="connsiteY253" fmla="*/ 1149342 h 1173977"/>
                <a:gd name="connsiteX254" fmla="*/ 554488 w 1182252"/>
                <a:gd name="connsiteY254" fmla="*/ 1148980 h 1173977"/>
                <a:gd name="connsiteX255" fmla="*/ 554307 w 1182252"/>
                <a:gd name="connsiteY255" fmla="*/ 1148620 h 1173977"/>
                <a:gd name="connsiteX256" fmla="*/ 554126 w 1182252"/>
                <a:gd name="connsiteY256" fmla="*/ 1148259 h 1173977"/>
                <a:gd name="connsiteX257" fmla="*/ 553946 w 1182252"/>
                <a:gd name="connsiteY257" fmla="*/ 1147898 h 1173977"/>
                <a:gd name="connsiteX258" fmla="*/ 553766 w 1182252"/>
                <a:gd name="connsiteY258" fmla="*/ 1147537 h 1173977"/>
                <a:gd name="connsiteX259" fmla="*/ 553585 w 1182252"/>
                <a:gd name="connsiteY259" fmla="*/ 1146996 h 1173977"/>
                <a:gd name="connsiteX260" fmla="*/ 553405 w 1182252"/>
                <a:gd name="connsiteY260" fmla="*/ 1146454 h 1173977"/>
                <a:gd name="connsiteX261" fmla="*/ 553224 w 1182252"/>
                <a:gd name="connsiteY261" fmla="*/ 1145552 h 1173977"/>
                <a:gd name="connsiteX262" fmla="*/ 553044 w 1182252"/>
                <a:gd name="connsiteY262" fmla="*/ 1145010 h 1173977"/>
                <a:gd name="connsiteX263" fmla="*/ 552863 w 1182252"/>
                <a:gd name="connsiteY263" fmla="*/ 1144469 h 1173977"/>
                <a:gd name="connsiteX264" fmla="*/ 552863 w 1182252"/>
                <a:gd name="connsiteY264" fmla="*/ 1143928 h 1173977"/>
                <a:gd name="connsiteX265" fmla="*/ 552863 w 1182252"/>
                <a:gd name="connsiteY265" fmla="*/ 1143205 h 1173977"/>
                <a:gd name="connsiteX266" fmla="*/ 552863 w 1182252"/>
                <a:gd name="connsiteY266" fmla="*/ 1142664 h 1173977"/>
                <a:gd name="connsiteX267" fmla="*/ 552863 w 1182252"/>
                <a:gd name="connsiteY267" fmla="*/ 1141942 h 1173977"/>
                <a:gd name="connsiteX268" fmla="*/ 552863 w 1182252"/>
                <a:gd name="connsiteY268" fmla="*/ 1141401 h 1173977"/>
                <a:gd name="connsiteX269" fmla="*/ 552863 w 1182252"/>
                <a:gd name="connsiteY269" fmla="*/ 1140679 h 1173977"/>
                <a:gd name="connsiteX270" fmla="*/ 552863 w 1182252"/>
                <a:gd name="connsiteY270" fmla="*/ 1140137 h 1173977"/>
                <a:gd name="connsiteX271" fmla="*/ 553224 w 1182252"/>
                <a:gd name="connsiteY271" fmla="*/ 1127504 h 1173977"/>
                <a:gd name="connsiteX272" fmla="*/ 555210 w 1182252"/>
                <a:gd name="connsiteY272" fmla="*/ 1090507 h 1173977"/>
                <a:gd name="connsiteX273" fmla="*/ 613863 w 1182252"/>
                <a:gd name="connsiteY273" fmla="*/ 1079318 h 1173977"/>
                <a:gd name="connsiteX274" fmla="*/ 820506 w 1182252"/>
                <a:gd name="connsiteY274" fmla="*/ 1076250 h 1173977"/>
                <a:gd name="connsiteX275" fmla="*/ 1153119 w 1182252"/>
                <a:gd name="connsiteY275" fmla="*/ 392435 h 1173977"/>
                <a:gd name="connsiteX276" fmla="*/ 1151134 w 1182252"/>
                <a:gd name="connsiteY276" fmla="*/ 707542 h 1173977"/>
                <a:gd name="connsiteX277" fmla="*/ 1144997 w 1182252"/>
                <a:gd name="connsiteY277" fmla="*/ 886391 h 1173977"/>
                <a:gd name="connsiteX278" fmla="*/ 1107278 w 1182252"/>
                <a:gd name="connsiteY278" fmla="*/ 926457 h 1173977"/>
                <a:gd name="connsiteX279" fmla="*/ 838192 w 1182252"/>
                <a:gd name="connsiteY279" fmla="*/ 936744 h 1173977"/>
                <a:gd name="connsiteX280" fmla="*/ 592748 w 1182252"/>
                <a:gd name="connsiteY280" fmla="*/ 938729 h 1173977"/>
                <a:gd name="connsiteX281" fmla="*/ 569467 w 1182252"/>
                <a:gd name="connsiteY281" fmla="*/ 916169 h 1173977"/>
                <a:gd name="connsiteX282" fmla="*/ 570008 w 1182252"/>
                <a:gd name="connsiteY282" fmla="*/ 905522 h 1173977"/>
                <a:gd name="connsiteX283" fmla="*/ 595094 w 1182252"/>
                <a:gd name="connsiteY283" fmla="*/ 879714 h 1173977"/>
                <a:gd name="connsiteX284" fmla="*/ 1039962 w 1182252"/>
                <a:gd name="connsiteY284" fmla="*/ 876826 h 1173977"/>
                <a:gd name="connsiteX285" fmla="*/ 1079666 w 1182252"/>
                <a:gd name="connsiteY285" fmla="*/ 873939 h 1173977"/>
                <a:gd name="connsiteX286" fmla="*/ 1079846 w 1182252"/>
                <a:gd name="connsiteY286" fmla="*/ 873939 h 1173977"/>
                <a:gd name="connsiteX287" fmla="*/ 1079846 w 1182252"/>
                <a:gd name="connsiteY287" fmla="*/ 873939 h 1173977"/>
                <a:gd name="connsiteX288" fmla="*/ 1080027 w 1182252"/>
                <a:gd name="connsiteY288" fmla="*/ 873758 h 1173977"/>
                <a:gd name="connsiteX289" fmla="*/ 1080207 w 1182252"/>
                <a:gd name="connsiteY289" fmla="*/ 873578 h 1173977"/>
                <a:gd name="connsiteX290" fmla="*/ 1080388 w 1182252"/>
                <a:gd name="connsiteY290" fmla="*/ 873397 h 1173977"/>
                <a:gd name="connsiteX291" fmla="*/ 1080568 w 1182252"/>
                <a:gd name="connsiteY291" fmla="*/ 873217 h 1173977"/>
                <a:gd name="connsiteX292" fmla="*/ 1080749 w 1182252"/>
                <a:gd name="connsiteY292" fmla="*/ 872856 h 1173977"/>
                <a:gd name="connsiteX293" fmla="*/ 1080749 w 1182252"/>
                <a:gd name="connsiteY293" fmla="*/ 872675 h 1173977"/>
                <a:gd name="connsiteX294" fmla="*/ 1080929 w 1182252"/>
                <a:gd name="connsiteY294" fmla="*/ 871953 h 1173977"/>
                <a:gd name="connsiteX295" fmla="*/ 1080929 w 1182252"/>
                <a:gd name="connsiteY295" fmla="*/ 871773 h 1173977"/>
                <a:gd name="connsiteX296" fmla="*/ 1081110 w 1182252"/>
                <a:gd name="connsiteY296" fmla="*/ 870871 h 1173977"/>
                <a:gd name="connsiteX297" fmla="*/ 1081110 w 1182252"/>
                <a:gd name="connsiteY297" fmla="*/ 870690 h 1173977"/>
                <a:gd name="connsiteX298" fmla="*/ 1081290 w 1182252"/>
                <a:gd name="connsiteY298" fmla="*/ 869788 h 1173977"/>
                <a:gd name="connsiteX299" fmla="*/ 1081290 w 1182252"/>
                <a:gd name="connsiteY299" fmla="*/ 869427 h 1173977"/>
                <a:gd name="connsiteX300" fmla="*/ 1081471 w 1182252"/>
                <a:gd name="connsiteY300" fmla="*/ 868524 h 1173977"/>
                <a:gd name="connsiteX301" fmla="*/ 1081471 w 1182252"/>
                <a:gd name="connsiteY301" fmla="*/ 868164 h 1173977"/>
                <a:gd name="connsiteX302" fmla="*/ 1081651 w 1182252"/>
                <a:gd name="connsiteY302" fmla="*/ 867081 h 1173977"/>
                <a:gd name="connsiteX303" fmla="*/ 1081651 w 1182252"/>
                <a:gd name="connsiteY303" fmla="*/ 866720 h 1173977"/>
                <a:gd name="connsiteX304" fmla="*/ 1081832 w 1182252"/>
                <a:gd name="connsiteY304" fmla="*/ 865457 h 1173977"/>
                <a:gd name="connsiteX305" fmla="*/ 1081832 w 1182252"/>
                <a:gd name="connsiteY305" fmla="*/ 865276 h 1173977"/>
                <a:gd name="connsiteX306" fmla="*/ 1082373 w 1182252"/>
                <a:gd name="connsiteY306" fmla="*/ 861486 h 1173977"/>
                <a:gd name="connsiteX307" fmla="*/ 1082373 w 1182252"/>
                <a:gd name="connsiteY307" fmla="*/ 861125 h 1173977"/>
                <a:gd name="connsiteX308" fmla="*/ 1082554 w 1182252"/>
                <a:gd name="connsiteY308" fmla="*/ 859320 h 1173977"/>
                <a:gd name="connsiteX309" fmla="*/ 1082554 w 1182252"/>
                <a:gd name="connsiteY309" fmla="*/ 858959 h 1173977"/>
                <a:gd name="connsiteX310" fmla="*/ 1082734 w 1182252"/>
                <a:gd name="connsiteY310" fmla="*/ 857155 h 1173977"/>
                <a:gd name="connsiteX311" fmla="*/ 1082734 w 1182252"/>
                <a:gd name="connsiteY311" fmla="*/ 856794 h 1173977"/>
                <a:gd name="connsiteX312" fmla="*/ 1082914 w 1182252"/>
                <a:gd name="connsiteY312" fmla="*/ 854628 h 1173977"/>
                <a:gd name="connsiteX313" fmla="*/ 1082914 w 1182252"/>
                <a:gd name="connsiteY313" fmla="*/ 854447 h 1173977"/>
                <a:gd name="connsiteX314" fmla="*/ 1083095 w 1182252"/>
                <a:gd name="connsiteY314" fmla="*/ 851921 h 1173977"/>
                <a:gd name="connsiteX315" fmla="*/ 1093743 w 1182252"/>
                <a:gd name="connsiteY315" fmla="*/ 366627 h 1173977"/>
                <a:gd name="connsiteX316" fmla="*/ 1102225 w 1182252"/>
                <a:gd name="connsiteY316" fmla="*/ 113423 h 1173977"/>
                <a:gd name="connsiteX317" fmla="*/ 1060355 w 1182252"/>
                <a:gd name="connsiteY317" fmla="*/ 71011 h 1173977"/>
                <a:gd name="connsiteX318" fmla="*/ 991414 w 1182252"/>
                <a:gd name="connsiteY318" fmla="*/ 72636 h 1173977"/>
                <a:gd name="connsiteX319" fmla="*/ 980947 w 1182252"/>
                <a:gd name="connsiteY319" fmla="*/ 72816 h 1173977"/>
                <a:gd name="connsiteX320" fmla="*/ 980225 w 1182252"/>
                <a:gd name="connsiteY320" fmla="*/ 72816 h 1173977"/>
                <a:gd name="connsiteX321" fmla="*/ 906592 w 1182252"/>
                <a:gd name="connsiteY321" fmla="*/ 74440 h 1173977"/>
                <a:gd name="connsiteX322" fmla="*/ 897929 w 1182252"/>
                <a:gd name="connsiteY322" fmla="*/ 74621 h 1173977"/>
                <a:gd name="connsiteX323" fmla="*/ 891071 w 1182252"/>
                <a:gd name="connsiteY323" fmla="*/ 74801 h 1173977"/>
                <a:gd name="connsiteX324" fmla="*/ 884393 w 1182252"/>
                <a:gd name="connsiteY324" fmla="*/ 74982 h 1173977"/>
                <a:gd name="connsiteX325" fmla="*/ 874648 w 1182252"/>
                <a:gd name="connsiteY325" fmla="*/ 75162 h 1173977"/>
                <a:gd name="connsiteX326" fmla="*/ 872121 w 1182252"/>
                <a:gd name="connsiteY326" fmla="*/ 75162 h 1173977"/>
                <a:gd name="connsiteX327" fmla="*/ 866707 w 1182252"/>
                <a:gd name="connsiteY327" fmla="*/ 75343 h 1173977"/>
                <a:gd name="connsiteX328" fmla="*/ 855337 w 1182252"/>
                <a:gd name="connsiteY328" fmla="*/ 75523 h 1173977"/>
                <a:gd name="connsiteX329" fmla="*/ 854074 w 1182252"/>
                <a:gd name="connsiteY329" fmla="*/ 75523 h 1173977"/>
                <a:gd name="connsiteX330" fmla="*/ 840719 w 1182252"/>
                <a:gd name="connsiteY330" fmla="*/ 75884 h 1173977"/>
                <a:gd name="connsiteX331" fmla="*/ 838914 w 1182252"/>
                <a:gd name="connsiteY331" fmla="*/ 75884 h 1173977"/>
                <a:gd name="connsiteX332" fmla="*/ 833500 w 1182252"/>
                <a:gd name="connsiteY332" fmla="*/ 76064 h 1173977"/>
                <a:gd name="connsiteX333" fmla="*/ 832597 w 1182252"/>
                <a:gd name="connsiteY333" fmla="*/ 76064 h 1173977"/>
                <a:gd name="connsiteX334" fmla="*/ 811663 w 1182252"/>
                <a:gd name="connsiteY334" fmla="*/ 76426 h 1173977"/>
                <a:gd name="connsiteX335" fmla="*/ 811121 w 1182252"/>
                <a:gd name="connsiteY335" fmla="*/ 76426 h 1173977"/>
                <a:gd name="connsiteX336" fmla="*/ 804804 w 1182252"/>
                <a:gd name="connsiteY336" fmla="*/ 76606 h 1173977"/>
                <a:gd name="connsiteX337" fmla="*/ 804083 w 1182252"/>
                <a:gd name="connsiteY337" fmla="*/ 76606 h 1173977"/>
                <a:gd name="connsiteX338" fmla="*/ 791810 w 1182252"/>
                <a:gd name="connsiteY338" fmla="*/ 76787 h 1173977"/>
                <a:gd name="connsiteX339" fmla="*/ 789284 w 1182252"/>
                <a:gd name="connsiteY339" fmla="*/ 76787 h 1173977"/>
                <a:gd name="connsiteX340" fmla="*/ 777011 w 1182252"/>
                <a:gd name="connsiteY340" fmla="*/ 77147 h 1173977"/>
                <a:gd name="connsiteX341" fmla="*/ 776290 w 1182252"/>
                <a:gd name="connsiteY341" fmla="*/ 77147 h 1173977"/>
                <a:gd name="connsiteX342" fmla="*/ 771597 w 1182252"/>
                <a:gd name="connsiteY342" fmla="*/ 77328 h 1173977"/>
                <a:gd name="connsiteX343" fmla="*/ 769251 w 1182252"/>
                <a:gd name="connsiteY343" fmla="*/ 77328 h 1173977"/>
                <a:gd name="connsiteX344" fmla="*/ 757701 w 1182252"/>
                <a:gd name="connsiteY344" fmla="*/ 77508 h 1173977"/>
                <a:gd name="connsiteX345" fmla="*/ 756799 w 1182252"/>
                <a:gd name="connsiteY345" fmla="*/ 77508 h 1173977"/>
                <a:gd name="connsiteX346" fmla="*/ 751926 w 1182252"/>
                <a:gd name="connsiteY346" fmla="*/ 77689 h 1173977"/>
                <a:gd name="connsiteX347" fmla="*/ 750662 w 1182252"/>
                <a:gd name="connsiteY347" fmla="*/ 77689 h 1173977"/>
                <a:gd name="connsiteX348" fmla="*/ 739473 w 1182252"/>
                <a:gd name="connsiteY348" fmla="*/ 77869 h 1173977"/>
                <a:gd name="connsiteX349" fmla="*/ 738210 w 1182252"/>
                <a:gd name="connsiteY349" fmla="*/ 77869 h 1173977"/>
                <a:gd name="connsiteX350" fmla="*/ 733878 w 1182252"/>
                <a:gd name="connsiteY350" fmla="*/ 78050 h 1173977"/>
                <a:gd name="connsiteX351" fmla="*/ 732795 w 1182252"/>
                <a:gd name="connsiteY351" fmla="*/ 78050 h 1173977"/>
                <a:gd name="connsiteX352" fmla="*/ 722328 w 1182252"/>
                <a:gd name="connsiteY352" fmla="*/ 78230 h 1173977"/>
                <a:gd name="connsiteX353" fmla="*/ 721426 w 1182252"/>
                <a:gd name="connsiteY353" fmla="*/ 78230 h 1173977"/>
                <a:gd name="connsiteX354" fmla="*/ 717275 w 1182252"/>
                <a:gd name="connsiteY354" fmla="*/ 78411 h 1173977"/>
                <a:gd name="connsiteX355" fmla="*/ 716192 w 1182252"/>
                <a:gd name="connsiteY355" fmla="*/ 78411 h 1173977"/>
                <a:gd name="connsiteX356" fmla="*/ 706807 w 1182252"/>
                <a:gd name="connsiteY356" fmla="*/ 78591 h 1173977"/>
                <a:gd name="connsiteX357" fmla="*/ 705905 w 1182252"/>
                <a:gd name="connsiteY357" fmla="*/ 78591 h 1173977"/>
                <a:gd name="connsiteX358" fmla="*/ 702476 w 1182252"/>
                <a:gd name="connsiteY358" fmla="*/ 78771 h 1173977"/>
                <a:gd name="connsiteX359" fmla="*/ 701213 w 1182252"/>
                <a:gd name="connsiteY359" fmla="*/ 78771 h 1173977"/>
                <a:gd name="connsiteX360" fmla="*/ 693272 w 1182252"/>
                <a:gd name="connsiteY360" fmla="*/ 78952 h 1173977"/>
                <a:gd name="connsiteX361" fmla="*/ 692370 w 1182252"/>
                <a:gd name="connsiteY361" fmla="*/ 78952 h 1173977"/>
                <a:gd name="connsiteX362" fmla="*/ 689482 w 1182252"/>
                <a:gd name="connsiteY362" fmla="*/ 78952 h 1173977"/>
                <a:gd name="connsiteX363" fmla="*/ 688399 w 1182252"/>
                <a:gd name="connsiteY363" fmla="*/ 78952 h 1173977"/>
                <a:gd name="connsiteX364" fmla="*/ 684970 w 1182252"/>
                <a:gd name="connsiteY364" fmla="*/ 79133 h 1173977"/>
                <a:gd name="connsiteX365" fmla="*/ 239922 w 1182252"/>
                <a:gd name="connsiteY365" fmla="*/ 80215 h 1173977"/>
                <a:gd name="connsiteX366" fmla="*/ 112868 w 1182252"/>
                <a:gd name="connsiteY366" fmla="*/ 80757 h 1173977"/>
                <a:gd name="connsiteX367" fmla="*/ 112868 w 1182252"/>
                <a:gd name="connsiteY367" fmla="*/ 80757 h 1173977"/>
                <a:gd name="connsiteX368" fmla="*/ 104206 w 1182252"/>
                <a:gd name="connsiteY368" fmla="*/ 80396 h 1173977"/>
                <a:gd name="connsiteX369" fmla="*/ 72984 w 1182252"/>
                <a:gd name="connsiteY369" fmla="*/ 107467 h 1173977"/>
                <a:gd name="connsiteX370" fmla="*/ 72623 w 1182252"/>
                <a:gd name="connsiteY370" fmla="*/ 117935 h 1173977"/>
                <a:gd name="connsiteX371" fmla="*/ 72623 w 1182252"/>
                <a:gd name="connsiteY371" fmla="*/ 119017 h 1173977"/>
                <a:gd name="connsiteX372" fmla="*/ 72623 w 1182252"/>
                <a:gd name="connsiteY372" fmla="*/ 120461 h 1173977"/>
                <a:gd name="connsiteX373" fmla="*/ 72623 w 1182252"/>
                <a:gd name="connsiteY373" fmla="*/ 121724 h 1173977"/>
                <a:gd name="connsiteX374" fmla="*/ 72623 w 1182252"/>
                <a:gd name="connsiteY374" fmla="*/ 123349 h 1173977"/>
                <a:gd name="connsiteX375" fmla="*/ 72623 w 1182252"/>
                <a:gd name="connsiteY375" fmla="*/ 124612 h 1173977"/>
                <a:gd name="connsiteX376" fmla="*/ 72623 w 1182252"/>
                <a:gd name="connsiteY376" fmla="*/ 126236 h 1173977"/>
                <a:gd name="connsiteX377" fmla="*/ 72623 w 1182252"/>
                <a:gd name="connsiteY377" fmla="*/ 127680 h 1173977"/>
                <a:gd name="connsiteX378" fmla="*/ 72623 w 1182252"/>
                <a:gd name="connsiteY378" fmla="*/ 129304 h 1173977"/>
                <a:gd name="connsiteX379" fmla="*/ 72623 w 1182252"/>
                <a:gd name="connsiteY379" fmla="*/ 130748 h 1173977"/>
                <a:gd name="connsiteX380" fmla="*/ 72623 w 1182252"/>
                <a:gd name="connsiteY380" fmla="*/ 132553 h 1173977"/>
                <a:gd name="connsiteX381" fmla="*/ 72623 w 1182252"/>
                <a:gd name="connsiteY381" fmla="*/ 134177 h 1173977"/>
                <a:gd name="connsiteX382" fmla="*/ 72623 w 1182252"/>
                <a:gd name="connsiteY382" fmla="*/ 135982 h 1173977"/>
                <a:gd name="connsiteX383" fmla="*/ 72623 w 1182252"/>
                <a:gd name="connsiteY383" fmla="*/ 137606 h 1173977"/>
                <a:gd name="connsiteX384" fmla="*/ 72623 w 1182252"/>
                <a:gd name="connsiteY384" fmla="*/ 139591 h 1173977"/>
                <a:gd name="connsiteX385" fmla="*/ 72623 w 1182252"/>
                <a:gd name="connsiteY385" fmla="*/ 141216 h 1173977"/>
                <a:gd name="connsiteX386" fmla="*/ 72623 w 1182252"/>
                <a:gd name="connsiteY386" fmla="*/ 143562 h 1173977"/>
                <a:gd name="connsiteX387" fmla="*/ 72623 w 1182252"/>
                <a:gd name="connsiteY387" fmla="*/ 145186 h 1173977"/>
                <a:gd name="connsiteX388" fmla="*/ 72623 w 1182252"/>
                <a:gd name="connsiteY388" fmla="*/ 147713 h 1173977"/>
                <a:gd name="connsiteX389" fmla="*/ 72623 w 1182252"/>
                <a:gd name="connsiteY389" fmla="*/ 149337 h 1173977"/>
                <a:gd name="connsiteX390" fmla="*/ 72623 w 1182252"/>
                <a:gd name="connsiteY390" fmla="*/ 151863 h 1173977"/>
                <a:gd name="connsiteX391" fmla="*/ 72623 w 1182252"/>
                <a:gd name="connsiteY391" fmla="*/ 153488 h 1173977"/>
                <a:gd name="connsiteX392" fmla="*/ 72803 w 1182252"/>
                <a:gd name="connsiteY392" fmla="*/ 157819 h 1173977"/>
                <a:gd name="connsiteX393" fmla="*/ 72803 w 1182252"/>
                <a:gd name="connsiteY393" fmla="*/ 158541 h 1173977"/>
                <a:gd name="connsiteX394" fmla="*/ 72984 w 1182252"/>
                <a:gd name="connsiteY394" fmla="*/ 162331 h 1173977"/>
                <a:gd name="connsiteX395" fmla="*/ 72984 w 1182252"/>
                <a:gd name="connsiteY395" fmla="*/ 164136 h 1173977"/>
                <a:gd name="connsiteX396" fmla="*/ 72984 w 1182252"/>
                <a:gd name="connsiteY396" fmla="*/ 167204 h 1173977"/>
                <a:gd name="connsiteX397" fmla="*/ 72984 w 1182252"/>
                <a:gd name="connsiteY397" fmla="*/ 169008 h 1173977"/>
                <a:gd name="connsiteX398" fmla="*/ 72984 w 1182252"/>
                <a:gd name="connsiteY398" fmla="*/ 171896 h 1173977"/>
                <a:gd name="connsiteX399" fmla="*/ 72984 w 1182252"/>
                <a:gd name="connsiteY399" fmla="*/ 173881 h 1173977"/>
                <a:gd name="connsiteX400" fmla="*/ 72984 w 1182252"/>
                <a:gd name="connsiteY400" fmla="*/ 176769 h 1173977"/>
                <a:gd name="connsiteX401" fmla="*/ 72984 w 1182252"/>
                <a:gd name="connsiteY401" fmla="*/ 178754 h 1173977"/>
                <a:gd name="connsiteX402" fmla="*/ 72984 w 1182252"/>
                <a:gd name="connsiteY402" fmla="*/ 181641 h 1173977"/>
                <a:gd name="connsiteX403" fmla="*/ 72984 w 1182252"/>
                <a:gd name="connsiteY403" fmla="*/ 183988 h 1173977"/>
                <a:gd name="connsiteX404" fmla="*/ 72984 w 1182252"/>
                <a:gd name="connsiteY404" fmla="*/ 186875 h 1173977"/>
                <a:gd name="connsiteX405" fmla="*/ 72984 w 1182252"/>
                <a:gd name="connsiteY405" fmla="*/ 189222 h 1173977"/>
                <a:gd name="connsiteX406" fmla="*/ 73164 w 1182252"/>
                <a:gd name="connsiteY406" fmla="*/ 192290 h 1173977"/>
                <a:gd name="connsiteX407" fmla="*/ 73164 w 1182252"/>
                <a:gd name="connsiteY407" fmla="*/ 194275 h 1173977"/>
                <a:gd name="connsiteX408" fmla="*/ 73345 w 1182252"/>
                <a:gd name="connsiteY408" fmla="*/ 197704 h 1173977"/>
                <a:gd name="connsiteX409" fmla="*/ 73345 w 1182252"/>
                <a:gd name="connsiteY409" fmla="*/ 199869 h 1173977"/>
                <a:gd name="connsiteX410" fmla="*/ 73525 w 1182252"/>
                <a:gd name="connsiteY410" fmla="*/ 203118 h 1173977"/>
                <a:gd name="connsiteX411" fmla="*/ 73525 w 1182252"/>
                <a:gd name="connsiteY411" fmla="*/ 205103 h 1173977"/>
                <a:gd name="connsiteX412" fmla="*/ 73706 w 1182252"/>
                <a:gd name="connsiteY412" fmla="*/ 209435 h 1173977"/>
                <a:gd name="connsiteX413" fmla="*/ 73706 w 1182252"/>
                <a:gd name="connsiteY413" fmla="*/ 210517 h 1173977"/>
                <a:gd name="connsiteX414" fmla="*/ 73886 w 1182252"/>
                <a:gd name="connsiteY414" fmla="*/ 215931 h 1173977"/>
                <a:gd name="connsiteX415" fmla="*/ 73886 w 1182252"/>
                <a:gd name="connsiteY415" fmla="*/ 216293 h 1173977"/>
                <a:gd name="connsiteX416" fmla="*/ 74247 w 1182252"/>
                <a:gd name="connsiteY416" fmla="*/ 227843 h 1173977"/>
                <a:gd name="connsiteX417" fmla="*/ 74247 w 1182252"/>
                <a:gd name="connsiteY417" fmla="*/ 229287 h 1173977"/>
                <a:gd name="connsiteX418" fmla="*/ 74428 w 1182252"/>
                <a:gd name="connsiteY418" fmla="*/ 233799 h 1173977"/>
                <a:gd name="connsiteX419" fmla="*/ 74428 w 1182252"/>
                <a:gd name="connsiteY419" fmla="*/ 235423 h 1173977"/>
                <a:gd name="connsiteX420" fmla="*/ 74608 w 1182252"/>
                <a:gd name="connsiteY420" fmla="*/ 239574 h 1173977"/>
                <a:gd name="connsiteX421" fmla="*/ 74608 w 1182252"/>
                <a:gd name="connsiteY421" fmla="*/ 241559 h 1173977"/>
                <a:gd name="connsiteX422" fmla="*/ 74788 w 1182252"/>
                <a:gd name="connsiteY422" fmla="*/ 245890 h 1173977"/>
                <a:gd name="connsiteX423" fmla="*/ 74788 w 1182252"/>
                <a:gd name="connsiteY423" fmla="*/ 247153 h 1173977"/>
                <a:gd name="connsiteX424" fmla="*/ 74969 w 1182252"/>
                <a:gd name="connsiteY424" fmla="*/ 251846 h 1173977"/>
                <a:gd name="connsiteX425" fmla="*/ 74969 w 1182252"/>
                <a:gd name="connsiteY425" fmla="*/ 253651 h 1173977"/>
                <a:gd name="connsiteX426" fmla="*/ 75149 w 1182252"/>
                <a:gd name="connsiteY426" fmla="*/ 257621 h 1173977"/>
                <a:gd name="connsiteX427" fmla="*/ 75149 w 1182252"/>
                <a:gd name="connsiteY427" fmla="*/ 259606 h 1173977"/>
                <a:gd name="connsiteX428" fmla="*/ 75330 w 1182252"/>
                <a:gd name="connsiteY428" fmla="*/ 263938 h 1173977"/>
                <a:gd name="connsiteX429" fmla="*/ 75330 w 1182252"/>
                <a:gd name="connsiteY429" fmla="*/ 265742 h 1173977"/>
                <a:gd name="connsiteX430" fmla="*/ 75510 w 1182252"/>
                <a:gd name="connsiteY430" fmla="*/ 270435 h 1173977"/>
                <a:gd name="connsiteX431" fmla="*/ 75510 w 1182252"/>
                <a:gd name="connsiteY431" fmla="*/ 271698 h 1173977"/>
                <a:gd name="connsiteX432" fmla="*/ 75691 w 1182252"/>
                <a:gd name="connsiteY432" fmla="*/ 276390 h 1173977"/>
                <a:gd name="connsiteX433" fmla="*/ 75691 w 1182252"/>
                <a:gd name="connsiteY433" fmla="*/ 277834 h 1173977"/>
                <a:gd name="connsiteX434" fmla="*/ 75871 w 1182252"/>
                <a:gd name="connsiteY434" fmla="*/ 283790 h 1173977"/>
                <a:gd name="connsiteX435" fmla="*/ 75871 w 1182252"/>
                <a:gd name="connsiteY435" fmla="*/ 283790 h 1173977"/>
                <a:gd name="connsiteX436" fmla="*/ 76774 w 1182252"/>
                <a:gd name="connsiteY436" fmla="*/ 308515 h 1173977"/>
                <a:gd name="connsiteX437" fmla="*/ 76774 w 1182252"/>
                <a:gd name="connsiteY437" fmla="*/ 309056 h 1173977"/>
                <a:gd name="connsiteX438" fmla="*/ 76954 w 1182252"/>
                <a:gd name="connsiteY438" fmla="*/ 314290 h 1173977"/>
                <a:gd name="connsiteX439" fmla="*/ 76954 w 1182252"/>
                <a:gd name="connsiteY439" fmla="*/ 315914 h 1173977"/>
                <a:gd name="connsiteX440" fmla="*/ 77135 w 1182252"/>
                <a:gd name="connsiteY440" fmla="*/ 319884 h 1173977"/>
                <a:gd name="connsiteX441" fmla="*/ 77135 w 1182252"/>
                <a:gd name="connsiteY441" fmla="*/ 321689 h 1173977"/>
                <a:gd name="connsiteX442" fmla="*/ 77315 w 1182252"/>
                <a:gd name="connsiteY442" fmla="*/ 326562 h 1173977"/>
                <a:gd name="connsiteX443" fmla="*/ 77315 w 1182252"/>
                <a:gd name="connsiteY443" fmla="*/ 326923 h 1173977"/>
                <a:gd name="connsiteX444" fmla="*/ 77856 w 1182252"/>
                <a:gd name="connsiteY444" fmla="*/ 343165 h 1173977"/>
                <a:gd name="connsiteX445" fmla="*/ 77856 w 1182252"/>
                <a:gd name="connsiteY445" fmla="*/ 345331 h 1173977"/>
                <a:gd name="connsiteX446" fmla="*/ 79120 w 1182252"/>
                <a:gd name="connsiteY446" fmla="*/ 376192 h 1173977"/>
                <a:gd name="connsiteX447" fmla="*/ 79120 w 1182252"/>
                <a:gd name="connsiteY447" fmla="*/ 376914 h 1173977"/>
                <a:gd name="connsiteX448" fmla="*/ 79481 w 1182252"/>
                <a:gd name="connsiteY448" fmla="*/ 388645 h 1173977"/>
                <a:gd name="connsiteX449" fmla="*/ 79661 w 1182252"/>
                <a:gd name="connsiteY449" fmla="*/ 392435 h 1173977"/>
                <a:gd name="connsiteX450" fmla="*/ 79842 w 1182252"/>
                <a:gd name="connsiteY450" fmla="*/ 399112 h 1173977"/>
                <a:gd name="connsiteX451" fmla="*/ 79842 w 1182252"/>
                <a:gd name="connsiteY451" fmla="*/ 400917 h 1173977"/>
                <a:gd name="connsiteX452" fmla="*/ 79842 w 1182252"/>
                <a:gd name="connsiteY452" fmla="*/ 402722 h 1173977"/>
                <a:gd name="connsiteX453" fmla="*/ 80022 w 1182252"/>
                <a:gd name="connsiteY453" fmla="*/ 406151 h 1173977"/>
                <a:gd name="connsiteX454" fmla="*/ 80022 w 1182252"/>
                <a:gd name="connsiteY454" fmla="*/ 407234 h 1173977"/>
                <a:gd name="connsiteX455" fmla="*/ 80203 w 1182252"/>
                <a:gd name="connsiteY455" fmla="*/ 410302 h 1173977"/>
                <a:gd name="connsiteX456" fmla="*/ 80203 w 1182252"/>
                <a:gd name="connsiteY456" fmla="*/ 411385 h 1173977"/>
                <a:gd name="connsiteX457" fmla="*/ 80383 w 1182252"/>
                <a:gd name="connsiteY457" fmla="*/ 414814 h 1173977"/>
                <a:gd name="connsiteX458" fmla="*/ 80383 w 1182252"/>
                <a:gd name="connsiteY458" fmla="*/ 415355 h 1173977"/>
                <a:gd name="connsiteX459" fmla="*/ 80564 w 1182252"/>
                <a:gd name="connsiteY459" fmla="*/ 419326 h 1173977"/>
                <a:gd name="connsiteX460" fmla="*/ 89407 w 1182252"/>
                <a:gd name="connsiteY460" fmla="*/ 589873 h 1173977"/>
                <a:gd name="connsiteX461" fmla="*/ 104747 w 1182252"/>
                <a:gd name="connsiteY461" fmla="*/ 863832 h 1173977"/>
                <a:gd name="connsiteX462" fmla="*/ 116117 w 1182252"/>
                <a:gd name="connsiteY462" fmla="*/ 875022 h 1173977"/>
                <a:gd name="connsiteX463" fmla="*/ 223138 w 1182252"/>
                <a:gd name="connsiteY463" fmla="*/ 876465 h 1173977"/>
                <a:gd name="connsiteX464" fmla="*/ 235049 w 1182252"/>
                <a:gd name="connsiteY464" fmla="*/ 897400 h 1173977"/>
                <a:gd name="connsiteX465" fmla="*/ 228733 w 1182252"/>
                <a:gd name="connsiteY465" fmla="*/ 936924 h 1173977"/>
                <a:gd name="connsiteX466" fmla="*/ 118102 w 1182252"/>
                <a:gd name="connsiteY466" fmla="*/ 936563 h 1173977"/>
                <a:gd name="connsiteX467" fmla="*/ 113951 w 1182252"/>
                <a:gd name="connsiteY467" fmla="*/ 936202 h 1173977"/>
                <a:gd name="connsiteX468" fmla="*/ 113049 w 1182252"/>
                <a:gd name="connsiteY468" fmla="*/ 936202 h 1173977"/>
                <a:gd name="connsiteX469" fmla="*/ 109259 w 1182252"/>
                <a:gd name="connsiteY469" fmla="*/ 935841 h 1173977"/>
                <a:gd name="connsiteX470" fmla="*/ 108898 w 1182252"/>
                <a:gd name="connsiteY470" fmla="*/ 935841 h 1173977"/>
                <a:gd name="connsiteX471" fmla="*/ 105469 w 1182252"/>
                <a:gd name="connsiteY471" fmla="*/ 935300 h 1173977"/>
                <a:gd name="connsiteX472" fmla="*/ 104747 w 1182252"/>
                <a:gd name="connsiteY472" fmla="*/ 935119 h 1173977"/>
                <a:gd name="connsiteX473" fmla="*/ 101318 w 1182252"/>
                <a:gd name="connsiteY473" fmla="*/ 934397 h 1173977"/>
                <a:gd name="connsiteX474" fmla="*/ 100777 w 1182252"/>
                <a:gd name="connsiteY474" fmla="*/ 934217 h 1173977"/>
                <a:gd name="connsiteX475" fmla="*/ 97889 w 1182252"/>
                <a:gd name="connsiteY475" fmla="*/ 933495 h 1173977"/>
                <a:gd name="connsiteX476" fmla="*/ 97348 w 1182252"/>
                <a:gd name="connsiteY476" fmla="*/ 933314 h 1173977"/>
                <a:gd name="connsiteX477" fmla="*/ 94280 w 1182252"/>
                <a:gd name="connsiteY477" fmla="*/ 932412 h 1173977"/>
                <a:gd name="connsiteX478" fmla="*/ 93738 w 1182252"/>
                <a:gd name="connsiteY478" fmla="*/ 932232 h 1173977"/>
                <a:gd name="connsiteX479" fmla="*/ 91031 w 1182252"/>
                <a:gd name="connsiteY479" fmla="*/ 931149 h 1173977"/>
                <a:gd name="connsiteX480" fmla="*/ 90851 w 1182252"/>
                <a:gd name="connsiteY480" fmla="*/ 931149 h 1173977"/>
                <a:gd name="connsiteX481" fmla="*/ 88144 w 1182252"/>
                <a:gd name="connsiteY481" fmla="*/ 929886 h 1173977"/>
                <a:gd name="connsiteX482" fmla="*/ 87783 w 1182252"/>
                <a:gd name="connsiteY482" fmla="*/ 929705 h 1173977"/>
                <a:gd name="connsiteX483" fmla="*/ 82729 w 1182252"/>
                <a:gd name="connsiteY483" fmla="*/ 926637 h 1173977"/>
                <a:gd name="connsiteX484" fmla="*/ 82368 w 1182252"/>
                <a:gd name="connsiteY484" fmla="*/ 926457 h 1173977"/>
                <a:gd name="connsiteX485" fmla="*/ 80203 w 1182252"/>
                <a:gd name="connsiteY485" fmla="*/ 924652 h 1173977"/>
                <a:gd name="connsiteX486" fmla="*/ 80203 w 1182252"/>
                <a:gd name="connsiteY486" fmla="*/ 924652 h 1173977"/>
                <a:gd name="connsiteX487" fmla="*/ 78217 w 1182252"/>
                <a:gd name="connsiteY487" fmla="*/ 922667 h 1173977"/>
                <a:gd name="connsiteX488" fmla="*/ 78037 w 1182252"/>
                <a:gd name="connsiteY488" fmla="*/ 922486 h 1173977"/>
                <a:gd name="connsiteX489" fmla="*/ 76052 w 1182252"/>
                <a:gd name="connsiteY489" fmla="*/ 920140 h 1173977"/>
                <a:gd name="connsiteX490" fmla="*/ 75871 w 1182252"/>
                <a:gd name="connsiteY490" fmla="*/ 919959 h 1173977"/>
                <a:gd name="connsiteX491" fmla="*/ 74067 w 1182252"/>
                <a:gd name="connsiteY491" fmla="*/ 917613 h 1173977"/>
                <a:gd name="connsiteX492" fmla="*/ 73886 w 1182252"/>
                <a:gd name="connsiteY492" fmla="*/ 917433 h 1173977"/>
                <a:gd name="connsiteX493" fmla="*/ 72262 w 1182252"/>
                <a:gd name="connsiteY493" fmla="*/ 914726 h 1173977"/>
                <a:gd name="connsiteX494" fmla="*/ 72081 w 1182252"/>
                <a:gd name="connsiteY494" fmla="*/ 914365 h 1173977"/>
                <a:gd name="connsiteX495" fmla="*/ 70638 w 1182252"/>
                <a:gd name="connsiteY495" fmla="*/ 911297 h 1173977"/>
                <a:gd name="connsiteX496" fmla="*/ 70638 w 1182252"/>
                <a:gd name="connsiteY496" fmla="*/ 911297 h 1173977"/>
                <a:gd name="connsiteX497" fmla="*/ 64862 w 1182252"/>
                <a:gd name="connsiteY497" fmla="*/ 892888 h 1173977"/>
                <a:gd name="connsiteX498" fmla="*/ 58726 w 1182252"/>
                <a:gd name="connsiteY498" fmla="*/ 847951 h 1173977"/>
                <a:gd name="connsiteX499" fmla="*/ 47537 w 1182252"/>
                <a:gd name="connsiteY499" fmla="*/ 674876 h 1173977"/>
                <a:gd name="connsiteX500" fmla="*/ 37069 w 1182252"/>
                <a:gd name="connsiteY500" fmla="*/ 528512 h 1173977"/>
                <a:gd name="connsiteX501" fmla="*/ 26241 w 1182252"/>
                <a:gd name="connsiteY501" fmla="*/ 336669 h 1173977"/>
                <a:gd name="connsiteX502" fmla="*/ 14510 w 1182252"/>
                <a:gd name="connsiteY502" fmla="*/ 150239 h 1173977"/>
                <a:gd name="connsiteX503" fmla="*/ 12886 w 1182252"/>
                <a:gd name="connsiteY503" fmla="*/ 59642 h 1173977"/>
                <a:gd name="connsiteX504" fmla="*/ 43566 w 1182252"/>
                <a:gd name="connsiteY504" fmla="*/ 29322 h 1173977"/>
                <a:gd name="connsiteX505" fmla="*/ 134345 w 1182252"/>
                <a:gd name="connsiteY505" fmla="*/ 27698 h 1173977"/>
                <a:gd name="connsiteX506" fmla="*/ 536260 w 1182252"/>
                <a:gd name="connsiteY506" fmla="*/ 22103 h 1173977"/>
                <a:gd name="connsiteX507" fmla="*/ 731171 w 1182252"/>
                <a:gd name="connsiteY507" fmla="*/ 19396 h 1173977"/>
                <a:gd name="connsiteX508" fmla="*/ 1107639 w 1182252"/>
                <a:gd name="connsiteY508" fmla="*/ 17952 h 1173977"/>
                <a:gd name="connsiteX509" fmla="*/ 1137057 w 1182252"/>
                <a:gd name="connsiteY509" fmla="*/ 18133 h 1173977"/>
                <a:gd name="connsiteX510" fmla="*/ 1148066 w 1182252"/>
                <a:gd name="connsiteY510" fmla="*/ 18493 h 1173977"/>
                <a:gd name="connsiteX511" fmla="*/ 1148066 w 1182252"/>
                <a:gd name="connsiteY511" fmla="*/ 18493 h 1173977"/>
                <a:gd name="connsiteX512" fmla="*/ 1150592 w 1182252"/>
                <a:gd name="connsiteY512" fmla="*/ 18854 h 1173977"/>
                <a:gd name="connsiteX513" fmla="*/ 1150592 w 1182252"/>
                <a:gd name="connsiteY513" fmla="*/ 18854 h 1173977"/>
                <a:gd name="connsiteX514" fmla="*/ 1154743 w 1182252"/>
                <a:gd name="connsiteY514" fmla="*/ 19757 h 1173977"/>
                <a:gd name="connsiteX515" fmla="*/ 1154923 w 1182252"/>
                <a:gd name="connsiteY515" fmla="*/ 19757 h 1173977"/>
                <a:gd name="connsiteX516" fmla="*/ 1156548 w 1182252"/>
                <a:gd name="connsiteY516" fmla="*/ 20479 h 1173977"/>
                <a:gd name="connsiteX517" fmla="*/ 1156548 w 1182252"/>
                <a:gd name="connsiteY517" fmla="*/ 20479 h 1173977"/>
                <a:gd name="connsiteX518" fmla="*/ 1159255 w 1182252"/>
                <a:gd name="connsiteY518" fmla="*/ 22284 h 1173977"/>
                <a:gd name="connsiteX519" fmla="*/ 1159435 w 1182252"/>
                <a:gd name="connsiteY519" fmla="*/ 22284 h 1173977"/>
                <a:gd name="connsiteX520" fmla="*/ 1160518 w 1182252"/>
                <a:gd name="connsiteY520" fmla="*/ 23366 h 1173977"/>
                <a:gd name="connsiteX521" fmla="*/ 1160518 w 1182252"/>
                <a:gd name="connsiteY521" fmla="*/ 23366 h 1173977"/>
                <a:gd name="connsiteX522" fmla="*/ 1161420 w 1182252"/>
                <a:gd name="connsiteY522" fmla="*/ 24810 h 1173977"/>
                <a:gd name="connsiteX523" fmla="*/ 1161420 w 1182252"/>
                <a:gd name="connsiteY523" fmla="*/ 24810 h 1173977"/>
                <a:gd name="connsiteX524" fmla="*/ 1162142 w 1182252"/>
                <a:gd name="connsiteY524" fmla="*/ 26434 h 1173977"/>
                <a:gd name="connsiteX525" fmla="*/ 1162142 w 1182252"/>
                <a:gd name="connsiteY525" fmla="*/ 26615 h 1173977"/>
                <a:gd name="connsiteX526" fmla="*/ 1163225 w 1182252"/>
                <a:gd name="connsiteY526" fmla="*/ 30405 h 1173977"/>
                <a:gd name="connsiteX527" fmla="*/ 1163225 w 1182252"/>
                <a:gd name="connsiteY527" fmla="*/ 30585 h 1173977"/>
                <a:gd name="connsiteX528" fmla="*/ 1163586 w 1182252"/>
                <a:gd name="connsiteY528" fmla="*/ 32931 h 1173977"/>
                <a:gd name="connsiteX529" fmla="*/ 1163586 w 1182252"/>
                <a:gd name="connsiteY529" fmla="*/ 33292 h 1173977"/>
                <a:gd name="connsiteX530" fmla="*/ 1163947 w 1182252"/>
                <a:gd name="connsiteY530" fmla="*/ 38706 h 1173977"/>
                <a:gd name="connsiteX531" fmla="*/ 1163947 w 1182252"/>
                <a:gd name="connsiteY531" fmla="*/ 39067 h 1173977"/>
                <a:gd name="connsiteX532" fmla="*/ 1163947 w 1182252"/>
                <a:gd name="connsiteY532" fmla="*/ 42136 h 1173977"/>
                <a:gd name="connsiteX533" fmla="*/ 1163947 w 1182252"/>
                <a:gd name="connsiteY533" fmla="*/ 42677 h 1173977"/>
                <a:gd name="connsiteX534" fmla="*/ 1163947 w 1182252"/>
                <a:gd name="connsiteY534" fmla="*/ 46106 h 1173977"/>
                <a:gd name="connsiteX535" fmla="*/ 1153119 w 1182252"/>
                <a:gd name="connsiteY535" fmla="*/ 392435 h 1173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Lst>
              <a:rect l="l" t="t" r="r" b="b"/>
              <a:pathLst>
                <a:path w="1182252" h="1173977">
                  <a:moveTo>
                    <a:pt x="1166113" y="85"/>
                  </a:moveTo>
                  <a:cubicBezTo>
                    <a:pt x="1151855" y="-276"/>
                    <a:pt x="1137598" y="627"/>
                    <a:pt x="1123341" y="627"/>
                  </a:cubicBezTo>
                  <a:cubicBezTo>
                    <a:pt x="993399" y="988"/>
                    <a:pt x="863639" y="807"/>
                    <a:pt x="733698" y="1890"/>
                  </a:cubicBezTo>
                  <a:cubicBezTo>
                    <a:pt x="668727" y="2431"/>
                    <a:pt x="215919" y="6763"/>
                    <a:pt x="139759" y="10733"/>
                  </a:cubicBezTo>
                  <a:cubicBezTo>
                    <a:pt x="101679" y="12718"/>
                    <a:pt x="63419" y="13621"/>
                    <a:pt x="25158" y="14523"/>
                  </a:cubicBezTo>
                  <a:cubicBezTo>
                    <a:pt x="12886" y="14884"/>
                    <a:pt x="6028" y="18493"/>
                    <a:pt x="3862" y="32210"/>
                  </a:cubicBezTo>
                  <a:cubicBezTo>
                    <a:pt x="1877" y="43579"/>
                    <a:pt x="433" y="54949"/>
                    <a:pt x="72" y="66500"/>
                  </a:cubicBezTo>
                  <a:cubicBezTo>
                    <a:pt x="-1371" y="128041"/>
                    <a:pt x="19203" y="429613"/>
                    <a:pt x="24617" y="519308"/>
                  </a:cubicBezTo>
                  <a:cubicBezTo>
                    <a:pt x="30392" y="614237"/>
                    <a:pt x="37250" y="709166"/>
                    <a:pt x="44469" y="804095"/>
                  </a:cubicBezTo>
                  <a:cubicBezTo>
                    <a:pt x="46996" y="837663"/>
                    <a:pt x="49161" y="871592"/>
                    <a:pt x="54936" y="904980"/>
                  </a:cubicBezTo>
                  <a:cubicBezTo>
                    <a:pt x="58365" y="925554"/>
                    <a:pt x="68291" y="943782"/>
                    <a:pt x="89587" y="948835"/>
                  </a:cubicBezTo>
                  <a:cubicBezTo>
                    <a:pt x="109620" y="953528"/>
                    <a:pt x="196067" y="948474"/>
                    <a:pt x="219167" y="950279"/>
                  </a:cubicBezTo>
                  <a:cubicBezTo>
                    <a:pt x="234869" y="951542"/>
                    <a:pt x="238659" y="958942"/>
                    <a:pt x="237937" y="972297"/>
                  </a:cubicBezTo>
                  <a:cubicBezTo>
                    <a:pt x="235230" y="1024815"/>
                    <a:pt x="243531" y="1077152"/>
                    <a:pt x="241907" y="1129670"/>
                  </a:cubicBezTo>
                  <a:cubicBezTo>
                    <a:pt x="241005" y="1162877"/>
                    <a:pt x="245697" y="1167389"/>
                    <a:pt x="278724" y="1168652"/>
                  </a:cubicBezTo>
                  <a:cubicBezTo>
                    <a:pt x="324023" y="1170276"/>
                    <a:pt x="369321" y="1166667"/>
                    <a:pt x="414440" y="1171359"/>
                  </a:cubicBezTo>
                  <a:cubicBezTo>
                    <a:pt x="440067" y="1174067"/>
                    <a:pt x="541313" y="1170818"/>
                    <a:pt x="565857" y="1171901"/>
                  </a:cubicBezTo>
                  <a:cubicBezTo>
                    <a:pt x="675405" y="1176954"/>
                    <a:pt x="784592" y="1172081"/>
                    <a:pt x="893778" y="1164862"/>
                  </a:cubicBezTo>
                  <a:cubicBezTo>
                    <a:pt x="898290" y="1164501"/>
                    <a:pt x="902621" y="1164141"/>
                    <a:pt x="906231" y="1161253"/>
                  </a:cubicBezTo>
                  <a:cubicBezTo>
                    <a:pt x="909118" y="1159087"/>
                    <a:pt x="912367" y="1156199"/>
                    <a:pt x="910743" y="1152771"/>
                  </a:cubicBezTo>
                  <a:cubicBezTo>
                    <a:pt x="909479" y="1149883"/>
                    <a:pt x="906050" y="1147537"/>
                    <a:pt x="902982" y="1146093"/>
                  </a:cubicBezTo>
                  <a:cubicBezTo>
                    <a:pt x="900817" y="1145191"/>
                    <a:pt x="897748" y="1146093"/>
                    <a:pt x="895222" y="1146273"/>
                  </a:cubicBezTo>
                  <a:cubicBezTo>
                    <a:pt x="847216" y="1150063"/>
                    <a:pt x="847216" y="1150063"/>
                    <a:pt x="854254" y="1103140"/>
                  </a:cubicBezTo>
                  <a:cubicBezTo>
                    <a:pt x="854435" y="1101336"/>
                    <a:pt x="855157" y="1099711"/>
                    <a:pt x="855337" y="1097907"/>
                  </a:cubicBezTo>
                  <a:cubicBezTo>
                    <a:pt x="859669" y="1065060"/>
                    <a:pt x="851547" y="1060729"/>
                    <a:pt x="818882" y="1060368"/>
                  </a:cubicBezTo>
                  <a:cubicBezTo>
                    <a:pt x="811843" y="1060368"/>
                    <a:pt x="751565" y="1060548"/>
                    <a:pt x="728464" y="1060548"/>
                  </a:cubicBezTo>
                  <a:cubicBezTo>
                    <a:pt x="717455" y="1060548"/>
                    <a:pt x="712402" y="1051344"/>
                    <a:pt x="713665" y="1039253"/>
                  </a:cubicBezTo>
                  <a:cubicBezTo>
                    <a:pt x="716012" y="1017235"/>
                    <a:pt x="716553" y="994856"/>
                    <a:pt x="718538" y="972838"/>
                  </a:cubicBezTo>
                  <a:cubicBezTo>
                    <a:pt x="720343" y="953347"/>
                    <a:pt x="721245" y="952806"/>
                    <a:pt x="742000" y="953528"/>
                  </a:cubicBezTo>
                  <a:cubicBezTo>
                    <a:pt x="795420" y="955152"/>
                    <a:pt x="848660" y="953347"/>
                    <a:pt x="915074" y="952264"/>
                  </a:cubicBezTo>
                  <a:cubicBezTo>
                    <a:pt x="970479" y="948114"/>
                    <a:pt x="1039059" y="949557"/>
                    <a:pt x="1107278" y="942158"/>
                  </a:cubicBezTo>
                  <a:cubicBezTo>
                    <a:pt x="1147344" y="937826"/>
                    <a:pt x="1151855" y="934217"/>
                    <a:pt x="1158894" y="895054"/>
                  </a:cubicBezTo>
                  <a:cubicBezTo>
                    <a:pt x="1159616" y="890723"/>
                    <a:pt x="1160338" y="886211"/>
                    <a:pt x="1160338" y="881879"/>
                  </a:cubicBezTo>
                  <a:cubicBezTo>
                    <a:pt x="1162323" y="794891"/>
                    <a:pt x="1164669" y="708084"/>
                    <a:pt x="1166113" y="621095"/>
                  </a:cubicBezTo>
                  <a:cubicBezTo>
                    <a:pt x="1167015" y="562441"/>
                    <a:pt x="1172249" y="243905"/>
                    <a:pt x="1177302" y="143562"/>
                  </a:cubicBezTo>
                  <a:cubicBezTo>
                    <a:pt x="1179468" y="100970"/>
                    <a:pt x="1180190" y="58378"/>
                    <a:pt x="1182175" y="15967"/>
                  </a:cubicBezTo>
                  <a:cubicBezTo>
                    <a:pt x="1183077" y="3514"/>
                    <a:pt x="1176039" y="265"/>
                    <a:pt x="1166113" y="85"/>
                  </a:cubicBezTo>
                  <a:close/>
                  <a:moveTo>
                    <a:pt x="242449" y="859681"/>
                  </a:moveTo>
                  <a:cubicBezTo>
                    <a:pt x="242088" y="864915"/>
                    <a:pt x="231440" y="861125"/>
                    <a:pt x="221874" y="862027"/>
                  </a:cubicBezTo>
                  <a:cubicBezTo>
                    <a:pt x="194984" y="864554"/>
                    <a:pt x="168815" y="863652"/>
                    <a:pt x="142286" y="860584"/>
                  </a:cubicBezTo>
                  <a:cubicBezTo>
                    <a:pt x="126404" y="858779"/>
                    <a:pt x="121170" y="850658"/>
                    <a:pt x="120448" y="836400"/>
                  </a:cubicBezTo>
                  <a:cubicBezTo>
                    <a:pt x="120087" y="827918"/>
                    <a:pt x="119546" y="819616"/>
                    <a:pt x="119004" y="811134"/>
                  </a:cubicBezTo>
                  <a:cubicBezTo>
                    <a:pt x="118824" y="807163"/>
                    <a:pt x="118463" y="803012"/>
                    <a:pt x="118283" y="799042"/>
                  </a:cubicBezTo>
                  <a:cubicBezTo>
                    <a:pt x="117922" y="793267"/>
                    <a:pt x="117561" y="787672"/>
                    <a:pt x="117200" y="781897"/>
                  </a:cubicBezTo>
                  <a:cubicBezTo>
                    <a:pt x="116658" y="772513"/>
                    <a:pt x="116117" y="763128"/>
                    <a:pt x="115576" y="753924"/>
                  </a:cubicBezTo>
                  <a:cubicBezTo>
                    <a:pt x="106732" y="594926"/>
                    <a:pt x="96806" y="436109"/>
                    <a:pt x="91212" y="276932"/>
                  </a:cubicBezTo>
                  <a:cubicBezTo>
                    <a:pt x="89407" y="224594"/>
                    <a:pt x="85436" y="172077"/>
                    <a:pt x="87602" y="119559"/>
                  </a:cubicBezTo>
                  <a:cubicBezTo>
                    <a:pt x="88504" y="100428"/>
                    <a:pt x="89948" y="95375"/>
                    <a:pt x="106913" y="96819"/>
                  </a:cubicBezTo>
                  <a:cubicBezTo>
                    <a:pt x="207978" y="91766"/>
                    <a:pt x="470748" y="93932"/>
                    <a:pt x="543659" y="94292"/>
                  </a:cubicBezTo>
                  <a:cubicBezTo>
                    <a:pt x="582822" y="94473"/>
                    <a:pt x="622165" y="97902"/>
                    <a:pt x="660967" y="95014"/>
                  </a:cubicBezTo>
                  <a:cubicBezTo>
                    <a:pt x="713304" y="91044"/>
                    <a:pt x="922112" y="90864"/>
                    <a:pt x="1011627" y="88156"/>
                  </a:cubicBezTo>
                  <a:lnTo>
                    <a:pt x="1011627" y="88156"/>
                  </a:lnTo>
                  <a:cubicBezTo>
                    <a:pt x="1013071" y="88156"/>
                    <a:pt x="1014515" y="88156"/>
                    <a:pt x="1015778" y="87976"/>
                  </a:cubicBezTo>
                  <a:cubicBezTo>
                    <a:pt x="1016139" y="87976"/>
                    <a:pt x="1016500" y="87976"/>
                    <a:pt x="1016861" y="87976"/>
                  </a:cubicBezTo>
                  <a:cubicBezTo>
                    <a:pt x="1018125" y="87976"/>
                    <a:pt x="1019568" y="87976"/>
                    <a:pt x="1020832" y="87795"/>
                  </a:cubicBezTo>
                  <a:cubicBezTo>
                    <a:pt x="1021012" y="87795"/>
                    <a:pt x="1021373" y="87795"/>
                    <a:pt x="1021553" y="87795"/>
                  </a:cubicBezTo>
                  <a:cubicBezTo>
                    <a:pt x="1022636" y="87795"/>
                    <a:pt x="1023719" y="87795"/>
                    <a:pt x="1024802" y="87615"/>
                  </a:cubicBezTo>
                  <a:cubicBezTo>
                    <a:pt x="1024982" y="87615"/>
                    <a:pt x="1025343" y="87615"/>
                    <a:pt x="1025524" y="87615"/>
                  </a:cubicBezTo>
                  <a:cubicBezTo>
                    <a:pt x="1026787" y="87615"/>
                    <a:pt x="1027870" y="87434"/>
                    <a:pt x="1028953" y="87434"/>
                  </a:cubicBezTo>
                  <a:cubicBezTo>
                    <a:pt x="1029314" y="87434"/>
                    <a:pt x="1029494" y="87434"/>
                    <a:pt x="1029855" y="87434"/>
                  </a:cubicBezTo>
                  <a:cubicBezTo>
                    <a:pt x="1030938" y="87434"/>
                    <a:pt x="1032021" y="87254"/>
                    <a:pt x="1033104" y="87254"/>
                  </a:cubicBezTo>
                  <a:cubicBezTo>
                    <a:pt x="1033284" y="87254"/>
                    <a:pt x="1033284" y="87254"/>
                    <a:pt x="1033465" y="87254"/>
                  </a:cubicBezTo>
                  <a:cubicBezTo>
                    <a:pt x="1034548" y="87254"/>
                    <a:pt x="1035450" y="87073"/>
                    <a:pt x="1036352" y="87073"/>
                  </a:cubicBezTo>
                  <a:cubicBezTo>
                    <a:pt x="1036533" y="87073"/>
                    <a:pt x="1036894" y="87073"/>
                    <a:pt x="1037074" y="87073"/>
                  </a:cubicBezTo>
                  <a:cubicBezTo>
                    <a:pt x="1037977" y="87073"/>
                    <a:pt x="1038879" y="86893"/>
                    <a:pt x="1039781" y="86893"/>
                  </a:cubicBezTo>
                  <a:cubicBezTo>
                    <a:pt x="1039962" y="86893"/>
                    <a:pt x="1040142" y="86893"/>
                    <a:pt x="1040323" y="86893"/>
                  </a:cubicBezTo>
                  <a:cubicBezTo>
                    <a:pt x="1041045" y="86893"/>
                    <a:pt x="1041767" y="86713"/>
                    <a:pt x="1042488" y="86713"/>
                  </a:cubicBezTo>
                  <a:cubicBezTo>
                    <a:pt x="1042669" y="86713"/>
                    <a:pt x="1042849" y="86713"/>
                    <a:pt x="1042849" y="86713"/>
                  </a:cubicBezTo>
                  <a:cubicBezTo>
                    <a:pt x="1043571" y="86713"/>
                    <a:pt x="1044293" y="86532"/>
                    <a:pt x="1045015" y="86532"/>
                  </a:cubicBezTo>
                  <a:cubicBezTo>
                    <a:pt x="1045196" y="86532"/>
                    <a:pt x="1045376" y="86532"/>
                    <a:pt x="1045376" y="86532"/>
                  </a:cubicBezTo>
                  <a:cubicBezTo>
                    <a:pt x="1046098" y="86532"/>
                    <a:pt x="1046639" y="86352"/>
                    <a:pt x="1047361" y="86352"/>
                  </a:cubicBezTo>
                  <a:cubicBezTo>
                    <a:pt x="1054400" y="85630"/>
                    <a:pt x="1061619" y="87795"/>
                    <a:pt x="1068657" y="88698"/>
                  </a:cubicBezTo>
                  <a:cubicBezTo>
                    <a:pt x="1085261" y="91044"/>
                    <a:pt x="1089592" y="95556"/>
                    <a:pt x="1089231" y="113423"/>
                  </a:cubicBezTo>
                  <a:cubicBezTo>
                    <a:pt x="1088329" y="150781"/>
                    <a:pt x="1087968" y="188139"/>
                    <a:pt x="1084539" y="225316"/>
                  </a:cubicBezTo>
                  <a:cubicBezTo>
                    <a:pt x="1080027" y="272420"/>
                    <a:pt x="1080749" y="319524"/>
                    <a:pt x="1079846" y="366627"/>
                  </a:cubicBezTo>
                  <a:cubicBezTo>
                    <a:pt x="1077681" y="471482"/>
                    <a:pt x="1076959" y="576518"/>
                    <a:pt x="1073710" y="681373"/>
                  </a:cubicBezTo>
                  <a:cubicBezTo>
                    <a:pt x="1072086" y="733891"/>
                    <a:pt x="1068477" y="786228"/>
                    <a:pt x="1073710" y="838566"/>
                  </a:cubicBezTo>
                  <a:cubicBezTo>
                    <a:pt x="1074974" y="851019"/>
                    <a:pt x="1069560" y="856072"/>
                    <a:pt x="1057829" y="858057"/>
                  </a:cubicBezTo>
                  <a:cubicBezTo>
                    <a:pt x="1039240" y="860945"/>
                    <a:pt x="1020471" y="859320"/>
                    <a:pt x="1001882" y="860764"/>
                  </a:cubicBezTo>
                  <a:cubicBezTo>
                    <a:pt x="902260" y="868885"/>
                    <a:pt x="634437" y="861666"/>
                    <a:pt x="600147" y="864734"/>
                  </a:cubicBezTo>
                  <a:cubicBezTo>
                    <a:pt x="585529" y="865998"/>
                    <a:pt x="571993" y="869427"/>
                    <a:pt x="563331" y="852823"/>
                  </a:cubicBezTo>
                  <a:cubicBezTo>
                    <a:pt x="560443" y="847048"/>
                    <a:pt x="553405" y="846326"/>
                    <a:pt x="546908" y="845424"/>
                  </a:cubicBezTo>
                  <a:cubicBezTo>
                    <a:pt x="538065" y="844161"/>
                    <a:pt x="529582" y="841634"/>
                    <a:pt x="520739" y="840370"/>
                  </a:cubicBezTo>
                  <a:cubicBezTo>
                    <a:pt x="511715" y="839288"/>
                    <a:pt x="510813" y="834415"/>
                    <a:pt x="510993" y="825933"/>
                  </a:cubicBezTo>
                  <a:cubicBezTo>
                    <a:pt x="511354" y="804637"/>
                    <a:pt x="510091" y="783160"/>
                    <a:pt x="509730" y="761864"/>
                  </a:cubicBezTo>
                  <a:cubicBezTo>
                    <a:pt x="508467" y="705918"/>
                    <a:pt x="507203" y="649971"/>
                    <a:pt x="504857" y="594024"/>
                  </a:cubicBezTo>
                  <a:cubicBezTo>
                    <a:pt x="503594" y="564426"/>
                    <a:pt x="510993" y="535731"/>
                    <a:pt x="511896" y="506314"/>
                  </a:cubicBezTo>
                  <a:cubicBezTo>
                    <a:pt x="512257" y="495846"/>
                    <a:pt x="518393" y="487906"/>
                    <a:pt x="528319" y="483935"/>
                  </a:cubicBezTo>
                  <a:cubicBezTo>
                    <a:pt x="578671" y="463722"/>
                    <a:pt x="611698" y="425101"/>
                    <a:pt x="638949" y="380163"/>
                  </a:cubicBezTo>
                  <a:cubicBezTo>
                    <a:pt x="650861" y="360491"/>
                    <a:pt x="666201" y="342444"/>
                    <a:pt x="667644" y="318080"/>
                  </a:cubicBezTo>
                  <a:cubicBezTo>
                    <a:pt x="668006" y="312846"/>
                    <a:pt x="670352" y="306349"/>
                    <a:pt x="668366" y="302379"/>
                  </a:cubicBezTo>
                  <a:cubicBezTo>
                    <a:pt x="652846" y="272420"/>
                    <a:pt x="675225" y="252748"/>
                    <a:pt x="687497" y="230550"/>
                  </a:cubicBezTo>
                  <a:cubicBezTo>
                    <a:pt x="689662" y="226760"/>
                    <a:pt x="693272" y="223873"/>
                    <a:pt x="696340" y="220624"/>
                  </a:cubicBezTo>
                  <a:cubicBezTo>
                    <a:pt x="700671" y="216293"/>
                    <a:pt x="707529" y="211059"/>
                    <a:pt x="701032" y="205464"/>
                  </a:cubicBezTo>
                  <a:cubicBezTo>
                    <a:pt x="693994" y="199509"/>
                    <a:pt x="690384" y="208171"/>
                    <a:pt x="686955" y="212863"/>
                  </a:cubicBezTo>
                  <a:cubicBezTo>
                    <a:pt x="675946" y="227843"/>
                    <a:pt x="664937" y="243003"/>
                    <a:pt x="654470" y="258523"/>
                  </a:cubicBezTo>
                  <a:cubicBezTo>
                    <a:pt x="649417" y="266103"/>
                    <a:pt x="645266" y="273503"/>
                    <a:pt x="633896" y="271698"/>
                  </a:cubicBezTo>
                  <a:cubicBezTo>
                    <a:pt x="621443" y="269713"/>
                    <a:pt x="614766" y="278376"/>
                    <a:pt x="608269" y="287399"/>
                  </a:cubicBezTo>
                  <a:cubicBezTo>
                    <a:pt x="592748" y="309056"/>
                    <a:pt x="576325" y="330171"/>
                    <a:pt x="561345" y="352189"/>
                  </a:cubicBezTo>
                  <a:cubicBezTo>
                    <a:pt x="550337" y="368432"/>
                    <a:pt x="536079" y="379260"/>
                    <a:pt x="512618" y="385757"/>
                  </a:cubicBezTo>
                  <a:cubicBezTo>
                    <a:pt x="525070" y="361213"/>
                    <a:pt x="531928" y="339917"/>
                    <a:pt x="529041" y="315914"/>
                  </a:cubicBezTo>
                  <a:cubicBezTo>
                    <a:pt x="523446" y="270254"/>
                    <a:pt x="509008" y="243003"/>
                    <a:pt x="468582" y="227301"/>
                  </a:cubicBezTo>
                  <a:cubicBezTo>
                    <a:pt x="449091" y="219722"/>
                    <a:pt x="400183" y="223512"/>
                    <a:pt x="380330" y="235784"/>
                  </a:cubicBezTo>
                  <a:cubicBezTo>
                    <a:pt x="343333" y="258523"/>
                    <a:pt x="335753" y="276932"/>
                    <a:pt x="333407" y="319704"/>
                  </a:cubicBezTo>
                  <a:cubicBezTo>
                    <a:pt x="332144" y="344970"/>
                    <a:pt x="344777" y="377636"/>
                    <a:pt x="364088" y="393879"/>
                  </a:cubicBezTo>
                  <a:cubicBezTo>
                    <a:pt x="374375" y="402542"/>
                    <a:pt x="374194" y="409219"/>
                    <a:pt x="368600" y="420769"/>
                  </a:cubicBezTo>
                  <a:cubicBezTo>
                    <a:pt x="355786" y="446938"/>
                    <a:pt x="343333" y="473287"/>
                    <a:pt x="326910" y="497651"/>
                  </a:cubicBezTo>
                  <a:cubicBezTo>
                    <a:pt x="301824" y="535190"/>
                    <a:pt x="289733" y="578143"/>
                    <a:pt x="279807" y="621636"/>
                  </a:cubicBezTo>
                  <a:cubicBezTo>
                    <a:pt x="275656" y="639864"/>
                    <a:pt x="280709" y="656829"/>
                    <a:pt x="296230" y="666213"/>
                  </a:cubicBezTo>
                  <a:cubicBezTo>
                    <a:pt x="309043" y="673974"/>
                    <a:pt x="309404" y="682276"/>
                    <a:pt x="307419" y="694728"/>
                  </a:cubicBezTo>
                  <a:cubicBezTo>
                    <a:pt x="301102" y="735876"/>
                    <a:pt x="298756" y="777385"/>
                    <a:pt x="299298" y="818894"/>
                  </a:cubicBezTo>
                  <a:cubicBezTo>
                    <a:pt x="299298" y="819977"/>
                    <a:pt x="299298" y="821060"/>
                    <a:pt x="299298" y="822323"/>
                  </a:cubicBezTo>
                  <a:cubicBezTo>
                    <a:pt x="299478" y="839107"/>
                    <a:pt x="300381" y="836761"/>
                    <a:pt x="280709" y="836581"/>
                  </a:cubicBezTo>
                  <a:cubicBezTo>
                    <a:pt x="243892" y="835859"/>
                    <a:pt x="244073" y="838927"/>
                    <a:pt x="242449" y="859681"/>
                  </a:cubicBezTo>
                  <a:close/>
                  <a:moveTo>
                    <a:pt x="693813" y="953528"/>
                  </a:moveTo>
                  <a:cubicBezTo>
                    <a:pt x="695077" y="954069"/>
                    <a:pt x="696340" y="954791"/>
                    <a:pt x="697423" y="955513"/>
                  </a:cubicBezTo>
                  <a:cubicBezTo>
                    <a:pt x="697423" y="955513"/>
                    <a:pt x="697423" y="955513"/>
                    <a:pt x="697423" y="955513"/>
                  </a:cubicBezTo>
                  <a:cubicBezTo>
                    <a:pt x="697964" y="955874"/>
                    <a:pt x="698325" y="956415"/>
                    <a:pt x="698686" y="956776"/>
                  </a:cubicBezTo>
                  <a:cubicBezTo>
                    <a:pt x="698686" y="956776"/>
                    <a:pt x="698686" y="956776"/>
                    <a:pt x="698686" y="956776"/>
                  </a:cubicBezTo>
                  <a:cubicBezTo>
                    <a:pt x="699047" y="957317"/>
                    <a:pt x="699408" y="957859"/>
                    <a:pt x="699769" y="958400"/>
                  </a:cubicBezTo>
                  <a:cubicBezTo>
                    <a:pt x="699769" y="958400"/>
                    <a:pt x="699769" y="958400"/>
                    <a:pt x="699769" y="958581"/>
                  </a:cubicBezTo>
                  <a:cubicBezTo>
                    <a:pt x="700130" y="959122"/>
                    <a:pt x="700310" y="959664"/>
                    <a:pt x="700491" y="960205"/>
                  </a:cubicBezTo>
                  <a:cubicBezTo>
                    <a:pt x="700491" y="960385"/>
                    <a:pt x="700491" y="960385"/>
                    <a:pt x="700671" y="960566"/>
                  </a:cubicBezTo>
                  <a:cubicBezTo>
                    <a:pt x="700852" y="961288"/>
                    <a:pt x="701032" y="961829"/>
                    <a:pt x="701213" y="962551"/>
                  </a:cubicBezTo>
                  <a:cubicBezTo>
                    <a:pt x="701213" y="962551"/>
                    <a:pt x="701213" y="962732"/>
                    <a:pt x="701213" y="962732"/>
                  </a:cubicBezTo>
                  <a:cubicBezTo>
                    <a:pt x="701393" y="963454"/>
                    <a:pt x="701393" y="964176"/>
                    <a:pt x="701574" y="964897"/>
                  </a:cubicBezTo>
                  <a:cubicBezTo>
                    <a:pt x="701574" y="965078"/>
                    <a:pt x="701574" y="965259"/>
                    <a:pt x="701574" y="965439"/>
                  </a:cubicBezTo>
                  <a:cubicBezTo>
                    <a:pt x="701574" y="966341"/>
                    <a:pt x="701754" y="967063"/>
                    <a:pt x="701754" y="967966"/>
                  </a:cubicBezTo>
                  <a:cubicBezTo>
                    <a:pt x="702115" y="993773"/>
                    <a:pt x="697423" y="1019220"/>
                    <a:pt x="694896" y="1044667"/>
                  </a:cubicBezTo>
                  <a:cubicBezTo>
                    <a:pt x="694174" y="1051886"/>
                    <a:pt x="689843" y="1059827"/>
                    <a:pt x="682985" y="1060368"/>
                  </a:cubicBezTo>
                  <a:cubicBezTo>
                    <a:pt x="646890" y="1063978"/>
                    <a:pt x="610795" y="1065963"/>
                    <a:pt x="574340" y="1061992"/>
                  </a:cubicBezTo>
                  <a:cubicBezTo>
                    <a:pt x="562609" y="1060729"/>
                    <a:pt x="557014" y="1056037"/>
                    <a:pt x="558097" y="1043223"/>
                  </a:cubicBezTo>
                  <a:cubicBezTo>
                    <a:pt x="560263" y="1018498"/>
                    <a:pt x="561526" y="993773"/>
                    <a:pt x="562789" y="968868"/>
                  </a:cubicBezTo>
                  <a:cubicBezTo>
                    <a:pt x="563331" y="957678"/>
                    <a:pt x="565496" y="951542"/>
                    <a:pt x="576144" y="951723"/>
                  </a:cubicBezTo>
                  <a:cubicBezTo>
                    <a:pt x="592928" y="952084"/>
                    <a:pt x="667284" y="949016"/>
                    <a:pt x="686053" y="951182"/>
                  </a:cubicBezTo>
                  <a:cubicBezTo>
                    <a:pt x="689301" y="952264"/>
                    <a:pt x="691828" y="952806"/>
                    <a:pt x="693813" y="953528"/>
                  </a:cubicBezTo>
                  <a:cubicBezTo>
                    <a:pt x="693813" y="953528"/>
                    <a:pt x="693813" y="953528"/>
                    <a:pt x="693813" y="953528"/>
                  </a:cubicBezTo>
                  <a:close/>
                  <a:moveTo>
                    <a:pt x="495653" y="815104"/>
                  </a:moveTo>
                  <a:cubicBezTo>
                    <a:pt x="495473" y="825572"/>
                    <a:pt x="496736" y="837483"/>
                    <a:pt x="485546" y="842897"/>
                  </a:cubicBezTo>
                  <a:cubicBezTo>
                    <a:pt x="467860" y="851560"/>
                    <a:pt x="448730" y="843439"/>
                    <a:pt x="447106" y="823045"/>
                  </a:cubicBezTo>
                  <a:cubicBezTo>
                    <a:pt x="444759" y="790199"/>
                    <a:pt x="443677" y="757353"/>
                    <a:pt x="441330" y="724506"/>
                  </a:cubicBezTo>
                  <a:cubicBezTo>
                    <a:pt x="440067" y="706820"/>
                    <a:pt x="438082" y="689134"/>
                    <a:pt x="435014" y="671628"/>
                  </a:cubicBezTo>
                  <a:cubicBezTo>
                    <a:pt x="432126" y="654663"/>
                    <a:pt x="427795" y="647625"/>
                    <a:pt x="412816" y="645639"/>
                  </a:cubicBezTo>
                  <a:cubicBezTo>
                    <a:pt x="398017" y="643654"/>
                    <a:pt x="386286" y="648527"/>
                    <a:pt x="381594" y="664228"/>
                  </a:cubicBezTo>
                  <a:cubicBezTo>
                    <a:pt x="373472" y="691660"/>
                    <a:pt x="373292" y="720355"/>
                    <a:pt x="369321" y="748509"/>
                  </a:cubicBezTo>
                  <a:cubicBezTo>
                    <a:pt x="365712" y="773234"/>
                    <a:pt x="365893" y="797959"/>
                    <a:pt x="365171" y="822865"/>
                  </a:cubicBezTo>
                  <a:cubicBezTo>
                    <a:pt x="364629" y="841453"/>
                    <a:pt x="359215" y="848312"/>
                    <a:pt x="348387" y="848312"/>
                  </a:cubicBezTo>
                  <a:cubicBezTo>
                    <a:pt x="327452" y="852643"/>
                    <a:pt x="314097" y="844702"/>
                    <a:pt x="313555" y="832610"/>
                  </a:cubicBezTo>
                  <a:cubicBezTo>
                    <a:pt x="312833" y="817450"/>
                    <a:pt x="316984" y="791643"/>
                    <a:pt x="316984" y="768903"/>
                  </a:cubicBezTo>
                  <a:cubicBezTo>
                    <a:pt x="321316" y="693826"/>
                    <a:pt x="332685" y="612071"/>
                    <a:pt x="346762" y="530678"/>
                  </a:cubicBezTo>
                  <a:cubicBezTo>
                    <a:pt x="351816" y="501621"/>
                    <a:pt x="362644" y="474370"/>
                    <a:pt x="373653" y="447299"/>
                  </a:cubicBezTo>
                  <a:cubicBezTo>
                    <a:pt x="385564" y="417882"/>
                    <a:pt x="391700" y="416799"/>
                    <a:pt x="422922" y="416979"/>
                  </a:cubicBezTo>
                  <a:cubicBezTo>
                    <a:pt x="462085" y="417160"/>
                    <a:pt x="500706" y="409941"/>
                    <a:pt x="537703" y="396947"/>
                  </a:cubicBezTo>
                  <a:cubicBezTo>
                    <a:pt x="549615" y="392796"/>
                    <a:pt x="558638" y="383953"/>
                    <a:pt x="566218" y="373666"/>
                  </a:cubicBezTo>
                  <a:cubicBezTo>
                    <a:pt x="583183" y="350746"/>
                    <a:pt x="599967" y="327825"/>
                    <a:pt x="617292" y="305266"/>
                  </a:cubicBezTo>
                  <a:cubicBezTo>
                    <a:pt x="622887" y="297867"/>
                    <a:pt x="628482" y="287399"/>
                    <a:pt x="640573" y="292633"/>
                  </a:cubicBezTo>
                  <a:cubicBezTo>
                    <a:pt x="652665" y="297686"/>
                    <a:pt x="652846" y="308695"/>
                    <a:pt x="651943" y="319884"/>
                  </a:cubicBezTo>
                  <a:cubicBezTo>
                    <a:pt x="651402" y="328186"/>
                    <a:pt x="647612" y="335044"/>
                    <a:pt x="643642" y="342083"/>
                  </a:cubicBezTo>
                  <a:cubicBezTo>
                    <a:pt x="626857" y="371500"/>
                    <a:pt x="606283" y="398391"/>
                    <a:pt x="585529" y="425101"/>
                  </a:cubicBezTo>
                  <a:cubicBezTo>
                    <a:pt x="570369" y="444592"/>
                    <a:pt x="549615" y="458308"/>
                    <a:pt x="526514" y="464444"/>
                  </a:cubicBezTo>
                  <a:cubicBezTo>
                    <a:pt x="500165" y="471482"/>
                    <a:pt x="495653" y="488988"/>
                    <a:pt x="492946" y="511728"/>
                  </a:cubicBezTo>
                  <a:cubicBezTo>
                    <a:pt x="484825" y="581571"/>
                    <a:pt x="496375" y="784063"/>
                    <a:pt x="495653" y="815104"/>
                  </a:cubicBezTo>
                  <a:close/>
                  <a:moveTo>
                    <a:pt x="431404" y="820880"/>
                  </a:moveTo>
                  <a:cubicBezTo>
                    <a:pt x="431404" y="821240"/>
                    <a:pt x="431404" y="821601"/>
                    <a:pt x="431404" y="821962"/>
                  </a:cubicBezTo>
                  <a:cubicBezTo>
                    <a:pt x="431404" y="822323"/>
                    <a:pt x="431404" y="822684"/>
                    <a:pt x="431404" y="823045"/>
                  </a:cubicBezTo>
                  <a:cubicBezTo>
                    <a:pt x="431404" y="823587"/>
                    <a:pt x="431404" y="823948"/>
                    <a:pt x="431585" y="824489"/>
                  </a:cubicBezTo>
                  <a:cubicBezTo>
                    <a:pt x="431585" y="824669"/>
                    <a:pt x="431585" y="825030"/>
                    <a:pt x="431585" y="825211"/>
                  </a:cubicBezTo>
                  <a:cubicBezTo>
                    <a:pt x="431585" y="825752"/>
                    <a:pt x="431585" y="826474"/>
                    <a:pt x="431765" y="827016"/>
                  </a:cubicBezTo>
                  <a:cubicBezTo>
                    <a:pt x="431765" y="827196"/>
                    <a:pt x="431765" y="827376"/>
                    <a:pt x="431765" y="827557"/>
                  </a:cubicBezTo>
                  <a:cubicBezTo>
                    <a:pt x="431765" y="827918"/>
                    <a:pt x="431765" y="828279"/>
                    <a:pt x="431946" y="828820"/>
                  </a:cubicBezTo>
                  <a:cubicBezTo>
                    <a:pt x="431946" y="829001"/>
                    <a:pt x="431946" y="829181"/>
                    <a:pt x="431946" y="829362"/>
                  </a:cubicBezTo>
                  <a:cubicBezTo>
                    <a:pt x="431946" y="829903"/>
                    <a:pt x="432126" y="830264"/>
                    <a:pt x="432126" y="830806"/>
                  </a:cubicBezTo>
                  <a:cubicBezTo>
                    <a:pt x="433390" y="842356"/>
                    <a:pt x="426171" y="841273"/>
                    <a:pt x="417147" y="841995"/>
                  </a:cubicBezTo>
                  <a:cubicBezTo>
                    <a:pt x="411011" y="842536"/>
                    <a:pt x="404875" y="843078"/>
                    <a:pt x="398558" y="843258"/>
                  </a:cubicBezTo>
                  <a:cubicBezTo>
                    <a:pt x="385023" y="843439"/>
                    <a:pt x="381413" y="837663"/>
                    <a:pt x="381413" y="823406"/>
                  </a:cubicBezTo>
                  <a:cubicBezTo>
                    <a:pt x="381052" y="788575"/>
                    <a:pt x="385564" y="754285"/>
                    <a:pt x="386647" y="719634"/>
                  </a:cubicBezTo>
                  <a:cubicBezTo>
                    <a:pt x="387188" y="703572"/>
                    <a:pt x="392242" y="688231"/>
                    <a:pt x="397295" y="673071"/>
                  </a:cubicBezTo>
                  <a:cubicBezTo>
                    <a:pt x="398739" y="668740"/>
                    <a:pt x="401265" y="664589"/>
                    <a:pt x="406138" y="664048"/>
                  </a:cubicBezTo>
                  <a:cubicBezTo>
                    <a:pt x="412274" y="663506"/>
                    <a:pt x="416245" y="667838"/>
                    <a:pt x="417328" y="673432"/>
                  </a:cubicBezTo>
                  <a:cubicBezTo>
                    <a:pt x="420937" y="692563"/>
                    <a:pt x="424907" y="711873"/>
                    <a:pt x="426712" y="731184"/>
                  </a:cubicBezTo>
                  <a:cubicBezTo>
                    <a:pt x="427976" y="744900"/>
                    <a:pt x="429780" y="792545"/>
                    <a:pt x="431224" y="817811"/>
                  </a:cubicBezTo>
                  <a:cubicBezTo>
                    <a:pt x="431404" y="818714"/>
                    <a:pt x="431404" y="819797"/>
                    <a:pt x="431404" y="820880"/>
                  </a:cubicBezTo>
                  <a:close/>
                  <a:moveTo>
                    <a:pt x="306336" y="651234"/>
                  </a:moveTo>
                  <a:cubicBezTo>
                    <a:pt x="300200" y="651054"/>
                    <a:pt x="297673" y="645639"/>
                    <a:pt x="296591" y="640406"/>
                  </a:cubicBezTo>
                  <a:cubicBezTo>
                    <a:pt x="295688" y="636074"/>
                    <a:pt x="295147" y="631562"/>
                    <a:pt x="295688" y="627231"/>
                  </a:cubicBezTo>
                  <a:cubicBezTo>
                    <a:pt x="300741" y="594024"/>
                    <a:pt x="311209" y="562441"/>
                    <a:pt x="327632" y="532843"/>
                  </a:cubicBezTo>
                  <a:cubicBezTo>
                    <a:pt x="325647" y="569119"/>
                    <a:pt x="316804" y="604311"/>
                    <a:pt x="315360" y="640225"/>
                  </a:cubicBezTo>
                  <a:cubicBezTo>
                    <a:pt x="314999" y="645459"/>
                    <a:pt x="313014" y="651234"/>
                    <a:pt x="306336" y="651234"/>
                  </a:cubicBezTo>
                  <a:close/>
                  <a:moveTo>
                    <a:pt x="351274" y="328186"/>
                  </a:moveTo>
                  <a:cubicBezTo>
                    <a:pt x="350372" y="284511"/>
                    <a:pt x="358493" y="243544"/>
                    <a:pt x="437902" y="238491"/>
                  </a:cubicBezTo>
                  <a:cubicBezTo>
                    <a:pt x="494570" y="239032"/>
                    <a:pt x="511896" y="281804"/>
                    <a:pt x="511896" y="328367"/>
                  </a:cubicBezTo>
                  <a:cubicBezTo>
                    <a:pt x="514783" y="370598"/>
                    <a:pt x="473455" y="398210"/>
                    <a:pt x="428156" y="399474"/>
                  </a:cubicBezTo>
                  <a:cubicBezTo>
                    <a:pt x="390617" y="400737"/>
                    <a:pt x="351816" y="363559"/>
                    <a:pt x="351274" y="328186"/>
                  </a:cubicBezTo>
                  <a:close/>
                  <a:moveTo>
                    <a:pt x="536621" y="1145552"/>
                  </a:moveTo>
                  <a:cubicBezTo>
                    <a:pt x="537884" y="1158907"/>
                    <a:pt x="528680" y="1162697"/>
                    <a:pt x="518393" y="1163238"/>
                  </a:cubicBezTo>
                  <a:cubicBezTo>
                    <a:pt x="499804" y="1164321"/>
                    <a:pt x="481035" y="1164682"/>
                    <a:pt x="462446" y="1163960"/>
                  </a:cubicBezTo>
                  <a:cubicBezTo>
                    <a:pt x="408304" y="1161794"/>
                    <a:pt x="354342" y="1158907"/>
                    <a:pt x="300200" y="1156199"/>
                  </a:cubicBezTo>
                  <a:cubicBezTo>
                    <a:pt x="295688" y="1156019"/>
                    <a:pt x="291357" y="1155297"/>
                    <a:pt x="287026" y="1154756"/>
                  </a:cubicBezTo>
                  <a:cubicBezTo>
                    <a:pt x="264466" y="1152049"/>
                    <a:pt x="259954" y="1148259"/>
                    <a:pt x="257608" y="1125158"/>
                  </a:cubicBezTo>
                  <a:cubicBezTo>
                    <a:pt x="256886" y="1118300"/>
                    <a:pt x="256164" y="1111622"/>
                    <a:pt x="255443" y="1104764"/>
                  </a:cubicBezTo>
                  <a:cubicBezTo>
                    <a:pt x="255443" y="1104764"/>
                    <a:pt x="255443" y="1104764"/>
                    <a:pt x="255443" y="1104764"/>
                  </a:cubicBezTo>
                  <a:cubicBezTo>
                    <a:pt x="253638" y="1086717"/>
                    <a:pt x="252194" y="1068670"/>
                    <a:pt x="252555" y="1050622"/>
                  </a:cubicBezTo>
                  <a:cubicBezTo>
                    <a:pt x="253097" y="1014167"/>
                    <a:pt x="248404" y="889098"/>
                    <a:pt x="254540" y="863291"/>
                  </a:cubicBezTo>
                  <a:cubicBezTo>
                    <a:pt x="256706" y="853906"/>
                    <a:pt x="264286" y="850116"/>
                    <a:pt x="271505" y="851379"/>
                  </a:cubicBezTo>
                  <a:cubicBezTo>
                    <a:pt x="288469" y="854267"/>
                    <a:pt x="297132" y="844882"/>
                    <a:pt x="313375" y="857155"/>
                  </a:cubicBezTo>
                  <a:cubicBezTo>
                    <a:pt x="325647" y="866359"/>
                    <a:pt x="350552" y="863110"/>
                    <a:pt x="364088" y="860764"/>
                  </a:cubicBezTo>
                  <a:cubicBezTo>
                    <a:pt x="392242" y="856072"/>
                    <a:pt x="420215" y="853906"/>
                    <a:pt x="448369" y="860945"/>
                  </a:cubicBezTo>
                  <a:cubicBezTo>
                    <a:pt x="463890" y="864734"/>
                    <a:pt x="478328" y="865276"/>
                    <a:pt x="494390" y="856974"/>
                  </a:cubicBezTo>
                  <a:cubicBezTo>
                    <a:pt x="511354" y="848312"/>
                    <a:pt x="531026" y="856252"/>
                    <a:pt x="548171" y="862208"/>
                  </a:cubicBezTo>
                  <a:cubicBezTo>
                    <a:pt x="558458" y="865817"/>
                    <a:pt x="557556" y="878631"/>
                    <a:pt x="557014" y="888377"/>
                  </a:cubicBezTo>
                  <a:cubicBezTo>
                    <a:pt x="555390" y="914906"/>
                    <a:pt x="554848" y="941797"/>
                    <a:pt x="550517" y="967966"/>
                  </a:cubicBezTo>
                  <a:cubicBezTo>
                    <a:pt x="544922" y="1003880"/>
                    <a:pt x="542576" y="1097907"/>
                    <a:pt x="536621" y="1145552"/>
                  </a:cubicBezTo>
                  <a:close/>
                  <a:moveTo>
                    <a:pt x="820506" y="1076250"/>
                  </a:moveTo>
                  <a:cubicBezTo>
                    <a:pt x="836929" y="1076972"/>
                    <a:pt x="839636" y="1081844"/>
                    <a:pt x="837651" y="1098809"/>
                  </a:cubicBezTo>
                  <a:cubicBezTo>
                    <a:pt x="837109" y="1104404"/>
                    <a:pt x="836027" y="1109818"/>
                    <a:pt x="835305" y="1115413"/>
                  </a:cubicBezTo>
                  <a:cubicBezTo>
                    <a:pt x="835124" y="1116856"/>
                    <a:pt x="834944" y="1118300"/>
                    <a:pt x="834763" y="1119744"/>
                  </a:cubicBezTo>
                  <a:cubicBezTo>
                    <a:pt x="834763" y="1120105"/>
                    <a:pt x="834763" y="1120466"/>
                    <a:pt x="834763" y="1120827"/>
                  </a:cubicBezTo>
                  <a:cubicBezTo>
                    <a:pt x="834583" y="1122271"/>
                    <a:pt x="834583" y="1123714"/>
                    <a:pt x="834583" y="1125339"/>
                  </a:cubicBezTo>
                  <a:cubicBezTo>
                    <a:pt x="834222" y="1151868"/>
                    <a:pt x="835665" y="1152229"/>
                    <a:pt x="806609" y="1155839"/>
                  </a:cubicBezTo>
                  <a:cubicBezTo>
                    <a:pt x="766003" y="1160892"/>
                    <a:pt x="613142" y="1162516"/>
                    <a:pt x="577949" y="1157463"/>
                  </a:cubicBezTo>
                  <a:cubicBezTo>
                    <a:pt x="577227" y="1157282"/>
                    <a:pt x="576505" y="1157282"/>
                    <a:pt x="575783" y="1157102"/>
                  </a:cubicBezTo>
                  <a:cubicBezTo>
                    <a:pt x="575603" y="1157102"/>
                    <a:pt x="575242" y="1157102"/>
                    <a:pt x="575062" y="1156922"/>
                  </a:cubicBezTo>
                  <a:cubicBezTo>
                    <a:pt x="574520" y="1156922"/>
                    <a:pt x="574159" y="1156741"/>
                    <a:pt x="573618" y="1156741"/>
                  </a:cubicBezTo>
                  <a:cubicBezTo>
                    <a:pt x="573437" y="1156741"/>
                    <a:pt x="573076" y="1156741"/>
                    <a:pt x="572896" y="1156561"/>
                  </a:cubicBezTo>
                  <a:cubicBezTo>
                    <a:pt x="572535" y="1156561"/>
                    <a:pt x="572174" y="1156380"/>
                    <a:pt x="571633" y="1156380"/>
                  </a:cubicBezTo>
                  <a:cubicBezTo>
                    <a:pt x="571271" y="1156380"/>
                    <a:pt x="571091" y="1156380"/>
                    <a:pt x="570911" y="1156199"/>
                  </a:cubicBezTo>
                  <a:cubicBezTo>
                    <a:pt x="570550" y="1156199"/>
                    <a:pt x="570189" y="1156019"/>
                    <a:pt x="569828" y="1156019"/>
                  </a:cubicBezTo>
                  <a:cubicBezTo>
                    <a:pt x="569647" y="1156019"/>
                    <a:pt x="569286" y="1156019"/>
                    <a:pt x="569106" y="1155839"/>
                  </a:cubicBezTo>
                  <a:cubicBezTo>
                    <a:pt x="568745" y="1155839"/>
                    <a:pt x="568384" y="1155658"/>
                    <a:pt x="568023" y="1155658"/>
                  </a:cubicBezTo>
                  <a:cubicBezTo>
                    <a:pt x="567843" y="1155658"/>
                    <a:pt x="567662" y="1155658"/>
                    <a:pt x="567482" y="1155478"/>
                  </a:cubicBezTo>
                  <a:cubicBezTo>
                    <a:pt x="566940" y="1155297"/>
                    <a:pt x="566399" y="1155297"/>
                    <a:pt x="566038" y="1155117"/>
                  </a:cubicBezTo>
                  <a:cubicBezTo>
                    <a:pt x="565857" y="1155117"/>
                    <a:pt x="565677" y="1154936"/>
                    <a:pt x="565316" y="1154936"/>
                  </a:cubicBezTo>
                  <a:cubicBezTo>
                    <a:pt x="564955" y="1154936"/>
                    <a:pt x="564774" y="1154756"/>
                    <a:pt x="564594" y="1154756"/>
                  </a:cubicBezTo>
                  <a:cubicBezTo>
                    <a:pt x="564414" y="1154756"/>
                    <a:pt x="564233" y="1154575"/>
                    <a:pt x="563872" y="1154575"/>
                  </a:cubicBezTo>
                  <a:cubicBezTo>
                    <a:pt x="563692" y="1154575"/>
                    <a:pt x="563331" y="1154395"/>
                    <a:pt x="563150" y="1154395"/>
                  </a:cubicBezTo>
                  <a:cubicBezTo>
                    <a:pt x="562970" y="1154395"/>
                    <a:pt x="562789" y="1154214"/>
                    <a:pt x="562428" y="1154214"/>
                  </a:cubicBezTo>
                  <a:cubicBezTo>
                    <a:pt x="562248" y="1154214"/>
                    <a:pt x="562067" y="1154034"/>
                    <a:pt x="561887" y="1154034"/>
                  </a:cubicBezTo>
                  <a:cubicBezTo>
                    <a:pt x="561707" y="1154034"/>
                    <a:pt x="561526" y="1153854"/>
                    <a:pt x="561345" y="1153854"/>
                  </a:cubicBezTo>
                  <a:cubicBezTo>
                    <a:pt x="561165" y="1153854"/>
                    <a:pt x="560985" y="1153673"/>
                    <a:pt x="560804" y="1153673"/>
                  </a:cubicBezTo>
                  <a:cubicBezTo>
                    <a:pt x="560624" y="1153673"/>
                    <a:pt x="560443" y="1153492"/>
                    <a:pt x="560263" y="1153492"/>
                  </a:cubicBezTo>
                  <a:cubicBezTo>
                    <a:pt x="559902" y="1153312"/>
                    <a:pt x="559541" y="1153312"/>
                    <a:pt x="559360" y="1153131"/>
                  </a:cubicBezTo>
                  <a:cubicBezTo>
                    <a:pt x="559180" y="1153131"/>
                    <a:pt x="558999" y="1152951"/>
                    <a:pt x="558999" y="1152951"/>
                  </a:cubicBezTo>
                  <a:cubicBezTo>
                    <a:pt x="558819" y="1152951"/>
                    <a:pt x="558638" y="1152771"/>
                    <a:pt x="558458" y="1152771"/>
                  </a:cubicBezTo>
                  <a:cubicBezTo>
                    <a:pt x="558277" y="1152771"/>
                    <a:pt x="558097" y="1152590"/>
                    <a:pt x="558097" y="1152590"/>
                  </a:cubicBezTo>
                  <a:cubicBezTo>
                    <a:pt x="557917" y="1152590"/>
                    <a:pt x="557736" y="1152410"/>
                    <a:pt x="557736" y="1152410"/>
                  </a:cubicBezTo>
                  <a:cubicBezTo>
                    <a:pt x="557556" y="1152410"/>
                    <a:pt x="557375" y="1152229"/>
                    <a:pt x="557375" y="1152229"/>
                  </a:cubicBezTo>
                  <a:cubicBezTo>
                    <a:pt x="557195" y="1152229"/>
                    <a:pt x="557195" y="1152049"/>
                    <a:pt x="557014" y="1152049"/>
                  </a:cubicBezTo>
                  <a:cubicBezTo>
                    <a:pt x="556834" y="1151868"/>
                    <a:pt x="556834" y="1151868"/>
                    <a:pt x="556653" y="1151688"/>
                  </a:cubicBezTo>
                  <a:cubicBezTo>
                    <a:pt x="556473" y="1151507"/>
                    <a:pt x="556473" y="1151507"/>
                    <a:pt x="556292" y="1151327"/>
                  </a:cubicBezTo>
                  <a:cubicBezTo>
                    <a:pt x="556112" y="1151146"/>
                    <a:pt x="556112" y="1151146"/>
                    <a:pt x="555931" y="1150966"/>
                  </a:cubicBezTo>
                  <a:cubicBezTo>
                    <a:pt x="555751" y="1150785"/>
                    <a:pt x="555751" y="1150785"/>
                    <a:pt x="555570" y="1150605"/>
                  </a:cubicBezTo>
                  <a:cubicBezTo>
                    <a:pt x="555390" y="1150424"/>
                    <a:pt x="555210" y="1150244"/>
                    <a:pt x="555210" y="1150063"/>
                  </a:cubicBezTo>
                  <a:cubicBezTo>
                    <a:pt x="555029" y="1149883"/>
                    <a:pt x="555029" y="1149883"/>
                    <a:pt x="554848" y="1149703"/>
                  </a:cubicBezTo>
                  <a:cubicBezTo>
                    <a:pt x="554848" y="1149522"/>
                    <a:pt x="554668" y="1149522"/>
                    <a:pt x="554668" y="1149342"/>
                  </a:cubicBezTo>
                  <a:cubicBezTo>
                    <a:pt x="554668" y="1149161"/>
                    <a:pt x="554488" y="1149161"/>
                    <a:pt x="554488" y="1148980"/>
                  </a:cubicBezTo>
                  <a:cubicBezTo>
                    <a:pt x="554488" y="1148800"/>
                    <a:pt x="554307" y="1148800"/>
                    <a:pt x="554307" y="1148620"/>
                  </a:cubicBezTo>
                  <a:cubicBezTo>
                    <a:pt x="554307" y="1148439"/>
                    <a:pt x="554126" y="1148439"/>
                    <a:pt x="554126" y="1148259"/>
                  </a:cubicBezTo>
                  <a:cubicBezTo>
                    <a:pt x="554126" y="1148078"/>
                    <a:pt x="553946" y="1147898"/>
                    <a:pt x="553946" y="1147898"/>
                  </a:cubicBezTo>
                  <a:cubicBezTo>
                    <a:pt x="553946" y="1147717"/>
                    <a:pt x="553766" y="1147537"/>
                    <a:pt x="553766" y="1147537"/>
                  </a:cubicBezTo>
                  <a:cubicBezTo>
                    <a:pt x="553766" y="1147356"/>
                    <a:pt x="553585" y="1147176"/>
                    <a:pt x="553585" y="1146996"/>
                  </a:cubicBezTo>
                  <a:cubicBezTo>
                    <a:pt x="553585" y="1146815"/>
                    <a:pt x="553405" y="1146635"/>
                    <a:pt x="553405" y="1146454"/>
                  </a:cubicBezTo>
                  <a:cubicBezTo>
                    <a:pt x="553405" y="1146093"/>
                    <a:pt x="553224" y="1145912"/>
                    <a:pt x="553224" y="1145552"/>
                  </a:cubicBezTo>
                  <a:cubicBezTo>
                    <a:pt x="553224" y="1145371"/>
                    <a:pt x="553224" y="1145191"/>
                    <a:pt x="553044" y="1145010"/>
                  </a:cubicBezTo>
                  <a:cubicBezTo>
                    <a:pt x="553044" y="1144830"/>
                    <a:pt x="553044" y="1144649"/>
                    <a:pt x="552863" y="1144469"/>
                  </a:cubicBezTo>
                  <a:cubicBezTo>
                    <a:pt x="552863" y="1144288"/>
                    <a:pt x="552863" y="1144108"/>
                    <a:pt x="552863" y="1143928"/>
                  </a:cubicBezTo>
                  <a:cubicBezTo>
                    <a:pt x="552863" y="1143747"/>
                    <a:pt x="552863" y="1143566"/>
                    <a:pt x="552863" y="1143205"/>
                  </a:cubicBezTo>
                  <a:cubicBezTo>
                    <a:pt x="552863" y="1143025"/>
                    <a:pt x="552863" y="1142845"/>
                    <a:pt x="552863" y="1142664"/>
                  </a:cubicBezTo>
                  <a:cubicBezTo>
                    <a:pt x="552863" y="1142484"/>
                    <a:pt x="552863" y="1142123"/>
                    <a:pt x="552863" y="1141942"/>
                  </a:cubicBezTo>
                  <a:cubicBezTo>
                    <a:pt x="552863" y="1141762"/>
                    <a:pt x="552863" y="1141581"/>
                    <a:pt x="552863" y="1141401"/>
                  </a:cubicBezTo>
                  <a:cubicBezTo>
                    <a:pt x="552863" y="1141220"/>
                    <a:pt x="552863" y="1140859"/>
                    <a:pt x="552863" y="1140679"/>
                  </a:cubicBezTo>
                  <a:cubicBezTo>
                    <a:pt x="552863" y="1140498"/>
                    <a:pt x="552863" y="1140318"/>
                    <a:pt x="552863" y="1140137"/>
                  </a:cubicBezTo>
                  <a:cubicBezTo>
                    <a:pt x="552683" y="1136709"/>
                    <a:pt x="552863" y="1132738"/>
                    <a:pt x="553224" y="1127504"/>
                  </a:cubicBezTo>
                  <a:cubicBezTo>
                    <a:pt x="553946" y="1112525"/>
                    <a:pt x="555570" y="1111983"/>
                    <a:pt x="555210" y="1090507"/>
                  </a:cubicBezTo>
                  <a:cubicBezTo>
                    <a:pt x="552863" y="1071918"/>
                    <a:pt x="577769" y="1076611"/>
                    <a:pt x="613863" y="1079318"/>
                  </a:cubicBezTo>
                  <a:cubicBezTo>
                    <a:pt x="649236" y="1077693"/>
                    <a:pt x="774485" y="1073904"/>
                    <a:pt x="820506" y="1076250"/>
                  </a:cubicBezTo>
                  <a:close/>
                  <a:moveTo>
                    <a:pt x="1153119" y="392435"/>
                  </a:moveTo>
                  <a:cubicBezTo>
                    <a:pt x="1148787" y="497470"/>
                    <a:pt x="1151675" y="602506"/>
                    <a:pt x="1151134" y="707542"/>
                  </a:cubicBezTo>
                  <a:cubicBezTo>
                    <a:pt x="1150773" y="767279"/>
                    <a:pt x="1148066" y="826835"/>
                    <a:pt x="1144997" y="886391"/>
                  </a:cubicBezTo>
                  <a:cubicBezTo>
                    <a:pt x="1143373" y="917794"/>
                    <a:pt x="1137598" y="923208"/>
                    <a:pt x="1107278" y="926457"/>
                  </a:cubicBezTo>
                  <a:cubicBezTo>
                    <a:pt x="1017763" y="936021"/>
                    <a:pt x="927888" y="933856"/>
                    <a:pt x="838192" y="936744"/>
                  </a:cubicBezTo>
                  <a:cubicBezTo>
                    <a:pt x="756438" y="941255"/>
                    <a:pt x="674503" y="932051"/>
                    <a:pt x="592748" y="938729"/>
                  </a:cubicBezTo>
                  <a:cubicBezTo>
                    <a:pt x="569286" y="940714"/>
                    <a:pt x="568384" y="938909"/>
                    <a:pt x="569467" y="916169"/>
                  </a:cubicBezTo>
                  <a:cubicBezTo>
                    <a:pt x="569647" y="912560"/>
                    <a:pt x="569647" y="909131"/>
                    <a:pt x="570008" y="905522"/>
                  </a:cubicBezTo>
                  <a:cubicBezTo>
                    <a:pt x="571813" y="883323"/>
                    <a:pt x="572174" y="882602"/>
                    <a:pt x="595094" y="879714"/>
                  </a:cubicBezTo>
                  <a:cubicBezTo>
                    <a:pt x="639130" y="873939"/>
                    <a:pt x="935828" y="883684"/>
                    <a:pt x="1039962" y="876826"/>
                  </a:cubicBezTo>
                  <a:cubicBezTo>
                    <a:pt x="1053136" y="875924"/>
                    <a:pt x="1066130" y="873036"/>
                    <a:pt x="1079666" y="873939"/>
                  </a:cubicBezTo>
                  <a:cubicBezTo>
                    <a:pt x="1079846" y="873939"/>
                    <a:pt x="1079846" y="873939"/>
                    <a:pt x="1079846" y="873939"/>
                  </a:cubicBezTo>
                  <a:cubicBezTo>
                    <a:pt x="1079846" y="873939"/>
                    <a:pt x="1079846" y="873939"/>
                    <a:pt x="1079846" y="873939"/>
                  </a:cubicBezTo>
                  <a:cubicBezTo>
                    <a:pt x="1079846" y="873939"/>
                    <a:pt x="1080027" y="873758"/>
                    <a:pt x="1080027" y="873758"/>
                  </a:cubicBezTo>
                  <a:cubicBezTo>
                    <a:pt x="1080027" y="873758"/>
                    <a:pt x="1080027" y="873758"/>
                    <a:pt x="1080207" y="873578"/>
                  </a:cubicBezTo>
                  <a:cubicBezTo>
                    <a:pt x="1080207" y="873578"/>
                    <a:pt x="1080388" y="873397"/>
                    <a:pt x="1080388" y="873397"/>
                  </a:cubicBezTo>
                  <a:cubicBezTo>
                    <a:pt x="1080388" y="873397"/>
                    <a:pt x="1080388" y="873217"/>
                    <a:pt x="1080568" y="873217"/>
                  </a:cubicBezTo>
                  <a:cubicBezTo>
                    <a:pt x="1080568" y="873036"/>
                    <a:pt x="1080749" y="873036"/>
                    <a:pt x="1080749" y="872856"/>
                  </a:cubicBezTo>
                  <a:cubicBezTo>
                    <a:pt x="1080749" y="872856"/>
                    <a:pt x="1080749" y="872675"/>
                    <a:pt x="1080749" y="872675"/>
                  </a:cubicBezTo>
                  <a:cubicBezTo>
                    <a:pt x="1080749" y="872495"/>
                    <a:pt x="1080929" y="872315"/>
                    <a:pt x="1080929" y="871953"/>
                  </a:cubicBezTo>
                  <a:cubicBezTo>
                    <a:pt x="1080929" y="871953"/>
                    <a:pt x="1080929" y="871953"/>
                    <a:pt x="1080929" y="871773"/>
                  </a:cubicBezTo>
                  <a:cubicBezTo>
                    <a:pt x="1080929" y="871412"/>
                    <a:pt x="1081110" y="871232"/>
                    <a:pt x="1081110" y="870871"/>
                  </a:cubicBezTo>
                  <a:cubicBezTo>
                    <a:pt x="1081110" y="870871"/>
                    <a:pt x="1081110" y="870690"/>
                    <a:pt x="1081110" y="870690"/>
                  </a:cubicBezTo>
                  <a:cubicBezTo>
                    <a:pt x="1081110" y="870329"/>
                    <a:pt x="1081290" y="870149"/>
                    <a:pt x="1081290" y="869788"/>
                  </a:cubicBezTo>
                  <a:cubicBezTo>
                    <a:pt x="1081290" y="869608"/>
                    <a:pt x="1081290" y="869608"/>
                    <a:pt x="1081290" y="869427"/>
                  </a:cubicBezTo>
                  <a:cubicBezTo>
                    <a:pt x="1081290" y="869066"/>
                    <a:pt x="1081471" y="868885"/>
                    <a:pt x="1081471" y="868524"/>
                  </a:cubicBezTo>
                  <a:cubicBezTo>
                    <a:pt x="1081471" y="868344"/>
                    <a:pt x="1081471" y="868164"/>
                    <a:pt x="1081471" y="868164"/>
                  </a:cubicBezTo>
                  <a:cubicBezTo>
                    <a:pt x="1081471" y="867803"/>
                    <a:pt x="1081651" y="867441"/>
                    <a:pt x="1081651" y="867081"/>
                  </a:cubicBezTo>
                  <a:cubicBezTo>
                    <a:pt x="1081651" y="866900"/>
                    <a:pt x="1081651" y="866900"/>
                    <a:pt x="1081651" y="866720"/>
                  </a:cubicBezTo>
                  <a:cubicBezTo>
                    <a:pt x="1081651" y="866359"/>
                    <a:pt x="1081832" y="865817"/>
                    <a:pt x="1081832" y="865457"/>
                  </a:cubicBezTo>
                  <a:cubicBezTo>
                    <a:pt x="1081832" y="865457"/>
                    <a:pt x="1081832" y="865276"/>
                    <a:pt x="1081832" y="865276"/>
                  </a:cubicBezTo>
                  <a:cubicBezTo>
                    <a:pt x="1082012" y="864193"/>
                    <a:pt x="1082193" y="862930"/>
                    <a:pt x="1082373" y="861486"/>
                  </a:cubicBezTo>
                  <a:cubicBezTo>
                    <a:pt x="1082373" y="861306"/>
                    <a:pt x="1082373" y="861306"/>
                    <a:pt x="1082373" y="861125"/>
                  </a:cubicBezTo>
                  <a:cubicBezTo>
                    <a:pt x="1082373" y="860584"/>
                    <a:pt x="1082554" y="860042"/>
                    <a:pt x="1082554" y="859320"/>
                  </a:cubicBezTo>
                  <a:cubicBezTo>
                    <a:pt x="1082554" y="859140"/>
                    <a:pt x="1082554" y="858959"/>
                    <a:pt x="1082554" y="858959"/>
                  </a:cubicBezTo>
                  <a:cubicBezTo>
                    <a:pt x="1082554" y="858418"/>
                    <a:pt x="1082734" y="857696"/>
                    <a:pt x="1082734" y="857155"/>
                  </a:cubicBezTo>
                  <a:cubicBezTo>
                    <a:pt x="1082734" y="856974"/>
                    <a:pt x="1082734" y="856794"/>
                    <a:pt x="1082734" y="856794"/>
                  </a:cubicBezTo>
                  <a:cubicBezTo>
                    <a:pt x="1082734" y="856072"/>
                    <a:pt x="1082914" y="855350"/>
                    <a:pt x="1082914" y="854628"/>
                  </a:cubicBezTo>
                  <a:cubicBezTo>
                    <a:pt x="1082914" y="854628"/>
                    <a:pt x="1082914" y="854447"/>
                    <a:pt x="1082914" y="854447"/>
                  </a:cubicBezTo>
                  <a:cubicBezTo>
                    <a:pt x="1082914" y="853545"/>
                    <a:pt x="1083095" y="852823"/>
                    <a:pt x="1083095" y="851921"/>
                  </a:cubicBezTo>
                  <a:cubicBezTo>
                    <a:pt x="1090494" y="769625"/>
                    <a:pt x="1093382" y="481950"/>
                    <a:pt x="1093743" y="366627"/>
                  </a:cubicBezTo>
                  <a:cubicBezTo>
                    <a:pt x="1093923" y="281985"/>
                    <a:pt x="1101503" y="197884"/>
                    <a:pt x="1102225" y="113423"/>
                  </a:cubicBezTo>
                  <a:cubicBezTo>
                    <a:pt x="1102406" y="79313"/>
                    <a:pt x="1094645" y="69748"/>
                    <a:pt x="1060355" y="71011"/>
                  </a:cubicBezTo>
                  <a:cubicBezTo>
                    <a:pt x="1048444" y="71372"/>
                    <a:pt x="1023358" y="71914"/>
                    <a:pt x="991414" y="72636"/>
                  </a:cubicBezTo>
                  <a:cubicBezTo>
                    <a:pt x="987985" y="72636"/>
                    <a:pt x="984556" y="72816"/>
                    <a:pt x="980947" y="72816"/>
                  </a:cubicBezTo>
                  <a:cubicBezTo>
                    <a:pt x="980766" y="72816"/>
                    <a:pt x="980405" y="72816"/>
                    <a:pt x="980225" y="72816"/>
                  </a:cubicBezTo>
                  <a:cubicBezTo>
                    <a:pt x="957846" y="73357"/>
                    <a:pt x="932760" y="73899"/>
                    <a:pt x="906592" y="74440"/>
                  </a:cubicBezTo>
                  <a:cubicBezTo>
                    <a:pt x="903704" y="74440"/>
                    <a:pt x="900817" y="74621"/>
                    <a:pt x="897929" y="74621"/>
                  </a:cubicBezTo>
                  <a:cubicBezTo>
                    <a:pt x="895583" y="74621"/>
                    <a:pt x="893417" y="74801"/>
                    <a:pt x="891071" y="74801"/>
                  </a:cubicBezTo>
                  <a:cubicBezTo>
                    <a:pt x="888905" y="74801"/>
                    <a:pt x="886740" y="74982"/>
                    <a:pt x="884393" y="74982"/>
                  </a:cubicBezTo>
                  <a:cubicBezTo>
                    <a:pt x="881145" y="74982"/>
                    <a:pt x="877896" y="75162"/>
                    <a:pt x="874648" y="75162"/>
                  </a:cubicBezTo>
                  <a:cubicBezTo>
                    <a:pt x="873746" y="75162"/>
                    <a:pt x="873024" y="75162"/>
                    <a:pt x="872121" y="75162"/>
                  </a:cubicBezTo>
                  <a:cubicBezTo>
                    <a:pt x="870317" y="75162"/>
                    <a:pt x="868512" y="75162"/>
                    <a:pt x="866707" y="75343"/>
                  </a:cubicBezTo>
                  <a:cubicBezTo>
                    <a:pt x="862917" y="75343"/>
                    <a:pt x="859127" y="75523"/>
                    <a:pt x="855337" y="75523"/>
                  </a:cubicBezTo>
                  <a:cubicBezTo>
                    <a:pt x="854976" y="75523"/>
                    <a:pt x="854435" y="75523"/>
                    <a:pt x="854074" y="75523"/>
                  </a:cubicBezTo>
                  <a:cubicBezTo>
                    <a:pt x="849562" y="75703"/>
                    <a:pt x="845050" y="75703"/>
                    <a:pt x="840719" y="75884"/>
                  </a:cubicBezTo>
                  <a:cubicBezTo>
                    <a:pt x="840177" y="75884"/>
                    <a:pt x="839456" y="75884"/>
                    <a:pt x="838914" y="75884"/>
                  </a:cubicBezTo>
                  <a:cubicBezTo>
                    <a:pt x="837109" y="75884"/>
                    <a:pt x="835305" y="75884"/>
                    <a:pt x="833500" y="76064"/>
                  </a:cubicBezTo>
                  <a:cubicBezTo>
                    <a:pt x="833139" y="76064"/>
                    <a:pt x="832778" y="76064"/>
                    <a:pt x="832597" y="76064"/>
                  </a:cubicBezTo>
                  <a:cubicBezTo>
                    <a:pt x="825559" y="76245"/>
                    <a:pt x="818520" y="76426"/>
                    <a:pt x="811663" y="76426"/>
                  </a:cubicBezTo>
                  <a:cubicBezTo>
                    <a:pt x="811482" y="76426"/>
                    <a:pt x="811301" y="76426"/>
                    <a:pt x="811121" y="76426"/>
                  </a:cubicBezTo>
                  <a:cubicBezTo>
                    <a:pt x="808955" y="76426"/>
                    <a:pt x="806970" y="76606"/>
                    <a:pt x="804804" y="76606"/>
                  </a:cubicBezTo>
                  <a:cubicBezTo>
                    <a:pt x="804624" y="76606"/>
                    <a:pt x="804263" y="76606"/>
                    <a:pt x="804083" y="76606"/>
                  </a:cubicBezTo>
                  <a:cubicBezTo>
                    <a:pt x="799932" y="76787"/>
                    <a:pt x="795781" y="76787"/>
                    <a:pt x="791810" y="76787"/>
                  </a:cubicBezTo>
                  <a:cubicBezTo>
                    <a:pt x="790908" y="76787"/>
                    <a:pt x="790186" y="76787"/>
                    <a:pt x="789284" y="76787"/>
                  </a:cubicBezTo>
                  <a:cubicBezTo>
                    <a:pt x="785133" y="76967"/>
                    <a:pt x="780982" y="76967"/>
                    <a:pt x="777011" y="77147"/>
                  </a:cubicBezTo>
                  <a:cubicBezTo>
                    <a:pt x="776831" y="77147"/>
                    <a:pt x="776470" y="77147"/>
                    <a:pt x="776290" y="77147"/>
                  </a:cubicBezTo>
                  <a:cubicBezTo>
                    <a:pt x="774665" y="77147"/>
                    <a:pt x="773041" y="77147"/>
                    <a:pt x="771597" y="77328"/>
                  </a:cubicBezTo>
                  <a:cubicBezTo>
                    <a:pt x="770876" y="77328"/>
                    <a:pt x="769973" y="77328"/>
                    <a:pt x="769251" y="77328"/>
                  </a:cubicBezTo>
                  <a:cubicBezTo>
                    <a:pt x="765281" y="77328"/>
                    <a:pt x="761491" y="77508"/>
                    <a:pt x="757701" y="77508"/>
                  </a:cubicBezTo>
                  <a:cubicBezTo>
                    <a:pt x="757340" y="77508"/>
                    <a:pt x="757159" y="77508"/>
                    <a:pt x="756799" y="77508"/>
                  </a:cubicBezTo>
                  <a:cubicBezTo>
                    <a:pt x="755174" y="77508"/>
                    <a:pt x="753550" y="77508"/>
                    <a:pt x="751926" y="77689"/>
                  </a:cubicBezTo>
                  <a:cubicBezTo>
                    <a:pt x="751565" y="77689"/>
                    <a:pt x="751023" y="77689"/>
                    <a:pt x="750662" y="77689"/>
                  </a:cubicBezTo>
                  <a:cubicBezTo>
                    <a:pt x="746872" y="77689"/>
                    <a:pt x="743083" y="77869"/>
                    <a:pt x="739473" y="77869"/>
                  </a:cubicBezTo>
                  <a:cubicBezTo>
                    <a:pt x="739112" y="77869"/>
                    <a:pt x="738571" y="77869"/>
                    <a:pt x="738210" y="77869"/>
                  </a:cubicBezTo>
                  <a:cubicBezTo>
                    <a:pt x="736766" y="77869"/>
                    <a:pt x="735322" y="77869"/>
                    <a:pt x="733878" y="78050"/>
                  </a:cubicBezTo>
                  <a:cubicBezTo>
                    <a:pt x="733517" y="78050"/>
                    <a:pt x="733157" y="78050"/>
                    <a:pt x="732795" y="78050"/>
                  </a:cubicBezTo>
                  <a:cubicBezTo>
                    <a:pt x="729186" y="78050"/>
                    <a:pt x="725757" y="78230"/>
                    <a:pt x="722328" y="78230"/>
                  </a:cubicBezTo>
                  <a:cubicBezTo>
                    <a:pt x="721967" y="78230"/>
                    <a:pt x="721787" y="78230"/>
                    <a:pt x="721426" y="78230"/>
                  </a:cubicBezTo>
                  <a:cubicBezTo>
                    <a:pt x="719982" y="78230"/>
                    <a:pt x="718719" y="78230"/>
                    <a:pt x="717275" y="78411"/>
                  </a:cubicBezTo>
                  <a:cubicBezTo>
                    <a:pt x="716914" y="78411"/>
                    <a:pt x="716553" y="78411"/>
                    <a:pt x="716192" y="78411"/>
                  </a:cubicBezTo>
                  <a:cubicBezTo>
                    <a:pt x="712943" y="78411"/>
                    <a:pt x="709875" y="78591"/>
                    <a:pt x="706807" y="78591"/>
                  </a:cubicBezTo>
                  <a:cubicBezTo>
                    <a:pt x="706446" y="78591"/>
                    <a:pt x="706266" y="78591"/>
                    <a:pt x="705905" y="78591"/>
                  </a:cubicBezTo>
                  <a:cubicBezTo>
                    <a:pt x="704822" y="78591"/>
                    <a:pt x="703559" y="78591"/>
                    <a:pt x="702476" y="78771"/>
                  </a:cubicBezTo>
                  <a:cubicBezTo>
                    <a:pt x="702115" y="78771"/>
                    <a:pt x="701574" y="78771"/>
                    <a:pt x="701213" y="78771"/>
                  </a:cubicBezTo>
                  <a:cubicBezTo>
                    <a:pt x="698505" y="78771"/>
                    <a:pt x="695798" y="78952"/>
                    <a:pt x="693272" y="78952"/>
                  </a:cubicBezTo>
                  <a:cubicBezTo>
                    <a:pt x="692911" y="78952"/>
                    <a:pt x="692730" y="78952"/>
                    <a:pt x="692370" y="78952"/>
                  </a:cubicBezTo>
                  <a:cubicBezTo>
                    <a:pt x="691467" y="78952"/>
                    <a:pt x="690384" y="78952"/>
                    <a:pt x="689482" y="78952"/>
                  </a:cubicBezTo>
                  <a:cubicBezTo>
                    <a:pt x="689121" y="78952"/>
                    <a:pt x="688760" y="78952"/>
                    <a:pt x="688399" y="78952"/>
                  </a:cubicBezTo>
                  <a:cubicBezTo>
                    <a:pt x="687136" y="78952"/>
                    <a:pt x="686053" y="78952"/>
                    <a:pt x="684970" y="79133"/>
                  </a:cubicBezTo>
                  <a:cubicBezTo>
                    <a:pt x="630828" y="80937"/>
                    <a:pt x="333949" y="77869"/>
                    <a:pt x="239922" y="80215"/>
                  </a:cubicBezTo>
                  <a:cubicBezTo>
                    <a:pt x="197511" y="81298"/>
                    <a:pt x="155280" y="82381"/>
                    <a:pt x="112868" y="80757"/>
                  </a:cubicBezTo>
                  <a:cubicBezTo>
                    <a:pt x="112868" y="80757"/>
                    <a:pt x="112868" y="80757"/>
                    <a:pt x="112868" y="80757"/>
                  </a:cubicBezTo>
                  <a:cubicBezTo>
                    <a:pt x="109981" y="80576"/>
                    <a:pt x="107093" y="80576"/>
                    <a:pt x="104206" y="80396"/>
                  </a:cubicBezTo>
                  <a:cubicBezTo>
                    <a:pt x="81466" y="79313"/>
                    <a:pt x="75149" y="84547"/>
                    <a:pt x="72984" y="107467"/>
                  </a:cubicBezTo>
                  <a:cubicBezTo>
                    <a:pt x="72803" y="109452"/>
                    <a:pt x="72623" y="113061"/>
                    <a:pt x="72623" y="117935"/>
                  </a:cubicBezTo>
                  <a:cubicBezTo>
                    <a:pt x="72623" y="118295"/>
                    <a:pt x="72623" y="118656"/>
                    <a:pt x="72623" y="119017"/>
                  </a:cubicBezTo>
                  <a:cubicBezTo>
                    <a:pt x="72623" y="119559"/>
                    <a:pt x="72623" y="119920"/>
                    <a:pt x="72623" y="120461"/>
                  </a:cubicBezTo>
                  <a:cubicBezTo>
                    <a:pt x="72623" y="120822"/>
                    <a:pt x="72623" y="121183"/>
                    <a:pt x="72623" y="121724"/>
                  </a:cubicBezTo>
                  <a:cubicBezTo>
                    <a:pt x="72623" y="122266"/>
                    <a:pt x="72623" y="122807"/>
                    <a:pt x="72623" y="123349"/>
                  </a:cubicBezTo>
                  <a:cubicBezTo>
                    <a:pt x="72623" y="123710"/>
                    <a:pt x="72623" y="124251"/>
                    <a:pt x="72623" y="124612"/>
                  </a:cubicBezTo>
                  <a:cubicBezTo>
                    <a:pt x="72623" y="125154"/>
                    <a:pt x="72623" y="125695"/>
                    <a:pt x="72623" y="126236"/>
                  </a:cubicBezTo>
                  <a:cubicBezTo>
                    <a:pt x="72623" y="126778"/>
                    <a:pt x="72623" y="127138"/>
                    <a:pt x="72623" y="127680"/>
                  </a:cubicBezTo>
                  <a:cubicBezTo>
                    <a:pt x="72623" y="128222"/>
                    <a:pt x="72623" y="128763"/>
                    <a:pt x="72623" y="129304"/>
                  </a:cubicBezTo>
                  <a:cubicBezTo>
                    <a:pt x="72623" y="129846"/>
                    <a:pt x="72623" y="130387"/>
                    <a:pt x="72623" y="130748"/>
                  </a:cubicBezTo>
                  <a:cubicBezTo>
                    <a:pt x="72623" y="131289"/>
                    <a:pt x="72623" y="132011"/>
                    <a:pt x="72623" y="132553"/>
                  </a:cubicBezTo>
                  <a:cubicBezTo>
                    <a:pt x="72623" y="133094"/>
                    <a:pt x="72623" y="133636"/>
                    <a:pt x="72623" y="134177"/>
                  </a:cubicBezTo>
                  <a:cubicBezTo>
                    <a:pt x="72623" y="134718"/>
                    <a:pt x="72623" y="135440"/>
                    <a:pt x="72623" y="135982"/>
                  </a:cubicBezTo>
                  <a:cubicBezTo>
                    <a:pt x="72623" y="136523"/>
                    <a:pt x="72623" y="137065"/>
                    <a:pt x="72623" y="137606"/>
                  </a:cubicBezTo>
                  <a:cubicBezTo>
                    <a:pt x="72623" y="138328"/>
                    <a:pt x="72623" y="138869"/>
                    <a:pt x="72623" y="139591"/>
                  </a:cubicBezTo>
                  <a:cubicBezTo>
                    <a:pt x="72623" y="140133"/>
                    <a:pt x="72623" y="140674"/>
                    <a:pt x="72623" y="141216"/>
                  </a:cubicBezTo>
                  <a:cubicBezTo>
                    <a:pt x="72623" y="141937"/>
                    <a:pt x="72623" y="142659"/>
                    <a:pt x="72623" y="143562"/>
                  </a:cubicBezTo>
                  <a:cubicBezTo>
                    <a:pt x="72623" y="144103"/>
                    <a:pt x="72623" y="144644"/>
                    <a:pt x="72623" y="145186"/>
                  </a:cubicBezTo>
                  <a:cubicBezTo>
                    <a:pt x="72623" y="146088"/>
                    <a:pt x="72623" y="146810"/>
                    <a:pt x="72623" y="147713"/>
                  </a:cubicBezTo>
                  <a:cubicBezTo>
                    <a:pt x="72623" y="148254"/>
                    <a:pt x="72623" y="148795"/>
                    <a:pt x="72623" y="149337"/>
                  </a:cubicBezTo>
                  <a:cubicBezTo>
                    <a:pt x="72623" y="150239"/>
                    <a:pt x="72623" y="150961"/>
                    <a:pt x="72623" y="151863"/>
                  </a:cubicBezTo>
                  <a:cubicBezTo>
                    <a:pt x="72623" y="152405"/>
                    <a:pt x="72623" y="152946"/>
                    <a:pt x="72623" y="153488"/>
                  </a:cubicBezTo>
                  <a:cubicBezTo>
                    <a:pt x="72623" y="154932"/>
                    <a:pt x="72623" y="156375"/>
                    <a:pt x="72803" y="157819"/>
                  </a:cubicBezTo>
                  <a:cubicBezTo>
                    <a:pt x="72803" y="158000"/>
                    <a:pt x="72803" y="158180"/>
                    <a:pt x="72803" y="158541"/>
                  </a:cubicBezTo>
                  <a:cubicBezTo>
                    <a:pt x="72803" y="159804"/>
                    <a:pt x="72803" y="161068"/>
                    <a:pt x="72984" y="162331"/>
                  </a:cubicBezTo>
                  <a:cubicBezTo>
                    <a:pt x="72984" y="162872"/>
                    <a:pt x="72984" y="163414"/>
                    <a:pt x="72984" y="164136"/>
                  </a:cubicBezTo>
                  <a:cubicBezTo>
                    <a:pt x="72984" y="165219"/>
                    <a:pt x="72984" y="166121"/>
                    <a:pt x="72984" y="167204"/>
                  </a:cubicBezTo>
                  <a:cubicBezTo>
                    <a:pt x="72984" y="167745"/>
                    <a:pt x="72984" y="168467"/>
                    <a:pt x="72984" y="169008"/>
                  </a:cubicBezTo>
                  <a:cubicBezTo>
                    <a:pt x="72984" y="169911"/>
                    <a:pt x="72984" y="170994"/>
                    <a:pt x="72984" y="171896"/>
                  </a:cubicBezTo>
                  <a:cubicBezTo>
                    <a:pt x="72984" y="172618"/>
                    <a:pt x="72984" y="173340"/>
                    <a:pt x="72984" y="173881"/>
                  </a:cubicBezTo>
                  <a:cubicBezTo>
                    <a:pt x="72984" y="174784"/>
                    <a:pt x="72984" y="175866"/>
                    <a:pt x="72984" y="176769"/>
                  </a:cubicBezTo>
                  <a:cubicBezTo>
                    <a:pt x="72984" y="177491"/>
                    <a:pt x="72984" y="178032"/>
                    <a:pt x="72984" y="178754"/>
                  </a:cubicBezTo>
                  <a:cubicBezTo>
                    <a:pt x="72984" y="179657"/>
                    <a:pt x="72984" y="180739"/>
                    <a:pt x="72984" y="181641"/>
                  </a:cubicBezTo>
                  <a:cubicBezTo>
                    <a:pt x="72984" y="182364"/>
                    <a:pt x="72984" y="183085"/>
                    <a:pt x="72984" y="183988"/>
                  </a:cubicBezTo>
                  <a:cubicBezTo>
                    <a:pt x="72984" y="184890"/>
                    <a:pt x="72984" y="185792"/>
                    <a:pt x="72984" y="186875"/>
                  </a:cubicBezTo>
                  <a:cubicBezTo>
                    <a:pt x="72984" y="187597"/>
                    <a:pt x="72984" y="188500"/>
                    <a:pt x="72984" y="189222"/>
                  </a:cubicBezTo>
                  <a:cubicBezTo>
                    <a:pt x="72984" y="190304"/>
                    <a:pt x="72984" y="191207"/>
                    <a:pt x="73164" y="192290"/>
                  </a:cubicBezTo>
                  <a:cubicBezTo>
                    <a:pt x="73164" y="193011"/>
                    <a:pt x="73164" y="193553"/>
                    <a:pt x="73164" y="194275"/>
                  </a:cubicBezTo>
                  <a:cubicBezTo>
                    <a:pt x="73164" y="195358"/>
                    <a:pt x="73164" y="196441"/>
                    <a:pt x="73345" y="197704"/>
                  </a:cubicBezTo>
                  <a:cubicBezTo>
                    <a:pt x="73345" y="198426"/>
                    <a:pt x="73345" y="199148"/>
                    <a:pt x="73345" y="199869"/>
                  </a:cubicBezTo>
                  <a:cubicBezTo>
                    <a:pt x="73345" y="200952"/>
                    <a:pt x="73345" y="202035"/>
                    <a:pt x="73525" y="203118"/>
                  </a:cubicBezTo>
                  <a:cubicBezTo>
                    <a:pt x="73525" y="203840"/>
                    <a:pt x="73525" y="204562"/>
                    <a:pt x="73525" y="205103"/>
                  </a:cubicBezTo>
                  <a:cubicBezTo>
                    <a:pt x="73525" y="206547"/>
                    <a:pt x="73706" y="207991"/>
                    <a:pt x="73706" y="209435"/>
                  </a:cubicBezTo>
                  <a:cubicBezTo>
                    <a:pt x="73706" y="209796"/>
                    <a:pt x="73706" y="210156"/>
                    <a:pt x="73706" y="210517"/>
                  </a:cubicBezTo>
                  <a:cubicBezTo>
                    <a:pt x="73706" y="212322"/>
                    <a:pt x="73886" y="214127"/>
                    <a:pt x="73886" y="215931"/>
                  </a:cubicBezTo>
                  <a:cubicBezTo>
                    <a:pt x="73886" y="216112"/>
                    <a:pt x="73886" y="216112"/>
                    <a:pt x="73886" y="216293"/>
                  </a:cubicBezTo>
                  <a:cubicBezTo>
                    <a:pt x="74067" y="220082"/>
                    <a:pt x="74067" y="224053"/>
                    <a:pt x="74247" y="227843"/>
                  </a:cubicBezTo>
                  <a:cubicBezTo>
                    <a:pt x="74247" y="228384"/>
                    <a:pt x="74247" y="228745"/>
                    <a:pt x="74247" y="229287"/>
                  </a:cubicBezTo>
                  <a:cubicBezTo>
                    <a:pt x="74247" y="230731"/>
                    <a:pt x="74428" y="232355"/>
                    <a:pt x="74428" y="233799"/>
                  </a:cubicBezTo>
                  <a:cubicBezTo>
                    <a:pt x="74428" y="234340"/>
                    <a:pt x="74428" y="234881"/>
                    <a:pt x="74428" y="235423"/>
                  </a:cubicBezTo>
                  <a:cubicBezTo>
                    <a:pt x="74428" y="236867"/>
                    <a:pt x="74608" y="238130"/>
                    <a:pt x="74608" y="239574"/>
                  </a:cubicBezTo>
                  <a:cubicBezTo>
                    <a:pt x="74608" y="240295"/>
                    <a:pt x="74608" y="240837"/>
                    <a:pt x="74608" y="241559"/>
                  </a:cubicBezTo>
                  <a:cubicBezTo>
                    <a:pt x="74608" y="243003"/>
                    <a:pt x="74788" y="244446"/>
                    <a:pt x="74788" y="245890"/>
                  </a:cubicBezTo>
                  <a:cubicBezTo>
                    <a:pt x="74788" y="246251"/>
                    <a:pt x="74788" y="246793"/>
                    <a:pt x="74788" y="247153"/>
                  </a:cubicBezTo>
                  <a:cubicBezTo>
                    <a:pt x="74788" y="248778"/>
                    <a:pt x="74969" y="250221"/>
                    <a:pt x="74969" y="251846"/>
                  </a:cubicBezTo>
                  <a:cubicBezTo>
                    <a:pt x="74969" y="252387"/>
                    <a:pt x="74969" y="253109"/>
                    <a:pt x="74969" y="253651"/>
                  </a:cubicBezTo>
                  <a:cubicBezTo>
                    <a:pt x="74969" y="254914"/>
                    <a:pt x="75149" y="256358"/>
                    <a:pt x="75149" y="257621"/>
                  </a:cubicBezTo>
                  <a:cubicBezTo>
                    <a:pt x="75149" y="258343"/>
                    <a:pt x="75149" y="258884"/>
                    <a:pt x="75149" y="259606"/>
                  </a:cubicBezTo>
                  <a:cubicBezTo>
                    <a:pt x="75149" y="261050"/>
                    <a:pt x="75330" y="262494"/>
                    <a:pt x="75330" y="263938"/>
                  </a:cubicBezTo>
                  <a:cubicBezTo>
                    <a:pt x="75330" y="264479"/>
                    <a:pt x="75330" y="265201"/>
                    <a:pt x="75330" y="265742"/>
                  </a:cubicBezTo>
                  <a:cubicBezTo>
                    <a:pt x="75330" y="267366"/>
                    <a:pt x="75510" y="268810"/>
                    <a:pt x="75510" y="270435"/>
                  </a:cubicBezTo>
                  <a:cubicBezTo>
                    <a:pt x="75510" y="270796"/>
                    <a:pt x="75510" y="271337"/>
                    <a:pt x="75510" y="271698"/>
                  </a:cubicBezTo>
                  <a:cubicBezTo>
                    <a:pt x="75510" y="273322"/>
                    <a:pt x="75691" y="274947"/>
                    <a:pt x="75691" y="276390"/>
                  </a:cubicBezTo>
                  <a:cubicBezTo>
                    <a:pt x="75691" y="276932"/>
                    <a:pt x="75691" y="277293"/>
                    <a:pt x="75691" y="277834"/>
                  </a:cubicBezTo>
                  <a:cubicBezTo>
                    <a:pt x="75691" y="279819"/>
                    <a:pt x="75871" y="281804"/>
                    <a:pt x="75871" y="283790"/>
                  </a:cubicBezTo>
                  <a:cubicBezTo>
                    <a:pt x="75871" y="283790"/>
                    <a:pt x="75871" y="283790"/>
                    <a:pt x="75871" y="283790"/>
                  </a:cubicBezTo>
                  <a:cubicBezTo>
                    <a:pt x="76232" y="292092"/>
                    <a:pt x="76413" y="300393"/>
                    <a:pt x="76774" y="308515"/>
                  </a:cubicBezTo>
                  <a:cubicBezTo>
                    <a:pt x="76774" y="308695"/>
                    <a:pt x="76774" y="308875"/>
                    <a:pt x="76774" y="309056"/>
                  </a:cubicBezTo>
                  <a:cubicBezTo>
                    <a:pt x="76774" y="310861"/>
                    <a:pt x="76954" y="312485"/>
                    <a:pt x="76954" y="314290"/>
                  </a:cubicBezTo>
                  <a:cubicBezTo>
                    <a:pt x="76954" y="314831"/>
                    <a:pt x="76954" y="315373"/>
                    <a:pt x="76954" y="315914"/>
                  </a:cubicBezTo>
                  <a:cubicBezTo>
                    <a:pt x="76954" y="317177"/>
                    <a:pt x="77135" y="318621"/>
                    <a:pt x="77135" y="319884"/>
                  </a:cubicBezTo>
                  <a:cubicBezTo>
                    <a:pt x="77135" y="320426"/>
                    <a:pt x="77135" y="321148"/>
                    <a:pt x="77135" y="321689"/>
                  </a:cubicBezTo>
                  <a:cubicBezTo>
                    <a:pt x="77135" y="323313"/>
                    <a:pt x="77315" y="324938"/>
                    <a:pt x="77315" y="326562"/>
                  </a:cubicBezTo>
                  <a:cubicBezTo>
                    <a:pt x="77315" y="326743"/>
                    <a:pt x="77315" y="326743"/>
                    <a:pt x="77315" y="326923"/>
                  </a:cubicBezTo>
                  <a:cubicBezTo>
                    <a:pt x="77496" y="332337"/>
                    <a:pt x="77676" y="337751"/>
                    <a:pt x="77856" y="343165"/>
                  </a:cubicBezTo>
                  <a:cubicBezTo>
                    <a:pt x="77856" y="343888"/>
                    <a:pt x="77856" y="344609"/>
                    <a:pt x="77856" y="345331"/>
                  </a:cubicBezTo>
                  <a:cubicBezTo>
                    <a:pt x="78217" y="356160"/>
                    <a:pt x="78578" y="366447"/>
                    <a:pt x="79120" y="376192"/>
                  </a:cubicBezTo>
                  <a:cubicBezTo>
                    <a:pt x="79120" y="376373"/>
                    <a:pt x="79120" y="376553"/>
                    <a:pt x="79120" y="376914"/>
                  </a:cubicBezTo>
                  <a:cubicBezTo>
                    <a:pt x="79300" y="380885"/>
                    <a:pt x="79481" y="384855"/>
                    <a:pt x="79481" y="388645"/>
                  </a:cubicBezTo>
                  <a:cubicBezTo>
                    <a:pt x="79481" y="389908"/>
                    <a:pt x="79661" y="391172"/>
                    <a:pt x="79661" y="392435"/>
                  </a:cubicBezTo>
                  <a:cubicBezTo>
                    <a:pt x="79661" y="394781"/>
                    <a:pt x="79842" y="396947"/>
                    <a:pt x="79842" y="399112"/>
                  </a:cubicBezTo>
                  <a:cubicBezTo>
                    <a:pt x="79842" y="399654"/>
                    <a:pt x="79842" y="400376"/>
                    <a:pt x="79842" y="400917"/>
                  </a:cubicBezTo>
                  <a:cubicBezTo>
                    <a:pt x="79842" y="401458"/>
                    <a:pt x="79842" y="402000"/>
                    <a:pt x="79842" y="402722"/>
                  </a:cubicBezTo>
                  <a:cubicBezTo>
                    <a:pt x="79842" y="403805"/>
                    <a:pt x="79842" y="404888"/>
                    <a:pt x="80022" y="406151"/>
                  </a:cubicBezTo>
                  <a:cubicBezTo>
                    <a:pt x="80022" y="406512"/>
                    <a:pt x="80022" y="406873"/>
                    <a:pt x="80022" y="407234"/>
                  </a:cubicBezTo>
                  <a:cubicBezTo>
                    <a:pt x="80022" y="408317"/>
                    <a:pt x="80022" y="409219"/>
                    <a:pt x="80203" y="410302"/>
                  </a:cubicBezTo>
                  <a:cubicBezTo>
                    <a:pt x="80203" y="410663"/>
                    <a:pt x="80203" y="411024"/>
                    <a:pt x="80203" y="411385"/>
                  </a:cubicBezTo>
                  <a:cubicBezTo>
                    <a:pt x="80203" y="412648"/>
                    <a:pt x="80203" y="413731"/>
                    <a:pt x="80383" y="414814"/>
                  </a:cubicBezTo>
                  <a:cubicBezTo>
                    <a:pt x="80383" y="414994"/>
                    <a:pt x="80383" y="415175"/>
                    <a:pt x="80383" y="415355"/>
                  </a:cubicBezTo>
                  <a:cubicBezTo>
                    <a:pt x="80383" y="416619"/>
                    <a:pt x="80564" y="418062"/>
                    <a:pt x="80564" y="419326"/>
                  </a:cubicBezTo>
                  <a:cubicBezTo>
                    <a:pt x="82729" y="476175"/>
                    <a:pt x="86880" y="533024"/>
                    <a:pt x="89407" y="589873"/>
                  </a:cubicBezTo>
                  <a:cubicBezTo>
                    <a:pt x="93558" y="681193"/>
                    <a:pt x="103845" y="772332"/>
                    <a:pt x="104747" y="863832"/>
                  </a:cubicBezTo>
                  <a:cubicBezTo>
                    <a:pt x="104747" y="872315"/>
                    <a:pt x="108898" y="875202"/>
                    <a:pt x="116117" y="875022"/>
                  </a:cubicBezTo>
                  <a:cubicBezTo>
                    <a:pt x="150768" y="873939"/>
                    <a:pt x="182712" y="876104"/>
                    <a:pt x="223138" y="876465"/>
                  </a:cubicBezTo>
                  <a:cubicBezTo>
                    <a:pt x="237937" y="875383"/>
                    <a:pt x="234508" y="885850"/>
                    <a:pt x="235049" y="897400"/>
                  </a:cubicBezTo>
                  <a:cubicBezTo>
                    <a:pt x="236673" y="934939"/>
                    <a:pt x="233605" y="937104"/>
                    <a:pt x="228733" y="936924"/>
                  </a:cubicBezTo>
                  <a:cubicBezTo>
                    <a:pt x="202203" y="936744"/>
                    <a:pt x="144812" y="938368"/>
                    <a:pt x="118102" y="936563"/>
                  </a:cubicBezTo>
                  <a:cubicBezTo>
                    <a:pt x="116658" y="936563"/>
                    <a:pt x="115395" y="936383"/>
                    <a:pt x="113951" y="936202"/>
                  </a:cubicBezTo>
                  <a:cubicBezTo>
                    <a:pt x="113590" y="936202"/>
                    <a:pt x="113410" y="936202"/>
                    <a:pt x="113049" y="936202"/>
                  </a:cubicBezTo>
                  <a:cubicBezTo>
                    <a:pt x="111786" y="936021"/>
                    <a:pt x="110342" y="936021"/>
                    <a:pt x="109259" y="935841"/>
                  </a:cubicBezTo>
                  <a:cubicBezTo>
                    <a:pt x="109078" y="935841"/>
                    <a:pt x="108898" y="935841"/>
                    <a:pt x="108898" y="935841"/>
                  </a:cubicBezTo>
                  <a:cubicBezTo>
                    <a:pt x="107815" y="935661"/>
                    <a:pt x="106552" y="935480"/>
                    <a:pt x="105469" y="935300"/>
                  </a:cubicBezTo>
                  <a:cubicBezTo>
                    <a:pt x="105289" y="935300"/>
                    <a:pt x="104928" y="935300"/>
                    <a:pt x="104747" y="935119"/>
                  </a:cubicBezTo>
                  <a:cubicBezTo>
                    <a:pt x="103484" y="934939"/>
                    <a:pt x="102401" y="934758"/>
                    <a:pt x="101318" y="934397"/>
                  </a:cubicBezTo>
                  <a:cubicBezTo>
                    <a:pt x="101138" y="934397"/>
                    <a:pt x="100957" y="934397"/>
                    <a:pt x="100777" y="934217"/>
                  </a:cubicBezTo>
                  <a:cubicBezTo>
                    <a:pt x="99694" y="934037"/>
                    <a:pt x="98792" y="933676"/>
                    <a:pt x="97889" y="933495"/>
                  </a:cubicBezTo>
                  <a:cubicBezTo>
                    <a:pt x="97709" y="933495"/>
                    <a:pt x="97528" y="933495"/>
                    <a:pt x="97348" y="933314"/>
                  </a:cubicBezTo>
                  <a:cubicBezTo>
                    <a:pt x="96265" y="932954"/>
                    <a:pt x="95182" y="932773"/>
                    <a:pt x="94280" y="932412"/>
                  </a:cubicBezTo>
                  <a:cubicBezTo>
                    <a:pt x="94099" y="932412"/>
                    <a:pt x="93919" y="932232"/>
                    <a:pt x="93738" y="932232"/>
                  </a:cubicBezTo>
                  <a:cubicBezTo>
                    <a:pt x="92836" y="931871"/>
                    <a:pt x="91933" y="931510"/>
                    <a:pt x="91031" y="931149"/>
                  </a:cubicBezTo>
                  <a:cubicBezTo>
                    <a:pt x="91031" y="931149"/>
                    <a:pt x="90851" y="931149"/>
                    <a:pt x="90851" y="931149"/>
                  </a:cubicBezTo>
                  <a:cubicBezTo>
                    <a:pt x="89948" y="930788"/>
                    <a:pt x="89046" y="930427"/>
                    <a:pt x="88144" y="929886"/>
                  </a:cubicBezTo>
                  <a:cubicBezTo>
                    <a:pt x="87963" y="929886"/>
                    <a:pt x="87783" y="929705"/>
                    <a:pt x="87783" y="929705"/>
                  </a:cubicBezTo>
                  <a:cubicBezTo>
                    <a:pt x="85978" y="928803"/>
                    <a:pt x="84354" y="927720"/>
                    <a:pt x="82729" y="926637"/>
                  </a:cubicBezTo>
                  <a:cubicBezTo>
                    <a:pt x="82549" y="926637"/>
                    <a:pt x="82549" y="926457"/>
                    <a:pt x="82368" y="926457"/>
                  </a:cubicBezTo>
                  <a:cubicBezTo>
                    <a:pt x="81647" y="925915"/>
                    <a:pt x="80925" y="925193"/>
                    <a:pt x="80203" y="924652"/>
                  </a:cubicBezTo>
                  <a:cubicBezTo>
                    <a:pt x="80203" y="924652"/>
                    <a:pt x="80203" y="924652"/>
                    <a:pt x="80203" y="924652"/>
                  </a:cubicBezTo>
                  <a:cubicBezTo>
                    <a:pt x="79481" y="923930"/>
                    <a:pt x="78759" y="923388"/>
                    <a:pt x="78217" y="922667"/>
                  </a:cubicBezTo>
                  <a:cubicBezTo>
                    <a:pt x="78217" y="922667"/>
                    <a:pt x="78037" y="922486"/>
                    <a:pt x="78037" y="922486"/>
                  </a:cubicBezTo>
                  <a:cubicBezTo>
                    <a:pt x="77315" y="921764"/>
                    <a:pt x="76774" y="921043"/>
                    <a:pt x="76052" y="920140"/>
                  </a:cubicBezTo>
                  <a:cubicBezTo>
                    <a:pt x="76052" y="920140"/>
                    <a:pt x="75871" y="919959"/>
                    <a:pt x="75871" y="919959"/>
                  </a:cubicBezTo>
                  <a:cubicBezTo>
                    <a:pt x="75330" y="919238"/>
                    <a:pt x="74788" y="918335"/>
                    <a:pt x="74067" y="917613"/>
                  </a:cubicBezTo>
                  <a:cubicBezTo>
                    <a:pt x="74067" y="917613"/>
                    <a:pt x="73886" y="917433"/>
                    <a:pt x="73886" y="917433"/>
                  </a:cubicBezTo>
                  <a:cubicBezTo>
                    <a:pt x="73345" y="916531"/>
                    <a:pt x="72803" y="915628"/>
                    <a:pt x="72262" y="914726"/>
                  </a:cubicBezTo>
                  <a:cubicBezTo>
                    <a:pt x="72262" y="914545"/>
                    <a:pt x="72081" y="914545"/>
                    <a:pt x="72081" y="914365"/>
                  </a:cubicBezTo>
                  <a:cubicBezTo>
                    <a:pt x="71540" y="913462"/>
                    <a:pt x="70999" y="912380"/>
                    <a:pt x="70638" y="911297"/>
                  </a:cubicBezTo>
                  <a:cubicBezTo>
                    <a:pt x="70638" y="911297"/>
                    <a:pt x="70638" y="911297"/>
                    <a:pt x="70638" y="911297"/>
                  </a:cubicBezTo>
                  <a:cubicBezTo>
                    <a:pt x="68291" y="906243"/>
                    <a:pt x="66306" y="900107"/>
                    <a:pt x="64862" y="892888"/>
                  </a:cubicBezTo>
                  <a:cubicBezTo>
                    <a:pt x="61794" y="878090"/>
                    <a:pt x="59809" y="863110"/>
                    <a:pt x="58726" y="847951"/>
                  </a:cubicBezTo>
                  <a:cubicBezTo>
                    <a:pt x="54756" y="790379"/>
                    <a:pt x="51507" y="732628"/>
                    <a:pt x="47537" y="674876"/>
                  </a:cubicBezTo>
                  <a:cubicBezTo>
                    <a:pt x="44288" y="626148"/>
                    <a:pt x="40138" y="577420"/>
                    <a:pt x="37069" y="528512"/>
                  </a:cubicBezTo>
                  <a:cubicBezTo>
                    <a:pt x="33099" y="464624"/>
                    <a:pt x="30031" y="400556"/>
                    <a:pt x="26241" y="336669"/>
                  </a:cubicBezTo>
                  <a:cubicBezTo>
                    <a:pt x="22451" y="274585"/>
                    <a:pt x="17939" y="212503"/>
                    <a:pt x="14510" y="150239"/>
                  </a:cubicBezTo>
                  <a:cubicBezTo>
                    <a:pt x="12886" y="120100"/>
                    <a:pt x="12345" y="89781"/>
                    <a:pt x="12886" y="59642"/>
                  </a:cubicBezTo>
                  <a:cubicBezTo>
                    <a:pt x="13247" y="35638"/>
                    <a:pt x="19924" y="29863"/>
                    <a:pt x="43566" y="29322"/>
                  </a:cubicBezTo>
                  <a:cubicBezTo>
                    <a:pt x="73886" y="28600"/>
                    <a:pt x="104206" y="29863"/>
                    <a:pt x="134345" y="27698"/>
                  </a:cubicBezTo>
                  <a:cubicBezTo>
                    <a:pt x="191014" y="23727"/>
                    <a:pt x="459017" y="23727"/>
                    <a:pt x="536260" y="22103"/>
                  </a:cubicBezTo>
                  <a:cubicBezTo>
                    <a:pt x="601230" y="20659"/>
                    <a:pt x="666201" y="20118"/>
                    <a:pt x="731171" y="19396"/>
                  </a:cubicBezTo>
                  <a:cubicBezTo>
                    <a:pt x="856601" y="18133"/>
                    <a:pt x="982030" y="15606"/>
                    <a:pt x="1107639" y="17952"/>
                  </a:cubicBezTo>
                  <a:cubicBezTo>
                    <a:pt x="1117385" y="18133"/>
                    <a:pt x="1127311" y="17952"/>
                    <a:pt x="1137057" y="18133"/>
                  </a:cubicBezTo>
                  <a:cubicBezTo>
                    <a:pt x="1141388" y="18133"/>
                    <a:pt x="1144997" y="18313"/>
                    <a:pt x="1148066" y="18493"/>
                  </a:cubicBezTo>
                  <a:cubicBezTo>
                    <a:pt x="1148066" y="18493"/>
                    <a:pt x="1148066" y="18493"/>
                    <a:pt x="1148066" y="18493"/>
                  </a:cubicBezTo>
                  <a:cubicBezTo>
                    <a:pt x="1148968" y="18493"/>
                    <a:pt x="1149870" y="18674"/>
                    <a:pt x="1150592" y="18854"/>
                  </a:cubicBezTo>
                  <a:cubicBezTo>
                    <a:pt x="1150592" y="18854"/>
                    <a:pt x="1150592" y="18854"/>
                    <a:pt x="1150592" y="18854"/>
                  </a:cubicBezTo>
                  <a:cubicBezTo>
                    <a:pt x="1152216" y="19035"/>
                    <a:pt x="1153480" y="19396"/>
                    <a:pt x="1154743" y="19757"/>
                  </a:cubicBezTo>
                  <a:cubicBezTo>
                    <a:pt x="1154743" y="19757"/>
                    <a:pt x="1154743" y="19757"/>
                    <a:pt x="1154923" y="19757"/>
                  </a:cubicBezTo>
                  <a:cubicBezTo>
                    <a:pt x="1155465" y="19937"/>
                    <a:pt x="1156187" y="20118"/>
                    <a:pt x="1156548" y="20479"/>
                  </a:cubicBezTo>
                  <a:cubicBezTo>
                    <a:pt x="1156548" y="20479"/>
                    <a:pt x="1156548" y="20479"/>
                    <a:pt x="1156548" y="20479"/>
                  </a:cubicBezTo>
                  <a:cubicBezTo>
                    <a:pt x="1157631" y="21020"/>
                    <a:pt x="1158533" y="21561"/>
                    <a:pt x="1159255" y="22284"/>
                  </a:cubicBezTo>
                  <a:cubicBezTo>
                    <a:pt x="1159255" y="22284"/>
                    <a:pt x="1159255" y="22284"/>
                    <a:pt x="1159435" y="22284"/>
                  </a:cubicBezTo>
                  <a:cubicBezTo>
                    <a:pt x="1159796" y="22644"/>
                    <a:pt x="1160157" y="23005"/>
                    <a:pt x="1160518" y="23366"/>
                  </a:cubicBezTo>
                  <a:cubicBezTo>
                    <a:pt x="1160518" y="23366"/>
                    <a:pt x="1160518" y="23366"/>
                    <a:pt x="1160518" y="23366"/>
                  </a:cubicBezTo>
                  <a:cubicBezTo>
                    <a:pt x="1160879" y="23727"/>
                    <a:pt x="1161240" y="24268"/>
                    <a:pt x="1161420" y="24810"/>
                  </a:cubicBezTo>
                  <a:cubicBezTo>
                    <a:pt x="1161420" y="24810"/>
                    <a:pt x="1161420" y="24810"/>
                    <a:pt x="1161420" y="24810"/>
                  </a:cubicBezTo>
                  <a:cubicBezTo>
                    <a:pt x="1161601" y="25352"/>
                    <a:pt x="1161962" y="25893"/>
                    <a:pt x="1162142" y="26434"/>
                  </a:cubicBezTo>
                  <a:cubicBezTo>
                    <a:pt x="1162142" y="26434"/>
                    <a:pt x="1162142" y="26615"/>
                    <a:pt x="1162142" y="26615"/>
                  </a:cubicBezTo>
                  <a:cubicBezTo>
                    <a:pt x="1162503" y="27698"/>
                    <a:pt x="1162864" y="28961"/>
                    <a:pt x="1163225" y="30405"/>
                  </a:cubicBezTo>
                  <a:cubicBezTo>
                    <a:pt x="1163225" y="30405"/>
                    <a:pt x="1163225" y="30585"/>
                    <a:pt x="1163225" y="30585"/>
                  </a:cubicBezTo>
                  <a:cubicBezTo>
                    <a:pt x="1163406" y="31307"/>
                    <a:pt x="1163406" y="32029"/>
                    <a:pt x="1163586" y="32931"/>
                  </a:cubicBezTo>
                  <a:cubicBezTo>
                    <a:pt x="1163586" y="33112"/>
                    <a:pt x="1163586" y="33112"/>
                    <a:pt x="1163586" y="33292"/>
                  </a:cubicBezTo>
                  <a:cubicBezTo>
                    <a:pt x="1163767" y="34917"/>
                    <a:pt x="1163947" y="36721"/>
                    <a:pt x="1163947" y="38706"/>
                  </a:cubicBezTo>
                  <a:cubicBezTo>
                    <a:pt x="1163947" y="38887"/>
                    <a:pt x="1163947" y="39067"/>
                    <a:pt x="1163947" y="39067"/>
                  </a:cubicBezTo>
                  <a:cubicBezTo>
                    <a:pt x="1163947" y="39970"/>
                    <a:pt x="1163947" y="41053"/>
                    <a:pt x="1163947" y="42136"/>
                  </a:cubicBezTo>
                  <a:cubicBezTo>
                    <a:pt x="1163947" y="42316"/>
                    <a:pt x="1163947" y="42497"/>
                    <a:pt x="1163947" y="42677"/>
                  </a:cubicBezTo>
                  <a:cubicBezTo>
                    <a:pt x="1163947" y="43760"/>
                    <a:pt x="1163947" y="44843"/>
                    <a:pt x="1163947" y="46106"/>
                  </a:cubicBezTo>
                  <a:cubicBezTo>
                    <a:pt x="1166293" y="114686"/>
                    <a:pt x="1155104" y="345331"/>
                    <a:pt x="1153119" y="392435"/>
                  </a:cubicBezTo>
                  <a:close/>
                </a:path>
              </a:pathLst>
            </a:custGeom>
            <a:solidFill>
              <a:srgbClr val="000000"/>
            </a:solidFill>
            <a:ln w="1804" cap="flat">
              <a:noFill/>
              <a:prstDash val="solid"/>
              <a:miter/>
            </a:ln>
          </p:spPr>
          <p:txBody>
            <a:bodyPr rtlCol="0" anchor="ctr"/>
            <a:lstStyle/>
            <a:p>
              <a:endParaRPr lang="en-US"/>
            </a:p>
          </p:txBody>
        </p:sp>
        <p:sp>
          <p:nvSpPr>
            <p:cNvPr id="192" name="Freeform 820">
              <a:extLst>
                <a:ext uri="{FF2B5EF4-FFF2-40B4-BE49-F238E27FC236}">
                  <a16:creationId xmlns:a16="http://schemas.microsoft.com/office/drawing/2014/main" id="{2D1A70C1-8C06-A828-AAA2-E7EB3C5D823F}"/>
                </a:ext>
              </a:extLst>
            </p:cNvPr>
            <p:cNvSpPr/>
            <p:nvPr/>
          </p:nvSpPr>
          <p:spPr>
            <a:xfrm>
              <a:off x="3360372" y="6323422"/>
              <a:ext cx="151063" cy="15108"/>
            </a:xfrm>
            <a:custGeom>
              <a:avLst/>
              <a:gdLst>
                <a:gd name="connsiteX0" fmla="*/ 107569 w 151063"/>
                <a:gd name="connsiteY0" fmla="*/ 1097 h 15108"/>
                <a:gd name="connsiteX1" fmla="*/ 30688 w 151063"/>
                <a:gd name="connsiteY1" fmla="*/ 2180 h 15108"/>
                <a:gd name="connsiteX2" fmla="*/ 6865 w 151063"/>
                <a:gd name="connsiteY2" fmla="*/ 15 h 15108"/>
                <a:gd name="connsiteX3" fmla="*/ 7 w 151063"/>
                <a:gd name="connsiteY3" fmla="*/ 5609 h 15108"/>
                <a:gd name="connsiteX4" fmla="*/ 4699 w 151063"/>
                <a:gd name="connsiteY4" fmla="*/ 11204 h 15108"/>
                <a:gd name="connsiteX5" fmla="*/ 22927 w 151063"/>
                <a:gd name="connsiteY5" fmla="*/ 14272 h 15108"/>
                <a:gd name="connsiteX6" fmla="*/ 129046 w 151063"/>
                <a:gd name="connsiteY6" fmla="*/ 14814 h 15108"/>
                <a:gd name="connsiteX7" fmla="*/ 151064 w 151063"/>
                <a:gd name="connsiteY7" fmla="*/ 7595 h 15108"/>
                <a:gd name="connsiteX8" fmla="*/ 107569 w 151063"/>
                <a:gd name="connsiteY8" fmla="*/ 1097 h 15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063" h="15108">
                  <a:moveTo>
                    <a:pt x="107569" y="1097"/>
                  </a:moveTo>
                  <a:cubicBezTo>
                    <a:pt x="81942" y="3444"/>
                    <a:pt x="56315" y="3444"/>
                    <a:pt x="30688" y="2180"/>
                  </a:cubicBezTo>
                  <a:cubicBezTo>
                    <a:pt x="22747" y="1820"/>
                    <a:pt x="14806" y="556"/>
                    <a:pt x="6865" y="15"/>
                  </a:cubicBezTo>
                  <a:cubicBezTo>
                    <a:pt x="3075" y="-166"/>
                    <a:pt x="-173" y="1278"/>
                    <a:pt x="7" y="5609"/>
                  </a:cubicBezTo>
                  <a:cubicBezTo>
                    <a:pt x="7" y="8136"/>
                    <a:pt x="1631" y="10663"/>
                    <a:pt x="4699" y="11204"/>
                  </a:cubicBezTo>
                  <a:cubicBezTo>
                    <a:pt x="10836" y="12287"/>
                    <a:pt x="16791" y="14092"/>
                    <a:pt x="22927" y="14272"/>
                  </a:cubicBezTo>
                  <a:cubicBezTo>
                    <a:pt x="58300" y="14814"/>
                    <a:pt x="93673" y="15174"/>
                    <a:pt x="129046" y="14814"/>
                  </a:cubicBezTo>
                  <a:cubicBezTo>
                    <a:pt x="136265" y="14814"/>
                    <a:pt x="145469" y="17340"/>
                    <a:pt x="151064" y="7595"/>
                  </a:cubicBezTo>
                  <a:cubicBezTo>
                    <a:pt x="137348" y="-1248"/>
                    <a:pt x="122188" y="-346"/>
                    <a:pt x="107569" y="1097"/>
                  </a:cubicBezTo>
                  <a:close/>
                </a:path>
              </a:pathLst>
            </a:custGeom>
            <a:solidFill>
              <a:srgbClr val="000000"/>
            </a:solidFill>
            <a:ln w="1804" cap="flat">
              <a:noFill/>
              <a:prstDash val="solid"/>
              <a:miter/>
            </a:ln>
          </p:spPr>
          <p:txBody>
            <a:bodyPr rtlCol="0" anchor="ctr"/>
            <a:lstStyle/>
            <a:p>
              <a:endParaRPr lang="en-US"/>
            </a:p>
          </p:txBody>
        </p:sp>
        <p:sp>
          <p:nvSpPr>
            <p:cNvPr id="193" name="Freeform 821">
              <a:extLst>
                <a:ext uri="{FF2B5EF4-FFF2-40B4-BE49-F238E27FC236}">
                  <a16:creationId xmlns:a16="http://schemas.microsoft.com/office/drawing/2014/main" id="{476C9CC6-6F69-A123-4136-8094903C739F}"/>
                </a:ext>
              </a:extLst>
            </p:cNvPr>
            <p:cNvSpPr/>
            <p:nvPr/>
          </p:nvSpPr>
          <p:spPr>
            <a:xfrm>
              <a:off x="4528585" y="5164976"/>
              <a:ext cx="32360" cy="146725"/>
            </a:xfrm>
            <a:custGeom>
              <a:avLst/>
              <a:gdLst>
                <a:gd name="connsiteX0" fmla="*/ 9926 w 32360"/>
                <a:gd name="connsiteY0" fmla="*/ 0 h 146725"/>
                <a:gd name="connsiteX1" fmla="*/ 18228 w 32360"/>
                <a:gd name="connsiteY1" fmla="*/ 75438 h 146725"/>
                <a:gd name="connsiteX2" fmla="*/ 0 w 32360"/>
                <a:gd name="connsiteY2" fmla="*/ 146725 h 146725"/>
                <a:gd name="connsiteX3" fmla="*/ 9926 w 32360"/>
                <a:gd name="connsiteY3" fmla="*/ 0 h 146725"/>
              </a:gdLst>
              <a:ahLst/>
              <a:cxnLst>
                <a:cxn ang="0">
                  <a:pos x="connsiteX0" y="connsiteY0"/>
                </a:cxn>
                <a:cxn ang="0">
                  <a:pos x="connsiteX1" y="connsiteY1"/>
                </a:cxn>
                <a:cxn ang="0">
                  <a:pos x="connsiteX2" y="connsiteY2"/>
                </a:cxn>
                <a:cxn ang="0">
                  <a:pos x="connsiteX3" y="connsiteY3"/>
                </a:cxn>
              </a:cxnLst>
              <a:rect l="l" t="t" r="r" b="b"/>
              <a:pathLst>
                <a:path w="32360" h="146725">
                  <a:moveTo>
                    <a:pt x="9926" y="0"/>
                  </a:moveTo>
                  <a:cubicBezTo>
                    <a:pt x="13896" y="26891"/>
                    <a:pt x="18950" y="50713"/>
                    <a:pt x="18228" y="75438"/>
                  </a:cubicBezTo>
                  <a:cubicBezTo>
                    <a:pt x="17506" y="100704"/>
                    <a:pt x="7941" y="123444"/>
                    <a:pt x="0" y="146725"/>
                  </a:cubicBezTo>
                  <a:cubicBezTo>
                    <a:pt x="38080" y="108284"/>
                    <a:pt x="44036" y="29959"/>
                    <a:pt x="9926" y="0"/>
                  </a:cubicBezTo>
                  <a:close/>
                </a:path>
              </a:pathLst>
            </a:custGeom>
            <a:solidFill>
              <a:srgbClr val="000000"/>
            </a:solidFill>
            <a:ln w="1804" cap="flat">
              <a:noFill/>
              <a:prstDash val="solid"/>
              <a:miter/>
            </a:ln>
          </p:spPr>
          <p:txBody>
            <a:bodyPr rtlCol="0" anchor="ctr"/>
            <a:lstStyle/>
            <a:p>
              <a:endParaRPr lang="en-US"/>
            </a:p>
          </p:txBody>
        </p:sp>
        <p:sp>
          <p:nvSpPr>
            <p:cNvPr id="194" name="Freeform 822">
              <a:extLst>
                <a:ext uri="{FF2B5EF4-FFF2-40B4-BE49-F238E27FC236}">
                  <a16:creationId xmlns:a16="http://schemas.microsoft.com/office/drawing/2014/main" id="{35CD29D7-5A9B-7F88-1345-732BB35BAB12}"/>
                </a:ext>
              </a:extLst>
            </p:cNvPr>
            <p:cNvSpPr/>
            <p:nvPr/>
          </p:nvSpPr>
          <p:spPr>
            <a:xfrm>
              <a:off x="4264148" y="6316037"/>
              <a:ext cx="135037" cy="18528"/>
            </a:xfrm>
            <a:custGeom>
              <a:avLst/>
              <a:gdLst>
                <a:gd name="connsiteX0" fmla="*/ 107425 w 135037"/>
                <a:gd name="connsiteY0" fmla="*/ 3970 h 18528"/>
                <a:gd name="connsiteX1" fmla="*/ 81256 w 135037"/>
                <a:gd name="connsiteY1" fmla="*/ 4873 h 18528"/>
                <a:gd name="connsiteX2" fmla="*/ 9969 w 135037"/>
                <a:gd name="connsiteY2" fmla="*/ 181 h 18528"/>
                <a:gd name="connsiteX3" fmla="*/ 43 w 135037"/>
                <a:gd name="connsiteY3" fmla="*/ 5775 h 18528"/>
                <a:gd name="connsiteX4" fmla="*/ 8706 w 135037"/>
                <a:gd name="connsiteY4" fmla="*/ 13716 h 18528"/>
                <a:gd name="connsiteX5" fmla="*/ 135037 w 135037"/>
                <a:gd name="connsiteY5" fmla="*/ 15882 h 18528"/>
                <a:gd name="connsiteX6" fmla="*/ 107425 w 135037"/>
                <a:gd name="connsiteY6" fmla="*/ 3970 h 18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037" h="18528">
                  <a:moveTo>
                    <a:pt x="107425" y="3970"/>
                  </a:moveTo>
                  <a:cubicBezTo>
                    <a:pt x="98581" y="4512"/>
                    <a:pt x="90099" y="5234"/>
                    <a:pt x="81256" y="4873"/>
                  </a:cubicBezTo>
                  <a:cubicBezTo>
                    <a:pt x="57434" y="3970"/>
                    <a:pt x="33611" y="2888"/>
                    <a:pt x="9969" y="181"/>
                  </a:cubicBezTo>
                  <a:cubicBezTo>
                    <a:pt x="5457" y="-361"/>
                    <a:pt x="404" y="0"/>
                    <a:pt x="43" y="5775"/>
                  </a:cubicBezTo>
                  <a:cubicBezTo>
                    <a:pt x="-499" y="11189"/>
                    <a:pt x="4194" y="12994"/>
                    <a:pt x="8706" y="13716"/>
                  </a:cubicBezTo>
                  <a:cubicBezTo>
                    <a:pt x="50575" y="20393"/>
                    <a:pt x="92626" y="19130"/>
                    <a:pt x="135037" y="15882"/>
                  </a:cubicBezTo>
                  <a:cubicBezTo>
                    <a:pt x="128179" y="3609"/>
                    <a:pt x="117531" y="3248"/>
                    <a:pt x="107425" y="3970"/>
                  </a:cubicBezTo>
                  <a:close/>
                </a:path>
              </a:pathLst>
            </a:custGeom>
            <a:solidFill>
              <a:srgbClr val="000000"/>
            </a:solidFill>
            <a:ln w="1804" cap="flat">
              <a:noFill/>
              <a:prstDash val="solid"/>
              <a:miter/>
            </a:ln>
          </p:spPr>
          <p:txBody>
            <a:bodyPr rtlCol="0" anchor="ctr"/>
            <a:lstStyle/>
            <a:p>
              <a:endParaRPr lang="en-US"/>
            </a:p>
          </p:txBody>
        </p:sp>
        <p:sp>
          <p:nvSpPr>
            <p:cNvPr id="195" name="Freeform 823">
              <a:extLst>
                <a:ext uri="{FF2B5EF4-FFF2-40B4-BE49-F238E27FC236}">
                  <a16:creationId xmlns:a16="http://schemas.microsoft.com/office/drawing/2014/main" id="{2E21C9F2-D095-6C73-5B55-E4E7418CD26A}"/>
                </a:ext>
              </a:extLst>
            </p:cNvPr>
            <p:cNvSpPr/>
            <p:nvPr/>
          </p:nvSpPr>
          <p:spPr>
            <a:xfrm>
              <a:off x="4003444" y="5397485"/>
              <a:ext cx="322649" cy="20130"/>
            </a:xfrm>
            <a:custGeom>
              <a:avLst/>
              <a:gdLst>
                <a:gd name="connsiteX0" fmla="*/ 316152 w 322649"/>
                <a:gd name="connsiteY0" fmla="*/ 12574 h 20130"/>
                <a:gd name="connsiteX1" fmla="*/ 318318 w 322649"/>
                <a:gd name="connsiteY1" fmla="*/ 11672 h 20130"/>
                <a:gd name="connsiteX2" fmla="*/ 318859 w 322649"/>
                <a:gd name="connsiteY2" fmla="*/ 11491 h 20130"/>
                <a:gd name="connsiteX3" fmla="*/ 320484 w 322649"/>
                <a:gd name="connsiteY3" fmla="*/ 10769 h 20130"/>
                <a:gd name="connsiteX4" fmla="*/ 322650 w 322649"/>
                <a:gd name="connsiteY4" fmla="*/ 9506 h 20130"/>
                <a:gd name="connsiteX5" fmla="*/ 319942 w 322649"/>
                <a:gd name="connsiteY5" fmla="*/ 7882 h 20130"/>
                <a:gd name="connsiteX6" fmla="*/ 318859 w 322649"/>
                <a:gd name="connsiteY6" fmla="*/ 7340 h 20130"/>
                <a:gd name="connsiteX7" fmla="*/ 317596 w 322649"/>
                <a:gd name="connsiteY7" fmla="*/ 6799 h 20130"/>
                <a:gd name="connsiteX8" fmla="*/ 314348 w 322649"/>
                <a:gd name="connsiteY8" fmla="*/ 5355 h 20130"/>
                <a:gd name="connsiteX9" fmla="*/ 269590 w 322649"/>
                <a:gd name="connsiteY9" fmla="*/ 121 h 20130"/>
                <a:gd name="connsiteX10" fmla="*/ 18732 w 322649"/>
                <a:gd name="connsiteY10" fmla="*/ 1565 h 20130"/>
                <a:gd name="connsiteX11" fmla="*/ 13318 w 322649"/>
                <a:gd name="connsiteY11" fmla="*/ 1565 h 20130"/>
                <a:gd name="connsiteX12" fmla="*/ 143 w 322649"/>
                <a:gd name="connsiteY12" fmla="*/ 7521 h 20130"/>
                <a:gd name="connsiteX13" fmla="*/ 10971 w 322649"/>
                <a:gd name="connsiteY13" fmla="*/ 16183 h 20130"/>
                <a:gd name="connsiteX14" fmla="*/ 56090 w 322649"/>
                <a:gd name="connsiteY14" fmla="*/ 19974 h 20130"/>
                <a:gd name="connsiteX15" fmla="*/ 285472 w 322649"/>
                <a:gd name="connsiteY15" fmla="*/ 17627 h 20130"/>
                <a:gd name="connsiteX16" fmla="*/ 313987 w 322649"/>
                <a:gd name="connsiteY16" fmla="*/ 13837 h 20130"/>
                <a:gd name="connsiteX17" fmla="*/ 316152 w 322649"/>
                <a:gd name="connsiteY17" fmla="*/ 12574 h 20130"/>
                <a:gd name="connsiteX18" fmla="*/ 316152 w 322649"/>
                <a:gd name="connsiteY18" fmla="*/ 12574 h 2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2649" h="20130">
                  <a:moveTo>
                    <a:pt x="316152" y="12574"/>
                  </a:moveTo>
                  <a:cubicBezTo>
                    <a:pt x="316874" y="12213"/>
                    <a:pt x="317596" y="12032"/>
                    <a:pt x="318318" y="11672"/>
                  </a:cubicBezTo>
                  <a:cubicBezTo>
                    <a:pt x="318499" y="11672"/>
                    <a:pt x="318679" y="11491"/>
                    <a:pt x="318859" y="11491"/>
                  </a:cubicBezTo>
                  <a:cubicBezTo>
                    <a:pt x="319401" y="11311"/>
                    <a:pt x="319942" y="10950"/>
                    <a:pt x="320484" y="10769"/>
                  </a:cubicBezTo>
                  <a:cubicBezTo>
                    <a:pt x="321206" y="10408"/>
                    <a:pt x="321928" y="10047"/>
                    <a:pt x="322650" y="9506"/>
                  </a:cubicBezTo>
                  <a:cubicBezTo>
                    <a:pt x="321747" y="8964"/>
                    <a:pt x="320845" y="8423"/>
                    <a:pt x="319942" y="7882"/>
                  </a:cubicBezTo>
                  <a:cubicBezTo>
                    <a:pt x="319581" y="7701"/>
                    <a:pt x="319220" y="7521"/>
                    <a:pt x="318859" y="7340"/>
                  </a:cubicBezTo>
                  <a:cubicBezTo>
                    <a:pt x="318499" y="7160"/>
                    <a:pt x="318138" y="6979"/>
                    <a:pt x="317596" y="6799"/>
                  </a:cubicBezTo>
                  <a:cubicBezTo>
                    <a:pt x="316513" y="6257"/>
                    <a:pt x="315431" y="5716"/>
                    <a:pt x="314348" y="5355"/>
                  </a:cubicBezTo>
                  <a:cubicBezTo>
                    <a:pt x="299368" y="-781"/>
                    <a:pt x="284209" y="-59"/>
                    <a:pt x="269590" y="121"/>
                  </a:cubicBezTo>
                  <a:cubicBezTo>
                    <a:pt x="186031" y="1204"/>
                    <a:pt x="102472" y="3911"/>
                    <a:pt x="18732" y="1565"/>
                  </a:cubicBezTo>
                  <a:cubicBezTo>
                    <a:pt x="16927" y="1565"/>
                    <a:pt x="15122" y="1385"/>
                    <a:pt x="13318" y="1565"/>
                  </a:cubicBezTo>
                  <a:cubicBezTo>
                    <a:pt x="8264" y="2106"/>
                    <a:pt x="1226" y="663"/>
                    <a:pt x="143" y="7521"/>
                  </a:cubicBezTo>
                  <a:cubicBezTo>
                    <a:pt x="-1120" y="14740"/>
                    <a:pt x="6279" y="15281"/>
                    <a:pt x="10971" y="16183"/>
                  </a:cubicBezTo>
                  <a:cubicBezTo>
                    <a:pt x="25770" y="19251"/>
                    <a:pt x="40930" y="19613"/>
                    <a:pt x="56090" y="19974"/>
                  </a:cubicBezTo>
                  <a:cubicBezTo>
                    <a:pt x="132611" y="21237"/>
                    <a:pt x="208951" y="14379"/>
                    <a:pt x="285472" y="17627"/>
                  </a:cubicBezTo>
                  <a:cubicBezTo>
                    <a:pt x="295037" y="17988"/>
                    <a:pt x="304422" y="17266"/>
                    <a:pt x="313987" y="13837"/>
                  </a:cubicBezTo>
                  <a:cubicBezTo>
                    <a:pt x="314528" y="13115"/>
                    <a:pt x="315250" y="12935"/>
                    <a:pt x="316152" y="12574"/>
                  </a:cubicBezTo>
                  <a:cubicBezTo>
                    <a:pt x="315972" y="12574"/>
                    <a:pt x="315972" y="12574"/>
                    <a:pt x="316152" y="12574"/>
                  </a:cubicBezTo>
                  <a:close/>
                </a:path>
              </a:pathLst>
            </a:custGeom>
            <a:solidFill>
              <a:srgbClr val="000000"/>
            </a:solidFill>
            <a:ln w="1804" cap="flat">
              <a:noFill/>
              <a:prstDash val="solid"/>
              <a:miter/>
            </a:ln>
          </p:spPr>
          <p:txBody>
            <a:bodyPr rtlCol="0" anchor="ctr"/>
            <a:lstStyle/>
            <a:p>
              <a:endParaRPr lang="en-US"/>
            </a:p>
          </p:txBody>
        </p:sp>
        <p:sp>
          <p:nvSpPr>
            <p:cNvPr id="196" name="Freeform 824">
              <a:extLst>
                <a:ext uri="{FF2B5EF4-FFF2-40B4-BE49-F238E27FC236}">
                  <a16:creationId xmlns:a16="http://schemas.microsoft.com/office/drawing/2014/main" id="{F17430AD-DE7C-CD1D-F406-64915C891338}"/>
                </a:ext>
              </a:extLst>
            </p:cNvPr>
            <p:cNvSpPr/>
            <p:nvPr/>
          </p:nvSpPr>
          <p:spPr>
            <a:xfrm>
              <a:off x="3894220" y="5724805"/>
              <a:ext cx="259701" cy="16545"/>
            </a:xfrm>
            <a:custGeom>
              <a:avLst/>
              <a:gdLst>
                <a:gd name="connsiteX0" fmla="*/ 0 w 259701"/>
                <a:gd name="connsiteY0" fmla="*/ 6136 h 16545"/>
                <a:gd name="connsiteX1" fmla="*/ 259702 w 259701"/>
                <a:gd name="connsiteY1" fmla="*/ 7038 h 16545"/>
                <a:gd name="connsiteX2" fmla="*/ 243279 w 259701"/>
                <a:gd name="connsiteY2" fmla="*/ 180 h 16545"/>
                <a:gd name="connsiteX3" fmla="*/ 0 w 259701"/>
                <a:gd name="connsiteY3" fmla="*/ 0 h 16545"/>
                <a:gd name="connsiteX4" fmla="*/ 0 w 259701"/>
                <a:gd name="connsiteY4" fmla="*/ 6136 h 16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701" h="16545">
                  <a:moveTo>
                    <a:pt x="0" y="6136"/>
                  </a:moveTo>
                  <a:cubicBezTo>
                    <a:pt x="37178" y="19491"/>
                    <a:pt x="224148" y="20213"/>
                    <a:pt x="259702" y="7038"/>
                  </a:cubicBezTo>
                  <a:cubicBezTo>
                    <a:pt x="255912" y="902"/>
                    <a:pt x="249234" y="180"/>
                    <a:pt x="243279" y="180"/>
                  </a:cubicBezTo>
                  <a:cubicBezTo>
                    <a:pt x="162246" y="0"/>
                    <a:pt x="81033" y="0"/>
                    <a:pt x="0" y="0"/>
                  </a:cubicBezTo>
                  <a:cubicBezTo>
                    <a:pt x="180" y="2166"/>
                    <a:pt x="0" y="4151"/>
                    <a:pt x="0" y="6136"/>
                  </a:cubicBezTo>
                  <a:close/>
                </a:path>
              </a:pathLst>
            </a:custGeom>
            <a:solidFill>
              <a:srgbClr val="000000"/>
            </a:solidFill>
            <a:ln w="1804" cap="flat">
              <a:noFill/>
              <a:prstDash val="solid"/>
              <a:miter/>
            </a:ln>
          </p:spPr>
          <p:txBody>
            <a:bodyPr rtlCol="0" anchor="ctr"/>
            <a:lstStyle/>
            <a:p>
              <a:endParaRPr lang="en-US"/>
            </a:p>
          </p:txBody>
        </p:sp>
        <p:sp>
          <p:nvSpPr>
            <p:cNvPr id="197" name="Freeform 825">
              <a:extLst>
                <a:ext uri="{FF2B5EF4-FFF2-40B4-BE49-F238E27FC236}">
                  <a16:creationId xmlns:a16="http://schemas.microsoft.com/office/drawing/2014/main" id="{2002C830-1D6A-44BE-3206-569C37C67AAB}"/>
                </a:ext>
              </a:extLst>
            </p:cNvPr>
            <p:cNvSpPr/>
            <p:nvPr/>
          </p:nvSpPr>
          <p:spPr>
            <a:xfrm>
              <a:off x="3435092" y="5403086"/>
              <a:ext cx="135178" cy="16187"/>
            </a:xfrm>
            <a:custGeom>
              <a:avLst/>
              <a:gdLst>
                <a:gd name="connsiteX0" fmla="*/ 3 w 135178"/>
                <a:gd name="connsiteY0" fmla="*/ 8056 h 16187"/>
                <a:gd name="connsiteX1" fmla="*/ 11734 w 135178"/>
                <a:gd name="connsiteY1" fmla="*/ 16178 h 16187"/>
                <a:gd name="connsiteX2" fmla="*/ 12095 w 135178"/>
                <a:gd name="connsiteY2" fmla="*/ 16178 h 16187"/>
                <a:gd name="connsiteX3" fmla="*/ 88436 w 135178"/>
                <a:gd name="connsiteY3" fmla="*/ 13651 h 16187"/>
                <a:gd name="connsiteX4" fmla="*/ 135178 w 135178"/>
                <a:gd name="connsiteY4" fmla="*/ 3184 h 16187"/>
                <a:gd name="connsiteX5" fmla="*/ 13359 w 135178"/>
                <a:gd name="connsiteY5" fmla="*/ 837 h 16187"/>
                <a:gd name="connsiteX6" fmla="*/ 12095 w 135178"/>
                <a:gd name="connsiteY6" fmla="*/ 837 h 16187"/>
                <a:gd name="connsiteX7" fmla="*/ 3 w 135178"/>
                <a:gd name="connsiteY7" fmla="*/ 8056 h 1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 h="16187">
                  <a:moveTo>
                    <a:pt x="3" y="8056"/>
                  </a:moveTo>
                  <a:cubicBezTo>
                    <a:pt x="3" y="14192"/>
                    <a:pt x="6140" y="16358"/>
                    <a:pt x="11734" y="16178"/>
                  </a:cubicBezTo>
                  <a:cubicBezTo>
                    <a:pt x="11915" y="16178"/>
                    <a:pt x="11915" y="16178"/>
                    <a:pt x="12095" y="16178"/>
                  </a:cubicBezTo>
                  <a:cubicBezTo>
                    <a:pt x="37542" y="15636"/>
                    <a:pt x="62989" y="15636"/>
                    <a:pt x="88436" y="13651"/>
                  </a:cubicBezTo>
                  <a:cubicBezTo>
                    <a:pt x="102873" y="12568"/>
                    <a:pt x="118575" y="15275"/>
                    <a:pt x="135178" y="3184"/>
                  </a:cubicBezTo>
                  <a:cubicBezTo>
                    <a:pt x="91865" y="296"/>
                    <a:pt x="52521" y="-967"/>
                    <a:pt x="13359" y="837"/>
                  </a:cubicBezTo>
                  <a:cubicBezTo>
                    <a:pt x="12998" y="837"/>
                    <a:pt x="12456" y="837"/>
                    <a:pt x="12095" y="837"/>
                  </a:cubicBezTo>
                  <a:cubicBezTo>
                    <a:pt x="6681" y="1018"/>
                    <a:pt x="-177" y="837"/>
                    <a:pt x="3" y="8056"/>
                  </a:cubicBezTo>
                  <a:close/>
                </a:path>
              </a:pathLst>
            </a:custGeom>
            <a:solidFill>
              <a:srgbClr val="000000"/>
            </a:solidFill>
            <a:ln w="1804" cap="flat">
              <a:noFill/>
              <a:prstDash val="solid"/>
              <a:miter/>
            </a:ln>
          </p:spPr>
          <p:txBody>
            <a:bodyPr rtlCol="0" anchor="ctr"/>
            <a:lstStyle/>
            <a:p>
              <a:endParaRPr lang="en-US"/>
            </a:p>
          </p:txBody>
        </p:sp>
        <p:sp>
          <p:nvSpPr>
            <p:cNvPr id="198" name="Freeform 826">
              <a:extLst>
                <a:ext uri="{FF2B5EF4-FFF2-40B4-BE49-F238E27FC236}">
                  <a16:creationId xmlns:a16="http://schemas.microsoft.com/office/drawing/2014/main" id="{5B146FD7-FB02-E51B-94DE-DA9F4DD88BA2}"/>
                </a:ext>
              </a:extLst>
            </p:cNvPr>
            <p:cNvSpPr/>
            <p:nvPr/>
          </p:nvSpPr>
          <p:spPr>
            <a:xfrm>
              <a:off x="3509840" y="5653201"/>
              <a:ext cx="40756" cy="126288"/>
            </a:xfrm>
            <a:custGeom>
              <a:avLst/>
              <a:gdLst>
                <a:gd name="connsiteX0" fmla="*/ 24876 w 40756"/>
                <a:gd name="connsiteY0" fmla="*/ 5190 h 126288"/>
                <a:gd name="connsiteX1" fmla="*/ 152 w 40756"/>
                <a:gd name="connsiteY1" fmla="*/ 86764 h 126288"/>
                <a:gd name="connsiteX2" fmla="*/ 12965 w 40756"/>
                <a:gd name="connsiteY2" fmla="*/ 126288 h 126288"/>
                <a:gd name="connsiteX3" fmla="*/ 12965 w 40756"/>
                <a:gd name="connsiteY3" fmla="*/ 83155 h 126288"/>
                <a:gd name="connsiteX4" fmla="*/ 38051 w 40756"/>
                <a:gd name="connsiteY4" fmla="*/ 14214 h 126288"/>
                <a:gd name="connsiteX5" fmla="*/ 38232 w 40756"/>
                <a:gd name="connsiteY5" fmla="*/ 2303 h 126288"/>
                <a:gd name="connsiteX6" fmla="*/ 24876 w 40756"/>
                <a:gd name="connsiteY6" fmla="*/ 5190 h 1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56" h="126288">
                  <a:moveTo>
                    <a:pt x="24876" y="5190"/>
                  </a:moveTo>
                  <a:cubicBezTo>
                    <a:pt x="5385" y="29013"/>
                    <a:pt x="-1112" y="57167"/>
                    <a:pt x="152" y="86764"/>
                  </a:cubicBezTo>
                  <a:cubicBezTo>
                    <a:pt x="693" y="99217"/>
                    <a:pt x="1415" y="113114"/>
                    <a:pt x="12965" y="126288"/>
                  </a:cubicBezTo>
                  <a:cubicBezTo>
                    <a:pt x="17297" y="109324"/>
                    <a:pt x="11341" y="96510"/>
                    <a:pt x="12965" y="83155"/>
                  </a:cubicBezTo>
                  <a:cubicBezTo>
                    <a:pt x="15853" y="58069"/>
                    <a:pt x="23613" y="34969"/>
                    <a:pt x="38051" y="14214"/>
                  </a:cubicBezTo>
                  <a:cubicBezTo>
                    <a:pt x="40758" y="10424"/>
                    <a:pt x="42382" y="6093"/>
                    <a:pt x="38232" y="2303"/>
                  </a:cubicBezTo>
                  <a:cubicBezTo>
                    <a:pt x="32998" y="-2389"/>
                    <a:pt x="28486" y="859"/>
                    <a:pt x="24876" y="5190"/>
                  </a:cubicBezTo>
                  <a:close/>
                </a:path>
              </a:pathLst>
            </a:custGeom>
            <a:solidFill>
              <a:srgbClr val="000000"/>
            </a:solidFill>
            <a:ln w="1804" cap="flat">
              <a:noFill/>
              <a:prstDash val="solid"/>
              <a:miter/>
            </a:ln>
          </p:spPr>
          <p:txBody>
            <a:bodyPr rtlCol="0" anchor="ctr"/>
            <a:lstStyle/>
            <a:p>
              <a:endParaRPr lang="en-US"/>
            </a:p>
          </p:txBody>
        </p:sp>
        <p:sp>
          <p:nvSpPr>
            <p:cNvPr id="199" name="Freeform 827">
              <a:extLst>
                <a:ext uri="{FF2B5EF4-FFF2-40B4-BE49-F238E27FC236}">
                  <a16:creationId xmlns:a16="http://schemas.microsoft.com/office/drawing/2014/main" id="{B1B7C0A5-10CE-182C-779C-E7621B88BAFD}"/>
                </a:ext>
              </a:extLst>
            </p:cNvPr>
            <p:cNvSpPr/>
            <p:nvPr/>
          </p:nvSpPr>
          <p:spPr>
            <a:xfrm>
              <a:off x="4011167" y="5527459"/>
              <a:ext cx="74355" cy="17420"/>
            </a:xfrm>
            <a:custGeom>
              <a:avLst/>
              <a:gdLst>
                <a:gd name="connsiteX0" fmla="*/ 9565 w 74355"/>
                <a:gd name="connsiteY0" fmla="*/ 15970 h 17420"/>
                <a:gd name="connsiteX1" fmla="*/ 74355 w 74355"/>
                <a:gd name="connsiteY1" fmla="*/ 12180 h 17420"/>
                <a:gd name="connsiteX2" fmla="*/ 11550 w 74355"/>
                <a:gd name="connsiteY2" fmla="*/ 269 h 17420"/>
                <a:gd name="connsiteX3" fmla="*/ 0 w 74355"/>
                <a:gd name="connsiteY3" fmla="*/ 8210 h 17420"/>
                <a:gd name="connsiteX4" fmla="*/ 9565 w 74355"/>
                <a:gd name="connsiteY4" fmla="*/ 15970 h 17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355" h="17420">
                  <a:moveTo>
                    <a:pt x="9565" y="15970"/>
                  </a:moveTo>
                  <a:cubicBezTo>
                    <a:pt x="31222" y="17414"/>
                    <a:pt x="52879" y="19580"/>
                    <a:pt x="74355" y="12180"/>
                  </a:cubicBezTo>
                  <a:cubicBezTo>
                    <a:pt x="53961" y="4600"/>
                    <a:pt x="33388" y="-1355"/>
                    <a:pt x="11550" y="269"/>
                  </a:cubicBezTo>
                  <a:cubicBezTo>
                    <a:pt x="6136" y="630"/>
                    <a:pt x="0" y="1532"/>
                    <a:pt x="0" y="8210"/>
                  </a:cubicBezTo>
                  <a:cubicBezTo>
                    <a:pt x="180" y="13083"/>
                    <a:pt x="5053" y="15609"/>
                    <a:pt x="9565" y="15970"/>
                  </a:cubicBezTo>
                  <a:close/>
                </a:path>
              </a:pathLst>
            </a:custGeom>
            <a:solidFill>
              <a:srgbClr val="000000"/>
            </a:solidFill>
            <a:ln w="1804" cap="flat">
              <a:noFill/>
              <a:prstDash val="solid"/>
              <a:miter/>
            </a:ln>
          </p:spPr>
          <p:txBody>
            <a:bodyPr rtlCol="0" anchor="ctr"/>
            <a:lstStyle/>
            <a:p>
              <a:endParaRPr lang="en-US"/>
            </a:p>
          </p:txBody>
        </p:sp>
        <p:sp>
          <p:nvSpPr>
            <p:cNvPr id="200" name="Freeform 828">
              <a:extLst>
                <a:ext uri="{FF2B5EF4-FFF2-40B4-BE49-F238E27FC236}">
                  <a16:creationId xmlns:a16="http://schemas.microsoft.com/office/drawing/2014/main" id="{CAA39FE5-0210-70BA-18A3-D70836E65D4C}"/>
                </a:ext>
              </a:extLst>
            </p:cNvPr>
            <p:cNvSpPr/>
            <p:nvPr/>
          </p:nvSpPr>
          <p:spPr>
            <a:xfrm>
              <a:off x="3842785" y="5399758"/>
              <a:ext cx="57210" cy="12610"/>
            </a:xfrm>
            <a:custGeom>
              <a:avLst/>
              <a:gdLst>
                <a:gd name="connsiteX0" fmla="*/ 57210 w 57210"/>
                <a:gd name="connsiteY0" fmla="*/ 3624 h 12610"/>
                <a:gd name="connsiteX1" fmla="*/ 0 w 57210"/>
                <a:gd name="connsiteY1" fmla="*/ 3984 h 12610"/>
                <a:gd name="connsiteX2" fmla="*/ 57210 w 57210"/>
                <a:gd name="connsiteY2" fmla="*/ 3624 h 12610"/>
              </a:gdLst>
              <a:ahLst/>
              <a:cxnLst>
                <a:cxn ang="0">
                  <a:pos x="connsiteX0" y="connsiteY0"/>
                </a:cxn>
                <a:cxn ang="0">
                  <a:pos x="connsiteX1" y="connsiteY1"/>
                </a:cxn>
                <a:cxn ang="0">
                  <a:pos x="connsiteX2" y="connsiteY2"/>
                </a:cxn>
              </a:cxnLst>
              <a:rect l="l" t="t" r="r" b="b"/>
              <a:pathLst>
                <a:path w="57210" h="12610">
                  <a:moveTo>
                    <a:pt x="57210" y="3624"/>
                  </a:moveTo>
                  <a:cubicBezTo>
                    <a:pt x="38260" y="2180"/>
                    <a:pt x="19491" y="-3956"/>
                    <a:pt x="0" y="3984"/>
                  </a:cubicBezTo>
                  <a:cubicBezTo>
                    <a:pt x="19130" y="16076"/>
                    <a:pt x="38260" y="14994"/>
                    <a:pt x="57210" y="3624"/>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3923364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9"/>
            <a:ext cx="11323506" cy="3506336"/>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815245" y="3908455"/>
            <a:ext cx="10805255" cy="1767680"/>
          </a:xfrm>
        </p:spPr>
        <p:txBody>
          <a:bodyPr/>
          <a:lstStyle/>
          <a:p>
            <a:pPr marL="342900" indent="-342900" algn="l" fontAlgn="base">
              <a:lnSpc>
                <a:spcPct val="100000"/>
              </a:lnSpc>
              <a:spcBef>
                <a:spcPts val="0"/>
              </a:spcBef>
              <a:buFont typeface="Wingdings" panose="05000000000000000000" pitchFamily="2" charset="2"/>
              <a:buChar char="q"/>
            </a:pPr>
            <a:r>
              <a:rPr lang="en-US" sz="2000" dirty="0">
                <a:solidFill>
                  <a:srgbClr val="083F59"/>
                </a:solidFill>
              </a:rPr>
              <a:t>Educate managers on continuous inclusive check ins and inclusive feedback. </a:t>
            </a:r>
            <a:r>
              <a:rPr lang="en-US" sz="2000" dirty="0"/>
              <a:t>C</a:t>
            </a:r>
            <a:r>
              <a:rPr lang="en-US" sz="2000" dirty="0">
                <a:solidFill>
                  <a:srgbClr val="083F59"/>
                </a:solidFill>
              </a:rPr>
              <a:t>ontinuous dialogue between managers and employees enables a culture of open communication and inclusivity.</a:t>
            </a:r>
          </a:p>
          <a:p>
            <a:pPr marL="342900" indent="-342900" algn="l" fontAlgn="base">
              <a:lnSpc>
                <a:spcPct val="100000"/>
              </a:lnSpc>
              <a:spcBef>
                <a:spcPts val="0"/>
              </a:spcBef>
              <a:buFont typeface="Wingdings" panose="05000000000000000000" pitchFamily="2" charset="2"/>
              <a:buChar char="q"/>
            </a:pPr>
            <a:r>
              <a:rPr lang="en-US" sz="2000" dirty="0"/>
              <a:t>E</a:t>
            </a:r>
            <a:r>
              <a:rPr lang="en-US" sz="2000" dirty="0">
                <a:solidFill>
                  <a:srgbClr val="083F59"/>
                </a:solidFill>
              </a:rPr>
              <a:t>nsure managers have regular ongoing conversations so that performance evaluations and management are more effective, as they are based on regular, real-time observations and feedback rather than a one-time annual assessment. This will ensure evaluations are more comprehensive and reflective of an employee’s actual performance throughout the year. It helps employees stay on track and feel supported, boosting their performance and engagement. </a:t>
            </a:r>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400" dirty="0">
                <a:solidFill>
                  <a:schemeClr val="bg1"/>
                </a:solidFill>
              </a:rPr>
              <a:t>Educate Managers on how to conduct regular inclusive check-ins with employees.</a:t>
            </a:r>
          </a:p>
          <a:p>
            <a:pPr marL="0" indent="0" algn="ctr"/>
            <a:r>
              <a:rPr lang="en-US" sz="2000" b="0" dirty="0">
                <a:solidFill>
                  <a:schemeClr val="bg1"/>
                </a:solidFill>
              </a:rPr>
              <a:t>The "set it and forget it" approach often leads to disengaged employees and outdated goals, especially for minority employees who may not receive sufficient feedback. Frequent check-ins enable a culture of continuous learning and improvement, providing a space to address any biases that might affect the feedback process. Managers trained in cultural competence can give more nuanced, inclusive feedback during these check-ins. By doing so, they avoid reinforcing negative stereotypes or biases, focusing on an employee's individual strengths and challenges. </a:t>
            </a:r>
          </a:p>
          <a:p>
            <a:pPr algn="ctr"/>
            <a:r>
              <a:rPr lang="en-US" sz="2100" b="0" dirty="0">
                <a:solidFill>
                  <a:schemeClr val="bg1"/>
                </a:solidFill>
              </a:rPr>
              <a:t>Encourage cohesiveness, coaching and on-the-job development.</a:t>
            </a:r>
            <a:endParaRPr lang="en-IE" sz="21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1" y="265747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
        <p:nvSpPr>
          <p:cNvPr id="3" name="TextBox 2">
            <a:extLst>
              <a:ext uri="{FF2B5EF4-FFF2-40B4-BE49-F238E27FC236}">
                <a16:creationId xmlns:a16="http://schemas.microsoft.com/office/drawing/2014/main" id="{01CA3D00-8C96-2888-A952-2FA3CF7DD274}"/>
              </a:ext>
            </a:extLst>
          </p:cNvPr>
          <p:cNvSpPr txBox="1"/>
          <p:nvPr/>
        </p:nvSpPr>
        <p:spPr>
          <a:xfrm>
            <a:off x="4924425" y="6372225"/>
            <a:ext cx="669607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Making Employee Performance Evaluations More Effective</a:t>
            </a:r>
            <a:endParaRPr lang="en-IE" dirty="0">
              <a:solidFill>
                <a:schemeClr val="bg1"/>
              </a:solidFill>
            </a:endParaRPr>
          </a:p>
        </p:txBody>
      </p:sp>
    </p:spTree>
    <p:extLst>
      <p:ext uri="{BB962C8B-B14F-4D97-AF65-F5344CB8AC3E}">
        <p14:creationId xmlns:p14="http://schemas.microsoft.com/office/powerpoint/2010/main" val="26958381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40"/>
            <a:ext cx="11323506" cy="2763386"/>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815245" y="3171826"/>
            <a:ext cx="10852880" cy="1767680"/>
          </a:xfrm>
        </p:spPr>
        <p:txBody>
          <a:bodyPr/>
          <a:lstStyle/>
          <a:p>
            <a:pPr marL="342900" indent="-342900">
              <a:buFont typeface="Wingdings" panose="05000000000000000000" pitchFamily="2" charset="2"/>
              <a:buChar char="q"/>
            </a:pPr>
            <a:r>
              <a:rPr lang="en-US" sz="1900" dirty="0"/>
              <a:t>Equip and train managers on how to provide transparent and inclusive evaluations and feedback, give statements, evaluate and ask questions, how to make sure teams are inclusive and how to determine what is needed for future progression.</a:t>
            </a:r>
          </a:p>
          <a:p>
            <a:pPr marL="342900" indent="-342900">
              <a:buFont typeface="Wingdings" panose="05000000000000000000" pitchFamily="2" charset="2"/>
              <a:buChar char="q"/>
            </a:pPr>
            <a:r>
              <a:rPr lang="en-US" sz="1900" dirty="0"/>
              <a:t>Train managers how to provide feedback that is sensitive to cultural differences. For example, direct feedback might be well-received in some cultures but considered confrontational in others. Encourage feedback that </a:t>
            </a:r>
            <a:r>
              <a:rPr lang="en-US" sz="1900" dirty="0" err="1"/>
              <a:t>emphasises</a:t>
            </a:r>
            <a:r>
              <a:rPr lang="en-US" sz="1900" dirty="0"/>
              <a:t> strengths and development areas rather than focusing solely on improvement.</a:t>
            </a:r>
          </a:p>
          <a:p>
            <a:pPr marL="342900" indent="-342900">
              <a:buFont typeface="Wingdings" panose="05000000000000000000" pitchFamily="2" charset="2"/>
              <a:buChar char="q"/>
            </a:pPr>
            <a:r>
              <a:rPr lang="en-US" sz="1900" dirty="0"/>
              <a:t>Train and support managers on addressing and tapping into diverse experiences, perspectives, discussions, ideas, solutions and backgrounds that employees can bring to the table. </a:t>
            </a:r>
          </a:p>
          <a:p>
            <a:pPr marL="342900" indent="-342900">
              <a:buFont typeface="Wingdings" panose="05000000000000000000" pitchFamily="2" charset="2"/>
              <a:buChar char="q"/>
            </a:pPr>
            <a:r>
              <a:rPr lang="en-US" sz="1900" dirty="0"/>
              <a:t>Educate them on how to have an open dialogue about skills development and promote a culture of learning and adaptability that benefits all employees.</a:t>
            </a:r>
            <a:endParaRPr lang="en-IE" sz="1900" dirty="0"/>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400" dirty="0">
                <a:solidFill>
                  <a:schemeClr val="bg1"/>
                </a:solidFill>
              </a:rPr>
              <a:t>Train and encourage managers to communicate actions needed for future success. </a:t>
            </a:r>
          </a:p>
          <a:p>
            <a:pPr algn="ctr"/>
            <a:r>
              <a:rPr lang="en-US" sz="2000" b="0" dirty="0">
                <a:solidFill>
                  <a:schemeClr val="bg1"/>
                </a:solidFill>
              </a:rPr>
              <a:t>Help, train and support managers to provide feedback on what skills their employees need for the future, in addition to being inclusive of how they can reflect and build on employees' past accomplishments, how they can increase the transparency of skills and inclusive culture across their teams and encourage cohesiveness, coaching and on-the-job development.</a:t>
            </a:r>
            <a:endParaRPr lang="en-IE" sz="20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84015" y="2039005"/>
            <a:ext cx="1223964"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101834595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9"/>
            <a:ext cx="11323506" cy="3201536"/>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908546" y="3516974"/>
            <a:ext cx="10849205" cy="1767680"/>
          </a:xfrm>
        </p:spPr>
        <p:txBody>
          <a:bodyPr/>
          <a:lstStyle/>
          <a:p>
            <a:pPr marL="342900" indent="-342900">
              <a:lnSpc>
                <a:spcPct val="100000"/>
              </a:lnSpc>
              <a:spcBef>
                <a:spcPts val="0"/>
              </a:spcBef>
              <a:buFont typeface="Wingdings" panose="05000000000000000000" pitchFamily="2" charset="2"/>
              <a:buChar char="q"/>
            </a:pPr>
            <a:r>
              <a:rPr lang="en-US" sz="1900" dirty="0" err="1"/>
              <a:t>Emphasise</a:t>
            </a:r>
            <a:r>
              <a:rPr lang="en-US" sz="1900" dirty="0"/>
              <a:t> to managers the importance of peer feedback to create a holistic view of an employee's contributions. For example, gather feedback from co-workers on how employees can help team members</a:t>
            </a:r>
          </a:p>
          <a:p>
            <a:pPr marL="342900" indent="-342900">
              <a:lnSpc>
                <a:spcPct val="100000"/>
              </a:lnSpc>
              <a:spcBef>
                <a:spcPts val="0"/>
              </a:spcBef>
              <a:buFont typeface="Wingdings" panose="05000000000000000000" pitchFamily="2" charset="2"/>
              <a:buChar char="q"/>
            </a:pPr>
            <a:r>
              <a:rPr lang="en-US" sz="1900" dirty="0"/>
              <a:t>Encourage managers to consider the diverse perspectives when gathering this feedback and ensure they seek input from various sources, not just formal hierarchies. </a:t>
            </a:r>
          </a:p>
          <a:p>
            <a:pPr marL="342900" indent="-342900">
              <a:lnSpc>
                <a:spcPct val="100000"/>
              </a:lnSpc>
              <a:spcBef>
                <a:spcPts val="0"/>
              </a:spcBef>
              <a:buFont typeface="Wingdings" panose="05000000000000000000" pitchFamily="2" charset="2"/>
              <a:buChar char="q"/>
            </a:pPr>
            <a:r>
              <a:rPr lang="en-US" sz="1900" dirty="0"/>
              <a:t>Establish clear guidelines for evaluations focused on measurable outcomes to mitigate biases.</a:t>
            </a:r>
          </a:p>
          <a:p>
            <a:pPr marL="342900" indent="-342900">
              <a:lnSpc>
                <a:spcPct val="100000"/>
              </a:lnSpc>
              <a:spcBef>
                <a:spcPts val="0"/>
              </a:spcBef>
              <a:buFont typeface="Wingdings" panose="05000000000000000000" pitchFamily="2" charset="2"/>
              <a:buChar char="q"/>
            </a:pPr>
            <a:r>
              <a:rPr lang="en-US" sz="1900" dirty="0"/>
              <a:t>Create a supportive environment for employees to feel confident </a:t>
            </a:r>
            <a:r>
              <a:rPr lang="en-US" sz="1900" dirty="0" err="1"/>
              <a:t>recognising</a:t>
            </a:r>
            <a:r>
              <a:rPr lang="en-US" sz="1900" dirty="0"/>
              <a:t> each other’s contributions. </a:t>
            </a:r>
          </a:p>
          <a:p>
            <a:pPr marL="342900" indent="-342900">
              <a:lnSpc>
                <a:spcPct val="100000"/>
              </a:lnSpc>
              <a:spcBef>
                <a:spcPts val="0"/>
              </a:spcBef>
              <a:buFont typeface="Wingdings" panose="05000000000000000000" pitchFamily="2" charset="2"/>
              <a:buChar char="q"/>
            </a:pPr>
            <a:r>
              <a:rPr lang="en-US" sz="1900" dirty="0"/>
              <a:t>Develop simple protocols for requesting and giving feedback that respect diverse communication styles. </a:t>
            </a:r>
          </a:p>
          <a:p>
            <a:pPr marL="342900" indent="-342900">
              <a:lnSpc>
                <a:spcPct val="100000"/>
              </a:lnSpc>
              <a:spcBef>
                <a:spcPts val="0"/>
              </a:spcBef>
              <a:buFont typeface="Wingdings" panose="05000000000000000000" pitchFamily="2" charset="2"/>
              <a:buChar char="q"/>
            </a:pPr>
            <a:r>
              <a:rPr lang="en-US" sz="1900" dirty="0"/>
              <a:t>Regularly prompt managers to acknowledge and reinforce positive </a:t>
            </a:r>
            <a:r>
              <a:rPr lang="en-US" sz="1900" dirty="0" err="1"/>
              <a:t>behaviours</a:t>
            </a:r>
            <a:r>
              <a:rPr lang="en-US" sz="1900" dirty="0"/>
              <a:t> that reflect inclusive practices, thus embedding D&amp;I into the feedback culture.</a:t>
            </a:r>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Enable peer feedback between co-workers, employees, and managers.</a:t>
            </a:r>
          </a:p>
          <a:p>
            <a:r>
              <a:rPr lang="en-US" sz="2000" b="0" dirty="0">
                <a:solidFill>
                  <a:schemeClr val="bg1"/>
                </a:solidFill>
              </a:rPr>
              <a:t>Guide managers on how to identify sources of feedback based on who has knowledge of an employee’s work rather than limiting feedback to the employee’s formal relationships and your ‘personal assessment or opinion’. Peer assessments are a good way to hold employees accountable for demonstrating critical </a:t>
            </a:r>
            <a:r>
              <a:rPr lang="en-US" sz="2000" b="0" dirty="0" err="1">
                <a:solidFill>
                  <a:schemeClr val="bg1"/>
                </a:solidFill>
              </a:rPr>
              <a:t>behaviours</a:t>
            </a:r>
            <a:r>
              <a:rPr lang="en-US" sz="2000" b="0" dirty="0">
                <a:solidFill>
                  <a:schemeClr val="bg1"/>
                </a:solidFill>
              </a:rPr>
              <a:t> and get a more comprehensive understanding of their contributions. Just be sure to develop evaluation guidelines that focus on outcomes.</a:t>
            </a:r>
            <a:endParaRPr lang="en-IE" sz="2000" b="0" dirty="0">
              <a:solidFill>
                <a:schemeClr val="bg1"/>
              </a:solidFill>
            </a:endParaRPr>
          </a:p>
          <a:p>
            <a:pPr algn="ct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0" y="239586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22940236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6C0A79-E22E-1CC8-D81C-6638FFE722F8}"/>
              </a:ext>
            </a:extLst>
          </p:cNvPr>
          <p:cNvSpPr>
            <a:spLocks noGrp="1"/>
          </p:cNvSpPr>
          <p:nvPr>
            <p:ph type="body" sz="quarter" idx="18"/>
          </p:nvPr>
        </p:nvSpPr>
        <p:spPr>
          <a:xfrm>
            <a:off x="476251" y="1367730"/>
            <a:ext cx="11126918" cy="3849918"/>
          </a:xfrm>
        </p:spPr>
        <p:txBody>
          <a:bodyPr/>
          <a:lstStyle/>
          <a:p>
            <a:pPr marL="0" indent="0"/>
            <a:r>
              <a:rPr lang="en-US" sz="2100" dirty="0"/>
              <a:t>Traditional performance management must often account for employees' different backgrounds and experiences. D&amp;I-driven evaluations </a:t>
            </a:r>
            <a:r>
              <a:rPr lang="en-US" sz="2100" dirty="0" err="1"/>
              <a:t>emphasise</a:t>
            </a:r>
            <a:r>
              <a:rPr lang="en-US" sz="2100" dirty="0"/>
              <a:t> </a:t>
            </a:r>
            <a:r>
              <a:rPr lang="en-US" sz="2100" i="1" dirty="0"/>
              <a:t>collaboration</a:t>
            </a:r>
            <a:r>
              <a:rPr lang="en-US" sz="2100" dirty="0"/>
              <a:t> in goal-setting, ensuring that every employee has the opportunity to contribute and align their personal growth with company objectives. When your team members provide input and know exactly what they need to achieve, evaluating their performance becomes more objective and fairer. This clarity helps reduce potential unconscious biases and ensures everyone is assessed based on concrete outcomes rather than vague impressions. Try to set objectives and expectations with monthly check-ins.</a:t>
            </a:r>
          </a:p>
          <a:p>
            <a:pPr marL="0" indent="0"/>
            <a:endParaRPr lang="en-IE" dirty="0"/>
          </a:p>
        </p:txBody>
      </p:sp>
      <p:sp>
        <p:nvSpPr>
          <p:cNvPr id="3" name="Text Placeholder 2">
            <a:extLst>
              <a:ext uri="{FF2B5EF4-FFF2-40B4-BE49-F238E27FC236}">
                <a16:creationId xmlns:a16="http://schemas.microsoft.com/office/drawing/2014/main" id="{578A17F8-B802-6013-EFFD-C3CDC40C9163}"/>
              </a:ext>
            </a:extLst>
          </p:cNvPr>
          <p:cNvSpPr>
            <a:spLocks noGrp="1"/>
          </p:cNvSpPr>
          <p:nvPr>
            <p:ph type="body" sz="quarter" idx="16"/>
          </p:nvPr>
        </p:nvSpPr>
        <p:spPr>
          <a:xfrm>
            <a:off x="3086484" y="462048"/>
            <a:ext cx="8516685" cy="803654"/>
          </a:xfrm>
        </p:spPr>
        <p:txBody>
          <a:bodyPr anchor="ctr"/>
          <a:lstStyle/>
          <a:p>
            <a:r>
              <a:rPr lang="en-US" sz="2800" b="0" dirty="0">
                <a:solidFill>
                  <a:srgbClr val="702E8C"/>
                </a:solidFill>
              </a:rPr>
              <a:t>Set Clear Inclusive Employee Objectives and Expectations</a:t>
            </a:r>
            <a:endParaRPr lang="en-IE" sz="2800" b="0" dirty="0">
              <a:solidFill>
                <a:srgbClr val="059F98"/>
              </a:solidFill>
            </a:endParaRPr>
          </a:p>
        </p:txBody>
      </p:sp>
      <p:sp>
        <p:nvSpPr>
          <p:cNvPr id="5" name="TextBox 4">
            <a:extLst>
              <a:ext uri="{FF2B5EF4-FFF2-40B4-BE49-F238E27FC236}">
                <a16:creationId xmlns:a16="http://schemas.microsoft.com/office/drawing/2014/main" id="{9C782C44-DA92-5C73-622F-0FC7EB7F5B23}"/>
              </a:ext>
            </a:extLst>
          </p:cNvPr>
          <p:cNvSpPr txBox="1"/>
          <p:nvPr/>
        </p:nvSpPr>
        <p:spPr>
          <a:xfrm>
            <a:off x="2954439" y="3564134"/>
            <a:ext cx="8833823" cy="2554545"/>
          </a:xfrm>
          <a:prstGeom prst="rect">
            <a:avLst/>
          </a:prstGeom>
          <a:noFill/>
        </p:spPr>
        <p:txBody>
          <a:bodyPr wrap="square" rtlCol="0">
            <a:spAutoFit/>
          </a:bodyPr>
          <a:lstStyle/>
          <a:p>
            <a:r>
              <a:rPr lang="en-US" sz="2000" b="1" dirty="0">
                <a:solidFill>
                  <a:schemeClr val="bg1"/>
                </a:solidFill>
                <a:highlight>
                  <a:srgbClr val="05AAA3"/>
                </a:highlight>
              </a:rPr>
              <a:t>For example,</a:t>
            </a:r>
            <a:r>
              <a:rPr lang="en-US" sz="2000" dirty="0">
                <a:solidFill>
                  <a:srgbClr val="083F59"/>
                </a:solidFill>
              </a:rPr>
              <a:t> Co-create goals with employees and employees who may have different cultural or communication norms, and ensure these factors are considered when measuring performance. This will avoid goals that might </a:t>
            </a:r>
            <a:r>
              <a:rPr lang="en-US" sz="2000" dirty="0" err="1">
                <a:solidFill>
                  <a:srgbClr val="083F59"/>
                </a:solidFill>
              </a:rPr>
              <a:t>favour</a:t>
            </a:r>
            <a:r>
              <a:rPr lang="en-US" sz="2000" dirty="0">
                <a:solidFill>
                  <a:srgbClr val="083F59"/>
                </a:solidFill>
              </a:rPr>
              <a:t> dominant work styles. Instead of focusing purely on KPIs or metrics, incorporate qualitative feedback, e.g., employee contribution to team collaboration or leadership in diversity initiatives.</a:t>
            </a:r>
          </a:p>
          <a:p>
            <a:pPr marL="0" indent="0"/>
            <a:r>
              <a:rPr lang="en-US" sz="2000" b="1" dirty="0">
                <a:solidFill>
                  <a:schemeClr val="bg1"/>
                </a:solidFill>
                <a:highlight>
                  <a:srgbClr val="05AAA3"/>
                </a:highlight>
              </a:rPr>
              <a:t>D&amp;I Focus </a:t>
            </a:r>
            <a:r>
              <a:rPr lang="en-US" sz="2000" dirty="0">
                <a:solidFill>
                  <a:srgbClr val="083F59"/>
                </a:solidFill>
              </a:rPr>
              <a:t>Collaborative goal-setting gives diverse employees ownership over their contributions, encouraging autonomy and making evaluations more objective.</a:t>
            </a:r>
            <a:endParaRPr lang="en-IE" sz="2000" dirty="0">
              <a:solidFill>
                <a:srgbClr val="3F3F3F"/>
              </a:solidFill>
            </a:endParaRPr>
          </a:p>
        </p:txBody>
      </p:sp>
      <p:grpSp>
        <p:nvGrpSpPr>
          <p:cNvPr id="63" name="Graphic 4">
            <a:extLst>
              <a:ext uri="{FF2B5EF4-FFF2-40B4-BE49-F238E27FC236}">
                <a16:creationId xmlns:a16="http://schemas.microsoft.com/office/drawing/2014/main" id="{E4461CD9-FA96-486A-0194-5D951C63EB8F}"/>
              </a:ext>
            </a:extLst>
          </p:cNvPr>
          <p:cNvGrpSpPr/>
          <p:nvPr/>
        </p:nvGrpSpPr>
        <p:grpSpPr>
          <a:xfrm>
            <a:off x="661344" y="3811695"/>
            <a:ext cx="1938725" cy="2063843"/>
            <a:chOff x="5465243" y="4638274"/>
            <a:chExt cx="1278637" cy="1607434"/>
          </a:xfrm>
        </p:grpSpPr>
        <p:sp>
          <p:nvSpPr>
            <p:cNvPr id="64" name="Freeform 164">
              <a:extLst>
                <a:ext uri="{FF2B5EF4-FFF2-40B4-BE49-F238E27FC236}">
                  <a16:creationId xmlns:a16="http://schemas.microsoft.com/office/drawing/2014/main" id="{1F8F7669-3FBE-E330-B6C7-4935429E2B6E}"/>
                </a:ext>
              </a:extLst>
            </p:cNvPr>
            <p:cNvSpPr/>
            <p:nvPr/>
          </p:nvSpPr>
          <p:spPr>
            <a:xfrm>
              <a:off x="6046448" y="5463934"/>
              <a:ext cx="165939" cy="129039"/>
            </a:xfrm>
            <a:custGeom>
              <a:avLst/>
              <a:gdLst>
                <a:gd name="connsiteX0" fmla="*/ 146635 w 165939"/>
                <a:gd name="connsiteY0" fmla="*/ 23537 h 129039"/>
                <a:gd name="connsiteX1" fmla="*/ 9046 w 165939"/>
                <a:gd name="connsiteY1" fmla="*/ 38754 h 129039"/>
                <a:gd name="connsiteX2" fmla="*/ 45 w 165939"/>
                <a:gd name="connsiteY2" fmla="*/ 63614 h 129039"/>
                <a:gd name="connsiteX3" fmla="*/ 82126 w 165939"/>
                <a:gd name="connsiteY3" fmla="*/ 128979 h 129039"/>
                <a:gd name="connsiteX4" fmla="*/ 138276 w 165939"/>
                <a:gd name="connsiteY4" fmla="*/ 112692 h 129039"/>
                <a:gd name="connsiteX5" fmla="*/ 146635 w 165939"/>
                <a:gd name="connsiteY5" fmla="*/ 23537 h 12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5939" h="129039">
                  <a:moveTo>
                    <a:pt x="146635" y="23537"/>
                  </a:moveTo>
                  <a:cubicBezTo>
                    <a:pt x="100557" y="-18897"/>
                    <a:pt x="34763" y="2106"/>
                    <a:pt x="9046" y="38754"/>
                  </a:cubicBezTo>
                  <a:cubicBezTo>
                    <a:pt x="5831" y="43469"/>
                    <a:pt x="-598" y="58256"/>
                    <a:pt x="45" y="63614"/>
                  </a:cubicBezTo>
                  <a:cubicBezTo>
                    <a:pt x="4331" y="104119"/>
                    <a:pt x="35835" y="130479"/>
                    <a:pt x="82126" y="128979"/>
                  </a:cubicBezTo>
                  <a:cubicBezTo>
                    <a:pt x="99700" y="125764"/>
                    <a:pt x="120060" y="125121"/>
                    <a:pt x="138276" y="112692"/>
                  </a:cubicBezTo>
                  <a:cubicBezTo>
                    <a:pt x="171066" y="90189"/>
                    <a:pt x="175781" y="50755"/>
                    <a:pt x="146635" y="23537"/>
                  </a:cubicBezTo>
                  <a:close/>
                </a:path>
              </a:pathLst>
            </a:custGeom>
            <a:solidFill>
              <a:srgbClr val="FFFFFF"/>
            </a:solidFill>
            <a:ln w="2143" cap="flat">
              <a:noFill/>
              <a:prstDash val="solid"/>
              <a:miter/>
            </a:ln>
          </p:spPr>
          <p:txBody>
            <a:bodyPr rtlCol="0" anchor="ctr"/>
            <a:lstStyle/>
            <a:p>
              <a:endParaRPr lang="en-US"/>
            </a:p>
          </p:txBody>
        </p:sp>
        <p:sp>
          <p:nvSpPr>
            <p:cNvPr id="65" name="Freeform 165">
              <a:extLst>
                <a:ext uri="{FF2B5EF4-FFF2-40B4-BE49-F238E27FC236}">
                  <a16:creationId xmlns:a16="http://schemas.microsoft.com/office/drawing/2014/main" id="{7C8489C8-884A-3804-36AF-E3329382C542}"/>
                </a:ext>
              </a:extLst>
            </p:cNvPr>
            <p:cNvSpPr/>
            <p:nvPr/>
          </p:nvSpPr>
          <p:spPr>
            <a:xfrm>
              <a:off x="5868937" y="4656900"/>
              <a:ext cx="856283" cy="765242"/>
            </a:xfrm>
            <a:custGeom>
              <a:avLst/>
              <a:gdLst>
                <a:gd name="connsiteX0" fmla="*/ 854141 w 856283"/>
                <a:gd name="connsiteY0" fmla="*/ 354369 h 765242"/>
                <a:gd name="connsiteX1" fmla="*/ 854141 w 856283"/>
                <a:gd name="connsiteY1" fmla="*/ 351583 h 765242"/>
                <a:gd name="connsiteX2" fmla="*/ 853927 w 856283"/>
                <a:gd name="connsiteY2" fmla="*/ 344082 h 765242"/>
                <a:gd name="connsiteX3" fmla="*/ 853712 w 856283"/>
                <a:gd name="connsiteY3" fmla="*/ 341511 h 765242"/>
                <a:gd name="connsiteX4" fmla="*/ 853284 w 856283"/>
                <a:gd name="connsiteY4" fmla="*/ 332295 h 765242"/>
                <a:gd name="connsiteX5" fmla="*/ 853284 w 856283"/>
                <a:gd name="connsiteY5" fmla="*/ 331866 h 765242"/>
                <a:gd name="connsiteX6" fmla="*/ 852427 w 856283"/>
                <a:gd name="connsiteY6" fmla="*/ 321365 h 765242"/>
                <a:gd name="connsiteX7" fmla="*/ 852427 w 856283"/>
                <a:gd name="connsiteY7" fmla="*/ 320936 h 765242"/>
                <a:gd name="connsiteX8" fmla="*/ 851355 w 856283"/>
                <a:gd name="connsiteY8" fmla="*/ 311078 h 765242"/>
                <a:gd name="connsiteX9" fmla="*/ 851141 w 856283"/>
                <a:gd name="connsiteY9" fmla="*/ 310007 h 765242"/>
                <a:gd name="connsiteX10" fmla="*/ 766702 w 856283"/>
                <a:gd name="connsiteY10" fmla="*/ 121197 h 765242"/>
                <a:gd name="connsiteX11" fmla="*/ 547889 w 856283"/>
                <a:gd name="connsiteY11" fmla="*/ 5468 h 765242"/>
                <a:gd name="connsiteX12" fmla="*/ 405371 w 856283"/>
                <a:gd name="connsiteY12" fmla="*/ 754 h 765242"/>
                <a:gd name="connsiteX13" fmla="*/ 188701 w 856283"/>
                <a:gd name="connsiteY13" fmla="*/ 56260 h 765242"/>
                <a:gd name="connsiteX14" fmla="*/ 41468 w 856283"/>
                <a:gd name="connsiteY14" fmla="*/ 215709 h 765242"/>
                <a:gd name="connsiteX15" fmla="*/ 5249 w 856283"/>
                <a:gd name="connsiteY15" fmla="*/ 358656 h 765242"/>
                <a:gd name="connsiteX16" fmla="*/ 106 w 856283"/>
                <a:gd name="connsiteY16" fmla="*/ 424449 h 765242"/>
                <a:gd name="connsiteX17" fmla="*/ 106 w 856283"/>
                <a:gd name="connsiteY17" fmla="*/ 424449 h 765242"/>
                <a:gd name="connsiteX18" fmla="*/ 320 w 856283"/>
                <a:gd name="connsiteY18" fmla="*/ 428950 h 765242"/>
                <a:gd name="connsiteX19" fmla="*/ 320 w 856283"/>
                <a:gd name="connsiteY19" fmla="*/ 429379 h 765242"/>
                <a:gd name="connsiteX20" fmla="*/ 535 w 856283"/>
                <a:gd name="connsiteY20" fmla="*/ 433236 h 765242"/>
                <a:gd name="connsiteX21" fmla="*/ 535 w 856283"/>
                <a:gd name="connsiteY21" fmla="*/ 434093 h 765242"/>
                <a:gd name="connsiteX22" fmla="*/ 749 w 856283"/>
                <a:gd name="connsiteY22" fmla="*/ 437737 h 765242"/>
                <a:gd name="connsiteX23" fmla="*/ 749 w 856283"/>
                <a:gd name="connsiteY23" fmla="*/ 438808 h 765242"/>
                <a:gd name="connsiteX24" fmla="*/ 1177 w 856283"/>
                <a:gd name="connsiteY24" fmla="*/ 442237 h 765242"/>
                <a:gd name="connsiteX25" fmla="*/ 1392 w 856283"/>
                <a:gd name="connsiteY25" fmla="*/ 443523 h 765242"/>
                <a:gd name="connsiteX26" fmla="*/ 1820 w 856283"/>
                <a:gd name="connsiteY26" fmla="*/ 446738 h 765242"/>
                <a:gd name="connsiteX27" fmla="*/ 2035 w 856283"/>
                <a:gd name="connsiteY27" fmla="*/ 448238 h 765242"/>
                <a:gd name="connsiteX28" fmla="*/ 2463 w 856283"/>
                <a:gd name="connsiteY28" fmla="*/ 451238 h 765242"/>
                <a:gd name="connsiteX29" fmla="*/ 2678 w 856283"/>
                <a:gd name="connsiteY29" fmla="*/ 452739 h 765242"/>
                <a:gd name="connsiteX30" fmla="*/ 3106 w 856283"/>
                <a:gd name="connsiteY30" fmla="*/ 455525 h 765242"/>
                <a:gd name="connsiteX31" fmla="*/ 3320 w 856283"/>
                <a:gd name="connsiteY31" fmla="*/ 457025 h 765242"/>
                <a:gd name="connsiteX32" fmla="*/ 3964 w 856283"/>
                <a:gd name="connsiteY32" fmla="*/ 459811 h 765242"/>
                <a:gd name="connsiteX33" fmla="*/ 4392 w 856283"/>
                <a:gd name="connsiteY33" fmla="*/ 461526 h 765242"/>
                <a:gd name="connsiteX34" fmla="*/ 5035 w 856283"/>
                <a:gd name="connsiteY34" fmla="*/ 464312 h 765242"/>
                <a:gd name="connsiteX35" fmla="*/ 5464 w 856283"/>
                <a:gd name="connsiteY35" fmla="*/ 466026 h 765242"/>
                <a:gd name="connsiteX36" fmla="*/ 6107 w 856283"/>
                <a:gd name="connsiteY36" fmla="*/ 468598 h 765242"/>
                <a:gd name="connsiteX37" fmla="*/ 6535 w 856283"/>
                <a:gd name="connsiteY37" fmla="*/ 470312 h 765242"/>
                <a:gd name="connsiteX38" fmla="*/ 7178 w 856283"/>
                <a:gd name="connsiteY38" fmla="*/ 472884 h 765242"/>
                <a:gd name="connsiteX39" fmla="*/ 7607 w 856283"/>
                <a:gd name="connsiteY39" fmla="*/ 474598 h 765242"/>
                <a:gd name="connsiteX40" fmla="*/ 8464 w 856283"/>
                <a:gd name="connsiteY40" fmla="*/ 477170 h 765242"/>
                <a:gd name="connsiteX41" fmla="*/ 9107 w 856283"/>
                <a:gd name="connsiteY41" fmla="*/ 478885 h 765242"/>
                <a:gd name="connsiteX42" fmla="*/ 9964 w 856283"/>
                <a:gd name="connsiteY42" fmla="*/ 481457 h 765242"/>
                <a:gd name="connsiteX43" fmla="*/ 10607 w 856283"/>
                <a:gd name="connsiteY43" fmla="*/ 483171 h 765242"/>
                <a:gd name="connsiteX44" fmla="*/ 11679 w 856283"/>
                <a:gd name="connsiteY44" fmla="*/ 485957 h 765242"/>
                <a:gd name="connsiteX45" fmla="*/ 12322 w 856283"/>
                <a:gd name="connsiteY45" fmla="*/ 487672 h 765242"/>
                <a:gd name="connsiteX46" fmla="*/ 13393 w 856283"/>
                <a:gd name="connsiteY46" fmla="*/ 490672 h 765242"/>
                <a:gd name="connsiteX47" fmla="*/ 14036 w 856283"/>
                <a:gd name="connsiteY47" fmla="*/ 492172 h 765242"/>
                <a:gd name="connsiteX48" fmla="*/ 15965 w 856283"/>
                <a:gd name="connsiteY48" fmla="*/ 496459 h 765242"/>
                <a:gd name="connsiteX49" fmla="*/ 29252 w 856283"/>
                <a:gd name="connsiteY49" fmla="*/ 528819 h 765242"/>
                <a:gd name="connsiteX50" fmla="*/ 170270 w 856283"/>
                <a:gd name="connsiteY50" fmla="*/ 698555 h 765242"/>
                <a:gd name="connsiteX51" fmla="*/ 516599 w 856283"/>
                <a:gd name="connsiteY51" fmla="*/ 754491 h 765242"/>
                <a:gd name="connsiteX52" fmla="*/ 696193 w 856283"/>
                <a:gd name="connsiteY52" fmla="*/ 676267 h 765242"/>
                <a:gd name="connsiteX53" fmla="*/ 779561 w 856283"/>
                <a:gd name="connsiteY53" fmla="*/ 604472 h 765242"/>
                <a:gd name="connsiteX54" fmla="*/ 854784 w 856283"/>
                <a:gd name="connsiteY54" fmla="*/ 364227 h 765242"/>
                <a:gd name="connsiteX55" fmla="*/ 854141 w 856283"/>
                <a:gd name="connsiteY55" fmla="*/ 354369 h 76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856283" h="765242">
                  <a:moveTo>
                    <a:pt x="854141" y="354369"/>
                  </a:moveTo>
                  <a:cubicBezTo>
                    <a:pt x="854141" y="353512"/>
                    <a:pt x="854141" y="352440"/>
                    <a:pt x="854141" y="351583"/>
                  </a:cubicBezTo>
                  <a:cubicBezTo>
                    <a:pt x="854141" y="349011"/>
                    <a:pt x="853927" y="346654"/>
                    <a:pt x="853927" y="344082"/>
                  </a:cubicBezTo>
                  <a:cubicBezTo>
                    <a:pt x="853927" y="343225"/>
                    <a:pt x="853927" y="342368"/>
                    <a:pt x="853712" y="341511"/>
                  </a:cubicBezTo>
                  <a:cubicBezTo>
                    <a:pt x="853498" y="338510"/>
                    <a:pt x="853498" y="335295"/>
                    <a:pt x="853284" y="332295"/>
                  </a:cubicBezTo>
                  <a:cubicBezTo>
                    <a:pt x="853284" y="332080"/>
                    <a:pt x="853284" y="331866"/>
                    <a:pt x="853284" y="331866"/>
                  </a:cubicBezTo>
                  <a:cubicBezTo>
                    <a:pt x="853070" y="328437"/>
                    <a:pt x="852641" y="324794"/>
                    <a:pt x="852427" y="321365"/>
                  </a:cubicBezTo>
                  <a:cubicBezTo>
                    <a:pt x="852427" y="321151"/>
                    <a:pt x="852427" y="321151"/>
                    <a:pt x="852427" y="320936"/>
                  </a:cubicBezTo>
                  <a:cubicBezTo>
                    <a:pt x="852212" y="317722"/>
                    <a:pt x="851784" y="314507"/>
                    <a:pt x="851355" y="311078"/>
                  </a:cubicBezTo>
                  <a:cubicBezTo>
                    <a:pt x="851355" y="310649"/>
                    <a:pt x="851355" y="310435"/>
                    <a:pt x="851141" y="310007"/>
                  </a:cubicBezTo>
                  <a:cubicBezTo>
                    <a:pt x="842568" y="240998"/>
                    <a:pt x="815779" y="177347"/>
                    <a:pt x="766702" y="121197"/>
                  </a:cubicBezTo>
                  <a:cubicBezTo>
                    <a:pt x="708194" y="54117"/>
                    <a:pt x="633400" y="19399"/>
                    <a:pt x="547889" y="5468"/>
                  </a:cubicBezTo>
                  <a:cubicBezTo>
                    <a:pt x="500740" y="-2247"/>
                    <a:pt x="452948" y="325"/>
                    <a:pt x="405371" y="754"/>
                  </a:cubicBezTo>
                  <a:cubicBezTo>
                    <a:pt x="330790" y="1611"/>
                    <a:pt x="255566" y="21113"/>
                    <a:pt x="188701" y="56260"/>
                  </a:cubicBezTo>
                  <a:cubicBezTo>
                    <a:pt x="117978" y="93337"/>
                    <a:pt x="73186" y="143915"/>
                    <a:pt x="41468" y="215709"/>
                  </a:cubicBezTo>
                  <a:cubicBezTo>
                    <a:pt x="21537" y="261143"/>
                    <a:pt x="12750" y="310007"/>
                    <a:pt x="5249" y="358656"/>
                  </a:cubicBezTo>
                  <a:cubicBezTo>
                    <a:pt x="1820" y="380515"/>
                    <a:pt x="-537" y="402590"/>
                    <a:pt x="106" y="424449"/>
                  </a:cubicBezTo>
                  <a:cubicBezTo>
                    <a:pt x="106" y="424449"/>
                    <a:pt x="106" y="424449"/>
                    <a:pt x="106" y="424449"/>
                  </a:cubicBezTo>
                  <a:cubicBezTo>
                    <a:pt x="106" y="425949"/>
                    <a:pt x="106" y="427450"/>
                    <a:pt x="320" y="428950"/>
                  </a:cubicBezTo>
                  <a:cubicBezTo>
                    <a:pt x="320" y="429164"/>
                    <a:pt x="320" y="429379"/>
                    <a:pt x="320" y="429379"/>
                  </a:cubicBezTo>
                  <a:cubicBezTo>
                    <a:pt x="320" y="430664"/>
                    <a:pt x="535" y="431950"/>
                    <a:pt x="535" y="433236"/>
                  </a:cubicBezTo>
                  <a:cubicBezTo>
                    <a:pt x="535" y="433450"/>
                    <a:pt x="535" y="433879"/>
                    <a:pt x="535" y="434093"/>
                  </a:cubicBezTo>
                  <a:cubicBezTo>
                    <a:pt x="535" y="435380"/>
                    <a:pt x="749" y="436451"/>
                    <a:pt x="749" y="437737"/>
                  </a:cubicBezTo>
                  <a:cubicBezTo>
                    <a:pt x="749" y="438165"/>
                    <a:pt x="749" y="438380"/>
                    <a:pt x="749" y="438808"/>
                  </a:cubicBezTo>
                  <a:cubicBezTo>
                    <a:pt x="749" y="439880"/>
                    <a:pt x="963" y="440951"/>
                    <a:pt x="1177" y="442237"/>
                  </a:cubicBezTo>
                  <a:cubicBezTo>
                    <a:pt x="1177" y="442666"/>
                    <a:pt x="1177" y="443094"/>
                    <a:pt x="1392" y="443523"/>
                  </a:cubicBezTo>
                  <a:cubicBezTo>
                    <a:pt x="1606" y="444595"/>
                    <a:pt x="1606" y="445666"/>
                    <a:pt x="1820" y="446738"/>
                  </a:cubicBezTo>
                  <a:cubicBezTo>
                    <a:pt x="1820" y="447167"/>
                    <a:pt x="2035" y="447595"/>
                    <a:pt x="2035" y="448238"/>
                  </a:cubicBezTo>
                  <a:cubicBezTo>
                    <a:pt x="2249" y="449310"/>
                    <a:pt x="2249" y="450167"/>
                    <a:pt x="2463" y="451238"/>
                  </a:cubicBezTo>
                  <a:cubicBezTo>
                    <a:pt x="2463" y="451667"/>
                    <a:pt x="2678" y="452310"/>
                    <a:pt x="2678" y="452739"/>
                  </a:cubicBezTo>
                  <a:cubicBezTo>
                    <a:pt x="2892" y="453596"/>
                    <a:pt x="2892" y="454668"/>
                    <a:pt x="3106" y="455525"/>
                  </a:cubicBezTo>
                  <a:cubicBezTo>
                    <a:pt x="3106" y="455953"/>
                    <a:pt x="3320" y="456596"/>
                    <a:pt x="3320" y="457025"/>
                  </a:cubicBezTo>
                  <a:cubicBezTo>
                    <a:pt x="3535" y="457882"/>
                    <a:pt x="3749" y="458954"/>
                    <a:pt x="3964" y="459811"/>
                  </a:cubicBezTo>
                  <a:cubicBezTo>
                    <a:pt x="4178" y="460454"/>
                    <a:pt x="4178" y="460883"/>
                    <a:pt x="4392" y="461526"/>
                  </a:cubicBezTo>
                  <a:cubicBezTo>
                    <a:pt x="4606" y="462383"/>
                    <a:pt x="4821" y="463240"/>
                    <a:pt x="5035" y="464312"/>
                  </a:cubicBezTo>
                  <a:cubicBezTo>
                    <a:pt x="5249" y="464954"/>
                    <a:pt x="5249" y="465383"/>
                    <a:pt x="5464" y="466026"/>
                  </a:cubicBezTo>
                  <a:cubicBezTo>
                    <a:pt x="5678" y="466883"/>
                    <a:pt x="5892" y="467740"/>
                    <a:pt x="6107" y="468598"/>
                  </a:cubicBezTo>
                  <a:cubicBezTo>
                    <a:pt x="6321" y="469240"/>
                    <a:pt x="6321" y="469670"/>
                    <a:pt x="6535" y="470312"/>
                  </a:cubicBezTo>
                  <a:cubicBezTo>
                    <a:pt x="6749" y="471170"/>
                    <a:pt x="6964" y="472027"/>
                    <a:pt x="7178" y="472884"/>
                  </a:cubicBezTo>
                  <a:cubicBezTo>
                    <a:pt x="7392" y="473527"/>
                    <a:pt x="7607" y="474170"/>
                    <a:pt x="7607" y="474598"/>
                  </a:cubicBezTo>
                  <a:cubicBezTo>
                    <a:pt x="7821" y="475456"/>
                    <a:pt x="8036" y="476313"/>
                    <a:pt x="8464" y="477170"/>
                  </a:cubicBezTo>
                  <a:cubicBezTo>
                    <a:pt x="8678" y="477813"/>
                    <a:pt x="8893" y="478456"/>
                    <a:pt x="9107" y="478885"/>
                  </a:cubicBezTo>
                  <a:cubicBezTo>
                    <a:pt x="9321" y="479742"/>
                    <a:pt x="9750" y="480599"/>
                    <a:pt x="9964" y="481457"/>
                  </a:cubicBezTo>
                  <a:cubicBezTo>
                    <a:pt x="10179" y="482099"/>
                    <a:pt x="10393" y="482528"/>
                    <a:pt x="10607" y="483171"/>
                  </a:cubicBezTo>
                  <a:cubicBezTo>
                    <a:pt x="10821" y="484028"/>
                    <a:pt x="11250" y="484885"/>
                    <a:pt x="11679" y="485957"/>
                  </a:cubicBezTo>
                  <a:cubicBezTo>
                    <a:pt x="11893" y="486600"/>
                    <a:pt x="12107" y="487029"/>
                    <a:pt x="12322" y="487672"/>
                  </a:cubicBezTo>
                  <a:cubicBezTo>
                    <a:pt x="12750" y="488743"/>
                    <a:pt x="13179" y="489600"/>
                    <a:pt x="13393" y="490672"/>
                  </a:cubicBezTo>
                  <a:cubicBezTo>
                    <a:pt x="13608" y="491101"/>
                    <a:pt x="13822" y="491529"/>
                    <a:pt x="14036" y="492172"/>
                  </a:cubicBezTo>
                  <a:cubicBezTo>
                    <a:pt x="14679" y="493672"/>
                    <a:pt x="15322" y="494958"/>
                    <a:pt x="15965" y="496459"/>
                  </a:cubicBezTo>
                  <a:cubicBezTo>
                    <a:pt x="20894" y="506960"/>
                    <a:pt x="24537" y="518104"/>
                    <a:pt x="29252" y="528819"/>
                  </a:cubicBezTo>
                  <a:cubicBezTo>
                    <a:pt x="60328" y="598686"/>
                    <a:pt x="106834" y="657193"/>
                    <a:pt x="170270" y="698555"/>
                  </a:cubicBezTo>
                  <a:cubicBezTo>
                    <a:pt x="303358" y="788781"/>
                    <a:pt x="476522" y="764778"/>
                    <a:pt x="516599" y="754491"/>
                  </a:cubicBezTo>
                  <a:cubicBezTo>
                    <a:pt x="580678" y="737774"/>
                    <a:pt x="640257" y="711414"/>
                    <a:pt x="696193" y="676267"/>
                  </a:cubicBezTo>
                  <a:cubicBezTo>
                    <a:pt x="727482" y="656550"/>
                    <a:pt x="757058" y="633833"/>
                    <a:pt x="779561" y="604472"/>
                  </a:cubicBezTo>
                  <a:cubicBezTo>
                    <a:pt x="833139" y="534606"/>
                    <a:pt x="863571" y="456382"/>
                    <a:pt x="854784" y="364227"/>
                  </a:cubicBezTo>
                  <a:cubicBezTo>
                    <a:pt x="854355" y="361013"/>
                    <a:pt x="854355" y="357584"/>
                    <a:pt x="854141" y="354369"/>
                  </a:cubicBezTo>
                  <a:close/>
                </a:path>
              </a:pathLst>
            </a:custGeom>
            <a:solidFill>
              <a:srgbClr val="0872B5"/>
            </a:solidFill>
            <a:ln w="2143" cap="flat">
              <a:noFill/>
              <a:prstDash val="solid"/>
              <a:miter/>
            </a:ln>
          </p:spPr>
          <p:txBody>
            <a:bodyPr rtlCol="0" anchor="ctr"/>
            <a:lstStyle/>
            <a:p>
              <a:endParaRPr lang="en-US"/>
            </a:p>
          </p:txBody>
        </p:sp>
        <p:sp>
          <p:nvSpPr>
            <p:cNvPr id="66" name="Freeform 166">
              <a:extLst>
                <a:ext uri="{FF2B5EF4-FFF2-40B4-BE49-F238E27FC236}">
                  <a16:creationId xmlns:a16="http://schemas.microsoft.com/office/drawing/2014/main" id="{7B6E72ED-7B4A-BFA0-F971-B61592CFF9F2}"/>
                </a:ext>
              </a:extLst>
            </p:cNvPr>
            <p:cNvSpPr/>
            <p:nvPr/>
          </p:nvSpPr>
          <p:spPr>
            <a:xfrm>
              <a:off x="5940282" y="5578336"/>
              <a:ext cx="66792" cy="54237"/>
            </a:xfrm>
            <a:custGeom>
              <a:avLst/>
              <a:gdLst>
                <a:gd name="connsiteX0" fmla="*/ 57777 w 66792"/>
                <a:gd name="connsiteY0" fmla="*/ 6433 h 54237"/>
                <a:gd name="connsiteX1" fmla="*/ 17915 w 66792"/>
                <a:gd name="connsiteY1" fmla="*/ 7076 h 54237"/>
                <a:gd name="connsiteX2" fmla="*/ 341 w 66792"/>
                <a:gd name="connsiteY2" fmla="*/ 34508 h 54237"/>
                <a:gd name="connsiteX3" fmla="*/ 29917 w 66792"/>
                <a:gd name="connsiteY3" fmla="*/ 54225 h 54237"/>
                <a:gd name="connsiteX4" fmla="*/ 64849 w 66792"/>
                <a:gd name="connsiteY4" fmla="*/ 33008 h 54237"/>
                <a:gd name="connsiteX5" fmla="*/ 57777 w 66792"/>
                <a:gd name="connsiteY5" fmla="*/ 6433 h 5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792" h="54237">
                  <a:moveTo>
                    <a:pt x="57777" y="6433"/>
                  </a:moveTo>
                  <a:cubicBezTo>
                    <a:pt x="47490" y="-2353"/>
                    <a:pt x="31845" y="-2139"/>
                    <a:pt x="17915" y="7076"/>
                  </a:cubicBezTo>
                  <a:cubicBezTo>
                    <a:pt x="8271" y="13505"/>
                    <a:pt x="-2016" y="20363"/>
                    <a:pt x="341" y="34508"/>
                  </a:cubicBezTo>
                  <a:cubicBezTo>
                    <a:pt x="1841" y="44152"/>
                    <a:pt x="17272" y="53796"/>
                    <a:pt x="29917" y="54225"/>
                  </a:cubicBezTo>
                  <a:cubicBezTo>
                    <a:pt x="42990" y="54653"/>
                    <a:pt x="60349" y="44152"/>
                    <a:pt x="64849" y="33008"/>
                  </a:cubicBezTo>
                  <a:cubicBezTo>
                    <a:pt x="69136" y="22293"/>
                    <a:pt x="66135" y="13505"/>
                    <a:pt x="57777" y="6433"/>
                  </a:cubicBezTo>
                  <a:close/>
                </a:path>
              </a:pathLst>
            </a:custGeom>
            <a:solidFill>
              <a:srgbClr val="FFFFFF"/>
            </a:solidFill>
            <a:ln w="2143" cap="flat">
              <a:noFill/>
              <a:prstDash val="solid"/>
              <a:miter/>
            </a:ln>
          </p:spPr>
          <p:txBody>
            <a:bodyPr rtlCol="0" anchor="ctr"/>
            <a:lstStyle/>
            <a:p>
              <a:endParaRPr lang="en-US"/>
            </a:p>
          </p:txBody>
        </p:sp>
        <p:sp>
          <p:nvSpPr>
            <p:cNvPr id="67" name="Freeform 167">
              <a:extLst>
                <a:ext uri="{FF2B5EF4-FFF2-40B4-BE49-F238E27FC236}">
                  <a16:creationId xmlns:a16="http://schemas.microsoft.com/office/drawing/2014/main" id="{1386A9D0-2308-E9B5-46EF-3FA902B1359E}"/>
                </a:ext>
              </a:extLst>
            </p:cNvPr>
            <p:cNvSpPr/>
            <p:nvPr/>
          </p:nvSpPr>
          <p:spPr>
            <a:xfrm>
              <a:off x="5850605" y="4638274"/>
              <a:ext cx="893275" cy="801996"/>
            </a:xfrm>
            <a:custGeom>
              <a:avLst/>
              <a:gdLst>
                <a:gd name="connsiteX0" fmla="*/ 891976 w 893275"/>
                <a:gd name="connsiteY0" fmla="*/ 396354 h 801996"/>
                <a:gd name="connsiteX1" fmla="*/ 879331 w 893275"/>
                <a:gd name="connsiteY1" fmla="*/ 272696 h 801996"/>
                <a:gd name="connsiteX2" fmla="*/ 798536 w 893275"/>
                <a:gd name="connsiteY2" fmla="*/ 128464 h 801996"/>
                <a:gd name="connsiteX3" fmla="*/ 523144 w 893275"/>
                <a:gd name="connsiteY3" fmla="*/ 2877 h 801996"/>
                <a:gd name="connsiteX4" fmla="*/ 278613 w 893275"/>
                <a:gd name="connsiteY4" fmla="*/ 25594 h 801996"/>
                <a:gd name="connsiteX5" fmla="*/ 60229 w 893275"/>
                <a:gd name="connsiteY5" fmla="*/ 190400 h 801996"/>
                <a:gd name="connsiteX6" fmla="*/ 35583 w 893275"/>
                <a:gd name="connsiteY6" fmla="*/ 244193 h 801996"/>
                <a:gd name="connsiteX7" fmla="*/ 1722 w 893275"/>
                <a:gd name="connsiteY7" fmla="*/ 398712 h 801996"/>
                <a:gd name="connsiteX8" fmla="*/ 21653 w 893275"/>
                <a:gd name="connsiteY8" fmla="*/ 538229 h 801996"/>
                <a:gd name="connsiteX9" fmla="*/ 44370 w 893275"/>
                <a:gd name="connsiteY9" fmla="*/ 584092 h 801996"/>
                <a:gd name="connsiteX10" fmla="*/ 222464 w 893275"/>
                <a:gd name="connsiteY10" fmla="*/ 757685 h 801996"/>
                <a:gd name="connsiteX11" fmla="*/ 605868 w 893275"/>
                <a:gd name="connsiteY11" fmla="*/ 769044 h 801996"/>
                <a:gd name="connsiteX12" fmla="*/ 723312 w 893275"/>
                <a:gd name="connsiteY12" fmla="*/ 709465 h 801996"/>
                <a:gd name="connsiteX13" fmla="*/ 864115 w 893275"/>
                <a:gd name="connsiteY13" fmla="*/ 547659 h 801996"/>
                <a:gd name="connsiteX14" fmla="*/ 891976 w 893275"/>
                <a:gd name="connsiteY14" fmla="*/ 396354 h 801996"/>
                <a:gd name="connsiteX15" fmla="*/ 797464 w 893275"/>
                <a:gd name="connsiteY15" fmla="*/ 623097 h 801996"/>
                <a:gd name="connsiteX16" fmla="*/ 714096 w 893275"/>
                <a:gd name="connsiteY16" fmla="*/ 694892 h 801996"/>
                <a:gd name="connsiteX17" fmla="*/ 534502 w 893275"/>
                <a:gd name="connsiteY17" fmla="*/ 773116 h 801996"/>
                <a:gd name="connsiteX18" fmla="*/ 188174 w 893275"/>
                <a:gd name="connsiteY18" fmla="*/ 717180 h 801996"/>
                <a:gd name="connsiteX19" fmla="*/ 47156 w 893275"/>
                <a:gd name="connsiteY19" fmla="*/ 547445 h 801996"/>
                <a:gd name="connsiteX20" fmla="*/ 33869 w 893275"/>
                <a:gd name="connsiteY20" fmla="*/ 515084 h 801996"/>
                <a:gd name="connsiteX21" fmla="*/ 31940 w 893275"/>
                <a:gd name="connsiteY21" fmla="*/ 510798 h 801996"/>
                <a:gd name="connsiteX22" fmla="*/ 31297 w 893275"/>
                <a:gd name="connsiteY22" fmla="*/ 509297 h 801996"/>
                <a:gd name="connsiteX23" fmla="*/ 30225 w 893275"/>
                <a:gd name="connsiteY23" fmla="*/ 506297 h 801996"/>
                <a:gd name="connsiteX24" fmla="*/ 29582 w 893275"/>
                <a:gd name="connsiteY24" fmla="*/ 504582 h 801996"/>
                <a:gd name="connsiteX25" fmla="*/ 28511 w 893275"/>
                <a:gd name="connsiteY25" fmla="*/ 501796 h 801996"/>
                <a:gd name="connsiteX26" fmla="*/ 27868 w 893275"/>
                <a:gd name="connsiteY26" fmla="*/ 500082 h 801996"/>
                <a:gd name="connsiteX27" fmla="*/ 27010 w 893275"/>
                <a:gd name="connsiteY27" fmla="*/ 497510 h 801996"/>
                <a:gd name="connsiteX28" fmla="*/ 26368 w 893275"/>
                <a:gd name="connsiteY28" fmla="*/ 495796 h 801996"/>
                <a:gd name="connsiteX29" fmla="*/ 25510 w 893275"/>
                <a:gd name="connsiteY29" fmla="*/ 493224 h 801996"/>
                <a:gd name="connsiteX30" fmla="*/ 25082 w 893275"/>
                <a:gd name="connsiteY30" fmla="*/ 491509 h 801996"/>
                <a:gd name="connsiteX31" fmla="*/ 24439 w 893275"/>
                <a:gd name="connsiteY31" fmla="*/ 488937 h 801996"/>
                <a:gd name="connsiteX32" fmla="*/ 24010 w 893275"/>
                <a:gd name="connsiteY32" fmla="*/ 487223 h 801996"/>
                <a:gd name="connsiteX33" fmla="*/ 23367 w 893275"/>
                <a:gd name="connsiteY33" fmla="*/ 484651 h 801996"/>
                <a:gd name="connsiteX34" fmla="*/ 22938 w 893275"/>
                <a:gd name="connsiteY34" fmla="*/ 482937 h 801996"/>
                <a:gd name="connsiteX35" fmla="*/ 22296 w 893275"/>
                <a:gd name="connsiteY35" fmla="*/ 480151 h 801996"/>
                <a:gd name="connsiteX36" fmla="*/ 21867 w 893275"/>
                <a:gd name="connsiteY36" fmla="*/ 478436 h 801996"/>
                <a:gd name="connsiteX37" fmla="*/ 21224 w 893275"/>
                <a:gd name="connsiteY37" fmla="*/ 475650 h 801996"/>
                <a:gd name="connsiteX38" fmla="*/ 21010 w 893275"/>
                <a:gd name="connsiteY38" fmla="*/ 474150 h 801996"/>
                <a:gd name="connsiteX39" fmla="*/ 20581 w 893275"/>
                <a:gd name="connsiteY39" fmla="*/ 471364 h 801996"/>
                <a:gd name="connsiteX40" fmla="*/ 20367 w 893275"/>
                <a:gd name="connsiteY40" fmla="*/ 469864 h 801996"/>
                <a:gd name="connsiteX41" fmla="*/ 19938 w 893275"/>
                <a:gd name="connsiteY41" fmla="*/ 466864 h 801996"/>
                <a:gd name="connsiteX42" fmla="*/ 19724 w 893275"/>
                <a:gd name="connsiteY42" fmla="*/ 465363 h 801996"/>
                <a:gd name="connsiteX43" fmla="*/ 19295 w 893275"/>
                <a:gd name="connsiteY43" fmla="*/ 462148 h 801996"/>
                <a:gd name="connsiteX44" fmla="*/ 19081 w 893275"/>
                <a:gd name="connsiteY44" fmla="*/ 460863 h 801996"/>
                <a:gd name="connsiteX45" fmla="*/ 18652 w 893275"/>
                <a:gd name="connsiteY45" fmla="*/ 457433 h 801996"/>
                <a:gd name="connsiteX46" fmla="*/ 18652 w 893275"/>
                <a:gd name="connsiteY46" fmla="*/ 456362 h 801996"/>
                <a:gd name="connsiteX47" fmla="*/ 18438 w 893275"/>
                <a:gd name="connsiteY47" fmla="*/ 452719 h 801996"/>
                <a:gd name="connsiteX48" fmla="*/ 18438 w 893275"/>
                <a:gd name="connsiteY48" fmla="*/ 451862 h 801996"/>
                <a:gd name="connsiteX49" fmla="*/ 18224 w 893275"/>
                <a:gd name="connsiteY49" fmla="*/ 448004 h 801996"/>
                <a:gd name="connsiteX50" fmla="*/ 18224 w 893275"/>
                <a:gd name="connsiteY50" fmla="*/ 447575 h 801996"/>
                <a:gd name="connsiteX51" fmla="*/ 18009 w 893275"/>
                <a:gd name="connsiteY51" fmla="*/ 443075 h 801996"/>
                <a:gd name="connsiteX52" fmla="*/ 18009 w 893275"/>
                <a:gd name="connsiteY52" fmla="*/ 443075 h 801996"/>
                <a:gd name="connsiteX53" fmla="*/ 23153 w 893275"/>
                <a:gd name="connsiteY53" fmla="*/ 377281 h 801996"/>
                <a:gd name="connsiteX54" fmla="*/ 59372 w 893275"/>
                <a:gd name="connsiteY54" fmla="*/ 234334 h 801996"/>
                <a:gd name="connsiteX55" fmla="*/ 206604 w 893275"/>
                <a:gd name="connsiteY55" fmla="*/ 74886 h 801996"/>
                <a:gd name="connsiteX56" fmla="*/ 423274 w 893275"/>
                <a:gd name="connsiteY56" fmla="*/ 19379 h 801996"/>
                <a:gd name="connsiteX57" fmla="*/ 565792 w 893275"/>
                <a:gd name="connsiteY57" fmla="*/ 24094 h 801996"/>
                <a:gd name="connsiteX58" fmla="*/ 784605 w 893275"/>
                <a:gd name="connsiteY58" fmla="*/ 139822 h 801996"/>
                <a:gd name="connsiteX59" fmla="*/ 869044 w 893275"/>
                <a:gd name="connsiteY59" fmla="*/ 328632 h 801996"/>
                <a:gd name="connsiteX60" fmla="*/ 869259 w 893275"/>
                <a:gd name="connsiteY60" fmla="*/ 329704 h 801996"/>
                <a:gd name="connsiteX61" fmla="*/ 870330 w 893275"/>
                <a:gd name="connsiteY61" fmla="*/ 339562 h 801996"/>
                <a:gd name="connsiteX62" fmla="*/ 870330 w 893275"/>
                <a:gd name="connsiteY62" fmla="*/ 339990 h 801996"/>
                <a:gd name="connsiteX63" fmla="*/ 871187 w 893275"/>
                <a:gd name="connsiteY63" fmla="*/ 350492 h 801996"/>
                <a:gd name="connsiteX64" fmla="*/ 871187 w 893275"/>
                <a:gd name="connsiteY64" fmla="*/ 350920 h 801996"/>
                <a:gd name="connsiteX65" fmla="*/ 871616 w 893275"/>
                <a:gd name="connsiteY65" fmla="*/ 360136 h 801996"/>
                <a:gd name="connsiteX66" fmla="*/ 871830 w 893275"/>
                <a:gd name="connsiteY66" fmla="*/ 362707 h 801996"/>
                <a:gd name="connsiteX67" fmla="*/ 872044 w 893275"/>
                <a:gd name="connsiteY67" fmla="*/ 370208 h 801996"/>
                <a:gd name="connsiteX68" fmla="*/ 872044 w 893275"/>
                <a:gd name="connsiteY68" fmla="*/ 372995 h 801996"/>
                <a:gd name="connsiteX69" fmla="*/ 872044 w 893275"/>
                <a:gd name="connsiteY69" fmla="*/ 382853 h 801996"/>
                <a:gd name="connsiteX70" fmla="*/ 797464 w 893275"/>
                <a:gd name="connsiteY70" fmla="*/ 623097 h 80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893275" h="801996">
                  <a:moveTo>
                    <a:pt x="891976" y="396354"/>
                  </a:moveTo>
                  <a:cubicBezTo>
                    <a:pt x="892404" y="352420"/>
                    <a:pt x="889833" y="312344"/>
                    <a:pt x="879331" y="272696"/>
                  </a:cubicBezTo>
                  <a:cubicBezTo>
                    <a:pt x="864758" y="217618"/>
                    <a:pt x="836254" y="170898"/>
                    <a:pt x="798536" y="128464"/>
                  </a:cubicBezTo>
                  <a:cubicBezTo>
                    <a:pt x="725026" y="45953"/>
                    <a:pt x="632444" y="6092"/>
                    <a:pt x="523144" y="2877"/>
                  </a:cubicBezTo>
                  <a:cubicBezTo>
                    <a:pt x="429489" y="-2052"/>
                    <a:pt x="415559" y="-3981"/>
                    <a:pt x="278613" y="25594"/>
                  </a:cubicBezTo>
                  <a:cubicBezTo>
                    <a:pt x="190745" y="53883"/>
                    <a:pt x="108235" y="113033"/>
                    <a:pt x="60229" y="190400"/>
                  </a:cubicBezTo>
                  <a:cubicBezTo>
                    <a:pt x="49942" y="207116"/>
                    <a:pt x="41155" y="224904"/>
                    <a:pt x="35583" y="244193"/>
                  </a:cubicBezTo>
                  <a:cubicBezTo>
                    <a:pt x="21010" y="294984"/>
                    <a:pt x="7294" y="345777"/>
                    <a:pt x="1722" y="398712"/>
                  </a:cubicBezTo>
                  <a:cubicBezTo>
                    <a:pt x="-3208" y="447361"/>
                    <a:pt x="2150" y="493653"/>
                    <a:pt x="21653" y="538229"/>
                  </a:cubicBezTo>
                  <a:cubicBezTo>
                    <a:pt x="28511" y="553874"/>
                    <a:pt x="36012" y="569304"/>
                    <a:pt x="44370" y="584092"/>
                  </a:cubicBezTo>
                  <a:cubicBezTo>
                    <a:pt x="87018" y="659102"/>
                    <a:pt x="142525" y="721252"/>
                    <a:pt x="222464" y="757685"/>
                  </a:cubicBezTo>
                  <a:cubicBezTo>
                    <a:pt x="404415" y="839981"/>
                    <a:pt x="561506" y="785546"/>
                    <a:pt x="605868" y="769044"/>
                  </a:cubicBezTo>
                  <a:cubicBezTo>
                    <a:pt x="646802" y="753613"/>
                    <a:pt x="685807" y="733040"/>
                    <a:pt x="723312" y="709465"/>
                  </a:cubicBezTo>
                  <a:cubicBezTo>
                    <a:pt x="786963" y="669389"/>
                    <a:pt x="833683" y="615811"/>
                    <a:pt x="864115" y="547659"/>
                  </a:cubicBezTo>
                  <a:cubicBezTo>
                    <a:pt x="886832" y="498367"/>
                    <a:pt x="897119" y="446932"/>
                    <a:pt x="891976" y="396354"/>
                  </a:cubicBezTo>
                  <a:close/>
                  <a:moveTo>
                    <a:pt x="797464" y="623097"/>
                  </a:moveTo>
                  <a:cubicBezTo>
                    <a:pt x="774961" y="652458"/>
                    <a:pt x="745386" y="675175"/>
                    <a:pt x="714096" y="694892"/>
                  </a:cubicBezTo>
                  <a:cubicBezTo>
                    <a:pt x="658161" y="730039"/>
                    <a:pt x="598796" y="756185"/>
                    <a:pt x="534502" y="773116"/>
                  </a:cubicBezTo>
                  <a:cubicBezTo>
                    <a:pt x="494426" y="783617"/>
                    <a:pt x="321262" y="807620"/>
                    <a:pt x="188174" y="717180"/>
                  </a:cubicBezTo>
                  <a:cubicBezTo>
                    <a:pt x="124737" y="676032"/>
                    <a:pt x="78231" y="617311"/>
                    <a:pt x="47156" y="547445"/>
                  </a:cubicBezTo>
                  <a:cubicBezTo>
                    <a:pt x="42441" y="536729"/>
                    <a:pt x="38798" y="525799"/>
                    <a:pt x="33869" y="515084"/>
                  </a:cubicBezTo>
                  <a:cubicBezTo>
                    <a:pt x="33226" y="513583"/>
                    <a:pt x="32583" y="512298"/>
                    <a:pt x="31940" y="510798"/>
                  </a:cubicBezTo>
                  <a:cubicBezTo>
                    <a:pt x="31725" y="510369"/>
                    <a:pt x="31511" y="509940"/>
                    <a:pt x="31297" y="509297"/>
                  </a:cubicBezTo>
                  <a:cubicBezTo>
                    <a:pt x="30868" y="508225"/>
                    <a:pt x="30439" y="507368"/>
                    <a:pt x="30225" y="506297"/>
                  </a:cubicBezTo>
                  <a:cubicBezTo>
                    <a:pt x="30011" y="505654"/>
                    <a:pt x="29797" y="505225"/>
                    <a:pt x="29582" y="504582"/>
                  </a:cubicBezTo>
                  <a:cubicBezTo>
                    <a:pt x="29154" y="503725"/>
                    <a:pt x="28939" y="502868"/>
                    <a:pt x="28511" y="501796"/>
                  </a:cubicBezTo>
                  <a:cubicBezTo>
                    <a:pt x="28296" y="501154"/>
                    <a:pt x="28082" y="500724"/>
                    <a:pt x="27868" y="500082"/>
                  </a:cubicBezTo>
                  <a:cubicBezTo>
                    <a:pt x="27653" y="499224"/>
                    <a:pt x="27225" y="498367"/>
                    <a:pt x="27010" y="497510"/>
                  </a:cubicBezTo>
                  <a:cubicBezTo>
                    <a:pt x="26796" y="496867"/>
                    <a:pt x="26582" y="496224"/>
                    <a:pt x="26368" y="495796"/>
                  </a:cubicBezTo>
                  <a:cubicBezTo>
                    <a:pt x="26153" y="494938"/>
                    <a:pt x="25725" y="494081"/>
                    <a:pt x="25510" y="493224"/>
                  </a:cubicBezTo>
                  <a:cubicBezTo>
                    <a:pt x="25296" y="492581"/>
                    <a:pt x="25082" y="491938"/>
                    <a:pt x="25082" y="491509"/>
                  </a:cubicBezTo>
                  <a:cubicBezTo>
                    <a:pt x="24867" y="490652"/>
                    <a:pt x="24653" y="489795"/>
                    <a:pt x="24439" y="488937"/>
                  </a:cubicBezTo>
                  <a:cubicBezTo>
                    <a:pt x="24225" y="488295"/>
                    <a:pt x="24225" y="487866"/>
                    <a:pt x="24010" y="487223"/>
                  </a:cubicBezTo>
                  <a:cubicBezTo>
                    <a:pt x="23796" y="486366"/>
                    <a:pt x="23581" y="485509"/>
                    <a:pt x="23367" y="484651"/>
                  </a:cubicBezTo>
                  <a:cubicBezTo>
                    <a:pt x="23153" y="484009"/>
                    <a:pt x="23153" y="483579"/>
                    <a:pt x="22938" y="482937"/>
                  </a:cubicBezTo>
                  <a:cubicBezTo>
                    <a:pt x="22724" y="482079"/>
                    <a:pt x="22510" y="481222"/>
                    <a:pt x="22296" y="480151"/>
                  </a:cubicBezTo>
                  <a:cubicBezTo>
                    <a:pt x="22081" y="479508"/>
                    <a:pt x="22081" y="479079"/>
                    <a:pt x="21867" y="478436"/>
                  </a:cubicBezTo>
                  <a:cubicBezTo>
                    <a:pt x="21653" y="477579"/>
                    <a:pt x="21438" y="476508"/>
                    <a:pt x="21224" y="475650"/>
                  </a:cubicBezTo>
                  <a:cubicBezTo>
                    <a:pt x="21224" y="475222"/>
                    <a:pt x="21010" y="474578"/>
                    <a:pt x="21010" y="474150"/>
                  </a:cubicBezTo>
                  <a:cubicBezTo>
                    <a:pt x="20795" y="473293"/>
                    <a:pt x="20581" y="472221"/>
                    <a:pt x="20581" y="471364"/>
                  </a:cubicBezTo>
                  <a:cubicBezTo>
                    <a:pt x="20581" y="470935"/>
                    <a:pt x="20367" y="470292"/>
                    <a:pt x="20367" y="469864"/>
                  </a:cubicBezTo>
                  <a:cubicBezTo>
                    <a:pt x="20153" y="468792"/>
                    <a:pt x="20153" y="467935"/>
                    <a:pt x="19938" y="466864"/>
                  </a:cubicBezTo>
                  <a:cubicBezTo>
                    <a:pt x="19938" y="466434"/>
                    <a:pt x="19724" y="466006"/>
                    <a:pt x="19724" y="465363"/>
                  </a:cubicBezTo>
                  <a:cubicBezTo>
                    <a:pt x="19509" y="464291"/>
                    <a:pt x="19509" y="463220"/>
                    <a:pt x="19295" y="462148"/>
                  </a:cubicBezTo>
                  <a:cubicBezTo>
                    <a:pt x="19295" y="461720"/>
                    <a:pt x="19295" y="461291"/>
                    <a:pt x="19081" y="460863"/>
                  </a:cubicBezTo>
                  <a:cubicBezTo>
                    <a:pt x="18867" y="459791"/>
                    <a:pt x="18867" y="458720"/>
                    <a:pt x="18652" y="457433"/>
                  </a:cubicBezTo>
                  <a:cubicBezTo>
                    <a:pt x="18652" y="457005"/>
                    <a:pt x="18652" y="456790"/>
                    <a:pt x="18652" y="456362"/>
                  </a:cubicBezTo>
                  <a:cubicBezTo>
                    <a:pt x="18652" y="455076"/>
                    <a:pt x="18438" y="454005"/>
                    <a:pt x="18438" y="452719"/>
                  </a:cubicBezTo>
                  <a:cubicBezTo>
                    <a:pt x="18438" y="452504"/>
                    <a:pt x="18438" y="452076"/>
                    <a:pt x="18438" y="451862"/>
                  </a:cubicBezTo>
                  <a:cubicBezTo>
                    <a:pt x="18438" y="450576"/>
                    <a:pt x="18224" y="449289"/>
                    <a:pt x="18224" y="448004"/>
                  </a:cubicBezTo>
                  <a:cubicBezTo>
                    <a:pt x="18224" y="447789"/>
                    <a:pt x="18224" y="447575"/>
                    <a:pt x="18224" y="447575"/>
                  </a:cubicBezTo>
                  <a:cubicBezTo>
                    <a:pt x="18224" y="446075"/>
                    <a:pt x="18009" y="444575"/>
                    <a:pt x="18009" y="443075"/>
                  </a:cubicBezTo>
                  <a:cubicBezTo>
                    <a:pt x="18009" y="443075"/>
                    <a:pt x="18009" y="443075"/>
                    <a:pt x="18009" y="443075"/>
                  </a:cubicBezTo>
                  <a:cubicBezTo>
                    <a:pt x="17366" y="421215"/>
                    <a:pt x="19724" y="399141"/>
                    <a:pt x="23153" y="377281"/>
                  </a:cubicBezTo>
                  <a:cubicBezTo>
                    <a:pt x="30654" y="328632"/>
                    <a:pt x="39441" y="279769"/>
                    <a:pt x="59372" y="234334"/>
                  </a:cubicBezTo>
                  <a:cubicBezTo>
                    <a:pt x="90876" y="162325"/>
                    <a:pt x="135881" y="111962"/>
                    <a:pt x="206604" y="74886"/>
                  </a:cubicBezTo>
                  <a:cubicBezTo>
                    <a:pt x="273470" y="39739"/>
                    <a:pt x="348693" y="20022"/>
                    <a:pt x="423274" y="19379"/>
                  </a:cubicBezTo>
                  <a:cubicBezTo>
                    <a:pt x="470852" y="18950"/>
                    <a:pt x="518858" y="16378"/>
                    <a:pt x="565792" y="24094"/>
                  </a:cubicBezTo>
                  <a:cubicBezTo>
                    <a:pt x="651303" y="38024"/>
                    <a:pt x="726098" y="72743"/>
                    <a:pt x="784605" y="139822"/>
                  </a:cubicBezTo>
                  <a:cubicBezTo>
                    <a:pt x="833683" y="195972"/>
                    <a:pt x="860257" y="259623"/>
                    <a:pt x="869044" y="328632"/>
                  </a:cubicBezTo>
                  <a:cubicBezTo>
                    <a:pt x="869044" y="329060"/>
                    <a:pt x="869044" y="329274"/>
                    <a:pt x="869259" y="329704"/>
                  </a:cubicBezTo>
                  <a:cubicBezTo>
                    <a:pt x="869687" y="332918"/>
                    <a:pt x="870116" y="336133"/>
                    <a:pt x="870330" y="339562"/>
                  </a:cubicBezTo>
                  <a:cubicBezTo>
                    <a:pt x="870330" y="339776"/>
                    <a:pt x="870330" y="339776"/>
                    <a:pt x="870330" y="339990"/>
                  </a:cubicBezTo>
                  <a:cubicBezTo>
                    <a:pt x="870759" y="343419"/>
                    <a:pt x="870973" y="346849"/>
                    <a:pt x="871187" y="350492"/>
                  </a:cubicBezTo>
                  <a:cubicBezTo>
                    <a:pt x="871187" y="350706"/>
                    <a:pt x="871187" y="350920"/>
                    <a:pt x="871187" y="350920"/>
                  </a:cubicBezTo>
                  <a:cubicBezTo>
                    <a:pt x="871402" y="353920"/>
                    <a:pt x="871616" y="357135"/>
                    <a:pt x="871616" y="360136"/>
                  </a:cubicBezTo>
                  <a:cubicBezTo>
                    <a:pt x="871616" y="360993"/>
                    <a:pt x="871616" y="361850"/>
                    <a:pt x="871830" y="362707"/>
                  </a:cubicBezTo>
                  <a:cubicBezTo>
                    <a:pt x="871830" y="365279"/>
                    <a:pt x="872044" y="367637"/>
                    <a:pt x="872044" y="370208"/>
                  </a:cubicBezTo>
                  <a:cubicBezTo>
                    <a:pt x="872044" y="371065"/>
                    <a:pt x="872044" y="372137"/>
                    <a:pt x="872044" y="372995"/>
                  </a:cubicBezTo>
                  <a:cubicBezTo>
                    <a:pt x="872044" y="376209"/>
                    <a:pt x="872044" y="379638"/>
                    <a:pt x="872044" y="382853"/>
                  </a:cubicBezTo>
                  <a:cubicBezTo>
                    <a:pt x="881475" y="475007"/>
                    <a:pt x="851042" y="553231"/>
                    <a:pt x="797464" y="623097"/>
                  </a:cubicBezTo>
                  <a:close/>
                </a:path>
              </a:pathLst>
            </a:custGeom>
            <a:solidFill>
              <a:srgbClr val="000000"/>
            </a:solidFill>
            <a:ln w="2143" cap="flat">
              <a:noFill/>
              <a:prstDash val="solid"/>
              <a:miter/>
            </a:ln>
          </p:spPr>
          <p:txBody>
            <a:bodyPr rtlCol="0" anchor="ctr"/>
            <a:lstStyle/>
            <a:p>
              <a:endParaRPr lang="en-US"/>
            </a:p>
          </p:txBody>
        </p:sp>
        <p:sp>
          <p:nvSpPr>
            <p:cNvPr id="68" name="Freeform 168">
              <a:extLst>
                <a:ext uri="{FF2B5EF4-FFF2-40B4-BE49-F238E27FC236}">
                  <a16:creationId xmlns:a16="http://schemas.microsoft.com/office/drawing/2014/main" id="{C09CCD93-D0C5-79A7-B6CD-0E703409D8BD}"/>
                </a:ext>
              </a:extLst>
            </p:cNvPr>
            <p:cNvSpPr/>
            <p:nvPr/>
          </p:nvSpPr>
          <p:spPr>
            <a:xfrm>
              <a:off x="6029617" y="5445784"/>
              <a:ext cx="200622" cy="165131"/>
            </a:xfrm>
            <a:custGeom>
              <a:avLst/>
              <a:gdLst>
                <a:gd name="connsiteX0" fmla="*/ 173324 w 200622"/>
                <a:gd name="connsiteY0" fmla="*/ 27328 h 165131"/>
                <a:gd name="connsiteX1" fmla="*/ 9161 w 200622"/>
                <a:gd name="connsiteY1" fmla="*/ 50045 h 165131"/>
                <a:gd name="connsiteX2" fmla="*/ 95957 w 200622"/>
                <a:gd name="connsiteY2" fmla="*/ 165131 h 165131"/>
                <a:gd name="connsiteX3" fmla="*/ 161537 w 200622"/>
                <a:gd name="connsiteY3" fmla="*/ 149058 h 165131"/>
                <a:gd name="connsiteX4" fmla="*/ 173324 w 200622"/>
                <a:gd name="connsiteY4" fmla="*/ 27328 h 165131"/>
                <a:gd name="connsiteX5" fmla="*/ 155108 w 200622"/>
                <a:gd name="connsiteY5" fmla="*/ 130841 h 165131"/>
                <a:gd name="connsiteX6" fmla="*/ 98957 w 200622"/>
                <a:gd name="connsiteY6" fmla="*/ 147128 h 165131"/>
                <a:gd name="connsiteX7" fmla="*/ 16876 w 200622"/>
                <a:gd name="connsiteY7" fmla="*/ 81763 h 165131"/>
                <a:gd name="connsiteX8" fmla="*/ 25877 w 200622"/>
                <a:gd name="connsiteY8" fmla="*/ 56903 h 165131"/>
                <a:gd name="connsiteX9" fmla="*/ 163466 w 200622"/>
                <a:gd name="connsiteY9" fmla="*/ 41687 h 165131"/>
                <a:gd name="connsiteX10" fmla="*/ 155108 w 200622"/>
                <a:gd name="connsiteY10" fmla="*/ 130841 h 165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622" h="165131">
                  <a:moveTo>
                    <a:pt x="173324" y="27328"/>
                  </a:moveTo>
                  <a:cubicBezTo>
                    <a:pt x="112674" y="-25607"/>
                    <a:pt x="34878" y="7397"/>
                    <a:pt x="9161" y="50045"/>
                  </a:cubicBezTo>
                  <a:cubicBezTo>
                    <a:pt x="-22558" y="105124"/>
                    <a:pt x="33378" y="165131"/>
                    <a:pt x="95957" y="165131"/>
                  </a:cubicBezTo>
                  <a:cubicBezTo>
                    <a:pt x="115674" y="162559"/>
                    <a:pt x="139677" y="161487"/>
                    <a:pt x="161537" y="149058"/>
                  </a:cubicBezTo>
                  <a:cubicBezTo>
                    <a:pt x="208471" y="122269"/>
                    <a:pt x="214043" y="62904"/>
                    <a:pt x="173324" y="27328"/>
                  </a:cubicBezTo>
                  <a:close/>
                  <a:moveTo>
                    <a:pt x="155108" y="130841"/>
                  </a:moveTo>
                  <a:cubicBezTo>
                    <a:pt x="136891" y="143271"/>
                    <a:pt x="116531" y="143914"/>
                    <a:pt x="98957" y="147128"/>
                  </a:cubicBezTo>
                  <a:cubicBezTo>
                    <a:pt x="52666" y="148843"/>
                    <a:pt x="21162" y="122483"/>
                    <a:pt x="16876" y="81763"/>
                  </a:cubicBezTo>
                  <a:cubicBezTo>
                    <a:pt x="16233" y="76405"/>
                    <a:pt x="22662" y="61618"/>
                    <a:pt x="25877" y="56903"/>
                  </a:cubicBezTo>
                  <a:cubicBezTo>
                    <a:pt x="51594" y="20256"/>
                    <a:pt x="117603" y="-747"/>
                    <a:pt x="163466" y="41687"/>
                  </a:cubicBezTo>
                  <a:cubicBezTo>
                    <a:pt x="192612" y="68904"/>
                    <a:pt x="187897" y="108338"/>
                    <a:pt x="155108" y="130841"/>
                  </a:cubicBezTo>
                  <a:close/>
                </a:path>
              </a:pathLst>
            </a:custGeom>
            <a:solidFill>
              <a:srgbClr val="000000"/>
            </a:solidFill>
            <a:ln w="2143" cap="flat">
              <a:noFill/>
              <a:prstDash val="solid"/>
              <a:miter/>
            </a:ln>
          </p:spPr>
          <p:txBody>
            <a:bodyPr rtlCol="0" anchor="ctr"/>
            <a:lstStyle/>
            <a:p>
              <a:endParaRPr lang="en-US"/>
            </a:p>
          </p:txBody>
        </p:sp>
        <p:sp>
          <p:nvSpPr>
            <p:cNvPr id="69" name="Freeform 169">
              <a:extLst>
                <a:ext uri="{FF2B5EF4-FFF2-40B4-BE49-F238E27FC236}">
                  <a16:creationId xmlns:a16="http://schemas.microsoft.com/office/drawing/2014/main" id="{8855AE3F-5C14-720A-D96D-D75F07823060}"/>
                </a:ext>
              </a:extLst>
            </p:cNvPr>
            <p:cNvSpPr/>
            <p:nvPr/>
          </p:nvSpPr>
          <p:spPr>
            <a:xfrm>
              <a:off x="5923262" y="5561574"/>
              <a:ext cx="102597" cy="88138"/>
            </a:xfrm>
            <a:custGeom>
              <a:avLst/>
              <a:gdLst>
                <a:gd name="connsiteX0" fmla="*/ 59366 w 102597"/>
                <a:gd name="connsiteY0" fmla="*/ 50 h 88138"/>
                <a:gd name="connsiteX1" fmla="*/ 4288 w 102597"/>
                <a:gd name="connsiteY1" fmla="*/ 32625 h 88138"/>
                <a:gd name="connsiteX2" fmla="*/ 2 w 102597"/>
                <a:gd name="connsiteY2" fmla="*/ 45698 h 88138"/>
                <a:gd name="connsiteX3" fmla="*/ 45221 w 102597"/>
                <a:gd name="connsiteY3" fmla="*/ 88132 h 88138"/>
                <a:gd name="connsiteX4" fmla="*/ 88298 w 102597"/>
                <a:gd name="connsiteY4" fmla="*/ 69915 h 88138"/>
                <a:gd name="connsiteX5" fmla="*/ 99657 w 102597"/>
                <a:gd name="connsiteY5" fmla="*/ 25981 h 88138"/>
                <a:gd name="connsiteX6" fmla="*/ 59366 w 102597"/>
                <a:gd name="connsiteY6" fmla="*/ 50 h 88138"/>
                <a:gd name="connsiteX7" fmla="*/ 81869 w 102597"/>
                <a:gd name="connsiteY7" fmla="*/ 49556 h 88138"/>
                <a:gd name="connsiteX8" fmla="*/ 46936 w 102597"/>
                <a:gd name="connsiteY8" fmla="*/ 70773 h 88138"/>
                <a:gd name="connsiteX9" fmla="*/ 17361 w 102597"/>
                <a:gd name="connsiteY9" fmla="*/ 51056 h 88138"/>
                <a:gd name="connsiteX10" fmla="*/ 34934 w 102597"/>
                <a:gd name="connsiteY10" fmla="*/ 23624 h 88138"/>
                <a:gd name="connsiteX11" fmla="*/ 74797 w 102597"/>
                <a:gd name="connsiteY11" fmla="*/ 22981 h 88138"/>
                <a:gd name="connsiteX12" fmla="*/ 81869 w 102597"/>
                <a:gd name="connsiteY12" fmla="*/ 49556 h 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597" h="88138">
                  <a:moveTo>
                    <a:pt x="59366" y="50"/>
                  </a:moveTo>
                  <a:cubicBezTo>
                    <a:pt x="36006" y="1335"/>
                    <a:pt x="16718" y="12265"/>
                    <a:pt x="4288" y="32625"/>
                  </a:cubicBezTo>
                  <a:cubicBezTo>
                    <a:pt x="1502" y="36911"/>
                    <a:pt x="1073" y="42698"/>
                    <a:pt x="2" y="45698"/>
                  </a:cubicBezTo>
                  <a:cubicBezTo>
                    <a:pt x="-213" y="68201"/>
                    <a:pt x="22076" y="88560"/>
                    <a:pt x="45221" y="88132"/>
                  </a:cubicBezTo>
                  <a:cubicBezTo>
                    <a:pt x="61938" y="87918"/>
                    <a:pt x="76725" y="82131"/>
                    <a:pt x="88298" y="69915"/>
                  </a:cubicBezTo>
                  <a:cubicBezTo>
                    <a:pt x="100300" y="57485"/>
                    <a:pt x="106729" y="42483"/>
                    <a:pt x="99657" y="25981"/>
                  </a:cubicBezTo>
                  <a:cubicBezTo>
                    <a:pt x="92370" y="9479"/>
                    <a:pt x="77797" y="-808"/>
                    <a:pt x="59366" y="50"/>
                  </a:cubicBezTo>
                  <a:close/>
                  <a:moveTo>
                    <a:pt x="81869" y="49556"/>
                  </a:moveTo>
                  <a:cubicBezTo>
                    <a:pt x="77154" y="60914"/>
                    <a:pt x="60009" y="71201"/>
                    <a:pt x="46936" y="70773"/>
                  </a:cubicBezTo>
                  <a:cubicBezTo>
                    <a:pt x="34292" y="70344"/>
                    <a:pt x="18861" y="60700"/>
                    <a:pt x="17361" y="51056"/>
                  </a:cubicBezTo>
                  <a:cubicBezTo>
                    <a:pt x="15003" y="37125"/>
                    <a:pt x="25290" y="30268"/>
                    <a:pt x="34934" y="23624"/>
                  </a:cubicBezTo>
                  <a:cubicBezTo>
                    <a:pt x="48865" y="14409"/>
                    <a:pt x="64510" y="14194"/>
                    <a:pt x="74797" y="22981"/>
                  </a:cubicBezTo>
                  <a:cubicBezTo>
                    <a:pt x="83155" y="30268"/>
                    <a:pt x="86155" y="39055"/>
                    <a:pt x="81869" y="49556"/>
                  </a:cubicBezTo>
                  <a:close/>
                </a:path>
              </a:pathLst>
            </a:custGeom>
            <a:solidFill>
              <a:srgbClr val="000000"/>
            </a:solidFill>
            <a:ln w="2143" cap="flat">
              <a:noFill/>
              <a:prstDash val="solid"/>
              <a:miter/>
            </a:ln>
          </p:spPr>
          <p:txBody>
            <a:bodyPr rtlCol="0" anchor="ctr"/>
            <a:lstStyle/>
            <a:p>
              <a:endParaRPr lang="en-US"/>
            </a:p>
          </p:txBody>
        </p:sp>
        <p:sp>
          <p:nvSpPr>
            <p:cNvPr id="70" name="Freeform 170">
              <a:extLst>
                <a:ext uri="{FF2B5EF4-FFF2-40B4-BE49-F238E27FC236}">
                  <a16:creationId xmlns:a16="http://schemas.microsoft.com/office/drawing/2014/main" id="{A45EDDCD-DE87-C27E-27F9-C9E7B60A44F8}"/>
                </a:ext>
              </a:extLst>
            </p:cNvPr>
            <p:cNvSpPr/>
            <p:nvPr/>
          </p:nvSpPr>
          <p:spPr>
            <a:xfrm>
              <a:off x="5798998" y="4828557"/>
              <a:ext cx="76475" cy="191927"/>
            </a:xfrm>
            <a:custGeom>
              <a:avLst/>
              <a:gdLst>
                <a:gd name="connsiteX0" fmla="*/ 10894 w 76475"/>
                <a:gd name="connsiteY0" fmla="*/ 191927 h 191927"/>
                <a:gd name="connsiteX1" fmla="*/ 15609 w 76475"/>
                <a:gd name="connsiteY1" fmla="*/ 144135 h 191927"/>
                <a:gd name="connsiteX2" fmla="*/ 68544 w 76475"/>
                <a:gd name="connsiteY2" fmla="*/ 17476 h 191927"/>
                <a:gd name="connsiteX3" fmla="*/ 74116 w 76475"/>
                <a:gd name="connsiteY3" fmla="*/ 2260 h 191927"/>
                <a:gd name="connsiteX4" fmla="*/ 58686 w 76475"/>
                <a:gd name="connsiteY4" fmla="*/ 8047 h 191927"/>
                <a:gd name="connsiteX5" fmla="*/ 50971 w 76475"/>
                <a:gd name="connsiteY5" fmla="*/ 15548 h 191927"/>
                <a:gd name="connsiteX6" fmla="*/ 393 w 76475"/>
                <a:gd name="connsiteY6" fmla="*/ 172424 h 191927"/>
                <a:gd name="connsiteX7" fmla="*/ 10894 w 76475"/>
                <a:gd name="connsiteY7" fmla="*/ 191927 h 19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475" h="191927">
                  <a:moveTo>
                    <a:pt x="10894" y="191927"/>
                  </a:moveTo>
                  <a:cubicBezTo>
                    <a:pt x="12823" y="173924"/>
                    <a:pt x="14752" y="158923"/>
                    <a:pt x="15609" y="144135"/>
                  </a:cubicBezTo>
                  <a:cubicBezTo>
                    <a:pt x="18824" y="95915"/>
                    <a:pt x="37255" y="54124"/>
                    <a:pt x="68544" y="17476"/>
                  </a:cubicBezTo>
                  <a:cubicBezTo>
                    <a:pt x="72188" y="13190"/>
                    <a:pt x="80546" y="8475"/>
                    <a:pt x="74116" y="2260"/>
                  </a:cubicBezTo>
                  <a:cubicBezTo>
                    <a:pt x="67687" y="-4169"/>
                    <a:pt x="63401" y="4832"/>
                    <a:pt x="58686" y="8047"/>
                  </a:cubicBezTo>
                  <a:cubicBezTo>
                    <a:pt x="55686" y="9975"/>
                    <a:pt x="53328" y="12762"/>
                    <a:pt x="50971" y="15548"/>
                  </a:cubicBezTo>
                  <a:cubicBezTo>
                    <a:pt x="11323" y="60553"/>
                    <a:pt x="-2608" y="113703"/>
                    <a:pt x="393" y="172424"/>
                  </a:cubicBezTo>
                  <a:cubicBezTo>
                    <a:pt x="822" y="178211"/>
                    <a:pt x="1036" y="184855"/>
                    <a:pt x="10894" y="191927"/>
                  </a:cubicBezTo>
                  <a:close/>
                </a:path>
              </a:pathLst>
            </a:custGeom>
            <a:solidFill>
              <a:srgbClr val="000000"/>
            </a:solidFill>
            <a:ln w="2143" cap="flat">
              <a:noFill/>
              <a:prstDash val="solid"/>
              <a:miter/>
            </a:ln>
          </p:spPr>
          <p:txBody>
            <a:bodyPr rtlCol="0" anchor="ctr"/>
            <a:lstStyle/>
            <a:p>
              <a:endParaRPr lang="en-US"/>
            </a:p>
          </p:txBody>
        </p:sp>
        <p:sp>
          <p:nvSpPr>
            <p:cNvPr id="71" name="Freeform 171">
              <a:extLst>
                <a:ext uri="{FF2B5EF4-FFF2-40B4-BE49-F238E27FC236}">
                  <a16:creationId xmlns:a16="http://schemas.microsoft.com/office/drawing/2014/main" id="{AC9A3BCA-0CBD-6880-3ADD-FAFF5C2B850E}"/>
                </a:ext>
              </a:extLst>
            </p:cNvPr>
            <p:cNvSpPr/>
            <p:nvPr/>
          </p:nvSpPr>
          <p:spPr>
            <a:xfrm>
              <a:off x="6244090" y="5495653"/>
              <a:ext cx="50420" cy="93912"/>
            </a:xfrm>
            <a:custGeom>
              <a:avLst/>
              <a:gdLst>
                <a:gd name="connsiteX0" fmla="*/ 25503 w 50420"/>
                <a:gd name="connsiteY0" fmla="*/ 1677 h 93912"/>
                <a:gd name="connsiteX1" fmla="*/ 26360 w 50420"/>
                <a:gd name="connsiteY1" fmla="*/ 11106 h 93912"/>
                <a:gd name="connsiteX2" fmla="*/ 33004 w 50420"/>
                <a:gd name="connsiteY2" fmla="*/ 31466 h 93912"/>
                <a:gd name="connsiteX3" fmla="*/ 0 w 50420"/>
                <a:gd name="connsiteY3" fmla="*/ 90830 h 93912"/>
                <a:gd name="connsiteX4" fmla="*/ 28932 w 50420"/>
                <a:gd name="connsiteY4" fmla="*/ 87830 h 93912"/>
                <a:gd name="connsiteX5" fmla="*/ 37290 w 50420"/>
                <a:gd name="connsiteY5" fmla="*/ 4034 h 93912"/>
                <a:gd name="connsiteX6" fmla="*/ 25503 w 50420"/>
                <a:gd name="connsiteY6" fmla="*/ 1677 h 9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20" h="93912">
                  <a:moveTo>
                    <a:pt x="25503" y="1677"/>
                  </a:moveTo>
                  <a:cubicBezTo>
                    <a:pt x="21431" y="4891"/>
                    <a:pt x="25288" y="8106"/>
                    <a:pt x="26360" y="11106"/>
                  </a:cubicBezTo>
                  <a:cubicBezTo>
                    <a:pt x="28503" y="17964"/>
                    <a:pt x="31718" y="24393"/>
                    <a:pt x="33004" y="31466"/>
                  </a:cubicBezTo>
                  <a:cubicBezTo>
                    <a:pt x="37290" y="57826"/>
                    <a:pt x="28503" y="78400"/>
                    <a:pt x="0" y="90830"/>
                  </a:cubicBezTo>
                  <a:cubicBezTo>
                    <a:pt x="14144" y="97260"/>
                    <a:pt x="21645" y="92330"/>
                    <a:pt x="28932" y="87830"/>
                  </a:cubicBezTo>
                  <a:cubicBezTo>
                    <a:pt x="53364" y="72185"/>
                    <a:pt x="58078" y="24393"/>
                    <a:pt x="37290" y="4034"/>
                  </a:cubicBezTo>
                  <a:cubicBezTo>
                    <a:pt x="33861" y="605"/>
                    <a:pt x="30004" y="-1753"/>
                    <a:pt x="25503" y="1677"/>
                  </a:cubicBezTo>
                  <a:close/>
                </a:path>
              </a:pathLst>
            </a:custGeom>
            <a:solidFill>
              <a:srgbClr val="000000"/>
            </a:solidFill>
            <a:ln w="2143" cap="flat">
              <a:noFill/>
              <a:prstDash val="solid"/>
              <a:miter/>
            </a:ln>
          </p:spPr>
          <p:txBody>
            <a:bodyPr rtlCol="0" anchor="ctr"/>
            <a:lstStyle/>
            <a:p>
              <a:endParaRPr lang="en-US"/>
            </a:p>
          </p:txBody>
        </p:sp>
        <p:sp>
          <p:nvSpPr>
            <p:cNvPr id="72" name="Freeform 172">
              <a:extLst>
                <a:ext uri="{FF2B5EF4-FFF2-40B4-BE49-F238E27FC236}">
                  <a16:creationId xmlns:a16="http://schemas.microsoft.com/office/drawing/2014/main" id="{9BC16A7C-F3C7-BD46-2738-76F05AD191B1}"/>
                </a:ext>
              </a:extLst>
            </p:cNvPr>
            <p:cNvSpPr/>
            <p:nvPr/>
          </p:nvSpPr>
          <p:spPr>
            <a:xfrm>
              <a:off x="6028277" y="5632202"/>
              <a:ext cx="17936" cy="20563"/>
            </a:xfrm>
            <a:custGeom>
              <a:avLst/>
              <a:gdLst>
                <a:gd name="connsiteX0" fmla="*/ 14359 w 17936"/>
                <a:gd name="connsiteY0" fmla="*/ 145 h 20563"/>
                <a:gd name="connsiteX1" fmla="*/ 0 w 17936"/>
                <a:gd name="connsiteY1" fmla="*/ 16004 h 20563"/>
                <a:gd name="connsiteX2" fmla="*/ 4929 w 17936"/>
                <a:gd name="connsiteY2" fmla="*/ 20504 h 20563"/>
                <a:gd name="connsiteX3" fmla="*/ 17788 w 17936"/>
                <a:gd name="connsiteY3" fmla="*/ 5931 h 20563"/>
                <a:gd name="connsiteX4" fmla="*/ 14359 w 17936"/>
                <a:gd name="connsiteY4" fmla="*/ 145 h 20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6" h="20563">
                  <a:moveTo>
                    <a:pt x="14359" y="145"/>
                  </a:moveTo>
                  <a:cubicBezTo>
                    <a:pt x="9430" y="-1356"/>
                    <a:pt x="214" y="9146"/>
                    <a:pt x="0" y="16004"/>
                  </a:cubicBezTo>
                  <a:cubicBezTo>
                    <a:pt x="429" y="19004"/>
                    <a:pt x="1929" y="20933"/>
                    <a:pt x="4929" y="20504"/>
                  </a:cubicBezTo>
                  <a:cubicBezTo>
                    <a:pt x="13073" y="19218"/>
                    <a:pt x="16073" y="13004"/>
                    <a:pt x="17788" y="5931"/>
                  </a:cubicBezTo>
                  <a:cubicBezTo>
                    <a:pt x="18431" y="3145"/>
                    <a:pt x="16931" y="787"/>
                    <a:pt x="14359" y="145"/>
                  </a:cubicBezTo>
                  <a:close/>
                </a:path>
              </a:pathLst>
            </a:custGeom>
            <a:solidFill>
              <a:srgbClr val="000000"/>
            </a:solidFill>
            <a:ln w="2143" cap="flat">
              <a:noFill/>
              <a:prstDash val="solid"/>
              <a:miter/>
            </a:ln>
          </p:spPr>
          <p:txBody>
            <a:bodyPr rtlCol="0" anchor="ctr"/>
            <a:lstStyle/>
            <a:p>
              <a:endParaRPr lang="en-US"/>
            </a:p>
          </p:txBody>
        </p:sp>
        <p:sp>
          <p:nvSpPr>
            <p:cNvPr id="73" name="Freeform 173">
              <a:extLst>
                <a:ext uri="{FF2B5EF4-FFF2-40B4-BE49-F238E27FC236}">
                  <a16:creationId xmlns:a16="http://schemas.microsoft.com/office/drawing/2014/main" id="{20663D48-2B1A-BB7D-6A71-4DFD628F7C82}"/>
                </a:ext>
              </a:extLst>
            </p:cNvPr>
            <p:cNvSpPr/>
            <p:nvPr/>
          </p:nvSpPr>
          <p:spPr>
            <a:xfrm>
              <a:off x="5568246" y="5512853"/>
              <a:ext cx="326529" cy="711640"/>
            </a:xfrm>
            <a:custGeom>
              <a:avLst/>
              <a:gdLst>
                <a:gd name="connsiteX0" fmla="*/ 233503 w 326529"/>
                <a:gd name="connsiteY0" fmla="*/ 176715 h 711640"/>
                <a:gd name="connsiteX1" fmla="*/ 213143 w 326529"/>
                <a:gd name="connsiteY1" fmla="*/ 169857 h 711640"/>
                <a:gd name="connsiteX2" fmla="*/ 119917 w 326529"/>
                <a:gd name="connsiteY2" fmla="*/ 169214 h 711640"/>
                <a:gd name="connsiteX3" fmla="*/ 87770 w 326529"/>
                <a:gd name="connsiteY3" fmla="*/ 88204 h 711640"/>
                <a:gd name="connsiteX4" fmla="*/ 115202 w 326529"/>
                <a:gd name="connsiteY4" fmla="*/ 38055 h 711640"/>
                <a:gd name="connsiteX5" fmla="*/ 92271 w 326529"/>
                <a:gd name="connsiteY5" fmla="*/ 335 h 711640"/>
                <a:gd name="connsiteX6" fmla="*/ 63124 w 326529"/>
                <a:gd name="connsiteY6" fmla="*/ 18337 h 711640"/>
                <a:gd name="connsiteX7" fmla="*/ 4831 w 326529"/>
                <a:gd name="connsiteY7" fmla="*/ 121422 h 711640"/>
                <a:gd name="connsiteX8" fmla="*/ 15761 w 326529"/>
                <a:gd name="connsiteY8" fmla="*/ 188502 h 711640"/>
                <a:gd name="connsiteX9" fmla="*/ 81341 w 326529"/>
                <a:gd name="connsiteY9" fmla="*/ 256867 h 711640"/>
                <a:gd name="connsiteX10" fmla="*/ 108344 w 326529"/>
                <a:gd name="connsiteY10" fmla="*/ 318375 h 711640"/>
                <a:gd name="connsiteX11" fmla="*/ 100415 w 326529"/>
                <a:gd name="connsiteY11" fmla="*/ 395957 h 711640"/>
                <a:gd name="connsiteX12" fmla="*/ 77054 w 326529"/>
                <a:gd name="connsiteY12" fmla="*/ 632557 h 711640"/>
                <a:gd name="connsiteX13" fmla="*/ 77269 w 326529"/>
                <a:gd name="connsiteY13" fmla="*/ 676706 h 711640"/>
                <a:gd name="connsiteX14" fmla="*/ 116060 w 326529"/>
                <a:gd name="connsiteY14" fmla="*/ 711638 h 711640"/>
                <a:gd name="connsiteX15" fmla="*/ 152064 w 326529"/>
                <a:gd name="connsiteY15" fmla="*/ 680135 h 711640"/>
                <a:gd name="connsiteX16" fmla="*/ 178639 w 326529"/>
                <a:gd name="connsiteY16" fmla="*/ 451678 h 711640"/>
                <a:gd name="connsiteX17" fmla="*/ 195784 w 326529"/>
                <a:gd name="connsiteY17" fmla="*/ 439033 h 711640"/>
                <a:gd name="connsiteX18" fmla="*/ 216143 w 326529"/>
                <a:gd name="connsiteY18" fmla="*/ 451892 h 711640"/>
                <a:gd name="connsiteX19" fmla="*/ 247219 w 326529"/>
                <a:gd name="connsiteY19" fmla="*/ 649274 h 711640"/>
                <a:gd name="connsiteX20" fmla="*/ 296725 w 326529"/>
                <a:gd name="connsiteY20" fmla="*/ 703924 h 711640"/>
                <a:gd name="connsiteX21" fmla="*/ 324585 w 326529"/>
                <a:gd name="connsiteY21" fmla="*/ 682706 h 711640"/>
                <a:gd name="connsiteX22" fmla="*/ 319656 w 326529"/>
                <a:gd name="connsiteY22" fmla="*/ 598696 h 711640"/>
                <a:gd name="connsiteX23" fmla="*/ 276151 w 326529"/>
                <a:gd name="connsiteY23" fmla="*/ 256653 h 711640"/>
                <a:gd name="connsiteX24" fmla="*/ 233503 w 326529"/>
                <a:gd name="connsiteY24" fmla="*/ 176715 h 71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6529" h="711640">
                  <a:moveTo>
                    <a:pt x="233503" y="176715"/>
                  </a:moveTo>
                  <a:cubicBezTo>
                    <a:pt x="228359" y="170285"/>
                    <a:pt x="221930" y="165142"/>
                    <a:pt x="213143" y="169857"/>
                  </a:cubicBezTo>
                  <a:cubicBezTo>
                    <a:pt x="182068" y="186359"/>
                    <a:pt x="150350" y="173500"/>
                    <a:pt x="119917" y="169214"/>
                  </a:cubicBezTo>
                  <a:cubicBezTo>
                    <a:pt x="73197" y="162570"/>
                    <a:pt x="59695" y="125708"/>
                    <a:pt x="87770" y="88204"/>
                  </a:cubicBezTo>
                  <a:cubicBezTo>
                    <a:pt x="99343" y="72773"/>
                    <a:pt x="110916" y="57343"/>
                    <a:pt x="115202" y="38055"/>
                  </a:cubicBezTo>
                  <a:cubicBezTo>
                    <a:pt x="119703" y="17052"/>
                    <a:pt x="113702" y="3979"/>
                    <a:pt x="92271" y="335"/>
                  </a:cubicBezTo>
                  <a:cubicBezTo>
                    <a:pt x="79198" y="-2022"/>
                    <a:pt x="70197" y="8479"/>
                    <a:pt x="63124" y="18337"/>
                  </a:cubicBezTo>
                  <a:cubicBezTo>
                    <a:pt x="39550" y="50270"/>
                    <a:pt x="18333" y="83917"/>
                    <a:pt x="4831" y="121422"/>
                  </a:cubicBezTo>
                  <a:cubicBezTo>
                    <a:pt x="-3741" y="144782"/>
                    <a:pt x="-1384" y="167714"/>
                    <a:pt x="15761" y="188502"/>
                  </a:cubicBezTo>
                  <a:cubicBezTo>
                    <a:pt x="35907" y="213148"/>
                    <a:pt x="55623" y="238437"/>
                    <a:pt x="81341" y="256867"/>
                  </a:cubicBezTo>
                  <a:cubicBezTo>
                    <a:pt x="103629" y="272941"/>
                    <a:pt x="110487" y="293301"/>
                    <a:pt x="108344" y="318375"/>
                  </a:cubicBezTo>
                  <a:cubicBezTo>
                    <a:pt x="106201" y="344307"/>
                    <a:pt x="104701" y="370453"/>
                    <a:pt x="100415" y="395957"/>
                  </a:cubicBezTo>
                  <a:cubicBezTo>
                    <a:pt x="87342" y="474395"/>
                    <a:pt x="83698" y="553476"/>
                    <a:pt x="77054" y="632557"/>
                  </a:cubicBezTo>
                  <a:cubicBezTo>
                    <a:pt x="77054" y="647345"/>
                    <a:pt x="76197" y="662133"/>
                    <a:pt x="77269" y="676706"/>
                  </a:cubicBezTo>
                  <a:cubicBezTo>
                    <a:pt x="78555" y="695351"/>
                    <a:pt x="93557" y="711853"/>
                    <a:pt x="116060" y="711638"/>
                  </a:cubicBezTo>
                  <a:cubicBezTo>
                    <a:pt x="133633" y="711424"/>
                    <a:pt x="150135" y="703924"/>
                    <a:pt x="152064" y="680135"/>
                  </a:cubicBezTo>
                  <a:cubicBezTo>
                    <a:pt x="154207" y="653132"/>
                    <a:pt x="174567" y="464537"/>
                    <a:pt x="178639" y="451678"/>
                  </a:cubicBezTo>
                  <a:cubicBezTo>
                    <a:pt x="180782" y="445034"/>
                    <a:pt x="188283" y="439891"/>
                    <a:pt x="195784" y="439033"/>
                  </a:cubicBezTo>
                  <a:cubicBezTo>
                    <a:pt x="205428" y="437961"/>
                    <a:pt x="212929" y="444177"/>
                    <a:pt x="216143" y="451892"/>
                  </a:cubicBezTo>
                  <a:cubicBezTo>
                    <a:pt x="224502" y="471608"/>
                    <a:pt x="239718" y="605983"/>
                    <a:pt x="247219" y="649274"/>
                  </a:cubicBezTo>
                  <a:cubicBezTo>
                    <a:pt x="257077" y="705638"/>
                    <a:pt x="282366" y="705209"/>
                    <a:pt x="296725" y="703924"/>
                  </a:cubicBezTo>
                  <a:cubicBezTo>
                    <a:pt x="311727" y="702637"/>
                    <a:pt x="321371" y="699209"/>
                    <a:pt x="324585" y="682706"/>
                  </a:cubicBezTo>
                  <a:cubicBezTo>
                    <a:pt x="329943" y="655489"/>
                    <a:pt x="322871" y="625699"/>
                    <a:pt x="319656" y="598696"/>
                  </a:cubicBezTo>
                  <a:cubicBezTo>
                    <a:pt x="306155" y="484253"/>
                    <a:pt x="296725" y="370025"/>
                    <a:pt x="276151" y="256653"/>
                  </a:cubicBezTo>
                  <a:cubicBezTo>
                    <a:pt x="270150" y="224721"/>
                    <a:pt x="252576" y="200718"/>
                    <a:pt x="233503" y="176715"/>
                  </a:cubicBezTo>
                  <a:close/>
                </a:path>
              </a:pathLst>
            </a:custGeom>
            <a:solidFill>
              <a:srgbClr val="FFFFFF"/>
            </a:solidFill>
            <a:ln w="2143" cap="flat">
              <a:noFill/>
              <a:prstDash val="solid"/>
              <a:miter/>
            </a:ln>
          </p:spPr>
          <p:txBody>
            <a:bodyPr rtlCol="0" anchor="ctr"/>
            <a:lstStyle/>
            <a:p>
              <a:endParaRPr lang="en-US"/>
            </a:p>
          </p:txBody>
        </p:sp>
        <p:sp>
          <p:nvSpPr>
            <p:cNvPr id="74" name="Freeform 174">
              <a:extLst>
                <a:ext uri="{FF2B5EF4-FFF2-40B4-BE49-F238E27FC236}">
                  <a16:creationId xmlns:a16="http://schemas.microsoft.com/office/drawing/2014/main" id="{886B5245-4076-5C06-B14C-6CBDC2C413DB}"/>
                </a:ext>
              </a:extLst>
            </p:cNvPr>
            <p:cNvSpPr/>
            <p:nvPr/>
          </p:nvSpPr>
          <p:spPr>
            <a:xfrm>
              <a:off x="5661511" y="5468572"/>
              <a:ext cx="168322" cy="204336"/>
            </a:xfrm>
            <a:custGeom>
              <a:avLst/>
              <a:gdLst>
                <a:gd name="connsiteX0" fmla="*/ 33938 w 168322"/>
                <a:gd name="connsiteY0" fmla="*/ 98623 h 204336"/>
                <a:gd name="connsiteX1" fmla="*/ 14222 w 168322"/>
                <a:gd name="connsiteY1" fmla="*/ 138057 h 204336"/>
                <a:gd name="connsiteX2" fmla="*/ 2435 w 168322"/>
                <a:gd name="connsiteY2" fmla="*/ 158631 h 204336"/>
                <a:gd name="connsiteX3" fmla="*/ 10364 w 168322"/>
                <a:gd name="connsiteY3" fmla="*/ 186492 h 204336"/>
                <a:gd name="connsiteX4" fmla="*/ 137451 w 168322"/>
                <a:gd name="connsiteY4" fmla="*/ 181777 h 204336"/>
                <a:gd name="connsiteX5" fmla="*/ 155882 w 168322"/>
                <a:gd name="connsiteY5" fmla="*/ 51261 h 204336"/>
                <a:gd name="connsiteX6" fmla="*/ 291 w 168322"/>
                <a:gd name="connsiteY6" fmla="*/ 25757 h 204336"/>
                <a:gd name="connsiteX7" fmla="*/ 33938 w 168322"/>
                <a:gd name="connsiteY7" fmla="*/ 98623 h 20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322" h="204336">
                  <a:moveTo>
                    <a:pt x="33938" y="98623"/>
                  </a:moveTo>
                  <a:cubicBezTo>
                    <a:pt x="29009" y="112554"/>
                    <a:pt x="22151" y="125627"/>
                    <a:pt x="14222" y="138057"/>
                  </a:cubicBezTo>
                  <a:cubicBezTo>
                    <a:pt x="9935" y="144701"/>
                    <a:pt x="6078" y="151773"/>
                    <a:pt x="2435" y="158631"/>
                  </a:cubicBezTo>
                  <a:cubicBezTo>
                    <a:pt x="-2923" y="168918"/>
                    <a:pt x="934" y="182420"/>
                    <a:pt x="10364" y="186492"/>
                  </a:cubicBezTo>
                  <a:cubicBezTo>
                    <a:pt x="53870" y="218638"/>
                    <a:pt x="117949" y="201279"/>
                    <a:pt x="137451" y="181777"/>
                  </a:cubicBezTo>
                  <a:cubicBezTo>
                    <a:pt x="168527" y="150916"/>
                    <a:pt x="178814" y="89194"/>
                    <a:pt x="155882" y="51261"/>
                  </a:cubicBezTo>
                  <a:cubicBezTo>
                    <a:pt x="128665" y="6255"/>
                    <a:pt x="63085" y="-24178"/>
                    <a:pt x="291" y="25757"/>
                  </a:cubicBezTo>
                  <a:cubicBezTo>
                    <a:pt x="30081" y="32830"/>
                    <a:pt x="45511" y="65834"/>
                    <a:pt x="33938" y="98623"/>
                  </a:cubicBezTo>
                  <a:close/>
                </a:path>
              </a:pathLst>
            </a:custGeom>
            <a:solidFill>
              <a:srgbClr val="FFFFFF"/>
            </a:solidFill>
            <a:ln w="2143" cap="flat">
              <a:noFill/>
              <a:prstDash val="solid"/>
              <a:miter/>
            </a:ln>
          </p:spPr>
          <p:txBody>
            <a:bodyPr rtlCol="0" anchor="ctr"/>
            <a:lstStyle/>
            <a:p>
              <a:endParaRPr lang="en-US"/>
            </a:p>
          </p:txBody>
        </p:sp>
        <p:sp>
          <p:nvSpPr>
            <p:cNvPr id="75" name="Freeform 175">
              <a:extLst>
                <a:ext uri="{FF2B5EF4-FFF2-40B4-BE49-F238E27FC236}">
                  <a16:creationId xmlns:a16="http://schemas.microsoft.com/office/drawing/2014/main" id="{CB32C019-A211-E263-3ED3-EF692F863C46}"/>
                </a:ext>
              </a:extLst>
            </p:cNvPr>
            <p:cNvSpPr/>
            <p:nvPr/>
          </p:nvSpPr>
          <p:spPr>
            <a:xfrm>
              <a:off x="5863685" y="5780436"/>
              <a:ext cx="147736" cy="128148"/>
            </a:xfrm>
            <a:custGeom>
              <a:avLst/>
              <a:gdLst>
                <a:gd name="connsiteX0" fmla="*/ 138875 w 147736"/>
                <a:gd name="connsiteY0" fmla="*/ 74366 h 128148"/>
                <a:gd name="connsiteX1" fmla="*/ 78224 w 147736"/>
                <a:gd name="connsiteY1" fmla="*/ 54436 h 128148"/>
                <a:gd name="connsiteX2" fmla="*/ 0 w 147736"/>
                <a:gd name="connsiteY2" fmla="*/ 0 h 128148"/>
                <a:gd name="connsiteX3" fmla="*/ 13502 w 147736"/>
                <a:gd name="connsiteY3" fmla="*/ 97941 h 128148"/>
                <a:gd name="connsiteX4" fmla="*/ 80796 w 147736"/>
                <a:gd name="connsiteY4" fmla="*/ 122801 h 128148"/>
                <a:gd name="connsiteX5" fmla="*/ 100513 w 147736"/>
                <a:gd name="connsiteY5" fmla="*/ 127087 h 128148"/>
                <a:gd name="connsiteX6" fmla="*/ 137374 w 147736"/>
                <a:gd name="connsiteY6" fmla="*/ 119372 h 128148"/>
                <a:gd name="connsiteX7" fmla="*/ 138875 w 147736"/>
                <a:gd name="connsiteY7" fmla="*/ 74366 h 12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736" h="128148">
                  <a:moveTo>
                    <a:pt x="138875" y="74366"/>
                  </a:moveTo>
                  <a:cubicBezTo>
                    <a:pt x="121944" y="60651"/>
                    <a:pt x="99441" y="58293"/>
                    <a:pt x="78224" y="54436"/>
                  </a:cubicBezTo>
                  <a:cubicBezTo>
                    <a:pt x="56150" y="50578"/>
                    <a:pt x="22717" y="27861"/>
                    <a:pt x="0" y="0"/>
                  </a:cubicBezTo>
                  <a:cubicBezTo>
                    <a:pt x="5787" y="31075"/>
                    <a:pt x="7930" y="61722"/>
                    <a:pt x="13502" y="97941"/>
                  </a:cubicBezTo>
                  <a:cubicBezTo>
                    <a:pt x="16073" y="114872"/>
                    <a:pt x="48863" y="115300"/>
                    <a:pt x="80796" y="122801"/>
                  </a:cubicBezTo>
                  <a:cubicBezTo>
                    <a:pt x="87440" y="124301"/>
                    <a:pt x="93869" y="126230"/>
                    <a:pt x="100513" y="127087"/>
                  </a:cubicBezTo>
                  <a:cubicBezTo>
                    <a:pt x="115086" y="129231"/>
                    <a:pt x="127302" y="128802"/>
                    <a:pt x="137374" y="119372"/>
                  </a:cubicBezTo>
                  <a:cubicBezTo>
                    <a:pt x="149804" y="108228"/>
                    <a:pt x="151948" y="84868"/>
                    <a:pt x="138875" y="74366"/>
                  </a:cubicBezTo>
                  <a:close/>
                </a:path>
              </a:pathLst>
            </a:custGeom>
            <a:solidFill>
              <a:srgbClr val="FFFFFF"/>
            </a:solidFill>
            <a:ln w="2143" cap="flat">
              <a:noFill/>
              <a:prstDash val="solid"/>
              <a:miter/>
            </a:ln>
          </p:spPr>
          <p:txBody>
            <a:bodyPr rtlCol="0" anchor="ctr"/>
            <a:lstStyle/>
            <a:p>
              <a:endParaRPr lang="en-US"/>
            </a:p>
          </p:txBody>
        </p:sp>
        <p:sp>
          <p:nvSpPr>
            <p:cNvPr id="76" name="Freeform 176">
              <a:extLst>
                <a:ext uri="{FF2B5EF4-FFF2-40B4-BE49-F238E27FC236}">
                  <a16:creationId xmlns:a16="http://schemas.microsoft.com/office/drawing/2014/main" id="{C92DDF2C-C8C7-8054-26D8-0FDDA003769F}"/>
                </a:ext>
              </a:extLst>
            </p:cNvPr>
            <p:cNvSpPr/>
            <p:nvPr/>
          </p:nvSpPr>
          <p:spPr>
            <a:xfrm>
              <a:off x="5549399" y="5452066"/>
              <a:ext cx="476783" cy="792235"/>
            </a:xfrm>
            <a:custGeom>
              <a:avLst/>
              <a:gdLst>
                <a:gd name="connsiteX0" fmla="*/ 444587 w 476783"/>
                <a:gd name="connsiteY0" fmla="*/ 379376 h 792235"/>
                <a:gd name="connsiteX1" fmla="*/ 398296 w 476783"/>
                <a:gd name="connsiteY1" fmla="*/ 365660 h 792235"/>
                <a:gd name="connsiteX2" fmla="*/ 320929 w 476783"/>
                <a:gd name="connsiteY2" fmla="*/ 309082 h 792235"/>
                <a:gd name="connsiteX3" fmla="*/ 263493 w 476783"/>
                <a:gd name="connsiteY3" fmla="*/ 223357 h 792235"/>
                <a:gd name="connsiteX4" fmla="*/ 265851 w 476783"/>
                <a:gd name="connsiteY4" fmla="*/ 207498 h 792235"/>
                <a:gd name="connsiteX5" fmla="*/ 298212 w 476783"/>
                <a:gd name="connsiteY5" fmla="*/ 107414 h 792235"/>
                <a:gd name="connsiteX6" fmla="*/ 120975 w 476783"/>
                <a:gd name="connsiteY6" fmla="*/ 13545 h 792235"/>
                <a:gd name="connsiteX7" fmla="*/ 89043 w 476783"/>
                <a:gd name="connsiteY7" fmla="*/ 44620 h 792235"/>
                <a:gd name="connsiteX8" fmla="*/ 15105 w 476783"/>
                <a:gd name="connsiteY8" fmla="*/ 154991 h 792235"/>
                <a:gd name="connsiteX9" fmla="*/ 43394 w 476783"/>
                <a:gd name="connsiteY9" fmla="*/ 291293 h 792235"/>
                <a:gd name="connsiteX10" fmla="*/ 75756 w 476783"/>
                <a:gd name="connsiteY10" fmla="*/ 321512 h 792235"/>
                <a:gd name="connsiteX11" fmla="*/ 110046 w 476783"/>
                <a:gd name="connsiteY11" fmla="*/ 393092 h 792235"/>
                <a:gd name="connsiteX12" fmla="*/ 74684 w 476783"/>
                <a:gd name="connsiteY12" fmla="*/ 723776 h 792235"/>
                <a:gd name="connsiteX13" fmla="*/ 116046 w 476783"/>
                <a:gd name="connsiteY13" fmla="*/ 788070 h 792235"/>
                <a:gd name="connsiteX14" fmla="*/ 189341 w 476783"/>
                <a:gd name="connsiteY14" fmla="*/ 735563 h 792235"/>
                <a:gd name="connsiteX15" fmla="*/ 205843 w 476783"/>
                <a:gd name="connsiteY15" fmla="*/ 565400 h 792235"/>
                <a:gd name="connsiteX16" fmla="*/ 216130 w 476783"/>
                <a:gd name="connsiteY16" fmla="*/ 526180 h 792235"/>
                <a:gd name="connsiteX17" fmla="*/ 238847 w 476783"/>
                <a:gd name="connsiteY17" fmla="*/ 664412 h 792235"/>
                <a:gd name="connsiteX18" fmla="*/ 285567 w 476783"/>
                <a:gd name="connsiteY18" fmla="*/ 780569 h 792235"/>
                <a:gd name="connsiteX19" fmla="*/ 362291 w 476783"/>
                <a:gd name="connsiteY19" fmla="*/ 724848 h 792235"/>
                <a:gd name="connsiteX20" fmla="*/ 333145 w 476783"/>
                <a:gd name="connsiteY20" fmla="*/ 461243 h 792235"/>
                <a:gd name="connsiteX21" fmla="*/ 362506 w 476783"/>
                <a:gd name="connsiteY21" fmla="*/ 462530 h 792235"/>
                <a:gd name="connsiteX22" fmla="*/ 385437 w 476783"/>
                <a:gd name="connsiteY22" fmla="*/ 468744 h 792235"/>
                <a:gd name="connsiteX23" fmla="*/ 442658 w 476783"/>
                <a:gd name="connsiteY23" fmla="*/ 471316 h 792235"/>
                <a:gd name="connsiteX24" fmla="*/ 476520 w 476783"/>
                <a:gd name="connsiteY24" fmla="*/ 432740 h 792235"/>
                <a:gd name="connsiteX25" fmla="*/ 444587 w 476783"/>
                <a:gd name="connsiteY25" fmla="*/ 379376 h 792235"/>
                <a:gd name="connsiteX26" fmla="*/ 267994 w 476783"/>
                <a:gd name="connsiteY26" fmla="*/ 67766 h 792235"/>
                <a:gd name="connsiteX27" fmla="*/ 249563 w 476783"/>
                <a:gd name="connsiteY27" fmla="*/ 198282 h 792235"/>
                <a:gd name="connsiteX28" fmla="*/ 122476 w 476783"/>
                <a:gd name="connsiteY28" fmla="*/ 202997 h 792235"/>
                <a:gd name="connsiteX29" fmla="*/ 114546 w 476783"/>
                <a:gd name="connsiteY29" fmla="*/ 175136 h 792235"/>
                <a:gd name="connsiteX30" fmla="*/ 126333 w 476783"/>
                <a:gd name="connsiteY30" fmla="*/ 154563 h 792235"/>
                <a:gd name="connsiteX31" fmla="*/ 146050 w 476783"/>
                <a:gd name="connsiteY31" fmla="*/ 115129 h 792235"/>
                <a:gd name="connsiteX32" fmla="*/ 112403 w 476783"/>
                <a:gd name="connsiteY32" fmla="*/ 42262 h 792235"/>
                <a:gd name="connsiteX33" fmla="*/ 267994 w 476783"/>
                <a:gd name="connsiteY33" fmla="*/ 67766 h 792235"/>
                <a:gd name="connsiteX34" fmla="*/ 338288 w 476783"/>
                <a:gd name="connsiteY34" fmla="*/ 659482 h 792235"/>
                <a:gd name="connsiteX35" fmla="*/ 343217 w 476783"/>
                <a:gd name="connsiteY35" fmla="*/ 743493 h 792235"/>
                <a:gd name="connsiteX36" fmla="*/ 315357 w 476783"/>
                <a:gd name="connsiteY36" fmla="*/ 764710 h 792235"/>
                <a:gd name="connsiteX37" fmla="*/ 265851 w 476783"/>
                <a:gd name="connsiteY37" fmla="*/ 710060 h 792235"/>
                <a:gd name="connsiteX38" fmla="*/ 234775 w 476783"/>
                <a:gd name="connsiteY38" fmla="*/ 512678 h 792235"/>
                <a:gd name="connsiteX39" fmla="*/ 214416 w 476783"/>
                <a:gd name="connsiteY39" fmla="*/ 499820 h 792235"/>
                <a:gd name="connsiteX40" fmla="*/ 197271 w 476783"/>
                <a:gd name="connsiteY40" fmla="*/ 512464 h 792235"/>
                <a:gd name="connsiteX41" fmla="*/ 170696 w 476783"/>
                <a:gd name="connsiteY41" fmla="*/ 740921 h 792235"/>
                <a:gd name="connsiteX42" fmla="*/ 134692 w 476783"/>
                <a:gd name="connsiteY42" fmla="*/ 772425 h 792235"/>
                <a:gd name="connsiteX43" fmla="*/ 95901 w 476783"/>
                <a:gd name="connsiteY43" fmla="*/ 737493 h 792235"/>
                <a:gd name="connsiteX44" fmla="*/ 95686 w 476783"/>
                <a:gd name="connsiteY44" fmla="*/ 693344 h 792235"/>
                <a:gd name="connsiteX45" fmla="*/ 119047 w 476783"/>
                <a:gd name="connsiteY45" fmla="*/ 456743 h 792235"/>
                <a:gd name="connsiteX46" fmla="*/ 126976 w 476783"/>
                <a:gd name="connsiteY46" fmla="*/ 379162 h 792235"/>
                <a:gd name="connsiteX47" fmla="*/ 99973 w 476783"/>
                <a:gd name="connsiteY47" fmla="*/ 317654 h 792235"/>
                <a:gd name="connsiteX48" fmla="*/ 34393 w 476783"/>
                <a:gd name="connsiteY48" fmla="*/ 249289 h 792235"/>
                <a:gd name="connsiteX49" fmla="*/ 23463 w 476783"/>
                <a:gd name="connsiteY49" fmla="*/ 182209 h 792235"/>
                <a:gd name="connsiteX50" fmla="*/ 81756 w 476783"/>
                <a:gd name="connsiteY50" fmla="*/ 79124 h 792235"/>
                <a:gd name="connsiteX51" fmla="*/ 110903 w 476783"/>
                <a:gd name="connsiteY51" fmla="*/ 61122 h 792235"/>
                <a:gd name="connsiteX52" fmla="*/ 133834 w 476783"/>
                <a:gd name="connsiteY52" fmla="*/ 98841 h 792235"/>
                <a:gd name="connsiteX53" fmla="*/ 106402 w 476783"/>
                <a:gd name="connsiteY53" fmla="*/ 148990 h 792235"/>
                <a:gd name="connsiteX54" fmla="*/ 138549 w 476783"/>
                <a:gd name="connsiteY54" fmla="*/ 230000 h 792235"/>
                <a:gd name="connsiteX55" fmla="*/ 231775 w 476783"/>
                <a:gd name="connsiteY55" fmla="*/ 230643 h 792235"/>
                <a:gd name="connsiteX56" fmla="*/ 252135 w 476783"/>
                <a:gd name="connsiteY56" fmla="*/ 237501 h 792235"/>
                <a:gd name="connsiteX57" fmla="*/ 294569 w 476783"/>
                <a:gd name="connsiteY57" fmla="*/ 317226 h 792235"/>
                <a:gd name="connsiteX58" fmla="*/ 338288 w 476783"/>
                <a:gd name="connsiteY58" fmla="*/ 659482 h 792235"/>
                <a:gd name="connsiteX59" fmla="*/ 451660 w 476783"/>
                <a:gd name="connsiteY59" fmla="*/ 447956 h 792235"/>
                <a:gd name="connsiteX60" fmla="*/ 414798 w 476783"/>
                <a:gd name="connsiteY60" fmla="*/ 455672 h 792235"/>
                <a:gd name="connsiteX61" fmla="*/ 395081 w 476783"/>
                <a:gd name="connsiteY61" fmla="*/ 451385 h 792235"/>
                <a:gd name="connsiteX62" fmla="*/ 327787 w 476783"/>
                <a:gd name="connsiteY62" fmla="*/ 426525 h 792235"/>
                <a:gd name="connsiteX63" fmla="*/ 314285 w 476783"/>
                <a:gd name="connsiteY63" fmla="*/ 328584 h 792235"/>
                <a:gd name="connsiteX64" fmla="*/ 392509 w 476783"/>
                <a:gd name="connsiteY64" fmla="*/ 383019 h 792235"/>
                <a:gd name="connsiteX65" fmla="*/ 453160 w 476783"/>
                <a:gd name="connsiteY65" fmla="*/ 402951 h 792235"/>
                <a:gd name="connsiteX66" fmla="*/ 451660 w 476783"/>
                <a:gd name="connsiteY66" fmla="*/ 447956 h 79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76783" h="792235">
                  <a:moveTo>
                    <a:pt x="444587" y="379376"/>
                  </a:moveTo>
                  <a:cubicBezTo>
                    <a:pt x="427871" y="372518"/>
                    <a:pt x="415869" y="369732"/>
                    <a:pt x="398296" y="365660"/>
                  </a:cubicBezTo>
                  <a:cubicBezTo>
                    <a:pt x="365292" y="358373"/>
                    <a:pt x="338931" y="337585"/>
                    <a:pt x="320929" y="309082"/>
                  </a:cubicBezTo>
                  <a:cubicBezTo>
                    <a:pt x="302927" y="280364"/>
                    <a:pt x="286425" y="248860"/>
                    <a:pt x="263493" y="223357"/>
                  </a:cubicBezTo>
                  <a:cubicBezTo>
                    <a:pt x="255992" y="214999"/>
                    <a:pt x="258350" y="214570"/>
                    <a:pt x="265851" y="207498"/>
                  </a:cubicBezTo>
                  <a:cubicBezTo>
                    <a:pt x="292425" y="181566"/>
                    <a:pt x="299712" y="140418"/>
                    <a:pt x="298212" y="107414"/>
                  </a:cubicBezTo>
                  <a:cubicBezTo>
                    <a:pt x="294569" y="26832"/>
                    <a:pt x="209915" y="-26318"/>
                    <a:pt x="120975" y="13545"/>
                  </a:cubicBezTo>
                  <a:cubicBezTo>
                    <a:pt x="111546" y="20831"/>
                    <a:pt x="94186" y="30261"/>
                    <a:pt x="89043" y="44620"/>
                  </a:cubicBezTo>
                  <a:cubicBezTo>
                    <a:pt x="89043" y="44620"/>
                    <a:pt x="35465" y="113629"/>
                    <a:pt x="15105" y="154991"/>
                  </a:cubicBezTo>
                  <a:cubicBezTo>
                    <a:pt x="-12113" y="210712"/>
                    <a:pt x="-2468" y="248431"/>
                    <a:pt x="43394" y="291293"/>
                  </a:cubicBezTo>
                  <a:cubicBezTo>
                    <a:pt x="54110" y="301367"/>
                    <a:pt x="64825" y="311439"/>
                    <a:pt x="75756" y="321512"/>
                  </a:cubicBezTo>
                  <a:cubicBezTo>
                    <a:pt x="102759" y="347015"/>
                    <a:pt x="114760" y="354516"/>
                    <a:pt x="110046" y="393092"/>
                  </a:cubicBezTo>
                  <a:cubicBezTo>
                    <a:pt x="103187" y="449242"/>
                    <a:pt x="77470" y="674056"/>
                    <a:pt x="74684" y="723776"/>
                  </a:cubicBezTo>
                  <a:cubicBezTo>
                    <a:pt x="72755" y="758066"/>
                    <a:pt x="83899" y="779712"/>
                    <a:pt x="116046" y="788070"/>
                  </a:cubicBezTo>
                  <a:cubicBezTo>
                    <a:pt x="151622" y="800500"/>
                    <a:pt x="183983" y="785713"/>
                    <a:pt x="189341" y="735563"/>
                  </a:cubicBezTo>
                  <a:cubicBezTo>
                    <a:pt x="189770" y="732135"/>
                    <a:pt x="201985" y="619621"/>
                    <a:pt x="205843" y="565400"/>
                  </a:cubicBezTo>
                  <a:cubicBezTo>
                    <a:pt x="206486" y="556398"/>
                    <a:pt x="209272" y="524252"/>
                    <a:pt x="216130" y="526180"/>
                  </a:cubicBezTo>
                  <a:cubicBezTo>
                    <a:pt x="228989" y="520822"/>
                    <a:pt x="234347" y="620478"/>
                    <a:pt x="238847" y="664412"/>
                  </a:cubicBezTo>
                  <a:cubicBezTo>
                    <a:pt x="242491" y="698273"/>
                    <a:pt x="247848" y="765996"/>
                    <a:pt x="285567" y="780569"/>
                  </a:cubicBezTo>
                  <a:cubicBezTo>
                    <a:pt x="328216" y="795142"/>
                    <a:pt x="366363" y="769210"/>
                    <a:pt x="362291" y="724848"/>
                  </a:cubicBezTo>
                  <a:cubicBezTo>
                    <a:pt x="358648" y="685415"/>
                    <a:pt x="337860" y="501749"/>
                    <a:pt x="333145" y="461243"/>
                  </a:cubicBezTo>
                  <a:cubicBezTo>
                    <a:pt x="332502" y="454171"/>
                    <a:pt x="339360" y="456743"/>
                    <a:pt x="362506" y="462530"/>
                  </a:cubicBezTo>
                  <a:cubicBezTo>
                    <a:pt x="370221" y="464458"/>
                    <a:pt x="377722" y="467887"/>
                    <a:pt x="385437" y="468744"/>
                  </a:cubicBezTo>
                  <a:cubicBezTo>
                    <a:pt x="404296" y="470887"/>
                    <a:pt x="423156" y="477317"/>
                    <a:pt x="442658" y="471316"/>
                  </a:cubicBezTo>
                  <a:cubicBezTo>
                    <a:pt x="462375" y="465316"/>
                    <a:pt x="474377" y="453742"/>
                    <a:pt x="476520" y="432740"/>
                  </a:cubicBezTo>
                  <a:cubicBezTo>
                    <a:pt x="478663" y="408951"/>
                    <a:pt x="467733" y="388592"/>
                    <a:pt x="444587" y="379376"/>
                  </a:cubicBezTo>
                  <a:close/>
                  <a:moveTo>
                    <a:pt x="267994" y="67766"/>
                  </a:moveTo>
                  <a:cubicBezTo>
                    <a:pt x="290925" y="105699"/>
                    <a:pt x="280638" y="167421"/>
                    <a:pt x="249563" y="198282"/>
                  </a:cubicBezTo>
                  <a:cubicBezTo>
                    <a:pt x="230061" y="217785"/>
                    <a:pt x="165981" y="235144"/>
                    <a:pt x="122476" y="202997"/>
                  </a:cubicBezTo>
                  <a:cubicBezTo>
                    <a:pt x="113046" y="198925"/>
                    <a:pt x="109188" y="185423"/>
                    <a:pt x="114546" y="175136"/>
                  </a:cubicBezTo>
                  <a:cubicBezTo>
                    <a:pt x="118189" y="168064"/>
                    <a:pt x="122047" y="161206"/>
                    <a:pt x="126333" y="154563"/>
                  </a:cubicBezTo>
                  <a:cubicBezTo>
                    <a:pt x="134477" y="142132"/>
                    <a:pt x="141121" y="129059"/>
                    <a:pt x="146050" y="115129"/>
                  </a:cubicBezTo>
                  <a:cubicBezTo>
                    <a:pt x="157623" y="82339"/>
                    <a:pt x="141978" y="49120"/>
                    <a:pt x="112403" y="42262"/>
                  </a:cubicBezTo>
                  <a:cubicBezTo>
                    <a:pt x="175411" y="-7672"/>
                    <a:pt x="240776" y="22760"/>
                    <a:pt x="267994" y="67766"/>
                  </a:cubicBezTo>
                  <a:close/>
                  <a:moveTo>
                    <a:pt x="338288" y="659482"/>
                  </a:moveTo>
                  <a:cubicBezTo>
                    <a:pt x="341503" y="686272"/>
                    <a:pt x="348361" y="716275"/>
                    <a:pt x="343217" y="743493"/>
                  </a:cubicBezTo>
                  <a:cubicBezTo>
                    <a:pt x="340003" y="759995"/>
                    <a:pt x="330144" y="763424"/>
                    <a:pt x="315357" y="764710"/>
                  </a:cubicBezTo>
                  <a:cubicBezTo>
                    <a:pt x="300998" y="765996"/>
                    <a:pt x="275709" y="766425"/>
                    <a:pt x="265851" y="710060"/>
                  </a:cubicBezTo>
                  <a:cubicBezTo>
                    <a:pt x="258350" y="666555"/>
                    <a:pt x="243134" y="532395"/>
                    <a:pt x="234775" y="512678"/>
                  </a:cubicBezTo>
                  <a:cubicBezTo>
                    <a:pt x="231561" y="504963"/>
                    <a:pt x="224060" y="498748"/>
                    <a:pt x="214416" y="499820"/>
                  </a:cubicBezTo>
                  <a:cubicBezTo>
                    <a:pt x="206700" y="500677"/>
                    <a:pt x="199200" y="505821"/>
                    <a:pt x="197271" y="512464"/>
                  </a:cubicBezTo>
                  <a:cubicBezTo>
                    <a:pt x="193199" y="525323"/>
                    <a:pt x="172839" y="713918"/>
                    <a:pt x="170696" y="740921"/>
                  </a:cubicBezTo>
                  <a:cubicBezTo>
                    <a:pt x="168767" y="764496"/>
                    <a:pt x="152265" y="772211"/>
                    <a:pt x="134692" y="772425"/>
                  </a:cubicBezTo>
                  <a:cubicBezTo>
                    <a:pt x="112403" y="772640"/>
                    <a:pt x="97401" y="756138"/>
                    <a:pt x="95901" y="737493"/>
                  </a:cubicBezTo>
                  <a:cubicBezTo>
                    <a:pt x="94829" y="722919"/>
                    <a:pt x="95686" y="708131"/>
                    <a:pt x="95686" y="693344"/>
                  </a:cubicBezTo>
                  <a:cubicBezTo>
                    <a:pt x="102330" y="614263"/>
                    <a:pt x="105974" y="535181"/>
                    <a:pt x="119047" y="456743"/>
                  </a:cubicBezTo>
                  <a:cubicBezTo>
                    <a:pt x="123333" y="431026"/>
                    <a:pt x="124833" y="405094"/>
                    <a:pt x="126976" y="379162"/>
                  </a:cubicBezTo>
                  <a:cubicBezTo>
                    <a:pt x="129119" y="354087"/>
                    <a:pt x="122261" y="333513"/>
                    <a:pt x="99973" y="317654"/>
                  </a:cubicBezTo>
                  <a:cubicBezTo>
                    <a:pt x="74255" y="299223"/>
                    <a:pt x="54539" y="273935"/>
                    <a:pt x="34393" y="249289"/>
                  </a:cubicBezTo>
                  <a:cubicBezTo>
                    <a:pt x="17462" y="228500"/>
                    <a:pt x="15105" y="205783"/>
                    <a:pt x="23463" y="182209"/>
                  </a:cubicBezTo>
                  <a:cubicBezTo>
                    <a:pt x="36965" y="144704"/>
                    <a:pt x="58182" y="111057"/>
                    <a:pt x="81756" y="79124"/>
                  </a:cubicBezTo>
                  <a:cubicBezTo>
                    <a:pt x="89043" y="69266"/>
                    <a:pt x="97830" y="58979"/>
                    <a:pt x="110903" y="61122"/>
                  </a:cubicBezTo>
                  <a:cubicBezTo>
                    <a:pt x="132334" y="64980"/>
                    <a:pt x="138549" y="77839"/>
                    <a:pt x="133834" y="98841"/>
                  </a:cubicBezTo>
                  <a:cubicBezTo>
                    <a:pt x="129548" y="118129"/>
                    <a:pt x="117975" y="133560"/>
                    <a:pt x="106402" y="148990"/>
                  </a:cubicBezTo>
                  <a:cubicBezTo>
                    <a:pt x="78327" y="186495"/>
                    <a:pt x="91829" y="223357"/>
                    <a:pt x="138549" y="230000"/>
                  </a:cubicBezTo>
                  <a:cubicBezTo>
                    <a:pt x="168982" y="234287"/>
                    <a:pt x="200700" y="247145"/>
                    <a:pt x="231775" y="230643"/>
                  </a:cubicBezTo>
                  <a:cubicBezTo>
                    <a:pt x="240562" y="225928"/>
                    <a:pt x="246991" y="231072"/>
                    <a:pt x="252135" y="237501"/>
                  </a:cubicBezTo>
                  <a:cubicBezTo>
                    <a:pt x="271208" y="261504"/>
                    <a:pt x="288782" y="285507"/>
                    <a:pt x="294569" y="317226"/>
                  </a:cubicBezTo>
                  <a:cubicBezTo>
                    <a:pt x="315357" y="430811"/>
                    <a:pt x="324787" y="545040"/>
                    <a:pt x="338288" y="659482"/>
                  </a:cubicBezTo>
                  <a:close/>
                  <a:moveTo>
                    <a:pt x="451660" y="447956"/>
                  </a:moveTo>
                  <a:cubicBezTo>
                    <a:pt x="441373" y="457172"/>
                    <a:pt x="429157" y="457815"/>
                    <a:pt x="414798" y="455672"/>
                  </a:cubicBezTo>
                  <a:cubicBezTo>
                    <a:pt x="408154" y="454600"/>
                    <a:pt x="401725" y="452885"/>
                    <a:pt x="395081" y="451385"/>
                  </a:cubicBezTo>
                  <a:cubicBezTo>
                    <a:pt x="363149" y="444098"/>
                    <a:pt x="330359" y="443455"/>
                    <a:pt x="327787" y="426525"/>
                  </a:cubicBezTo>
                  <a:cubicBezTo>
                    <a:pt x="322215" y="390306"/>
                    <a:pt x="320072" y="359660"/>
                    <a:pt x="314285" y="328584"/>
                  </a:cubicBezTo>
                  <a:cubicBezTo>
                    <a:pt x="337002" y="356230"/>
                    <a:pt x="370435" y="379162"/>
                    <a:pt x="392509" y="383019"/>
                  </a:cubicBezTo>
                  <a:cubicBezTo>
                    <a:pt x="413726" y="386663"/>
                    <a:pt x="436229" y="389235"/>
                    <a:pt x="453160" y="402951"/>
                  </a:cubicBezTo>
                  <a:cubicBezTo>
                    <a:pt x="466233" y="413238"/>
                    <a:pt x="464090" y="436597"/>
                    <a:pt x="451660" y="447956"/>
                  </a:cubicBezTo>
                  <a:close/>
                </a:path>
              </a:pathLst>
            </a:custGeom>
            <a:solidFill>
              <a:srgbClr val="000000"/>
            </a:solidFill>
            <a:ln w="2143" cap="flat">
              <a:noFill/>
              <a:prstDash val="solid"/>
              <a:miter/>
            </a:ln>
          </p:spPr>
          <p:txBody>
            <a:bodyPr rtlCol="0" anchor="ctr"/>
            <a:lstStyle/>
            <a:p>
              <a:endParaRPr lang="en-US"/>
            </a:p>
          </p:txBody>
        </p:sp>
        <p:sp>
          <p:nvSpPr>
            <p:cNvPr id="77" name="Freeform 177">
              <a:extLst>
                <a:ext uri="{FF2B5EF4-FFF2-40B4-BE49-F238E27FC236}">
                  <a16:creationId xmlns:a16="http://schemas.microsoft.com/office/drawing/2014/main" id="{49707083-1C5E-485C-7E14-ECC2E229D188}"/>
                </a:ext>
              </a:extLst>
            </p:cNvPr>
            <p:cNvSpPr/>
            <p:nvPr/>
          </p:nvSpPr>
          <p:spPr>
            <a:xfrm>
              <a:off x="5465243" y="5571696"/>
              <a:ext cx="42254" cy="112942"/>
            </a:xfrm>
            <a:custGeom>
              <a:avLst/>
              <a:gdLst>
                <a:gd name="connsiteX0" fmla="*/ 15251 w 42254"/>
                <a:gd name="connsiteY0" fmla="*/ 57436 h 112942"/>
                <a:gd name="connsiteX1" fmla="*/ 42254 w 42254"/>
                <a:gd name="connsiteY1" fmla="*/ 0 h 112942"/>
                <a:gd name="connsiteX2" fmla="*/ 35 w 42254"/>
                <a:gd name="connsiteY2" fmla="*/ 69009 h 112942"/>
                <a:gd name="connsiteX3" fmla="*/ 37754 w 42254"/>
                <a:gd name="connsiteY3" fmla="*/ 112943 h 112942"/>
                <a:gd name="connsiteX4" fmla="*/ 15251 w 42254"/>
                <a:gd name="connsiteY4" fmla="*/ 57436 h 11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 h="112942">
                  <a:moveTo>
                    <a:pt x="15251" y="57436"/>
                  </a:moveTo>
                  <a:cubicBezTo>
                    <a:pt x="16108" y="35147"/>
                    <a:pt x="37968" y="22503"/>
                    <a:pt x="42254" y="0"/>
                  </a:cubicBezTo>
                  <a:cubicBezTo>
                    <a:pt x="15465" y="8144"/>
                    <a:pt x="1106" y="32575"/>
                    <a:pt x="35" y="69009"/>
                  </a:cubicBezTo>
                  <a:cubicBezTo>
                    <a:pt x="-608" y="93011"/>
                    <a:pt x="7536" y="103513"/>
                    <a:pt x="37754" y="112943"/>
                  </a:cubicBezTo>
                  <a:cubicBezTo>
                    <a:pt x="26395" y="95583"/>
                    <a:pt x="14394" y="79296"/>
                    <a:pt x="15251" y="57436"/>
                  </a:cubicBezTo>
                  <a:close/>
                </a:path>
              </a:pathLst>
            </a:custGeom>
            <a:solidFill>
              <a:srgbClr val="000000"/>
            </a:solidFill>
            <a:ln w="2143" cap="flat">
              <a:noFill/>
              <a:prstDash val="solid"/>
              <a:miter/>
            </a:ln>
          </p:spPr>
          <p:txBody>
            <a:bodyPr rtlCol="0" anchor="ctr"/>
            <a:lstStyle/>
            <a:p>
              <a:endParaRPr lang="en-US"/>
            </a:p>
          </p:txBody>
        </p:sp>
        <p:sp>
          <p:nvSpPr>
            <p:cNvPr id="78" name="Freeform 178">
              <a:extLst>
                <a:ext uri="{FF2B5EF4-FFF2-40B4-BE49-F238E27FC236}">
                  <a16:creationId xmlns:a16="http://schemas.microsoft.com/office/drawing/2014/main" id="{54B2C6FD-BA0A-1361-B89E-8E894F65AF75}"/>
                </a:ext>
              </a:extLst>
            </p:cNvPr>
            <p:cNvSpPr/>
            <p:nvPr/>
          </p:nvSpPr>
          <p:spPr>
            <a:xfrm>
              <a:off x="5474877" y="6220571"/>
              <a:ext cx="97318" cy="25137"/>
            </a:xfrm>
            <a:custGeom>
              <a:avLst/>
              <a:gdLst>
                <a:gd name="connsiteX0" fmla="*/ 90699 w 97318"/>
                <a:gd name="connsiteY0" fmla="*/ 11850 h 25137"/>
                <a:gd name="connsiteX1" fmla="*/ 12903 w 97318"/>
                <a:gd name="connsiteY1" fmla="*/ 1349 h 25137"/>
                <a:gd name="connsiteX2" fmla="*/ 44 w 97318"/>
                <a:gd name="connsiteY2" fmla="*/ 13350 h 25137"/>
                <a:gd name="connsiteX3" fmla="*/ 15475 w 97318"/>
                <a:gd name="connsiteY3" fmla="*/ 21923 h 25137"/>
                <a:gd name="connsiteX4" fmla="*/ 97128 w 97318"/>
                <a:gd name="connsiteY4" fmla="*/ 25137 h 25137"/>
                <a:gd name="connsiteX5" fmla="*/ 97128 w 97318"/>
                <a:gd name="connsiteY5" fmla="*/ 18922 h 25137"/>
                <a:gd name="connsiteX6" fmla="*/ 90699 w 97318"/>
                <a:gd name="connsiteY6" fmla="*/ 11850 h 2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18" h="25137">
                  <a:moveTo>
                    <a:pt x="90699" y="11850"/>
                  </a:moveTo>
                  <a:cubicBezTo>
                    <a:pt x="66910" y="-6795"/>
                    <a:pt x="39264" y="2420"/>
                    <a:pt x="12903" y="1349"/>
                  </a:cubicBezTo>
                  <a:cubicBezTo>
                    <a:pt x="5831" y="1135"/>
                    <a:pt x="-598" y="4778"/>
                    <a:pt x="44" y="13350"/>
                  </a:cubicBezTo>
                  <a:cubicBezTo>
                    <a:pt x="902" y="22566"/>
                    <a:pt x="8831" y="22137"/>
                    <a:pt x="15475" y="21923"/>
                  </a:cubicBezTo>
                  <a:cubicBezTo>
                    <a:pt x="42693" y="20637"/>
                    <a:pt x="69911" y="18065"/>
                    <a:pt x="97128" y="25137"/>
                  </a:cubicBezTo>
                  <a:cubicBezTo>
                    <a:pt x="97128" y="21065"/>
                    <a:pt x="97557" y="19565"/>
                    <a:pt x="97128" y="18922"/>
                  </a:cubicBezTo>
                  <a:cubicBezTo>
                    <a:pt x="95199" y="16565"/>
                    <a:pt x="93056" y="13993"/>
                    <a:pt x="90699" y="11850"/>
                  </a:cubicBezTo>
                  <a:close/>
                </a:path>
              </a:pathLst>
            </a:custGeom>
            <a:solidFill>
              <a:srgbClr val="000000"/>
            </a:solidFill>
            <a:ln w="2143" cap="flat">
              <a:noFill/>
              <a:prstDash val="solid"/>
              <a:miter/>
            </a:ln>
          </p:spPr>
          <p:txBody>
            <a:bodyPr rtlCol="0" anchor="ctr"/>
            <a:lstStyle/>
            <a:p>
              <a:endParaRPr lang="en-US"/>
            </a:p>
          </p:txBody>
        </p:sp>
        <p:sp>
          <p:nvSpPr>
            <p:cNvPr id="79" name="Freeform 179">
              <a:extLst>
                <a:ext uri="{FF2B5EF4-FFF2-40B4-BE49-F238E27FC236}">
                  <a16:creationId xmlns:a16="http://schemas.microsoft.com/office/drawing/2014/main" id="{82B138C8-40BF-5C83-39E0-3B1D215F176B}"/>
                </a:ext>
              </a:extLst>
            </p:cNvPr>
            <p:cNvSpPr/>
            <p:nvPr/>
          </p:nvSpPr>
          <p:spPr>
            <a:xfrm>
              <a:off x="5924764" y="6216730"/>
              <a:ext cx="77581" cy="20774"/>
            </a:xfrm>
            <a:custGeom>
              <a:avLst/>
              <a:gdLst>
                <a:gd name="connsiteX0" fmla="*/ 11787 w 77581"/>
                <a:gd name="connsiteY0" fmla="*/ 47 h 20774"/>
                <a:gd name="connsiteX1" fmla="*/ 0 w 77581"/>
                <a:gd name="connsiteY1" fmla="*/ 9262 h 20774"/>
                <a:gd name="connsiteX2" fmla="*/ 11573 w 77581"/>
                <a:gd name="connsiteY2" fmla="*/ 19335 h 20774"/>
                <a:gd name="connsiteX3" fmla="*/ 77581 w 77581"/>
                <a:gd name="connsiteY3" fmla="*/ 13549 h 20774"/>
                <a:gd name="connsiteX4" fmla="*/ 11787 w 77581"/>
                <a:gd name="connsiteY4" fmla="*/ 47 h 20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81" h="20774">
                  <a:moveTo>
                    <a:pt x="11787" y="47"/>
                  </a:moveTo>
                  <a:cubicBezTo>
                    <a:pt x="5787" y="261"/>
                    <a:pt x="0" y="2190"/>
                    <a:pt x="0" y="9262"/>
                  </a:cubicBezTo>
                  <a:cubicBezTo>
                    <a:pt x="0" y="15906"/>
                    <a:pt x="5572" y="18477"/>
                    <a:pt x="11573" y="19335"/>
                  </a:cubicBezTo>
                  <a:cubicBezTo>
                    <a:pt x="33647" y="22764"/>
                    <a:pt x="55507" y="19763"/>
                    <a:pt x="77581" y="13549"/>
                  </a:cubicBezTo>
                  <a:cubicBezTo>
                    <a:pt x="56364" y="1975"/>
                    <a:pt x="34290" y="-382"/>
                    <a:pt x="11787" y="47"/>
                  </a:cubicBezTo>
                  <a:close/>
                </a:path>
              </a:pathLst>
            </a:custGeom>
            <a:solidFill>
              <a:srgbClr val="000000"/>
            </a:solidFill>
            <a:ln w="2143" cap="flat">
              <a:noFill/>
              <a:prstDash val="solid"/>
              <a:miter/>
            </a:ln>
          </p:spPr>
          <p:txBody>
            <a:bodyPr rtlCol="0" anchor="ctr"/>
            <a:lstStyle/>
            <a:p>
              <a:endParaRPr lang="en-US"/>
            </a:p>
          </p:txBody>
        </p:sp>
      </p:grpSp>
      <p:sp>
        <p:nvSpPr>
          <p:cNvPr id="4" name="TextBox 3">
            <a:extLst>
              <a:ext uri="{FF2B5EF4-FFF2-40B4-BE49-F238E27FC236}">
                <a16:creationId xmlns:a16="http://schemas.microsoft.com/office/drawing/2014/main" id="{877CE9F7-5BEF-0B24-947E-A676B24BAA43}"/>
              </a:ext>
            </a:extLst>
          </p:cNvPr>
          <p:cNvSpPr txBox="1"/>
          <p:nvPr/>
        </p:nvSpPr>
        <p:spPr>
          <a:xfrm>
            <a:off x="4924425" y="6372225"/>
            <a:ext cx="669607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Making Employee Performance Evaluations More Effective</a:t>
            </a:r>
            <a:endParaRPr lang="en-IE" dirty="0">
              <a:solidFill>
                <a:schemeClr val="bg1"/>
              </a:solidFill>
            </a:endParaRPr>
          </a:p>
        </p:txBody>
      </p:sp>
      <p:sp>
        <p:nvSpPr>
          <p:cNvPr id="9" name="Round Diagonal Corner Rectangle 9">
            <a:extLst>
              <a:ext uri="{FF2B5EF4-FFF2-40B4-BE49-F238E27FC236}">
                <a16:creationId xmlns:a16="http://schemas.microsoft.com/office/drawing/2014/main" id="{3568EFF7-FE73-D8A1-6759-707C02644B35}"/>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7030FF6B-907C-F5D9-11CB-5C72AF3F70FC}"/>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5</a:t>
            </a:r>
          </a:p>
        </p:txBody>
      </p:sp>
      <p:pic>
        <p:nvPicPr>
          <p:cNvPr id="11" name="Graphic 10" descr="Chevron arrows with solid fill">
            <a:extLst>
              <a:ext uri="{FF2B5EF4-FFF2-40B4-BE49-F238E27FC236}">
                <a16:creationId xmlns:a16="http://schemas.microsoft.com/office/drawing/2014/main" id="{8751E5FA-EB4E-8F51-D8E6-7896AFE669C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9213" y="624558"/>
            <a:ext cx="520661" cy="520661"/>
          </a:xfrm>
          <a:prstGeom prst="rect">
            <a:avLst/>
          </a:prstGeom>
        </p:spPr>
      </p:pic>
    </p:spTree>
    <p:extLst>
      <p:ext uri="{BB962C8B-B14F-4D97-AF65-F5344CB8AC3E}">
        <p14:creationId xmlns:p14="http://schemas.microsoft.com/office/powerpoint/2010/main" val="29182837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56C0A79-E22E-1CC8-D81C-6638FFE722F8}"/>
              </a:ext>
            </a:extLst>
          </p:cNvPr>
          <p:cNvSpPr>
            <a:spLocks noGrp="1"/>
          </p:cNvSpPr>
          <p:nvPr>
            <p:ph type="body" sz="quarter" idx="18"/>
          </p:nvPr>
        </p:nvSpPr>
        <p:spPr>
          <a:xfrm>
            <a:off x="931731" y="690748"/>
            <a:ext cx="10595237" cy="3849918"/>
          </a:xfrm>
        </p:spPr>
        <p:txBody>
          <a:bodyPr/>
          <a:lstStyle/>
          <a:p>
            <a:pPr marL="0" indent="0"/>
            <a:r>
              <a:rPr lang="en-US" sz="2200" dirty="0"/>
              <a:t>In an inclusive performance management system, assessments should combine </a:t>
            </a:r>
            <a:r>
              <a:rPr lang="en-US" sz="2200" b="1" dirty="0"/>
              <a:t>qualitative</a:t>
            </a:r>
            <a:r>
              <a:rPr lang="en-US" sz="2200" dirty="0"/>
              <a:t> and </a:t>
            </a:r>
            <a:r>
              <a:rPr lang="en-US" sz="2200" b="1" dirty="0"/>
              <a:t>quantitative</a:t>
            </a:r>
            <a:r>
              <a:rPr lang="en-US" sz="2200" dirty="0"/>
              <a:t> measures to fully understand an employee’s impact. Traditional models relying only on numbers can miss important attributes like collaboration and creativity, areas where underrepresented employees may excel but are not always measured.</a:t>
            </a:r>
          </a:p>
          <a:p>
            <a:pPr marL="0" indent="0"/>
            <a:endParaRPr lang="en-IE" dirty="0"/>
          </a:p>
        </p:txBody>
      </p:sp>
      <p:grpSp>
        <p:nvGrpSpPr>
          <p:cNvPr id="63" name="Graphic 4">
            <a:extLst>
              <a:ext uri="{FF2B5EF4-FFF2-40B4-BE49-F238E27FC236}">
                <a16:creationId xmlns:a16="http://schemas.microsoft.com/office/drawing/2014/main" id="{E4461CD9-FA96-486A-0194-5D951C63EB8F}"/>
              </a:ext>
            </a:extLst>
          </p:cNvPr>
          <p:cNvGrpSpPr/>
          <p:nvPr/>
        </p:nvGrpSpPr>
        <p:grpSpPr>
          <a:xfrm>
            <a:off x="1114425" y="2872506"/>
            <a:ext cx="2772584" cy="2881883"/>
            <a:chOff x="5465243" y="4638274"/>
            <a:chExt cx="1278637" cy="1607434"/>
          </a:xfrm>
        </p:grpSpPr>
        <p:sp>
          <p:nvSpPr>
            <p:cNvPr id="64" name="Freeform 164">
              <a:extLst>
                <a:ext uri="{FF2B5EF4-FFF2-40B4-BE49-F238E27FC236}">
                  <a16:creationId xmlns:a16="http://schemas.microsoft.com/office/drawing/2014/main" id="{1F8F7669-3FBE-E330-B6C7-4935429E2B6E}"/>
                </a:ext>
              </a:extLst>
            </p:cNvPr>
            <p:cNvSpPr/>
            <p:nvPr/>
          </p:nvSpPr>
          <p:spPr>
            <a:xfrm>
              <a:off x="6046448" y="5463934"/>
              <a:ext cx="165939" cy="129039"/>
            </a:xfrm>
            <a:custGeom>
              <a:avLst/>
              <a:gdLst>
                <a:gd name="connsiteX0" fmla="*/ 146635 w 165939"/>
                <a:gd name="connsiteY0" fmla="*/ 23537 h 129039"/>
                <a:gd name="connsiteX1" fmla="*/ 9046 w 165939"/>
                <a:gd name="connsiteY1" fmla="*/ 38754 h 129039"/>
                <a:gd name="connsiteX2" fmla="*/ 45 w 165939"/>
                <a:gd name="connsiteY2" fmla="*/ 63614 h 129039"/>
                <a:gd name="connsiteX3" fmla="*/ 82126 w 165939"/>
                <a:gd name="connsiteY3" fmla="*/ 128979 h 129039"/>
                <a:gd name="connsiteX4" fmla="*/ 138276 w 165939"/>
                <a:gd name="connsiteY4" fmla="*/ 112692 h 129039"/>
                <a:gd name="connsiteX5" fmla="*/ 146635 w 165939"/>
                <a:gd name="connsiteY5" fmla="*/ 23537 h 12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5939" h="129039">
                  <a:moveTo>
                    <a:pt x="146635" y="23537"/>
                  </a:moveTo>
                  <a:cubicBezTo>
                    <a:pt x="100557" y="-18897"/>
                    <a:pt x="34763" y="2106"/>
                    <a:pt x="9046" y="38754"/>
                  </a:cubicBezTo>
                  <a:cubicBezTo>
                    <a:pt x="5831" y="43469"/>
                    <a:pt x="-598" y="58256"/>
                    <a:pt x="45" y="63614"/>
                  </a:cubicBezTo>
                  <a:cubicBezTo>
                    <a:pt x="4331" y="104119"/>
                    <a:pt x="35835" y="130479"/>
                    <a:pt x="82126" y="128979"/>
                  </a:cubicBezTo>
                  <a:cubicBezTo>
                    <a:pt x="99700" y="125764"/>
                    <a:pt x="120060" y="125121"/>
                    <a:pt x="138276" y="112692"/>
                  </a:cubicBezTo>
                  <a:cubicBezTo>
                    <a:pt x="171066" y="90189"/>
                    <a:pt x="175781" y="50755"/>
                    <a:pt x="146635" y="23537"/>
                  </a:cubicBezTo>
                  <a:close/>
                </a:path>
              </a:pathLst>
            </a:custGeom>
            <a:solidFill>
              <a:srgbClr val="FFFFFF"/>
            </a:solidFill>
            <a:ln w="2143" cap="flat">
              <a:noFill/>
              <a:prstDash val="solid"/>
              <a:miter/>
            </a:ln>
          </p:spPr>
          <p:txBody>
            <a:bodyPr rtlCol="0" anchor="ctr"/>
            <a:lstStyle/>
            <a:p>
              <a:endParaRPr lang="en-US"/>
            </a:p>
          </p:txBody>
        </p:sp>
        <p:sp>
          <p:nvSpPr>
            <p:cNvPr id="65" name="Freeform 165">
              <a:extLst>
                <a:ext uri="{FF2B5EF4-FFF2-40B4-BE49-F238E27FC236}">
                  <a16:creationId xmlns:a16="http://schemas.microsoft.com/office/drawing/2014/main" id="{7C8489C8-884A-3804-36AF-E3329382C542}"/>
                </a:ext>
              </a:extLst>
            </p:cNvPr>
            <p:cNvSpPr/>
            <p:nvPr/>
          </p:nvSpPr>
          <p:spPr>
            <a:xfrm>
              <a:off x="5868937" y="4656900"/>
              <a:ext cx="856283" cy="765242"/>
            </a:xfrm>
            <a:custGeom>
              <a:avLst/>
              <a:gdLst>
                <a:gd name="connsiteX0" fmla="*/ 854141 w 856283"/>
                <a:gd name="connsiteY0" fmla="*/ 354369 h 765242"/>
                <a:gd name="connsiteX1" fmla="*/ 854141 w 856283"/>
                <a:gd name="connsiteY1" fmla="*/ 351583 h 765242"/>
                <a:gd name="connsiteX2" fmla="*/ 853927 w 856283"/>
                <a:gd name="connsiteY2" fmla="*/ 344082 h 765242"/>
                <a:gd name="connsiteX3" fmla="*/ 853712 w 856283"/>
                <a:gd name="connsiteY3" fmla="*/ 341511 h 765242"/>
                <a:gd name="connsiteX4" fmla="*/ 853284 w 856283"/>
                <a:gd name="connsiteY4" fmla="*/ 332295 h 765242"/>
                <a:gd name="connsiteX5" fmla="*/ 853284 w 856283"/>
                <a:gd name="connsiteY5" fmla="*/ 331866 h 765242"/>
                <a:gd name="connsiteX6" fmla="*/ 852427 w 856283"/>
                <a:gd name="connsiteY6" fmla="*/ 321365 h 765242"/>
                <a:gd name="connsiteX7" fmla="*/ 852427 w 856283"/>
                <a:gd name="connsiteY7" fmla="*/ 320936 h 765242"/>
                <a:gd name="connsiteX8" fmla="*/ 851355 w 856283"/>
                <a:gd name="connsiteY8" fmla="*/ 311078 h 765242"/>
                <a:gd name="connsiteX9" fmla="*/ 851141 w 856283"/>
                <a:gd name="connsiteY9" fmla="*/ 310007 h 765242"/>
                <a:gd name="connsiteX10" fmla="*/ 766702 w 856283"/>
                <a:gd name="connsiteY10" fmla="*/ 121197 h 765242"/>
                <a:gd name="connsiteX11" fmla="*/ 547889 w 856283"/>
                <a:gd name="connsiteY11" fmla="*/ 5468 h 765242"/>
                <a:gd name="connsiteX12" fmla="*/ 405371 w 856283"/>
                <a:gd name="connsiteY12" fmla="*/ 754 h 765242"/>
                <a:gd name="connsiteX13" fmla="*/ 188701 w 856283"/>
                <a:gd name="connsiteY13" fmla="*/ 56260 h 765242"/>
                <a:gd name="connsiteX14" fmla="*/ 41468 w 856283"/>
                <a:gd name="connsiteY14" fmla="*/ 215709 h 765242"/>
                <a:gd name="connsiteX15" fmla="*/ 5249 w 856283"/>
                <a:gd name="connsiteY15" fmla="*/ 358656 h 765242"/>
                <a:gd name="connsiteX16" fmla="*/ 106 w 856283"/>
                <a:gd name="connsiteY16" fmla="*/ 424449 h 765242"/>
                <a:gd name="connsiteX17" fmla="*/ 106 w 856283"/>
                <a:gd name="connsiteY17" fmla="*/ 424449 h 765242"/>
                <a:gd name="connsiteX18" fmla="*/ 320 w 856283"/>
                <a:gd name="connsiteY18" fmla="*/ 428950 h 765242"/>
                <a:gd name="connsiteX19" fmla="*/ 320 w 856283"/>
                <a:gd name="connsiteY19" fmla="*/ 429379 h 765242"/>
                <a:gd name="connsiteX20" fmla="*/ 535 w 856283"/>
                <a:gd name="connsiteY20" fmla="*/ 433236 h 765242"/>
                <a:gd name="connsiteX21" fmla="*/ 535 w 856283"/>
                <a:gd name="connsiteY21" fmla="*/ 434093 h 765242"/>
                <a:gd name="connsiteX22" fmla="*/ 749 w 856283"/>
                <a:gd name="connsiteY22" fmla="*/ 437737 h 765242"/>
                <a:gd name="connsiteX23" fmla="*/ 749 w 856283"/>
                <a:gd name="connsiteY23" fmla="*/ 438808 h 765242"/>
                <a:gd name="connsiteX24" fmla="*/ 1177 w 856283"/>
                <a:gd name="connsiteY24" fmla="*/ 442237 h 765242"/>
                <a:gd name="connsiteX25" fmla="*/ 1392 w 856283"/>
                <a:gd name="connsiteY25" fmla="*/ 443523 h 765242"/>
                <a:gd name="connsiteX26" fmla="*/ 1820 w 856283"/>
                <a:gd name="connsiteY26" fmla="*/ 446738 h 765242"/>
                <a:gd name="connsiteX27" fmla="*/ 2035 w 856283"/>
                <a:gd name="connsiteY27" fmla="*/ 448238 h 765242"/>
                <a:gd name="connsiteX28" fmla="*/ 2463 w 856283"/>
                <a:gd name="connsiteY28" fmla="*/ 451238 h 765242"/>
                <a:gd name="connsiteX29" fmla="*/ 2678 w 856283"/>
                <a:gd name="connsiteY29" fmla="*/ 452739 h 765242"/>
                <a:gd name="connsiteX30" fmla="*/ 3106 w 856283"/>
                <a:gd name="connsiteY30" fmla="*/ 455525 h 765242"/>
                <a:gd name="connsiteX31" fmla="*/ 3320 w 856283"/>
                <a:gd name="connsiteY31" fmla="*/ 457025 h 765242"/>
                <a:gd name="connsiteX32" fmla="*/ 3964 w 856283"/>
                <a:gd name="connsiteY32" fmla="*/ 459811 h 765242"/>
                <a:gd name="connsiteX33" fmla="*/ 4392 w 856283"/>
                <a:gd name="connsiteY33" fmla="*/ 461526 h 765242"/>
                <a:gd name="connsiteX34" fmla="*/ 5035 w 856283"/>
                <a:gd name="connsiteY34" fmla="*/ 464312 h 765242"/>
                <a:gd name="connsiteX35" fmla="*/ 5464 w 856283"/>
                <a:gd name="connsiteY35" fmla="*/ 466026 h 765242"/>
                <a:gd name="connsiteX36" fmla="*/ 6107 w 856283"/>
                <a:gd name="connsiteY36" fmla="*/ 468598 h 765242"/>
                <a:gd name="connsiteX37" fmla="*/ 6535 w 856283"/>
                <a:gd name="connsiteY37" fmla="*/ 470312 h 765242"/>
                <a:gd name="connsiteX38" fmla="*/ 7178 w 856283"/>
                <a:gd name="connsiteY38" fmla="*/ 472884 h 765242"/>
                <a:gd name="connsiteX39" fmla="*/ 7607 w 856283"/>
                <a:gd name="connsiteY39" fmla="*/ 474598 h 765242"/>
                <a:gd name="connsiteX40" fmla="*/ 8464 w 856283"/>
                <a:gd name="connsiteY40" fmla="*/ 477170 h 765242"/>
                <a:gd name="connsiteX41" fmla="*/ 9107 w 856283"/>
                <a:gd name="connsiteY41" fmla="*/ 478885 h 765242"/>
                <a:gd name="connsiteX42" fmla="*/ 9964 w 856283"/>
                <a:gd name="connsiteY42" fmla="*/ 481457 h 765242"/>
                <a:gd name="connsiteX43" fmla="*/ 10607 w 856283"/>
                <a:gd name="connsiteY43" fmla="*/ 483171 h 765242"/>
                <a:gd name="connsiteX44" fmla="*/ 11679 w 856283"/>
                <a:gd name="connsiteY44" fmla="*/ 485957 h 765242"/>
                <a:gd name="connsiteX45" fmla="*/ 12322 w 856283"/>
                <a:gd name="connsiteY45" fmla="*/ 487672 h 765242"/>
                <a:gd name="connsiteX46" fmla="*/ 13393 w 856283"/>
                <a:gd name="connsiteY46" fmla="*/ 490672 h 765242"/>
                <a:gd name="connsiteX47" fmla="*/ 14036 w 856283"/>
                <a:gd name="connsiteY47" fmla="*/ 492172 h 765242"/>
                <a:gd name="connsiteX48" fmla="*/ 15965 w 856283"/>
                <a:gd name="connsiteY48" fmla="*/ 496459 h 765242"/>
                <a:gd name="connsiteX49" fmla="*/ 29252 w 856283"/>
                <a:gd name="connsiteY49" fmla="*/ 528819 h 765242"/>
                <a:gd name="connsiteX50" fmla="*/ 170270 w 856283"/>
                <a:gd name="connsiteY50" fmla="*/ 698555 h 765242"/>
                <a:gd name="connsiteX51" fmla="*/ 516599 w 856283"/>
                <a:gd name="connsiteY51" fmla="*/ 754491 h 765242"/>
                <a:gd name="connsiteX52" fmla="*/ 696193 w 856283"/>
                <a:gd name="connsiteY52" fmla="*/ 676267 h 765242"/>
                <a:gd name="connsiteX53" fmla="*/ 779561 w 856283"/>
                <a:gd name="connsiteY53" fmla="*/ 604472 h 765242"/>
                <a:gd name="connsiteX54" fmla="*/ 854784 w 856283"/>
                <a:gd name="connsiteY54" fmla="*/ 364227 h 765242"/>
                <a:gd name="connsiteX55" fmla="*/ 854141 w 856283"/>
                <a:gd name="connsiteY55" fmla="*/ 354369 h 7652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856283" h="765242">
                  <a:moveTo>
                    <a:pt x="854141" y="354369"/>
                  </a:moveTo>
                  <a:cubicBezTo>
                    <a:pt x="854141" y="353512"/>
                    <a:pt x="854141" y="352440"/>
                    <a:pt x="854141" y="351583"/>
                  </a:cubicBezTo>
                  <a:cubicBezTo>
                    <a:pt x="854141" y="349011"/>
                    <a:pt x="853927" y="346654"/>
                    <a:pt x="853927" y="344082"/>
                  </a:cubicBezTo>
                  <a:cubicBezTo>
                    <a:pt x="853927" y="343225"/>
                    <a:pt x="853927" y="342368"/>
                    <a:pt x="853712" y="341511"/>
                  </a:cubicBezTo>
                  <a:cubicBezTo>
                    <a:pt x="853498" y="338510"/>
                    <a:pt x="853498" y="335295"/>
                    <a:pt x="853284" y="332295"/>
                  </a:cubicBezTo>
                  <a:cubicBezTo>
                    <a:pt x="853284" y="332080"/>
                    <a:pt x="853284" y="331866"/>
                    <a:pt x="853284" y="331866"/>
                  </a:cubicBezTo>
                  <a:cubicBezTo>
                    <a:pt x="853070" y="328437"/>
                    <a:pt x="852641" y="324794"/>
                    <a:pt x="852427" y="321365"/>
                  </a:cubicBezTo>
                  <a:cubicBezTo>
                    <a:pt x="852427" y="321151"/>
                    <a:pt x="852427" y="321151"/>
                    <a:pt x="852427" y="320936"/>
                  </a:cubicBezTo>
                  <a:cubicBezTo>
                    <a:pt x="852212" y="317722"/>
                    <a:pt x="851784" y="314507"/>
                    <a:pt x="851355" y="311078"/>
                  </a:cubicBezTo>
                  <a:cubicBezTo>
                    <a:pt x="851355" y="310649"/>
                    <a:pt x="851355" y="310435"/>
                    <a:pt x="851141" y="310007"/>
                  </a:cubicBezTo>
                  <a:cubicBezTo>
                    <a:pt x="842568" y="240998"/>
                    <a:pt x="815779" y="177347"/>
                    <a:pt x="766702" y="121197"/>
                  </a:cubicBezTo>
                  <a:cubicBezTo>
                    <a:pt x="708194" y="54117"/>
                    <a:pt x="633400" y="19399"/>
                    <a:pt x="547889" y="5468"/>
                  </a:cubicBezTo>
                  <a:cubicBezTo>
                    <a:pt x="500740" y="-2247"/>
                    <a:pt x="452948" y="325"/>
                    <a:pt x="405371" y="754"/>
                  </a:cubicBezTo>
                  <a:cubicBezTo>
                    <a:pt x="330790" y="1611"/>
                    <a:pt x="255566" y="21113"/>
                    <a:pt x="188701" y="56260"/>
                  </a:cubicBezTo>
                  <a:cubicBezTo>
                    <a:pt x="117978" y="93337"/>
                    <a:pt x="73186" y="143915"/>
                    <a:pt x="41468" y="215709"/>
                  </a:cubicBezTo>
                  <a:cubicBezTo>
                    <a:pt x="21537" y="261143"/>
                    <a:pt x="12750" y="310007"/>
                    <a:pt x="5249" y="358656"/>
                  </a:cubicBezTo>
                  <a:cubicBezTo>
                    <a:pt x="1820" y="380515"/>
                    <a:pt x="-537" y="402590"/>
                    <a:pt x="106" y="424449"/>
                  </a:cubicBezTo>
                  <a:cubicBezTo>
                    <a:pt x="106" y="424449"/>
                    <a:pt x="106" y="424449"/>
                    <a:pt x="106" y="424449"/>
                  </a:cubicBezTo>
                  <a:cubicBezTo>
                    <a:pt x="106" y="425949"/>
                    <a:pt x="106" y="427450"/>
                    <a:pt x="320" y="428950"/>
                  </a:cubicBezTo>
                  <a:cubicBezTo>
                    <a:pt x="320" y="429164"/>
                    <a:pt x="320" y="429379"/>
                    <a:pt x="320" y="429379"/>
                  </a:cubicBezTo>
                  <a:cubicBezTo>
                    <a:pt x="320" y="430664"/>
                    <a:pt x="535" y="431950"/>
                    <a:pt x="535" y="433236"/>
                  </a:cubicBezTo>
                  <a:cubicBezTo>
                    <a:pt x="535" y="433450"/>
                    <a:pt x="535" y="433879"/>
                    <a:pt x="535" y="434093"/>
                  </a:cubicBezTo>
                  <a:cubicBezTo>
                    <a:pt x="535" y="435380"/>
                    <a:pt x="749" y="436451"/>
                    <a:pt x="749" y="437737"/>
                  </a:cubicBezTo>
                  <a:cubicBezTo>
                    <a:pt x="749" y="438165"/>
                    <a:pt x="749" y="438380"/>
                    <a:pt x="749" y="438808"/>
                  </a:cubicBezTo>
                  <a:cubicBezTo>
                    <a:pt x="749" y="439880"/>
                    <a:pt x="963" y="440951"/>
                    <a:pt x="1177" y="442237"/>
                  </a:cubicBezTo>
                  <a:cubicBezTo>
                    <a:pt x="1177" y="442666"/>
                    <a:pt x="1177" y="443094"/>
                    <a:pt x="1392" y="443523"/>
                  </a:cubicBezTo>
                  <a:cubicBezTo>
                    <a:pt x="1606" y="444595"/>
                    <a:pt x="1606" y="445666"/>
                    <a:pt x="1820" y="446738"/>
                  </a:cubicBezTo>
                  <a:cubicBezTo>
                    <a:pt x="1820" y="447167"/>
                    <a:pt x="2035" y="447595"/>
                    <a:pt x="2035" y="448238"/>
                  </a:cubicBezTo>
                  <a:cubicBezTo>
                    <a:pt x="2249" y="449310"/>
                    <a:pt x="2249" y="450167"/>
                    <a:pt x="2463" y="451238"/>
                  </a:cubicBezTo>
                  <a:cubicBezTo>
                    <a:pt x="2463" y="451667"/>
                    <a:pt x="2678" y="452310"/>
                    <a:pt x="2678" y="452739"/>
                  </a:cubicBezTo>
                  <a:cubicBezTo>
                    <a:pt x="2892" y="453596"/>
                    <a:pt x="2892" y="454668"/>
                    <a:pt x="3106" y="455525"/>
                  </a:cubicBezTo>
                  <a:cubicBezTo>
                    <a:pt x="3106" y="455953"/>
                    <a:pt x="3320" y="456596"/>
                    <a:pt x="3320" y="457025"/>
                  </a:cubicBezTo>
                  <a:cubicBezTo>
                    <a:pt x="3535" y="457882"/>
                    <a:pt x="3749" y="458954"/>
                    <a:pt x="3964" y="459811"/>
                  </a:cubicBezTo>
                  <a:cubicBezTo>
                    <a:pt x="4178" y="460454"/>
                    <a:pt x="4178" y="460883"/>
                    <a:pt x="4392" y="461526"/>
                  </a:cubicBezTo>
                  <a:cubicBezTo>
                    <a:pt x="4606" y="462383"/>
                    <a:pt x="4821" y="463240"/>
                    <a:pt x="5035" y="464312"/>
                  </a:cubicBezTo>
                  <a:cubicBezTo>
                    <a:pt x="5249" y="464954"/>
                    <a:pt x="5249" y="465383"/>
                    <a:pt x="5464" y="466026"/>
                  </a:cubicBezTo>
                  <a:cubicBezTo>
                    <a:pt x="5678" y="466883"/>
                    <a:pt x="5892" y="467740"/>
                    <a:pt x="6107" y="468598"/>
                  </a:cubicBezTo>
                  <a:cubicBezTo>
                    <a:pt x="6321" y="469240"/>
                    <a:pt x="6321" y="469670"/>
                    <a:pt x="6535" y="470312"/>
                  </a:cubicBezTo>
                  <a:cubicBezTo>
                    <a:pt x="6749" y="471170"/>
                    <a:pt x="6964" y="472027"/>
                    <a:pt x="7178" y="472884"/>
                  </a:cubicBezTo>
                  <a:cubicBezTo>
                    <a:pt x="7392" y="473527"/>
                    <a:pt x="7607" y="474170"/>
                    <a:pt x="7607" y="474598"/>
                  </a:cubicBezTo>
                  <a:cubicBezTo>
                    <a:pt x="7821" y="475456"/>
                    <a:pt x="8036" y="476313"/>
                    <a:pt x="8464" y="477170"/>
                  </a:cubicBezTo>
                  <a:cubicBezTo>
                    <a:pt x="8678" y="477813"/>
                    <a:pt x="8893" y="478456"/>
                    <a:pt x="9107" y="478885"/>
                  </a:cubicBezTo>
                  <a:cubicBezTo>
                    <a:pt x="9321" y="479742"/>
                    <a:pt x="9750" y="480599"/>
                    <a:pt x="9964" y="481457"/>
                  </a:cubicBezTo>
                  <a:cubicBezTo>
                    <a:pt x="10179" y="482099"/>
                    <a:pt x="10393" y="482528"/>
                    <a:pt x="10607" y="483171"/>
                  </a:cubicBezTo>
                  <a:cubicBezTo>
                    <a:pt x="10821" y="484028"/>
                    <a:pt x="11250" y="484885"/>
                    <a:pt x="11679" y="485957"/>
                  </a:cubicBezTo>
                  <a:cubicBezTo>
                    <a:pt x="11893" y="486600"/>
                    <a:pt x="12107" y="487029"/>
                    <a:pt x="12322" y="487672"/>
                  </a:cubicBezTo>
                  <a:cubicBezTo>
                    <a:pt x="12750" y="488743"/>
                    <a:pt x="13179" y="489600"/>
                    <a:pt x="13393" y="490672"/>
                  </a:cubicBezTo>
                  <a:cubicBezTo>
                    <a:pt x="13608" y="491101"/>
                    <a:pt x="13822" y="491529"/>
                    <a:pt x="14036" y="492172"/>
                  </a:cubicBezTo>
                  <a:cubicBezTo>
                    <a:pt x="14679" y="493672"/>
                    <a:pt x="15322" y="494958"/>
                    <a:pt x="15965" y="496459"/>
                  </a:cubicBezTo>
                  <a:cubicBezTo>
                    <a:pt x="20894" y="506960"/>
                    <a:pt x="24537" y="518104"/>
                    <a:pt x="29252" y="528819"/>
                  </a:cubicBezTo>
                  <a:cubicBezTo>
                    <a:pt x="60328" y="598686"/>
                    <a:pt x="106834" y="657193"/>
                    <a:pt x="170270" y="698555"/>
                  </a:cubicBezTo>
                  <a:cubicBezTo>
                    <a:pt x="303358" y="788781"/>
                    <a:pt x="476522" y="764778"/>
                    <a:pt x="516599" y="754491"/>
                  </a:cubicBezTo>
                  <a:cubicBezTo>
                    <a:pt x="580678" y="737774"/>
                    <a:pt x="640257" y="711414"/>
                    <a:pt x="696193" y="676267"/>
                  </a:cubicBezTo>
                  <a:cubicBezTo>
                    <a:pt x="727482" y="656550"/>
                    <a:pt x="757058" y="633833"/>
                    <a:pt x="779561" y="604472"/>
                  </a:cubicBezTo>
                  <a:cubicBezTo>
                    <a:pt x="833139" y="534606"/>
                    <a:pt x="863571" y="456382"/>
                    <a:pt x="854784" y="364227"/>
                  </a:cubicBezTo>
                  <a:cubicBezTo>
                    <a:pt x="854355" y="361013"/>
                    <a:pt x="854355" y="357584"/>
                    <a:pt x="854141" y="354369"/>
                  </a:cubicBezTo>
                  <a:close/>
                </a:path>
              </a:pathLst>
            </a:custGeom>
            <a:solidFill>
              <a:srgbClr val="DF4625"/>
            </a:solidFill>
            <a:ln w="2143" cap="flat">
              <a:noFill/>
              <a:prstDash val="solid"/>
              <a:miter/>
            </a:ln>
          </p:spPr>
          <p:txBody>
            <a:bodyPr rtlCol="0" anchor="ctr"/>
            <a:lstStyle/>
            <a:p>
              <a:endParaRPr lang="en-US"/>
            </a:p>
          </p:txBody>
        </p:sp>
        <p:sp>
          <p:nvSpPr>
            <p:cNvPr id="66" name="Freeform 166">
              <a:extLst>
                <a:ext uri="{FF2B5EF4-FFF2-40B4-BE49-F238E27FC236}">
                  <a16:creationId xmlns:a16="http://schemas.microsoft.com/office/drawing/2014/main" id="{7B6E72ED-7B4A-BFA0-F971-B61592CFF9F2}"/>
                </a:ext>
              </a:extLst>
            </p:cNvPr>
            <p:cNvSpPr/>
            <p:nvPr/>
          </p:nvSpPr>
          <p:spPr>
            <a:xfrm>
              <a:off x="5940282" y="5578336"/>
              <a:ext cx="66792" cy="54237"/>
            </a:xfrm>
            <a:custGeom>
              <a:avLst/>
              <a:gdLst>
                <a:gd name="connsiteX0" fmla="*/ 57777 w 66792"/>
                <a:gd name="connsiteY0" fmla="*/ 6433 h 54237"/>
                <a:gd name="connsiteX1" fmla="*/ 17915 w 66792"/>
                <a:gd name="connsiteY1" fmla="*/ 7076 h 54237"/>
                <a:gd name="connsiteX2" fmla="*/ 341 w 66792"/>
                <a:gd name="connsiteY2" fmla="*/ 34508 h 54237"/>
                <a:gd name="connsiteX3" fmla="*/ 29917 w 66792"/>
                <a:gd name="connsiteY3" fmla="*/ 54225 h 54237"/>
                <a:gd name="connsiteX4" fmla="*/ 64849 w 66792"/>
                <a:gd name="connsiteY4" fmla="*/ 33008 h 54237"/>
                <a:gd name="connsiteX5" fmla="*/ 57777 w 66792"/>
                <a:gd name="connsiteY5" fmla="*/ 6433 h 54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6792" h="54237">
                  <a:moveTo>
                    <a:pt x="57777" y="6433"/>
                  </a:moveTo>
                  <a:cubicBezTo>
                    <a:pt x="47490" y="-2353"/>
                    <a:pt x="31845" y="-2139"/>
                    <a:pt x="17915" y="7076"/>
                  </a:cubicBezTo>
                  <a:cubicBezTo>
                    <a:pt x="8271" y="13505"/>
                    <a:pt x="-2016" y="20363"/>
                    <a:pt x="341" y="34508"/>
                  </a:cubicBezTo>
                  <a:cubicBezTo>
                    <a:pt x="1841" y="44152"/>
                    <a:pt x="17272" y="53796"/>
                    <a:pt x="29917" y="54225"/>
                  </a:cubicBezTo>
                  <a:cubicBezTo>
                    <a:pt x="42990" y="54653"/>
                    <a:pt x="60349" y="44152"/>
                    <a:pt x="64849" y="33008"/>
                  </a:cubicBezTo>
                  <a:cubicBezTo>
                    <a:pt x="69136" y="22293"/>
                    <a:pt x="66135" y="13505"/>
                    <a:pt x="57777" y="6433"/>
                  </a:cubicBezTo>
                  <a:close/>
                </a:path>
              </a:pathLst>
            </a:custGeom>
            <a:solidFill>
              <a:srgbClr val="FFFFFF"/>
            </a:solidFill>
            <a:ln w="2143" cap="flat">
              <a:noFill/>
              <a:prstDash val="solid"/>
              <a:miter/>
            </a:ln>
          </p:spPr>
          <p:txBody>
            <a:bodyPr rtlCol="0" anchor="ctr"/>
            <a:lstStyle/>
            <a:p>
              <a:endParaRPr lang="en-US"/>
            </a:p>
          </p:txBody>
        </p:sp>
        <p:sp>
          <p:nvSpPr>
            <p:cNvPr id="67" name="Freeform 167">
              <a:extLst>
                <a:ext uri="{FF2B5EF4-FFF2-40B4-BE49-F238E27FC236}">
                  <a16:creationId xmlns:a16="http://schemas.microsoft.com/office/drawing/2014/main" id="{1386A9D0-2308-E9B5-46EF-3FA902B1359E}"/>
                </a:ext>
              </a:extLst>
            </p:cNvPr>
            <p:cNvSpPr/>
            <p:nvPr/>
          </p:nvSpPr>
          <p:spPr>
            <a:xfrm>
              <a:off x="5850605" y="4638274"/>
              <a:ext cx="893275" cy="801996"/>
            </a:xfrm>
            <a:custGeom>
              <a:avLst/>
              <a:gdLst>
                <a:gd name="connsiteX0" fmla="*/ 891976 w 893275"/>
                <a:gd name="connsiteY0" fmla="*/ 396354 h 801996"/>
                <a:gd name="connsiteX1" fmla="*/ 879331 w 893275"/>
                <a:gd name="connsiteY1" fmla="*/ 272696 h 801996"/>
                <a:gd name="connsiteX2" fmla="*/ 798536 w 893275"/>
                <a:gd name="connsiteY2" fmla="*/ 128464 h 801996"/>
                <a:gd name="connsiteX3" fmla="*/ 523144 w 893275"/>
                <a:gd name="connsiteY3" fmla="*/ 2877 h 801996"/>
                <a:gd name="connsiteX4" fmla="*/ 278613 w 893275"/>
                <a:gd name="connsiteY4" fmla="*/ 25594 h 801996"/>
                <a:gd name="connsiteX5" fmla="*/ 60229 w 893275"/>
                <a:gd name="connsiteY5" fmla="*/ 190400 h 801996"/>
                <a:gd name="connsiteX6" fmla="*/ 35583 w 893275"/>
                <a:gd name="connsiteY6" fmla="*/ 244193 h 801996"/>
                <a:gd name="connsiteX7" fmla="*/ 1722 w 893275"/>
                <a:gd name="connsiteY7" fmla="*/ 398712 h 801996"/>
                <a:gd name="connsiteX8" fmla="*/ 21653 w 893275"/>
                <a:gd name="connsiteY8" fmla="*/ 538229 h 801996"/>
                <a:gd name="connsiteX9" fmla="*/ 44370 w 893275"/>
                <a:gd name="connsiteY9" fmla="*/ 584092 h 801996"/>
                <a:gd name="connsiteX10" fmla="*/ 222464 w 893275"/>
                <a:gd name="connsiteY10" fmla="*/ 757685 h 801996"/>
                <a:gd name="connsiteX11" fmla="*/ 605868 w 893275"/>
                <a:gd name="connsiteY11" fmla="*/ 769044 h 801996"/>
                <a:gd name="connsiteX12" fmla="*/ 723312 w 893275"/>
                <a:gd name="connsiteY12" fmla="*/ 709465 h 801996"/>
                <a:gd name="connsiteX13" fmla="*/ 864115 w 893275"/>
                <a:gd name="connsiteY13" fmla="*/ 547659 h 801996"/>
                <a:gd name="connsiteX14" fmla="*/ 891976 w 893275"/>
                <a:gd name="connsiteY14" fmla="*/ 396354 h 801996"/>
                <a:gd name="connsiteX15" fmla="*/ 797464 w 893275"/>
                <a:gd name="connsiteY15" fmla="*/ 623097 h 801996"/>
                <a:gd name="connsiteX16" fmla="*/ 714096 w 893275"/>
                <a:gd name="connsiteY16" fmla="*/ 694892 h 801996"/>
                <a:gd name="connsiteX17" fmla="*/ 534502 w 893275"/>
                <a:gd name="connsiteY17" fmla="*/ 773116 h 801996"/>
                <a:gd name="connsiteX18" fmla="*/ 188174 w 893275"/>
                <a:gd name="connsiteY18" fmla="*/ 717180 h 801996"/>
                <a:gd name="connsiteX19" fmla="*/ 47156 w 893275"/>
                <a:gd name="connsiteY19" fmla="*/ 547445 h 801996"/>
                <a:gd name="connsiteX20" fmla="*/ 33869 w 893275"/>
                <a:gd name="connsiteY20" fmla="*/ 515084 h 801996"/>
                <a:gd name="connsiteX21" fmla="*/ 31940 w 893275"/>
                <a:gd name="connsiteY21" fmla="*/ 510798 h 801996"/>
                <a:gd name="connsiteX22" fmla="*/ 31297 w 893275"/>
                <a:gd name="connsiteY22" fmla="*/ 509297 h 801996"/>
                <a:gd name="connsiteX23" fmla="*/ 30225 w 893275"/>
                <a:gd name="connsiteY23" fmla="*/ 506297 h 801996"/>
                <a:gd name="connsiteX24" fmla="*/ 29582 w 893275"/>
                <a:gd name="connsiteY24" fmla="*/ 504582 h 801996"/>
                <a:gd name="connsiteX25" fmla="*/ 28511 w 893275"/>
                <a:gd name="connsiteY25" fmla="*/ 501796 h 801996"/>
                <a:gd name="connsiteX26" fmla="*/ 27868 w 893275"/>
                <a:gd name="connsiteY26" fmla="*/ 500082 h 801996"/>
                <a:gd name="connsiteX27" fmla="*/ 27010 w 893275"/>
                <a:gd name="connsiteY27" fmla="*/ 497510 h 801996"/>
                <a:gd name="connsiteX28" fmla="*/ 26368 w 893275"/>
                <a:gd name="connsiteY28" fmla="*/ 495796 h 801996"/>
                <a:gd name="connsiteX29" fmla="*/ 25510 w 893275"/>
                <a:gd name="connsiteY29" fmla="*/ 493224 h 801996"/>
                <a:gd name="connsiteX30" fmla="*/ 25082 w 893275"/>
                <a:gd name="connsiteY30" fmla="*/ 491509 h 801996"/>
                <a:gd name="connsiteX31" fmla="*/ 24439 w 893275"/>
                <a:gd name="connsiteY31" fmla="*/ 488937 h 801996"/>
                <a:gd name="connsiteX32" fmla="*/ 24010 w 893275"/>
                <a:gd name="connsiteY32" fmla="*/ 487223 h 801996"/>
                <a:gd name="connsiteX33" fmla="*/ 23367 w 893275"/>
                <a:gd name="connsiteY33" fmla="*/ 484651 h 801996"/>
                <a:gd name="connsiteX34" fmla="*/ 22938 w 893275"/>
                <a:gd name="connsiteY34" fmla="*/ 482937 h 801996"/>
                <a:gd name="connsiteX35" fmla="*/ 22296 w 893275"/>
                <a:gd name="connsiteY35" fmla="*/ 480151 h 801996"/>
                <a:gd name="connsiteX36" fmla="*/ 21867 w 893275"/>
                <a:gd name="connsiteY36" fmla="*/ 478436 h 801996"/>
                <a:gd name="connsiteX37" fmla="*/ 21224 w 893275"/>
                <a:gd name="connsiteY37" fmla="*/ 475650 h 801996"/>
                <a:gd name="connsiteX38" fmla="*/ 21010 w 893275"/>
                <a:gd name="connsiteY38" fmla="*/ 474150 h 801996"/>
                <a:gd name="connsiteX39" fmla="*/ 20581 w 893275"/>
                <a:gd name="connsiteY39" fmla="*/ 471364 h 801996"/>
                <a:gd name="connsiteX40" fmla="*/ 20367 w 893275"/>
                <a:gd name="connsiteY40" fmla="*/ 469864 h 801996"/>
                <a:gd name="connsiteX41" fmla="*/ 19938 w 893275"/>
                <a:gd name="connsiteY41" fmla="*/ 466864 h 801996"/>
                <a:gd name="connsiteX42" fmla="*/ 19724 w 893275"/>
                <a:gd name="connsiteY42" fmla="*/ 465363 h 801996"/>
                <a:gd name="connsiteX43" fmla="*/ 19295 w 893275"/>
                <a:gd name="connsiteY43" fmla="*/ 462148 h 801996"/>
                <a:gd name="connsiteX44" fmla="*/ 19081 w 893275"/>
                <a:gd name="connsiteY44" fmla="*/ 460863 h 801996"/>
                <a:gd name="connsiteX45" fmla="*/ 18652 w 893275"/>
                <a:gd name="connsiteY45" fmla="*/ 457433 h 801996"/>
                <a:gd name="connsiteX46" fmla="*/ 18652 w 893275"/>
                <a:gd name="connsiteY46" fmla="*/ 456362 h 801996"/>
                <a:gd name="connsiteX47" fmla="*/ 18438 w 893275"/>
                <a:gd name="connsiteY47" fmla="*/ 452719 h 801996"/>
                <a:gd name="connsiteX48" fmla="*/ 18438 w 893275"/>
                <a:gd name="connsiteY48" fmla="*/ 451862 h 801996"/>
                <a:gd name="connsiteX49" fmla="*/ 18224 w 893275"/>
                <a:gd name="connsiteY49" fmla="*/ 448004 h 801996"/>
                <a:gd name="connsiteX50" fmla="*/ 18224 w 893275"/>
                <a:gd name="connsiteY50" fmla="*/ 447575 h 801996"/>
                <a:gd name="connsiteX51" fmla="*/ 18009 w 893275"/>
                <a:gd name="connsiteY51" fmla="*/ 443075 h 801996"/>
                <a:gd name="connsiteX52" fmla="*/ 18009 w 893275"/>
                <a:gd name="connsiteY52" fmla="*/ 443075 h 801996"/>
                <a:gd name="connsiteX53" fmla="*/ 23153 w 893275"/>
                <a:gd name="connsiteY53" fmla="*/ 377281 h 801996"/>
                <a:gd name="connsiteX54" fmla="*/ 59372 w 893275"/>
                <a:gd name="connsiteY54" fmla="*/ 234334 h 801996"/>
                <a:gd name="connsiteX55" fmla="*/ 206604 w 893275"/>
                <a:gd name="connsiteY55" fmla="*/ 74886 h 801996"/>
                <a:gd name="connsiteX56" fmla="*/ 423274 w 893275"/>
                <a:gd name="connsiteY56" fmla="*/ 19379 h 801996"/>
                <a:gd name="connsiteX57" fmla="*/ 565792 w 893275"/>
                <a:gd name="connsiteY57" fmla="*/ 24094 h 801996"/>
                <a:gd name="connsiteX58" fmla="*/ 784605 w 893275"/>
                <a:gd name="connsiteY58" fmla="*/ 139822 h 801996"/>
                <a:gd name="connsiteX59" fmla="*/ 869044 w 893275"/>
                <a:gd name="connsiteY59" fmla="*/ 328632 h 801996"/>
                <a:gd name="connsiteX60" fmla="*/ 869259 w 893275"/>
                <a:gd name="connsiteY60" fmla="*/ 329704 h 801996"/>
                <a:gd name="connsiteX61" fmla="*/ 870330 w 893275"/>
                <a:gd name="connsiteY61" fmla="*/ 339562 h 801996"/>
                <a:gd name="connsiteX62" fmla="*/ 870330 w 893275"/>
                <a:gd name="connsiteY62" fmla="*/ 339990 h 801996"/>
                <a:gd name="connsiteX63" fmla="*/ 871187 w 893275"/>
                <a:gd name="connsiteY63" fmla="*/ 350492 h 801996"/>
                <a:gd name="connsiteX64" fmla="*/ 871187 w 893275"/>
                <a:gd name="connsiteY64" fmla="*/ 350920 h 801996"/>
                <a:gd name="connsiteX65" fmla="*/ 871616 w 893275"/>
                <a:gd name="connsiteY65" fmla="*/ 360136 h 801996"/>
                <a:gd name="connsiteX66" fmla="*/ 871830 w 893275"/>
                <a:gd name="connsiteY66" fmla="*/ 362707 h 801996"/>
                <a:gd name="connsiteX67" fmla="*/ 872044 w 893275"/>
                <a:gd name="connsiteY67" fmla="*/ 370208 h 801996"/>
                <a:gd name="connsiteX68" fmla="*/ 872044 w 893275"/>
                <a:gd name="connsiteY68" fmla="*/ 372995 h 801996"/>
                <a:gd name="connsiteX69" fmla="*/ 872044 w 893275"/>
                <a:gd name="connsiteY69" fmla="*/ 382853 h 801996"/>
                <a:gd name="connsiteX70" fmla="*/ 797464 w 893275"/>
                <a:gd name="connsiteY70" fmla="*/ 623097 h 801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893275" h="801996">
                  <a:moveTo>
                    <a:pt x="891976" y="396354"/>
                  </a:moveTo>
                  <a:cubicBezTo>
                    <a:pt x="892404" y="352420"/>
                    <a:pt x="889833" y="312344"/>
                    <a:pt x="879331" y="272696"/>
                  </a:cubicBezTo>
                  <a:cubicBezTo>
                    <a:pt x="864758" y="217618"/>
                    <a:pt x="836254" y="170898"/>
                    <a:pt x="798536" y="128464"/>
                  </a:cubicBezTo>
                  <a:cubicBezTo>
                    <a:pt x="725026" y="45953"/>
                    <a:pt x="632444" y="6092"/>
                    <a:pt x="523144" y="2877"/>
                  </a:cubicBezTo>
                  <a:cubicBezTo>
                    <a:pt x="429489" y="-2052"/>
                    <a:pt x="415559" y="-3981"/>
                    <a:pt x="278613" y="25594"/>
                  </a:cubicBezTo>
                  <a:cubicBezTo>
                    <a:pt x="190745" y="53883"/>
                    <a:pt x="108235" y="113033"/>
                    <a:pt x="60229" y="190400"/>
                  </a:cubicBezTo>
                  <a:cubicBezTo>
                    <a:pt x="49942" y="207116"/>
                    <a:pt x="41155" y="224904"/>
                    <a:pt x="35583" y="244193"/>
                  </a:cubicBezTo>
                  <a:cubicBezTo>
                    <a:pt x="21010" y="294984"/>
                    <a:pt x="7294" y="345777"/>
                    <a:pt x="1722" y="398712"/>
                  </a:cubicBezTo>
                  <a:cubicBezTo>
                    <a:pt x="-3208" y="447361"/>
                    <a:pt x="2150" y="493653"/>
                    <a:pt x="21653" y="538229"/>
                  </a:cubicBezTo>
                  <a:cubicBezTo>
                    <a:pt x="28511" y="553874"/>
                    <a:pt x="36012" y="569304"/>
                    <a:pt x="44370" y="584092"/>
                  </a:cubicBezTo>
                  <a:cubicBezTo>
                    <a:pt x="87018" y="659102"/>
                    <a:pt x="142525" y="721252"/>
                    <a:pt x="222464" y="757685"/>
                  </a:cubicBezTo>
                  <a:cubicBezTo>
                    <a:pt x="404415" y="839981"/>
                    <a:pt x="561506" y="785546"/>
                    <a:pt x="605868" y="769044"/>
                  </a:cubicBezTo>
                  <a:cubicBezTo>
                    <a:pt x="646802" y="753613"/>
                    <a:pt x="685807" y="733040"/>
                    <a:pt x="723312" y="709465"/>
                  </a:cubicBezTo>
                  <a:cubicBezTo>
                    <a:pt x="786963" y="669389"/>
                    <a:pt x="833683" y="615811"/>
                    <a:pt x="864115" y="547659"/>
                  </a:cubicBezTo>
                  <a:cubicBezTo>
                    <a:pt x="886832" y="498367"/>
                    <a:pt x="897119" y="446932"/>
                    <a:pt x="891976" y="396354"/>
                  </a:cubicBezTo>
                  <a:close/>
                  <a:moveTo>
                    <a:pt x="797464" y="623097"/>
                  </a:moveTo>
                  <a:cubicBezTo>
                    <a:pt x="774961" y="652458"/>
                    <a:pt x="745386" y="675175"/>
                    <a:pt x="714096" y="694892"/>
                  </a:cubicBezTo>
                  <a:cubicBezTo>
                    <a:pt x="658161" y="730039"/>
                    <a:pt x="598796" y="756185"/>
                    <a:pt x="534502" y="773116"/>
                  </a:cubicBezTo>
                  <a:cubicBezTo>
                    <a:pt x="494426" y="783617"/>
                    <a:pt x="321262" y="807620"/>
                    <a:pt x="188174" y="717180"/>
                  </a:cubicBezTo>
                  <a:cubicBezTo>
                    <a:pt x="124737" y="676032"/>
                    <a:pt x="78231" y="617311"/>
                    <a:pt x="47156" y="547445"/>
                  </a:cubicBezTo>
                  <a:cubicBezTo>
                    <a:pt x="42441" y="536729"/>
                    <a:pt x="38798" y="525799"/>
                    <a:pt x="33869" y="515084"/>
                  </a:cubicBezTo>
                  <a:cubicBezTo>
                    <a:pt x="33226" y="513583"/>
                    <a:pt x="32583" y="512298"/>
                    <a:pt x="31940" y="510798"/>
                  </a:cubicBezTo>
                  <a:cubicBezTo>
                    <a:pt x="31725" y="510369"/>
                    <a:pt x="31511" y="509940"/>
                    <a:pt x="31297" y="509297"/>
                  </a:cubicBezTo>
                  <a:cubicBezTo>
                    <a:pt x="30868" y="508225"/>
                    <a:pt x="30439" y="507368"/>
                    <a:pt x="30225" y="506297"/>
                  </a:cubicBezTo>
                  <a:cubicBezTo>
                    <a:pt x="30011" y="505654"/>
                    <a:pt x="29797" y="505225"/>
                    <a:pt x="29582" y="504582"/>
                  </a:cubicBezTo>
                  <a:cubicBezTo>
                    <a:pt x="29154" y="503725"/>
                    <a:pt x="28939" y="502868"/>
                    <a:pt x="28511" y="501796"/>
                  </a:cubicBezTo>
                  <a:cubicBezTo>
                    <a:pt x="28296" y="501154"/>
                    <a:pt x="28082" y="500724"/>
                    <a:pt x="27868" y="500082"/>
                  </a:cubicBezTo>
                  <a:cubicBezTo>
                    <a:pt x="27653" y="499224"/>
                    <a:pt x="27225" y="498367"/>
                    <a:pt x="27010" y="497510"/>
                  </a:cubicBezTo>
                  <a:cubicBezTo>
                    <a:pt x="26796" y="496867"/>
                    <a:pt x="26582" y="496224"/>
                    <a:pt x="26368" y="495796"/>
                  </a:cubicBezTo>
                  <a:cubicBezTo>
                    <a:pt x="26153" y="494938"/>
                    <a:pt x="25725" y="494081"/>
                    <a:pt x="25510" y="493224"/>
                  </a:cubicBezTo>
                  <a:cubicBezTo>
                    <a:pt x="25296" y="492581"/>
                    <a:pt x="25082" y="491938"/>
                    <a:pt x="25082" y="491509"/>
                  </a:cubicBezTo>
                  <a:cubicBezTo>
                    <a:pt x="24867" y="490652"/>
                    <a:pt x="24653" y="489795"/>
                    <a:pt x="24439" y="488937"/>
                  </a:cubicBezTo>
                  <a:cubicBezTo>
                    <a:pt x="24225" y="488295"/>
                    <a:pt x="24225" y="487866"/>
                    <a:pt x="24010" y="487223"/>
                  </a:cubicBezTo>
                  <a:cubicBezTo>
                    <a:pt x="23796" y="486366"/>
                    <a:pt x="23581" y="485509"/>
                    <a:pt x="23367" y="484651"/>
                  </a:cubicBezTo>
                  <a:cubicBezTo>
                    <a:pt x="23153" y="484009"/>
                    <a:pt x="23153" y="483579"/>
                    <a:pt x="22938" y="482937"/>
                  </a:cubicBezTo>
                  <a:cubicBezTo>
                    <a:pt x="22724" y="482079"/>
                    <a:pt x="22510" y="481222"/>
                    <a:pt x="22296" y="480151"/>
                  </a:cubicBezTo>
                  <a:cubicBezTo>
                    <a:pt x="22081" y="479508"/>
                    <a:pt x="22081" y="479079"/>
                    <a:pt x="21867" y="478436"/>
                  </a:cubicBezTo>
                  <a:cubicBezTo>
                    <a:pt x="21653" y="477579"/>
                    <a:pt x="21438" y="476508"/>
                    <a:pt x="21224" y="475650"/>
                  </a:cubicBezTo>
                  <a:cubicBezTo>
                    <a:pt x="21224" y="475222"/>
                    <a:pt x="21010" y="474578"/>
                    <a:pt x="21010" y="474150"/>
                  </a:cubicBezTo>
                  <a:cubicBezTo>
                    <a:pt x="20795" y="473293"/>
                    <a:pt x="20581" y="472221"/>
                    <a:pt x="20581" y="471364"/>
                  </a:cubicBezTo>
                  <a:cubicBezTo>
                    <a:pt x="20581" y="470935"/>
                    <a:pt x="20367" y="470292"/>
                    <a:pt x="20367" y="469864"/>
                  </a:cubicBezTo>
                  <a:cubicBezTo>
                    <a:pt x="20153" y="468792"/>
                    <a:pt x="20153" y="467935"/>
                    <a:pt x="19938" y="466864"/>
                  </a:cubicBezTo>
                  <a:cubicBezTo>
                    <a:pt x="19938" y="466434"/>
                    <a:pt x="19724" y="466006"/>
                    <a:pt x="19724" y="465363"/>
                  </a:cubicBezTo>
                  <a:cubicBezTo>
                    <a:pt x="19509" y="464291"/>
                    <a:pt x="19509" y="463220"/>
                    <a:pt x="19295" y="462148"/>
                  </a:cubicBezTo>
                  <a:cubicBezTo>
                    <a:pt x="19295" y="461720"/>
                    <a:pt x="19295" y="461291"/>
                    <a:pt x="19081" y="460863"/>
                  </a:cubicBezTo>
                  <a:cubicBezTo>
                    <a:pt x="18867" y="459791"/>
                    <a:pt x="18867" y="458720"/>
                    <a:pt x="18652" y="457433"/>
                  </a:cubicBezTo>
                  <a:cubicBezTo>
                    <a:pt x="18652" y="457005"/>
                    <a:pt x="18652" y="456790"/>
                    <a:pt x="18652" y="456362"/>
                  </a:cubicBezTo>
                  <a:cubicBezTo>
                    <a:pt x="18652" y="455076"/>
                    <a:pt x="18438" y="454005"/>
                    <a:pt x="18438" y="452719"/>
                  </a:cubicBezTo>
                  <a:cubicBezTo>
                    <a:pt x="18438" y="452504"/>
                    <a:pt x="18438" y="452076"/>
                    <a:pt x="18438" y="451862"/>
                  </a:cubicBezTo>
                  <a:cubicBezTo>
                    <a:pt x="18438" y="450576"/>
                    <a:pt x="18224" y="449289"/>
                    <a:pt x="18224" y="448004"/>
                  </a:cubicBezTo>
                  <a:cubicBezTo>
                    <a:pt x="18224" y="447789"/>
                    <a:pt x="18224" y="447575"/>
                    <a:pt x="18224" y="447575"/>
                  </a:cubicBezTo>
                  <a:cubicBezTo>
                    <a:pt x="18224" y="446075"/>
                    <a:pt x="18009" y="444575"/>
                    <a:pt x="18009" y="443075"/>
                  </a:cubicBezTo>
                  <a:cubicBezTo>
                    <a:pt x="18009" y="443075"/>
                    <a:pt x="18009" y="443075"/>
                    <a:pt x="18009" y="443075"/>
                  </a:cubicBezTo>
                  <a:cubicBezTo>
                    <a:pt x="17366" y="421215"/>
                    <a:pt x="19724" y="399141"/>
                    <a:pt x="23153" y="377281"/>
                  </a:cubicBezTo>
                  <a:cubicBezTo>
                    <a:pt x="30654" y="328632"/>
                    <a:pt x="39441" y="279769"/>
                    <a:pt x="59372" y="234334"/>
                  </a:cubicBezTo>
                  <a:cubicBezTo>
                    <a:pt x="90876" y="162325"/>
                    <a:pt x="135881" y="111962"/>
                    <a:pt x="206604" y="74886"/>
                  </a:cubicBezTo>
                  <a:cubicBezTo>
                    <a:pt x="273470" y="39739"/>
                    <a:pt x="348693" y="20022"/>
                    <a:pt x="423274" y="19379"/>
                  </a:cubicBezTo>
                  <a:cubicBezTo>
                    <a:pt x="470852" y="18950"/>
                    <a:pt x="518858" y="16378"/>
                    <a:pt x="565792" y="24094"/>
                  </a:cubicBezTo>
                  <a:cubicBezTo>
                    <a:pt x="651303" y="38024"/>
                    <a:pt x="726098" y="72743"/>
                    <a:pt x="784605" y="139822"/>
                  </a:cubicBezTo>
                  <a:cubicBezTo>
                    <a:pt x="833683" y="195972"/>
                    <a:pt x="860257" y="259623"/>
                    <a:pt x="869044" y="328632"/>
                  </a:cubicBezTo>
                  <a:cubicBezTo>
                    <a:pt x="869044" y="329060"/>
                    <a:pt x="869044" y="329274"/>
                    <a:pt x="869259" y="329704"/>
                  </a:cubicBezTo>
                  <a:cubicBezTo>
                    <a:pt x="869687" y="332918"/>
                    <a:pt x="870116" y="336133"/>
                    <a:pt x="870330" y="339562"/>
                  </a:cubicBezTo>
                  <a:cubicBezTo>
                    <a:pt x="870330" y="339776"/>
                    <a:pt x="870330" y="339776"/>
                    <a:pt x="870330" y="339990"/>
                  </a:cubicBezTo>
                  <a:cubicBezTo>
                    <a:pt x="870759" y="343419"/>
                    <a:pt x="870973" y="346849"/>
                    <a:pt x="871187" y="350492"/>
                  </a:cubicBezTo>
                  <a:cubicBezTo>
                    <a:pt x="871187" y="350706"/>
                    <a:pt x="871187" y="350920"/>
                    <a:pt x="871187" y="350920"/>
                  </a:cubicBezTo>
                  <a:cubicBezTo>
                    <a:pt x="871402" y="353920"/>
                    <a:pt x="871616" y="357135"/>
                    <a:pt x="871616" y="360136"/>
                  </a:cubicBezTo>
                  <a:cubicBezTo>
                    <a:pt x="871616" y="360993"/>
                    <a:pt x="871616" y="361850"/>
                    <a:pt x="871830" y="362707"/>
                  </a:cubicBezTo>
                  <a:cubicBezTo>
                    <a:pt x="871830" y="365279"/>
                    <a:pt x="872044" y="367637"/>
                    <a:pt x="872044" y="370208"/>
                  </a:cubicBezTo>
                  <a:cubicBezTo>
                    <a:pt x="872044" y="371065"/>
                    <a:pt x="872044" y="372137"/>
                    <a:pt x="872044" y="372995"/>
                  </a:cubicBezTo>
                  <a:cubicBezTo>
                    <a:pt x="872044" y="376209"/>
                    <a:pt x="872044" y="379638"/>
                    <a:pt x="872044" y="382853"/>
                  </a:cubicBezTo>
                  <a:cubicBezTo>
                    <a:pt x="881475" y="475007"/>
                    <a:pt x="851042" y="553231"/>
                    <a:pt x="797464" y="623097"/>
                  </a:cubicBezTo>
                  <a:close/>
                </a:path>
              </a:pathLst>
            </a:custGeom>
            <a:solidFill>
              <a:srgbClr val="000000"/>
            </a:solidFill>
            <a:ln w="2143" cap="flat">
              <a:noFill/>
              <a:prstDash val="solid"/>
              <a:miter/>
            </a:ln>
          </p:spPr>
          <p:txBody>
            <a:bodyPr rtlCol="0" anchor="ctr"/>
            <a:lstStyle/>
            <a:p>
              <a:endParaRPr lang="en-US"/>
            </a:p>
          </p:txBody>
        </p:sp>
        <p:sp>
          <p:nvSpPr>
            <p:cNvPr id="68" name="Freeform 168">
              <a:extLst>
                <a:ext uri="{FF2B5EF4-FFF2-40B4-BE49-F238E27FC236}">
                  <a16:creationId xmlns:a16="http://schemas.microsoft.com/office/drawing/2014/main" id="{C09CCD93-D0C5-79A7-B6CD-0E703409D8BD}"/>
                </a:ext>
              </a:extLst>
            </p:cNvPr>
            <p:cNvSpPr/>
            <p:nvPr/>
          </p:nvSpPr>
          <p:spPr>
            <a:xfrm>
              <a:off x="6029617" y="5445784"/>
              <a:ext cx="200622" cy="165131"/>
            </a:xfrm>
            <a:custGeom>
              <a:avLst/>
              <a:gdLst>
                <a:gd name="connsiteX0" fmla="*/ 173324 w 200622"/>
                <a:gd name="connsiteY0" fmla="*/ 27328 h 165131"/>
                <a:gd name="connsiteX1" fmla="*/ 9161 w 200622"/>
                <a:gd name="connsiteY1" fmla="*/ 50045 h 165131"/>
                <a:gd name="connsiteX2" fmla="*/ 95957 w 200622"/>
                <a:gd name="connsiteY2" fmla="*/ 165131 h 165131"/>
                <a:gd name="connsiteX3" fmla="*/ 161537 w 200622"/>
                <a:gd name="connsiteY3" fmla="*/ 149058 h 165131"/>
                <a:gd name="connsiteX4" fmla="*/ 173324 w 200622"/>
                <a:gd name="connsiteY4" fmla="*/ 27328 h 165131"/>
                <a:gd name="connsiteX5" fmla="*/ 155108 w 200622"/>
                <a:gd name="connsiteY5" fmla="*/ 130841 h 165131"/>
                <a:gd name="connsiteX6" fmla="*/ 98957 w 200622"/>
                <a:gd name="connsiteY6" fmla="*/ 147128 h 165131"/>
                <a:gd name="connsiteX7" fmla="*/ 16876 w 200622"/>
                <a:gd name="connsiteY7" fmla="*/ 81763 h 165131"/>
                <a:gd name="connsiteX8" fmla="*/ 25877 w 200622"/>
                <a:gd name="connsiteY8" fmla="*/ 56903 h 165131"/>
                <a:gd name="connsiteX9" fmla="*/ 163466 w 200622"/>
                <a:gd name="connsiteY9" fmla="*/ 41687 h 165131"/>
                <a:gd name="connsiteX10" fmla="*/ 155108 w 200622"/>
                <a:gd name="connsiteY10" fmla="*/ 130841 h 165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0622" h="165131">
                  <a:moveTo>
                    <a:pt x="173324" y="27328"/>
                  </a:moveTo>
                  <a:cubicBezTo>
                    <a:pt x="112674" y="-25607"/>
                    <a:pt x="34878" y="7397"/>
                    <a:pt x="9161" y="50045"/>
                  </a:cubicBezTo>
                  <a:cubicBezTo>
                    <a:pt x="-22558" y="105124"/>
                    <a:pt x="33378" y="165131"/>
                    <a:pt x="95957" y="165131"/>
                  </a:cubicBezTo>
                  <a:cubicBezTo>
                    <a:pt x="115674" y="162559"/>
                    <a:pt x="139677" y="161487"/>
                    <a:pt x="161537" y="149058"/>
                  </a:cubicBezTo>
                  <a:cubicBezTo>
                    <a:pt x="208471" y="122269"/>
                    <a:pt x="214043" y="62904"/>
                    <a:pt x="173324" y="27328"/>
                  </a:cubicBezTo>
                  <a:close/>
                  <a:moveTo>
                    <a:pt x="155108" y="130841"/>
                  </a:moveTo>
                  <a:cubicBezTo>
                    <a:pt x="136891" y="143271"/>
                    <a:pt x="116531" y="143914"/>
                    <a:pt x="98957" y="147128"/>
                  </a:cubicBezTo>
                  <a:cubicBezTo>
                    <a:pt x="52666" y="148843"/>
                    <a:pt x="21162" y="122483"/>
                    <a:pt x="16876" y="81763"/>
                  </a:cubicBezTo>
                  <a:cubicBezTo>
                    <a:pt x="16233" y="76405"/>
                    <a:pt x="22662" y="61618"/>
                    <a:pt x="25877" y="56903"/>
                  </a:cubicBezTo>
                  <a:cubicBezTo>
                    <a:pt x="51594" y="20256"/>
                    <a:pt x="117603" y="-747"/>
                    <a:pt x="163466" y="41687"/>
                  </a:cubicBezTo>
                  <a:cubicBezTo>
                    <a:pt x="192612" y="68904"/>
                    <a:pt x="187897" y="108338"/>
                    <a:pt x="155108" y="130841"/>
                  </a:cubicBezTo>
                  <a:close/>
                </a:path>
              </a:pathLst>
            </a:custGeom>
            <a:solidFill>
              <a:srgbClr val="000000"/>
            </a:solidFill>
            <a:ln w="2143" cap="flat">
              <a:noFill/>
              <a:prstDash val="solid"/>
              <a:miter/>
            </a:ln>
          </p:spPr>
          <p:txBody>
            <a:bodyPr rtlCol="0" anchor="ctr"/>
            <a:lstStyle/>
            <a:p>
              <a:endParaRPr lang="en-US"/>
            </a:p>
          </p:txBody>
        </p:sp>
        <p:sp>
          <p:nvSpPr>
            <p:cNvPr id="69" name="Freeform 169">
              <a:extLst>
                <a:ext uri="{FF2B5EF4-FFF2-40B4-BE49-F238E27FC236}">
                  <a16:creationId xmlns:a16="http://schemas.microsoft.com/office/drawing/2014/main" id="{8855AE3F-5C14-720A-D96D-D75F07823060}"/>
                </a:ext>
              </a:extLst>
            </p:cNvPr>
            <p:cNvSpPr/>
            <p:nvPr/>
          </p:nvSpPr>
          <p:spPr>
            <a:xfrm>
              <a:off x="5923262" y="5561574"/>
              <a:ext cx="102597" cy="88138"/>
            </a:xfrm>
            <a:custGeom>
              <a:avLst/>
              <a:gdLst>
                <a:gd name="connsiteX0" fmla="*/ 59366 w 102597"/>
                <a:gd name="connsiteY0" fmla="*/ 50 h 88138"/>
                <a:gd name="connsiteX1" fmla="*/ 4288 w 102597"/>
                <a:gd name="connsiteY1" fmla="*/ 32625 h 88138"/>
                <a:gd name="connsiteX2" fmla="*/ 2 w 102597"/>
                <a:gd name="connsiteY2" fmla="*/ 45698 h 88138"/>
                <a:gd name="connsiteX3" fmla="*/ 45221 w 102597"/>
                <a:gd name="connsiteY3" fmla="*/ 88132 h 88138"/>
                <a:gd name="connsiteX4" fmla="*/ 88298 w 102597"/>
                <a:gd name="connsiteY4" fmla="*/ 69915 h 88138"/>
                <a:gd name="connsiteX5" fmla="*/ 99657 w 102597"/>
                <a:gd name="connsiteY5" fmla="*/ 25981 h 88138"/>
                <a:gd name="connsiteX6" fmla="*/ 59366 w 102597"/>
                <a:gd name="connsiteY6" fmla="*/ 50 h 88138"/>
                <a:gd name="connsiteX7" fmla="*/ 81869 w 102597"/>
                <a:gd name="connsiteY7" fmla="*/ 49556 h 88138"/>
                <a:gd name="connsiteX8" fmla="*/ 46936 w 102597"/>
                <a:gd name="connsiteY8" fmla="*/ 70773 h 88138"/>
                <a:gd name="connsiteX9" fmla="*/ 17361 w 102597"/>
                <a:gd name="connsiteY9" fmla="*/ 51056 h 88138"/>
                <a:gd name="connsiteX10" fmla="*/ 34934 w 102597"/>
                <a:gd name="connsiteY10" fmla="*/ 23624 h 88138"/>
                <a:gd name="connsiteX11" fmla="*/ 74797 w 102597"/>
                <a:gd name="connsiteY11" fmla="*/ 22981 h 88138"/>
                <a:gd name="connsiteX12" fmla="*/ 81869 w 102597"/>
                <a:gd name="connsiteY12" fmla="*/ 49556 h 8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02597" h="88138">
                  <a:moveTo>
                    <a:pt x="59366" y="50"/>
                  </a:moveTo>
                  <a:cubicBezTo>
                    <a:pt x="36006" y="1335"/>
                    <a:pt x="16718" y="12265"/>
                    <a:pt x="4288" y="32625"/>
                  </a:cubicBezTo>
                  <a:cubicBezTo>
                    <a:pt x="1502" y="36911"/>
                    <a:pt x="1073" y="42698"/>
                    <a:pt x="2" y="45698"/>
                  </a:cubicBezTo>
                  <a:cubicBezTo>
                    <a:pt x="-213" y="68201"/>
                    <a:pt x="22076" y="88560"/>
                    <a:pt x="45221" y="88132"/>
                  </a:cubicBezTo>
                  <a:cubicBezTo>
                    <a:pt x="61938" y="87918"/>
                    <a:pt x="76725" y="82131"/>
                    <a:pt x="88298" y="69915"/>
                  </a:cubicBezTo>
                  <a:cubicBezTo>
                    <a:pt x="100300" y="57485"/>
                    <a:pt x="106729" y="42483"/>
                    <a:pt x="99657" y="25981"/>
                  </a:cubicBezTo>
                  <a:cubicBezTo>
                    <a:pt x="92370" y="9479"/>
                    <a:pt x="77797" y="-808"/>
                    <a:pt x="59366" y="50"/>
                  </a:cubicBezTo>
                  <a:close/>
                  <a:moveTo>
                    <a:pt x="81869" y="49556"/>
                  </a:moveTo>
                  <a:cubicBezTo>
                    <a:pt x="77154" y="60914"/>
                    <a:pt x="60009" y="71201"/>
                    <a:pt x="46936" y="70773"/>
                  </a:cubicBezTo>
                  <a:cubicBezTo>
                    <a:pt x="34292" y="70344"/>
                    <a:pt x="18861" y="60700"/>
                    <a:pt x="17361" y="51056"/>
                  </a:cubicBezTo>
                  <a:cubicBezTo>
                    <a:pt x="15003" y="37125"/>
                    <a:pt x="25290" y="30268"/>
                    <a:pt x="34934" y="23624"/>
                  </a:cubicBezTo>
                  <a:cubicBezTo>
                    <a:pt x="48865" y="14409"/>
                    <a:pt x="64510" y="14194"/>
                    <a:pt x="74797" y="22981"/>
                  </a:cubicBezTo>
                  <a:cubicBezTo>
                    <a:pt x="83155" y="30268"/>
                    <a:pt x="86155" y="39055"/>
                    <a:pt x="81869" y="49556"/>
                  </a:cubicBezTo>
                  <a:close/>
                </a:path>
              </a:pathLst>
            </a:custGeom>
            <a:solidFill>
              <a:srgbClr val="000000"/>
            </a:solidFill>
            <a:ln w="2143" cap="flat">
              <a:noFill/>
              <a:prstDash val="solid"/>
              <a:miter/>
            </a:ln>
          </p:spPr>
          <p:txBody>
            <a:bodyPr rtlCol="0" anchor="ctr"/>
            <a:lstStyle/>
            <a:p>
              <a:endParaRPr lang="en-US"/>
            </a:p>
          </p:txBody>
        </p:sp>
        <p:sp>
          <p:nvSpPr>
            <p:cNvPr id="70" name="Freeform 170">
              <a:extLst>
                <a:ext uri="{FF2B5EF4-FFF2-40B4-BE49-F238E27FC236}">
                  <a16:creationId xmlns:a16="http://schemas.microsoft.com/office/drawing/2014/main" id="{A45EDDCD-DE87-C27E-27F9-C9E7B60A44F8}"/>
                </a:ext>
              </a:extLst>
            </p:cNvPr>
            <p:cNvSpPr/>
            <p:nvPr/>
          </p:nvSpPr>
          <p:spPr>
            <a:xfrm>
              <a:off x="5798998" y="4828557"/>
              <a:ext cx="76475" cy="191927"/>
            </a:xfrm>
            <a:custGeom>
              <a:avLst/>
              <a:gdLst>
                <a:gd name="connsiteX0" fmla="*/ 10894 w 76475"/>
                <a:gd name="connsiteY0" fmla="*/ 191927 h 191927"/>
                <a:gd name="connsiteX1" fmla="*/ 15609 w 76475"/>
                <a:gd name="connsiteY1" fmla="*/ 144135 h 191927"/>
                <a:gd name="connsiteX2" fmla="*/ 68544 w 76475"/>
                <a:gd name="connsiteY2" fmla="*/ 17476 h 191927"/>
                <a:gd name="connsiteX3" fmla="*/ 74116 w 76475"/>
                <a:gd name="connsiteY3" fmla="*/ 2260 h 191927"/>
                <a:gd name="connsiteX4" fmla="*/ 58686 w 76475"/>
                <a:gd name="connsiteY4" fmla="*/ 8047 h 191927"/>
                <a:gd name="connsiteX5" fmla="*/ 50971 w 76475"/>
                <a:gd name="connsiteY5" fmla="*/ 15548 h 191927"/>
                <a:gd name="connsiteX6" fmla="*/ 393 w 76475"/>
                <a:gd name="connsiteY6" fmla="*/ 172424 h 191927"/>
                <a:gd name="connsiteX7" fmla="*/ 10894 w 76475"/>
                <a:gd name="connsiteY7" fmla="*/ 191927 h 191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6475" h="191927">
                  <a:moveTo>
                    <a:pt x="10894" y="191927"/>
                  </a:moveTo>
                  <a:cubicBezTo>
                    <a:pt x="12823" y="173924"/>
                    <a:pt x="14752" y="158923"/>
                    <a:pt x="15609" y="144135"/>
                  </a:cubicBezTo>
                  <a:cubicBezTo>
                    <a:pt x="18824" y="95915"/>
                    <a:pt x="37255" y="54124"/>
                    <a:pt x="68544" y="17476"/>
                  </a:cubicBezTo>
                  <a:cubicBezTo>
                    <a:pt x="72188" y="13190"/>
                    <a:pt x="80546" y="8475"/>
                    <a:pt x="74116" y="2260"/>
                  </a:cubicBezTo>
                  <a:cubicBezTo>
                    <a:pt x="67687" y="-4169"/>
                    <a:pt x="63401" y="4832"/>
                    <a:pt x="58686" y="8047"/>
                  </a:cubicBezTo>
                  <a:cubicBezTo>
                    <a:pt x="55686" y="9975"/>
                    <a:pt x="53328" y="12762"/>
                    <a:pt x="50971" y="15548"/>
                  </a:cubicBezTo>
                  <a:cubicBezTo>
                    <a:pt x="11323" y="60553"/>
                    <a:pt x="-2608" y="113703"/>
                    <a:pt x="393" y="172424"/>
                  </a:cubicBezTo>
                  <a:cubicBezTo>
                    <a:pt x="822" y="178211"/>
                    <a:pt x="1036" y="184855"/>
                    <a:pt x="10894" y="191927"/>
                  </a:cubicBezTo>
                  <a:close/>
                </a:path>
              </a:pathLst>
            </a:custGeom>
            <a:solidFill>
              <a:srgbClr val="000000"/>
            </a:solidFill>
            <a:ln w="2143" cap="flat">
              <a:noFill/>
              <a:prstDash val="solid"/>
              <a:miter/>
            </a:ln>
          </p:spPr>
          <p:txBody>
            <a:bodyPr rtlCol="0" anchor="ctr"/>
            <a:lstStyle/>
            <a:p>
              <a:endParaRPr lang="en-US"/>
            </a:p>
          </p:txBody>
        </p:sp>
        <p:sp>
          <p:nvSpPr>
            <p:cNvPr id="71" name="Freeform 171">
              <a:extLst>
                <a:ext uri="{FF2B5EF4-FFF2-40B4-BE49-F238E27FC236}">
                  <a16:creationId xmlns:a16="http://schemas.microsoft.com/office/drawing/2014/main" id="{AC9A3BCA-0CBD-6880-3ADD-FAFF5C2B850E}"/>
                </a:ext>
              </a:extLst>
            </p:cNvPr>
            <p:cNvSpPr/>
            <p:nvPr/>
          </p:nvSpPr>
          <p:spPr>
            <a:xfrm>
              <a:off x="6244090" y="5495653"/>
              <a:ext cx="50420" cy="93912"/>
            </a:xfrm>
            <a:custGeom>
              <a:avLst/>
              <a:gdLst>
                <a:gd name="connsiteX0" fmla="*/ 25503 w 50420"/>
                <a:gd name="connsiteY0" fmla="*/ 1677 h 93912"/>
                <a:gd name="connsiteX1" fmla="*/ 26360 w 50420"/>
                <a:gd name="connsiteY1" fmla="*/ 11106 h 93912"/>
                <a:gd name="connsiteX2" fmla="*/ 33004 w 50420"/>
                <a:gd name="connsiteY2" fmla="*/ 31466 h 93912"/>
                <a:gd name="connsiteX3" fmla="*/ 0 w 50420"/>
                <a:gd name="connsiteY3" fmla="*/ 90830 h 93912"/>
                <a:gd name="connsiteX4" fmla="*/ 28932 w 50420"/>
                <a:gd name="connsiteY4" fmla="*/ 87830 h 93912"/>
                <a:gd name="connsiteX5" fmla="*/ 37290 w 50420"/>
                <a:gd name="connsiteY5" fmla="*/ 4034 h 93912"/>
                <a:gd name="connsiteX6" fmla="*/ 25503 w 50420"/>
                <a:gd name="connsiteY6" fmla="*/ 1677 h 93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0420" h="93912">
                  <a:moveTo>
                    <a:pt x="25503" y="1677"/>
                  </a:moveTo>
                  <a:cubicBezTo>
                    <a:pt x="21431" y="4891"/>
                    <a:pt x="25288" y="8106"/>
                    <a:pt x="26360" y="11106"/>
                  </a:cubicBezTo>
                  <a:cubicBezTo>
                    <a:pt x="28503" y="17964"/>
                    <a:pt x="31718" y="24393"/>
                    <a:pt x="33004" y="31466"/>
                  </a:cubicBezTo>
                  <a:cubicBezTo>
                    <a:pt x="37290" y="57826"/>
                    <a:pt x="28503" y="78400"/>
                    <a:pt x="0" y="90830"/>
                  </a:cubicBezTo>
                  <a:cubicBezTo>
                    <a:pt x="14144" y="97260"/>
                    <a:pt x="21645" y="92330"/>
                    <a:pt x="28932" y="87830"/>
                  </a:cubicBezTo>
                  <a:cubicBezTo>
                    <a:pt x="53364" y="72185"/>
                    <a:pt x="58078" y="24393"/>
                    <a:pt x="37290" y="4034"/>
                  </a:cubicBezTo>
                  <a:cubicBezTo>
                    <a:pt x="33861" y="605"/>
                    <a:pt x="30004" y="-1753"/>
                    <a:pt x="25503" y="1677"/>
                  </a:cubicBezTo>
                  <a:close/>
                </a:path>
              </a:pathLst>
            </a:custGeom>
            <a:solidFill>
              <a:srgbClr val="000000"/>
            </a:solidFill>
            <a:ln w="2143" cap="flat">
              <a:noFill/>
              <a:prstDash val="solid"/>
              <a:miter/>
            </a:ln>
          </p:spPr>
          <p:txBody>
            <a:bodyPr rtlCol="0" anchor="ctr"/>
            <a:lstStyle/>
            <a:p>
              <a:endParaRPr lang="en-US"/>
            </a:p>
          </p:txBody>
        </p:sp>
        <p:sp>
          <p:nvSpPr>
            <p:cNvPr id="72" name="Freeform 172">
              <a:extLst>
                <a:ext uri="{FF2B5EF4-FFF2-40B4-BE49-F238E27FC236}">
                  <a16:creationId xmlns:a16="http://schemas.microsoft.com/office/drawing/2014/main" id="{9BC16A7C-F3C7-BD46-2738-76F05AD191B1}"/>
                </a:ext>
              </a:extLst>
            </p:cNvPr>
            <p:cNvSpPr/>
            <p:nvPr/>
          </p:nvSpPr>
          <p:spPr>
            <a:xfrm>
              <a:off x="6028277" y="5632202"/>
              <a:ext cx="17936" cy="20563"/>
            </a:xfrm>
            <a:custGeom>
              <a:avLst/>
              <a:gdLst>
                <a:gd name="connsiteX0" fmla="*/ 14359 w 17936"/>
                <a:gd name="connsiteY0" fmla="*/ 145 h 20563"/>
                <a:gd name="connsiteX1" fmla="*/ 0 w 17936"/>
                <a:gd name="connsiteY1" fmla="*/ 16004 h 20563"/>
                <a:gd name="connsiteX2" fmla="*/ 4929 w 17936"/>
                <a:gd name="connsiteY2" fmla="*/ 20504 h 20563"/>
                <a:gd name="connsiteX3" fmla="*/ 17788 w 17936"/>
                <a:gd name="connsiteY3" fmla="*/ 5931 h 20563"/>
                <a:gd name="connsiteX4" fmla="*/ 14359 w 17936"/>
                <a:gd name="connsiteY4" fmla="*/ 145 h 205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6" h="20563">
                  <a:moveTo>
                    <a:pt x="14359" y="145"/>
                  </a:moveTo>
                  <a:cubicBezTo>
                    <a:pt x="9430" y="-1356"/>
                    <a:pt x="214" y="9146"/>
                    <a:pt x="0" y="16004"/>
                  </a:cubicBezTo>
                  <a:cubicBezTo>
                    <a:pt x="429" y="19004"/>
                    <a:pt x="1929" y="20933"/>
                    <a:pt x="4929" y="20504"/>
                  </a:cubicBezTo>
                  <a:cubicBezTo>
                    <a:pt x="13073" y="19218"/>
                    <a:pt x="16073" y="13004"/>
                    <a:pt x="17788" y="5931"/>
                  </a:cubicBezTo>
                  <a:cubicBezTo>
                    <a:pt x="18431" y="3145"/>
                    <a:pt x="16931" y="787"/>
                    <a:pt x="14359" y="145"/>
                  </a:cubicBezTo>
                  <a:close/>
                </a:path>
              </a:pathLst>
            </a:custGeom>
            <a:solidFill>
              <a:srgbClr val="000000"/>
            </a:solidFill>
            <a:ln w="2143" cap="flat">
              <a:noFill/>
              <a:prstDash val="solid"/>
              <a:miter/>
            </a:ln>
          </p:spPr>
          <p:txBody>
            <a:bodyPr rtlCol="0" anchor="ctr"/>
            <a:lstStyle/>
            <a:p>
              <a:endParaRPr lang="en-US"/>
            </a:p>
          </p:txBody>
        </p:sp>
        <p:sp>
          <p:nvSpPr>
            <p:cNvPr id="73" name="Freeform 173">
              <a:extLst>
                <a:ext uri="{FF2B5EF4-FFF2-40B4-BE49-F238E27FC236}">
                  <a16:creationId xmlns:a16="http://schemas.microsoft.com/office/drawing/2014/main" id="{20663D48-2B1A-BB7D-6A71-4DFD628F7C82}"/>
                </a:ext>
              </a:extLst>
            </p:cNvPr>
            <p:cNvSpPr/>
            <p:nvPr/>
          </p:nvSpPr>
          <p:spPr>
            <a:xfrm>
              <a:off x="5568246" y="5512853"/>
              <a:ext cx="326529" cy="711640"/>
            </a:xfrm>
            <a:custGeom>
              <a:avLst/>
              <a:gdLst>
                <a:gd name="connsiteX0" fmla="*/ 233503 w 326529"/>
                <a:gd name="connsiteY0" fmla="*/ 176715 h 711640"/>
                <a:gd name="connsiteX1" fmla="*/ 213143 w 326529"/>
                <a:gd name="connsiteY1" fmla="*/ 169857 h 711640"/>
                <a:gd name="connsiteX2" fmla="*/ 119917 w 326529"/>
                <a:gd name="connsiteY2" fmla="*/ 169214 h 711640"/>
                <a:gd name="connsiteX3" fmla="*/ 87770 w 326529"/>
                <a:gd name="connsiteY3" fmla="*/ 88204 h 711640"/>
                <a:gd name="connsiteX4" fmla="*/ 115202 w 326529"/>
                <a:gd name="connsiteY4" fmla="*/ 38055 h 711640"/>
                <a:gd name="connsiteX5" fmla="*/ 92271 w 326529"/>
                <a:gd name="connsiteY5" fmla="*/ 335 h 711640"/>
                <a:gd name="connsiteX6" fmla="*/ 63124 w 326529"/>
                <a:gd name="connsiteY6" fmla="*/ 18337 h 711640"/>
                <a:gd name="connsiteX7" fmla="*/ 4831 w 326529"/>
                <a:gd name="connsiteY7" fmla="*/ 121422 h 711640"/>
                <a:gd name="connsiteX8" fmla="*/ 15761 w 326529"/>
                <a:gd name="connsiteY8" fmla="*/ 188502 h 711640"/>
                <a:gd name="connsiteX9" fmla="*/ 81341 w 326529"/>
                <a:gd name="connsiteY9" fmla="*/ 256867 h 711640"/>
                <a:gd name="connsiteX10" fmla="*/ 108344 w 326529"/>
                <a:gd name="connsiteY10" fmla="*/ 318375 h 711640"/>
                <a:gd name="connsiteX11" fmla="*/ 100415 w 326529"/>
                <a:gd name="connsiteY11" fmla="*/ 395957 h 711640"/>
                <a:gd name="connsiteX12" fmla="*/ 77054 w 326529"/>
                <a:gd name="connsiteY12" fmla="*/ 632557 h 711640"/>
                <a:gd name="connsiteX13" fmla="*/ 77269 w 326529"/>
                <a:gd name="connsiteY13" fmla="*/ 676706 h 711640"/>
                <a:gd name="connsiteX14" fmla="*/ 116060 w 326529"/>
                <a:gd name="connsiteY14" fmla="*/ 711638 h 711640"/>
                <a:gd name="connsiteX15" fmla="*/ 152064 w 326529"/>
                <a:gd name="connsiteY15" fmla="*/ 680135 h 711640"/>
                <a:gd name="connsiteX16" fmla="*/ 178639 w 326529"/>
                <a:gd name="connsiteY16" fmla="*/ 451678 h 711640"/>
                <a:gd name="connsiteX17" fmla="*/ 195784 w 326529"/>
                <a:gd name="connsiteY17" fmla="*/ 439033 h 711640"/>
                <a:gd name="connsiteX18" fmla="*/ 216143 w 326529"/>
                <a:gd name="connsiteY18" fmla="*/ 451892 h 711640"/>
                <a:gd name="connsiteX19" fmla="*/ 247219 w 326529"/>
                <a:gd name="connsiteY19" fmla="*/ 649274 h 711640"/>
                <a:gd name="connsiteX20" fmla="*/ 296725 w 326529"/>
                <a:gd name="connsiteY20" fmla="*/ 703924 h 711640"/>
                <a:gd name="connsiteX21" fmla="*/ 324585 w 326529"/>
                <a:gd name="connsiteY21" fmla="*/ 682706 h 711640"/>
                <a:gd name="connsiteX22" fmla="*/ 319656 w 326529"/>
                <a:gd name="connsiteY22" fmla="*/ 598696 h 711640"/>
                <a:gd name="connsiteX23" fmla="*/ 276151 w 326529"/>
                <a:gd name="connsiteY23" fmla="*/ 256653 h 711640"/>
                <a:gd name="connsiteX24" fmla="*/ 233503 w 326529"/>
                <a:gd name="connsiteY24" fmla="*/ 176715 h 7116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26529" h="711640">
                  <a:moveTo>
                    <a:pt x="233503" y="176715"/>
                  </a:moveTo>
                  <a:cubicBezTo>
                    <a:pt x="228359" y="170285"/>
                    <a:pt x="221930" y="165142"/>
                    <a:pt x="213143" y="169857"/>
                  </a:cubicBezTo>
                  <a:cubicBezTo>
                    <a:pt x="182068" y="186359"/>
                    <a:pt x="150350" y="173500"/>
                    <a:pt x="119917" y="169214"/>
                  </a:cubicBezTo>
                  <a:cubicBezTo>
                    <a:pt x="73197" y="162570"/>
                    <a:pt x="59695" y="125708"/>
                    <a:pt x="87770" y="88204"/>
                  </a:cubicBezTo>
                  <a:cubicBezTo>
                    <a:pt x="99343" y="72773"/>
                    <a:pt x="110916" y="57343"/>
                    <a:pt x="115202" y="38055"/>
                  </a:cubicBezTo>
                  <a:cubicBezTo>
                    <a:pt x="119703" y="17052"/>
                    <a:pt x="113702" y="3979"/>
                    <a:pt x="92271" y="335"/>
                  </a:cubicBezTo>
                  <a:cubicBezTo>
                    <a:pt x="79198" y="-2022"/>
                    <a:pt x="70197" y="8479"/>
                    <a:pt x="63124" y="18337"/>
                  </a:cubicBezTo>
                  <a:cubicBezTo>
                    <a:pt x="39550" y="50270"/>
                    <a:pt x="18333" y="83917"/>
                    <a:pt x="4831" y="121422"/>
                  </a:cubicBezTo>
                  <a:cubicBezTo>
                    <a:pt x="-3741" y="144782"/>
                    <a:pt x="-1384" y="167714"/>
                    <a:pt x="15761" y="188502"/>
                  </a:cubicBezTo>
                  <a:cubicBezTo>
                    <a:pt x="35907" y="213148"/>
                    <a:pt x="55623" y="238437"/>
                    <a:pt x="81341" y="256867"/>
                  </a:cubicBezTo>
                  <a:cubicBezTo>
                    <a:pt x="103629" y="272941"/>
                    <a:pt x="110487" y="293301"/>
                    <a:pt x="108344" y="318375"/>
                  </a:cubicBezTo>
                  <a:cubicBezTo>
                    <a:pt x="106201" y="344307"/>
                    <a:pt x="104701" y="370453"/>
                    <a:pt x="100415" y="395957"/>
                  </a:cubicBezTo>
                  <a:cubicBezTo>
                    <a:pt x="87342" y="474395"/>
                    <a:pt x="83698" y="553476"/>
                    <a:pt x="77054" y="632557"/>
                  </a:cubicBezTo>
                  <a:cubicBezTo>
                    <a:pt x="77054" y="647345"/>
                    <a:pt x="76197" y="662133"/>
                    <a:pt x="77269" y="676706"/>
                  </a:cubicBezTo>
                  <a:cubicBezTo>
                    <a:pt x="78555" y="695351"/>
                    <a:pt x="93557" y="711853"/>
                    <a:pt x="116060" y="711638"/>
                  </a:cubicBezTo>
                  <a:cubicBezTo>
                    <a:pt x="133633" y="711424"/>
                    <a:pt x="150135" y="703924"/>
                    <a:pt x="152064" y="680135"/>
                  </a:cubicBezTo>
                  <a:cubicBezTo>
                    <a:pt x="154207" y="653132"/>
                    <a:pt x="174567" y="464537"/>
                    <a:pt x="178639" y="451678"/>
                  </a:cubicBezTo>
                  <a:cubicBezTo>
                    <a:pt x="180782" y="445034"/>
                    <a:pt x="188283" y="439891"/>
                    <a:pt x="195784" y="439033"/>
                  </a:cubicBezTo>
                  <a:cubicBezTo>
                    <a:pt x="205428" y="437961"/>
                    <a:pt x="212929" y="444177"/>
                    <a:pt x="216143" y="451892"/>
                  </a:cubicBezTo>
                  <a:cubicBezTo>
                    <a:pt x="224502" y="471608"/>
                    <a:pt x="239718" y="605983"/>
                    <a:pt x="247219" y="649274"/>
                  </a:cubicBezTo>
                  <a:cubicBezTo>
                    <a:pt x="257077" y="705638"/>
                    <a:pt x="282366" y="705209"/>
                    <a:pt x="296725" y="703924"/>
                  </a:cubicBezTo>
                  <a:cubicBezTo>
                    <a:pt x="311727" y="702637"/>
                    <a:pt x="321371" y="699209"/>
                    <a:pt x="324585" y="682706"/>
                  </a:cubicBezTo>
                  <a:cubicBezTo>
                    <a:pt x="329943" y="655489"/>
                    <a:pt x="322871" y="625699"/>
                    <a:pt x="319656" y="598696"/>
                  </a:cubicBezTo>
                  <a:cubicBezTo>
                    <a:pt x="306155" y="484253"/>
                    <a:pt x="296725" y="370025"/>
                    <a:pt x="276151" y="256653"/>
                  </a:cubicBezTo>
                  <a:cubicBezTo>
                    <a:pt x="270150" y="224721"/>
                    <a:pt x="252576" y="200718"/>
                    <a:pt x="233503" y="176715"/>
                  </a:cubicBezTo>
                  <a:close/>
                </a:path>
              </a:pathLst>
            </a:custGeom>
            <a:solidFill>
              <a:srgbClr val="FFFFFF"/>
            </a:solidFill>
            <a:ln w="2143" cap="flat">
              <a:noFill/>
              <a:prstDash val="solid"/>
              <a:miter/>
            </a:ln>
          </p:spPr>
          <p:txBody>
            <a:bodyPr rtlCol="0" anchor="ctr"/>
            <a:lstStyle/>
            <a:p>
              <a:endParaRPr lang="en-US"/>
            </a:p>
          </p:txBody>
        </p:sp>
        <p:sp>
          <p:nvSpPr>
            <p:cNvPr id="74" name="Freeform 174">
              <a:extLst>
                <a:ext uri="{FF2B5EF4-FFF2-40B4-BE49-F238E27FC236}">
                  <a16:creationId xmlns:a16="http://schemas.microsoft.com/office/drawing/2014/main" id="{886B5245-4076-5C06-B14C-6CBDC2C413DB}"/>
                </a:ext>
              </a:extLst>
            </p:cNvPr>
            <p:cNvSpPr/>
            <p:nvPr/>
          </p:nvSpPr>
          <p:spPr>
            <a:xfrm>
              <a:off x="5661511" y="5468572"/>
              <a:ext cx="168322" cy="204336"/>
            </a:xfrm>
            <a:custGeom>
              <a:avLst/>
              <a:gdLst>
                <a:gd name="connsiteX0" fmla="*/ 33938 w 168322"/>
                <a:gd name="connsiteY0" fmla="*/ 98623 h 204336"/>
                <a:gd name="connsiteX1" fmla="*/ 14222 w 168322"/>
                <a:gd name="connsiteY1" fmla="*/ 138057 h 204336"/>
                <a:gd name="connsiteX2" fmla="*/ 2435 w 168322"/>
                <a:gd name="connsiteY2" fmla="*/ 158631 h 204336"/>
                <a:gd name="connsiteX3" fmla="*/ 10364 w 168322"/>
                <a:gd name="connsiteY3" fmla="*/ 186492 h 204336"/>
                <a:gd name="connsiteX4" fmla="*/ 137451 w 168322"/>
                <a:gd name="connsiteY4" fmla="*/ 181777 h 204336"/>
                <a:gd name="connsiteX5" fmla="*/ 155882 w 168322"/>
                <a:gd name="connsiteY5" fmla="*/ 51261 h 204336"/>
                <a:gd name="connsiteX6" fmla="*/ 291 w 168322"/>
                <a:gd name="connsiteY6" fmla="*/ 25757 h 204336"/>
                <a:gd name="connsiteX7" fmla="*/ 33938 w 168322"/>
                <a:gd name="connsiteY7" fmla="*/ 98623 h 204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8322" h="204336">
                  <a:moveTo>
                    <a:pt x="33938" y="98623"/>
                  </a:moveTo>
                  <a:cubicBezTo>
                    <a:pt x="29009" y="112554"/>
                    <a:pt x="22151" y="125627"/>
                    <a:pt x="14222" y="138057"/>
                  </a:cubicBezTo>
                  <a:cubicBezTo>
                    <a:pt x="9935" y="144701"/>
                    <a:pt x="6078" y="151773"/>
                    <a:pt x="2435" y="158631"/>
                  </a:cubicBezTo>
                  <a:cubicBezTo>
                    <a:pt x="-2923" y="168918"/>
                    <a:pt x="934" y="182420"/>
                    <a:pt x="10364" y="186492"/>
                  </a:cubicBezTo>
                  <a:cubicBezTo>
                    <a:pt x="53870" y="218638"/>
                    <a:pt x="117949" y="201279"/>
                    <a:pt x="137451" y="181777"/>
                  </a:cubicBezTo>
                  <a:cubicBezTo>
                    <a:pt x="168527" y="150916"/>
                    <a:pt x="178814" y="89194"/>
                    <a:pt x="155882" y="51261"/>
                  </a:cubicBezTo>
                  <a:cubicBezTo>
                    <a:pt x="128665" y="6255"/>
                    <a:pt x="63085" y="-24178"/>
                    <a:pt x="291" y="25757"/>
                  </a:cubicBezTo>
                  <a:cubicBezTo>
                    <a:pt x="30081" y="32830"/>
                    <a:pt x="45511" y="65834"/>
                    <a:pt x="33938" y="98623"/>
                  </a:cubicBezTo>
                  <a:close/>
                </a:path>
              </a:pathLst>
            </a:custGeom>
            <a:solidFill>
              <a:srgbClr val="FFFFFF"/>
            </a:solidFill>
            <a:ln w="2143" cap="flat">
              <a:noFill/>
              <a:prstDash val="solid"/>
              <a:miter/>
            </a:ln>
          </p:spPr>
          <p:txBody>
            <a:bodyPr rtlCol="0" anchor="ctr"/>
            <a:lstStyle/>
            <a:p>
              <a:endParaRPr lang="en-US"/>
            </a:p>
          </p:txBody>
        </p:sp>
        <p:sp>
          <p:nvSpPr>
            <p:cNvPr id="75" name="Freeform 175">
              <a:extLst>
                <a:ext uri="{FF2B5EF4-FFF2-40B4-BE49-F238E27FC236}">
                  <a16:creationId xmlns:a16="http://schemas.microsoft.com/office/drawing/2014/main" id="{CB32C019-A211-E263-3ED3-EF692F863C46}"/>
                </a:ext>
              </a:extLst>
            </p:cNvPr>
            <p:cNvSpPr/>
            <p:nvPr/>
          </p:nvSpPr>
          <p:spPr>
            <a:xfrm>
              <a:off x="5863685" y="5780436"/>
              <a:ext cx="147736" cy="128148"/>
            </a:xfrm>
            <a:custGeom>
              <a:avLst/>
              <a:gdLst>
                <a:gd name="connsiteX0" fmla="*/ 138875 w 147736"/>
                <a:gd name="connsiteY0" fmla="*/ 74366 h 128148"/>
                <a:gd name="connsiteX1" fmla="*/ 78224 w 147736"/>
                <a:gd name="connsiteY1" fmla="*/ 54436 h 128148"/>
                <a:gd name="connsiteX2" fmla="*/ 0 w 147736"/>
                <a:gd name="connsiteY2" fmla="*/ 0 h 128148"/>
                <a:gd name="connsiteX3" fmla="*/ 13502 w 147736"/>
                <a:gd name="connsiteY3" fmla="*/ 97941 h 128148"/>
                <a:gd name="connsiteX4" fmla="*/ 80796 w 147736"/>
                <a:gd name="connsiteY4" fmla="*/ 122801 h 128148"/>
                <a:gd name="connsiteX5" fmla="*/ 100513 w 147736"/>
                <a:gd name="connsiteY5" fmla="*/ 127087 h 128148"/>
                <a:gd name="connsiteX6" fmla="*/ 137374 w 147736"/>
                <a:gd name="connsiteY6" fmla="*/ 119372 h 128148"/>
                <a:gd name="connsiteX7" fmla="*/ 138875 w 147736"/>
                <a:gd name="connsiteY7" fmla="*/ 74366 h 12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736" h="128148">
                  <a:moveTo>
                    <a:pt x="138875" y="74366"/>
                  </a:moveTo>
                  <a:cubicBezTo>
                    <a:pt x="121944" y="60651"/>
                    <a:pt x="99441" y="58293"/>
                    <a:pt x="78224" y="54436"/>
                  </a:cubicBezTo>
                  <a:cubicBezTo>
                    <a:pt x="56150" y="50578"/>
                    <a:pt x="22717" y="27861"/>
                    <a:pt x="0" y="0"/>
                  </a:cubicBezTo>
                  <a:cubicBezTo>
                    <a:pt x="5787" y="31075"/>
                    <a:pt x="7930" y="61722"/>
                    <a:pt x="13502" y="97941"/>
                  </a:cubicBezTo>
                  <a:cubicBezTo>
                    <a:pt x="16073" y="114872"/>
                    <a:pt x="48863" y="115300"/>
                    <a:pt x="80796" y="122801"/>
                  </a:cubicBezTo>
                  <a:cubicBezTo>
                    <a:pt x="87440" y="124301"/>
                    <a:pt x="93869" y="126230"/>
                    <a:pt x="100513" y="127087"/>
                  </a:cubicBezTo>
                  <a:cubicBezTo>
                    <a:pt x="115086" y="129231"/>
                    <a:pt x="127302" y="128802"/>
                    <a:pt x="137374" y="119372"/>
                  </a:cubicBezTo>
                  <a:cubicBezTo>
                    <a:pt x="149804" y="108228"/>
                    <a:pt x="151948" y="84868"/>
                    <a:pt x="138875" y="74366"/>
                  </a:cubicBezTo>
                  <a:close/>
                </a:path>
              </a:pathLst>
            </a:custGeom>
            <a:solidFill>
              <a:srgbClr val="FFFFFF"/>
            </a:solidFill>
            <a:ln w="2143" cap="flat">
              <a:noFill/>
              <a:prstDash val="solid"/>
              <a:miter/>
            </a:ln>
          </p:spPr>
          <p:txBody>
            <a:bodyPr rtlCol="0" anchor="ctr"/>
            <a:lstStyle/>
            <a:p>
              <a:endParaRPr lang="en-US"/>
            </a:p>
          </p:txBody>
        </p:sp>
        <p:sp>
          <p:nvSpPr>
            <p:cNvPr id="76" name="Freeform 176">
              <a:extLst>
                <a:ext uri="{FF2B5EF4-FFF2-40B4-BE49-F238E27FC236}">
                  <a16:creationId xmlns:a16="http://schemas.microsoft.com/office/drawing/2014/main" id="{C92DDF2C-C8C7-8054-26D8-0FDDA003769F}"/>
                </a:ext>
              </a:extLst>
            </p:cNvPr>
            <p:cNvSpPr/>
            <p:nvPr/>
          </p:nvSpPr>
          <p:spPr>
            <a:xfrm>
              <a:off x="5549399" y="5452066"/>
              <a:ext cx="476783" cy="792235"/>
            </a:xfrm>
            <a:custGeom>
              <a:avLst/>
              <a:gdLst>
                <a:gd name="connsiteX0" fmla="*/ 444587 w 476783"/>
                <a:gd name="connsiteY0" fmla="*/ 379376 h 792235"/>
                <a:gd name="connsiteX1" fmla="*/ 398296 w 476783"/>
                <a:gd name="connsiteY1" fmla="*/ 365660 h 792235"/>
                <a:gd name="connsiteX2" fmla="*/ 320929 w 476783"/>
                <a:gd name="connsiteY2" fmla="*/ 309082 h 792235"/>
                <a:gd name="connsiteX3" fmla="*/ 263493 w 476783"/>
                <a:gd name="connsiteY3" fmla="*/ 223357 h 792235"/>
                <a:gd name="connsiteX4" fmla="*/ 265851 w 476783"/>
                <a:gd name="connsiteY4" fmla="*/ 207498 h 792235"/>
                <a:gd name="connsiteX5" fmla="*/ 298212 w 476783"/>
                <a:gd name="connsiteY5" fmla="*/ 107414 h 792235"/>
                <a:gd name="connsiteX6" fmla="*/ 120975 w 476783"/>
                <a:gd name="connsiteY6" fmla="*/ 13545 h 792235"/>
                <a:gd name="connsiteX7" fmla="*/ 89043 w 476783"/>
                <a:gd name="connsiteY7" fmla="*/ 44620 h 792235"/>
                <a:gd name="connsiteX8" fmla="*/ 15105 w 476783"/>
                <a:gd name="connsiteY8" fmla="*/ 154991 h 792235"/>
                <a:gd name="connsiteX9" fmla="*/ 43394 w 476783"/>
                <a:gd name="connsiteY9" fmla="*/ 291293 h 792235"/>
                <a:gd name="connsiteX10" fmla="*/ 75756 w 476783"/>
                <a:gd name="connsiteY10" fmla="*/ 321512 h 792235"/>
                <a:gd name="connsiteX11" fmla="*/ 110046 w 476783"/>
                <a:gd name="connsiteY11" fmla="*/ 393092 h 792235"/>
                <a:gd name="connsiteX12" fmla="*/ 74684 w 476783"/>
                <a:gd name="connsiteY12" fmla="*/ 723776 h 792235"/>
                <a:gd name="connsiteX13" fmla="*/ 116046 w 476783"/>
                <a:gd name="connsiteY13" fmla="*/ 788070 h 792235"/>
                <a:gd name="connsiteX14" fmla="*/ 189341 w 476783"/>
                <a:gd name="connsiteY14" fmla="*/ 735563 h 792235"/>
                <a:gd name="connsiteX15" fmla="*/ 205843 w 476783"/>
                <a:gd name="connsiteY15" fmla="*/ 565400 h 792235"/>
                <a:gd name="connsiteX16" fmla="*/ 216130 w 476783"/>
                <a:gd name="connsiteY16" fmla="*/ 526180 h 792235"/>
                <a:gd name="connsiteX17" fmla="*/ 238847 w 476783"/>
                <a:gd name="connsiteY17" fmla="*/ 664412 h 792235"/>
                <a:gd name="connsiteX18" fmla="*/ 285567 w 476783"/>
                <a:gd name="connsiteY18" fmla="*/ 780569 h 792235"/>
                <a:gd name="connsiteX19" fmla="*/ 362291 w 476783"/>
                <a:gd name="connsiteY19" fmla="*/ 724848 h 792235"/>
                <a:gd name="connsiteX20" fmla="*/ 333145 w 476783"/>
                <a:gd name="connsiteY20" fmla="*/ 461243 h 792235"/>
                <a:gd name="connsiteX21" fmla="*/ 362506 w 476783"/>
                <a:gd name="connsiteY21" fmla="*/ 462530 h 792235"/>
                <a:gd name="connsiteX22" fmla="*/ 385437 w 476783"/>
                <a:gd name="connsiteY22" fmla="*/ 468744 h 792235"/>
                <a:gd name="connsiteX23" fmla="*/ 442658 w 476783"/>
                <a:gd name="connsiteY23" fmla="*/ 471316 h 792235"/>
                <a:gd name="connsiteX24" fmla="*/ 476520 w 476783"/>
                <a:gd name="connsiteY24" fmla="*/ 432740 h 792235"/>
                <a:gd name="connsiteX25" fmla="*/ 444587 w 476783"/>
                <a:gd name="connsiteY25" fmla="*/ 379376 h 792235"/>
                <a:gd name="connsiteX26" fmla="*/ 267994 w 476783"/>
                <a:gd name="connsiteY26" fmla="*/ 67766 h 792235"/>
                <a:gd name="connsiteX27" fmla="*/ 249563 w 476783"/>
                <a:gd name="connsiteY27" fmla="*/ 198282 h 792235"/>
                <a:gd name="connsiteX28" fmla="*/ 122476 w 476783"/>
                <a:gd name="connsiteY28" fmla="*/ 202997 h 792235"/>
                <a:gd name="connsiteX29" fmla="*/ 114546 w 476783"/>
                <a:gd name="connsiteY29" fmla="*/ 175136 h 792235"/>
                <a:gd name="connsiteX30" fmla="*/ 126333 w 476783"/>
                <a:gd name="connsiteY30" fmla="*/ 154563 h 792235"/>
                <a:gd name="connsiteX31" fmla="*/ 146050 w 476783"/>
                <a:gd name="connsiteY31" fmla="*/ 115129 h 792235"/>
                <a:gd name="connsiteX32" fmla="*/ 112403 w 476783"/>
                <a:gd name="connsiteY32" fmla="*/ 42262 h 792235"/>
                <a:gd name="connsiteX33" fmla="*/ 267994 w 476783"/>
                <a:gd name="connsiteY33" fmla="*/ 67766 h 792235"/>
                <a:gd name="connsiteX34" fmla="*/ 338288 w 476783"/>
                <a:gd name="connsiteY34" fmla="*/ 659482 h 792235"/>
                <a:gd name="connsiteX35" fmla="*/ 343217 w 476783"/>
                <a:gd name="connsiteY35" fmla="*/ 743493 h 792235"/>
                <a:gd name="connsiteX36" fmla="*/ 315357 w 476783"/>
                <a:gd name="connsiteY36" fmla="*/ 764710 h 792235"/>
                <a:gd name="connsiteX37" fmla="*/ 265851 w 476783"/>
                <a:gd name="connsiteY37" fmla="*/ 710060 h 792235"/>
                <a:gd name="connsiteX38" fmla="*/ 234775 w 476783"/>
                <a:gd name="connsiteY38" fmla="*/ 512678 h 792235"/>
                <a:gd name="connsiteX39" fmla="*/ 214416 w 476783"/>
                <a:gd name="connsiteY39" fmla="*/ 499820 h 792235"/>
                <a:gd name="connsiteX40" fmla="*/ 197271 w 476783"/>
                <a:gd name="connsiteY40" fmla="*/ 512464 h 792235"/>
                <a:gd name="connsiteX41" fmla="*/ 170696 w 476783"/>
                <a:gd name="connsiteY41" fmla="*/ 740921 h 792235"/>
                <a:gd name="connsiteX42" fmla="*/ 134692 w 476783"/>
                <a:gd name="connsiteY42" fmla="*/ 772425 h 792235"/>
                <a:gd name="connsiteX43" fmla="*/ 95901 w 476783"/>
                <a:gd name="connsiteY43" fmla="*/ 737493 h 792235"/>
                <a:gd name="connsiteX44" fmla="*/ 95686 w 476783"/>
                <a:gd name="connsiteY44" fmla="*/ 693344 h 792235"/>
                <a:gd name="connsiteX45" fmla="*/ 119047 w 476783"/>
                <a:gd name="connsiteY45" fmla="*/ 456743 h 792235"/>
                <a:gd name="connsiteX46" fmla="*/ 126976 w 476783"/>
                <a:gd name="connsiteY46" fmla="*/ 379162 h 792235"/>
                <a:gd name="connsiteX47" fmla="*/ 99973 w 476783"/>
                <a:gd name="connsiteY47" fmla="*/ 317654 h 792235"/>
                <a:gd name="connsiteX48" fmla="*/ 34393 w 476783"/>
                <a:gd name="connsiteY48" fmla="*/ 249289 h 792235"/>
                <a:gd name="connsiteX49" fmla="*/ 23463 w 476783"/>
                <a:gd name="connsiteY49" fmla="*/ 182209 h 792235"/>
                <a:gd name="connsiteX50" fmla="*/ 81756 w 476783"/>
                <a:gd name="connsiteY50" fmla="*/ 79124 h 792235"/>
                <a:gd name="connsiteX51" fmla="*/ 110903 w 476783"/>
                <a:gd name="connsiteY51" fmla="*/ 61122 h 792235"/>
                <a:gd name="connsiteX52" fmla="*/ 133834 w 476783"/>
                <a:gd name="connsiteY52" fmla="*/ 98841 h 792235"/>
                <a:gd name="connsiteX53" fmla="*/ 106402 w 476783"/>
                <a:gd name="connsiteY53" fmla="*/ 148990 h 792235"/>
                <a:gd name="connsiteX54" fmla="*/ 138549 w 476783"/>
                <a:gd name="connsiteY54" fmla="*/ 230000 h 792235"/>
                <a:gd name="connsiteX55" fmla="*/ 231775 w 476783"/>
                <a:gd name="connsiteY55" fmla="*/ 230643 h 792235"/>
                <a:gd name="connsiteX56" fmla="*/ 252135 w 476783"/>
                <a:gd name="connsiteY56" fmla="*/ 237501 h 792235"/>
                <a:gd name="connsiteX57" fmla="*/ 294569 w 476783"/>
                <a:gd name="connsiteY57" fmla="*/ 317226 h 792235"/>
                <a:gd name="connsiteX58" fmla="*/ 338288 w 476783"/>
                <a:gd name="connsiteY58" fmla="*/ 659482 h 792235"/>
                <a:gd name="connsiteX59" fmla="*/ 451660 w 476783"/>
                <a:gd name="connsiteY59" fmla="*/ 447956 h 792235"/>
                <a:gd name="connsiteX60" fmla="*/ 414798 w 476783"/>
                <a:gd name="connsiteY60" fmla="*/ 455672 h 792235"/>
                <a:gd name="connsiteX61" fmla="*/ 395081 w 476783"/>
                <a:gd name="connsiteY61" fmla="*/ 451385 h 792235"/>
                <a:gd name="connsiteX62" fmla="*/ 327787 w 476783"/>
                <a:gd name="connsiteY62" fmla="*/ 426525 h 792235"/>
                <a:gd name="connsiteX63" fmla="*/ 314285 w 476783"/>
                <a:gd name="connsiteY63" fmla="*/ 328584 h 792235"/>
                <a:gd name="connsiteX64" fmla="*/ 392509 w 476783"/>
                <a:gd name="connsiteY64" fmla="*/ 383019 h 792235"/>
                <a:gd name="connsiteX65" fmla="*/ 453160 w 476783"/>
                <a:gd name="connsiteY65" fmla="*/ 402951 h 792235"/>
                <a:gd name="connsiteX66" fmla="*/ 451660 w 476783"/>
                <a:gd name="connsiteY66" fmla="*/ 447956 h 79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76783" h="792235">
                  <a:moveTo>
                    <a:pt x="444587" y="379376"/>
                  </a:moveTo>
                  <a:cubicBezTo>
                    <a:pt x="427871" y="372518"/>
                    <a:pt x="415869" y="369732"/>
                    <a:pt x="398296" y="365660"/>
                  </a:cubicBezTo>
                  <a:cubicBezTo>
                    <a:pt x="365292" y="358373"/>
                    <a:pt x="338931" y="337585"/>
                    <a:pt x="320929" y="309082"/>
                  </a:cubicBezTo>
                  <a:cubicBezTo>
                    <a:pt x="302927" y="280364"/>
                    <a:pt x="286425" y="248860"/>
                    <a:pt x="263493" y="223357"/>
                  </a:cubicBezTo>
                  <a:cubicBezTo>
                    <a:pt x="255992" y="214999"/>
                    <a:pt x="258350" y="214570"/>
                    <a:pt x="265851" y="207498"/>
                  </a:cubicBezTo>
                  <a:cubicBezTo>
                    <a:pt x="292425" y="181566"/>
                    <a:pt x="299712" y="140418"/>
                    <a:pt x="298212" y="107414"/>
                  </a:cubicBezTo>
                  <a:cubicBezTo>
                    <a:pt x="294569" y="26832"/>
                    <a:pt x="209915" y="-26318"/>
                    <a:pt x="120975" y="13545"/>
                  </a:cubicBezTo>
                  <a:cubicBezTo>
                    <a:pt x="111546" y="20831"/>
                    <a:pt x="94186" y="30261"/>
                    <a:pt x="89043" y="44620"/>
                  </a:cubicBezTo>
                  <a:cubicBezTo>
                    <a:pt x="89043" y="44620"/>
                    <a:pt x="35465" y="113629"/>
                    <a:pt x="15105" y="154991"/>
                  </a:cubicBezTo>
                  <a:cubicBezTo>
                    <a:pt x="-12113" y="210712"/>
                    <a:pt x="-2468" y="248431"/>
                    <a:pt x="43394" y="291293"/>
                  </a:cubicBezTo>
                  <a:cubicBezTo>
                    <a:pt x="54110" y="301367"/>
                    <a:pt x="64825" y="311439"/>
                    <a:pt x="75756" y="321512"/>
                  </a:cubicBezTo>
                  <a:cubicBezTo>
                    <a:pt x="102759" y="347015"/>
                    <a:pt x="114760" y="354516"/>
                    <a:pt x="110046" y="393092"/>
                  </a:cubicBezTo>
                  <a:cubicBezTo>
                    <a:pt x="103187" y="449242"/>
                    <a:pt x="77470" y="674056"/>
                    <a:pt x="74684" y="723776"/>
                  </a:cubicBezTo>
                  <a:cubicBezTo>
                    <a:pt x="72755" y="758066"/>
                    <a:pt x="83899" y="779712"/>
                    <a:pt x="116046" y="788070"/>
                  </a:cubicBezTo>
                  <a:cubicBezTo>
                    <a:pt x="151622" y="800500"/>
                    <a:pt x="183983" y="785713"/>
                    <a:pt x="189341" y="735563"/>
                  </a:cubicBezTo>
                  <a:cubicBezTo>
                    <a:pt x="189770" y="732135"/>
                    <a:pt x="201985" y="619621"/>
                    <a:pt x="205843" y="565400"/>
                  </a:cubicBezTo>
                  <a:cubicBezTo>
                    <a:pt x="206486" y="556398"/>
                    <a:pt x="209272" y="524252"/>
                    <a:pt x="216130" y="526180"/>
                  </a:cubicBezTo>
                  <a:cubicBezTo>
                    <a:pt x="228989" y="520822"/>
                    <a:pt x="234347" y="620478"/>
                    <a:pt x="238847" y="664412"/>
                  </a:cubicBezTo>
                  <a:cubicBezTo>
                    <a:pt x="242491" y="698273"/>
                    <a:pt x="247848" y="765996"/>
                    <a:pt x="285567" y="780569"/>
                  </a:cubicBezTo>
                  <a:cubicBezTo>
                    <a:pt x="328216" y="795142"/>
                    <a:pt x="366363" y="769210"/>
                    <a:pt x="362291" y="724848"/>
                  </a:cubicBezTo>
                  <a:cubicBezTo>
                    <a:pt x="358648" y="685415"/>
                    <a:pt x="337860" y="501749"/>
                    <a:pt x="333145" y="461243"/>
                  </a:cubicBezTo>
                  <a:cubicBezTo>
                    <a:pt x="332502" y="454171"/>
                    <a:pt x="339360" y="456743"/>
                    <a:pt x="362506" y="462530"/>
                  </a:cubicBezTo>
                  <a:cubicBezTo>
                    <a:pt x="370221" y="464458"/>
                    <a:pt x="377722" y="467887"/>
                    <a:pt x="385437" y="468744"/>
                  </a:cubicBezTo>
                  <a:cubicBezTo>
                    <a:pt x="404296" y="470887"/>
                    <a:pt x="423156" y="477317"/>
                    <a:pt x="442658" y="471316"/>
                  </a:cubicBezTo>
                  <a:cubicBezTo>
                    <a:pt x="462375" y="465316"/>
                    <a:pt x="474377" y="453742"/>
                    <a:pt x="476520" y="432740"/>
                  </a:cubicBezTo>
                  <a:cubicBezTo>
                    <a:pt x="478663" y="408951"/>
                    <a:pt x="467733" y="388592"/>
                    <a:pt x="444587" y="379376"/>
                  </a:cubicBezTo>
                  <a:close/>
                  <a:moveTo>
                    <a:pt x="267994" y="67766"/>
                  </a:moveTo>
                  <a:cubicBezTo>
                    <a:pt x="290925" y="105699"/>
                    <a:pt x="280638" y="167421"/>
                    <a:pt x="249563" y="198282"/>
                  </a:cubicBezTo>
                  <a:cubicBezTo>
                    <a:pt x="230061" y="217785"/>
                    <a:pt x="165981" y="235144"/>
                    <a:pt x="122476" y="202997"/>
                  </a:cubicBezTo>
                  <a:cubicBezTo>
                    <a:pt x="113046" y="198925"/>
                    <a:pt x="109188" y="185423"/>
                    <a:pt x="114546" y="175136"/>
                  </a:cubicBezTo>
                  <a:cubicBezTo>
                    <a:pt x="118189" y="168064"/>
                    <a:pt x="122047" y="161206"/>
                    <a:pt x="126333" y="154563"/>
                  </a:cubicBezTo>
                  <a:cubicBezTo>
                    <a:pt x="134477" y="142132"/>
                    <a:pt x="141121" y="129059"/>
                    <a:pt x="146050" y="115129"/>
                  </a:cubicBezTo>
                  <a:cubicBezTo>
                    <a:pt x="157623" y="82339"/>
                    <a:pt x="141978" y="49120"/>
                    <a:pt x="112403" y="42262"/>
                  </a:cubicBezTo>
                  <a:cubicBezTo>
                    <a:pt x="175411" y="-7672"/>
                    <a:pt x="240776" y="22760"/>
                    <a:pt x="267994" y="67766"/>
                  </a:cubicBezTo>
                  <a:close/>
                  <a:moveTo>
                    <a:pt x="338288" y="659482"/>
                  </a:moveTo>
                  <a:cubicBezTo>
                    <a:pt x="341503" y="686272"/>
                    <a:pt x="348361" y="716275"/>
                    <a:pt x="343217" y="743493"/>
                  </a:cubicBezTo>
                  <a:cubicBezTo>
                    <a:pt x="340003" y="759995"/>
                    <a:pt x="330144" y="763424"/>
                    <a:pt x="315357" y="764710"/>
                  </a:cubicBezTo>
                  <a:cubicBezTo>
                    <a:pt x="300998" y="765996"/>
                    <a:pt x="275709" y="766425"/>
                    <a:pt x="265851" y="710060"/>
                  </a:cubicBezTo>
                  <a:cubicBezTo>
                    <a:pt x="258350" y="666555"/>
                    <a:pt x="243134" y="532395"/>
                    <a:pt x="234775" y="512678"/>
                  </a:cubicBezTo>
                  <a:cubicBezTo>
                    <a:pt x="231561" y="504963"/>
                    <a:pt x="224060" y="498748"/>
                    <a:pt x="214416" y="499820"/>
                  </a:cubicBezTo>
                  <a:cubicBezTo>
                    <a:pt x="206700" y="500677"/>
                    <a:pt x="199200" y="505821"/>
                    <a:pt x="197271" y="512464"/>
                  </a:cubicBezTo>
                  <a:cubicBezTo>
                    <a:pt x="193199" y="525323"/>
                    <a:pt x="172839" y="713918"/>
                    <a:pt x="170696" y="740921"/>
                  </a:cubicBezTo>
                  <a:cubicBezTo>
                    <a:pt x="168767" y="764496"/>
                    <a:pt x="152265" y="772211"/>
                    <a:pt x="134692" y="772425"/>
                  </a:cubicBezTo>
                  <a:cubicBezTo>
                    <a:pt x="112403" y="772640"/>
                    <a:pt x="97401" y="756138"/>
                    <a:pt x="95901" y="737493"/>
                  </a:cubicBezTo>
                  <a:cubicBezTo>
                    <a:pt x="94829" y="722919"/>
                    <a:pt x="95686" y="708131"/>
                    <a:pt x="95686" y="693344"/>
                  </a:cubicBezTo>
                  <a:cubicBezTo>
                    <a:pt x="102330" y="614263"/>
                    <a:pt x="105974" y="535181"/>
                    <a:pt x="119047" y="456743"/>
                  </a:cubicBezTo>
                  <a:cubicBezTo>
                    <a:pt x="123333" y="431026"/>
                    <a:pt x="124833" y="405094"/>
                    <a:pt x="126976" y="379162"/>
                  </a:cubicBezTo>
                  <a:cubicBezTo>
                    <a:pt x="129119" y="354087"/>
                    <a:pt x="122261" y="333513"/>
                    <a:pt x="99973" y="317654"/>
                  </a:cubicBezTo>
                  <a:cubicBezTo>
                    <a:pt x="74255" y="299223"/>
                    <a:pt x="54539" y="273935"/>
                    <a:pt x="34393" y="249289"/>
                  </a:cubicBezTo>
                  <a:cubicBezTo>
                    <a:pt x="17462" y="228500"/>
                    <a:pt x="15105" y="205783"/>
                    <a:pt x="23463" y="182209"/>
                  </a:cubicBezTo>
                  <a:cubicBezTo>
                    <a:pt x="36965" y="144704"/>
                    <a:pt x="58182" y="111057"/>
                    <a:pt x="81756" y="79124"/>
                  </a:cubicBezTo>
                  <a:cubicBezTo>
                    <a:pt x="89043" y="69266"/>
                    <a:pt x="97830" y="58979"/>
                    <a:pt x="110903" y="61122"/>
                  </a:cubicBezTo>
                  <a:cubicBezTo>
                    <a:pt x="132334" y="64980"/>
                    <a:pt x="138549" y="77839"/>
                    <a:pt x="133834" y="98841"/>
                  </a:cubicBezTo>
                  <a:cubicBezTo>
                    <a:pt x="129548" y="118129"/>
                    <a:pt x="117975" y="133560"/>
                    <a:pt x="106402" y="148990"/>
                  </a:cubicBezTo>
                  <a:cubicBezTo>
                    <a:pt x="78327" y="186495"/>
                    <a:pt x="91829" y="223357"/>
                    <a:pt x="138549" y="230000"/>
                  </a:cubicBezTo>
                  <a:cubicBezTo>
                    <a:pt x="168982" y="234287"/>
                    <a:pt x="200700" y="247145"/>
                    <a:pt x="231775" y="230643"/>
                  </a:cubicBezTo>
                  <a:cubicBezTo>
                    <a:pt x="240562" y="225928"/>
                    <a:pt x="246991" y="231072"/>
                    <a:pt x="252135" y="237501"/>
                  </a:cubicBezTo>
                  <a:cubicBezTo>
                    <a:pt x="271208" y="261504"/>
                    <a:pt x="288782" y="285507"/>
                    <a:pt x="294569" y="317226"/>
                  </a:cubicBezTo>
                  <a:cubicBezTo>
                    <a:pt x="315357" y="430811"/>
                    <a:pt x="324787" y="545040"/>
                    <a:pt x="338288" y="659482"/>
                  </a:cubicBezTo>
                  <a:close/>
                  <a:moveTo>
                    <a:pt x="451660" y="447956"/>
                  </a:moveTo>
                  <a:cubicBezTo>
                    <a:pt x="441373" y="457172"/>
                    <a:pt x="429157" y="457815"/>
                    <a:pt x="414798" y="455672"/>
                  </a:cubicBezTo>
                  <a:cubicBezTo>
                    <a:pt x="408154" y="454600"/>
                    <a:pt x="401725" y="452885"/>
                    <a:pt x="395081" y="451385"/>
                  </a:cubicBezTo>
                  <a:cubicBezTo>
                    <a:pt x="363149" y="444098"/>
                    <a:pt x="330359" y="443455"/>
                    <a:pt x="327787" y="426525"/>
                  </a:cubicBezTo>
                  <a:cubicBezTo>
                    <a:pt x="322215" y="390306"/>
                    <a:pt x="320072" y="359660"/>
                    <a:pt x="314285" y="328584"/>
                  </a:cubicBezTo>
                  <a:cubicBezTo>
                    <a:pt x="337002" y="356230"/>
                    <a:pt x="370435" y="379162"/>
                    <a:pt x="392509" y="383019"/>
                  </a:cubicBezTo>
                  <a:cubicBezTo>
                    <a:pt x="413726" y="386663"/>
                    <a:pt x="436229" y="389235"/>
                    <a:pt x="453160" y="402951"/>
                  </a:cubicBezTo>
                  <a:cubicBezTo>
                    <a:pt x="466233" y="413238"/>
                    <a:pt x="464090" y="436597"/>
                    <a:pt x="451660" y="447956"/>
                  </a:cubicBezTo>
                  <a:close/>
                </a:path>
              </a:pathLst>
            </a:custGeom>
            <a:solidFill>
              <a:srgbClr val="000000"/>
            </a:solidFill>
            <a:ln w="2143" cap="flat">
              <a:noFill/>
              <a:prstDash val="solid"/>
              <a:miter/>
            </a:ln>
          </p:spPr>
          <p:txBody>
            <a:bodyPr rtlCol="0" anchor="ctr"/>
            <a:lstStyle/>
            <a:p>
              <a:endParaRPr lang="en-US"/>
            </a:p>
          </p:txBody>
        </p:sp>
        <p:sp>
          <p:nvSpPr>
            <p:cNvPr id="77" name="Freeform 177">
              <a:extLst>
                <a:ext uri="{FF2B5EF4-FFF2-40B4-BE49-F238E27FC236}">
                  <a16:creationId xmlns:a16="http://schemas.microsoft.com/office/drawing/2014/main" id="{49707083-1C5E-485C-7E14-ECC2E229D188}"/>
                </a:ext>
              </a:extLst>
            </p:cNvPr>
            <p:cNvSpPr/>
            <p:nvPr/>
          </p:nvSpPr>
          <p:spPr>
            <a:xfrm>
              <a:off x="5465243" y="5571696"/>
              <a:ext cx="42254" cy="112942"/>
            </a:xfrm>
            <a:custGeom>
              <a:avLst/>
              <a:gdLst>
                <a:gd name="connsiteX0" fmla="*/ 15251 w 42254"/>
                <a:gd name="connsiteY0" fmla="*/ 57436 h 112942"/>
                <a:gd name="connsiteX1" fmla="*/ 42254 w 42254"/>
                <a:gd name="connsiteY1" fmla="*/ 0 h 112942"/>
                <a:gd name="connsiteX2" fmla="*/ 35 w 42254"/>
                <a:gd name="connsiteY2" fmla="*/ 69009 h 112942"/>
                <a:gd name="connsiteX3" fmla="*/ 37754 w 42254"/>
                <a:gd name="connsiteY3" fmla="*/ 112943 h 112942"/>
                <a:gd name="connsiteX4" fmla="*/ 15251 w 42254"/>
                <a:gd name="connsiteY4" fmla="*/ 57436 h 1129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54" h="112942">
                  <a:moveTo>
                    <a:pt x="15251" y="57436"/>
                  </a:moveTo>
                  <a:cubicBezTo>
                    <a:pt x="16108" y="35147"/>
                    <a:pt x="37968" y="22503"/>
                    <a:pt x="42254" y="0"/>
                  </a:cubicBezTo>
                  <a:cubicBezTo>
                    <a:pt x="15465" y="8144"/>
                    <a:pt x="1106" y="32575"/>
                    <a:pt x="35" y="69009"/>
                  </a:cubicBezTo>
                  <a:cubicBezTo>
                    <a:pt x="-608" y="93011"/>
                    <a:pt x="7536" y="103513"/>
                    <a:pt x="37754" y="112943"/>
                  </a:cubicBezTo>
                  <a:cubicBezTo>
                    <a:pt x="26395" y="95583"/>
                    <a:pt x="14394" y="79296"/>
                    <a:pt x="15251" y="57436"/>
                  </a:cubicBezTo>
                  <a:close/>
                </a:path>
              </a:pathLst>
            </a:custGeom>
            <a:solidFill>
              <a:srgbClr val="000000"/>
            </a:solidFill>
            <a:ln w="2143" cap="flat">
              <a:noFill/>
              <a:prstDash val="solid"/>
              <a:miter/>
            </a:ln>
          </p:spPr>
          <p:txBody>
            <a:bodyPr rtlCol="0" anchor="ctr"/>
            <a:lstStyle/>
            <a:p>
              <a:endParaRPr lang="en-US"/>
            </a:p>
          </p:txBody>
        </p:sp>
        <p:sp>
          <p:nvSpPr>
            <p:cNvPr id="78" name="Freeform 178">
              <a:extLst>
                <a:ext uri="{FF2B5EF4-FFF2-40B4-BE49-F238E27FC236}">
                  <a16:creationId xmlns:a16="http://schemas.microsoft.com/office/drawing/2014/main" id="{54B2C6FD-BA0A-1361-B89E-8E894F65AF75}"/>
                </a:ext>
              </a:extLst>
            </p:cNvPr>
            <p:cNvSpPr/>
            <p:nvPr/>
          </p:nvSpPr>
          <p:spPr>
            <a:xfrm>
              <a:off x="5474877" y="6220571"/>
              <a:ext cx="97318" cy="25137"/>
            </a:xfrm>
            <a:custGeom>
              <a:avLst/>
              <a:gdLst>
                <a:gd name="connsiteX0" fmla="*/ 90699 w 97318"/>
                <a:gd name="connsiteY0" fmla="*/ 11850 h 25137"/>
                <a:gd name="connsiteX1" fmla="*/ 12903 w 97318"/>
                <a:gd name="connsiteY1" fmla="*/ 1349 h 25137"/>
                <a:gd name="connsiteX2" fmla="*/ 44 w 97318"/>
                <a:gd name="connsiteY2" fmla="*/ 13350 h 25137"/>
                <a:gd name="connsiteX3" fmla="*/ 15475 w 97318"/>
                <a:gd name="connsiteY3" fmla="*/ 21923 h 25137"/>
                <a:gd name="connsiteX4" fmla="*/ 97128 w 97318"/>
                <a:gd name="connsiteY4" fmla="*/ 25137 h 25137"/>
                <a:gd name="connsiteX5" fmla="*/ 97128 w 97318"/>
                <a:gd name="connsiteY5" fmla="*/ 18922 h 25137"/>
                <a:gd name="connsiteX6" fmla="*/ 90699 w 97318"/>
                <a:gd name="connsiteY6" fmla="*/ 11850 h 251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318" h="25137">
                  <a:moveTo>
                    <a:pt x="90699" y="11850"/>
                  </a:moveTo>
                  <a:cubicBezTo>
                    <a:pt x="66910" y="-6795"/>
                    <a:pt x="39264" y="2420"/>
                    <a:pt x="12903" y="1349"/>
                  </a:cubicBezTo>
                  <a:cubicBezTo>
                    <a:pt x="5831" y="1135"/>
                    <a:pt x="-598" y="4778"/>
                    <a:pt x="44" y="13350"/>
                  </a:cubicBezTo>
                  <a:cubicBezTo>
                    <a:pt x="902" y="22566"/>
                    <a:pt x="8831" y="22137"/>
                    <a:pt x="15475" y="21923"/>
                  </a:cubicBezTo>
                  <a:cubicBezTo>
                    <a:pt x="42693" y="20637"/>
                    <a:pt x="69911" y="18065"/>
                    <a:pt x="97128" y="25137"/>
                  </a:cubicBezTo>
                  <a:cubicBezTo>
                    <a:pt x="97128" y="21065"/>
                    <a:pt x="97557" y="19565"/>
                    <a:pt x="97128" y="18922"/>
                  </a:cubicBezTo>
                  <a:cubicBezTo>
                    <a:pt x="95199" y="16565"/>
                    <a:pt x="93056" y="13993"/>
                    <a:pt x="90699" y="11850"/>
                  </a:cubicBezTo>
                  <a:close/>
                </a:path>
              </a:pathLst>
            </a:custGeom>
            <a:solidFill>
              <a:srgbClr val="000000"/>
            </a:solidFill>
            <a:ln w="2143" cap="flat">
              <a:noFill/>
              <a:prstDash val="solid"/>
              <a:miter/>
            </a:ln>
          </p:spPr>
          <p:txBody>
            <a:bodyPr rtlCol="0" anchor="ctr"/>
            <a:lstStyle/>
            <a:p>
              <a:endParaRPr lang="en-US"/>
            </a:p>
          </p:txBody>
        </p:sp>
        <p:sp>
          <p:nvSpPr>
            <p:cNvPr id="79" name="Freeform 179">
              <a:extLst>
                <a:ext uri="{FF2B5EF4-FFF2-40B4-BE49-F238E27FC236}">
                  <a16:creationId xmlns:a16="http://schemas.microsoft.com/office/drawing/2014/main" id="{82B138C8-40BF-5C83-39E0-3B1D215F176B}"/>
                </a:ext>
              </a:extLst>
            </p:cNvPr>
            <p:cNvSpPr/>
            <p:nvPr/>
          </p:nvSpPr>
          <p:spPr>
            <a:xfrm>
              <a:off x="5924764" y="6216730"/>
              <a:ext cx="77581" cy="20774"/>
            </a:xfrm>
            <a:custGeom>
              <a:avLst/>
              <a:gdLst>
                <a:gd name="connsiteX0" fmla="*/ 11787 w 77581"/>
                <a:gd name="connsiteY0" fmla="*/ 47 h 20774"/>
                <a:gd name="connsiteX1" fmla="*/ 0 w 77581"/>
                <a:gd name="connsiteY1" fmla="*/ 9262 h 20774"/>
                <a:gd name="connsiteX2" fmla="*/ 11573 w 77581"/>
                <a:gd name="connsiteY2" fmla="*/ 19335 h 20774"/>
                <a:gd name="connsiteX3" fmla="*/ 77581 w 77581"/>
                <a:gd name="connsiteY3" fmla="*/ 13549 h 20774"/>
                <a:gd name="connsiteX4" fmla="*/ 11787 w 77581"/>
                <a:gd name="connsiteY4" fmla="*/ 47 h 20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81" h="20774">
                  <a:moveTo>
                    <a:pt x="11787" y="47"/>
                  </a:moveTo>
                  <a:cubicBezTo>
                    <a:pt x="5787" y="261"/>
                    <a:pt x="0" y="2190"/>
                    <a:pt x="0" y="9262"/>
                  </a:cubicBezTo>
                  <a:cubicBezTo>
                    <a:pt x="0" y="15906"/>
                    <a:pt x="5572" y="18477"/>
                    <a:pt x="11573" y="19335"/>
                  </a:cubicBezTo>
                  <a:cubicBezTo>
                    <a:pt x="33647" y="22764"/>
                    <a:pt x="55507" y="19763"/>
                    <a:pt x="77581" y="13549"/>
                  </a:cubicBezTo>
                  <a:cubicBezTo>
                    <a:pt x="56364" y="1975"/>
                    <a:pt x="34290" y="-382"/>
                    <a:pt x="11787" y="47"/>
                  </a:cubicBezTo>
                  <a:close/>
                </a:path>
              </a:pathLst>
            </a:custGeom>
            <a:solidFill>
              <a:srgbClr val="000000"/>
            </a:solidFill>
            <a:ln w="2143" cap="flat">
              <a:noFill/>
              <a:prstDash val="solid"/>
              <a:miter/>
            </a:ln>
          </p:spPr>
          <p:txBody>
            <a:bodyPr rtlCol="0" anchor="ctr"/>
            <a:lstStyle/>
            <a:p>
              <a:endParaRPr lang="en-US"/>
            </a:p>
          </p:txBody>
        </p:sp>
      </p:grpSp>
      <p:sp>
        <p:nvSpPr>
          <p:cNvPr id="4" name="TextBox 3">
            <a:extLst>
              <a:ext uri="{FF2B5EF4-FFF2-40B4-BE49-F238E27FC236}">
                <a16:creationId xmlns:a16="http://schemas.microsoft.com/office/drawing/2014/main" id="{7EDDCB3E-DB57-06F3-5B6A-7C16BE14FECA}"/>
              </a:ext>
            </a:extLst>
          </p:cNvPr>
          <p:cNvSpPr txBox="1"/>
          <p:nvPr/>
        </p:nvSpPr>
        <p:spPr>
          <a:xfrm>
            <a:off x="4262967" y="2340572"/>
            <a:ext cx="7507104" cy="4093428"/>
          </a:xfrm>
          <a:prstGeom prst="rect">
            <a:avLst/>
          </a:prstGeom>
          <a:noFill/>
        </p:spPr>
        <p:txBody>
          <a:bodyPr wrap="square" rtlCol="0">
            <a:spAutoFit/>
          </a:bodyPr>
          <a:lstStyle/>
          <a:p>
            <a:pPr marL="0" indent="0"/>
            <a:r>
              <a:rPr lang="en-US" sz="2000" b="1" dirty="0">
                <a:solidFill>
                  <a:schemeClr val="bg1"/>
                </a:solidFill>
                <a:highlight>
                  <a:srgbClr val="05AAA3"/>
                </a:highlight>
              </a:rPr>
              <a:t>Example: </a:t>
            </a:r>
            <a:r>
              <a:rPr lang="en-US" sz="2000" dirty="0">
                <a:solidFill>
                  <a:srgbClr val="083F59"/>
                </a:solidFill>
              </a:rPr>
              <a:t>Instead of focusing purely on KPIs or metrics, an SME could incorporate qualitative feedback, such as an employee’s contribution to team cohesion, collaboration, or leadership in diversity initiatives.</a:t>
            </a:r>
          </a:p>
          <a:p>
            <a:pPr marL="0" indent="0"/>
            <a:endParaRPr lang="en-US" sz="2000" dirty="0">
              <a:solidFill>
                <a:srgbClr val="083F59"/>
              </a:solidFill>
            </a:endParaRPr>
          </a:p>
          <a:p>
            <a:r>
              <a:rPr lang="en-US" sz="2000" b="1" dirty="0">
                <a:solidFill>
                  <a:schemeClr val="bg1"/>
                </a:solidFill>
                <a:highlight>
                  <a:srgbClr val="05AAA3"/>
                </a:highlight>
              </a:rPr>
              <a:t>D&amp;I Focus </a:t>
            </a:r>
            <a:r>
              <a:rPr lang="en-US" sz="2000" dirty="0">
                <a:solidFill>
                  <a:srgbClr val="083F59"/>
                </a:solidFill>
              </a:rPr>
              <a:t>Evaluating tangible and intangible contributions allows for a more holistic understanding of an employee’s performance. Integrating both types of measures, </a:t>
            </a:r>
            <a:r>
              <a:rPr lang="en-US" sz="2000" b="1" dirty="0">
                <a:solidFill>
                  <a:srgbClr val="083F59"/>
                </a:solidFill>
              </a:rPr>
              <a:t>quantitative data </a:t>
            </a:r>
            <a:r>
              <a:rPr lang="en-US" sz="2000" dirty="0">
                <a:solidFill>
                  <a:srgbClr val="083F59"/>
                </a:solidFill>
              </a:rPr>
              <a:t>provides clear benchmarks and objective criteria, while </a:t>
            </a:r>
            <a:r>
              <a:rPr lang="en-US" sz="2000" b="1" dirty="0">
                <a:solidFill>
                  <a:srgbClr val="083F59"/>
                </a:solidFill>
              </a:rPr>
              <a:t>qualitative insights </a:t>
            </a:r>
            <a:r>
              <a:rPr lang="en-US" sz="2000" dirty="0">
                <a:solidFill>
                  <a:srgbClr val="083F59"/>
                </a:solidFill>
              </a:rPr>
              <a:t>capture the nuances of an employee’s contributions and potential. This balanced approach ensures fairer, more effective evaluations </a:t>
            </a:r>
            <a:r>
              <a:rPr lang="en-US" sz="2000" dirty="0" err="1">
                <a:solidFill>
                  <a:srgbClr val="083F59"/>
                </a:solidFill>
              </a:rPr>
              <a:t>recognising</a:t>
            </a:r>
            <a:r>
              <a:rPr lang="en-US" sz="2000" dirty="0">
                <a:solidFill>
                  <a:srgbClr val="083F59"/>
                </a:solidFill>
              </a:rPr>
              <a:t> the full scope of an employee’s impact. It also helps avoid </a:t>
            </a:r>
            <a:r>
              <a:rPr lang="en-US" sz="2000" dirty="0" err="1">
                <a:solidFill>
                  <a:srgbClr val="083F59"/>
                </a:solidFill>
              </a:rPr>
              <a:t>penalising</a:t>
            </a:r>
            <a:r>
              <a:rPr lang="en-US" sz="2000" dirty="0">
                <a:solidFill>
                  <a:srgbClr val="083F59"/>
                </a:solidFill>
              </a:rPr>
              <a:t> employees who may not fit into traditional work models. </a:t>
            </a:r>
          </a:p>
          <a:p>
            <a:endParaRPr lang="en-IE" sz="2000" dirty="0"/>
          </a:p>
        </p:txBody>
      </p:sp>
      <p:sp>
        <p:nvSpPr>
          <p:cNvPr id="5" name="TextBox 4">
            <a:extLst>
              <a:ext uri="{FF2B5EF4-FFF2-40B4-BE49-F238E27FC236}">
                <a16:creationId xmlns:a16="http://schemas.microsoft.com/office/drawing/2014/main" id="{B0B74E28-1120-5B8C-3FBC-3B8DE3003C36}"/>
              </a:ext>
            </a:extLst>
          </p:cNvPr>
          <p:cNvSpPr txBox="1"/>
          <p:nvPr/>
        </p:nvSpPr>
        <p:spPr>
          <a:xfrm>
            <a:off x="4924425" y="6372225"/>
            <a:ext cx="669607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Making Employee Performance Evaluations More Effective</a:t>
            </a:r>
            <a:endParaRPr lang="en-IE" dirty="0">
              <a:solidFill>
                <a:schemeClr val="bg1"/>
              </a:solidFill>
            </a:endParaRPr>
          </a:p>
        </p:txBody>
      </p:sp>
    </p:spTree>
    <p:extLst>
      <p:ext uri="{BB962C8B-B14F-4D97-AF65-F5344CB8AC3E}">
        <p14:creationId xmlns:p14="http://schemas.microsoft.com/office/powerpoint/2010/main" val="28848785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9"/>
            <a:ext cx="11323506" cy="3506336"/>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937121" y="4005732"/>
            <a:ext cx="10561505" cy="1767680"/>
          </a:xfrm>
        </p:spPr>
        <p:txBody>
          <a:bodyPr/>
          <a:lstStyle/>
          <a:p>
            <a:pPr marL="342900" indent="-342900">
              <a:buFont typeface="Wingdings" panose="05000000000000000000" pitchFamily="2" charset="2"/>
              <a:buChar char="q"/>
            </a:pPr>
            <a:r>
              <a:rPr lang="en-US" sz="2000" dirty="0"/>
              <a:t>Shift focus from traditional performance metrics to developmental readiness, considering factors like capacity and willingness to learn. This approach acknowledges diverse learning styles and paces, creating a more inclusive environment that supports varied professional growth. </a:t>
            </a:r>
          </a:p>
          <a:p>
            <a:pPr marL="342900" indent="-342900">
              <a:buFont typeface="Wingdings" panose="05000000000000000000" pitchFamily="2" charset="2"/>
              <a:buChar char="q"/>
            </a:pPr>
            <a:r>
              <a:rPr lang="en-US" sz="2000" dirty="0" err="1"/>
              <a:t>Emphasise</a:t>
            </a:r>
            <a:r>
              <a:rPr lang="en-US" sz="2000" dirty="0"/>
              <a:t> personal development over competition, which aligns with equitable practices.</a:t>
            </a:r>
          </a:p>
          <a:p>
            <a:pPr marL="342900" indent="-342900">
              <a:lnSpc>
                <a:spcPct val="100000"/>
              </a:lnSpc>
              <a:spcBef>
                <a:spcPts val="0"/>
              </a:spcBef>
              <a:buFont typeface="Wingdings" panose="05000000000000000000" pitchFamily="2" charset="2"/>
              <a:buChar char="q"/>
            </a:pPr>
            <a:endParaRPr lang="en-IE" sz="2000" dirty="0"/>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Develop a measurement framework to assess performance and capacity to learn. </a:t>
            </a:r>
            <a:endParaRPr lang="en-US" sz="2000" dirty="0">
              <a:solidFill>
                <a:schemeClr val="bg1"/>
              </a:solidFill>
            </a:endParaRPr>
          </a:p>
          <a:p>
            <a:pPr algn="ctr"/>
            <a:r>
              <a:rPr lang="en-US" sz="2100" b="0" dirty="0">
                <a:solidFill>
                  <a:schemeClr val="bg1"/>
                </a:solidFill>
              </a:rPr>
              <a:t>Assess employees’ development readiness — their capacity, ability and willingness to take on professional development at a given point in time — not just performance, and align coaching conversations and support to their true needs. This may require evolving how you evaluate growth and reframing the value of the process while also navigating ambiguous situations and meeting company needs.</a:t>
            </a:r>
            <a:endParaRPr lang="en-IE" sz="2100" b="0" dirty="0">
              <a:solidFill>
                <a:schemeClr val="bg1"/>
              </a:solidFill>
            </a:endParaRPr>
          </a:p>
          <a:p>
            <a:pPr algn="ct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1" y="265747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16080407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DEAEFD-9D44-3046-AA2C-A200BB22F963}"/>
              </a:ext>
            </a:extLst>
          </p:cNvPr>
          <p:cNvSpPr>
            <a:spLocks noGrp="1"/>
          </p:cNvSpPr>
          <p:nvPr>
            <p:ph type="body" sz="quarter" idx="18"/>
          </p:nvPr>
        </p:nvSpPr>
        <p:spPr>
          <a:xfrm>
            <a:off x="4105275" y="522965"/>
            <a:ext cx="7724775" cy="3849918"/>
          </a:xfrm>
        </p:spPr>
        <p:txBody>
          <a:bodyPr/>
          <a:lstStyle/>
          <a:p>
            <a:pPr marL="0" indent="0"/>
            <a:r>
              <a:rPr lang="en-US" sz="3200" dirty="0">
                <a:solidFill>
                  <a:srgbClr val="DF4625"/>
                </a:solidFill>
              </a:rPr>
              <a:t>Enable Inclusive D&amp;I Conversations, Questions and Feedback</a:t>
            </a:r>
          </a:p>
          <a:p>
            <a:pPr marL="0" indent="0"/>
            <a:r>
              <a:rPr lang="en-US" sz="2200" dirty="0"/>
              <a:t>To ensure reviews are truly effective in an inclusive workplace, it’s critical to communicate feedback in a way that is as </a:t>
            </a:r>
            <a:r>
              <a:rPr lang="en-US" sz="2200" b="1" dirty="0"/>
              <a:t>objective and unbiased</a:t>
            </a:r>
            <a:r>
              <a:rPr lang="en-US" sz="2200" dirty="0"/>
              <a:t> as possible, taking into account each employee's unique perspective and contributions. Performance reviews should be designed to </a:t>
            </a:r>
            <a:r>
              <a:rPr lang="en-US" sz="2200" dirty="0" err="1"/>
              <a:t>recognise</a:t>
            </a:r>
            <a:r>
              <a:rPr lang="en-US" sz="2200" dirty="0"/>
              <a:t> and appreciate the workforce's diverse talents, skills, and backgrounds while avoiding biases that may affect how feedback is given or received. </a:t>
            </a:r>
          </a:p>
          <a:p>
            <a:pPr marL="0" indent="0"/>
            <a:r>
              <a:rPr lang="en-US" sz="2200" dirty="0"/>
              <a:t>By engaging in an inclusive feedback environment, managers and employees can communicate openly, respect individual differences and ensure alignment on expectations and objectives.</a:t>
            </a:r>
          </a:p>
          <a:p>
            <a:pPr marL="0" indent="0"/>
            <a:r>
              <a:rPr lang="en-US" sz="2200" dirty="0"/>
              <a:t>Feedback should be developmental, not punitive, and offer clear steps for growth while respecting diverse backgrounds.</a:t>
            </a:r>
          </a:p>
          <a:p>
            <a:pPr marL="0" indent="0"/>
            <a:endParaRPr lang="en-US" sz="2200" dirty="0"/>
          </a:p>
          <a:p>
            <a:pPr marL="0" indent="0"/>
            <a:endParaRPr lang="en-US" dirty="0"/>
          </a:p>
          <a:p>
            <a:pPr marL="0" indent="0"/>
            <a:endParaRPr lang="en-US" dirty="0"/>
          </a:p>
          <a:p>
            <a:pPr marL="0" indent="0"/>
            <a:endParaRPr lang="en-IE" dirty="0"/>
          </a:p>
        </p:txBody>
      </p:sp>
      <p:pic>
        <p:nvPicPr>
          <p:cNvPr id="7" name="Picture 6" descr="A person and person sitting at a table with laptops and papers&#10;&#10;Description automatically generated">
            <a:extLst>
              <a:ext uri="{FF2B5EF4-FFF2-40B4-BE49-F238E27FC236}">
                <a16:creationId xmlns:a16="http://schemas.microsoft.com/office/drawing/2014/main" id="{B0B467B8-26B0-7EF7-C64B-E06393E2A8C5}"/>
              </a:ext>
            </a:extLst>
          </p:cNvPr>
          <p:cNvPicPr>
            <a:picLocks noChangeAspect="1"/>
          </p:cNvPicPr>
          <p:nvPr/>
        </p:nvPicPr>
        <p:blipFill>
          <a:blip r:embed="rId2" cstate="email">
            <a:extLst>
              <a:ext uri="{28A0092B-C50C-407E-A947-70E740481C1C}">
                <a14:useLocalDpi xmlns:a14="http://schemas.microsoft.com/office/drawing/2010/main"/>
              </a:ext>
            </a:extLst>
          </a:blip>
          <a:srcRect l="7037" t="1666" r="18981"/>
          <a:stretch/>
        </p:blipFill>
        <p:spPr>
          <a:xfrm>
            <a:off x="447672" y="1781175"/>
            <a:ext cx="3493509" cy="3095625"/>
          </a:xfrm>
          <a:prstGeom prst="flowChartConnector">
            <a:avLst/>
          </a:prstGeom>
        </p:spPr>
      </p:pic>
      <p:sp>
        <p:nvSpPr>
          <p:cNvPr id="11" name="Round Diagonal Corner Rectangle 9">
            <a:extLst>
              <a:ext uri="{FF2B5EF4-FFF2-40B4-BE49-F238E27FC236}">
                <a16:creationId xmlns:a16="http://schemas.microsoft.com/office/drawing/2014/main" id="{5D619D24-8A05-0B9E-6DFF-56B95CA87AC5}"/>
              </a:ext>
            </a:extLst>
          </p:cNvPr>
          <p:cNvSpPr/>
          <p:nvPr/>
        </p:nvSpPr>
        <p:spPr>
          <a:xfrm rot="16200000">
            <a:off x="970495" y="-132337"/>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7F487390-A327-B007-F754-9D463297A0F2}"/>
              </a:ext>
            </a:extLst>
          </p:cNvPr>
          <p:cNvSpPr txBox="1">
            <a:spLocks/>
          </p:cNvSpPr>
          <p:nvPr/>
        </p:nvSpPr>
        <p:spPr>
          <a:xfrm>
            <a:off x="164040" y="34770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solidFill>
                  <a:srgbClr val="3F3F3F"/>
                </a:solidFill>
              </a:rPr>
              <a:t>Action 6</a:t>
            </a:r>
          </a:p>
        </p:txBody>
      </p:sp>
      <p:pic>
        <p:nvPicPr>
          <p:cNvPr id="13" name="Graphic 12" descr="Chevron arrows with solid fill">
            <a:extLst>
              <a:ext uri="{FF2B5EF4-FFF2-40B4-BE49-F238E27FC236}">
                <a16:creationId xmlns:a16="http://schemas.microsoft.com/office/drawing/2014/main" id="{695E61F7-3615-D6C1-0718-7B7F1B4C13A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9213" y="624558"/>
            <a:ext cx="520661" cy="520661"/>
          </a:xfrm>
          <a:prstGeom prst="rect">
            <a:avLst/>
          </a:prstGeom>
        </p:spPr>
      </p:pic>
    </p:spTree>
    <p:extLst>
      <p:ext uri="{BB962C8B-B14F-4D97-AF65-F5344CB8AC3E}">
        <p14:creationId xmlns:p14="http://schemas.microsoft.com/office/powerpoint/2010/main" val="2164725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9CFBE4B9-D3C7-4831-7875-7460293A4504}"/>
              </a:ext>
            </a:extLst>
          </p:cNvPr>
          <p:cNvSpPr txBox="1">
            <a:spLocks/>
          </p:cNvSpPr>
          <p:nvPr/>
        </p:nvSpPr>
        <p:spPr>
          <a:xfrm>
            <a:off x="216610" y="2615600"/>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000" dirty="0">
                <a:solidFill>
                  <a:srgbClr val="3F3F3F"/>
                </a:solidFill>
              </a:rPr>
              <a:t>By framing performance evaluations with inclusive language, SMEs can avoid bias and create a more supportive and growth-oriented culture for all employees, particularly those from underrepresented groups. This approach benefits employees and the company by promoting fairness, trust, and continuous development.</a:t>
            </a:r>
          </a:p>
          <a:p>
            <a:pPr marL="342900" indent="-342900" algn="l">
              <a:buFont typeface="Wingdings" panose="05000000000000000000" pitchFamily="2" charset="2"/>
              <a:buChar char="q"/>
            </a:pPr>
            <a:r>
              <a:rPr lang="en-US" sz="2000" b="1" dirty="0">
                <a:solidFill>
                  <a:srgbClr val="3F3F3F"/>
                </a:solidFill>
              </a:rPr>
              <a:t>Promote Fairness: </a:t>
            </a:r>
            <a:r>
              <a:rPr lang="en-US" sz="2000" dirty="0">
                <a:solidFill>
                  <a:srgbClr val="3F3F3F"/>
                </a:solidFill>
              </a:rPr>
              <a:t>Inclusive phrases, statements and questions aim to reduce bias by focusing on measurable outcomes, individual perspectives, and inclusive workplace dynamics.</a:t>
            </a:r>
          </a:p>
          <a:p>
            <a:pPr marL="342900" indent="-342900" algn="l">
              <a:buFont typeface="Wingdings" panose="05000000000000000000" pitchFamily="2" charset="2"/>
              <a:buChar char="q"/>
            </a:pPr>
            <a:r>
              <a:rPr lang="en-US" sz="2000" b="1" dirty="0">
                <a:solidFill>
                  <a:srgbClr val="3F3F3F"/>
                </a:solidFill>
              </a:rPr>
              <a:t>Encourages Open Dialogue: </a:t>
            </a:r>
            <a:r>
              <a:rPr lang="en-US" sz="2000" dirty="0">
                <a:solidFill>
                  <a:srgbClr val="3F3F3F"/>
                </a:solidFill>
              </a:rPr>
              <a:t>They allow employees to voice concerns or highlight potential barriers that may affect their performance or inclusion in the workplace.</a:t>
            </a:r>
          </a:p>
          <a:p>
            <a:pPr marL="342900" indent="-342900" algn="l">
              <a:buFont typeface="Wingdings" panose="05000000000000000000" pitchFamily="2" charset="2"/>
              <a:buChar char="q"/>
            </a:pPr>
            <a:r>
              <a:rPr lang="en-US" sz="2000" b="1" dirty="0" err="1">
                <a:solidFill>
                  <a:srgbClr val="3F3F3F"/>
                </a:solidFill>
              </a:rPr>
              <a:t>Recognises</a:t>
            </a:r>
            <a:r>
              <a:rPr lang="en-US" sz="2000" b="1" dirty="0">
                <a:solidFill>
                  <a:srgbClr val="3F3F3F"/>
                </a:solidFill>
              </a:rPr>
              <a:t> Diversity: </a:t>
            </a:r>
            <a:r>
              <a:rPr lang="en-US" sz="2000" dirty="0">
                <a:solidFill>
                  <a:srgbClr val="3F3F3F"/>
                </a:solidFill>
              </a:rPr>
              <a:t>These questions encourage both the manager and employee to </a:t>
            </a:r>
            <a:r>
              <a:rPr lang="en-US" sz="2000" dirty="0" err="1">
                <a:solidFill>
                  <a:srgbClr val="3F3F3F"/>
                </a:solidFill>
              </a:rPr>
              <a:t>recognise</a:t>
            </a:r>
            <a:r>
              <a:rPr lang="en-US" sz="2000" dirty="0">
                <a:solidFill>
                  <a:srgbClr val="3F3F3F"/>
                </a:solidFill>
              </a:rPr>
              <a:t> and celebrate diverse contributions, work styles, and talents within the company.</a:t>
            </a:r>
          </a:p>
          <a:p>
            <a:pPr marL="342900" indent="-342900" algn="l">
              <a:buFont typeface="Wingdings" panose="05000000000000000000" pitchFamily="2" charset="2"/>
              <a:buChar char="q"/>
            </a:pPr>
            <a:r>
              <a:rPr lang="en-US" sz="2000" b="1" dirty="0">
                <a:solidFill>
                  <a:srgbClr val="3F3F3F"/>
                </a:solidFill>
              </a:rPr>
              <a:t>Drive Engagement and Growth: </a:t>
            </a:r>
            <a:r>
              <a:rPr lang="en-US" sz="2000" dirty="0">
                <a:solidFill>
                  <a:srgbClr val="3F3F3F"/>
                </a:solidFill>
              </a:rPr>
              <a:t>Promote equitable conversations that can drive employee engagement and ensure that all employees have the opportunity to succeed and grow.</a:t>
            </a:r>
          </a:p>
          <a:p>
            <a:pPr marL="342900" indent="-342900" algn="l">
              <a:buFont typeface="Wingdings" panose="05000000000000000000" pitchFamily="2" charset="2"/>
              <a:buChar char="q"/>
            </a:pPr>
            <a:endParaRPr lang="en-IE" sz="2000" dirty="0">
              <a:solidFill>
                <a:srgbClr val="3F3F3F"/>
              </a:solidFill>
            </a:endParaRPr>
          </a:p>
        </p:txBody>
      </p:sp>
      <p:sp>
        <p:nvSpPr>
          <p:cNvPr id="10" name="TextBox 9">
            <a:extLst>
              <a:ext uri="{FF2B5EF4-FFF2-40B4-BE49-F238E27FC236}">
                <a16:creationId xmlns:a16="http://schemas.microsoft.com/office/drawing/2014/main" id="{469A1423-C105-9577-381C-2230D0C5BA96}"/>
              </a:ext>
            </a:extLst>
          </p:cNvPr>
          <p:cNvSpPr txBox="1"/>
          <p:nvPr/>
        </p:nvSpPr>
        <p:spPr>
          <a:xfrm>
            <a:off x="-1" y="222677"/>
            <a:ext cx="7555789" cy="861774"/>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3000" b="1" dirty="0">
                <a:solidFill>
                  <a:schemeClr val="bg1"/>
                </a:solidFill>
              </a:rPr>
              <a:t>Inclusive Language and Conversations Matter!</a:t>
            </a:r>
          </a:p>
          <a:p>
            <a:pPr algn="ctr"/>
            <a:endParaRPr lang="en-IE" sz="1000" b="1" dirty="0">
              <a:solidFill>
                <a:schemeClr val="bg1"/>
              </a:solidFill>
            </a:endParaRPr>
          </a:p>
        </p:txBody>
      </p:sp>
      <p:pic>
        <p:nvPicPr>
          <p:cNvPr id="14" name="Picture 13" descr="A colorful brain with paint splatters&#10;&#10;Description automatically generated">
            <a:extLst>
              <a:ext uri="{FF2B5EF4-FFF2-40B4-BE49-F238E27FC236}">
                <a16:creationId xmlns:a16="http://schemas.microsoft.com/office/drawing/2014/main" id="{25B3E507-210C-7B57-A347-63AE48831FE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79540" y="863841"/>
            <a:ext cx="5355983" cy="5355983"/>
          </a:xfrm>
          <a:prstGeom prst="rect">
            <a:avLst/>
          </a:prstGeom>
        </p:spPr>
      </p:pic>
    </p:spTree>
    <p:extLst>
      <p:ext uri="{BB962C8B-B14F-4D97-AF65-F5344CB8AC3E}">
        <p14:creationId xmlns:p14="http://schemas.microsoft.com/office/powerpoint/2010/main" val="24975968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CDEAEFD-9D44-3046-AA2C-A200BB22F963}"/>
              </a:ext>
            </a:extLst>
          </p:cNvPr>
          <p:cNvSpPr>
            <a:spLocks noGrp="1"/>
          </p:cNvSpPr>
          <p:nvPr>
            <p:ph type="body" sz="quarter" idx="18"/>
          </p:nvPr>
        </p:nvSpPr>
        <p:spPr>
          <a:xfrm>
            <a:off x="4749854" y="522965"/>
            <a:ext cx="6896100" cy="3849918"/>
          </a:xfrm>
        </p:spPr>
        <p:txBody>
          <a:bodyPr/>
          <a:lstStyle/>
          <a:p>
            <a:pPr marL="457200" indent="-457200">
              <a:buFont typeface="+mj-lt"/>
              <a:buAutoNum type="arabicPeriod"/>
            </a:pPr>
            <a:r>
              <a:rPr lang="en-US" sz="2100" dirty="0">
                <a:solidFill>
                  <a:srgbClr val="DF4625"/>
                </a:solidFill>
              </a:rPr>
              <a:t>Inclusive Feedback Mechanisms. </a:t>
            </a:r>
            <a:r>
              <a:rPr lang="en-US" sz="2100" dirty="0"/>
              <a:t>Create feedback channels that respect employees' diverse communication styles and cultural backgrounds. For example, some employees may prefer written feedback over face-to-face conversations.</a:t>
            </a:r>
          </a:p>
          <a:p>
            <a:pPr marL="457200" indent="-457200">
              <a:buFont typeface="+mj-lt"/>
              <a:buAutoNum type="arabicPeriod"/>
            </a:pPr>
            <a:r>
              <a:rPr lang="en-US" sz="2100" dirty="0">
                <a:solidFill>
                  <a:srgbClr val="DF4625"/>
                </a:solidFill>
              </a:rPr>
              <a:t>Regular Feedback. </a:t>
            </a:r>
            <a:r>
              <a:rPr lang="en-US" sz="2100" dirty="0"/>
              <a:t>To support continuous improvement and engagement, offer consistent feedback throughout the year rather than limiting it to annual reviews.</a:t>
            </a:r>
          </a:p>
          <a:p>
            <a:pPr marL="457200" indent="-457200">
              <a:buFont typeface="+mj-lt"/>
              <a:buAutoNum type="arabicPeriod"/>
            </a:pPr>
            <a:r>
              <a:rPr lang="en-US" sz="2100" dirty="0">
                <a:solidFill>
                  <a:srgbClr val="DF4625"/>
                </a:solidFill>
              </a:rPr>
              <a:t>Two-Way Feedback. </a:t>
            </a:r>
            <a:r>
              <a:rPr lang="en-US" sz="2100" dirty="0"/>
              <a:t>Encourage employees to provide feedback to their supervisors and the company, ensuring the feedback process is collaborative and supportive.</a:t>
            </a:r>
          </a:p>
          <a:p>
            <a:pPr marL="0" indent="0"/>
            <a:endParaRPr lang="en-IE" sz="2100" dirty="0"/>
          </a:p>
          <a:p>
            <a:pPr marL="0" indent="0"/>
            <a:r>
              <a:rPr lang="en-IE" sz="2100" dirty="0"/>
              <a:t>The following section demonstrates examples of Inclusive </a:t>
            </a:r>
            <a:r>
              <a:rPr lang="en-US" sz="2100" dirty="0"/>
              <a:t>performance evaluation phrases, sentences, and questions tailored to SMEs, with incorrect and corrected versions. The examples are followed by explaining why the right way is better, particularly in enabling inclusivity.</a:t>
            </a:r>
            <a:endParaRPr lang="en-IE" sz="2100" dirty="0"/>
          </a:p>
          <a:p>
            <a:pPr marL="457200" indent="-457200">
              <a:buFont typeface="+mj-lt"/>
              <a:buAutoNum type="arabicPeriod"/>
            </a:pPr>
            <a:endParaRPr lang="en-US" sz="2100" dirty="0"/>
          </a:p>
          <a:p>
            <a:pPr marL="457200" indent="-457200">
              <a:buFont typeface="+mj-lt"/>
              <a:buAutoNum type="arabicPeriod"/>
            </a:pPr>
            <a:endParaRPr lang="en-US" sz="2100" dirty="0"/>
          </a:p>
          <a:p>
            <a:pPr marL="0" indent="0"/>
            <a:endParaRPr lang="en-US" sz="2100" dirty="0"/>
          </a:p>
          <a:p>
            <a:pPr marL="0" indent="0"/>
            <a:endParaRPr lang="en-US" sz="2100" dirty="0"/>
          </a:p>
          <a:p>
            <a:pPr marL="0" indent="0"/>
            <a:endParaRPr lang="en-IE" sz="2100" dirty="0"/>
          </a:p>
        </p:txBody>
      </p:sp>
      <p:pic>
        <p:nvPicPr>
          <p:cNvPr id="7" name="Picture 6" descr="A person and person sitting at a table with laptops and papers&#10;&#10;Description automatically generated">
            <a:extLst>
              <a:ext uri="{FF2B5EF4-FFF2-40B4-BE49-F238E27FC236}">
                <a16:creationId xmlns:a16="http://schemas.microsoft.com/office/drawing/2014/main" id="{B0B467B8-26B0-7EF7-C64B-E06393E2A8C5}"/>
              </a:ext>
            </a:extLst>
          </p:cNvPr>
          <p:cNvPicPr>
            <a:picLocks noChangeAspect="1"/>
          </p:cNvPicPr>
          <p:nvPr/>
        </p:nvPicPr>
        <p:blipFill>
          <a:blip r:embed="rId2" cstate="email">
            <a:extLst>
              <a:ext uri="{28A0092B-C50C-407E-A947-70E740481C1C}">
                <a14:useLocalDpi xmlns:a14="http://schemas.microsoft.com/office/drawing/2010/main"/>
              </a:ext>
            </a:extLst>
          </a:blip>
          <a:srcRect l="7037" t="1666" r="18981"/>
          <a:stretch/>
        </p:blipFill>
        <p:spPr>
          <a:xfrm>
            <a:off x="447671" y="1781174"/>
            <a:ext cx="4143083" cy="3671217"/>
          </a:xfrm>
          <a:prstGeom prst="flowChartConnector">
            <a:avLst/>
          </a:prstGeom>
        </p:spPr>
      </p:pic>
    </p:spTree>
    <p:extLst>
      <p:ext uri="{BB962C8B-B14F-4D97-AF65-F5344CB8AC3E}">
        <p14:creationId xmlns:p14="http://schemas.microsoft.com/office/powerpoint/2010/main" val="3138558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7018785" y="216372"/>
            <a:ext cx="4377232"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78617" y="4506560"/>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8"/>
            <a:ext cx="11323506" cy="3597293"/>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756095" y="3814585"/>
            <a:ext cx="10871928" cy="1767680"/>
          </a:xfrm>
          <a:solidFill>
            <a:schemeClr val="bg1"/>
          </a:solidFill>
        </p:spPr>
        <p:txBody>
          <a:bodyPr/>
          <a:lstStyle/>
          <a:p>
            <a:pPr marL="342900" indent="-342900">
              <a:lnSpc>
                <a:spcPct val="100000"/>
              </a:lnSpc>
              <a:spcBef>
                <a:spcPts val="0"/>
              </a:spcBef>
              <a:buFont typeface="Wingdings" panose="05000000000000000000" pitchFamily="2" charset="2"/>
              <a:buChar char="q"/>
            </a:pPr>
            <a:r>
              <a:rPr lang="en-US" sz="1900" dirty="0"/>
              <a:t>Encourage managers to provide feedback in multiple formats—written, verbal, or even through digital platforms—tailored to individual preferences and communication styles.</a:t>
            </a:r>
          </a:p>
          <a:p>
            <a:pPr marL="342900" indent="-342900">
              <a:lnSpc>
                <a:spcPct val="100000"/>
              </a:lnSpc>
              <a:spcBef>
                <a:spcPts val="0"/>
              </a:spcBef>
              <a:buFont typeface="Wingdings" panose="05000000000000000000" pitchFamily="2" charset="2"/>
              <a:buChar char="q"/>
            </a:pPr>
            <a:r>
              <a:rPr lang="en-US" sz="1900" dirty="0"/>
              <a:t>Design diverse feedback channels, including various employee preferences and cultural communication styles. Some may feel more comfortable receiving written feedback, while others may prefer it.</a:t>
            </a:r>
          </a:p>
          <a:p>
            <a:pPr marL="342900" indent="-342900">
              <a:lnSpc>
                <a:spcPct val="100000"/>
              </a:lnSpc>
              <a:spcBef>
                <a:spcPts val="0"/>
              </a:spcBef>
              <a:buFont typeface="Wingdings" panose="05000000000000000000" pitchFamily="2" charset="2"/>
              <a:buChar char="q"/>
            </a:pPr>
            <a:r>
              <a:rPr lang="en-US" sz="1900" dirty="0"/>
              <a:t>Create tailored professional development plans (PDP) for employees. These documents outline an employee’s career goals and the strategies and skills needed. Consider each employee’s unique challenges and opportunities for development, and review and update regularly so that such challenges are attended to, and opportunities are </a:t>
            </a:r>
            <a:r>
              <a:rPr lang="en-US" sz="1900" dirty="0" err="1"/>
              <a:t>realised</a:t>
            </a:r>
            <a:r>
              <a:rPr lang="en-US" sz="1900" dirty="0"/>
              <a:t> sooner rather than later.</a:t>
            </a:r>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Set up an inclusive company culture and communication channels</a:t>
            </a:r>
          </a:p>
          <a:p>
            <a:pPr algn="ctr"/>
            <a:r>
              <a:rPr lang="en-US" sz="2100" b="0" dirty="0">
                <a:solidFill>
                  <a:schemeClr val="bg1"/>
                </a:solidFill>
              </a:rPr>
              <a:t>Establish a culture of regular, constructive feedback, rather than limiting it to annual performance reviews. Continuous feedback helps employees to course-correct and grow throughout the year, rather than waiting for formal reviews. It promotes a culture of openness and supports long-term development. Inclusivity in feedback mechanisms ensures that all employees, regardless of cultural or personal differences, feel respected and supported. This can improve engagement and retention, especially for employees from underrepresented backgrounds.</a:t>
            </a:r>
          </a:p>
          <a:p>
            <a:pPr algn="ct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0" y="265783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145724803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8"/>
            <a:ext cx="11323506" cy="3597293"/>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937121" y="4005732"/>
            <a:ext cx="10561505" cy="1767680"/>
          </a:xfrm>
        </p:spPr>
        <p:txBody>
          <a:bodyPr/>
          <a:lstStyle/>
          <a:p>
            <a:pPr marL="342900" indent="-342900">
              <a:lnSpc>
                <a:spcPct val="100000"/>
              </a:lnSpc>
              <a:spcBef>
                <a:spcPts val="0"/>
              </a:spcBef>
              <a:buFont typeface="Wingdings" panose="05000000000000000000" pitchFamily="2" charset="2"/>
              <a:buChar char="q"/>
            </a:pPr>
            <a:r>
              <a:rPr lang="en-US" sz="2000" dirty="0"/>
              <a:t>Motivate individual employees to reflect on and develop their personal goals, this will allow managers to review individuals within teams and review individual feedback for team alignment, impact, relevance, and overlap. </a:t>
            </a:r>
          </a:p>
          <a:p>
            <a:pPr marL="342900" indent="-342900">
              <a:lnSpc>
                <a:spcPct val="100000"/>
              </a:lnSpc>
              <a:spcBef>
                <a:spcPts val="0"/>
              </a:spcBef>
              <a:buFont typeface="Wingdings" panose="05000000000000000000" pitchFamily="2" charset="2"/>
              <a:buChar char="q"/>
            </a:pPr>
            <a:r>
              <a:rPr lang="en-US" sz="2000" dirty="0"/>
              <a:t>Create an environment (online and offline) where employees can provide feedback to managers, reinforcing their sense of agency and influence in feedback conversations. </a:t>
            </a:r>
          </a:p>
          <a:p>
            <a:pPr marL="342900" indent="-342900">
              <a:lnSpc>
                <a:spcPct val="100000"/>
              </a:lnSpc>
              <a:spcBef>
                <a:spcPts val="0"/>
              </a:spcBef>
              <a:buFont typeface="Wingdings" panose="05000000000000000000" pitchFamily="2" charset="2"/>
              <a:buChar char="q"/>
            </a:pPr>
            <a:r>
              <a:rPr lang="en-US" sz="2000" b="1" dirty="0"/>
              <a:t>Anonymous Feedback Channels:</a:t>
            </a:r>
            <a:r>
              <a:rPr lang="en-US" sz="2000" dirty="0"/>
              <a:t> Provide anonymous feedback opportunities for employees to voice concerns or suggestions, especially regarding diversity and inclusion.</a:t>
            </a:r>
          </a:p>
          <a:p>
            <a:pPr marL="342900" indent="-342900">
              <a:lnSpc>
                <a:spcPct val="100000"/>
              </a:lnSpc>
              <a:spcBef>
                <a:spcPts val="0"/>
              </a:spcBef>
              <a:buFont typeface="Wingdings" panose="05000000000000000000" pitchFamily="2" charset="2"/>
              <a:buChar char="q"/>
            </a:pPr>
            <a:endParaRPr lang="en-US" sz="2000" dirty="0"/>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Encourage discussions around team goal setting between employee and manager.</a:t>
            </a:r>
          </a:p>
          <a:p>
            <a:pPr algn="ctr"/>
            <a:r>
              <a:rPr lang="en-US" sz="2200" b="0" dirty="0">
                <a:solidFill>
                  <a:schemeClr val="bg1"/>
                </a:solidFill>
              </a:rPr>
              <a:t>This allows managers to gain individual perspectives. </a:t>
            </a:r>
            <a:r>
              <a:rPr lang="en-US" sz="2100" b="0" dirty="0">
                <a:solidFill>
                  <a:schemeClr val="bg1"/>
                </a:solidFill>
              </a:rPr>
              <a:t>Create open channels for feedback between employees and managers, this is how you can strengthen both employee responsibility and initiative and company inclusiveness. This captures communication outside of formal settings and makes sure that every voice is valued and heard. It also encourages healthy inclusive discussions beyond individual perspectives by promoting team goal-setting.</a:t>
            </a:r>
            <a:endParaRPr lang="en-IE" sz="2100" b="0" dirty="0">
              <a:solidFill>
                <a:schemeClr val="bg1"/>
              </a:solidFill>
            </a:endParaRPr>
          </a:p>
          <a:p>
            <a:pPr algn="ct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0" y="275272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9327417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9"/>
            <a:ext cx="11323506" cy="3506336"/>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937121" y="4005732"/>
            <a:ext cx="10561505" cy="1767680"/>
          </a:xfrm>
        </p:spPr>
        <p:txBody>
          <a:bodyPr/>
          <a:lstStyle/>
          <a:p>
            <a:pPr marL="342900" indent="-342900">
              <a:lnSpc>
                <a:spcPct val="100000"/>
              </a:lnSpc>
              <a:spcBef>
                <a:spcPts val="0"/>
              </a:spcBef>
              <a:buFont typeface="Wingdings" panose="05000000000000000000" pitchFamily="2" charset="2"/>
              <a:buChar char="q"/>
            </a:pPr>
            <a:r>
              <a:rPr lang="en-US" sz="2000" dirty="0"/>
              <a:t>Enable a team goal-setting culture that encourages collaboration and inclusivity. Enable forward-looking review sessions that </a:t>
            </a:r>
            <a:r>
              <a:rPr lang="en-US" sz="2000" dirty="0" err="1"/>
              <a:t>prioritise</a:t>
            </a:r>
            <a:r>
              <a:rPr lang="en-US" sz="2000" dirty="0"/>
              <a:t> inclusivity in goal-setting and include an element where they can align diverse individual goals with team objectives. This approach empowers employees from diverse backgrounds to share their unique insights and experiences and provide possible solutions and input.</a:t>
            </a:r>
          </a:p>
          <a:p>
            <a:pPr marL="342900" indent="-342900">
              <a:lnSpc>
                <a:spcPct val="100000"/>
              </a:lnSpc>
              <a:spcBef>
                <a:spcPts val="0"/>
              </a:spcBef>
              <a:buFont typeface="Wingdings" panose="05000000000000000000" pitchFamily="2" charset="2"/>
              <a:buChar char="q"/>
            </a:pPr>
            <a:r>
              <a:rPr lang="en-US" sz="2000" dirty="0"/>
              <a:t>Create a space for feedback to flow between teams and managers—this reinforces agency and inclusiveness, ensuring every voice is heard.</a:t>
            </a:r>
          </a:p>
          <a:p>
            <a:pPr marL="342900" indent="-342900">
              <a:lnSpc>
                <a:spcPct val="100000"/>
              </a:lnSpc>
              <a:spcBef>
                <a:spcPts val="0"/>
              </a:spcBef>
              <a:buFont typeface="Wingdings" panose="05000000000000000000" pitchFamily="2" charset="2"/>
              <a:buChar char="q"/>
            </a:pPr>
            <a:endParaRPr lang="en-IE" sz="2000" dirty="0"/>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Promote discussions within teams.</a:t>
            </a:r>
          </a:p>
          <a:p>
            <a:pPr algn="ctr"/>
            <a:r>
              <a:rPr lang="en-US" sz="2200" b="0" dirty="0">
                <a:solidFill>
                  <a:schemeClr val="bg1"/>
                </a:solidFill>
              </a:rPr>
              <a:t>To enact this, promote team goal-setting where team members are encouraged to come together and reflect and develop their team goals for teams to review for alignment, impact, relevance and overlap. Similarly, create a space for teams to provide feedback to managers to reinforce team ownership in feedback conversations. </a:t>
            </a:r>
            <a:endParaRPr lang="en-IE" sz="2200" b="0" dirty="0">
              <a:solidFill>
                <a:schemeClr val="bg1"/>
              </a:solidFill>
            </a:endParaRPr>
          </a:p>
          <a:p>
            <a:pPr algn="ct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434011" y="2657475"/>
            <a:ext cx="132397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19262055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llout: Down Arrow 5">
            <a:extLst>
              <a:ext uri="{FF2B5EF4-FFF2-40B4-BE49-F238E27FC236}">
                <a16:creationId xmlns:a16="http://schemas.microsoft.com/office/drawing/2014/main" id="{31D2FD85-0BE3-433D-37A0-5BDF66086979}"/>
              </a:ext>
            </a:extLst>
          </p:cNvPr>
          <p:cNvSpPr/>
          <p:nvPr/>
        </p:nvSpPr>
        <p:spPr>
          <a:xfrm>
            <a:off x="434245" y="408438"/>
            <a:ext cx="11323506" cy="2867507"/>
          </a:xfrm>
          <a:prstGeom prst="downArrowCallou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51F31C57-C3B2-8FAC-F471-A4F4340355A8}"/>
              </a:ext>
            </a:extLst>
          </p:cNvPr>
          <p:cNvSpPr>
            <a:spLocks noGrp="1"/>
          </p:cNvSpPr>
          <p:nvPr>
            <p:ph type="body" sz="quarter" idx="18"/>
          </p:nvPr>
        </p:nvSpPr>
        <p:spPr>
          <a:xfrm>
            <a:off x="937121" y="3582056"/>
            <a:ext cx="10561505" cy="1767680"/>
          </a:xfrm>
        </p:spPr>
        <p:txBody>
          <a:bodyPr/>
          <a:lstStyle/>
          <a:p>
            <a:pPr marL="342900" indent="-342900">
              <a:lnSpc>
                <a:spcPct val="100000"/>
              </a:lnSpc>
              <a:spcBef>
                <a:spcPts val="0"/>
              </a:spcBef>
              <a:buFont typeface="Wingdings" panose="05000000000000000000" pitchFamily="2" charset="2"/>
              <a:buChar char="q"/>
            </a:pPr>
            <a:r>
              <a:rPr lang="en-US" sz="2000" dirty="0"/>
              <a:t>Establish a culture of continuous feedback where all employees feel comfortable seeking and providing input. </a:t>
            </a:r>
          </a:p>
          <a:p>
            <a:pPr marL="342900" indent="-342900">
              <a:lnSpc>
                <a:spcPct val="100000"/>
              </a:lnSpc>
              <a:spcBef>
                <a:spcPts val="0"/>
              </a:spcBef>
              <a:buFont typeface="Wingdings" panose="05000000000000000000" pitchFamily="2" charset="2"/>
              <a:buChar char="q"/>
            </a:pPr>
            <a:r>
              <a:rPr lang="en-US" sz="2000" dirty="0"/>
              <a:t>Educate managers and employees on the significance of this dialogue to ensure it addresses diverse perspectives and needs.</a:t>
            </a:r>
          </a:p>
          <a:p>
            <a:pPr marL="342900" indent="-342900">
              <a:lnSpc>
                <a:spcPct val="100000"/>
              </a:lnSpc>
              <a:spcBef>
                <a:spcPts val="0"/>
              </a:spcBef>
              <a:buFont typeface="Wingdings" panose="05000000000000000000" pitchFamily="2" charset="2"/>
              <a:buChar char="q"/>
            </a:pPr>
            <a:r>
              <a:rPr lang="en-US" sz="2000" dirty="0"/>
              <a:t>Make sure employees are trained and understand how to deliver feedback in a respectful, nonjudgmental, informative and inclusive manner so that people feel they are fairly treated.</a:t>
            </a:r>
          </a:p>
          <a:p>
            <a:pPr marL="342900" indent="-342900">
              <a:lnSpc>
                <a:spcPct val="100000"/>
              </a:lnSpc>
              <a:spcBef>
                <a:spcPts val="0"/>
              </a:spcBef>
              <a:buFont typeface="Wingdings" panose="05000000000000000000" pitchFamily="2" charset="2"/>
              <a:buChar char="q"/>
            </a:pPr>
            <a:r>
              <a:rPr lang="en-US" sz="2000" dirty="0"/>
              <a:t>Tailor feedback conversations to consider individual employee needs, including cultural backgrounds, communication styles, and career aspirations. </a:t>
            </a:r>
          </a:p>
        </p:txBody>
      </p:sp>
      <p:sp>
        <p:nvSpPr>
          <p:cNvPr id="5" name="Text Placeholder 2">
            <a:extLst>
              <a:ext uri="{FF2B5EF4-FFF2-40B4-BE49-F238E27FC236}">
                <a16:creationId xmlns:a16="http://schemas.microsoft.com/office/drawing/2014/main" id="{93D4C4DB-289D-B8B7-1E59-C3DBE496246A}"/>
              </a:ext>
            </a:extLst>
          </p:cNvPr>
          <p:cNvSpPr>
            <a:spLocks noGrp="1"/>
          </p:cNvSpPr>
          <p:nvPr>
            <p:ph type="body" sz="quarter" idx="16"/>
          </p:nvPr>
        </p:nvSpPr>
        <p:spPr>
          <a:xfrm>
            <a:off x="626698" y="468794"/>
            <a:ext cx="10938603" cy="803654"/>
          </a:xfrm>
        </p:spPr>
        <p:txBody>
          <a:bodyPr/>
          <a:lstStyle/>
          <a:p>
            <a:pPr algn="ctr"/>
            <a:r>
              <a:rPr lang="en-US" sz="2200" dirty="0">
                <a:solidFill>
                  <a:schemeClr val="bg1"/>
                </a:solidFill>
              </a:rPr>
              <a:t>Encourage ongoing manager-employee feedback throughout the year </a:t>
            </a:r>
          </a:p>
          <a:p>
            <a:pPr algn="ctr"/>
            <a:r>
              <a:rPr lang="en-US" sz="2200" b="0" dirty="0">
                <a:solidFill>
                  <a:schemeClr val="bg1"/>
                </a:solidFill>
              </a:rPr>
              <a:t>Create a mutual understanding of what type of feedback employees need to be successful and enable them to own and schedule feedback conversations by educating them on the types and frequency of dialogue that can occur. </a:t>
            </a:r>
            <a:endParaRPr lang="en-IE" sz="2200" b="0" dirty="0">
              <a:solidFill>
                <a:schemeClr val="bg1"/>
              </a:solidFill>
            </a:endParaRPr>
          </a:p>
        </p:txBody>
      </p:sp>
      <p:sp>
        <p:nvSpPr>
          <p:cNvPr id="7" name="TextBox 6">
            <a:extLst>
              <a:ext uri="{FF2B5EF4-FFF2-40B4-BE49-F238E27FC236}">
                <a16:creationId xmlns:a16="http://schemas.microsoft.com/office/drawing/2014/main" id="{38957050-D49C-5434-3F40-33C3BB9CF40A}"/>
              </a:ext>
            </a:extLst>
          </p:cNvPr>
          <p:cNvSpPr txBox="1"/>
          <p:nvPr/>
        </p:nvSpPr>
        <p:spPr>
          <a:xfrm>
            <a:off x="5531640" y="2097485"/>
            <a:ext cx="1166815" cy="523220"/>
          </a:xfrm>
          <a:prstGeom prst="rect">
            <a:avLst/>
          </a:prstGeom>
          <a:solidFill>
            <a:srgbClr val="086D6E"/>
          </a:solidFill>
        </p:spPr>
        <p:txBody>
          <a:bodyPr wrap="square" rtlCol="0">
            <a:spAutoFit/>
          </a:bodyPr>
          <a:lstStyle/>
          <a:p>
            <a:pPr algn="ctr"/>
            <a:r>
              <a:rPr lang="en-IE" sz="2800" dirty="0">
                <a:solidFill>
                  <a:schemeClr val="bg1"/>
                </a:solidFill>
                <a:latin typeface="Aharoni" panose="02010803020104030203" pitchFamily="2" charset="-79"/>
                <a:cs typeface="Aharoni" panose="02010803020104030203" pitchFamily="2" charset="-79"/>
              </a:rPr>
              <a:t>How?</a:t>
            </a:r>
          </a:p>
        </p:txBody>
      </p:sp>
    </p:spTree>
    <p:extLst>
      <p:ext uri="{BB962C8B-B14F-4D97-AF65-F5344CB8AC3E}">
        <p14:creationId xmlns:p14="http://schemas.microsoft.com/office/powerpoint/2010/main" val="15022899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1C5CD69-4B1E-C7AE-3749-971A5482F7A7}"/>
              </a:ext>
            </a:extLst>
          </p:cNvPr>
          <p:cNvSpPr>
            <a:spLocks noGrp="1"/>
          </p:cNvSpPr>
          <p:nvPr>
            <p:ph type="body" sz="quarter" idx="18"/>
          </p:nvPr>
        </p:nvSpPr>
        <p:spPr>
          <a:xfrm>
            <a:off x="598356" y="1064795"/>
            <a:ext cx="11212644" cy="3849918"/>
          </a:xfrm>
        </p:spPr>
        <p:txBody>
          <a:bodyPr/>
          <a:lstStyle/>
          <a:p>
            <a:pPr marL="457200" indent="-457200">
              <a:buFont typeface="Wingdings" panose="05000000000000000000" pitchFamily="2" charset="2"/>
              <a:buChar char="q"/>
            </a:pPr>
            <a:r>
              <a:rPr lang="en-US" sz="2000" b="1" dirty="0"/>
              <a:t>Remove Bias and Enable Inclusive Conversations and Feedback. </a:t>
            </a:r>
            <a:r>
              <a:rPr lang="en-US" sz="2000" dirty="0"/>
              <a:t>Before conducting performance reviews, managers undergo bias training to </a:t>
            </a:r>
            <a:r>
              <a:rPr lang="en-US" sz="2000" dirty="0" err="1"/>
              <a:t>recognise</a:t>
            </a:r>
            <a:r>
              <a:rPr lang="en-US" sz="2000" dirty="0"/>
              <a:t> and mitigate personal biases that may affect their evaluations. This training helps them differentiate performance fairly across all employees.</a:t>
            </a:r>
          </a:p>
          <a:p>
            <a:pPr marL="457200" indent="-457200">
              <a:buFont typeface="Wingdings" panose="05000000000000000000" pitchFamily="2" charset="2"/>
              <a:buChar char="q"/>
            </a:pPr>
            <a:r>
              <a:rPr lang="en-US" sz="2000" b="1" dirty="0"/>
              <a:t>Objective Performance Evaluations</a:t>
            </a:r>
            <a:r>
              <a:rPr lang="en-US" sz="2000" dirty="0"/>
              <a:t>: Use metrics and specific examples to evaluate employee performance, focusing on outcomes rather than personal biases. This ensures fairness across a diverse workforce.</a:t>
            </a:r>
          </a:p>
          <a:p>
            <a:pPr marL="457200" indent="-457200">
              <a:buFont typeface="Wingdings" panose="05000000000000000000" pitchFamily="2" charset="2"/>
              <a:buChar char="q"/>
            </a:pPr>
            <a:r>
              <a:rPr lang="en-US" sz="2000" b="1" dirty="0"/>
              <a:t>Constructive Feedback Channels</a:t>
            </a:r>
            <a:r>
              <a:rPr lang="en-US" sz="2000" dirty="0"/>
              <a:t>: Establish clear methods for providing and receiving feedback that respects all employees' backgrounds and perspectives. Regular and transparent communication ensures that all voices are heard, enabling inclusion.</a:t>
            </a:r>
          </a:p>
          <a:p>
            <a:pPr marL="457200" indent="-457200">
              <a:buFont typeface="Wingdings" panose="05000000000000000000" pitchFamily="2" charset="2"/>
              <a:buChar char="q"/>
            </a:pPr>
            <a:r>
              <a:rPr lang="en-US" sz="2000" b="1" dirty="0"/>
              <a:t>Ongoing Manager-Employee Conversations</a:t>
            </a:r>
            <a:r>
              <a:rPr lang="en-US" sz="2000" dirty="0"/>
              <a:t>: Promote continuous dialogue rather than only annual reviews, allowing managers and employees to set aligned goals and discuss growth areas without bias.</a:t>
            </a:r>
          </a:p>
          <a:p>
            <a:pPr marL="457200" indent="-457200">
              <a:buFont typeface="Wingdings" panose="05000000000000000000" pitchFamily="2" charset="2"/>
              <a:buChar char="q"/>
            </a:pPr>
            <a:r>
              <a:rPr lang="en-US" sz="2000" b="1" dirty="0"/>
              <a:t>Peer Feedback Incorporation</a:t>
            </a:r>
            <a:r>
              <a:rPr lang="en-US" sz="2000" dirty="0"/>
              <a:t>: Gather feedback from colleagues who work closely with the employee to get a broader perspective, focusing on collaboration and inclusivity.</a:t>
            </a:r>
          </a:p>
          <a:p>
            <a:pPr marL="457200" indent="-457200">
              <a:buFont typeface="Wingdings" panose="05000000000000000000" pitchFamily="2" charset="2"/>
              <a:buChar char="q"/>
            </a:pPr>
            <a:r>
              <a:rPr lang="en-US" sz="2000" b="1" dirty="0"/>
              <a:t>Inclusive Leadership</a:t>
            </a:r>
            <a:r>
              <a:rPr lang="en-US" sz="2000" dirty="0"/>
              <a:t>: Train managers on unconscious bias and the importance of </a:t>
            </a:r>
            <a:r>
              <a:rPr lang="en-US" sz="2000" dirty="0" err="1"/>
              <a:t>recognising</a:t>
            </a:r>
            <a:r>
              <a:rPr lang="en-US" sz="2000" dirty="0"/>
              <a:t> diverse team contributions. This helps create a more equitable environment for development and career progression.</a:t>
            </a:r>
          </a:p>
          <a:p>
            <a:pPr marL="0" indent="0"/>
            <a:endParaRPr lang="en-US" sz="2000" dirty="0"/>
          </a:p>
          <a:p>
            <a:pPr marL="0" indent="0"/>
            <a:endParaRPr lang="en-IE" sz="2000" dirty="0"/>
          </a:p>
          <a:p>
            <a:endParaRPr lang="en-IE" sz="2000" dirty="0"/>
          </a:p>
        </p:txBody>
      </p:sp>
      <p:sp>
        <p:nvSpPr>
          <p:cNvPr id="3" name="Text Placeholder 2">
            <a:extLst>
              <a:ext uri="{FF2B5EF4-FFF2-40B4-BE49-F238E27FC236}">
                <a16:creationId xmlns:a16="http://schemas.microsoft.com/office/drawing/2014/main" id="{03FDFC81-9B2C-73D0-FC0B-91C73619DF14}"/>
              </a:ext>
            </a:extLst>
          </p:cNvPr>
          <p:cNvSpPr>
            <a:spLocks noGrp="1"/>
          </p:cNvSpPr>
          <p:nvPr>
            <p:ph type="body" sz="quarter" idx="16"/>
          </p:nvPr>
        </p:nvSpPr>
        <p:spPr>
          <a:xfrm>
            <a:off x="798381" y="481208"/>
            <a:ext cx="10595237" cy="803654"/>
          </a:xfrm>
        </p:spPr>
        <p:txBody>
          <a:bodyPr/>
          <a:lstStyle/>
          <a:p>
            <a:r>
              <a:rPr lang="en-IE" sz="2400" dirty="0">
                <a:solidFill>
                  <a:srgbClr val="05AAA3"/>
                </a:solidFill>
              </a:rPr>
              <a:t>Quick Start Checklist on Addressing Challenges in D&amp;I Performance Management</a:t>
            </a:r>
          </a:p>
        </p:txBody>
      </p:sp>
    </p:spTree>
    <p:extLst>
      <p:ext uri="{BB962C8B-B14F-4D97-AF65-F5344CB8AC3E}">
        <p14:creationId xmlns:p14="http://schemas.microsoft.com/office/powerpoint/2010/main" val="36726551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A8754B7-671F-E85F-AB7B-4D5F4E1D64DA}"/>
              </a:ext>
            </a:extLst>
          </p:cNvPr>
          <p:cNvSpPr>
            <a:spLocks noGrp="1"/>
          </p:cNvSpPr>
          <p:nvPr>
            <p:ph type="body" sz="quarter" idx="13"/>
          </p:nvPr>
        </p:nvSpPr>
        <p:spPr>
          <a:xfrm>
            <a:off x="6056414" y="47594"/>
            <a:ext cx="5055171" cy="945575"/>
          </a:xfrm>
        </p:spPr>
        <p:txBody>
          <a:bodyPr>
            <a:normAutofit/>
          </a:bodyPr>
          <a:lstStyle/>
          <a:p>
            <a:r>
              <a:rPr lang="en-IE" sz="3400" b="1" dirty="0"/>
              <a:t>Inclusive Communication</a:t>
            </a:r>
          </a:p>
        </p:txBody>
      </p:sp>
      <p:sp>
        <p:nvSpPr>
          <p:cNvPr id="8" name="TextBox 7">
            <a:extLst>
              <a:ext uri="{FF2B5EF4-FFF2-40B4-BE49-F238E27FC236}">
                <a16:creationId xmlns:a16="http://schemas.microsoft.com/office/drawing/2014/main" id="{D37F776D-8755-D767-F3D0-26B0377C6BA1}"/>
              </a:ext>
            </a:extLst>
          </p:cNvPr>
          <p:cNvSpPr txBox="1"/>
          <p:nvPr/>
        </p:nvSpPr>
        <p:spPr>
          <a:xfrm>
            <a:off x="5638394" y="694420"/>
            <a:ext cx="6100762" cy="2800767"/>
          </a:xfrm>
          <a:prstGeom prst="rect">
            <a:avLst/>
          </a:prstGeom>
          <a:noFill/>
        </p:spPr>
        <p:txBody>
          <a:bodyPr wrap="square">
            <a:spAutoFit/>
          </a:bodyPr>
          <a:lstStyle/>
          <a:p>
            <a:pPr algn="ctr"/>
            <a:r>
              <a:rPr lang="en-US" sz="2200" dirty="0">
                <a:solidFill>
                  <a:schemeClr val="bg1"/>
                </a:solidFill>
              </a:rPr>
              <a:t>By incorporating D&amp;I communication and feedback into performance reviews, you create a more equitable process that ensures every employee is evaluated fairly and provided with the feedback and opportunities they need to succeed. This dialogue promotes an inclusive environment of respect, trust, and inclusion where diverse talent is </a:t>
            </a:r>
            <a:r>
              <a:rPr lang="en-US" sz="2200" dirty="0" err="1">
                <a:solidFill>
                  <a:schemeClr val="bg1"/>
                </a:solidFill>
              </a:rPr>
              <a:t>recognised</a:t>
            </a:r>
            <a:r>
              <a:rPr lang="en-US" sz="2200" dirty="0">
                <a:solidFill>
                  <a:schemeClr val="bg1"/>
                </a:solidFill>
              </a:rPr>
              <a:t>, understood, and celebrated.</a:t>
            </a:r>
          </a:p>
        </p:txBody>
      </p:sp>
      <p:pic>
        <p:nvPicPr>
          <p:cNvPr id="14" name="Picture Placeholder 13" descr="A person raising her hand to a person&#10;&#10;Description automatically generated">
            <a:extLst>
              <a:ext uri="{FF2B5EF4-FFF2-40B4-BE49-F238E27FC236}">
                <a16:creationId xmlns:a16="http://schemas.microsoft.com/office/drawing/2014/main" id="{8FB6CAAF-A4D5-3390-06BA-1FAC0DE03985}"/>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Tree>
    <p:extLst>
      <p:ext uri="{BB962C8B-B14F-4D97-AF65-F5344CB8AC3E}">
        <p14:creationId xmlns:p14="http://schemas.microsoft.com/office/powerpoint/2010/main" val="10543337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B2693A9-C98B-DAED-BAD8-AAFDE2A6E16C}"/>
              </a:ext>
            </a:extLst>
          </p:cNvPr>
          <p:cNvSpPr>
            <a:spLocks noGrp="1"/>
          </p:cNvSpPr>
          <p:nvPr>
            <p:ph type="body" sz="quarter" idx="18"/>
          </p:nvPr>
        </p:nvSpPr>
        <p:spPr>
          <a:xfrm>
            <a:off x="1206862" y="1001620"/>
            <a:ext cx="4902994" cy="3849918"/>
          </a:xfrm>
        </p:spPr>
        <p:txBody>
          <a:bodyPr/>
          <a:lstStyle/>
          <a:p>
            <a:r>
              <a:rPr lang="en-IE" b="1" dirty="0">
                <a:solidFill>
                  <a:srgbClr val="702E8C"/>
                </a:solidFill>
              </a:rPr>
              <a:t>Evaluating Communication Skills</a:t>
            </a:r>
            <a:endParaRPr lang="en-US" b="1" dirty="0">
              <a:solidFill>
                <a:srgbClr val="702E8C"/>
              </a:solidFill>
            </a:endParaRPr>
          </a:p>
          <a:p>
            <a:pPr marL="0" indent="0">
              <a:buClr>
                <a:srgbClr val="00B050"/>
              </a:buClr>
            </a:pPr>
            <a:r>
              <a:rPr lang="en-US" sz="2100" b="1" i="1" dirty="0"/>
              <a:t>"She doesn’t speak up in meetings, which shows a lack of leadership potential.“</a:t>
            </a:r>
          </a:p>
          <a:p>
            <a:pPr marL="0" indent="0">
              <a:buClr>
                <a:srgbClr val="DF4625"/>
              </a:buClr>
            </a:pPr>
            <a:r>
              <a:rPr lang="en-US" sz="2100" dirty="0"/>
              <a:t>"She prefers to communicate in smaller groups and offers thoughtful contributions. This may indicate a different communication style that can be leveraged for leadership development.“</a:t>
            </a:r>
          </a:p>
          <a:p>
            <a:pPr marL="0" indent="0"/>
            <a:r>
              <a:rPr lang="en-US" sz="2100" b="1" dirty="0">
                <a:solidFill>
                  <a:srgbClr val="702E8C"/>
                </a:solidFill>
              </a:rPr>
              <a:t>Difference is… </a:t>
            </a:r>
            <a:r>
              <a:rPr lang="en-US" sz="2100" dirty="0"/>
              <a:t>The wrong version assumes that a quieter communication style equals a lack of leadership. The correct version </a:t>
            </a:r>
            <a:r>
              <a:rPr lang="en-US" sz="2100" dirty="0" err="1"/>
              <a:t>recognises</a:t>
            </a:r>
            <a:r>
              <a:rPr lang="en-US" sz="2100" dirty="0"/>
              <a:t> that different communication styles can be equally valuable, avoiding bias against introverted or culturally different </a:t>
            </a:r>
            <a:r>
              <a:rPr lang="en-US" sz="2100" dirty="0" err="1"/>
              <a:t>behaviours</a:t>
            </a:r>
            <a:r>
              <a:rPr lang="en-US" sz="2100" dirty="0"/>
              <a:t>.</a:t>
            </a:r>
            <a:endParaRPr lang="en-IE" sz="2100" dirty="0"/>
          </a:p>
          <a:p>
            <a:pPr marL="0" indent="0"/>
            <a:endParaRPr lang="en-IE" dirty="0"/>
          </a:p>
          <a:p>
            <a:endParaRPr lang="en-IE" dirty="0"/>
          </a:p>
        </p:txBody>
      </p:sp>
      <p:sp>
        <p:nvSpPr>
          <p:cNvPr id="4" name="Text Placeholder 1">
            <a:extLst>
              <a:ext uri="{FF2B5EF4-FFF2-40B4-BE49-F238E27FC236}">
                <a16:creationId xmlns:a16="http://schemas.microsoft.com/office/drawing/2014/main" id="{DB034127-F991-B4AF-66FE-164407E8BDF1}"/>
              </a:ext>
            </a:extLst>
          </p:cNvPr>
          <p:cNvSpPr txBox="1">
            <a:spLocks/>
          </p:cNvSpPr>
          <p:nvPr/>
        </p:nvSpPr>
        <p:spPr>
          <a:xfrm>
            <a:off x="6704573" y="1006774"/>
            <a:ext cx="5067300"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Evaluating Teamwork</a:t>
            </a:r>
            <a:endParaRPr lang="en-US" b="1" dirty="0">
              <a:solidFill>
                <a:srgbClr val="702E8C"/>
              </a:solidFill>
            </a:endParaRPr>
          </a:p>
          <a:p>
            <a:pPr marL="0" indent="0">
              <a:buClr>
                <a:srgbClr val="00B050"/>
              </a:buClr>
            </a:pPr>
            <a:r>
              <a:rPr lang="en-US" sz="2100" b="1" i="1" dirty="0"/>
              <a:t>"He doesn’t always fit in with the team.“</a:t>
            </a:r>
          </a:p>
          <a:p>
            <a:pPr marL="0" indent="0">
              <a:buClr>
                <a:srgbClr val="00B050"/>
              </a:buClr>
            </a:pPr>
            <a:endParaRPr lang="en-US" sz="2100" dirty="0"/>
          </a:p>
          <a:p>
            <a:pPr marL="0" indent="0">
              <a:buClr>
                <a:srgbClr val="00B050"/>
              </a:buClr>
            </a:pPr>
            <a:r>
              <a:rPr lang="en-US" sz="2100" dirty="0"/>
              <a:t>"He brings a unique perspective to team discussions, and while his approach differs from the norm, it has contributed innovative ideas. It might help to support further team-building to enhance collaboration.“</a:t>
            </a:r>
          </a:p>
          <a:p>
            <a:pPr marL="0" indent="0">
              <a:buClr>
                <a:srgbClr val="00B050"/>
              </a:buClr>
            </a:pPr>
            <a:r>
              <a:rPr lang="en-US" sz="2100" b="1" dirty="0">
                <a:solidFill>
                  <a:srgbClr val="702E8C"/>
                </a:solidFill>
              </a:rPr>
              <a:t>Difference is…</a:t>
            </a:r>
            <a:r>
              <a:rPr lang="en-US" sz="2100" dirty="0"/>
              <a:t>The wrong way labels the employee as not fitting in, which can alienate people with different backgrounds or perspectives. The right way acknowledges diversity in thought and frames it as an opportunity to improve team collaboration.</a:t>
            </a:r>
            <a:endParaRPr lang="en-IE" sz="2100" dirty="0"/>
          </a:p>
          <a:p>
            <a:endParaRPr lang="en-IE" dirty="0"/>
          </a:p>
        </p:txBody>
      </p:sp>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20775" y="2241704"/>
            <a:ext cx="720000" cy="720000"/>
          </a:xfrm>
          <a:prstGeom prst="rect">
            <a:avLst/>
          </a:prstGeom>
        </p:spPr>
      </p:pic>
      <p:pic>
        <p:nvPicPr>
          <p:cNvPr id="9" name="Graphic 8" descr="Badge Cross with solid fill">
            <a:extLst>
              <a:ext uri="{FF2B5EF4-FFF2-40B4-BE49-F238E27FC236}">
                <a16:creationId xmlns:a16="http://schemas.microsoft.com/office/drawing/2014/main" id="{E85DB838-8613-4D59-B5CF-EECE12EA5F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006" y="1427917"/>
            <a:ext cx="720000" cy="720000"/>
          </a:xfrm>
          <a:prstGeom prst="rect">
            <a:avLst/>
          </a:prstGeom>
        </p:spPr>
      </p:pic>
      <p:pic>
        <p:nvPicPr>
          <p:cNvPr id="10" name="Graphic 9" descr="Badge Cross with solid fill">
            <a:extLst>
              <a:ext uri="{FF2B5EF4-FFF2-40B4-BE49-F238E27FC236}">
                <a16:creationId xmlns:a16="http://schemas.microsoft.com/office/drawing/2014/main" id="{8A6D23EA-EAD8-BC69-9E84-DEA0D896B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20775" y="1427917"/>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006" y="2147917"/>
            <a:ext cx="720000" cy="720000"/>
          </a:xfrm>
          <a:prstGeom prst="rect">
            <a:avLst/>
          </a:prstGeom>
        </p:spPr>
      </p:pic>
      <p:sp>
        <p:nvSpPr>
          <p:cNvPr id="12" name="TextBox 11">
            <a:extLst>
              <a:ext uri="{FF2B5EF4-FFF2-40B4-BE49-F238E27FC236}">
                <a16:creationId xmlns:a16="http://schemas.microsoft.com/office/drawing/2014/main" id="{23A7BB02-A58E-230C-105B-7F3222A26327}"/>
              </a:ext>
            </a:extLst>
          </p:cNvPr>
          <p:cNvSpPr txBox="1"/>
          <p:nvPr/>
        </p:nvSpPr>
        <p:spPr>
          <a:xfrm>
            <a:off x="2354163" y="68471"/>
            <a:ext cx="7333223" cy="584775"/>
          </a:xfrm>
          <a:prstGeom prst="rect">
            <a:avLst/>
          </a:prstGeom>
          <a:solidFill>
            <a:srgbClr val="059F98"/>
          </a:solidFill>
        </p:spPr>
        <p:txBody>
          <a:bodyPr wrap="square" rtlCol="0">
            <a:spAutoFit/>
          </a:bodyPr>
          <a:lstStyle/>
          <a:p>
            <a:pPr algn="ctr"/>
            <a:r>
              <a:rPr lang="en-IE" sz="3200" dirty="0">
                <a:solidFill>
                  <a:schemeClr val="bg1"/>
                </a:solidFill>
              </a:rPr>
              <a:t>Inclusive Evaluation Statements &amp; Phrases</a:t>
            </a:r>
          </a:p>
        </p:txBody>
      </p:sp>
    </p:spTree>
    <p:extLst>
      <p:ext uri="{BB962C8B-B14F-4D97-AF65-F5344CB8AC3E}">
        <p14:creationId xmlns:p14="http://schemas.microsoft.com/office/powerpoint/2010/main" val="22980782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28450" y="1799003"/>
            <a:ext cx="720000" cy="720000"/>
          </a:xfrm>
          <a:prstGeom prst="rect">
            <a:avLst/>
          </a:prstGeom>
        </p:spPr>
      </p:pic>
      <p:pic>
        <p:nvPicPr>
          <p:cNvPr id="9" name="Graphic 8" descr="Badge Cross with solid fill">
            <a:extLst>
              <a:ext uri="{FF2B5EF4-FFF2-40B4-BE49-F238E27FC236}">
                <a16:creationId xmlns:a16="http://schemas.microsoft.com/office/drawing/2014/main" id="{E85DB838-8613-4D59-B5CF-EECE12EA5F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006" y="942973"/>
            <a:ext cx="720000" cy="720000"/>
          </a:xfrm>
          <a:prstGeom prst="rect">
            <a:avLst/>
          </a:prstGeom>
        </p:spPr>
      </p:pic>
      <p:pic>
        <p:nvPicPr>
          <p:cNvPr id="10" name="Graphic 9" descr="Badge Cross with solid fill">
            <a:extLst>
              <a:ext uri="{FF2B5EF4-FFF2-40B4-BE49-F238E27FC236}">
                <a16:creationId xmlns:a16="http://schemas.microsoft.com/office/drawing/2014/main" id="{8A6D23EA-EAD8-BC69-9E84-DEA0D896B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28450" y="975466"/>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6862" y="2076888"/>
            <a:ext cx="720000" cy="720000"/>
          </a:xfrm>
          <a:prstGeom prst="rect">
            <a:avLst/>
          </a:prstGeom>
        </p:spPr>
      </p:pic>
      <p:sp>
        <p:nvSpPr>
          <p:cNvPr id="6" name="Text Placeholder 1">
            <a:extLst>
              <a:ext uri="{FF2B5EF4-FFF2-40B4-BE49-F238E27FC236}">
                <a16:creationId xmlns:a16="http://schemas.microsoft.com/office/drawing/2014/main" id="{DB2693A9-C98B-DAED-BAD8-AAFDE2A6E16C}"/>
              </a:ext>
            </a:extLst>
          </p:cNvPr>
          <p:cNvSpPr>
            <a:spLocks noGrp="1"/>
          </p:cNvSpPr>
          <p:nvPr>
            <p:ph type="body" sz="quarter" idx="18"/>
          </p:nvPr>
        </p:nvSpPr>
        <p:spPr>
          <a:xfrm>
            <a:off x="1217480" y="550279"/>
            <a:ext cx="4745169" cy="3849918"/>
          </a:xfrm>
        </p:spPr>
        <p:txBody>
          <a:bodyPr/>
          <a:lstStyle/>
          <a:p>
            <a:r>
              <a:rPr lang="en-IE" b="1" dirty="0">
                <a:solidFill>
                  <a:srgbClr val="702E8C"/>
                </a:solidFill>
              </a:rPr>
              <a:t>Evaluating Initiative</a:t>
            </a:r>
            <a:endParaRPr lang="en-US" b="1" dirty="0">
              <a:solidFill>
                <a:srgbClr val="702E8C"/>
              </a:solidFill>
            </a:endParaRPr>
          </a:p>
          <a:p>
            <a:pPr marL="0" indent="0">
              <a:buClr>
                <a:srgbClr val="00B050"/>
              </a:buClr>
            </a:pPr>
            <a:r>
              <a:rPr lang="en-US" sz="2200" b="1" i="1" dirty="0"/>
              <a:t>"She doesn’t take initiative in a fast-paced environment.“</a:t>
            </a:r>
          </a:p>
          <a:p>
            <a:pPr marL="0" indent="0">
              <a:buClr>
                <a:srgbClr val="00B050"/>
              </a:buClr>
            </a:pPr>
            <a:r>
              <a:rPr lang="en-US" sz="2200" dirty="0"/>
              <a:t>"She takes a thoughtful approach and carefully considers her options before acting. It would be useful to identify where her strengths align with faster decision-making scenarios.“</a:t>
            </a:r>
          </a:p>
          <a:p>
            <a:pPr marL="0" indent="0">
              <a:buClr>
                <a:srgbClr val="00B050"/>
              </a:buClr>
            </a:pPr>
            <a:r>
              <a:rPr lang="en-US" sz="2200" b="1" dirty="0">
                <a:solidFill>
                  <a:srgbClr val="702E8C"/>
                </a:solidFill>
              </a:rPr>
              <a:t>Difference is… </a:t>
            </a:r>
            <a:r>
              <a:rPr lang="en-US" sz="2200" dirty="0"/>
              <a:t>The wrong version could </a:t>
            </a:r>
            <a:r>
              <a:rPr lang="en-US" sz="2200" dirty="0" err="1"/>
              <a:t>penalise</a:t>
            </a:r>
            <a:r>
              <a:rPr lang="en-US" sz="2200" dirty="0"/>
              <a:t> employees who may have a different cultural approach to problem-solving, such as taking more time to </a:t>
            </a:r>
            <a:r>
              <a:rPr lang="en-US" sz="2200" dirty="0" err="1"/>
              <a:t>analyse</a:t>
            </a:r>
            <a:r>
              <a:rPr lang="en-US" sz="2200" dirty="0"/>
              <a:t> situations. The right version appreciates her strengths while suggesting areas for growth without bias.</a:t>
            </a:r>
            <a:endParaRPr lang="en-IE" sz="2200" dirty="0"/>
          </a:p>
          <a:p>
            <a:pPr marL="0" indent="0"/>
            <a:endParaRPr lang="en-IE" sz="2200" dirty="0"/>
          </a:p>
          <a:p>
            <a:endParaRPr lang="en-IE" sz="2200" dirty="0"/>
          </a:p>
        </p:txBody>
      </p:sp>
      <p:sp>
        <p:nvSpPr>
          <p:cNvPr id="8" name="Text Placeholder 1">
            <a:extLst>
              <a:ext uri="{FF2B5EF4-FFF2-40B4-BE49-F238E27FC236}">
                <a16:creationId xmlns:a16="http://schemas.microsoft.com/office/drawing/2014/main" id="{DB034127-F991-B4AF-66FE-164407E8BDF1}"/>
              </a:ext>
            </a:extLst>
          </p:cNvPr>
          <p:cNvSpPr txBox="1">
            <a:spLocks/>
          </p:cNvSpPr>
          <p:nvPr/>
        </p:nvSpPr>
        <p:spPr>
          <a:xfrm>
            <a:off x="6648450" y="550279"/>
            <a:ext cx="474516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Evaluating Leadership</a:t>
            </a:r>
            <a:endParaRPr lang="en-US" b="1" dirty="0">
              <a:solidFill>
                <a:srgbClr val="702E8C"/>
              </a:solidFill>
            </a:endParaRPr>
          </a:p>
          <a:p>
            <a:pPr marL="0" indent="0">
              <a:buClr>
                <a:srgbClr val="00B050"/>
              </a:buClr>
            </a:pPr>
            <a:r>
              <a:rPr lang="en-US" sz="2200" b="1" i="1" dirty="0"/>
              <a:t>"His leadership is too soft; he doesn’t assert his authority enough.“</a:t>
            </a:r>
          </a:p>
          <a:p>
            <a:pPr marL="0" indent="0">
              <a:buClr>
                <a:srgbClr val="00B050"/>
              </a:buClr>
            </a:pPr>
            <a:r>
              <a:rPr lang="en-US" sz="2200" dirty="0"/>
              <a:t>"His leadership style is more collaborative and consultative. This approach helps build trust within the team, though it may benefit from incorporating more decisive actions in critical moments."</a:t>
            </a:r>
          </a:p>
          <a:p>
            <a:pPr marL="0" indent="0">
              <a:buClr>
                <a:srgbClr val="00B050"/>
              </a:buClr>
            </a:pPr>
            <a:r>
              <a:rPr lang="en-US" sz="2200" b="1" dirty="0">
                <a:solidFill>
                  <a:srgbClr val="702E8C"/>
                </a:solidFill>
              </a:rPr>
              <a:t>Difference is… </a:t>
            </a:r>
            <a:r>
              <a:rPr lang="en-US" sz="2200" dirty="0"/>
              <a:t>The wrong version suggests that only one type of leadership style (assertive) is valued. The right way embraces a collaborative leadership style, often used by those from underrepresented groups, while offering constructive feedback for specific situations.</a:t>
            </a:r>
            <a:endParaRPr lang="en-IE" sz="2200" dirty="0"/>
          </a:p>
        </p:txBody>
      </p:sp>
    </p:spTree>
    <p:extLst>
      <p:ext uri="{BB962C8B-B14F-4D97-AF65-F5344CB8AC3E}">
        <p14:creationId xmlns:p14="http://schemas.microsoft.com/office/powerpoint/2010/main" val="192872403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28450" y="1967831"/>
            <a:ext cx="720000" cy="720000"/>
          </a:xfrm>
          <a:prstGeom prst="rect">
            <a:avLst/>
          </a:prstGeom>
        </p:spPr>
      </p:pic>
      <p:pic>
        <p:nvPicPr>
          <p:cNvPr id="9" name="Graphic 8" descr="Badge Cross with solid fill">
            <a:extLst>
              <a:ext uri="{FF2B5EF4-FFF2-40B4-BE49-F238E27FC236}">
                <a16:creationId xmlns:a16="http://schemas.microsoft.com/office/drawing/2014/main" id="{E85DB838-8613-4D59-B5CF-EECE12EA5F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006" y="942973"/>
            <a:ext cx="720000" cy="720000"/>
          </a:xfrm>
          <a:prstGeom prst="rect">
            <a:avLst/>
          </a:prstGeom>
        </p:spPr>
      </p:pic>
      <p:pic>
        <p:nvPicPr>
          <p:cNvPr id="10" name="Graphic 9" descr="Badge Cross with solid fill">
            <a:extLst>
              <a:ext uri="{FF2B5EF4-FFF2-40B4-BE49-F238E27FC236}">
                <a16:creationId xmlns:a16="http://schemas.microsoft.com/office/drawing/2014/main" id="{8A6D23EA-EAD8-BC69-9E84-DEA0D896B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28450" y="975466"/>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006" y="1695466"/>
            <a:ext cx="720000" cy="720000"/>
          </a:xfrm>
          <a:prstGeom prst="rect">
            <a:avLst/>
          </a:prstGeom>
        </p:spPr>
      </p:pic>
      <p:sp>
        <p:nvSpPr>
          <p:cNvPr id="4" name="Text Placeholder 1">
            <a:extLst>
              <a:ext uri="{FF2B5EF4-FFF2-40B4-BE49-F238E27FC236}">
                <a16:creationId xmlns:a16="http://schemas.microsoft.com/office/drawing/2014/main" id="{DB2693A9-C98B-DAED-BAD8-AAFDE2A6E16C}"/>
              </a:ext>
            </a:extLst>
          </p:cNvPr>
          <p:cNvSpPr>
            <a:spLocks noGrp="1"/>
          </p:cNvSpPr>
          <p:nvPr>
            <p:ph type="body" sz="quarter" idx="18"/>
          </p:nvPr>
        </p:nvSpPr>
        <p:spPr>
          <a:xfrm>
            <a:off x="1371600" y="550279"/>
            <a:ext cx="4591049" cy="3849918"/>
          </a:xfrm>
        </p:spPr>
        <p:txBody>
          <a:bodyPr/>
          <a:lstStyle/>
          <a:p>
            <a:r>
              <a:rPr lang="en-IE" b="1" dirty="0">
                <a:solidFill>
                  <a:srgbClr val="702E8C"/>
                </a:solidFill>
              </a:rPr>
              <a:t>Evaluating Adaptability</a:t>
            </a:r>
            <a:endParaRPr lang="en-US" b="1" dirty="0">
              <a:solidFill>
                <a:srgbClr val="702E8C"/>
              </a:solidFill>
            </a:endParaRPr>
          </a:p>
          <a:p>
            <a:pPr marL="0" indent="0">
              <a:buClr>
                <a:srgbClr val="00B050"/>
              </a:buClr>
            </a:pPr>
            <a:r>
              <a:rPr lang="en-IE" sz="2200" b="1" i="1" dirty="0"/>
              <a:t>"She’s resistant to change.“</a:t>
            </a:r>
          </a:p>
          <a:p>
            <a:pPr marL="0" indent="0">
              <a:buClr>
                <a:srgbClr val="00B050"/>
              </a:buClr>
            </a:pPr>
            <a:endParaRPr lang="en-IE" sz="1000" b="1" i="1" dirty="0"/>
          </a:p>
          <a:p>
            <a:pPr marL="0" indent="0">
              <a:buClr>
                <a:srgbClr val="00B050"/>
              </a:buClr>
            </a:pPr>
            <a:r>
              <a:rPr lang="en-US" sz="2200" dirty="0"/>
              <a:t>"She prefers a structured approach and takes time to adjust to new processes. Offering additional support during transitions could help her become more adaptable.“</a:t>
            </a:r>
          </a:p>
          <a:p>
            <a:pPr marL="0" indent="0">
              <a:buClr>
                <a:srgbClr val="00B050"/>
              </a:buClr>
            </a:pPr>
            <a:r>
              <a:rPr lang="en-US" sz="2200" b="1" dirty="0">
                <a:solidFill>
                  <a:srgbClr val="702E8C"/>
                </a:solidFill>
              </a:rPr>
              <a:t>Difference is… </a:t>
            </a:r>
            <a:r>
              <a:rPr lang="en-US" sz="2200" dirty="0"/>
              <a:t>The wrong version can come across as dismissive and may reflect a bias toward people who are more methodical in their work. The right version offers a solution-focused approach that helps employees adapt while </a:t>
            </a:r>
            <a:r>
              <a:rPr lang="en-US" sz="2200" dirty="0" err="1"/>
              <a:t>recognising</a:t>
            </a:r>
            <a:r>
              <a:rPr lang="en-US" sz="2200" dirty="0"/>
              <a:t> individual work styles.</a:t>
            </a:r>
            <a:endParaRPr lang="en-IE" sz="2200" dirty="0"/>
          </a:p>
          <a:p>
            <a:endParaRPr lang="en-IE" sz="2100" dirty="0"/>
          </a:p>
        </p:txBody>
      </p:sp>
      <p:sp>
        <p:nvSpPr>
          <p:cNvPr id="5" name="Text Placeholder 1">
            <a:extLst>
              <a:ext uri="{FF2B5EF4-FFF2-40B4-BE49-F238E27FC236}">
                <a16:creationId xmlns:a16="http://schemas.microsoft.com/office/drawing/2014/main" id="{DB034127-F991-B4AF-66FE-164407E8BDF1}"/>
              </a:ext>
            </a:extLst>
          </p:cNvPr>
          <p:cNvSpPr txBox="1">
            <a:spLocks/>
          </p:cNvSpPr>
          <p:nvPr/>
        </p:nvSpPr>
        <p:spPr>
          <a:xfrm>
            <a:off x="6802570" y="550279"/>
            <a:ext cx="459104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Evaluating Cultural Competence</a:t>
            </a:r>
            <a:endParaRPr lang="en-US" b="1" dirty="0">
              <a:solidFill>
                <a:srgbClr val="702E8C"/>
              </a:solidFill>
            </a:endParaRPr>
          </a:p>
          <a:p>
            <a:pPr marL="0" indent="0">
              <a:buClr>
                <a:srgbClr val="00B050"/>
              </a:buClr>
            </a:pPr>
            <a:r>
              <a:rPr lang="en-US" sz="2200" b="1" i="1" dirty="0"/>
              <a:t>"He doesn’t seem to understand cultural differences.“</a:t>
            </a:r>
          </a:p>
          <a:p>
            <a:pPr marL="0" indent="0">
              <a:buClr>
                <a:srgbClr val="00B050"/>
              </a:buClr>
            </a:pPr>
            <a:endParaRPr lang="en-US" sz="1000" b="1" i="1" dirty="0"/>
          </a:p>
          <a:p>
            <a:pPr marL="0" indent="0">
              <a:buClr>
                <a:srgbClr val="00B050"/>
              </a:buClr>
            </a:pPr>
            <a:r>
              <a:rPr lang="en-US" sz="2200" dirty="0"/>
              <a:t>"He has room to improve in navigating cross-cultural interactions. We could offer him more exposure to diversity training to help develop his cultural competence.“</a:t>
            </a:r>
          </a:p>
          <a:p>
            <a:pPr marL="0" indent="0">
              <a:buClr>
                <a:srgbClr val="00B050"/>
              </a:buClr>
            </a:pPr>
            <a:r>
              <a:rPr lang="en-US" sz="2200" b="1" dirty="0">
                <a:solidFill>
                  <a:srgbClr val="702E8C"/>
                </a:solidFill>
              </a:rPr>
              <a:t>Difference is…</a:t>
            </a:r>
            <a:r>
              <a:rPr lang="en-US" sz="2200" dirty="0"/>
              <a:t>The wrong way is judgmental and could discourage growth, while the right way offers an opportunity for development, promoting the importance of cultural competence in a diverse workplace.</a:t>
            </a:r>
            <a:endParaRPr lang="en-IE" sz="2200" dirty="0"/>
          </a:p>
        </p:txBody>
      </p:sp>
    </p:spTree>
    <p:extLst>
      <p:ext uri="{BB962C8B-B14F-4D97-AF65-F5344CB8AC3E}">
        <p14:creationId xmlns:p14="http://schemas.microsoft.com/office/powerpoint/2010/main" val="11070700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28450" y="1967831"/>
            <a:ext cx="720000" cy="720000"/>
          </a:xfrm>
          <a:prstGeom prst="rect">
            <a:avLst/>
          </a:prstGeom>
        </p:spPr>
      </p:pic>
      <p:pic>
        <p:nvPicPr>
          <p:cNvPr id="9" name="Graphic 8" descr="Badge Cross with solid fill">
            <a:extLst>
              <a:ext uri="{FF2B5EF4-FFF2-40B4-BE49-F238E27FC236}">
                <a16:creationId xmlns:a16="http://schemas.microsoft.com/office/drawing/2014/main" id="{E85DB838-8613-4D59-B5CF-EECE12EA5F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97910" y="3320197"/>
            <a:ext cx="720000" cy="720000"/>
          </a:xfrm>
          <a:prstGeom prst="rect">
            <a:avLst/>
          </a:prstGeom>
        </p:spPr>
      </p:pic>
      <p:pic>
        <p:nvPicPr>
          <p:cNvPr id="10" name="Graphic 9" descr="Badge Cross with solid fill">
            <a:extLst>
              <a:ext uri="{FF2B5EF4-FFF2-40B4-BE49-F238E27FC236}">
                <a16:creationId xmlns:a16="http://schemas.microsoft.com/office/drawing/2014/main" id="{8A6D23EA-EAD8-BC69-9E84-DEA0D896B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28450" y="975466"/>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006" y="1967831"/>
            <a:ext cx="720000" cy="720000"/>
          </a:xfrm>
          <a:prstGeom prst="rect">
            <a:avLst/>
          </a:prstGeom>
        </p:spPr>
      </p:pic>
      <p:sp>
        <p:nvSpPr>
          <p:cNvPr id="4" name="Text Placeholder 1">
            <a:extLst>
              <a:ext uri="{FF2B5EF4-FFF2-40B4-BE49-F238E27FC236}">
                <a16:creationId xmlns:a16="http://schemas.microsoft.com/office/drawing/2014/main" id="{DB2693A9-C98B-DAED-BAD8-AAFDE2A6E16C}"/>
              </a:ext>
            </a:extLst>
          </p:cNvPr>
          <p:cNvSpPr>
            <a:spLocks noGrp="1"/>
          </p:cNvSpPr>
          <p:nvPr>
            <p:ph type="body" sz="quarter" idx="18"/>
          </p:nvPr>
        </p:nvSpPr>
        <p:spPr>
          <a:xfrm>
            <a:off x="1371600" y="550279"/>
            <a:ext cx="4591049" cy="3849918"/>
          </a:xfrm>
        </p:spPr>
        <p:txBody>
          <a:bodyPr/>
          <a:lstStyle/>
          <a:p>
            <a:pPr marL="0" indent="0"/>
            <a:r>
              <a:rPr lang="en-IE" b="1" dirty="0">
                <a:solidFill>
                  <a:srgbClr val="702E8C"/>
                </a:solidFill>
              </a:rPr>
              <a:t>Evaluating Performance Improvement Plans (PIPs)</a:t>
            </a:r>
            <a:endParaRPr lang="en-US" b="1" dirty="0">
              <a:solidFill>
                <a:srgbClr val="702E8C"/>
              </a:solidFill>
            </a:endParaRPr>
          </a:p>
          <a:p>
            <a:pPr marL="0" indent="0">
              <a:buClr>
                <a:srgbClr val="00B050"/>
              </a:buClr>
            </a:pPr>
            <a:r>
              <a:rPr lang="en-US" sz="2200" b="1" i="1" dirty="0"/>
              <a:t>"We need to address the areas where you're falling short."</a:t>
            </a:r>
            <a:endParaRPr lang="en-IE" sz="2200" b="1" i="1" dirty="0"/>
          </a:p>
          <a:p>
            <a:pPr marL="0" indent="0">
              <a:buClr>
                <a:srgbClr val="00B050"/>
              </a:buClr>
            </a:pPr>
            <a:r>
              <a:rPr lang="en-US" sz="2200" i="1" dirty="0"/>
              <a:t>"Let’s collaboratively develop a performance improvement plan that considers your unique challenges and supports your growth.“</a:t>
            </a:r>
          </a:p>
          <a:p>
            <a:pPr marL="0" indent="0">
              <a:buClr>
                <a:srgbClr val="00B050"/>
              </a:buClr>
            </a:pPr>
            <a:r>
              <a:rPr lang="en-US" sz="2200" b="1" i="1" dirty="0"/>
              <a:t>"Here’s a plan to help you meet your performance expectations."</a:t>
            </a:r>
          </a:p>
          <a:p>
            <a:pPr marL="0" indent="0">
              <a:buClr>
                <a:srgbClr val="00B050"/>
              </a:buClr>
            </a:pPr>
            <a:r>
              <a:rPr lang="en-US" sz="2200" i="1" dirty="0"/>
              <a:t>"This plan will outline not just your areas for improvement but also include resources and mentorship opportunities that cater to your learning style."</a:t>
            </a:r>
            <a:endParaRPr lang="en-IE" sz="2200" i="1" dirty="0"/>
          </a:p>
        </p:txBody>
      </p:sp>
      <p:sp>
        <p:nvSpPr>
          <p:cNvPr id="5" name="Text Placeholder 1">
            <a:extLst>
              <a:ext uri="{FF2B5EF4-FFF2-40B4-BE49-F238E27FC236}">
                <a16:creationId xmlns:a16="http://schemas.microsoft.com/office/drawing/2014/main" id="{DB034127-F991-B4AF-66FE-164407E8BDF1}"/>
              </a:ext>
            </a:extLst>
          </p:cNvPr>
          <p:cNvSpPr txBox="1">
            <a:spLocks/>
          </p:cNvSpPr>
          <p:nvPr/>
        </p:nvSpPr>
        <p:spPr>
          <a:xfrm>
            <a:off x="6802570" y="550279"/>
            <a:ext cx="459104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Evaluating Ongoing Progress</a:t>
            </a:r>
            <a:endParaRPr lang="en-US" b="1" dirty="0">
              <a:solidFill>
                <a:srgbClr val="702E8C"/>
              </a:solidFill>
            </a:endParaRPr>
          </a:p>
          <a:p>
            <a:pPr marL="0" indent="0">
              <a:buClr>
                <a:srgbClr val="00B050"/>
              </a:buClr>
            </a:pPr>
            <a:r>
              <a:rPr lang="en-US" sz="2200" b="1" i="1" dirty="0"/>
              <a:t>"I’ll check in with you at the end of the month to discuss your progress."</a:t>
            </a:r>
          </a:p>
          <a:p>
            <a:pPr marL="0" indent="0">
              <a:buClr>
                <a:srgbClr val="00B050"/>
              </a:buClr>
            </a:pPr>
            <a:endParaRPr lang="en-US" sz="1000" dirty="0"/>
          </a:p>
          <a:p>
            <a:pPr marL="0" indent="0">
              <a:buClr>
                <a:srgbClr val="00B050"/>
              </a:buClr>
            </a:pPr>
            <a:r>
              <a:rPr lang="en-US" sz="2200" i="1" dirty="0"/>
              <a:t>"Let’s have monthly one-on-ones to discuss not just your work but also how you feel included and valued in team discussions.“</a:t>
            </a:r>
          </a:p>
          <a:p>
            <a:pPr marL="0" indent="0">
              <a:buClr>
                <a:srgbClr val="00B050"/>
              </a:buClr>
            </a:pPr>
            <a:endParaRPr lang="en-US" sz="2200" i="1" dirty="0"/>
          </a:p>
          <a:p>
            <a:pPr marL="0" indent="0">
              <a:buClr>
                <a:srgbClr val="00B050"/>
              </a:buClr>
            </a:pPr>
            <a:r>
              <a:rPr lang="en-US" sz="2200" b="1" i="1" dirty="0"/>
              <a:t>"Focus on improving client relationships to enhance your performance.“</a:t>
            </a:r>
          </a:p>
          <a:p>
            <a:pPr marL="0" indent="0">
              <a:buClr>
                <a:srgbClr val="00B050"/>
              </a:buClr>
            </a:pPr>
            <a:r>
              <a:rPr lang="en-US" sz="2200" i="1" dirty="0"/>
              <a:t>"Let’s outline how your unique skills can contribute to achieving our team goals while promoting inclusivity in client interactions."</a:t>
            </a:r>
            <a:endParaRPr lang="en-IE" sz="2200" i="1" dirty="0"/>
          </a:p>
        </p:txBody>
      </p:sp>
      <p:pic>
        <p:nvPicPr>
          <p:cNvPr id="3" name="Graphic 2" descr="Badge Tick1 with solid fill">
            <a:extLst>
              <a:ext uri="{FF2B5EF4-FFF2-40B4-BE49-F238E27FC236}">
                <a16:creationId xmlns:a16="http://schemas.microsoft.com/office/drawing/2014/main" id="{C8A93FD5-3F19-594D-E691-00B42D1543C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9475" y="4040197"/>
            <a:ext cx="720000" cy="720000"/>
          </a:xfrm>
          <a:prstGeom prst="rect">
            <a:avLst/>
          </a:prstGeom>
        </p:spPr>
      </p:pic>
      <p:pic>
        <p:nvPicPr>
          <p:cNvPr id="6" name="Graphic 5" descr="Badge Cross with solid fill">
            <a:extLst>
              <a:ext uri="{FF2B5EF4-FFF2-40B4-BE49-F238E27FC236}">
                <a16:creationId xmlns:a16="http://schemas.microsoft.com/office/drawing/2014/main" id="{89D08EA0-D5ED-B5C6-B761-029F122E464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006" y="1095373"/>
            <a:ext cx="720000" cy="720000"/>
          </a:xfrm>
          <a:prstGeom prst="rect">
            <a:avLst/>
          </a:prstGeom>
        </p:spPr>
      </p:pic>
      <p:pic>
        <p:nvPicPr>
          <p:cNvPr id="8" name="Graphic 7" descr="Badge Cross with solid fill">
            <a:extLst>
              <a:ext uri="{FF2B5EF4-FFF2-40B4-BE49-F238E27FC236}">
                <a16:creationId xmlns:a16="http://schemas.microsoft.com/office/drawing/2014/main" id="{38D20B01-6BBA-35C7-49A6-859385CE148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958744" y="3680197"/>
            <a:ext cx="720000" cy="720000"/>
          </a:xfrm>
          <a:prstGeom prst="rect">
            <a:avLst/>
          </a:prstGeom>
        </p:spPr>
      </p:pic>
      <p:pic>
        <p:nvPicPr>
          <p:cNvPr id="12" name="Graphic 11" descr="Badge Tick1 with solid fill">
            <a:extLst>
              <a:ext uri="{FF2B5EF4-FFF2-40B4-BE49-F238E27FC236}">
                <a16:creationId xmlns:a16="http://schemas.microsoft.com/office/drawing/2014/main" id="{D932BF6D-09DB-A044-60F5-A6D40497863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62649" y="4760197"/>
            <a:ext cx="720000" cy="720000"/>
          </a:xfrm>
          <a:prstGeom prst="rect">
            <a:avLst/>
          </a:prstGeom>
        </p:spPr>
      </p:pic>
    </p:spTree>
    <p:extLst>
      <p:ext uri="{BB962C8B-B14F-4D97-AF65-F5344CB8AC3E}">
        <p14:creationId xmlns:p14="http://schemas.microsoft.com/office/powerpoint/2010/main" val="21544721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B11A95-5133-2E64-8ACC-D8858BC1C3BC}"/>
            </a:ext>
          </a:extLst>
        </p:cNvPr>
        <p:cNvGrpSpPr/>
        <p:nvPr/>
      </p:nvGrpSpPr>
      <p:grpSpPr>
        <a:xfrm>
          <a:off x="0" y="0"/>
          <a:ext cx="0" cy="0"/>
          <a:chOff x="0" y="0"/>
          <a:chExt cx="0" cy="0"/>
        </a:xfrm>
      </p:grpSpPr>
      <p:sp>
        <p:nvSpPr>
          <p:cNvPr id="28" name="Text Placeholder 16">
            <a:extLst>
              <a:ext uri="{FF2B5EF4-FFF2-40B4-BE49-F238E27FC236}">
                <a16:creationId xmlns:a16="http://schemas.microsoft.com/office/drawing/2014/main" id="{01C9D075-683B-7F08-6AA4-B8A99D5E4B56}"/>
              </a:ext>
            </a:extLst>
          </p:cNvPr>
          <p:cNvSpPr>
            <a:spLocks noGrp="1"/>
          </p:cNvSpPr>
          <p:nvPr>
            <p:ph type="body" sz="quarter" idx="15"/>
          </p:nvPr>
        </p:nvSpPr>
        <p:spPr>
          <a:xfrm>
            <a:off x="5857318" y="1768149"/>
            <a:ext cx="700387" cy="689518"/>
          </a:xfrm>
        </p:spPr>
        <p:txBody>
          <a:bodyPr/>
          <a:lstStyle/>
          <a:p>
            <a:r>
              <a:rPr lang="en-IE" dirty="0"/>
              <a:t>13</a:t>
            </a:r>
          </a:p>
        </p:txBody>
      </p:sp>
      <p:sp>
        <p:nvSpPr>
          <p:cNvPr id="29" name="Text Placeholder 15">
            <a:extLst>
              <a:ext uri="{FF2B5EF4-FFF2-40B4-BE49-F238E27FC236}">
                <a16:creationId xmlns:a16="http://schemas.microsoft.com/office/drawing/2014/main" id="{24691AA8-710D-DE62-C4D1-E801B6E0548A}"/>
              </a:ext>
            </a:extLst>
          </p:cNvPr>
          <p:cNvSpPr>
            <a:spLocks noGrp="1"/>
          </p:cNvSpPr>
          <p:nvPr>
            <p:ph type="body" sz="quarter" idx="14"/>
          </p:nvPr>
        </p:nvSpPr>
        <p:spPr>
          <a:xfrm>
            <a:off x="6659616" y="2739481"/>
            <a:ext cx="5008386" cy="689519"/>
          </a:xfrm>
        </p:spPr>
        <p:txBody>
          <a:bodyPr/>
          <a:lstStyle/>
          <a:p>
            <a:pPr>
              <a:lnSpc>
                <a:spcPct val="100000"/>
              </a:lnSpc>
              <a:spcBef>
                <a:spcPts val="0"/>
              </a:spcBef>
            </a:pPr>
            <a:r>
              <a:rPr lang="en-US" sz="2200" b="1" dirty="0">
                <a:solidFill>
                  <a:srgbClr val="083F59"/>
                </a:solidFill>
              </a:rPr>
              <a:t>Step 9: </a:t>
            </a:r>
            <a:r>
              <a:rPr lang="en-US" b="1" dirty="0"/>
              <a:t>Performance Management and Feedback</a:t>
            </a:r>
          </a:p>
          <a:p>
            <a:pPr>
              <a:lnSpc>
                <a:spcPct val="100000"/>
              </a:lnSpc>
              <a:spcBef>
                <a:spcPts val="0"/>
              </a:spcBef>
            </a:pPr>
            <a:endParaRPr lang="en-US" b="1" dirty="0"/>
          </a:p>
          <a:p>
            <a:pPr>
              <a:lnSpc>
                <a:spcPct val="100000"/>
              </a:lnSpc>
              <a:spcBef>
                <a:spcPts val="0"/>
              </a:spcBef>
            </a:pPr>
            <a:r>
              <a:rPr lang="en-US" sz="2000" dirty="0"/>
              <a:t>Develop fair and objective performance evaluations that are unbiased and focus on measurable outcomes. Establish channels for providing and receiving constructive feedback that respects diverse employees</a:t>
            </a:r>
          </a:p>
        </p:txBody>
      </p:sp>
      <p:sp>
        <p:nvSpPr>
          <p:cNvPr id="38" name="Text Placeholder 3">
            <a:extLst>
              <a:ext uri="{FF2B5EF4-FFF2-40B4-BE49-F238E27FC236}">
                <a16:creationId xmlns:a16="http://schemas.microsoft.com/office/drawing/2014/main" id="{501228FA-F782-7A5B-FC94-71CAB833FA36}"/>
              </a:ext>
            </a:extLst>
          </p:cNvPr>
          <p:cNvSpPr txBox="1">
            <a:spLocks/>
          </p:cNvSpPr>
          <p:nvPr/>
        </p:nvSpPr>
        <p:spPr>
          <a:xfrm>
            <a:off x="1007050" y="1307980"/>
            <a:ext cx="4850267"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3200" b="1" kern="100" dirty="0">
                <a:solidFill>
                  <a:schemeClr val="bg1"/>
                </a:solidFill>
                <a:cs typeface="Times New Roman" panose="02020603050405020304" pitchFamily="18" charset="0"/>
              </a:rPr>
              <a:t>Performance Management and Feedback</a:t>
            </a:r>
          </a:p>
          <a:p>
            <a:pPr marL="0" indent="0">
              <a:lnSpc>
                <a:spcPct val="100000"/>
              </a:lnSpc>
              <a:spcBef>
                <a:spcPts val="0"/>
              </a:spcBef>
              <a:buNone/>
            </a:pPr>
            <a:endParaRPr lang="en-US" sz="1000" b="1" kern="100" dirty="0">
              <a:solidFill>
                <a:schemeClr val="bg1"/>
              </a:solidFill>
              <a:cs typeface="Times New Roman" panose="02020603050405020304" pitchFamily="18" charset="0"/>
            </a:endParaRPr>
          </a:p>
          <a:p>
            <a:pPr>
              <a:lnSpc>
                <a:spcPct val="100000"/>
              </a:lnSpc>
              <a:spcBef>
                <a:spcPts val="0"/>
              </a:spcBef>
              <a:buFont typeface="Wingdings" panose="05000000000000000000" pitchFamily="2" charset="2"/>
              <a:buChar char="q"/>
            </a:pPr>
            <a:r>
              <a:rPr lang="en-US" sz="2000" dirty="0">
                <a:solidFill>
                  <a:schemeClr val="bg1"/>
                </a:solidFill>
              </a:rPr>
              <a:t>Learn how to implement fair and objective performance management systems that </a:t>
            </a:r>
            <a:r>
              <a:rPr lang="en-US" sz="2000" dirty="0" err="1">
                <a:solidFill>
                  <a:schemeClr val="bg1"/>
                </a:solidFill>
              </a:rPr>
              <a:t>emphasise</a:t>
            </a:r>
            <a:r>
              <a:rPr lang="en-US" sz="2000" dirty="0">
                <a:solidFill>
                  <a:schemeClr val="bg1"/>
                </a:solidFill>
              </a:rPr>
              <a:t> measurable outcomes while mitigating bias. </a:t>
            </a:r>
          </a:p>
          <a:p>
            <a:pPr>
              <a:lnSpc>
                <a:spcPct val="100000"/>
              </a:lnSpc>
              <a:spcBef>
                <a:spcPts val="0"/>
              </a:spcBef>
              <a:buFont typeface="Wingdings" panose="05000000000000000000" pitchFamily="2" charset="2"/>
              <a:buChar char="q"/>
            </a:pPr>
            <a:r>
              <a:rPr lang="en-US" sz="2000" dirty="0">
                <a:solidFill>
                  <a:schemeClr val="bg1"/>
                </a:solidFill>
              </a:rPr>
              <a:t>Discover how to create performance evaluations that are transparent, equitable, and support the growth of diverse talent within your company.</a:t>
            </a:r>
          </a:p>
          <a:p>
            <a:pPr>
              <a:lnSpc>
                <a:spcPct val="100000"/>
              </a:lnSpc>
              <a:spcBef>
                <a:spcPts val="0"/>
              </a:spcBef>
              <a:buFont typeface="Wingdings" panose="05000000000000000000" pitchFamily="2" charset="2"/>
              <a:buChar char="q"/>
            </a:pPr>
            <a:r>
              <a:rPr lang="en-US" sz="2000" dirty="0">
                <a:solidFill>
                  <a:schemeClr val="bg1"/>
                </a:solidFill>
              </a:rPr>
              <a:t>You will also explore strategies for establishing effective feedback channels that promote open, constructive communication and enable a culture of continuous improvement. </a:t>
            </a: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7E58480E-0E0A-1ADE-1E1A-43E60B6D3EA7}"/>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5</a:t>
            </a:r>
          </a:p>
        </p:txBody>
      </p:sp>
      <p:cxnSp>
        <p:nvCxnSpPr>
          <p:cNvPr id="10" name="Straight Connector 9">
            <a:extLst>
              <a:ext uri="{FF2B5EF4-FFF2-40B4-BE49-F238E27FC236}">
                <a16:creationId xmlns:a16="http://schemas.microsoft.com/office/drawing/2014/main" id="{3B1F4BC7-91A6-B8FA-730C-BFA769843628}"/>
              </a:ext>
            </a:extLst>
          </p:cNvPr>
          <p:cNvCxnSpPr>
            <a:cxnSpLocks/>
          </p:cNvCxnSpPr>
          <p:nvPr/>
        </p:nvCxnSpPr>
        <p:spPr>
          <a:xfrm flipH="1">
            <a:off x="5745806" y="45253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15">
            <a:extLst>
              <a:ext uri="{FF2B5EF4-FFF2-40B4-BE49-F238E27FC236}">
                <a16:creationId xmlns:a16="http://schemas.microsoft.com/office/drawing/2014/main" id="{47E36FF4-2CF3-F80F-1982-BF90FDD2DA57}"/>
              </a:ext>
            </a:extLst>
          </p:cNvPr>
          <p:cNvSpPr txBox="1">
            <a:spLocks/>
          </p:cNvSpPr>
          <p:nvPr/>
        </p:nvSpPr>
        <p:spPr>
          <a:xfrm>
            <a:off x="6659616" y="5151951"/>
            <a:ext cx="5254478"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rPr>
              <a:t>Case Study: </a:t>
            </a:r>
            <a:r>
              <a:rPr lang="en-US" dirty="0"/>
              <a:t>Tico Mail Works, Ireland</a:t>
            </a:r>
          </a:p>
          <a:p>
            <a:pPr>
              <a:lnSpc>
                <a:spcPct val="100000"/>
              </a:lnSpc>
              <a:spcBef>
                <a:spcPts val="0"/>
              </a:spcBef>
            </a:pPr>
            <a:endParaRPr lang="en-US" dirty="0"/>
          </a:p>
          <a:p>
            <a:pPr>
              <a:lnSpc>
                <a:spcPct val="100000"/>
              </a:lnSpc>
              <a:spcBef>
                <a:spcPts val="0"/>
              </a:spcBef>
            </a:pPr>
            <a:r>
              <a:rPr lang="en-US" dirty="0"/>
              <a:t>Multiple Other Case Studies (Slide 67 – 69)</a:t>
            </a:r>
          </a:p>
          <a:p>
            <a:pPr>
              <a:lnSpc>
                <a:spcPct val="100000"/>
              </a:lnSpc>
              <a:spcBef>
                <a:spcPts val="0"/>
              </a:spcBef>
            </a:pPr>
            <a:endParaRPr lang="en-US" b="1" dirty="0"/>
          </a:p>
        </p:txBody>
      </p:sp>
    </p:spTree>
    <p:extLst>
      <p:ext uri="{BB962C8B-B14F-4D97-AF65-F5344CB8AC3E}">
        <p14:creationId xmlns:p14="http://schemas.microsoft.com/office/powerpoint/2010/main" val="1817982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20775" y="2241704"/>
            <a:ext cx="720000" cy="720000"/>
          </a:xfrm>
          <a:prstGeom prst="rect">
            <a:avLst/>
          </a:prstGeom>
        </p:spPr>
      </p:pic>
      <p:pic>
        <p:nvPicPr>
          <p:cNvPr id="9" name="Graphic 8" descr="Badge Cross with solid fill">
            <a:extLst>
              <a:ext uri="{FF2B5EF4-FFF2-40B4-BE49-F238E27FC236}">
                <a16:creationId xmlns:a16="http://schemas.microsoft.com/office/drawing/2014/main" id="{E85DB838-8613-4D59-B5CF-EECE12EA5F6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73006" y="1199317"/>
            <a:ext cx="720000" cy="720000"/>
          </a:xfrm>
          <a:prstGeom prst="rect">
            <a:avLst/>
          </a:prstGeom>
        </p:spPr>
      </p:pic>
      <p:pic>
        <p:nvPicPr>
          <p:cNvPr id="10" name="Graphic 9" descr="Badge Cross with solid fill">
            <a:extLst>
              <a:ext uri="{FF2B5EF4-FFF2-40B4-BE49-F238E27FC236}">
                <a16:creationId xmlns:a16="http://schemas.microsoft.com/office/drawing/2014/main" id="{8A6D23EA-EAD8-BC69-9E84-DEA0D896B27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020775" y="1222955"/>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83564" y="1929530"/>
            <a:ext cx="720000" cy="720000"/>
          </a:xfrm>
          <a:prstGeom prst="rect">
            <a:avLst/>
          </a:prstGeom>
        </p:spPr>
      </p:pic>
      <p:sp>
        <p:nvSpPr>
          <p:cNvPr id="12" name="TextBox 11">
            <a:extLst>
              <a:ext uri="{FF2B5EF4-FFF2-40B4-BE49-F238E27FC236}">
                <a16:creationId xmlns:a16="http://schemas.microsoft.com/office/drawing/2014/main" id="{23A7BB02-A58E-230C-105B-7F3222A26327}"/>
              </a:ext>
            </a:extLst>
          </p:cNvPr>
          <p:cNvSpPr txBox="1"/>
          <p:nvPr/>
        </p:nvSpPr>
        <p:spPr>
          <a:xfrm>
            <a:off x="3146226" y="117987"/>
            <a:ext cx="5899547" cy="584775"/>
          </a:xfrm>
          <a:prstGeom prst="rect">
            <a:avLst/>
          </a:prstGeom>
          <a:solidFill>
            <a:srgbClr val="DF4625"/>
          </a:solidFill>
        </p:spPr>
        <p:txBody>
          <a:bodyPr wrap="square" rtlCol="0">
            <a:spAutoFit/>
          </a:bodyPr>
          <a:lstStyle/>
          <a:p>
            <a:pPr algn="ctr"/>
            <a:r>
              <a:rPr lang="en-IE" sz="3200" dirty="0">
                <a:solidFill>
                  <a:schemeClr val="bg1"/>
                </a:solidFill>
              </a:rPr>
              <a:t>Inclusive Evaluation Questions</a:t>
            </a:r>
          </a:p>
        </p:txBody>
      </p:sp>
      <p:sp>
        <p:nvSpPr>
          <p:cNvPr id="6" name="Text Placeholder 1">
            <a:extLst>
              <a:ext uri="{FF2B5EF4-FFF2-40B4-BE49-F238E27FC236}">
                <a16:creationId xmlns:a16="http://schemas.microsoft.com/office/drawing/2014/main" id="{DB2693A9-C98B-DAED-BAD8-AAFDE2A6E16C}"/>
              </a:ext>
            </a:extLst>
          </p:cNvPr>
          <p:cNvSpPr txBox="1">
            <a:spLocks/>
          </p:cNvSpPr>
          <p:nvPr/>
        </p:nvSpPr>
        <p:spPr>
          <a:xfrm>
            <a:off x="1285875" y="797929"/>
            <a:ext cx="4676774"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Question on Development Goals</a:t>
            </a:r>
          </a:p>
          <a:p>
            <a:pPr marL="0" indent="0"/>
            <a:r>
              <a:rPr lang="en-US" sz="2100" b="1" i="1" dirty="0"/>
              <a:t>"Why haven’t you hit your targets yet?“</a:t>
            </a:r>
          </a:p>
          <a:p>
            <a:pPr marL="0" indent="0"/>
            <a:endParaRPr lang="en-US" sz="1000" dirty="0"/>
          </a:p>
          <a:p>
            <a:pPr marL="0" indent="0"/>
            <a:r>
              <a:rPr lang="en-US" sz="2100" dirty="0"/>
              <a:t>"What challenges have you faced in achieving your goals, and how can we better support you?“</a:t>
            </a:r>
          </a:p>
          <a:p>
            <a:pPr marL="0" indent="0"/>
            <a:r>
              <a:rPr lang="en-US" sz="2100" b="1" dirty="0">
                <a:solidFill>
                  <a:srgbClr val="702E8C"/>
                </a:solidFill>
              </a:rPr>
              <a:t>Difference is… </a:t>
            </a:r>
            <a:r>
              <a:rPr lang="en-US" sz="2100" dirty="0"/>
              <a:t>The wrong question assumes underperformance is the employee's fault, potentially overlooking systemic issues or biases. The right question is more supportive and creates space to discuss potential barriers, enabling an inclusive environment.</a:t>
            </a:r>
            <a:endParaRPr lang="en-IE" sz="2100" dirty="0"/>
          </a:p>
        </p:txBody>
      </p:sp>
      <p:sp>
        <p:nvSpPr>
          <p:cNvPr id="8" name="Text Placeholder 1">
            <a:extLst>
              <a:ext uri="{FF2B5EF4-FFF2-40B4-BE49-F238E27FC236}">
                <a16:creationId xmlns:a16="http://schemas.microsoft.com/office/drawing/2014/main" id="{DB034127-F991-B4AF-66FE-164407E8BDF1}"/>
              </a:ext>
            </a:extLst>
          </p:cNvPr>
          <p:cNvSpPr txBox="1">
            <a:spLocks/>
          </p:cNvSpPr>
          <p:nvPr/>
        </p:nvSpPr>
        <p:spPr>
          <a:xfrm>
            <a:off x="6716845" y="797929"/>
            <a:ext cx="4836980"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Question on Feedback</a:t>
            </a:r>
            <a:endParaRPr lang="en-US" b="1" dirty="0">
              <a:solidFill>
                <a:srgbClr val="702E8C"/>
              </a:solidFill>
            </a:endParaRPr>
          </a:p>
          <a:p>
            <a:pPr marL="0" indent="0">
              <a:buClr>
                <a:srgbClr val="00B050"/>
              </a:buClr>
            </a:pPr>
            <a:r>
              <a:rPr lang="en-US" sz="2100" b="1" i="1" dirty="0"/>
              <a:t>"Do you have any feedback on your performance?“</a:t>
            </a:r>
          </a:p>
          <a:p>
            <a:pPr marL="0" indent="0">
              <a:buClr>
                <a:srgbClr val="00B050"/>
              </a:buClr>
            </a:pPr>
            <a:endParaRPr lang="en-US" sz="1000" dirty="0"/>
          </a:p>
          <a:p>
            <a:pPr marL="0" indent="0">
              <a:buClr>
                <a:srgbClr val="00B050"/>
              </a:buClr>
            </a:pPr>
            <a:r>
              <a:rPr lang="en-US" sz="2100" dirty="0"/>
              <a:t>"What feedback do you have on how we can better support your growth and development, and how can we ensure you have the resources to succeed?“</a:t>
            </a:r>
          </a:p>
          <a:p>
            <a:pPr marL="0" indent="0">
              <a:buClr>
                <a:srgbClr val="00B050"/>
              </a:buClr>
            </a:pPr>
            <a:r>
              <a:rPr lang="en-US" sz="2100" b="1" dirty="0">
                <a:solidFill>
                  <a:srgbClr val="702E8C"/>
                </a:solidFill>
              </a:rPr>
              <a:t>Difference is…</a:t>
            </a:r>
            <a:r>
              <a:rPr lang="en-US" sz="2100" dirty="0"/>
              <a:t>The wrong version is vague and may not open the door for an employee to express specific concerns. The right version encourages feedback on both individual development and the company’s role in creating a supportive environment, </a:t>
            </a:r>
            <a:r>
              <a:rPr lang="en-US" sz="2100" dirty="0" err="1"/>
              <a:t>emphasising</a:t>
            </a:r>
            <a:r>
              <a:rPr lang="en-US" sz="2100" dirty="0"/>
              <a:t> inclusivity.</a:t>
            </a:r>
          </a:p>
          <a:p>
            <a:pPr marL="342900" indent="-342900">
              <a:buClr>
                <a:srgbClr val="00B050"/>
              </a:buClr>
              <a:buFont typeface="Calibri" panose="020F0502020204030204" pitchFamily="34" charset="0"/>
              <a:buChar char="×"/>
            </a:pPr>
            <a:endParaRPr lang="en-IE" sz="2100" dirty="0"/>
          </a:p>
        </p:txBody>
      </p:sp>
    </p:spTree>
    <p:extLst>
      <p:ext uri="{BB962C8B-B14F-4D97-AF65-F5344CB8AC3E}">
        <p14:creationId xmlns:p14="http://schemas.microsoft.com/office/powerpoint/2010/main" val="29239930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157051" y="1260910"/>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7749" y="1268630"/>
            <a:ext cx="720000" cy="720000"/>
          </a:xfrm>
          <a:prstGeom prst="rect">
            <a:avLst/>
          </a:prstGeom>
        </p:spPr>
      </p:pic>
      <p:sp>
        <p:nvSpPr>
          <p:cNvPr id="6" name="Text Placeholder 1">
            <a:extLst>
              <a:ext uri="{FF2B5EF4-FFF2-40B4-BE49-F238E27FC236}">
                <a16:creationId xmlns:a16="http://schemas.microsoft.com/office/drawing/2014/main" id="{DB2693A9-C98B-DAED-BAD8-AAFDE2A6E16C}"/>
              </a:ext>
            </a:extLst>
          </p:cNvPr>
          <p:cNvSpPr txBox="1">
            <a:spLocks/>
          </p:cNvSpPr>
          <p:nvPr/>
        </p:nvSpPr>
        <p:spPr>
          <a:xfrm>
            <a:off x="1285875" y="483604"/>
            <a:ext cx="5029200"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b="1" dirty="0">
                <a:solidFill>
                  <a:srgbClr val="702E8C"/>
                </a:solidFill>
              </a:rPr>
              <a:t>Question </a:t>
            </a:r>
            <a:r>
              <a:rPr lang="en-US" b="1" dirty="0">
                <a:solidFill>
                  <a:srgbClr val="702E8C"/>
                </a:solidFill>
              </a:rPr>
              <a:t>Assessing Impact on Team Culture</a:t>
            </a:r>
            <a:endParaRPr lang="en-IE" b="1" dirty="0">
              <a:solidFill>
                <a:srgbClr val="702E8C"/>
              </a:solidFill>
            </a:endParaRPr>
          </a:p>
          <a:p>
            <a:pPr marL="0" indent="0"/>
            <a:r>
              <a:rPr lang="en-US" sz="2100" b="1" i="1" dirty="0"/>
              <a:t>"How have you contributed to creating an inclusive environment in your team?“</a:t>
            </a:r>
          </a:p>
          <a:p>
            <a:pPr marL="0" indent="0"/>
            <a:r>
              <a:rPr lang="en-US" sz="2100" dirty="0"/>
              <a:t>Use this question to encourage employees to reflect on their actions and consider how they can further promote inclusivity. Offer specific examples of </a:t>
            </a:r>
            <a:r>
              <a:rPr lang="en-US" sz="2100" dirty="0" err="1"/>
              <a:t>behaviours</a:t>
            </a:r>
            <a:r>
              <a:rPr lang="en-US" sz="2100" dirty="0"/>
              <a:t> that promote inclusion, such as encouraging quieter team members to share their ideas.</a:t>
            </a:r>
          </a:p>
          <a:p>
            <a:pPr marL="0" indent="0"/>
            <a:r>
              <a:rPr lang="en-US" b="1" dirty="0">
                <a:solidFill>
                  <a:srgbClr val="702E8C"/>
                </a:solidFill>
              </a:rPr>
              <a:t>Question Performance</a:t>
            </a:r>
          </a:p>
          <a:p>
            <a:pPr marL="0" indent="0"/>
            <a:r>
              <a:rPr lang="en-US" sz="2100" b="1" i="1" dirty="0"/>
              <a:t>"What are your key achievements this quarter?“</a:t>
            </a:r>
          </a:p>
          <a:p>
            <a:pPr marL="0" indent="0"/>
            <a:r>
              <a:rPr lang="en-US" sz="2100" b="1" i="1" dirty="0"/>
              <a:t>"What accomplishments are you most proud of that reflect your unique contributions to our team?"</a:t>
            </a:r>
            <a:endParaRPr lang="en-IE" sz="2100" b="1" i="1" dirty="0"/>
          </a:p>
        </p:txBody>
      </p:sp>
      <p:sp>
        <p:nvSpPr>
          <p:cNvPr id="8" name="Text Placeholder 1">
            <a:extLst>
              <a:ext uri="{FF2B5EF4-FFF2-40B4-BE49-F238E27FC236}">
                <a16:creationId xmlns:a16="http://schemas.microsoft.com/office/drawing/2014/main" id="{DB034127-F991-B4AF-66FE-164407E8BDF1}"/>
              </a:ext>
            </a:extLst>
          </p:cNvPr>
          <p:cNvSpPr txBox="1">
            <a:spLocks/>
          </p:cNvSpPr>
          <p:nvPr/>
        </p:nvSpPr>
        <p:spPr>
          <a:xfrm>
            <a:off x="6877051" y="483604"/>
            <a:ext cx="4676774"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Question Identifying Barriers</a:t>
            </a:r>
          </a:p>
          <a:p>
            <a:pPr marL="0" indent="0">
              <a:buClr>
                <a:srgbClr val="00B050"/>
              </a:buClr>
            </a:pPr>
            <a:endParaRPr lang="en-US" sz="1000" b="1" i="1" dirty="0"/>
          </a:p>
          <a:p>
            <a:pPr marL="0" indent="0">
              <a:buClr>
                <a:srgbClr val="00B050"/>
              </a:buClr>
            </a:pPr>
            <a:r>
              <a:rPr lang="en-US" sz="2100" b="1" i="1" dirty="0"/>
              <a:t>"What challenges do you face in feeling fully included in team discussions, and how can we help?"</a:t>
            </a:r>
          </a:p>
          <a:p>
            <a:pPr marL="0" indent="0">
              <a:buClr>
                <a:srgbClr val="00B050"/>
              </a:buClr>
            </a:pPr>
            <a:r>
              <a:rPr lang="en-US" sz="2100" dirty="0"/>
              <a:t>Actively listen to feedback and implement changes, such as adjusting meeting formats or facilitating workshops on inclusive communication practices.</a:t>
            </a:r>
            <a:endParaRPr lang="en-IE" sz="2100" dirty="0"/>
          </a:p>
        </p:txBody>
      </p:sp>
      <p:pic>
        <p:nvPicPr>
          <p:cNvPr id="2" name="Graphic 1" descr="Badge Tick1 with solid fill">
            <a:extLst>
              <a:ext uri="{FF2B5EF4-FFF2-40B4-BE49-F238E27FC236}">
                <a16:creationId xmlns:a16="http://schemas.microsoft.com/office/drawing/2014/main" id="{1D26681A-0E76-F2F9-5D12-FC83152838A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65875" y="4966135"/>
            <a:ext cx="720000" cy="720000"/>
          </a:xfrm>
          <a:prstGeom prst="rect">
            <a:avLst/>
          </a:prstGeom>
        </p:spPr>
      </p:pic>
      <p:pic>
        <p:nvPicPr>
          <p:cNvPr id="3" name="Graphic 2" descr="Badge Cross with solid fill">
            <a:extLst>
              <a:ext uri="{FF2B5EF4-FFF2-40B4-BE49-F238E27FC236}">
                <a16:creationId xmlns:a16="http://schemas.microsoft.com/office/drawing/2014/main" id="{F1946EB2-7CAF-78A4-146E-D0DEA9607C5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65875" y="4246135"/>
            <a:ext cx="720000" cy="720000"/>
          </a:xfrm>
          <a:prstGeom prst="rect">
            <a:avLst/>
          </a:prstGeom>
        </p:spPr>
      </p:pic>
    </p:spTree>
    <p:extLst>
      <p:ext uri="{BB962C8B-B14F-4D97-AF65-F5344CB8AC3E}">
        <p14:creationId xmlns:p14="http://schemas.microsoft.com/office/powerpoint/2010/main" val="22720285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Badge Tick1 with solid fill">
            <a:extLst>
              <a:ext uri="{FF2B5EF4-FFF2-40B4-BE49-F238E27FC236}">
                <a16:creationId xmlns:a16="http://schemas.microsoft.com/office/drawing/2014/main" id="{15817818-360A-836F-C85C-36282F4E906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20775" y="1279679"/>
            <a:ext cx="720000" cy="720000"/>
          </a:xfrm>
          <a:prstGeom prst="rect">
            <a:avLst/>
          </a:prstGeom>
        </p:spPr>
      </p:pic>
      <p:pic>
        <p:nvPicPr>
          <p:cNvPr id="11" name="Graphic 10" descr="Badge Tick1 with solid fill">
            <a:extLst>
              <a:ext uri="{FF2B5EF4-FFF2-40B4-BE49-F238E27FC236}">
                <a16:creationId xmlns:a16="http://schemas.microsoft.com/office/drawing/2014/main" id="{B7DA9E21-0025-E124-792A-B72AC209CFA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36812" y="1209530"/>
            <a:ext cx="720000" cy="720000"/>
          </a:xfrm>
          <a:prstGeom prst="rect">
            <a:avLst/>
          </a:prstGeom>
        </p:spPr>
      </p:pic>
      <p:sp>
        <p:nvSpPr>
          <p:cNvPr id="12" name="TextBox 11">
            <a:extLst>
              <a:ext uri="{FF2B5EF4-FFF2-40B4-BE49-F238E27FC236}">
                <a16:creationId xmlns:a16="http://schemas.microsoft.com/office/drawing/2014/main" id="{23A7BB02-A58E-230C-105B-7F3222A26327}"/>
              </a:ext>
            </a:extLst>
          </p:cNvPr>
          <p:cNvSpPr txBox="1"/>
          <p:nvPr/>
        </p:nvSpPr>
        <p:spPr>
          <a:xfrm>
            <a:off x="2705613" y="108392"/>
            <a:ext cx="7350324" cy="584775"/>
          </a:xfrm>
          <a:prstGeom prst="rect">
            <a:avLst/>
          </a:prstGeom>
          <a:solidFill>
            <a:srgbClr val="059F98"/>
          </a:solidFill>
        </p:spPr>
        <p:txBody>
          <a:bodyPr wrap="square" rtlCol="0">
            <a:spAutoFit/>
          </a:bodyPr>
          <a:lstStyle/>
          <a:p>
            <a:pPr algn="ctr"/>
            <a:r>
              <a:rPr lang="en-IE" sz="3200" dirty="0">
                <a:solidFill>
                  <a:schemeClr val="bg1"/>
                </a:solidFill>
              </a:rPr>
              <a:t>Inclusive Evaluation Phrases</a:t>
            </a:r>
          </a:p>
        </p:txBody>
      </p:sp>
      <p:sp>
        <p:nvSpPr>
          <p:cNvPr id="6" name="Text Placeholder 1">
            <a:extLst>
              <a:ext uri="{FF2B5EF4-FFF2-40B4-BE49-F238E27FC236}">
                <a16:creationId xmlns:a16="http://schemas.microsoft.com/office/drawing/2014/main" id="{DB2693A9-C98B-DAED-BAD8-AAFDE2A6E16C}"/>
              </a:ext>
            </a:extLst>
          </p:cNvPr>
          <p:cNvSpPr txBox="1">
            <a:spLocks/>
          </p:cNvSpPr>
          <p:nvPr/>
        </p:nvSpPr>
        <p:spPr>
          <a:xfrm>
            <a:off x="1285875" y="797929"/>
            <a:ext cx="4676774"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Recognition of Diversity</a:t>
            </a:r>
          </a:p>
          <a:p>
            <a:pPr marL="0" indent="0"/>
            <a:r>
              <a:rPr lang="en-US" sz="2100" b="1" i="1" dirty="0"/>
              <a:t>"I appreciate how your diverse background brings unique perspectives to our projects."</a:t>
            </a:r>
          </a:p>
          <a:p>
            <a:pPr marL="0" indent="0"/>
            <a:r>
              <a:rPr lang="en-US" sz="2100" dirty="0" err="1"/>
              <a:t>Emphasise</a:t>
            </a:r>
            <a:r>
              <a:rPr lang="en-US" sz="2100" dirty="0"/>
              <a:t> the value of different viewpoints in team discussions. For example, if an employee from a different culture offers a unique solution, acknowledge it publicly to reinforce the importance of diverse ideas.</a:t>
            </a:r>
            <a:endParaRPr lang="en-IE" sz="2100" dirty="0"/>
          </a:p>
        </p:txBody>
      </p:sp>
      <p:sp>
        <p:nvSpPr>
          <p:cNvPr id="8" name="Text Placeholder 1">
            <a:extLst>
              <a:ext uri="{FF2B5EF4-FFF2-40B4-BE49-F238E27FC236}">
                <a16:creationId xmlns:a16="http://schemas.microsoft.com/office/drawing/2014/main" id="{DB034127-F991-B4AF-66FE-164407E8BDF1}"/>
              </a:ext>
            </a:extLst>
          </p:cNvPr>
          <p:cNvSpPr txBox="1">
            <a:spLocks/>
          </p:cNvSpPr>
          <p:nvPr/>
        </p:nvSpPr>
        <p:spPr>
          <a:xfrm>
            <a:off x="6716845" y="797929"/>
            <a:ext cx="5027480"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702E8C"/>
                </a:solidFill>
              </a:rPr>
              <a:t>Encourage Inclusivity</a:t>
            </a:r>
            <a:endParaRPr lang="en-US" b="1" dirty="0">
              <a:solidFill>
                <a:srgbClr val="702E8C"/>
              </a:solidFill>
            </a:endParaRPr>
          </a:p>
          <a:p>
            <a:pPr marL="0" indent="0">
              <a:buClr>
                <a:srgbClr val="00B050"/>
              </a:buClr>
            </a:pPr>
            <a:r>
              <a:rPr lang="en-US" sz="2100" b="1" i="1" dirty="0"/>
              <a:t>"Your ability to engage with team members from various backgrounds enhances our collaborative spirit."</a:t>
            </a:r>
          </a:p>
          <a:p>
            <a:pPr marL="0" indent="0">
              <a:buClr>
                <a:srgbClr val="00B050"/>
              </a:buClr>
            </a:pPr>
            <a:r>
              <a:rPr lang="en-US" sz="2100" dirty="0"/>
              <a:t>Encourage employees to actively seek input from colleagues with diverse experiences during brainstorming sessions, reinforcing that every voice matters.</a:t>
            </a:r>
          </a:p>
          <a:p>
            <a:pPr marL="0" indent="0">
              <a:buClr>
                <a:srgbClr val="00B050"/>
              </a:buClr>
            </a:pPr>
            <a:r>
              <a:rPr lang="en-IE" b="1" dirty="0">
                <a:solidFill>
                  <a:srgbClr val="702E8C"/>
                </a:solidFill>
              </a:rPr>
              <a:t>Focus on Development:</a:t>
            </a:r>
            <a:endParaRPr lang="en-US" b="1" dirty="0">
              <a:solidFill>
                <a:srgbClr val="702E8C"/>
              </a:solidFill>
            </a:endParaRPr>
          </a:p>
          <a:p>
            <a:pPr marL="0" indent="0">
              <a:buClr>
                <a:srgbClr val="00B050"/>
              </a:buClr>
            </a:pPr>
            <a:r>
              <a:rPr lang="en-US" sz="2100" b="1" i="1" dirty="0"/>
              <a:t>"Let's explore opportunities for you to mentor someone from a different background, which can enrich both your and their experiences.“</a:t>
            </a:r>
          </a:p>
          <a:p>
            <a:pPr marL="0" indent="0">
              <a:buClr>
                <a:srgbClr val="00B050"/>
              </a:buClr>
            </a:pPr>
            <a:r>
              <a:rPr lang="en-US" sz="2100" dirty="0"/>
              <a:t>Facilitate mentorship programs that pair employees across diverse backgrounds, enabling mutual growth and understanding.</a:t>
            </a:r>
            <a:endParaRPr lang="en-IE" sz="2100" dirty="0"/>
          </a:p>
        </p:txBody>
      </p:sp>
      <p:pic>
        <p:nvPicPr>
          <p:cNvPr id="2" name="Graphic 1" descr="Badge Tick1 with solid fill">
            <a:extLst>
              <a:ext uri="{FF2B5EF4-FFF2-40B4-BE49-F238E27FC236}">
                <a16:creationId xmlns:a16="http://schemas.microsoft.com/office/drawing/2014/main" id="{A051267C-D290-81E9-B5F3-EC95CD5848E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20775" y="3927847"/>
            <a:ext cx="720000" cy="720000"/>
          </a:xfrm>
          <a:prstGeom prst="rect">
            <a:avLst/>
          </a:prstGeom>
        </p:spPr>
      </p:pic>
    </p:spTree>
    <p:extLst>
      <p:ext uri="{BB962C8B-B14F-4D97-AF65-F5344CB8AC3E}">
        <p14:creationId xmlns:p14="http://schemas.microsoft.com/office/powerpoint/2010/main" val="6862447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9CFBE4B9-D3C7-4831-7875-7460293A4504}"/>
              </a:ext>
            </a:extLst>
          </p:cNvPr>
          <p:cNvSpPr txBox="1">
            <a:spLocks/>
          </p:cNvSpPr>
          <p:nvPr/>
        </p:nvSpPr>
        <p:spPr>
          <a:xfrm>
            <a:off x="483311" y="2905125"/>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200" b="1" dirty="0">
                <a:solidFill>
                  <a:srgbClr val="702E8C"/>
                </a:solidFill>
              </a:rPr>
              <a:t>General Strengths</a:t>
            </a:r>
            <a:endParaRPr lang="en-US" sz="2200" dirty="0">
              <a:solidFill>
                <a:srgbClr val="702E8C"/>
              </a:solidFill>
            </a:endParaRPr>
          </a:p>
          <a:p>
            <a:pPr indent="-228600" algn="l"/>
            <a:r>
              <a:rPr lang="en-US" sz="2200" dirty="0">
                <a:solidFill>
                  <a:srgbClr val="3F3F3F"/>
                </a:solidFill>
              </a:rPr>
              <a:t>"You consistently demonstrate strong problem-solving skills that benefit the team."</a:t>
            </a:r>
          </a:p>
          <a:p>
            <a:pPr indent="-228600" algn="l"/>
            <a:r>
              <a:rPr lang="en-US" sz="2200" dirty="0">
                <a:solidFill>
                  <a:srgbClr val="3F3F3F"/>
                </a:solidFill>
              </a:rPr>
              <a:t>"Your attention to detail has greatly improved the quality of our outputs."</a:t>
            </a:r>
          </a:p>
          <a:p>
            <a:pPr algn="l"/>
            <a:r>
              <a:rPr lang="en-US" sz="2200" b="1" dirty="0">
                <a:solidFill>
                  <a:srgbClr val="702E8C"/>
                </a:solidFill>
              </a:rPr>
              <a:t>Teamwork</a:t>
            </a:r>
            <a:endParaRPr lang="en-US" sz="2200" dirty="0">
              <a:solidFill>
                <a:srgbClr val="702E8C"/>
              </a:solidFill>
            </a:endParaRPr>
          </a:p>
          <a:p>
            <a:pPr indent="-228600" algn="l"/>
            <a:r>
              <a:rPr lang="en-US" sz="2200" dirty="0">
                <a:solidFill>
                  <a:srgbClr val="3F3F3F"/>
                </a:solidFill>
              </a:rPr>
              <a:t>"Your ability to collaborate with diverse team members has strengthened our projects."</a:t>
            </a:r>
          </a:p>
          <a:p>
            <a:pPr algn="l"/>
            <a:r>
              <a:rPr lang="en-US" sz="2200" b="1" dirty="0">
                <a:solidFill>
                  <a:srgbClr val="702E8C"/>
                </a:solidFill>
              </a:rPr>
              <a:t>Adaptability</a:t>
            </a:r>
            <a:endParaRPr lang="en-US" sz="2200" dirty="0">
              <a:solidFill>
                <a:srgbClr val="702E8C"/>
              </a:solidFill>
            </a:endParaRPr>
          </a:p>
          <a:p>
            <a:pPr algn="l"/>
            <a:r>
              <a:rPr lang="en-US" sz="2200" dirty="0">
                <a:solidFill>
                  <a:srgbClr val="3F3F3F"/>
                </a:solidFill>
              </a:rPr>
              <a:t>"You’ve shown remarkable flexibility in adapting to changing project requirements.“</a:t>
            </a:r>
          </a:p>
          <a:p>
            <a:pPr algn="l"/>
            <a:r>
              <a:rPr lang="en-US" sz="2200" b="1" dirty="0">
                <a:solidFill>
                  <a:srgbClr val="702E8C"/>
                </a:solidFill>
              </a:rPr>
              <a:t>Initiative</a:t>
            </a:r>
            <a:endParaRPr lang="en-US" sz="2200" dirty="0">
              <a:solidFill>
                <a:srgbClr val="3F3F3F"/>
              </a:solidFill>
            </a:endParaRPr>
          </a:p>
          <a:p>
            <a:pPr indent="-228600" algn="l"/>
            <a:r>
              <a:rPr lang="en-US" sz="2200" dirty="0">
                <a:solidFill>
                  <a:srgbClr val="3F3F3F"/>
                </a:solidFill>
              </a:rPr>
              <a:t>"You proactively seek opportunities to improve processes, which is invaluable to our success."</a:t>
            </a:r>
          </a:p>
          <a:p>
            <a:pPr marL="342900" indent="-342900" algn="l">
              <a:buFont typeface="Wingdings" panose="05000000000000000000" pitchFamily="2" charset="2"/>
              <a:buChar char="q"/>
            </a:pPr>
            <a:endParaRPr lang="en-IE" sz="2200" dirty="0">
              <a:solidFill>
                <a:srgbClr val="3F3F3F"/>
              </a:solidFill>
            </a:endParaRPr>
          </a:p>
        </p:txBody>
      </p:sp>
      <p:sp>
        <p:nvSpPr>
          <p:cNvPr id="10" name="TextBox 9">
            <a:extLst>
              <a:ext uri="{FF2B5EF4-FFF2-40B4-BE49-F238E27FC236}">
                <a16:creationId xmlns:a16="http://schemas.microsoft.com/office/drawing/2014/main" id="{469A1423-C105-9577-381C-2230D0C5BA96}"/>
              </a:ext>
            </a:extLst>
          </p:cNvPr>
          <p:cNvSpPr txBox="1"/>
          <p:nvPr/>
        </p:nvSpPr>
        <p:spPr>
          <a:xfrm>
            <a:off x="5993" y="3602"/>
            <a:ext cx="7555789" cy="1200329"/>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r>
              <a:rPr lang="en-US" sz="2800" b="1" dirty="0">
                <a:solidFill>
                  <a:schemeClr val="bg1"/>
                </a:solidFill>
              </a:rPr>
              <a:t>More Performance Management Phrases</a:t>
            </a:r>
          </a:p>
          <a:p>
            <a:pPr algn="ctr"/>
            <a:r>
              <a:rPr lang="en-US" sz="2400" dirty="0" err="1">
                <a:solidFill>
                  <a:schemeClr val="bg1"/>
                </a:solidFill>
              </a:rPr>
              <a:t>Recognising</a:t>
            </a:r>
            <a:r>
              <a:rPr lang="en-US" sz="2400" dirty="0">
                <a:solidFill>
                  <a:schemeClr val="bg1"/>
                </a:solidFill>
              </a:rPr>
              <a:t> Individual Strengths</a:t>
            </a:r>
          </a:p>
          <a:p>
            <a:pPr algn="ctr"/>
            <a:endParaRPr lang="en-IE" sz="1000" b="1" dirty="0">
              <a:solidFill>
                <a:schemeClr val="bg1"/>
              </a:solidFill>
            </a:endParaRPr>
          </a:p>
        </p:txBody>
      </p:sp>
      <p:pic>
        <p:nvPicPr>
          <p:cNvPr id="4" name="Picture 3" descr="A person and person looking at papers on a white board&#10;&#10;Description automatically generated">
            <a:extLst>
              <a:ext uri="{FF2B5EF4-FFF2-40B4-BE49-F238E27FC236}">
                <a16:creationId xmlns:a16="http://schemas.microsoft.com/office/drawing/2014/main" id="{BB90223E-949F-7D10-842C-1857FB1DFB5F}"/>
              </a:ext>
            </a:extLst>
          </p:cNvPr>
          <p:cNvPicPr>
            <a:picLocks noChangeAspect="1"/>
          </p:cNvPicPr>
          <p:nvPr/>
        </p:nvPicPr>
        <p:blipFill>
          <a:blip r:embed="rId2" cstate="email">
            <a:extLst>
              <a:ext uri="{28A0092B-C50C-407E-A947-70E740481C1C}">
                <a14:useLocalDpi xmlns:a14="http://schemas.microsoft.com/office/drawing/2010/main"/>
              </a:ext>
            </a:extLst>
          </a:blip>
          <a:srcRect l="15571" r="12554"/>
          <a:stretch/>
        </p:blipFill>
        <p:spPr>
          <a:xfrm>
            <a:off x="8039100" y="2558360"/>
            <a:ext cx="4152900" cy="3851965"/>
          </a:xfrm>
          <a:prstGeom prst="roundRect">
            <a:avLst/>
          </a:prstGeom>
        </p:spPr>
      </p:pic>
      <p:sp>
        <p:nvSpPr>
          <p:cNvPr id="5" name="Speech Bubble: Oval 4">
            <a:extLst>
              <a:ext uri="{FF2B5EF4-FFF2-40B4-BE49-F238E27FC236}">
                <a16:creationId xmlns:a16="http://schemas.microsoft.com/office/drawing/2014/main" id="{9F894E02-2700-FD4C-A665-DA7A3F4A6350}"/>
              </a:ext>
            </a:extLst>
          </p:cNvPr>
          <p:cNvSpPr/>
          <p:nvPr/>
        </p:nvSpPr>
        <p:spPr>
          <a:xfrm>
            <a:off x="8124826" y="0"/>
            <a:ext cx="3583864" cy="3038475"/>
          </a:xfrm>
          <a:prstGeom prst="wedgeEllipseCallout">
            <a:avLst>
              <a:gd name="adj1" fmla="val -63091"/>
              <a:gd name="adj2" fmla="val 5278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These are designed to encourage constructive feedback, recognition of achievements, and the promotion of development. </a:t>
            </a:r>
          </a:p>
        </p:txBody>
      </p:sp>
    </p:spTree>
    <p:extLst>
      <p:ext uri="{BB962C8B-B14F-4D97-AF65-F5344CB8AC3E}">
        <p14:creationId xmlns:p14="http://schemas.microsoft.com/office/powerpoint/2010/main" val="168788716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9CFBE4B9-D3C7-4831-7875-7460293A4504}"/>
              </a:ext>
            </a:extLst>
          </p:cNvPr>
          <p:cNvSpPr txBox="1">
            <a:spLocks/>
          </p:cNvSpPr>
          <p:nvPr/>
        </p:nvSpPr>
        <p:spPr>
          <a:xfrm>
            <a:off x="213081" y="2574567"/>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endParaRPr lang="en-US" sz="2200" dirty="0">
              <a:solidFill>
                <a:srgbClr val="3F3F3F"/>
              </a:solidFill>
            </a:endParaRPr>
          </a:p>
          <a:p>
            <a:pPr algn="l"/>
            <a:r>
              <a:rPr lang="en-US" sz="2200" b="1" dirty="0">
                <a:solidFill>
                  <a:srgbClr val="DF4625"/>
                </a:solidFill>
              </a:rPr>
              <a:t>Communication</a:t>
            </a:r>
            <a:endParaRPr lang="en-US" sz="2200" dirty="0">
              <a:solidFill>
                <a:srgbClr val="DF4625"/>
              </a:solidFill>
            </a:endParaRPr>
          </a:p>
          <a:p>
            <a:pPr indent="-228600" algn="l"/>
            <a:r>
              <a:rPr lang="en-US" sz="2200" dirty="0">
                <a:solidFill>
                  <a:srgbClr val="3F3F3F"/>
                </a:solidFill>
              </a:rPr>
              <a:t>"Improving communication with team members could enhance collaboration."</a:t>
            </a:r>
          </a:p>
          <a:p>
            <a:pPr indent="-228600" algn="l"/>
            <a:r>
              <a:rPr lang="en-US" sz="2200" dirty="0">
                <a:solidFill>
                  <a:srgbClr val="3F3F3F"/>
                </a:solidFill>
              </a:rPr>
              <a:t>"Consider seeking clarification on assignments to ensure alignment with team goals."</a:t>
            </a:r>
          </a:p>
          <a:p>
            <a:pPr algn="l"/>
            <a:r>
              <a:rPr lang="en-US" sz="2200" b="1" dirty="0">
                <a:solidFill>
                  <a:srgbClr val="DF4625"/>
                </a:solidFill>
              </a:rPr>
              <a:t>Time Management</a:t>
            </a:r>
            <a:endParaRPr lang="en-US" sz="2200" dirty="0">
              <a:solidFill>
                <a:srgbClr val="DF4625"/>
              </a:solidFill>
            </a:endParaRPr>
          </a:p>
          <a:p>
            <a:pPr indent="-228600" algn="l"/>
            <a:r>
              <a:rPr lang="en-US" sz="2200" dirty="0">
                <a:solidFill>
                  <a:srgbClr val="3F3F3F"/>
                </a:solidFill>
              </a:rPr>
              <a:t>"Focusing on </a:t>
            </a:r>
            <a:r>
              <a:rPr lang="en-US" sz="2200" dirty="0" err="1">
                <a:solidFill>
                  <a:srgbClr val="3F3F3F"/>
                </a:solidFill>
              </a:rPr>
              <a:t>prioritising</a:t>
            </a:r>
            <a:r>
              <a:rPr lang="en-US" sz="2200" dirty="0">
                <a:solidFill>
                  <a:srgbClr val="3F3F3F"/>
                </a:solidFill>
              </a:rPr>
              <a:t> tasks could help you meet deadlines more effectively."</a:t>
            </a:r>
          </a:p>
          <a:p>
            <a:pPr indent="-228600" algn="l"/>
            <a:r>
              <a:rPr lang="en-US" sz="2200" dirty="0">
                <a:solidFill>
                  <a:srgbClr val="3F3F3F"/>
                </a:solidFill>
              </a:rPr>
              <a:t>"Setting clear milestones for projects might improve your time management."</a:t>
            </a:r>
          </a:p>
          <a:p>
            <a:pPr algn="l"/>
            <a:r>
              <a:rPr lang="en-US" sz="2200" b="1" dirty="0">
                <a:solidFill>
                  <a:srgbClr val="DF4625"/>
                </a:solidFill>
              </a:rPr>
              <a:t>Skill Development</a:t>
            </a:r>
            <a:endParaRPr lang="en-US" sz="2200" dirty="0">
              <a:solidFill>
                <a:srgbClr val="DF4625"/>
              </a:solidFill>
            </a:endParaRPr>
          </a:p>
          <a:p>
            <a:pPr indent="-228600" algn="l"/>
            <a:r>
              <a:rPr lang="en-US" sz="2200" dirty="0">
                <a:solidFill>
                  <a:srgbClr val="3F3F3F"/>
                </a:solidFill>
              </a:rPr>
              <a:t>“Would you consider additional training or mentoring or coaching in [specific skill] could enhance your contributions to the team."</a:t>
            </a:r>
          </a:p>
          <a:p>
            <a:pPr algn="l"/>
            <a:endParaRPr lang="en-IE" sz="2200" dirty="0">
              <a:solidFill>
                <a:srgbClr val="3F3F3F"/>
              </a:solidFill>
            </a:endParaRPr>
          </a:p>
        </p:txBody>
      </p:sp>
      <p:sp>
        <p:nvSpPr>
          <p:cNvPr id="10" name="TextBox 9">
            <a:extLst>
              <a:ext uri="{FF2B5EF4-FFF2-40B4-BE49-F238E27FC236}">
                <a16:creationId xmlns:a16="http://schemas.microsoft.com/office/drawing/2014/main" id="{469A1423-C105-9577-381C-2230D0C5BA96}"/>
              </a:ext>
            </a:extLst>
          </p:cNvPr>
          <p:cNvSpPr txBox="1"/>
          <p:nvPr/>
        </p:nvSpPr>
        <p:spPr>
          <a:xfrm>
            <a:off x="5993" y="3602"/>
            <a:ext cx="7555789" cy="1200329"/>
          </a:xfrm>
          <a:prstGeom prst="rect">
            <a:avLst/>
          </a:prstGeom>
          <a:solidFill>
            <a:srgbClr val="DF4625"/>
          </a:solidFill>
        </p:spPr>
        <p:txBody>
          <a:bodyPr wrap="square" rtlCol="0">
            <a:spAutoFit/>
          </a:bodyPr>
          <a:lstStyle/>
          <a:p>
            <a:pPr algn="ctr"/>
            <a:endParaRPr lang="en-US" sz="1000" b="1" dirty="0">
              <a:solidFill>
                <a:schemeClr val="bg1"/>
              </a:solidFill>
            </a:endParaRPr>
          </a:p>
          <a:p>
            <a:pPr algn="ctr"/>
            <a:r>
              <a:rPr lang="en-US" sz="2800" b="1" dirty="0">
                <a:solidFill>
                  <a:schemeClr val="bg1"/>
                </a:solidFill>
              </a:rPr>
              <a:t>More Performance Management Phrases</a:t>
            </a:r>
          </a:p>
          <a:p>
            <a:pPr algn="ctr"/>
            <a:r>
              <a:rPr lang="en-US" sz="2400" dirty="0" err="1">
                <a:solidFill>
                  <a:schemeClr val="bg1"/>
                </a:solidFill>
              </a:rPr>
              <a:t>Recognising</a:t>
            </a:r>
            <a:r>
              <a:rPr lang="en-US" sz="2400" dirty="0">
                <a:solidFill>
                  <a:schemeClr val="bg1"/>
                </a:solidFill>
              </a:rPr>
              <a:t> Individual Areas for Improvement</a:t>
            </a:r>
          </a:p>
          <a:p>
            <a:pPr algn="ctr"/>
            <a:endParaRPr lang="en-IE" sz="1000" b="1" dirty="0">
              <a:solidFill>
                <a:schemeClr val="bg1"/>
              </a:solidFill>
            </a:endParaRPr>
          </a:p>
        </p:txBody>
      </p:sp>
      <p:pic>
        <p:nvPicPr>
          <p:cNvPr id="4" name="Picture 3" descr="A person and person looking at papers on a white board&#10;&#10;Description automatically generated">
            <a:extLst>
              <a:ext uri="{FF2B5EF4-FFF2-40B4-BE49-F238E27FC236}">
                <a16:creationId xmlns:a16="http://schemas.microsoft.com/office/drawing/2014/main" id="{BB90223E-949F-7D10-842C-1857FB1DFB5F}"/>
              </a:ext>
            </a:extLst>
          </p:cNvPr>
          <p:cNvPicPr>
            <a:picLocks noChangeAspect="1"/>
          </p:cNvPicPr>
          <p:nvPr/>
        </p:nvPicPr>
        <p:blipFill>
          <a:blip r:embed="rId2" cstate="email">
            <a:extLst>
              <a:ext uri="{28A0092B-C50C-407E-A947-70E740481C1C}">
                <a14:useLocalDpi xmlns:a14="http://schemas.microsoft.com/office/drawing/2010/main"/>
              </a:ext>
            </a:extLst>
          </a:blip>
          <a:srcRect l="15571" r="12554"/>
          <a:stretch/>
        </p:blipFill>
        <p:spPr>
          <a:xfrm>
            <a:off x="8039100" y="2574567"/>
            <a:ext cx="4152900" cy="3851965"/>
          </a:xfrm>
          <a:prstGeom prst="roundRect">
            <a:avLst/>
          </a:prstGeom>
        </p:spPr>
      </p:pic>
      <p:sp>
        <p:nvSpPr>
          <p:cNvPr id="2" name="Speech Bubble: Oval 1">
            <a:extLst>
              <a:ext uri="{FF2B5EF4-FFF2-40B4-BE49-F238E27FC236}">
                <a16:creationId xmlns:a16="http://schemas.microsoft.com/office/drawing/2014/main" id="{FFD4AA17-2B15-48C0-C5BC-E09FBEA6AFCC}"/>
              </a:ext>
            </a:extLst>
          </p:cNvPr>
          <p:cNvSpPr/>
          <p:nvPr/>
        </p:nvSpPr>
        <p:spPr>
          <a:xfrm>
            <a:off x="8124826" y="0"/>
            <a:ext cx="3583864" cy="3038475"/>
          </a:xfrm>
          <a:prstGeom prst="wedgeEllipseCallout">
            <a:avLst>
              <a:gd name="adj1" fmla="val -63091"/>
              <a:gd name="adj2" fmla="val 52782"/>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dirty="0">
                <a:solidFill>
                  <a:schemeClr val="bg1"/>
                </a:solidFill>
              </a:rPr>
              <a:t>These are designed to encourage constructive feedback, recognition of achievements, and the promotion of development. </a:t>
            </a:r>
          </a:p>
        </p:txBody>
      </p:sp>
    </p:spTree>
    <p:extLst>
      <p:ext uri="{BB962C8B-B14F-4D97-AF65-F5344CB8AC3E}">
        <p14:creationId xmlns:p14="http://schemas.microsoft.com/office/powerpoint/2010/main" val="3043379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9B398500-8533-DEDB-C1FA-222FB60FA92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p:pic>
      <p:sp>
        <p:nvSpPr>
          <p:cNvPr id="11" name="Text Placeholder 1">
            <a:extLst>
              <a:ext uri="{FF2B5EF4-FFF2-40B4-BE49-F238E27FC236}">
                <a16:creationId xmlns:a16="http://schemas.microsoft.com/office/drawing/2014/main" id="{E9FCD2E4-B17E-A453-FFF0-68BC7A472F4A}"/>
              </a:ext>
            </a:extLst>
          </p:cNvPr>
          <p:cNvSpPr>
            <a:spLocks noGrp="1"/>
          </p:cNvSpPr>
          <p:nvPr>
            <p:ph type="body" sz="quarter" idx="13"/>
          </p:nvPr>
        </p:nvSpPr>
        <p:spPr>
          <a:xfrm>
            <a:off x="490604" y="1883396"/>
            <a:ext cx="5280600" cy="3858252"/>
          </a:xfrm>
          <a:noFill/>
        </p:spPr>
        <p:txBody>
          <a:bodyPr>
            <a:noAutofit/>
          </a:bodyPr>
          <a:lstStyle/>
          <a:p>
            <a:pPr marL="342900" indent="-342900" algn="l">
              <a:buFont typeface="Wingdings" panose="05000000000000000000" pitchFamily="2" charset="2"/>
              <a:buChar char="q"/>
            </a:pPr>
            <a:r>
              <a:rPr lang="en-US" sz="2200" b="1" dirty="0">
                <a:solidFill>
                  <a:srgbClr val="3F3F3F"/>
                </a:solidFill>
              </a:rPr>
              <a:t>How do you feel your individual contributions have impacted the team and company goals?</a:t>
            </a:r>
            <a:endParaRPr lang="en-US" sz="2200" dirty="0">
              <a:solidFill>
                <a:srgbClr val="3F3F3F"/>
              </a:solidFill>
            </a:endParaRPr>
          </a:p>
          <a:p>
            <a:pPr algn="l"/>
            <a:r>
              <a:rPr lang="en-US" sz="1900" dirty="0">
                <a:solidFill>
                  <a:srgbClr val="3F3F3F"/>
                </a:solidFill>
              </a:rPr>
              <a:t>This question allows the employee to reflect on their contributions and helps managers assess both performance and the employee’s alignment with company objectives. It also encourages recognition of diverse work styles and contributions</a:t>
            </a:r>
            <a:r>
              <a:rPr lang="en-US" sz="2000" dirty="0">
                <a:solidFill>
                  <a:srgbClr val="3F3F3F"/>
                </a:solidFill>
              </a:rPr>
              <a:t>.</a:t>
            </a:r>
          </a:p>
          <a:p>
            <a:pPr marL="342900" indent="-342900" algn="l">
              <a:buFont typeface="Wingdings" panose="05000000000000000000" pitchFamily="2" charset="2"/>
              <a:buChar char="q"/>
            </a:pPr>
            <a:r>
              <a:rPr lang="en-US" sz="2000" b="1" dirty="0">
                <a:solidFill>
                  <a:srgbClr val="3F3F3F"/>
                </a:solidFill>
              </a:rPr>
              <a:t>What challenges or barriers have you faced that may have impacted your ability to meet your goals?</a:t>
            </a:r>
          </a:p>
          <a:p>
            <a:pPr algn="l"/>
            <a:r>
              <a:rPr lang="en-US" sz="1900" dirty="0">
                <a:solidFill>
                  <a:srgbClr val="3F3F3F"/>
                </a:solidFill>
              </a:rPr>
              <a:t>This question is crucial for uncovering structural or individual barriers, including those related to diversity and inclusion, that may have hindered the employee’s performance.</a:t>
            </a:r>
          </a:p>
          <a:p>
            <a:pPr algn="l"/>
            <a:endParaRPr lang="en-US" sz="2000" dirty="0">
              <a:solidFill>
                <a:srgbClr val="3F3F3F"/>
              </a:solidFill>
            </a:endParaRPr>
          </a:p>
        </p:txBody>
      </p:sp>
      <p:sp>
        <p:nvSpPr>
          <p:cNvPr id="13" name="TextBox 12">
            <a:extLst>
              <a:ext uri="{FF2B5EF4-FFF2-40B4-BE49-F238E27FC236}">
                <a16:creationId xmlns:a16="http://schemas.microsoft.com/office/drawing/2014/main" id="{DB549897-56AB-95EC-E920-DB2A6900745C}"/>
              </a:ext>
            </a:extLst>
          </p:cNvPr>
          <p:cNvSpPr txBox="1"/>
          <p:nvPr/>
        </p:nvSpPr>
        <p:spPr>
          <a:xfrm>
            <a:off x="2498298" y="6083582"/>
            <a:ext cx="1074910" cy="307777"/>
          </a:xfrm>
          <a:prstGeom prst="rect">
            <a:avLst/>
          </a:prstGeom>
          <a:noFill/>
        </p:spPr>
        <p:txBody>
          <a:bodyPr wrap="none" rtlCol="0">
            <a:spAutoFit/>
          </a:bodyPr>
          <a:lstStyle/>
          <a:p>
            <a:r>
              <a:rPr lang="en-IE" sz="1400" dirty="0">
                <a:solidFill>
                  <a:srgbClr val="083F59"/>
                </a:solidFill>
                <a:highlight>
                  <a:srgbClr val="FFFF00"/>
                </a:highlight>
              </a:rPr>
              <a:t>Source </a:t>
            </a:r>
            <a:r>
              <a:rPr lang="en-IE" sz="1400" dirty="0" err="1">
                <a:solidFill>
                  <a:srgbClr val="083F59"/>
                </a:solidFill>
                <a:highlight>
                  <a:srgbClr val="FFFF00"/>
                </a:highlight>
              </a:rPr>
              <a:t>xxxx</a:t>
            </a:r>
            <a:r>
              <a:rPr lang="en-IE" sz="1400" dirty="0">
                <a:solidFill>
                  <a:srgbClr val="083F59"/>
                </a:solidFill>
                <a:highlight>
                  <a:srgbClr val="FFFF00"/>
                </a:highlight>
              </a:rPr>
              <a:t> </a:t>
            </a:r>
          </a:p>
        </p:txBody>
      </p:sp>
      <p:sp>
        <p:nvSpPr>
          <p:cNvPr id="18" name="Freeform 11">
            <a:extLst>
              <a:ext uri="{FF2B5EF4-FFF2-40B4-BE49-F238E27FC236}">
                <a16:creationId xmlns:a16="http://schemas.microsoft.com/office/drawing/2014/main" id="{3498FEE7-6BCD-CD6D-1F93-A5015C3049BC}"/>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F62F4F96-8741-B864-004B-8E00FE86B924}"/>
              </a:ext>
            </a:extLst>
          </p:cNvPr>
          <p:cNvSpPr txBox="1">
            <a:spLocks/>
          </p:cNvSpPr>
          <p:nvPr/>
        </p:nvSpPr>
        <p:spPr>
          <a:xfrm>
            <a:off x="6734175" y="1702421"/>
            <a:ext cx="4924704"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sz="2100" b="1" dirty="0">
                <a:solidFill>
                  <a:srgbClr val="3F3F3F"/>
                </a:solidFill>
              </a:rPr>
              <a:t>In what ways do you feel supported by your manager, team, or the company in your professional development?</a:t>
            </a:r>
          </a:p>
          <a:p>
            <a:pPr algn="l"/>
            <a:r>
              <a:rPr lang="en-US" sz="1900" dirty="0">
                <a:solidFill>
                  <a:srgbClr val="3F3F3F"/>
                </a:solidFill>
              </a:rPr>
              <a:t>Aimed at understanding the employee’s experience with mentorship, leadership, and resources, this question encourages feedback about inclusivity in career advancement opportunities.</a:t>
            </a:r>
          </a:p>
          <a:p>
            <a:pPr marL="342900" indent="-342900" algn="l">
              <a:buFont typeface="Wingdings" panose="05000000000000000000" pitchFamily="2" charset="2"/>
              <a:buChar char="q"/>
            </a:pPr>
            <a:r>
              <a:rPr lang="en-US" sz="2100" b="1" dirty="0">
                <a:solidFill>
                  <a:srgbClr val="3F3F3F"/>
                </a:solidFill>
              </a:rPr>
              <a:t>Can you share examples of when you felt your unique skills, perspectives, or background were valued in the workplace?</a:t>
            </a:r>
          </a:p>
          <a:p>
            <a:pPr algn="l"/>
            <a:r>
              <a:rPr lang="en-US" sz="1900" dirty="0">
                <a:solidFill>
                  <a:srgbClr val="3F3F3F"/>
                </a:solidFill>
              </a:rPr>
              <a:t>This question helps assess if the company is successfully leveraging diversity of thought and background and whether the employee feels </a:t>
            </a:r>
            <a:r>
              <a:rPr lang="en-US" sz="1900" dirty="0" err="1">
                <a:solidFill>
                  <a:srgbClr val="3F3F3F"/>
                </a:solidFill>
              </a:rPr>
              <a:t>recognised</a:t>
            </a:r>
            <a:r>
              <a:rPr lang="en-US" sz="1900" dirty="0">
                <a:solidFill>
                  <a:srgbClr val="3F3F3F"/>
                </a:solidFill>
              </a:rPr>
              <a:t> and included.</a:t>
            </a:r>
          </a:p>
        </p:txBody>
      </p:sp>
      <p:sp>
        <p:nvSpPr>
          <p:cNvPr id="12" name="Text Placeholder 3">
            <a:extLst>
              <a:ext uri="{FF2B5EF4-FFF2-40B4-BE49-F238E27FC236}">
                <a16:creationId xmlns:a16="http://schemas.microsoft.com/office/drawing/2014/main" id="{BFAF7F2A-1672-999A-B186-09924F922F5C}"/>
              </a:ext>
            </a:extLst>
          </p:cNvPr>
          <p:cNvSpPr>
            <a:spLocks noGrp="1"/>
          </p:cNvSpPr>
          <p:nvPr>
            <p:ph type="body" sz="quarter" idx="43"/>
          </p:nvPr>
        </p:nvSpPr>
        <p:spPr>
          <a:xfrm>
            <a:off x="345406" y="0"/>
            <a:ext cx="11170319" cy="1143000"/>
          </a:xfrm>
          <a:solidFill>
            <a:srgbClr val="083F59"/>
          </a:solidFill>
        </p:spPr>
        <p:txBody>
          <a:bodyPr anchor="ctr">
            <a:normAutofit/>
          </a:bodyPr>
          <a:lstStyle/>
          <a:p>
            <a:r>
              <a:rPr lang="en-US" dirty="0"/>
              <a:t>A sample set of 10 </a:t>
            </a:r>
            <a:r>
              <a:rPr lang="en-US" b="1" dirty="0"/>
              <a:t>inclusive performance evaluation questions</a:t>
            </a:r>
            <a:r>
              <a:rPr lang="en-US" dirty="0"/>
              <a:t> designed to create a more equitable, supportive, and growth-oriented environment for employees:</a:t>
            </a:r>
            <a:endParaRPr lang="en-IE" dirty="0">
              <a:solidFill>
                <a:srgbClr val="B9FDFA"/>
              </a:solidFill>
            </a:endParaRPr>
          </a:p>
        </p:txBody>
      </p:sp>
    </p:spTree>
    <p:extLst>
      <p:ext uri="{BB962C8B-B14F-4D97-AF65-F5344CB8AC3E}">
        <p14:creationId xmlns:p14="http://schemas.microsoft.com/office/powerpoint/2010/main" val="29862318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9B398500-8533-DEDB-C1FA-222FB60FA92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p:pic>
      <p:sp>
        <p:nvSpPr>
          <p:cNvPr id="11" name="Text Placeholder 1">
            <a:extLst>
              <a:ext uri="{FF2B5EF4-FFF2-40B4-BE49-F238E27FC236}">
                <a16:creationId xmlns:a16="http://schemas.microsoft.com/office/drawing/2014/main" id="{E9FCD2E4-B17E-A453-FFF0-68BC7A472F4A}"/>
              </a:ext>
            </a:extLst>
          </p:cNvPr>
          <p:cNvSpPr>
            <a:spLocks noGrp="1"/>
          </p:cNvSpPr>
          <p:nvPr>
            <p:ph type="body" sz="quarter" idx="13"/>
          </p:nvPr>
        </p:nvSpPr>
        <p:spPr>
          <a:xfrm>
            <a:off x="490604" y="1702421"/>
            <a:ext cx="5280600" cy="3858252"/>
          </a:xfrm>
          <a:noFill/>
        </p:spPr>
        <p:txBody>
          <a:bodyPr>
            <a:noAutofit/>
          </a:bodyPr>
          <a:lstStyle/>
          <a:p>
            <a:pPr marL="342900" indent="-342900" algn="l">
              <a:buFont typeface="Wingdings" panose="05000000000000000000" pitchFamily="2" charset="2"/>
              <a:buChar char="q"/>
            </a:pPr>
            <a:r>
              <a:rPr lang="en-US" sz="2200" b="1" dirty="0">
                <a:solidFill>
                  <a:srgbClr val="3F3F3F"/>
                </a:solidFill>
              </a:rPr>
              <a:t>What feedback or improvements do you have for the current performance evaluation and development process?</a:t>
            </a:r>
          </a:p>
          <a:p>
            <a:pPr algn="l"/>
            <a:r>
              <a:rPr lang="en-US" sz="1900" dirty="0">
                <a:solidFill>
                  <a:srgbClr val="3F3F3F"/>
                </a:solidFill>
              </a:rPr>
              <a:t>Employees may offer insights into whether the performance evaluation process feels inclusive or biased and can provide suggestions for improvements.</a:t>
            </a:r>
          </a:p>
          <a:p>
            <a:pPr marL="342900" indent="-342900" algn="l">
              <a:buFont typeface="Wingdings" panose="05000000000000000000" pitchFamily="2" charset="2"/>
              <a:buChar char="q"/>
            </a:pPr>
            <a:r>
              <a:rPr lang="en-US" sz="2200" b="1" dirty="0">
                <a:solidFill>
                  <a:srgbClr val="3F3F3F"/>
                </a:solidFill>
              </a:rPr>
              <a:t>Do you feel you have equal opportunities for growth and advancement within the company? Why or why not?</a:t>
            </a:r>
          </a:p>
          <a:p>
            <a:pPr algn="l"/>
            <a:r>
              <a:rPr lang="en-US" sz="1900" dirty="0">
                <a:solidFill>
                  <a:srgbClr val="3F3F3F"/>
                </a:solidFill>
              </a:rPr>
              <a:t>This is key for understanding any perceived barriers to career progression, particularly for employees from underrepresented groups.</a:t>
            </a:r>
          </a:p>
        </p:txBody>
      </p:sp>
      <p:sp>
        <p:nvSpPr>
          <p:cNvPr id="13" name="TextBox 12">
            <a:extLst>
              <a:ext uri="{FF2B5EF4-FFF2-40B4-BE49-F238E27FC236}">
                <a16:creationId xmlns:a16="http://schemas.microsoft.com/office/drawing/2014/main" id="{DB549897-56AB-95EC-E920-DB2A6900745C}"/>
              </a:ext>
            </a:extLst>
          </p:cNvPr>
          <p:cNvSpPr txBox="1"/>
          <p:nvPr/>
        </p:nvSpPr>
        <p:spPr>
          <a:xfrm>
            <a:off x="2498298" y="6083582"/>
            <a:ext cx="1074910" cy="307777"/>
          </a:xfrm>
          <a:prstGeom prst="rect">
            <a:avLst/>
          </a:prstGeom>
          <a:noFill/>
        </p:spPr>
        <p:txBody>
          <a:bodyPr wrap="none" rtlCol="0">
            <a:spAutoFit/>
          </a:bodyPr>
          <a:lstStyle/>
          <a:p>
            <a:r>
              <a:rPr lang="en-IE" sz="1400" dirty="0">
                <a:solidFill>
                  <a:srgbClr val="083F59"/>
                </a:solidFill>
                <a:highlight>
                  <a:srgbClr val="FFFF00"/>
                </a:highlight>
              </a:rPr>
              <a:t>Source </a:t>
            </a:r>
            <a:r>
              <a:rPr lang="en-IE" sz="1400" dirty="0" err="1">
                <a:solidFill>
                  <a:srgbClr val="083F59"/>
                </a:solidFill>
                <a:highlight>
                  <a:srgbClr val="FFFF00"/>
                </a:highlight>
              </a:rPr>
              <a:t>xxxx</a:t>
            </a:r>
            <a:r>
              <a:rPr lang="en-IE" sz="1400" dirty="0">
                <a:solidFill>
                  <a:srgbClr val="083F59"/>
                </a:solidFill>
                <a:highlight>
                  <a:srgbClr val="FFFF00"/>
                </a:highlight>
              </a:rPr>
              <a:t> </a:t>
            </a:r>
          </a:p>
        </p:txBody>
      </p:sp>
      <p:sp>
        <p:nvSpPr>
          <p:cNvPr id="18" name="Freeform 11">
            <a:extLst>
              <a:ext uri="{FF2B5EF4-FFF2-40B4-BE49-F238E27FC236}">
                <a16:creationId xmlns:a16="http://schemas.microsoft.com/office/drawing/2014/main" id="{3498FEE7-6BCD-CD6D-1F93-A5015C3049BC}"/>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F62F4F96-8741-B864-004B-8E00FE86B924}"/>
              </a:ext>
            </a:extLst>
          </p:cNvPr>
          <p:cNvSpPr txBox="1">
            <a:spLocks/>
          </p:cNvSpPr>
          <p:nvPr/>
        </p:nvSpPr>
        <p:spPr>
          <a:xfrm>
            <a:off x="6696075" y="1702421"/>
            <a:ext cx="4819650"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sz="2100" b="1" dirty="0">
                <a:solidFill>
                  <a:srgbClr val="3F3F3F"/>
                </a:solidFill>
              </a:rPr>
              <a:t>How do you feel your voice is heard and respected when it comes to team decision-making and collaboration?</a:t>
            </a:r>
          </a:p>
          <a:p>
            <a:pPr algn="l"/>
            <a:r>
              <a:rPr lang="en-US" sz="1900" dirty="0">
                <a:solidFill>
                  <a:srgbClr val="3F3F3F"/>
                </a:solidFill>
              </a:rPr>
              <a:t>Inclusion isn’t just about representation—it’s about ensuring all voices are heard. This question encourages the employee to reflect on their experience with collaborative processes.</a:t>
            </a:r>
          </a:p>
          <a:p>
            <a:pPr marL="342900" indent="-342900" algn="l">
              <a:buFont typeface="Wingdings" panose="05000000000000000000" pitchFamily="2" charset="2"/>
              <a:buChar char="q"/>
            </a:pPr>
            <a:r>
              <a:rPr lang="en-US" sz="2100" b="1" dirty="0">
                <a:solidFill>
                  <a:srgbClr val="3F3F3F"/>
                </a:solidFill>
              </a:rPr>
              <a:t>What resources or support would help you perform better or achieve your career goals?</a:t>
            </a:r>
          </a:p>
          <a:p>
            <a:pPr algn="l"/>
            <a:r>
              <a:rPr lang="en-US" sz="1900" dirty="0">
                <a:solidFill>
                  <a:srgbClr val="3F3F3F"/>
                </a:solidFill>
              </a:rPr>
              <a:t>Asking this question gives employees the opportunity to express what tools or development opportunities they feel are lacking, highlighting any disparities in access to resources.</a:t>
            </a:r>
          </a:p>
        </p:txBody>
      </p:sp>
      <p:sp>
        <p:nvSpPr>
          <p:cNvPr id="12" name="Text Placeholder 3">
            <a:extLst>
              <a:ext uri="{FF2B5EF4-FFF2-40B4-BE49-F238E27FC236}">
                <a16:creationId xmlns:a16="http://schemas.microsoft.com/office/drawing/2014/main" id="{BFAF7F2A-1672-999A-B186-09924F922F5C}"/>
              </a:ext>
            </a:extLst>
          </p:cNvPr>
          <p:cNvSpPr>
            <a:spLocks noGrp="1"/>
          </p:cNvSpPr>
          <p:nvPr>
            <p:ph type="body" sz="quarter" idx="43"/>
          </p:nvPr>
        </p:nvSpPr>
        <p:spPr>
          <a:xfrm>
            <a:off x="345406" y="0"/>
            <a:ext cx="11170319" cy="1143000"/>
          </a:xfrm>
          <a:solidFill>
            <a:srgbClr val="083F59"/>
          </a:solidFill>
        </p:spPr>
        <p:txBody>
          <a:bodyPr anchor="ctr">
            <a:normAutofit/>
          </a:bodyPr>
          <a:lstStyle/>
          <a:p>
            <a:r>
              <a:rPr lang="en-US" dirty="0"/>
              <a:t>A sample set of </a:t>
            </a:r>
            <a:r>
              <a:rPr lang="en-US" b="1" dirty="0"/>
              <a:t>inclusive performance evaluation questions</a:t>
            </a:r>
            <a:r>
              <a:rPr lang="en-US" dirty="0"/>
              <a:t> designed to create a more equitable, supportive, and growth-oriented environment for employees:</a:t>
            </a:r>
            <a:endParaRPr lang="en-IE" dirty="0">
              <a:solidFill>
                <a:srgbClr val="B9FDFA"/>
              </a:solidFill>
            </a:endParaRPr>
          </a:p>
        </p:txBody>
      </p:sp>
    </p:spTree>
    <p:extLst>
      <p:ext uri="{BB962C8B-B14F-4D97-AF65-F5344CB8AC3E}">
        <p14:creationId xmlns:p14="http://schemas.microsoft.com/office/powerpoint/2010/main" val="26533397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9B398500-8533-DEDB-C1FA-222FB60FA92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p:pic>
      <p:sp>
        <p:nvSpPr>
          <p:cNvPr id="11" name="Text Placeholder 1">
            <a:extLst>
              <a:ext uri="{FF2B5EF4-FFF2-40B4-BE49-F238E27FC236}">
                <a16:creationId xmlns:a16="http://schemas.microsoft.com/office/drawing/2014/main" id="{E9FCD2E4-B17E-A453-FFF0-68BC7A472F4A}"/>
              </a:ext>
            </a:extLst>
          </p:cNvPr>
          <p:cNvSpPr>
            <a:spLocks noGrp="1"/>
          </p:cNvSpPr>
          <p:nvPr>
            <p:ph type="body" sz="quarter" idx="13"/>
          </p:nvPr>
        </p:nvSpPr>
        <p:spPr>
          <a:xfrm>
            <a:off x="490604" y="1684165"/>
            <a:ext cx="5280600" cy="3858252"/>
          </a:xfrm>
          <a:noFill/>
        </p:spPr>
        <p:txBody>
          <a:bodyPr>
            <a:noAutofit/>
          </a:bodyPr>
          <a:lstStyle/>
          <a:p>
            <a:pPr marL="342900" indent="-342900" algn="l">
              <a:buFont typeface="Wingdings" panose="05000000000000000000" pitchFamily="2" charset="2"/>
              <a:buChar char="q"/>
            </a:pPr>
            <a:r>
              <a:rPr lang="en-US" sz="2200" b="1" dirty="0">
                <a:solidFill>
                  <a:srgbClr val="3F3F3F"/>
                </a:solidFill>
              </a:rPr>
              <a:t> How do you contribute to an inclusive culture within your team or department?</a:t>
            </a:r>
          </a:p>
          <a:p>
            <a:pPr algn="l"/>
            <a:r>
              <a:rPr lang="en-US" sz="1900" dirty="0">
                <a:solidFill>
                  <a:srgbClr val="3F3F3F"/>
                </a:solidFill>
              </a:rPr>
              <a:t>This encourages the employees to reflect on their role in enabling inclusivity while also allowing managers to evaluate how well inclusion is being promoted throughout the team.</a:t>
            </a:r>
          </a:p>
          <a:p>
            <a:pPr marL="342900" indent="-342900" algn="l">
              <a:buFont typeface="Wingdings" panose="05000000000000000000" pitchFamily="2" charset="2"/>
              <a:buChar char="q"/>
            </a:pPr>
            <a:r>
              <a:rPr lang="en-US" sz="2200" b="1" dirty="0">
                <a:solidFill>
                  <a:srgbClr val="3F3F3F"/>
                </a:solidFill>
              </a:rPr>
              <a:t>What are your short- and long-term career goals, and how can we help you achieve them in a way that aligns with your strengths and interests?</a:t>
            </a:r>
          </a:p>
          <a:p>
            <a:pPr algn="l"/>
            <a:r>
              <a:rPr lang="en-US" sz="1900" dirty="0">
                <a:solidFill>
                  <a:srgbClr val="3F3F3F"/>
                </a:solidFill>
              </a:rPr>
              <a:t>This helps align the company’s support mechanisms with employees’ professional development goals while </a:t>
            </a:r>
            <a:r>
              <a:rPr lang="en-US" sz="1900" dirty="0" err="1">
                <a:solidFill>
                  <a:srgbClr val="3F3F3F"/>
                </a:solidFill>
              </a:rPr>
              <a:t>recognising</a:t>
            </a:r>
            <a:r>
              <a:rPr lang="en-US" sz="1900" dirty="0">
                <a:solidFill>
                  <a:srgbClr val="3F3F3F"/>
                </a:solidFill>
              </a:rPr>
              <a:t> their unique backgrounds and experiences.</a:t>
            </a:r>
          </a:p>
        </p:txBody>
      </p:sp>
      <p:sp>
        <p:nvSpPr>
          <p:cNvPr id="13" name="TextBox 12">
            <a:extLst>
              <a:ext uri="{FF2B5EF4-FFF2-40B4-BE49-F238E27FC236}">
                <a16:creationId xmlns:a16="http://schemas.microsoft.com/office/drawing/2014/main" id="{DB549897-56AB-95EC-E920-DB2A6900745C}"/>
              </a:ext>
            </a:extLst>
          </p:cNvPr>
          <p:cNvSpPr txBox="1"/>
          <p:nvPr/>
        </p:nvSpPr>
        <p:spPr>
          <a:xfrm>
            <a:off x="2498298" y="6083582"/>
            <a:ext cx="1074910" cy="307777"/>
          </a:xfrm>
          <a:prstGeom prst="rect">
            <a:avLst/>
          </a:prstGeom>
          <a:noFill/>
        </p:spPr>
        <p:txBody>
          <a:bodyPr wrap="none" rtlCol="0">
            <a:spAutoFit/>
          </a:bodyPr>
          <a:lstStyle/>
          <a:p>
            <a:r>
              <a:rPr lang="en-IE" sz="1400" dirty="0">
                <a:solidFill>
                  <a:srgbClr val="083F59"/>
                </a:solidFill>
                <a:highlight>
                  <a:srgbClr val="FFFF00"/>
                </a:highlight>
              </a:rPr>
              <a:t>Source </a:t>
            </a:r>
            <a:r>
              <a:rPr lang="en-IE" sz="1400" dirty="0" err="1">
                <a:solidFill>
                  <a:srgbClr val="083F59"/>
                </a:solidFill>
                <a:highlight>
                  <a:srgbClr val="FFFF00"/>
                </a:highlight>
              </a:rPr>
              <a:t>xxxx</a:t>
            </a:r>
            <a:r>
              <a:rPr lang="en-IE" sz="1400" dirty="0">
                <a:solidFill>
                  <a:srgbClr val="083F59"/>
                </a:solidFill>
                <a:highlight>
                  <a:srgbClr val="FFFF00"/>
                </a:highlight>
              </a:rPr>
              <a:t> </a:t>
            </a:r>
          </a:p>
        </p:txBody>
      </p:sp>
      <p:sp>
        <p:nvSpPr>
          <p:cNvPr id="12" name="Text Placeholder 3">
            <a:extLst>
              <a:ext uri="{FF2B5EF4-FFF2-40B4-BE49-F238E27FC236}">
                <a16:creationId xmlns:a16="http://schemas.microsoft.com/office/drawing/2014/main" id="{BFAF7F2A-1672-999A-B186-09924F922F5C}"/>
              </a:ext>
            </a:extLst>
          </p:cNvPr>
          <p:cNvSpPr>
            <a:spLocks noGrp="1"/>
          </p:cNvSpPr>
          <p:nvPr>
            <p:ph type="body" sz="quarter" idx="43"/>
          </p:nvPr>
        </p:nvSpPr>
        <p:spPr>
          <a:xfrm>
            <a:off x="345406" y="0"/>
            <a:ext cx="11170319" cy="1143000"/>
          </a:xfrm>
          <a:solidFill>
            <a:srgbClr val="083F59"/>
          </a:solidFill>
        </p:spPr>
        <p:txBody>
          <a:bodyPr anchor="ctr">
            <a:normAutofit/>
          </a:bodyPr>
          <a:lstStyle/>
          <a:p>
            <a:r>
              <a:rPr lang="en-US" dirty="0"/>
              <a:t>A sample set of </a:t>
            </a:r>
            <a:r>
              <a:rPr lang="en-US" b="1" dirty="0"/>
              <a:t>inclusive performance evaluation questions</a:t>
            </a:r>
            <a:r>
              <a:rPr lang="en-US" dirty="0"/>
              <a:t> designed to create a more equitable, supportive, and growth-oriented environment for employees:</a:t>
            </a:r>
            <a:endParaRPr lang="en-IE" dirty="0">
              <a:solidFill>
                <a:srgbClr val="B9FDFA"/>
              </a:solidFill>
            </a:endParaRPr>
          </a:p>
        </p:txBody>
      </p:sp>
    </p:spTree>
    <p:extLst>
      <p:ext uri="{BB962C8B-B14F-4D97-AF65-F5344CB8AC3E}">
        <p14:creationId xmlns:p14="http://schemas.microsoft.com/office/powerpoint/2010/main" val="85698808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9CFBE4B9-D3C7-4831-7875-7460293A4504}"/>
              </a:ext>
            </a:extLst>
          </p:cNvPr>
          <p:cNvSpPr txBox="1">
            <a:spLocks/>
          </p:cNvSpPr>
          <p:nvPr/>
        </p:nvSpPr>
        <p:spPr>
          <a:xfrm>
            <a:off x="216610" y="2615600"/>
            <a:ext cx="7555789"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0"/>
              </a:spcBef>
            </a:pPr>
            <a:r>
              <a:rPr lang="en-US" sz="2200" dirty="0">
                <a:solidFill>
                  <a:srgbClr val="3F3F3F"/>
                </a:solidFill>
              </a:rPr>
              <a:t>To conduct </a:t>
            </a:r>
            <a:r>
              <a:rPr lang="en-US" sz="2200" b="1" dirty="0">
                <a:solidFill>
                  <a:srgbClr val="3F3F3F"/>
                </a:solidFill>
              </a:rPr>
              <a:t>fair and inclusive evaluations</a:t>
            </a:r>
            <a:r>
              <a:rPr lang="en-US" sz="2200" dirty="0">
                <a:solidFill>
                  <a:srgbClr val="3F3F3F"/>
                </a:solidFill>
              </a:rPr>
              <a:t>, it’s important to:</a:t>
            </a:r>
          </a:p>
          <a:p>
            <a:pPr algn="l">
              <a:lnSpc>
                <a:spcPct val="100000"/>
              </a:lnSpc>
              <a:spcBef>
                <a:spcPts val="0"/>
              </a:spcBef>
            </a:pPr>
            <a:endParaRPr lang="en-US" sz="1000" dirty="0">
              <a:solidFill>
                <a:srgbClr val="3F3F3F"/>
              </a:solidFill>
            </a:endParaRPr>
          </a:p>
          <a:p>
            <a:pPr marL="342900" indent="-342900" algn="l">
              <a:lnSpc>
                <a:spcPct val="100000"/>
              </a:lnSpc>
              <a:spcBef>
                <a:spcPts val="0"/>
              </a:spcBef>
              <a:buFont typeface="Wingdings" panose="05000000000000000000" pitchFamily="2" charset="2"/>
              <a:buChar char="q"/>
            </a:pPr>
            <a:r>
              <a:rPr lang="en-US" sz="2000" dirty="0">
                <a:solidFill>
                  <a:srgbClr val="3F3F3F"/>
                </a:solidFill>
              </a:rPr>
              <a:t>Use objective and </a:t>
            </a:r>
            <a:r>
              <a:rPr lang="en-US" sz="2000" b="1" dirty="0">
                <a:solidFill>
                  <a:srgbClr val="3F3F3F"/>
                </a:solidFill>
              </a:rPr>
              <a:t>measurable criteria</a:t>
            </a:r>
            <a:r>
              <a:rPr lang="en-US" sz="2000" dirty="0">
                <a:solidFill>
                  <a:srgbClr val="3F3F3F"/>
                </a:solidFill>
              </a:rPr>
              <a:t> that eliminate subjective biases.</a:t>
            </a:r>
          </a:p>
          <a:p>
            <a:pPr marL="342900" indent="-342900" algn="l">
              <a:lnSpc>
                <a:spcPct val="100000"/>
              </a:lnSpc>
              <a:spcBef>
                <a:spcPts val="0"/>
              </a:spcBef>
              <a:buFont typeface="Wingdings" panose="05000000000000000000" pitchFamily="2" charset="2"/>
              <a:buChar char="q"/>
            </a:pPr>
            <a:r>
              <a:rPr lang="en-US" sz="2000" dirty="0">
                <a:solidFill>
                  <a:srgbClr val="3F3F3F"/>
                </a:solidFill>
              </a:rPr>
              <a:t>Focus on the employee's </a:t>
            </a:r>
            <a:r>
              <a:rPr lang="en-US" sz="2000" b="1" dirty="0">
                <a:solidFill>
                  <a:srgbClr val="3F3F3F"/>
                </a:solidFill>
              </a:rPr>
              <a:t>performance outcomes</a:t>
            </a:r>
            <a:r>
              <a:rPr lang="en-US" sz="2000" dirty="0">
                <a:solidFill>
                  <a:srgbClr val="3F3F3F"/>
                </a:solidFill>
              </a:rPr>
              <a:t> rather than personal traits or cultural differences.</a:t>
            </a:r>
          </a:p>
          <a:p>
            <a:pPr marL="342900" indent="-342900" algn="l">
              <a:lnSpc>
                <a:spcPct val="100000"/>
              </a:lnSpc>
              <a:spcBef>
                <a:spcPts val="0"/>
              </a:spcBef>
              <a:buFont typeface="Wingdings" panose="05000000000000000000" pitchFamily="2" charset="2"/>
              <a:buChar char="q"/>
            </a:pPr>
            <a:r>
              <a:rPr lang="en-US" sz="2000" dirty="0">
                <a:solidFill>
                  <a:srgbClr val="3F3F3F"/>
                </a:solidFill>
              </a:rPr>
              <a:t>Be aware of </a:t>
            </a:r>
            <a:r>
              <a:rPr lang="en-US" sz="2000" b="1" dirty="0">
                <a:solidFill>
                  <a:srgbClr val="3F3F3F"/>
                </a:solidFill>
              </a:rPr>
              <a:t>unconscious biases</a:t>
            </a:r>
            <a:r>
              <a:rPr lang="en-US" sz="2000" dirty="0">
                <a:solidFill>
                  <a:srgbClr val="3F3F3F"/>
                </a:solidFill>
              </a:rPr>
              <a:t> that could impact assessments based on race, gender, age, or other identity factors.</a:t>
            </a:r>
          </a:p>
          <a:p>
            <a:pPr marL="342900" indent="-342900" algn="l">
              <a:lnSpc>
                <a:spcPct val="100000"/>
              </a:lnSpc>
              <a:spcBef>
                <a:spcPts val="0"/>
              </a:spcBef>
              <a:buFont typeface="Wingdings" panose="05000000000000000000" pitchFamily="2" charset="2"/>
              <a:buChar char="q"/>
            </a:pPr>
            <a:r>
              <a:rPr lang="en-US" sz="2000" dirty="0" err="1">
                <a:solidFill>
                  <a:srgbClr val="3F3F3F"/>
                </a:solidFill>
              </a:rPr>
              <a:t>Recognise</a:t>
            </a:r>
            <a:r>
              <a:rPr lang="en-US" sz="2000" dirty="0">
                <a:solidFill>
                  <a:srgbClr val="3F3F3F"/>
                </a:solidFill>
              </a:rPr>
              <a:t> the value of </a:t>
            </a:r>
            <a:r>
              <a:rPr lang="en-US" sz="2000" b="1" dirty="0">
                <a:solidFill>
                  <a:srgbClr val="3F3F3F"/>
                </a:solidFill>
              </a:rPr>
              <a:t>diverse perspectives</a:t>
            </a:r>
            <a:r>
              <a:rPr lang="en-US" sz="2000" dirty="0">
                <a:solidFill>
                  <a:srgbClr val="3F3F3F"/>
                </a:solidFill>
              </a:rPr>
              <a:t> and how different experiences can contribute to your company’s success.</a:t>
            </a:r>
          </a:p>
          <a:p>
            <a:pPr marL="342900" indent="-342900" algn="l">
              <a:lnSpc>
                <a:spcPct val="100000"/>
              </a:lnSpc>
              <a:spcBef>
                <a:spcPts val="0"/>
              </a:spcBef>
              <a:buFont typeface="Wingdings" panose="05000000000000000000" pitchFamily="2" charset="2"/>
              <a:buChar char="q"/>
            </a:pPr>
            <a:r>
              <a:rPr lang="en-US" sz="2000" dirty="0">
                <a:solidFill>
                  <a:srgbClr val="3F3F3F"/>
                </a:solidFill>
              </a:rPr>
              <a:t>Ensure that feedback is </a:t>
            </a:r>
            <a:r>
              <a:rPr lang="en-US" sz="2000" b="1" dirty="0">
                <a:solidFill>
                  <a:srgbClr val="3F3F3F"/>
                </a:solidFill>
              </a:rPr>
              <a:t>constructive and supportive</a:t>
            </a:r>
            <a:r>
              <a:rPr lang="en-US" sz="2000" dirty="0">
                <a:solidFill>
                  <a:srgbClr val="3F3F3F"/>
                </a:solidFill>
              </a:rPr>
              <a:t>, offering clear, actionable steps for improvement while respecting the individual’s background and identity.</a:t>
            </a:r>
          </a:p>
          <a:p>
            <a:pPr marL="342900" indent="-342900" algn="l">
              <a:lnSpc>
                <a:spcPct val="100000"/>
              </a:lnSpc>
              <a:spcBef>
                <a:spcPts val="0"/>
              </a:spcBef>
              <a:buFont typeface="Wingdings" panose="05000000000000000000" pitchFamily="2" charset="2"/>
              <a:buChar char="q"/>
            </a:pPr>
            <a:r>
              <a:rPr lang="en-US" sz="2000" dirty="0">
                <a:solidFill>
                  <a:srgbClr val="3F3F3F"/>
                </a:solidFill>
              </a:rPr>
              <a:t>Make a list of </a:t>
            </a:r>
            <a:r>
              <a:rPr lang="en-US" sz="2000" b="1" dirty="0">
                <a:solidFill>
                  <a:srgbClr val="3F3F3F"/>
                </a:solidFill>
              </a:rPr>
              <a:t>D&amp;I-relevant performance review phrases</a:t>
            </a:r>
            <a:r>
              <a:rPr lang="en-US" sz="2000" dirty="0">
                <a:solidFill>
                  <a:srgbClr val="3F3F3F"/>
                </a:solidFill>
              </a:rPr>
              <a:t> to help you conduct evaluations fairly, effectively, and inclusively, allowing employees from all backgrounds to thrive and contribute to your company goals.</a:t>
            </a:r>
          </a:p>
          <a:p>
            <a:pPr marL="342900" indent="-342900" algn="l">
              <a:buFont typeface="Wingdings" panose="05000000000000000000" pitchFamily="2" charset="2"/>
              <a:buChar char="q"/>
            </a:pPr>
            <a:endParaRPr lang="en-IE" sz="2000" dirty="0">
              <a:solidFill>
                <a:srgbClr val="3F3F3F"/>
              </a:solidFill>
            </a:endParaRPr>
          </a:p>
        </p:txBody>
      </p:sp>
      <p:sp>
        <p:nvSpPr>
          <p:cNvPr id="10" name="TextBox 9">
            <a:extLst>
              <a:ext uri="{FF2B5EF4-FFF2-40B4-BE49-F238E27FC236}">
                <a16:creationId xmlns:a16="http://schemas.microsoft.com/office/drawing/2014/main" id="{469A1423-C105-9577-381C-2230D0C5BA96}"/>
              </a:ext>
            </a:extLst>
          </p:cNvPr>
          <p:cNvSpPr txBox="1"/>
          <p:nvPr/>
        </p:nvSpPr>
        <p:spPr>
          <a:xfrm>
            <a:off x="-1" y="222677"/>
            <a:ext cx="7555789" cy="892552"/>
          </a:xfrm>
          <a:prstGeom prst="rect">
            <a:avLst/>
          </a:prstGeom>
          <a:solidFill>
            <a:srgbClr val="702E8C"/>
          </a:solidFill>
        </p:spPr>
        <p:txBody>
          <a:bodyPr wrap="square" rtlCol="0">
            <a:spAutoFit/>
          </a:bodyPr>
          <a:lstStyle/>
          <a:p>
            <a:pPr algn="ctr"/>
            <a:endParaRPr lang="en-US" sz="1000" b="1" dirty="0">
              <a:solidFill>
                <a:schemeClr val="bg1"/>
              </a:solidFill>
            </a:endParaRPr>
          </a:p>
          <a:p>
            <a:pPr algn="ctr">
              <a:lnSpc>
                <a:spcPct val="100000"/>
              </a:lnSpc>
              <a:spcBef>
                <a:spcPts val="0"/>
              </a:spcBef>
            </a:pPr>
            <a:r>
              <a:rPr lang="en-US" sz="3200" b="1" dirty="0">
                <a:solidFill>
                  <a:schemeClr val="bg1"/>
                </a:solidFill>
              </a:rPr>
              <a:t>Make Performance Reviews Equitable</a:t>
            </a:r>
          </a:p>
          <a:p>
            <a:pPr algn="ctr"/>
            <a:endParaRPr lang="en-IE" sz="1000" b="1" dirty="0">
              <a:solidFill>
                <a:schemeClr val="bg1"/>
              </a:solidFill>
            </a:endParaRPr>
          </a:p>
        </p:txBody>
      </p:sp>
      <p:pic>
        <p:nvPicPr>
          <p:cNvPr id="3" name="Picture 2" descr="A group of people standing next to a human head&#10;&#10;Description automatically generated">
            <a:extLst>
              <a:ext uri="{FF2B5EF4-FFF2-40B4-BE49-F238E27FC236}">
                <a16:creationId xmlns:a16="http://schemas.microsoft.com/office/drawing/2014/main" id="{549A7497-D66A-B7FF-8068-1A439F97EE17}"/>
              </a:ext>
            </a:extLst>
          </p:cNvPr>
          <p:cNvPicPr>
            <a:picLocks noChangeAspect="1"/>
          </p:cNvPicPr>
          <p:nvPr/>
        </p:nvPicPr>
        <p:blipFill>
          <a:blip r:embed="rId2"/>
          <a:srcRect l="24875" t="2669" r="24625"/>
          <a:stretch/>
        </p:blipFill>
        <p:spPr>
          <a:xfrm>
            <a:off x="8053940" y="1638300"/>
            <a:ext cx="4138060" cy="4187107"/>
          </a:xfrm>
          <a:prstGeom prst="roundRect">
            <a:avLst/>
          </a:prstGeom>
        </p:spPr>
      </p:pic>
    </p:spTree>
    <p:extLst>
      <p:ext uri="{BB962C8B-B14F-4D97-AF65-F5344CB8AC3E}">
        <p14:creationId xmlns:p14="http://schemas.microsoft.com/office/powerpoint/2010/main" val="414209127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1C30042-2EE7-D0A1-F053-1B52763B7900}"/>
              </a:ext>
            </a:extLst>
          </p:cNvPr>
          <p:cNvSpPr>
            <a:spLocks noGrp="1"/>
          </p:cNvSpPr>
          <p:nvPr>
            <p:ph type="body" sz="quarter" idx="13"/>
          </p:nvPr>
        </p:nvSpPr>
        <p:spPr>
          <a:xfrm>
            <a:off x="6357398" y="440276"/>
            <a:ext cx="5055171" cy="945575"/>
          </a:xfrm>
        </p:spPr>
        <p:txBody>
          <a:bodyPr/>
          <a:lstStyle/>
          <a:p>
            <a:r>
              <a:rPr lang="en-US" dirty="0"/>
              <a:t>Common Types of Performance Review Systems</a:t>
            </a:r>
            <a:endParaRPr lang="en-IE" dirty="0"/>
          </a:p>
          <a:p>
            <a:endParaRPr lang="en-IE" dirty="0"/>
          </a:p>
        </p:txBody>
      </p:sp>
      <p:sp>
        <p:nvSpPr>
          <p:cNvPr id="5" name="Text Placeholder 4">
            <a:extLst>
              <a:ext uri="{FF2B5EF4-FFF2-40B4-BE49-F238E27FC236}">
                <a16:creationId xmlns:a16="http://schemas.microsoft.com/office/drawing/2014/main" id="{CA7CC94C-2FE3-4593-F9B4-422DDC4AB354}"/>
              </a:ext>
            </a:extLst>
          </p:cNvPr>
          <p:cNvSpPr>
            <a:spLocks noGrp="1"/>
          </p:cNvSpPr>
          <p:nvPr>
            <p:ph type="body" sz="quarter" idx="43"/>
          </p:nvPr>
        </p:nvSpPr>
        <p:spPr>
          <a:xfrm>
            <a:off x="5823308" y="1094402"/>
            <a:ext cx="6100761" cy="2914869"/>
          </a:xfrm>
        </p:spPr>
        <p:txBody>
          <a:bodyPr>
            <a:normAutofit fontScale="92500"/>
          </a:bodyPr>
          <a:lstStyle/>
          <a:p>
            <a:r>
              <a:rPr lang="en-US" dirty="0"/>
              <a:t>Regardless of the type or format of the selected method to review an employee’s </a:t>
            </a:r>
            <a:r>
              <a:rPr lang="en-US" dirty="0" err="1"/>
              <a:t>behavioural</a:t>
            </a:r>
            <a:r>
              <a:rPr lang="en-US" dirty="0"/>
              <a:t> and work expectations, clear definitions of each level of performance must be provided. Raters should be provided with examples of </a:t>
            </a:r>
            <a:r>
              <a:rPr lang="en-US" dirty="0" err="1"/>
              <a:t>behaviours</a:t>
            </a:r>
            <a:r>
              <a:rPr lang="en-US" dirty="0"/>
              <a:t>, skills, measurements and other performance factors to assist them in evaluating an employee. Several types of performance review systems are commonly used. Each system has its benefits and drawbacks.</a:t>
            </a:r>
            <a:endParaRPr lang="en-IE" dirty="0"/>
          </a:p>
          <a:p>
            <a:endParaRPr lang="en-IE" dirty="0"/>
          </a:p>
        </p:txBody>
      </p:sp>
      <p:pic>
        <p:nvPicPr>
          <p:cNvPr id="10" name="Picture Placeholder 9" descr="A human brain with red dots and lines&#10;&#10;Description automatically generated">
            <a:extLst>
              <a:ext uri="{FF2B5EF4-FFF2-40B4-BE49-F238E27FC236}">
                <a16:creationId xmlns:a16="http://schemas.microsoft.com/office/drawing/2014/main" id="{01DF2821-E71E-22ED-59D8-7EB66A6D8A64}"/>
              </a:ext>
            </a:extLst>
          </p:cNvPr>
          <p:cNvPicPr>
            <a:picLocks noGrp="1" noChangeAspect="1"/>
          </p:cNvPicPr>
          <p:nvPr>
            <p:ph type="pic" sz="quarter" idx="44"/>
          </p:nvPr>
        </p:nvPicPr>
        <p:blipFill>
          <a:blip r:embed="rId2"/>
          <a:srcRect l="16667" r="16667"/>
          <a:stretch>
            <a:fillRect/>
          </a:stretch>
        </p:blipFill>
        <p:spPr/>
      </p:pic>
      <p:sp>
        <p:nvSpPr>
          <p:cNvPr id="8" name="TextBox 7">
            <a:extLst>
              <a:ext uri="{FF2B5EF4-FFF2-40B4-BE49-F238E27FC236}">
                <a16:creationId xmlns:a16="http://schemas.microsoft.com/office/drawing/2014/main" id="{83D8076B-C39A-2C6C-0B3B-9256DACCE43F}"/>
              </a:ext>
            </a:extLst>
          </p:cNvPr>
          <p:cNvSpPr txBox="1"/>
          <p:nvPr/>
        </p:nvSpPr>
        <p:spPr>
          <a:xfrm>
            <a:off x="5823308" y="4306163"/>
            <a:ext cx="6100762" cy="1938992"/>
          </a:xfrm>
          <a:prstGeom prst="rect">
            <a:avLst/>
          </a:prstGeom>
          <a:noFill/>
        </p:spPr>
        <p:txBody>
          <a:bodyPr wrap="square">
            <a:spAutoFit/>
          </a:bodyPr>
          <a:lstStyle/>
          <a:p>
            <a:pPr algn="ctr"/>
            <a:r>
              <a:rPr lang="en-US" sz="2000" dirty="0"/>
              <a:t>"Effective performance management is about more than just evaluating results. It's about ensuring every employee has a fair opportunity to grow, improve, and succeed in an environment that respects their unique perspectives and contributions." – </a:t>
            </a:r>
            <a:r>
              <a:rPr lang="en-US" sz="2000" b="1" dirty="0"/>
              <a:t>Linda Hill</a:t>
            </a:r>
            <a:r>
              <a:rPr lang="en-US" sz="2000" dirty="0"/>
              <a:t>, Management Professor, Harvard Business School.</a:t>
            </a:r>
          </a:p>
        </p:txBody>
      </p:sp>
    </p:spTree>
    <p:extLst>
      <p:ext uri="{BB962C8B-B14F-4D97-AF65-F5344CB8AC3E}">
        <p14:creationId xmlns:p14="http://schemas.microsoft.com/office/powerpoint/2010/main" val="20057386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E64978-BEE3-D2E6-475F-ECE93300441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176CB78-D359-5575-8A6A-D93B0A656010}"/>
              </a:ext>
            </a:extLst>
          </p:cNvPr>
          <p:cNvSpPr>
            <a:spLocks noGrp="1"/>
          </p:cNvSpPr>
          <p:nvPr>
            <p:ph type="body" sz="quarter" idx="18"/>
          </p:nvPr>
        </p:nvSpPr>
        <p:spPr>
          <a:xfrm>
            <a:off x="798380" y="1590775"/>
            <a:ext cx="10595237" cy="3849918"/>
          </a:xfrm>
        </p:spPr>
        <p:txBody>
          <a:bodyPr/>
          <a:lstStyle/>
          <a:p>
            <a:pPr marL="342900" indent="-342900">
              <a:buFont typeface="Wingdings" panose="05000000000000000000" pitchFamily="2" charset="2"/>
              <a:buChar char="q"/>
            </a:pPr>
            <a:r>
              <a:rPr lang="en-US" dirty="0"/>
              <a:t>Learn how to design and implement fair, objective, and </a:t>
            </a:r>
            <a:r>
              <a:rPr lang="en-US" b="1" dirty="0"/>
              <a:t>unbiased performance evaluations </a:t>
            </a:r>
            <a:r>
              <a:rPr lang="en-US" dirty="0"/>
              <a:t>that focus on measurable outcomes.</a:t>
            </a:r>
          </a:p>
          <a:p>
            <a:pPr marL="342900" indent="-342900">
              <a:buFont typeface="Wingdings" panose="05000000000000000000" pitchFamily="2" charset="2"/>
              <a:buChar char="q"/>
            </a:pPr>
            <a:r>
              <a:rPr lang="en-US" dirty="0"/>
              <a:t>Understand how to </a:t>
            </a:r>
            <a:r>
              <a:rPr lang="en-US" b="1" dirty="0"/>
              <a:t>create performance management systems </a:t>
            </a:r>
            <a:r>
              <a:rPr lang="en-US" dirty="0"/>
              <a:t>that are transparent, equitable, and support the development of diverse talent.</a:t>
            </a:r>
          </a:p>
          <a:p>
            <a:pPr marL="342900" indent="-342900">
              <a:buFont typeface="Wingdings" panose="05000000000000000000" pitchFamily="2" charset="2"/>
              <a:buChar char="q"/>
            </a:pPr>
            <a:r>
              <a:rPr lang="en-US" dirty="0"/>
              <a:t>Explore </a:t>
            </a:r>
            <a:r>
              <a:rPr lang="en-US" b="1" dirty="0"/>
              <a:t>strategies for providing constructive feedback </a:t>
            </a:r>
            <a:r>
              <a:rPr lang="en-US" dirty="0"/>
              <a:t>that respects and supports the growth of diverse employees.</a:t>
            </a:r>
          </a:p>
          <a:p>
            <a:pPr marL="342900" indent="-342900">
              <a:buFont typeface="Wingdings" panose="05000000000000000000" pitchFamily="2" charset="2"/>
              <a:buChar char="q"/>
            </a:pPr>
            <a:r>
              <a:rPr lang="en-US" dirty="0"/>
              <a:t>Develop </a:t>
            </a:r>
            <a:r>
              <a:rPr lang="en-US" b="1" dirty="0"/>
              <a:t>effective feedback channels </a:t>
            </a:r>
            <a:r>
              <a:rPr lang="en-US" dirty="0"/>
              <a:t>that encourage open, transparent communication and foster a culture of continuous improvement.</a:t>
            </a:r>
          </a:p>
          <a:p>
            <a:pPr marL="342900" indent="-342900">
              <a:buFont typeface="Wingdings" panose="05000000000000000000" pitchFamily="2" charset="2"/>
              <a:buChar char="q"/>
            </a:pPr>
            <a:r>
              <a:rPr lang="en-US" dirty="0"/>
              <a:t>Learn how to </a:t>
            </a:r>
            <a:r>
              <a:rPr lang="en-US" b="1" dirty="0"/>
              <a:t>mitigate bias in performance assessments </a:t>
            </a:r>
            <a:r>
              <a:rPr lang="en-US" dirty="0"/>
              <a:t>and establish systems that promote fairness and growth for all employees.</a:t>
            </a:r>
            <a:endParaRPr lang="en-IE" dirty="0"/>
          </a:p>
        </p:txBody>
      </p:sp>
      <p:sp>
        <p:nvSpPr>
          <p:cNvPr id="5" name="Text Placeholder 4">
            <a:extLst>
              <a:ext uri="{FF2B5EF4-FFF2-40B4-BE49-F238E27FC236}">
                <a16:creationId xmlns:a16="http://schemas.microsoft.com/office/drawing/2014/main" id="{F8E975AD-1B97-3B88-B264-AAF1921D6C89}"/>
              </a:ext>
            </a:extLst>
          </p:cNvPr>
          <p:cNvSpPr>
            <a:spLocks noGrp="1"/>
          </p:cNvSpPr>
          <p:nvPr>
            <p:ph type="body" sz="quarter" idx="16"/>
          </p:nvPr>
        </p:nvSpPr>
        <p:spPr/>
        <p:txBody>
          <a:bodyPr/>
          <a:lstStyle/>
          <a:p>
            <a:r>
              <a:rPr lang="en-IE" b="0" dirty="0"/>
              <a:t>Learning Objectives</a:t>
            </a:r>
          </a:p>
        </p:txBody>
      </p:sp>
    </p:spTree>
    <p:extLst>
      <p:ext uri="{BB962C8B-B14F-4D97-AF65-F5344CB8AC3E}">
        <p14:creationId xmlns:p14="http://schemas.microsoft.com/office/powerpoint/2010/main" val="290000119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CF1C04-1D25-C61A-2543-60D9E462DD18}"/>
              </a:ext>
            </a:extLst>
          </p:cNvPr>
          <p:cNvSpPr>
            <a:spLocks noGrp="1"/>
          </p:cNvSpPr>
          <p:nvPr>
            <p:ph type="body" sz="quarter" idx="13"/>
          </p:nvPr>
        </p:nvSpPr>
        <p:spPr>
          <a:xfrm>
            <a:off x="444875" y="2014705"/>
            <a:ext cx="5055171" cy="2635608"/>
          </a:xfrm>
        </p:spPr>
        <p:txBody>
          <a:bodyPr>
            <a:noAutofit/>
          </a:bodyPr>
          <a:lstStyle/>
          <a:p>
            <a:r>
              <a:rPr lang="en-US" sz="3600" b="1" dirty="0"/>
              <a:t>Ranking</a:t>
            </a:r>
          </a:p>
          <a:p>
            <a:r>
              <a:rPr lang="en-US" sz="2200" dirty="0"/>
              <a:t>Ranking systems list all employees in a designated group from highest to lowest in order of performance. The primary drawback is that quantifying the differences in individual performance is complex and may involve drawing very narrow—if not meaningless—distinctions.</a:t>
            </a:r>
          </a:p>
          <a:p>
            <a:endParaRPr lang="en-US" sz="2200" dirty="0"/>
          </a:p>
          <a:p>
            <a:r>
              <a:rPr lang="en-US" sz="2200" b="1" dirty="0">
                <a:highlight>
                  <a:srgbClr val="05AAA3"/>
                </a:highlight>
              </a:rPr>
              <a:t>D&amp;I Focus: </a:t>
            </a:r>
            <a:r>
              <a:rPr lang="en-US" sz="2200" dirty="0"/>
              <a:t>Avoid using subjective or biased criteria when ranking employees. Make sure that rankings are based on measurable, transparent metrics that are fair to all individuals. Ensure diverse panel reviews to mitigate unconscious bias in ranking decisions.</a:t>
            </a:r>
          </a:p>
          <a:p>
            <a:endParaRPr lang="en-IE" sz="2200" dirty="0"/>
          </a:p>
        </p:txBody>
      </p:sp>
      <p:sp>
        <p:nvSpPr>
          <p:cNvPr id="7" name="TextBox 6">
            <a:extLst>
              <a:ext uri="{FF2B5EF4-FFF2-40B4-BE49-F238E27FC236}">
                <a16:creationId xmlns:a16="http://schemas.microsoft.com/office/drawing/2014/main" id="{80FEA232-AD1D-C50A-521C-467C5E576431}"/>
              </a:ext>
            </a:extLst>
          </p:cNvPr>
          <p:cNvSpPr txBox="1"/>
          <p:nvPr/>
        </p:nvSpPr>
        <p:spPr>
          <a:xfrm>
            <a:off x="742950" y="5964793"/>
            <a:ext cx="56197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SHRM Managing Employee Performance</a:t>
            </a:r>
            <a:endParaRPr lang="en-IE" dirty="0">
              <a:solidFill>
                <a:schemeClr val="bg1"/>
              </a:solidFill>
            </a:endParaRPr>
          </a:p>
        </p:txBody>
      </p:sp>
      <p:sp>
        <p:nvSpPr>
          <p:cNvPr id="12" name="TextBox 11">
            <a:extLst>
              <a:ext uri="{FF2B5EF4-FFF2-40B4-BE49-F238E27FC236}">
                <a16:creationId xmlns:a16="http://schemas.microsoft.com/office/drawing/2014/main" id="{3BD95392-22FD-E6E0-CCDA-0E971887F8F3}"/>
              </a:ext>
            </a:extLst>
          </p:cNvPr>
          <p:cNvSpPr txBox="1"/>
          <p:nvPr/>
        </p:nvSpPr>
        <p:spPr>
          <a:xfrm>
            <a:off x="6010275" y="-19050"/>
            <a:ext cx="6010275" cy="6832640"/>
          </a:xfrm>
          <a:prstGeom prst="rect">
            <a:avLst/>
          </a:prstGeom>
          <a:noFill/>
        </p:spPr>
        <p:txBody>
          <a:bodyPr wrap="square" rtlCol="0">
            <a:spAutoFit/>
          </a:bodyPr>
          <a:lstStyle/>
          <a:p>
            <a:endParaRPr lang="en-US" sz="2200" dirty="0">
              <a:solidFill>
                <a:srgbClr val="3F3F3F"/>
              </a:solidFill>
            </a:endParaRPr>
          </a:p>
          <a:p>
            <a:r>
              <a:rPr lang="en-US" sz="2200" b="1" dirty="0">
                <a:solidFill>
                  <a:schemeClr val="bg1"/>
                </a:solidFill>
                <a:highlight>
                  <a:srgbClr val="05AAA3"/>
                </a:highlight>
              </a:rPr>
              <a:t>D&amp;I Challenge </a:t>
            </a:r>
            <a:r>
              <a:rPr lang="en-US" sz="2200" dirty="0">
                <a:solidFill>
                  <a:srgbClr val="3F3F3F"/>
                </a:solidFill>
              </a:rPr>
              <a:t>Ranking can promote competitiveness rather than collaboration, which may negatively impact </a:t>
            </a:r>
            <a:r>
              <a:rPr lang="en-US" sz="2200" dirty="0" err="1">
                <a:solidFill>
                  <a:srgbClr val="3F3F3F"/>
                </a:solidFill>
              </a:rPr>
              <a:t>marginalised</a:t>
            </a:r>
            <a:r>
              <a:rPr lang="en-US" sz="2200" dirty="0">
                <a:solidFill>
                  <a:srgbClr val="3F3F3F"/>
                </a:solidFill>
              </a:rPr>
              <a:t> groups.</a:t>
            </a:r>
          </a:p>
          <a:p>
            <a:endParaRPr lang="en-US" sz="2200" dirty="0">
              <a:solidFill>
                <a:srgbClr val="3F3F3F"/>
              </a:solidFill>
            </a:endParaRPr>
          </a:p>
          <a:p>
            <a:r>
              <a:rPr lang="en-US" sz="2200" b="1" dirty="0">
                <a:solidFill>
                  <a:schemeClr val="bg1"/>
                </a:solidFill>
                <a:highlight>
                  <a:srgbClr val="05AAA3"/>
                </a:highlight>
              </a:rPr>
              <a:t>D&amp;I Solution</a:t>
            </a:r>
            <a:r>
              <a:rPr lang="en-US" sz="2200" dirty="0">
                <a:solidFill>
                  <a:srgbClr val="3F3F3F"/>
                </a:solidFill>
              </a:rPr>
              <a:t> </a:t>
            </a:r>
            <a:r>
              <a:rPr lang="en-IE" sz="2200" dirty="0">
                <a:solidFill>
                  <a:srgbClr val="3F3F3F"/>
                </a:solidFill>
              </a:rPr>
              <a:t>Implement </a:t>
            </a:r>
            <a:r>
              <a:rPr lang="en-IE" sz="2200" b="1" dirty="0">
                <a:solidFill>
                  <a:srgbClr val="3F3F3F"/>
                </a:solidFill>
              </a:rPr>
              <a:t>Team-Based Performance Metrics.</a:t>
            </a:r>
            <a:r>
              <a:rPr lang="en-US" sz="2200" dirty="0">
                <a:solidFill>
                  <a:srgbClr val="3F3F3F"/>
                </a:solidFill>
              </a:rPr>
              <a:t> Shift from individual rankings to team-based performance metrics that reward collective achievements and collaboration. By evaluating team success rather than individual performance, companies can form a sense of belonging and teamwork, reducing the pressure of competition. </a:t>
            </a:r>
          </a:p>
          <a:p>
            <a:endParaRPr lang="en-US" sz="1000" dirty="0">
              <a:solidFill>
                <a:srgbClr val="3F3F3F"/>
              </a:solidFill>
            </a:endParaRPr>
          </a:p>
          <a:p>
            <a:r>
              <a:rPr lang="en-US" sz="2200" b="1" dirty="0">
                <a:solidFill>
                  <a:srgbClr val="3F3F3F"/>
                </a:solidFill>
              </a:rPr>
              <a:t>Encourages collaboration and shared responsibility, </a:t>
            </a:r>
            <a:r>
              <a:rPr lang="en-US" sz="2200" dirty="0">
                <a:solidFill>
                  <a:srgbClr val="3F3F3F"/>
                </a:solidFill>
              </a:rPr>
              <a:t>which can be particularly beneficial for underrepresented groups who may face additional challenges in competitive environments.</a:t>
            </a:r>
          </a:p>
          <a:p>
            <a:endParaRPr lang="en-US" sz="1000" dirty="0">
              <a:solidFill>
                <a:srgbClr val="3F3F3F"/>
              </a:solidFill>
            </a:endParaRPr>
          </a:p>
          <a:p>
            <a:r>
              <a:rPr lang="en-US" sz="2200" b="1" dirty="0">
                <a:solidFill>
                  <a:srgbClr val="3F3F3F"/>
                </a:solidFill>
              </a:rPr>
              <a:t>It helps to build stronger interpersonal relationships </a:t>
            </a:r>
            <a:r>
              <a:rPr lang="en-US" sz="2200" dirty="0">
                <a:solidFill>
                  <a:srgbClr val="3F3F3F"/>
                </a:solidFill>
              </a:rPr>
              <a:t>within teams, promoting a more inclusive culture.</a:t>
            </a:r>
            <a:endParaRPr lang="en-IE" sz="2200" dirty="0">
              <a:solidFill>
                <a:srgbClr val="3F3F3F"/>
              </a:solidFill>
            </a:endParaRPr>
          </a:p>
        </p:txBody>
      </p:sp>
    </p:spTree>
    <p:extLst>
      <p:ext uri="{BB962C8B-B14F-4D97-AF65-F5344CB8AC3E}">
        <p14:creationId xmlns:p14="http://schemas.microsoft.com/office/powerpoint/2010/main" val="17666134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0CF1C04-1D25-C61A-2543-60D9E462DD18}"/>
              </a:ext>
            </a:extLst>
          </p:cNvPr>
          <p:cNvSpPr>
            <a:spLocks noGrp="1"/>
          </p:cNvSpPr>
          <p:nvPr>
            <p:ph type="body" sz="quarter" idx="13"/>
          </p:nvPr>
        </p:nvSpPr>
        <p:spPr>
          <a:xfrm>
            <a:off x="142136" y="914969"/>
            <a:ext cx="5527300" cy="2635608"/>
          </a:xfrm>
        </p:spPr>
        <p:txBody>
          <a:bodyPr>
            <a:noAutofit/>
          </a:bodyPr>
          <a:lstStyle/>
          <a:p>
            <a:r>
              <a:rPr lang="en-US" sz="3600" b="1" dirty="0"/>
              <a:t>Forced Distribution</a:t>
            </a:r>
          </a:p>
          <a:p>
            <a:r>
              <a:rPr lang="en-US" sz="2200" dirty="0"/>
              <a:t>The ratings of employees in a particular group are disbursed along a bell curve, with the supervisor allocating a certain percentage of the ratings within the group to each performance level on the scale. The actual distribution of employee performance may not resemble a bell curve, so supervisors may be forced to include some employees at either end of the scale when they would otherwise place them somewhere in the middle.</a:t>
            </a:r>
            <a:endParaRPr lang="en-IE" sz="2200" dirty="0"/>
          </a:p>
        </p:txBody>
      </p:sp>
      <p:sp>
        <p:nvSpPr>
          <p:cNvPr id="6" name="Text Placeholder 5">
            <a:extLst>
              <a:ext uri="{FF2B5EF4-FFF2-40B4-BE49-F238E27FC236}">
                <a16:creationId xmlns:a16="http://schemas.microsoft.com/office/drawing/2014/main" id="{DFB2C0F3-068E-345D-EA9B-C291B37FA77D}"/>
              </a:ext>
            </a:extLst>
          </p:cNvPr>
          <p:cNvSpPr>
            <a:spLocks noGrp="1"/>
          </p:cNvSpPr>
          <p:nvPr>
            <p:ph type="body" sz="quarter" idx="43"/>
          </p:nvPr>
        </p:nvSpPr>
        <p:spPr>
          <a:xfrm>
            <a:off x="444876" y="4192560"/>
            <a:ext cx="5055171" cy="1104445"/>
          </a:xfrm>
        </p:spPr>
        <p:txBody>
          <a:bodyPr>
            <a:noAutofit/>
          </a:bodyPr>
          <a:lstStyle/>
          <a:p>
            <a:r>
              <a:rPr lang="en-US" sz="2200" b="1" dirty="0">
                <a:highlight>
                  <a:srgbClr val="05AAA3"/>
                </a:highlight>
              </a:rPr>
              <a:t>D&amp;I Focus </a:t>
            </a:r>
            <a:r>
              <a:rPr lang="en-US" sz="2200" dirty="0"/>
              <a:t>Forced distribution can unfairly </a:t>
            </a:r>
            <a:r>
              <a:rPr lang="en-US" sz="2200" dirty="0" err="1"/>
              <a:t>penalise</a:t>
            </a:r>
            <a:r>
              <a:rPr lang="en-US" sz="2200" dirty="0"/>
              <a:t> employees, especially those from underrepresented groups, as it assumes performance follows a bell curve. To improve inclusivity, avoid applying forced distribution unless absolutely necessary, and ensure that distribution decisions are checked for unintended bias.</a:t>
            </a:r>
          </a:p>
          <a:p>
            <a:endParaRPr lang="en-US" sz="2200" dirty="0"/>
          </a:p>
          <a:p>
            <a:r>
              <a:rPr lang="en-US" sz="2200" dirty="0"/>
              <a:t>Challenge: This system can push minority employees to either end of the scale based on perception rather than performance.</a:t>
            </a:r>
            <a:endParaRPr lang="en-IE" sz="2200" dirty="0"/>
          </a:p>
        </p:txBody>
      </p:sp>
      <p:sp>
        <p:nvSpPr>
          <p:cNvPr id="2" name="Text Placeholder 5">
            <a:extLst>
              <a:ext uri="{FF2B5EF4-FFF2-40B4-BE49-F238E27FC236}">
                <a16:creationId xmlns:a16="http://schemas.microsoft.com/office/drawing/2014/main" id="{939EB5F9-779A-B612-D80A-712B06314016}"/>
              </a:ext>
            </a:extLst>
          </p:cNvPr>
          <p:cNvSpPr txBox="1">
            <a:spLocks/>
          </p:cNvSpPr>
          <p:nvPr/>
        </p:nvSpPr>
        <p:spPr>
          <a:xfrm>
            <a:off x="6007476" y="620685"/>
            <a:ext cx="5679699" cy="1104445"/>
          </a:xfrm>
          <a:prstGeom prst="rect">
            <a:avLst/>
          </a:prstGeom>
        </p:spPr>
        <p:txBody>
          <a:bodyPr anchor="t">
            <a:no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200" b="1" dirty="0">
                <a:highlight>
                  <a:srgbClr val="05AAA3"/>
                </a:highlight>
              </a:rPr>
              <a:t>D&amp;I Challenge: </a:t>
            </a:r>
            <a:r>
              <a:rPr lang="en-US" sz="2200" dirty="0">
                <a:solidFill>
                  <a:srgbClr val="3F3F3F"/>
                </a:solidFill>
              </a:rPr>
              <a:t>This system can push minority employees to either end of the scale based on perception rather than performance.</a:t>
            </a:r>
          </a:p>
          <a:p>
            <a:pPr algn="l"/>
            <a:r>
              <a:rPr lang="en-US" sz="2200" b="1" dirty="0">
                <a:solidFill>
                  <a:schemeClr val="bg1"/>
                </a:solidFill>
                <a:highlight>
                  <a:srgbClr val="05AAA3"/>
                </a:highlight>
              </a:rPr>
              <a:t> D&amp;I Solution</a:t>
            </a:r>
            <a:r>
              <a:rPr lang="en-US" sz="2200" dirty="0">
                <a:solidFill>
                  <a:srgbClr val="3F3F3F"/>
                </a:solidFill>
              </a:rPr>
              <a:t> </a:t>
            </a:r>
            <a:r>
              <a:rPr lang="en-IE" sz="2200" dirty="0">
                <a:solidFill>
                  <a:srgbClr val="3F3F3F"/>
                </a:solidFill>
              </a:rPr>
              <a:t>Implement a </a:t>
            </a:r>
            <a:r>
              <a:rPr lang="en-IE" sz="2200" b="1" dirty="0">
                <a:solidFill>
                  <a:srgbClr val="3F3F3F"/>
                </a:solidFill>
              </a:rPr>
              <a:t>Performance Calibration Process </a:t>
            </a:r>
            <a:r>
              <a:rPr lang="en-US" sz="2200" dirty="0">
                <a:solidFill>
                  <a:srgbClr val="3F3F3F"/>
                </a:solidFill>
              </a:rPr>
              <a:t>where managers collectively review and discuss team performance ratings. This helps ensure consistency and fairness in evaluations and mitigates the biases associated with forced distribution. Involve diverse group managers to provide multiple perspectives and reduce the likelihood of biases affecting performance assessments. </a:t>
            </a:r>
          </a:p>
          <a:p>
            <a:pPr algn="l"/>
            <a:r>
              <a:rPr lang="en-US" sz="2200" b="1" dirty="0">
                <a:solidFill>
                  <a:srgbClr val="3F3F3F"/>
                </a:solidFill>
              </a:rPr>
              <a:t>Reduces the risk of minority employees being unfairly </a:t>
            </a:r>
            <a:r>
              <a:rPr lang="en-US" sz="2200" b="1" dirty="0" err="1">
                <a:solidFill>
                  <a:srgbClr val="3F3F3F"/>
                </a:solidFill>
              </a:rPr>
              <a:t>penalised</a:t>
            </a:r>
            <a:r>
              <a:rPr lang="en-US" sz="2200" b="1" dirty="0">
                <a:solidFill>
                  <a:srgbClr val="3F3F3F"/>
                </a:solidFill>
              </a:rPr>
              <a:t> </a:t>
            </a:r>
            <a:r>
              <a:rPr lang="en-US" sz="2200" dirty="0">
                <a:solidFill>
                  <a:srgbClr val="3F3F3F"/>
                </a:solidFill>
              </a:rPr>
              <a:t>due to subjective perceptions or biases.</a:t>
            </a:r>
          </a:p>
          <a:p>
            <a:pPr algn="l"/>
            <a:r>
              <a:rPr lang="en-US" sz="2200" b="1" dirty="0">
                <a:solidFill>
                  <a:srgbClr val="3F3F3F"/>
                </a:solidFill>
              </a:rPr>
              <a:t>Promotes accountability among managers </a:t>
            </a:r>
            <a:r>
              <a:rPr lang="en-US" sz="2200" dirty="0">
                <a:solidFill>
                  <a:srgbClr val="3F3F3F"/>
                </a:solidFill>
              </a:rPr>
              <a:t>to justify their ratings, promoting a culture of fairness and transparency.</a:t>
            </a:r>
          </a:p>
          <a:p>
            <a:pPr algn="l"/>
            <a:endParaRPr lang="en-IE" sz="2200" dirty="0">
              <a:solidFill>
                <a:srgbClr val="3F3F3F"/>
              </a:solidFill>
            </a:endParaRPr>
          </a:p>
        </p:txBody>
      </p:sp>
    </p:spTree>
    <p:extLst>
      <p:ext uri="{BB962C8B-B14F-4D97-AF65-F5344CB8AC3E}">
        <p14:creationId xmlns:p14="http://schemas.microsoft.com/office/powerpoint/2010/main" val="399549871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8F1F93-D27E-A56E-DCFE-D084419BD8B6}"/>
              </a:ext>
            </a:extLst>
          </p:cNvPr>
          <p:cNvSpPr>
            <a:spLocks noGrp="1"/>
          </p:cNvSpPr>
          <p:nvPr>
            <p:ph type="body" sz="quarter" idx="13"/>
          </p:nvPr>
        </p:nvSpPr>
        <p:spPr>
          <a:xfrm>
            <a:off x="168651" y="352880"/>
            <a:ext cx="5727324" cy="6534151"/>
          </a:xfrm>
        </p:spPr>
        <p:txBody>
          <a:bodyPr>
            <a:normAutofit fontScale="40000" lnSpcReduction="20000"/>
          </a:bodyPr>
          <a:lstStyle/>
          <a:p>
            <a:r>
              <a:rPr lang="en-US" sz="9000" b="1" dirty="0"/>
              <a:t>360-degree feedback</a:t>
            </a:r>
          </a:p>
          <a:p>
            <a:endParaRPr lang="en-US" sz="2500" dirty="0"/>
          </a:p>
          <a:p>
            <a:pPr>
              <a:lnSpc>
                <a:spcPct val="120000"/>
              </a:lnSpc>
              <a:spcBef>
                <a:spcPts val="0"/>
              </a:spcBef>
            </a:pPr>
            <a:r>
              <a:rPr lang="en-US" sz="5500" dirty="0"/>
              <a:t>This process collects information from the employee's supervisor, colleagues and subordinates about an individual's work-related </a:t>
            </a:r>
            <a:r>
              <a:rPr lang="en-US" sz="5500" dirty="0" err="1"/>
              <a:t>behaviour</a:t>
            </a:r>
            <a:r>
              <a:rPr lang="en-US" sz="5500" dirty="0"/>
              <a:t> and its impact. Other names for this approach include multi-rater feedback, multisource feedback or group review. This form of appraisal is widely </a:t>
            </a:r>
            <a:r>
              <a:rPr lang="en-US" sz="5500" dirty="0" err="1"/>
              <a:t>favoured</a:t>
            </a:r>
            <a:r>
              <a:rPr lang="en-US" sz="5500" dirty="0"/>
              <a:t> for employee development purposes.</a:t>
            </a:r>
          </a:p>
          <a:p>
            <a:pPr>
              <a:lnSpc>
                <a:spcPct val="120000"/>
              </a:lnSpc>
              <a:spcBef>
                <a:spcPts val="0"/>
              </a:spcBef>
            </a:pPr>
            <a:endParaRPr lang="en-US" sz="5500" dirty="0"/>
          </a:p>
          <a:p>
            <a:pPr>
              <a:lnSpc>
                <a:spcPct val="120000"/>
              </a:lnSpc>
              <a:spcBef>
                <a:spcPts val="0"/>
              </a:spcBef>
            </a:pPr>
            <a:r>
              <a:rPr lang="en-US" sz="6000" b="1" dirty="0">
                <a:highlight>
                  <a:srgbClr val="05AAA3"/>
                </a:highlight>
              </a:rPr>
              <a:t>D&amp;I Focus </a:t>
            </a:r>
            <a:r>
              <a:rPr lang="en-US" sz="5500" dirty="0"/>
              <a:t>360-degree feedback provides a holistic view of an employee’s performance by gathering input from multiple sources, reducing the likelihood of bias from any one individual. Ensure the raters themselves are diverse and trained to provide unbiased feedback, as well as use inclusive language.</a:t>
            </a:r>
          </a:p>
          <a:p>
            <a:endParaRPr lang="en-IE" dirty="0"/>
          </a:p>
        </p:txBody>
      </p:sp>
      <p:sp>
        <p:nvSpPr>
          <p:cNvPr id="4" name="Text Placeholder 3">
            <a:extLst>
              <a:ext uri="{FF2B5EF4-FFF2-40B4-BE49-F238E27FC236}">
                <a16:creationId xmlns:a16="http://schemas.microsoft.com/office/drawing/2014/main" id="{3E1EB29E-7323-CCBE-6444-5B944620B382}"/>
              </a:ext>
            </a:extLst>
          </p:cNvPr>
          <p:cNvSpPr>
            <a:spLocks noGrp="1"/>
          </p:cNvSpPr>
          <p:nvPr>
            <p:ph type="body" sz="quarter" idx="43"/>
          </p:nvPr>
        </p:nvSpPr>
        <p:spPr>
          <a:xfrm>
            <a:off x="6055101" y="334285"/>
            <a:ext cx="5832099" cy="6390365"/>
          </a:xfrm>
        </p:spPr>
        <p:txBody>
          <a:bodyPr>
            <a:noAutofit/>
          </a:bodyPr>
          <a:lstStyle/>
          <a:p>
            <a:pPr algn="l"/>
            <a:r>
              <a:rPr lang="en-US" sz="2200" b="1" dirty="0">
                <a:highlight>
                  <a:srgbClr val="05AAA3"/>
                </a:highlight>
              </a:rPr>
              <a:t>D&amp;I Advantage: </a:t>
            </a:r>
            <a:r>
              <a:rPr lang="en-US" sz="2200" dirty="0">
                <a:solidFill>
                  <a:srgbClr val="3F3F3F"/>
                </a:solidFill>
              </a:rPr>
              <a:t>This system promotes inclusion, supports employee development and helps create a more inclusive workplace feedback culture. It encourages a culture of openness and inclusivity by allowing voices from different levels and backgrounds within the company to be heard. It enables an environment where diverse perspectives are valued, contributing to more equitable performance evaluations. </a:t>
            </a:r>
          </a:p>
          <a:p>
            <a:pPr algn="l"/>
            <a:r>
              <a:rPr lang="en-US" sz="2200" b="1" dirty="0">
                <a:highlight>
                  <a:srgbClr val="05AAA3"/>
                </a:highlight>
              </a:rPr>
              <a:t>D&amp;I Challenges </a:t>
            </a:r>
            <a:r>
              <a:rPr lang="en-US" sz="2200" dirty="0">
                <a:solidFill>
                  <a:srgbClr val="3F3F3F"/>
                </a:solidFill>
              </a:rPr>
              <a:t>It can still be influenced by biases. Colleagues and supervisors may unconsciously hold biases related to gender, race, or other characteristics, which can skew feedback results and reinforce existing stereotypes. </a:t>
            </a:r>
          </a:p>
          <a:p>
            <a:pPr algn="l"/>
            <a:r>
              <a:rPr lang="en-US" sz="2200" b="1" dirty="0">
                <a:solidFill>
                  <a:schemeClr val="bg1"/>
                </a:solidFill>
                <a:highlight>
                  <a:srgbClr val="05AAA3"/>
                </a:highlight>
              </a:rPr>
              <a:t>D&amp;I Solution:</a:t>
            </a:r>
            <a:r>
              <a:rPr lang="en-US" sz="2200" dirty="0">
                <a:solidFill>
                  <a:srgbClr val="3F3F3F"/>
                </a:solidFill>
              </a:rPr>
              <a:t> Implement bias training for all participants involved in the feedback process, including those providing and receiving feedback. This training should focus on </a:t>
            </a:r>
            <a:r>
              <a:rPr lang="en-US" sz="2200" dirty="0" err="1">
                <a:solidFill>
                  <a:srgbClr val="3F3F3F"/>
                </a:solidFill>
              </a:rPr>
              <a:t>recognising</a:t>
            </a:r>
            <a:r>
              <a:rPr lang="en-US" sz="2200" dirty="0">
                <a:solidFill>
                  <a:srgbClr val="3F3F3F"/>
                </a:solidFill>
              </a:rPr>
              <a:t> and mitigating unconscious biases and understanding how these biases can affect evaluations.</a:t>
            </a:r>
            <a:endParaRPr lang="en-IE" sz="2200" dirty="0">
              <a:solidFill>
                <a:srgbClr val="3F3F3F"/>
              </a:solidFill>
            </a:endParaRPr>
          </a:p>
        </p:txBody>
      </p:sp>
    </p:spTree>
    <p:extLst>
      <p:ext uri="{BB962C8B-B14F-4D97-AF65-F5344CB8AC3E}">
        <p14:creationId xmlns:p14="http://schemas.microsoft.com/office/powerpoint/2010/main" val="103909243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0AEF3C15-7496-0EFB-0039-6E745F654B60}"/>
              </a:ext>
            </a:extLst>
          </p:cNvPr>
          <p:cNvSpPr>
            <a:spLocks noGrp="1"/>
          </p:cNvSpPr>
          <p:nvPr>
            <p:ph type="body" sz="quarter" idx="13"/>
          </p:nvPr>
        </p:nvSpPr>
        <p:spPr>
          <a:xfrm>
            <a:off x="225801" y="285750"/>
            <a:ext cx="5412999" cy="6667500"/>
          </a:xfrm>
        </p:spPr>
        <p:txBody>
          <a:bodyPr>
            <a:normAutofit fontScale="62500" lnSpcReduction="20000"/>
          </a:bodyPr>
          <a:lstStyle/>
          <a:p>
            <a:r>
              <a:rPr lang="en-US" sz="5100" b="1" dirty="0"/>
              <a:t>Competency-based</a:t>
            </a:r>
            <a:r>
              <a:rPr lang="en-US" sz="4200" dirty="0"/>
              <a:t> </a:t>
            </a:r>
          </a:p>
          <a:p>
            <a:endParaRPr lang="en-US" sz="1600" dirty="0"/>
          </a:p>
          <a:p>
            <a:pPr>
              <a:lnSpc>
                <a:spcPct val="120000"/>
              </a:lnSpc>
              <a:spcBef>
                <a:spcPts val="0"/>
              </a:spcBef>
            </a:pPr>
            <a:r>
              <a:rPr lang="en-US" dirty="0"/>
              <a:t>This system focuses on performance as measured against specified competencies and </a:t>
            </a:r>
            <a:r>
              <a:rPr lang="en-US" dirty="0" err="1"/>
              <a:t>emphasises</a:t>
            </a:r>
            <a:r>
              <a:rPr lang="en-US" dirty="0"/>
              <a:t> specific skills, </a:t>
            </a:r>
            <a:r>
              <a:rPr lang="en-US" dirty="0" err="1"/>
              <a:t>behaviours</a:t>
            </a:r>
            <a:r>
              <a:rPr lang="en-US" dirty="0"/>
              <a:t>, and attributes required for job success rather than merely assessing job tasks. This focus can help identify and nurture talent from diverse backgrounds, enabling underrepresented groups to demonstrate their unique capabilities and contributions.</a:t>
            </a:r>
          </a:p>
          <a:p>
            <a:pPr>
              <a:lnSpc>
                <a:spcPct val="120000"/>
              </a:lnSpc>
              <a:spcBef>
                <a:spcPts val="0"/>
              </a:spcBef>
            </a:pPr>
            <a:endParaRPr lang="en-US" dirty="0"/>
          </a:p>
          <a:p>
            <a:pPr>
              <a:lnSpc>
                <a:spcPct val="120000"/>
              </a:lnSpc>
              <a:spcBef>
                <a:spcPts val="0"/>
              </a:spcBef>
            </a:pPr>
            <a:r>
              <a:rPr lang="en-US" sz="3400" b="1" dirty="0">
                <a:highlight>
                  <a:srgbClr val="05AAA3"/>
                </a:highlight>
              </a:rPr>
              <a:t>D&amp;I Focus: </a:t>
            </a:r>
            <a:r>
              <a:rPr lang="en-US" sz="3200" dirty="0"/>
              <a:t>Ensures competencies reflect a diverse range of skills, including interpersonal skills and cultural awareness. This makes the system more inclusive for people from different backgrounds. </a:t>
            </a:r>
            <a:r>
              <a:rPr lang="en-US" sz="3300" dirty="0"/>
              <a:t>It can reduce bias by </a:t>
            </a:r>
            <a:r>
              <a:rPr lang="en-US" sz="3300" dirty="0" err="1"/>
              <a:t>standardising</a:t>
            </a:r>
            <a:r>
              <a:rPr lang="en-US" sz="3300" dirty="0"/>
              <a:t> evaluation criteria. This structured approach can enable fairness, ensuring all employees are evaluated based on relevant competencies rather than personal impressions or stereotypes.</a:t>
            </a:r>
          </a:p>
          <a:p>
            <a:pPr>
              <a:lnSpc>
                <a:spcPct val="120000"/>
              </a:lnSpc>
              <a:spcBef>
                <a:spcPts val="0"/>
              </a:spcBef>
            </a:pPr>
            <a:endParaRPr lang="en-IE" dirty="0"/>
          </a:p>
        </p:txBody>
      </p:sp>
      <p:sp>
        <p:nvSpPr>
          <p:cNvPr id="4" name="Text Placeholder 3">
            <a:extLst>
              <a:ext uri="{FF2B5EF4-FFF2-40B4-BE49-F238E27FC236}">
                <a16:creationId xmlns:a16="http://schemas.microsoft.com/office/drawing/2014/main" id="{62C112CA-6F20-B250-A62B-8DC8CCEE0610}"/>
              </a:ext>
            </a:extLst>
          </p:cNvPr>
          <p:cNvSpPr>
            <a:spLocks noGrp="1"/>
          </p:cNvSpPr>
          <p:nvPr>
            <p:ph type="body" sz="quarter" idx="43"/>
          </p:nvPr>
        </p:nvSpPr>
        <p:spPr>
          <a:xfrm>
            <a:off x="6096000" y="333375"/>
            <a:ext cx="5543550" cy="6372225"/>
          </a:xfrm>
        </p:spPr>
        <p:txBody>
          <a:bodyPr>
            <a:noAutofit/>
          </a:bodyPr>
          <a:lstStyle/>
          <a:p>
            <a:pPr algn="l">
              <a:lnSpc>
                <a:spcPct val="100000"/>
              </a:lnSpc>
              <a:spcBef>
                <a:spcPts val="0"/>
              </a:spcBef>
            </a:pPr>
            <a:r>
              <a:rPr lang="en-US" sz="2200" b="1" dirty="0">
                <a:highlight>
                  <a:srgbClr val="05AAA3"/>
                </a:highlight>
              </a:rPr>
              <a:t>D&amp;I Challenges </a:t>
            </a:r>
            <a:r>
              <a:rPr lang="en-US" sz="2200" dirty="0">
                <a:solidFill>
                  <a:srgbClr val="3F3F3F"/>
                </a:solidFill>
              </a:rPr>
              <a:t>Inadequate Competency Definitions. If competencies are not well-defined or inclusive, there is a risk that they may </a:t>
            </a:r>
            <a:r>
              <a:rPr lang="en-US" sz="2200" dirty="0" err="1">
                <a:solidFill>
                  <a:srgbClr val="3F3F3F"/>
                </a:solidFill>
              </a:rPr>
              <a:t>favour</a:t>
            </a:r>
            <a:r>
              <a:rPr lang="en-US" sz="2200" dirty="0">
                <a:solidFill>
                  <a:srgbClr val="3F3F3F"/>
                </a:solidFill>
              </a:rPr>
              <a:t> certain groups over others. For example, if the competencies are based on traditional work styles or cultural norms, they may disadvantage employees from diverse backgrounds.</a:t>
            </a:r>
          </a:p>
          <a:p>
            <a:pPr algn="l">
              <a:lnSpc>
                <a:spcPct val="100000"/>
              </a:lnSpc>
              <a:spcBef>
                <a:spcPts val="0"/>
              </a:spcBef>
            </a:pPr>
            <a:endParaRPr lang="en-US" sz="1000" dirty="0">
              <a:solidFill>
                <a:srgbClr val="3F3F3F"/>
              </a:solidFill>
            </a:endParaRPr>
          </a:p>
          <a:p>
            <a:pPr algn="l">
              <a:lnSpc>
                <a:spcPct val="100000"/>
              </a:lnSpc>
              <a:spcBef>
                <a:spcPts val="0"/>
              </a:spcBef>
            </a:pPr>
            <a:r>
              <a:rPr lang="en-US" sz="2200" b="1" dirty="0">
                <a:solidFill>
                  <a:schemeClr val="bg1"/>
                </a:solidFill>
                <a:highlight>
                  <a:srgbClr val="05AAA3"/>
                </a:highlight>
              </a:rPr>
              <a:t>D&amp;I Solution:</a:t>
            </a:r>
            <a:r>
              <a:rPr lang="en-US" sz="2200" dirty="0">
                <a:solidFill>
                  <a:srgbClr val="3F3F3F"/>
                </a:solidFill>
              </a:rPr>
              <a:t> Develop Inclusive Competency </a:t>
            </a:r>
            <a:r>
              <a:rPr lang="en-US" sz="2200" b="1" dirty="0">
                <a:solidFill>
                  <a:srgbClr val="3F3F3F"/>
                </a:solidFill>
              </a:rPr>
              <a:t>Models </a:t>
            </a:r>
            <a:r>
              <a:rPr lang="en-US" sz="2200" dirty="0">
                <a:solidFill>
                  <a:srgbClr val="3F3F3F"/>
                </a:solidFill>
              </a:rPr>
              <a:t>that reflect diverse perspectives and experiences. Involve diverse employees in the development process to ensure the competencies align with a wide range of backgrounds and skills.</a:t>
            </a:r>
          </a:p>
          <a:p>
            <a:pPr algn="l">
              <a:lnSpc>
                <a:spcPct val="100000"/>
              </a:lnSpc>
              <a:spcBef>
                <a:spcPts val="0"/>
              </a:spcBef>
            </a:pPr>
            <a:r>
              <a:rPr lang="en-US" sz="2200" dirty="0">
                <a:solidFill>
                  <a:srgbClr val="3F3F3F"/>
                </a:solidFill>
              </a:rPr>
              <a:t>Conduct focus groups or surveys with employees from various backgrounds to gather input on the competencies deemed essential for success in their roles. </a:t>
            </a:r>
            <a:endParaRPr lang="en-IE" sz="2200" dirty="0">
              <a:solidFill>
                <a:srgbClr val="3F3F3F"/>
              </a:solidFill>
            </a:endParaRPr>
          </a:p>
        </p:txBody>
      </p:sp>
    </p:spTree>
    <p:extLst>
      <p:ext uri="{BB962C8B-B14F-4D97-AF65-F5344CB8AC3E}">
        <p14:creationId xmlns:p14="http://schemas.microsoft.com/office/powerpoint/2010/main" val="40920834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F920194-B60D-B012-5826-693E3FD0BEB5}"/>
              </a:ext>
            </a:extLst>
          </p:cNvPr>
          <p:cNvSpPr>
            <a:spLocks noGrp="1"/>
          </p:cNvSpPr>
          <p:nvPr>
            <p:ph type="body" sz="quarter" idx="13"/>
          </p:nvPr>
        </p:nvSpPr>
        <p:spPr>
          <a:xfrm>
            <a:off x="104774" y="2321315"/>
            <a:ext cx="5610225" cy="2635608"/>
          </a:xfrm>
        </p:spPr>
        <p:txBody>
          <a:bodyPr>
            <a:noAutofit/>
          </a:bodyPr>
          <a:lstStyle/>
          <a:p>
            <a:r>
              <a:rPr lang="en-US" sz="2800" b="1" dirty="0"/>
              <a:t>Management by Objectives (MBO) </a:t>
            </a:r>
          </a:p>
          <a:p>
            <a:r>
              <a:rPr lang="en-US" sz="2200" dirty="0"/>
              <a:t>It is a process through which goals are set collaboratively for the company, various departments and each member. Employees are evaluated annually based on how well they have achieved the results specified by the goals. MBO is particularly applicable to nonroutine jobs, such as managers, project leaders and individual contributors.</a:t>
            </a:r>
          </a:p>
          <a:p>
            <a:r>
              <a:rPr lang="en-US" sz="2400" b="1" dirty="0">
                <a:highlight>
                  <a:srgbClr val="05AAA3"/>
                </a:highlight>
              </a:rPr>
              <a:t>D&amp;I Focus </a:t>
            </a:r>
            <a:r>
              <a:rPr lang="en-US" sz="2200" dirty="0"/>
              <a:t>Encourages equal opportunity for all employees by focusing on measurable goals and achievements. It ensures that objectives set are equitable and achievable for all employees, considering different work styles, backgrounds, and potential workplace barriers. Collaboration on goal setting helps ensure inclusiveness.</a:t>
            </a:r>
            <a:endParaRPr lang="en-IE" sz="2200" dirty="0"/>
          </a:p>
        </p:txBody>
      </p:sp>
      <p:sp>
        <p:nvSpPr>
          <p:cNvPr id="6" name="Text Placeholder 3">
            <a:extLst>
              <a:ext uri="{FF2B5EF4-FFF2-40B4-BE49-F238E27FC236}">
                <a16:creationId xmlns:a16="http://schemas.microsoft.com/office/drawing/2014/main" id="{90F8AA6C-F3F9-0DD3-34E7-40DF21B29E5E}"/>
              </a:ext>
            </a:extLst>
          </p:cNvPr>
          <p:cNvSpPr>
            <a:spLocks noGrp="1"/>
          </p:cNvSpPr>
          <p:nvPr>
            <p:ph type="body" sz="quarter" idx="43"/>
          </p:nvPr>
        </p:nvSpPr>
        <p:spPr>
          <a:xfrm>
            <a:off x="6096000" y="333375"/>
            <a:ext cx="5991226" cy="6372225"/>
          </a:xfrm>
        </p:spPr>
        <p:txBody>
          <a:bodyPr>
            <a:noAutofit/>
          </a:bodyPr>
          <a:lstStyle/>
          <a:p>
            <a:pPr algn="l">
              <a:lnSpc>
                <a:spcPct val="100000"/>
              </a:lnSpc>
              <a:spcBef>
                <a:spcPts val="0"/>
              </a:spcBef>
            </a:pPr>
            <a:r>
              <a:rPr lang="en-US" sz="2200" b="1" dirty="0">
                <a:highlight>
                  <a:srgbClr val="05AAA3"/>
                </a:highlight>
              </a:rPr>
              <a:t>D&amp;I Challenges </a:t>
            </a:r>
            <a:r>
              <a:rPr lang="en-US" sz="2200" dirty="0">
                <a:solidFill>
                  <a:srgbClr val="3F3F3F"/>
                </a:solidFill>
              </a:rPr>
              <a:t>Potential for Unconscious Bias. If not carefully managed, the goal-setting process can inadvertently reflect the biases of those in leadership positions. This can result in objectives that may only be achievable for some employees, particularly those from </a:t>
            </a:r>
            <a:r>
              <a:rPr lang="en-US" sz="2200" dirty="0" err="1">
                <a:solidFill>
                  <a:srgbClr val="3F3F3F"/>
                </a:solidFill>
              </a:rPr>
              <a:t>marginalised</a:t>
            </a:r>
            <a:r>
              <a:rPr lang="en-US" sz="2200" dirty="0">
                <a:solidFill>
                  <a:srgbClr val="3F3F3F"/>
                </a:solidFill>
              </a:rPr>
              <a:t> groups who may face unique challenges in the workplace. MBO can place too much focus on individual performance at the expense of team collaboration.</a:t>
            </a:r>
          </a:p>
          <a:p>
            <a:pPr algn="l">
              <a:lnSpc>
                <a:spcPct val="100000"/>
              </a:lnSpc>
              <a:spcBef>
                <a:spcPts val="0"/>
              </a:spcBef>
            </a:pPr>
            <a:endParaRPr lang="en-US" sz="1000" dirty="0">
              <a:solidFill>
                <a:srgbClr val="3F3F3F"/>
              </a:solidFill>
            </a:endParaRPr>
          </a:p>
          <a:p>
            <a:pPr algn="l">
              <a:lnSpc>
                <a:spcPct val="100000"/>
              </a:lnSpc>
              <a:spcBef>
                <a:spcPts val="0"/>
              </a:spcBef>
            </a:pPr>
            <a:r>
              <a:rPr lang="en-US" sz="2200" b="1" dirty="0">
                <a:solidFill>
                  <a:schemeClr val="bg1"/>
                </a:solidFill>
                <a:highlight>
                  <a:srgbClr val="05AAA3"/>
                </a:highlight>
              </a:rPr>
              <a:t>D&amp;I Solution</a:t>
            </a:r>
            <a:r>
              <a:rPr lang="en-US" sz="2200" dirty="0">
                <a:solidFill>
                  <a:srgbClr val="3F3F3F"/>
                </a:solidFill>
              </a:rPr>
              <a:t> Form committees composed of diverse employees to participate in the goal-setting process. This approach ensures that multiple perspectives are considered when setting objectives, making them more equitable and achievable. Provide training for managers and employees involved in the goal-setting process to raise awareness of unconscious bias and its potential effects on the objective setting. </a:t>
            </a:r>
            <a:endParaRPr lang="en-IE" sz="2200" dirty="0">
              <a:solidFill>
                <a:srgbClr val="3F3F3F"/>
              </a:solidFill>
            </a:endParaRPr>
          </a:p>
        </p:txBody>
      </p:sp>
    </p:spTree>
    <p:extLst>
      <p:ext uri="{BB962C8B-B14F-4D97-AF65-F5344CB8AC3E}">
        <p14:creationId xmlns:p14="http://schemas.microsoft.com/office/powerpoint/2010/main" val="165357243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FC0C0F-39BE-12E5-DD2E-D14C870FECEE}"/>
              </a:ext>
            </a:extLst>
          </p:cNvPr>
          <p:cNvSpPr>
            <a:spLocks noGrp="1"/>
          </p:cNvSpPr>
          <p:nvPr>
            <p:ph type="body" sz="quarter" idx="13"/>
          </p:nvPr>
        </p:nvSpPr>
        <p:spPr>
          <a:xfrm>
            <a:off x="247650" y="171451"/>
            <a:ext cx="5467350" cy="6534150"/>
          </a:xfrm>
        </p:spPr>
        <p:txBody>
          <a:bodyPr>
            <a:normAutofit fontScale="47500" lnSpcReduction="20000"/>
          </a:bodyPr>
          <a:lstStyle/>
          <a:p>
            <a:pPr>
              <a:lnSpc>
                <a:spcPct val="120000"/>
              </a:lnSpc>
              <a:spcBef>
                <a:spcPts val="0"/>
              </a:spcBef>
            </a:pPr>
            <a:r>
              <a:rPr lang="en-US" sz="6700" b="1" dirty="0"/>
              <a:t>Graphic Rating Scales </a:t>
            </a:r>
          </a:p>
          <a:p>
            <a:pPr>
              <a:lnSpc>
                <a:spcPct val="120000"/>
              </a:lnSpc>
              <a:spcBef>
                <a:spcPts val="0"/>
              </a:spcBef>
            </a:pPr>
            <a:r>
              <a:rPr lang="en-US" sz="3600" dirty="0"/>
              <a:t>Graphic rating scale (GRS) appraisals list several factors, including general </a:t>
            </a:r>
            <a:r>
              <a:rPr lang="en-US" sz="3600" dirty="0" err="1"/>
              <a:t>behaviours</a:t>
            </a:r>
            <a:r>
              <a:rPr lang="en-US" sz="3600" dirty="0"/>
              <a:t> and characteristics (e.g., attendance, dependability, quality of work, the quantity of work and relationships with people) on which a supervisor rates an employee. The rating is usually based on a scale of three to five gradations (e.g., unsatisfactory, marginal, satisfactory, highly satisfactory and outstanding). This type of system allows the rater to determine an employee’s performance along a continuum. Because of its simplicity, GRS is one of the most frequently used appraisal forms.</a:t>
            </a:r>
          </a:p>
          <a:p>
            <a:pPr>
              <a:lnSpc>
                <a:spcPct val="120000"/>
              </a:lnSpc>
              <a:spcBef>
                <a:spcPts val="0"/>
              </a:spcBef>
            </a:pPr>
            <a:endParaRPr lang="en-US" dirty="0"/>
          </a:p>
          <a:p>
            <a:pPr>
              <a:lnSpc>
                <a:spcPct val="120000"/>
              </a:lnSpc>
              <a:spcBef>
                <a:spcPts val="0"/>
              </a:spcBef>
            </a:pPr>
            <a:r>
              <a:rPr lang="en-US" sz="4400" b="1" dirty="0">
                <a:highlight>
                  <a:srgbClr val="05AAA3"/>
                </a:highlight>
              </a:rPr>
              <a:t>D&amp;I Focus: </a:t>
            </a:r>
            <a:r>
              <a:rPr lang="en-US" sz="4200" dirty="0"/>
              <a:t>To prevent bias, clearly define each performance level, including specific examples relevant to diverse employees. Ensure raters are diverse and understand how to apply the scale equitably. This is simple and frequently used but must be paired with clear guidelines to prevent subjective judgments that could lead to inequities.</a:t>
            </a:r>
            <a:endParaRPr lang="en-IE" sz="4200" dirty="0"/>
          </a:p>
          <a:p>
            <a:pPr>
              <a:lnSpc>
                <a:spcPct val="120000"/>
              </a:lnSpc>
              <a:spcBef>
                <a:spcPts val="0"/>
              </a:spcBef>
            </a:pPr>
            <a:endParaRPr lang="en-IE" dirty="0"/>
          </a:p>
        </p:txBody>
      </p:sp>
      <p:sp>
        <p:nvSpPr>
          <p:cNvPr id="5" name="Text Placeholder 3">
            <a:extLst>
              <a:ext uri="{FF2B5EF4-FFF2-40B4-BE49-F238E27FC236}">
                <a16:creationId xmlns:a16="http://schemas.microsoft.com/office/drawing/2014/main" id="{EA4584D7-A2F6-BA2D-9408-9E8DACDCEAFF}"/>
              </a:ext>
            </a:extLst>
          </p:cNvPr>
          <p:cNvSpPr>
            <a:spLocks noGrp="1"/>
          </p:cNvSpPr>
          <p:nvPr>
            <p:ph type="body" sz="quarter" idx="43"/>
          </p:nvPr>
        </p:nvSpPr>
        <p:spPr>
          <a:xfrm>
            <a:off x="6029325" y="333375"/>
            <a:ext cx="5848350" cy="6372225"/>
          </a:xfrm>
        </p:spPr>
        <p:txBody>
          <a:bodyPr>
            <a:noAutofit/>
          </a:bodyPr>
          <a:lstStyle/>
          <a:p>
            <a:pPr algn="l">
              <a:lnSpc>
                <a:spcPct val="100000"/>
              </a:lnSpc>
              <a:spcBef>
                <a:spcPts val="0"/>
              </a:spcBef>
            </a:pPr>
            <a:r>
              <a:rPr lang="en-US" sz="2200" b="1" dirty="0">
                <a:highlight>
                  <a:srgbClr val="05AAA3"/>
                </a:highlight>
              </a:rPr>
              <a:t>D&amp;I Challenges </a:t>
            </a:r>
            <a:r>
              <a:rPr lang="en-US" sz="2200" b="1" dirty="0">
                <a:solidFill>
                  <a:srgbClr val="3F3F3F"/>
                </a:solidFill>
              </a:rPr>
              <a:t>Potential for Bias in Ratings.</a:t>
            </a:r>
            <a:r>
              <a:rPr lang="en-US" sz="2200" dirty="0">
                <a:solidFill>
                  <a:srgbClr val="3F3F3F"/>
                </a:solidFill>
              </a:rPr>
              <a:t> Managers may unintentionally allow their feelings about an employee to skew the scores, leading to inaccurate assessments. GRS may oversimplify performance by reducing it to a single numerical value or category. This limitation can overlook the nuanced contributions of diverse employees, especially those who may excel in areas not captured by the scale.</a:t>
            </a:r>
          </a:p>
          <a:p>
            <a:pPr algn="l">
              <a:lnSpc>
                <a:spcPct val="100000"/>
              </a:lnSpc>
              <a:spcBef>
                <a:spcPts val="0"/>
              </a:spcBef>
            </a:pPr>
            <a:r>
              <a:rPr lang="en-US" sz="2200" b="1" dirty="0">
                <a:solidFill>
                  <a:schemeClr val="bg1"/>
                </a:solidFill>
                <a:highlight>
                  <a:srgbClr val="05AAA3"/>
                </a:highlight>
              </a:rPr>
              <a:t>D&amp;I Solution:</a:t>
            </a:r>
            <a:r>
              <a:rPr lang="en-US" sz="2200" dirty="0">
                <a:solidFill>
                  <a:srgbClr val="3F3F3F"/>
                </a:solidFill>
              </a:rPr>
              <a:t> Provide training sessions for managers to </a:t>
            </a:r>
            <a:r>
              <a:rPr lang="en-US" sz="2200" dirty="0" err="1">
                <a:solidFill>
                  <a:srgbClr val="3F3F3F"/>
                </a:solidFill>
              </a:rPr>
              <a:t>recognise</a:t>
            </a:r>
            <a:r>
              <a:rPr lang="en-US" sz="2200" dirty="0">
                <a:solidFill>
                  <a:srgbClr val="3F3F3F"/>
                </a:solidFill>
              </a:rPr>
              <a:t> and mitigate biases when using graphic rating scales, focusing on the importance of objective evaluations and how personal biases can impact ratings. Conduct workshops to help managers practice providing unbiased evaluations. Regularly schedule calibration sessions where managers discuss and align ratings to ensure consistency and fairness across the board.</a:t>
            </a:r>
            <a:endParaRPr lang="en-IE" sz="2200" dirty="0">
              <a:solidFill>
                <a:srgbClr val="3F3F3F"/>
              </a:solidFill>
            </a:endParaRPr>
          </a:p>
        </p:txBody>
      </p:sp>
    </p:spTree>
    <p:extLst>
      <p:ext uri="{BB962C8B-B14F-4D97-AF65-F5344CB8AC3E}">
        <p14:creationId xmlns:p14="http://schemas.microsoft.com/office/powerpoint/2010/main" val="31119886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9E21C15-5033-B0B1-54FD-7886F32F5D0B}"/>
              </a:ext>
            </a:extLst>
          </p:cNvPr>
          <p:cNvSpPr>
            <a:spLocks noGrp="1"/>
          </p:cNvSpPr>
          <p:nvPr>
            <p:ph type="body" sz="quarter" idx="13"/>
          </p:nvPr>
        </p:nvSpPr>
        <p:spPr>
          <a:xfrm>
            <a:off x="95251" y="409575"/>
            <a:ext cx="5715000" cy="6267450"/>
          </a:xfrm>
        </p:spPr>
        <p:txBody>
          <a:bodyPr>
            <a:normAutofit fontScale="62500" lnSpcReduction="20000"/>
          </a:bodyPr>
          <a:lstStyle/>
          <a:p>
            <a:pPr>
              <a:lnSpc>
                <a:spcPct val="120000"/>
              </a:lnSpc>
              <a:spcBef>
                <a:spcPts val="0"/>
              </a:spcBef>
            </a:pPr>
            <a:r>
              <a:rPr lang="en-US" sz="3800" b="1" dirty="0"/>
              <a:t>Behaviorally Anchored Rating Scales (BARSs)</a:t>
            </a:r>
          </a:p>
          <a:p>
            <a:pPr>
              <a:lnSpc>
                <a:spcPct val="120000"/>
              </a:lnSpc>
              <a:spcBef>
                <a:spcPts val="0"/>
              </a:spcBef>
            </a:pPr>
            <a:r>
              <a:rPr lang="en-US" dirty="0"/>
              <a:t>BARs attempt to assess employee </a:t>
            </a:r>
            <a:r>
              <a:rPr lang="en-US" dirty="0" err="1"/>
              <a:t>behaviour</a:t>
            </a:r>
            <a:r>
              <a:rPr lang="en-US" dirty="0"/>
              <a:t> rather than specific characteristics. The appraisal tool generally contains a set of specific </a:t>
            </a:r>
            <a:r>
              <a:rPr lang="en-US" dirty="0" err="1"/>
              <a:t>behaviours</a:t>
            </a:r>
            <a:r>
              <a:rPr lang="en-US" dirty="0"/>
              <a:t> that represent gradations of performance and are used as standard reference points, called "anchors," for rating employees on various job dimensions. Developing a BARS assessment tool is time-consuming and expensive because it is based on extensive job analysis and collecting critical incidents for each job.</a:t>
            </a:r>
          </a:p>
          <a:p>
            <a:pPr>
              <a:lnSpc>
                <a:spcPct val="120000"/>
              </a:lnSpc>
              <a:spcBef>
                <a:spcPts val="0"/>
              </a:spcBef>
            </a:pPr>
            <a:endParaRPr lang="en-US" dirty="0"/>
          </a:p>
          <a:p>
            <a:pPr>
              <a:lnSpc>
                <a:spcPct val="120000"/>
              </a:lnSpc>
              <a:spcBef>
                <a:spcPts val="0"/>
              </a:spcBef>
            </a:pPr>
            <a:r>
              <a:rPr lang="en-US" sz="3200" b="1" dirty="0">
                <a:highlight>
                  <a:srgbClr val="05AAA3"/>
                </a:highlight>
              </a:rPr>
              <a:t>D&amp;I Focus: </a:t>
            </a:r>
            <a:r>
              <a:rPr lang="en-US" dirty="0"/>
              <a:t>It can </a:t>
            </a:r>
            <a:r>
              <a:rPr lang="en-US" sz="3000" dirty="0"/>
              <a:t>help create a fair evaluation system focused on observable </a:t>
            </a:r>
            <a:r>
              <a:rPr lang="en-US" sz="3000" dirty="0" err="1"/>
              <a:t>behaviours</a:t>
            </a:r>
            <a:r>
              <a:rPr lang="en-US" sz="3000" dirty="0"/>
              <a:t>, ensuring consistency and making it easier to avoid subjective biases. Make sure to develop a broad set of </a:t>
            </a:r>
            <a:r>
              <a:rPr lang="en-US" sz="3000" dirty="0" err="1"/>
              <a:t>behaviours</a:t>
            </a:r>
            <a:r>
              <a:rPr lang="en-US" sz="3000" dirty="0"/>
              <a:t> that account for different ways of performing a task, thus preventing cultural bias. Make sure the anchors reflect diversity and are based on input from employees from various backgrounds. </a:t>
            </a:r>
            <a:endParaRPr lang="en-IE" dirty="0"/>
          </a:p>
        </p:txBody>
      </p:sp>
      <p:sp>
        <p:nvSpPr>
          <p:cNvPr id="6" name="Text Placeholder 3">
            <a:extLst>
              <a:ext uri="{FF2B5EF4-FFF2-40B4-BE49-F238E27FC236}">
                <a16:creationId xmlns:a16="http://schemas.microsoft.com/office/drawing/2014/main" id="{A29E29A6-F49E-73A8-F4D8-60DB7333E92B}"/>
              </a:ext>
            </a:extLst>
          </p:cNvPr>
          <p:cNvSpPr>
            <a:spLocks noGrp="1"/>
          </p:cNvSpPr>
          <p:nvPr>
            <p:ph type="body" sz="quarter" idx="43"/>
          </p:nvPr>
        </p:nvSpPr>
        <p:spPr>
          <a:xfrm>
            <a:off x="6029325" y="333375"/>
            <a:ext cx="5848350" cy="6372225"/>
          </a:xfrm>
        </p:spPr>
        <p:txBody>
          <a:bodyPr>
            <a:noAutofit/>
          </a:bodyPr>
          <a:lstStyle/>
          <a:p>
            <a:pPr algn="l"/>
            <a:r>
              <a:rPr lang="en-US" sz="2200" b="1" dirty="0">
                <a:highlight>
                  <a:srgbClr val="05AAA3"/>
                </a:highlight>
              </a:rPr>
              <a:t>D&amp;I Challenges </a:t>
            </a:r>
            <a:r>
              <a:rPr lang="en-US" sz="2200" b="1" dirty="0">
                <a:solidFill>
                  <a:srgbClr val="3F3F3F"/>
                </a:solidFill>
              </a:rPr>
              <a:t>Potential for Stereotyping in Defining Behaviors</a:t>
            </a:r>
            <a:r>
              <a:rPr lang="en-US" sz="2200" dirty="0">
                <a:solidFill>
                  <a:srgbClr val="3F3F3F"/>
                </a:solidFill>
              </a:rPr>
              <a:t>: Even though BARS focuses on </a:t>
            </a:r>
            <a:r>
              <a:rPr lang="en-US" sz="2200" dirty="0" err="1">
                <a:solidFill>
                  <a:srgbClr val="3F3F3F"/>
                </a:solidFill>
              </a:rPr>
              <a:t>behaviour</a:t>
            </a:r>
            <a:r>
              <a:rPr lang="en-US" sz="2200" dirty="0">
                <a:solidFill>
                  <a:srgbClr val="3F3F3F"/>
                </a:solidFill>
              </a:rPr>
              <a:t>, the initial development of the </a:t>
            </a:r>
            <a:r>
              <a:rPr lang="en-US" sz="2200" dirty="0" err="1">
                <a:solidFill>
                  <a:srgbClr val="3F3F3F"/>
                </a:solidFill>
              </a:rPr>
              <a:t>behavioural</a:t>
            </a:r>
            <a:r>
              <a:rPr lang="en-US" sz="2200" dirty="0">
                <a:solidFill>
                  <a:srgbClr val="3F3F3F"/>
                </a:solidFill>
              </a:rPr>
              <a:t> anchors may inadvertently reflect biases or stereotypes. For example, </a:t>
            </a:r>
            <a:r>
              <a:rPr lang="en-US" sz="2200" dirty="0" err="1">
                <a:solidFill>
                  <a:srgbClr val="3F3F3F"/>
                </a:solidFill>
              </a:rPr>
              <a:t>behaviours</a:t>
            </a:r>
            <a:r>
              <a:rPr lang="en-US" sz="2200" dirty="0">
                <a:solidFill>
                  <a:srgbClr val="3F3F3F"/>
                </a:solidFill>
              </a:rPr>
              <a:t> considered “effective” might unconsciously </a:t>
            </a:r>
            <a:r>
              <a:rPr lang="en-US" sz="2200" dirty="0" err="1">
                <a:solidFill>
                  <a:srgbClr val="3F3F3F"/>
                </a:solidFill>
              </a:rPr>
              <a:t>favour</a:t>
            </a:r>
            <a:r>
              <a:rPr lang="en-US" sz="2200" dirty="0">
                <a:solidFill>
                  <a:srgbClr val="3F3F3F"/>
                </a:solidFill>
              </a:rPr>
              <a:t> dominant cultural norms, which can disadvantage employees from different backgrounds or working styles.</a:t>
            </a:r>
          </a:p>
          <a:p>
            <a:pPr algn="l"/>
            <a:r>
              <a:rPr lang="en-US" sz="2200" b="1" dirty="0">
                <a:solidFill>
                  <a:srgbClr val="3F3F3F"/>
                </a:solidFill>
              </a:rPr>
              <a:t>Rigid Framework</a:t>
            </a:r>
            <a:r>
              <a:rPr lang="en-US" sz="2200" dirty="0">
                <a:solidFill>
                  <a:srgbClr val="3F3F3F"/>
                </a:solidFill>
              </a:rPr>
              <a:t>: BARS provides specific </a:t>
            </a:r>
            <a:r>
              <a:rPr lang="en-US" sz="2200" dirty="0" err="1">
                <a:solidFill>
                  <a:srgbClr val="3F3F3F"/>
                </a:solidFill>
              </a:rPr>
              <a:t>behaviours</a:t>
            </a:r>
            <a:r>
              <a:rPr lang="en-US" sz="2200" dirty="0">
                <a:solidFill>
                  <a:srgbClr val="3F3F3F"/>
                </a:solidFill>
              </a:rPr>
              <a:t> as benchmarks, but this can limit the recognition of diverse work styles. Some employees may perform effectively but in ways that don't align with the pre-established </a:t>
            </a:r>
            <a:r>
              <a:rPr lang="en-US" sz="2200" dirty="0" err="1">
                <a:solidFill>
                  <a:srgbClr val="3F3F3F"/>
                </a:solidFill>
              </a:rPr>
              <a:t>behaviours</a:t>
            </a:r>
            <a:r>
              <a:rPr lang="en-US" sz="2200" dirty="0">
                <a:solidFill>
                  <a:srgbClr val="3F3F3F"/>
                </a:solidFill>
              </a:rPr>
              <a:t>, potentially leading to an underappreciation of their contributions. This can disproportionately affect diverse employees who bring different perspectives or approaches.</a:t>
            </a:r>
          </a:p>
          <a:p>
            <a:pPr algn="l"/>
            <a:endParaRPr lang="en-IE" sz="2200" dirty="0">
              <a:solidFill>
                <a:srgbClr val="3F3F3F"/>
              </a:solidFill>
            </a:endParaRPr>
          </a:p>
        </p:txBody>
      </p:sp>
    </p:spTree>
    <p:extLst>
      <p:ext uri="{BB962C8B-B14F-4D97-AF65-F5344CB8AC3E}">
        <p14:creationId xmlns:p14="http://schemas.microsoft.com/office/powerpoint/2010/main" val="22959201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E9BF25D-DC02-1847-5F0D-CF5927A3C269}"/>
              </a:ext>
            </a:extLst>
          </p:cNvPr>
          <p:cNvSpPr>
            <a:spLocks noGrp="1"/>
          </p:cNvSpPr>
          <p:nvPr>
            <p:ph type="body" sz="quarter" idx="18"/>
          </p:nvPr>
        </p:nvSpPr>
        <p:spPr>
          <a:xfrm>
            <a:off x="798381" y="1068180"/>
            <a:ext cx="10595237" cy="3849918"/>
          </a:xfrm>
        </p:spPr>
        <p:txBody>
          <a:bodyPr/>
          <a:lstStyle/>
          <a:p>
            <a:pPr marL="0" indent="0" algn="l"/>
            <a:r>
              <a:rPr lang="en-US" sz="2200" b="1" dirty="0">
                <a:solidFill>
                  <a:schemeClr val="bg1"/>
                </a:solidFill>
                <a:highlight>
                  <a:srgbClr val="05AAA3"/>
                </a:highlight>
              </a:rPr>
              <a:t>D&amp;I Solution </a:t>
            </a:r>
          </a:p>
          <a:p>
            <a:pPr marL="0" indent="0"/>
            <a:r>
              <a:rPr lang="en-US" sz="2200" b="1" dirty="0">
                <a:solidFill>
                  <a:srgbClr val="3F3F3F"/>
                </a:solidFill>
              </a:rPr>
              <a:t>Inclusive Design of Behavioral Anchors. </a:t>
            </a:r>
            <a:r>
              <a:rPr lang="en-US" sz="2200" dirty="0">
                <a:solidFill>
                  <a:srgbClr val="3F3F3F"/>
                </a:solidFill>
                <a:latin typeface="+mn-lt"/>
              </a:rPr>
              <a:t>Involve diverse employees in developing BARS to ensure that the defined </a:t>
            </a:r>
            <a:r>
              <a:rPr lang="en-US" sz="2200" dirty="0" err="1">
                <a:solidFill>
                  <a:srgbClr val="3F3F3F"/>
                </a:solidFill>
                <a:latin typeface="+mn-lt"/>
              </a:rPr>
              <a:t>behaviours</a:t>
            </a:r>
            <a:r>
              <a:rPr lang="en-US" sz="2200" dirty="0">
                <a:solidFill>
                  <a:srgbClr val="3F3F3F"/>
                </a:solidFill>
                <a:latin typeface="+mn-lt"/>
              </a:rPr>
              <a:t> reflect varied cultural norms, working styles, and experiences. This collaborative approach can help eliminate stereotypes and ensure that the rating scale captures a wide range of effective </a:t>
            </a:r>
            <a:r>
              <a:rPr lang="en-US" sz="2200" dirty="0" err="1">
                <a:solidFill>
                  <a:srgbClr val="3F3F3F"/>
                </a:solidFill>
              </a:rPr>
              <a:t>behaviours</a:t>
            </a:r>
            <a:r>
              <a:rPr lang="en-US" sz="2200" dirty="0">
                <a:solidFill>
                  <a:srgbClr val="3F3F3F"/>
                </a:solidFill>
              </a:rPr>
              <a:t>. Use inclusive language that avoids cultural or gender-specific biases and regularly review and update the </a:t>
            </a:r>
            <a:r>
              <a:rPr lang="en-US" sz="2200" dirty="0" err="1">
                <a:solidFill>
                  <a:srgbClr val="3F3F3F"/>
                </a:solidFill>
              </a:rPr>
              <a:t>behavioural</a:t>
            </a:r>
            <a:r>
              <a:rPr lang="en-US" sz="2200" dirty="0">
                <a:solidFill>
                  <a:srgbClr val="3F3F3F"/>
                </a:solidFill>
              </a:rPr>
              <a:t> examples to reflect the evolving nature of work. </a:t>
            </a:r>
          </a:p>
          <a:p>
            <a:pPr marL="0" indent="0"/>
            <a:r>
              <a:rPr lang="en-IE" sz="2200" b="1" dirty="0">
                <a:solidFill>
                  <a:srgbClr val="3F3F3F"/>
                </a:solidFill>
              </a:rPr>
              <a:t>Incorporate Flexibility in Evaluations.</a:t>
            </a:r>
            <a:r>
              <a:rPr lang="en-US" sz="2200" b="1" dirty="0">
                <a:solidFill>
                  <a:srgbClr val="3F3F3F"/>
                </a:solidFill>
              </a:rPr>
              <a:t> </a:t>
            </a:r>
            <a:r>
              <a:rPr lang="en-US" sz="2200" dirty="0">
                <a:solidFill>
                  <a:srgbClr val="3F3F3F"/>
                </a:solidFill>
                <a:latin typeface="+mn-lt"/>
              </a:rPr>
              <a:t>Allow managers to provide qualitative feedback </a:t>
            </a:r>
            <a:r>
              <a:rPr lang="en-US" sz="2200" dirty="0" err="1">
                <a:solidFill>
                  <a:srgbClr val="3F3F3F"/>
                </a:solidFill>
                <a:latin typeface="+mn-lt"/>
              </a:rPr>
              <a:t>recognising</a:t>
            </a:r>
            <a:r>
              <a:rPr lang="en-US" sz="2200" dirty="0">
                <a:solidFill>
                  <a:srgbClr val="3F3F3F"/>
                </a:solidFill>
                <a:latin typeface="+mn-lt"/>
              </a:rPr>
              <a:t> effective contributions outside the predefined anchors. This ensures that employees who bring diverse approaches to their work are also acknowledged.</a:t>
            </a:r>
          </a:p>
          <a:p>
            <a:pPr marL="342900" indent="-342900" algn="l">
              <a:buFont typeface="Wingdings" panose="05000000000000000000" pitchFamily="2" charset="2"/>
              <a:buChar char="v"/>
            </a:pPr>
            <a:r>
              <a:rPr lang="en-US" sz="2200" dirty="0">
                <a:solidFill>
                  <a:srgbClr val="3F3F3F"/>
                </a:solidFill>
              </a:rPr>
              <a:t>This process will ensure that performance standards represent the entire workforce, not just those who fit traditional norms.</a:t>
            </a:r>
          </a:p>
          <a:p>
            <a:pPr marL="342900" indent="-342900" algn="l">
              <a:buFont typeface="Wingdings" panose="05000000000000000000" pitchFamily="2" charset="2"/>
              <a:buChar char="v"/>
            </a:pPr>
            <a:r>
              <a:rPr lang="en-US" sz="2200" dirty="0">
                <a:solidFill>
                  <a:srgbClr val="3F3F3F"/>
                </a:solidFill>
              </a:rPr>
              <a:t>This flexibility will also help reduce the risk of underappreciating diverse employees and ensure that evaluations capture a more comprehensive view of performance.</a:t>
            </a:r>
          </a:p>
        </p:txBody>
      </p:sp>
      <p:sp>
        <p:nvSpPr>
          <p:cNvPr id="3" name="Text Placeholder 2">
            <a:extLst>
              <a:ext uri="{FF2B5EF4-FFF2-40B4-BE49-F238E27FC236}">
                <a16:creationId xmlns:a16="http://schemas.microsoft.com/office/drawing/2014/main" id="{B821B815-84DE-8DE7-6C94-B0AC2A3BBD8D}"/>
              </a:ext>
            </a:extLst>
          </p:cNvPr>
          <p:cNvSpPr>
            <a:spLocks noGrp="1"/>
          </p:cNvSpPr>
          <p:nvPr>
            <p:ph type="body" sz="quarter" idx="16"/>
          </p:nvPr>
        </p:nvSpPr>
        <p:spPr>
          <a:xfrm>
            <a:off x="798381" y="455026"/>
            <a:ext cx="10595237" cy="803654"/>
          </a:xfrm>
        </p:spPr>
        <p:txBody>
          <a:bodyPr/>
          <a:lstStyle/>
          <a:p>
            <a:r>
              <a:rPr lang="en-US" sz="3200" b="1" dirty="0">
                <a:solidFill>
                  <a:srgbClr val="702E8C"/>
                </a:solidFill>
              </a:rPr>
              <a:t>Behaviorally Anchored Rating Scales (BARSs)</a:t>
            </a:r>
          </a:p>
          <a:p>
            <a:endParaRPr lang="en-IE" sz="3200" dirty="0">
              <a:solidFill>
                <a:srgbClr val="702E8C"/>
              </a:solidFill>
            </a:endParaRPr>
          </a:p>
        </p:txBody>
      </p:sp>
    </p:spTree>
    <p:extLst>
      <p:ext uri="{BB962C8B-B14F-4D97-AF65-F5344CB8AC3E}">
        <p14:creationId xmlns:p14="http://schemas.microsoft.com/office/powerpoint/2010/main" val="26344291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00F0B9-9B2C-72CA-ECC5-C39AB25BD30C}"/>
              </a:ext>
            </a:extLst>
          </p:cNvPr>
          <p:cNvSpPr>
            <a:spLocks noGrp="1"/>
          </p:cNvSpPr>
          <p:nvPr>
            <p:ph type="body" sz="quarter" idx="13"/>
          </p:nvPr>
        </p:nvSpPr>
        <p:spPr>
          <a:xfrm>
            <a:off x="6346104" y="147622"/>
            <a:ext cx="5055171" cy="1538694"/>
          </a:xfrm>
        </p:spPr>
        <p:txBody>
          <a:bodyPr>
            <a:normAutofit/>
          </a:bodyPr>
          <a:lstStyle/>
          <a:p>
            <a:r>
              <a:rPr lang="en-US" sz="3200" dirty="0"/>
              <a:t>Common Performance Rating Errors Through a D&amp;I Lens. </a:t>
            </a:r>
            <a:endParaRPr lang="en-IE" sz="3200" dirty="0"/>
          </a:p>
        </p:txBody>
      </p:sp>
      <p:sp>
        <p:nvSpPr>
          <p:cNvPr id="5" name="Text Placeholder 4">
            <a:extLst>
              <a:ext uri="{FF2B5EF4-FFF2-40B4-BE49-F238E27FC236}">
                <a16:creationId xmlns:a16="http://schemas.microsoft.com/office/drawing/2014/main" id="{7EFBAB02-C866-FD30-46D1-A2666B0B542A}"/>
              </a:ext>
            </a:extLst>
          </p:cNvPr>
          <p:cNvSpPr>
            <a:spLocks noGrp="1"/>
          </p:cNvSpPr>
          <p:nvPr>
            <p:ph type="body" sz="quarter" idx="43"/>
          </p:nvPr>
        </p:nvSpPr>
        <p:spPr>
          <a:xfrm>
            <a:off x="6346103" y="1485901"/>
            <a:ext cx="5055171" cy="2171700"/>
          </a:xfrm>
        </p:spPr>
        <p:txBody>
          <a:bodyPr>
            <a:normAutofit/>
          </a:bodyPr>
          <a:lstStyle/>
          <a:p>
            <a:r>
              <a:rPr lang="en-US" dirty="0"/>
              <a:t>To ensure that performance management systems within SMEs are equitable and inclusive, it’s crucial to address common performance rating errors through a D&amp;I lens. </a:t>
            </a:r>
          </a:p>
          <a:p>
            <a:endParaRPr lang="en-IE" dirty="0"/>
          </a:p>
        </p:txBody>
      </p:sp>
      <p:pic>
        <p:nvPicPr>
          <p:cNvPr id="8" name="Picture Placeholder 7" descr="A diagram of different colored circles&#10;&#10;Description automatically generated">
            <a:extLst>
              <a:ext uri="{FF2B5EF4-FFF2-40B4-BE49-F238E27FC236}">
                <a16:creationId xmlns:a16="http://schemas.microsoft.com/office/drawing/2014/main" id="{39780175-32A3-D5D6-9B0E-A7FE2111B7DC}"/>
              </a:ext>
            </a:extLst>
          </p:cNvPr>
          <p:cNvPicPr>
            <a:picLocks noGrp="1" noChangeAspect="1"/>
          </p:cNvPicPr>
          <p:nvPr>
            <p:ph type="pic" sz="quarter" idx="44"/>
          </p:nvPr>
        </p:nvPicPr>
        <p:blipFill>
          <a:blip r:embed="rId2"/>
          <a:srcRect t="276" b="276"/>
          <a:stretch>
            <a:fillRect/>
          </a:stretch>
        </p:blipFill>
        <p:spPr/>
      </p:pic>
      <p:sp>
        <p:nvSpPr>
          <p:cNvPr id="2" name="TextBox 1">
            <a:extLst>
              <a:ext uri="{FF2B5EF4-FFF2-40B4-BE49-F238E27FC236}">
                <a16:creationId xmlns:a16="http://schemas.microsoft.com/office/drawing/2014/main" id="{F4D2936B-5ADF-ECFE-4917-46FB2D1CDFA3}"/>
              </a:ext>
            </a:extLst>
          </p:cNvPr>
          <p:cNvSpPr txBox="1"/>
          <p:nvPr/>
        </p:nvSpPr>
        <p:spPr>
          <a:xfrm>
            <a:off x="6346103" y="3959525"/>
            <a:ext cx="5610108" cy="2462213"/>
          </a:xfrm>
          <a:prstGeom prst="rect">
            <a:avLst/>
          </a:prstGeom>
          <a:noFill/>
        </p:spPr>
        <p:txBody>
          <a:bodyPr wrap="square" rtlCol="0">
            <a:spAutoFit/>
          </a:bodyPr>
          <a:lstStyle/>
          <a:p>
            <a:pPr algn="ctr"/>
            <a:r>
              <a:rPr lang="en-US" sz="2200" dirty="0">
                <a:solidFill>
                  <a:srgbClr val="3F3F3F"/>
                </a:solidFill>
              </a:rPr>
              <a:t>By making performance reviews D&amp;I-relevant, companies can reduce bias, improve employee satisfaction, and create an environment where all employees have the opportunity to succeed. The following section explains possible errors relevant to diversity, equity, and inclusion, along with practical examples.</a:t>
            </a:r>
            <a:endParaRPr lang="en-IE" sz="2200" dirty="0">
              <a:solidFill>
                <a:srgbClr val="3F3F3F"/>
              </a:solidFill>
            </a:endParaRPr>
          </a:p>
        </p:txBody>
      </p:sp>
    </p:spTree>
    <p:extLst>
      <p:ext uri="{BB962C8B-B14F-4D97-AF65-F5344CB8AC3E}">
        <p14:creationId xmlns:p14="http://schemas.microsoft.com/office/powerpoint/2010/main" val="183458226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B15D2D3-79B3-90CF-A757-BC3B94B0208D}"/>
              </a:ext>
            </a:extLst>
          </p:cNvPr>
          <p:cNvSpPr>
            <a:spLocks noGrp="1"/>
          </p:cNvSpPr>
          <p:nvPr>
            <p:ph type="body" sz="quarter" idx="13"/>
          </p:nvPr>
        </p:nvSpPr>
        <p:spPr>
          <a:xfrm>
            <a:off x="482977" y="499282"/>
            <a:ext cx="5432047" cy="5943600"/>
          </a:xfrm>
        </p:spPr>
        <p:txBody>
          <a:bodyPr>
            <a:normAutofit fontScale="47500" lnSpcReduction="20000"/>
          </a:bodyPr>
          <a:lstStyle/>
          <a:p>
            <a:pPr marL="742950" indent="-742950" algn="l">
              <a:lnSpc>
                <a:spcPct val="120000"/>
              </a:lnSpc>
              <a:spcBef>
                <a:spcPts val="0"/>
              </a:spcBef>
              <a:buAutoNum type="arabicPeriod"/>
            </a:pPr>
            <a:endParaRPr lang="en-US" sz="3800" b="1" dirty="0">
              <a:solidFill>
                <a:srgbClr val="702E8C"/>
              </a:solidFill>
            </a:endParaRPr>
          </a:p>
          <a:p>
            <a:pPr algn="l">
              <a:lnSpc>
                <a:spcPct val="120000"/>
              </a:lnSpc>
              <a:spcBef>
                <a:spcPts val="0"/>
              </a:spcBef>
            </a:pPr>
            <a:r>
              <a:rPr lang="en-US" sz="4400" dirty="0"/>
              <a:t>When performance ratings lack differentiation, it may lead to the underrepresentation of employees from diverse backgrounds who could bring unique contributions to the team. This may particularly affect minority employees who might already feel </a:t>
            </a:r>
            <a:r>
              <a:rPr lang="en-US" sz="4400" dirty="0" err="1"/>
              <a:t>marginalised</a:t>
            </a:r>
            <a:r>
              <a:rPr lang="en-US" sz="4400" dirty="0"/>
              <a:t>.</a:t>
            </a:r>
          </a:p>
          <a:p>
            <a:pPr algn="l">
              <a:lnSpc>
                <a:spcPct val="120000"/>
              </a:lnSpc>
              <a:spcBef>
                <a:spcPts val="0"/>
              </a:spcBef>
            </a:pPr>
            <a:endParaRPr lang="en-US" sz="4400" dirty="0"/>
          </a:p>
          <a:p>
            <a:pPr algn="l">
              <a:lnSpc>
                <a:spcPct val="120000"/>
              </a:lnSpc>
              <a:spcBef>
                <a:spcPts val="0"/>
              </a:spcBef>
            </a:pPr>
            <a:r>
              <a:rPr lang="en-US" sz="5100" b="1" dirty="0"/>
              <a:t>Example.</a:t>
            </a:r>
            <a:r>
              <a:rPr lang="en-US" sz="5100" dirty="0"/>
              <a:t> </a:t>
            </a:r>
            <a:r>
              <a:rPr lang="en-US" sz="4400" dirty="0"/>
              <a:t>If a manager rates all team members as "satisfactory" to avoid confrontation, high-performing individuals from underrepresented groups may not receive the recognition they deserve. To counteract this, companies should provide training </a:t>
            </a:r>
            <a:r>
              <a:rPr lang="en-US" sz="4400" dirty="0" err="1"/>
              <a:t>emphasising</a:t>
            </a:r>
            <a:r>
              <a:rPr lang="en-US" sz="4400" dirty="0"/>
              <a:t> the importance of </a:t>
            </a:r>
            <a:r>
              <a:rPr lang="en-US" sz="4400" dirty="0" err="1"/>
              <a:t>recognising</a:t>
            </a:r>
            <a:r>
              <a:rPr lang="en-US" sz="4400" dirty="0"/>
              <a:t> diverse talents and contributions.</a:t>
            </a:r>
          </a:p>
          <a:p>
            <a:pPr>
              <a:lnSpc>
                <a:spcPct val="120000"/>
              </a:lnSpc>
              <a:spcBef>
                <a:spcPts val="0"/>
              </a:spcBef>
            </a:pPr>
            <a:endParaRPr lang="en-IE" dirty="0"/>
          </a:p>
        </p:txBody>
      </p:sp>
      <p:sp>
        <p:nvSpPr>
          <p:cNvPr id="13" name="Text Placeholder 12">
            <a:extLst>
              <a:ext uri="{FF2B5EF4-FFF2-40B4-BE49-F238E27FC236}">
                <a16:creationId xmlns:a16="http://schemas.microsoft.com/office/drawing/2014/main" id="{4A69A778-0633-73C0-A126-7F23F521D739}"/>
              </a:ext>
            </a:extLst>
          </p:cNvPr>
          <p:cNvSpPr>
            <a:spLocks noGrp="1"/>
          </p:cNvSpPr>
          <p:nvPr>
            <p:ph type="body" sz="quarter" idx="44"/>
          </p:nvPr>
        </p:nvSpPr>
        <p:spPr>
          <a:xfrm>
            <a:off x="6556708" y="847725"/>
            <a:ext cx="5055171" cy="5372100"/>
          </a:xfrm>
          <a:noFill/>
        </p:spPr>
        <p:txBody>
          <a:bodyPr>
            <a:normAutofit fontScale="55000" lnSpcReduction="20000"/>
          </a:bodyPr>
          <a:lstStyle/>
          <a:p>
            <a:pPr algn="l">
              <a:lnSpc>
                <a:spcPct val="120000"/>
              </a:lnSpc>
              <a:spcBef>
                <a:spcPts val="0"/>
              </a:spcBef>
            </a:pPr>
            <a:r>
              <a:rPr lang="en-US" sz="3800" dirty="0"/>
              <a:t>Managers may unconsciously </a:t>
            </a:r>
            <a:r>
              <a:rPr lang="en-US" sz="3800" dirty="0" err="1"/>
              <a:t>favour</a:t>
            </a:r>
            <a:r>
              <a:rPr lang="en-US" sz="3800" dirty="0"/>
              <a:t> recent events over a complete assessment of an employee's performance, which could disproportionately affect those who may have had a challenging period or project early in the review cycle, particularly if they belong to underrepresented groups.</a:t>
            </a:r>
          </a:p>
          <a:p>
            <a:pPr algn="l">
              <a:lnSpc>
                <a:spcPct val="120000"/>
              </a:lnSpc>
              <a:spcBef>
                <a:spcPts val="0"/>
              </a:spcBef>
            </a:pPr>
            <a:endParaRPr lang="en-US" sz="3800" dirty="0"/>
          </a:p>
          <a:p>
            <a:pPr algn="l">
              <a:lnSpc>
                <a:spcPct val="120000"/>
              </a:lnSpc>
              <a:spcBef>
                <a:spcPts val="0"/>
              </a:spcBef>
            </a:pPr>
            <a:r>
              <a:rPr lang="en-US" sz="4000" b="1" dirty="0"/>
              <a:t>Example.</a:t>
            </a:r>
            <a:r>
              <a:rPr lang="en-US" sz="4000" dirty="0"/>
              <a:t> </a:t>
            </a:r>
            <a:r>
              <a:rPr lang="en-US" sz="3800" dirty="0"/>
              <a:t>An employee from a diverse background might struggle during the early months due to external factors (e.g., family issues) but then significantly improve. If the manager does not consider the entire review period, this employee may receive a lower rating unfairly.</a:t>
            </a:r>
            <a:endParaRPr lang="en-IE" dirty="0"/>
          </a:p>
        </p:txBody>
      </p:sp>
      <p:sp>
        <p:nvSpPr>
          <p:cNvPr id="15" name="Text Placeholder 3">
            <a:extLst>
              <a:ext uri="{FF2B5EF4-FFF2-40B4-BE49-F238E27FC236}">
                <a16:creationId xmlns:a16="http://schemas.microsoft.com/office/drawing/2014/main" id="{BBE514E9-3816-8378-65D6-3061F7FC7CD0}"/>
              </a:ext>
            </a:extLst>
          </p:cNvPr>
          <p:cNvSpPr>
            <a:spLocks noGrp="1"/>
          </p:cNvSpPr>
          <p:nvPr>
            <p:ph type="body" sz="quarter" idx="43"/>
          </p:nvPr>
        </p:nvSpPr>
        <p:spPr>
          <a:xfrm>
            <a:off x="330576" y="211110"/>
            <a:ext cx="5055171" cy="636615"/>
          </a:xfrm>
          <a:solidFill>
            <a:srgbClr val="05AAA3"/>
          </a:solidFill>
        </p:spPr>
        <p:txBody>
          <a:bodyPr anchor="ctr"/>
          <a:lstStyle/>
          <a:p>
            <a:r>
              <a:rPr lang="en-US" sz="2400" b="1" dirty="0"/>
              <a:t>Lack of Differentiation</a:t>
            </a:r>
            <a:endParaRPr lang="en-IE" dirty="0"/>
          </a:p>
        </p:txBody>
      </p:sp>
      <p:sp>
        <p:nvSpPr>
          <p:cNvPr id="16" name="Text Placeholder 3">
            <a:extLst>
              <a:ext uri="{FF2B5EF4-FFF2-40B4-BE49-F238E27FC236}">
                <a16:creationId xmlns:a16="http://schemas.microsoft.com/office/drawing/2014/main" id="{498C2218-7504-F906-FFBF-8E5748D0EAC2}"/>
              </a:ext>
            </a:extLst>
          </p:cNvPr>
          <p:cNvSpPr txBox="1">
            <a:spLocks/>
          </p:cNvSpPr>
          <p:nvPr/>
        </p:nvSpPr>
        <p:spPr>
          <a:xfrm>
            <a:off x="6262050" y="211110"/>
            <a:ext cx="5055171" cy="636615"/>
          </a:xfrm>
          <a:prstGeom prst="rect">
            <a:avLst/>
          </a:prstGeom>
          <a:solidFill>
            <a:srgbClr val="702E8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Regency Effect</a:t>
            </a:r>
            <a:endParaRPr lang="en-IE" dirty="0"/>
          </a:p>
        </p:txBody>
      </p:sp>
      <p:pic>
        <p:nvPicPr>
          <p:cNvPr id="37" name="Graphic 36" descr="Badge 1 with solid fill">
            <a:extLst>
              <a:ext uri="{FF2B5EF4-FFF2-40B4-BE49-F238E27FC236}">
                <a16:creationId xmlns:a16="http://schemas.microsoft.com/office/drawing/2014/main" id="{DC43D724-8AD3-2476-6A94-893D829998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7579" y="72217"/>
            <a:ext cx="914400" cy="914400"/>
          </a:xfrm>
          <a:prstGeom prst="rect">
            <a:avLst/>
          </a:prstGeom>
        </p:spPr>
      </p:pic>
      <p:pic>
        <p:nvPicPr>
          <p:cNvPr id="38" name="Graphic 37" descr="Badge with solid fill">
            <a:extLst>
              <a:ext uri="{FF2B5EF4-FFF2-40B4-BE49-F238E27FC236}">
                <a16:creationId xmlns:a16="http://schemas.microsoft.com/office/drawing/2014/main" id="{6D00FC63-FC5C-4C88-B641-BC940D20DB4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556708" y="85724"/>
            <a:ext cx="914400" cy="914400"/>
          </a:xfrm>
          <a:prstGeom prst="rect">
            <a:avLst/>
          </a:prstGeom>
        </p:spPr>
      </p:pic>
    </p:spTree>
    <p:extLst>
      <p:ext uri="{BB962C8B-B14F-4D97-AF65-F5344CB8AC3E}">
        <p14:creationId xmlns:p14="http://schemas.microsoft.com/office/powerpoint/2010/main" val="25081813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739BC-E054-3F4A-DAA8-A25E1220DA57}"/>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977D994D-EEAB-319F-56A6-D6639BA6A555}"/>
              </a:ext>
            </a:extLst>
          </p:cNvPr>
          <p:cNvSpPr>
            <a:spLocks noGrp="1"/>
          </p:cNvSpPr>
          <p:nvPr>
            <p:ph type="body" sz="quarter" idx="16"/>
          </p:nvPr>
        </p:nvSpPr>
        <p:spPr>
          <a:xfrm>
            <a:off x="4362120" y="2212407"/>
            <a:ext cx="6568150" cy="3075871"/>
          </a:xfrm>
        </p:spPr>
        <p:txBody>
          <a:bodyPr>
            <a:normAutofit fontScale="92500" lnSpcReduction="10000"/>
          </a:bodyPr>
          <a:lstStyle/>
          <a:p>
            <a:pPr>
              <a:lnSpc>
                <a:spcPct val="110000"/>
              </a:lnSpc>
            </a:pPr>
            <a:r>
              <a:rPr lang="en-US" b="1" dirty="0"/>
              <a:t>Performance Management &amp; Feedback</a:t>
            </a:r>
          </a:p>
          <a:p>
            <a:pPr>
              <a:lnSpc>
                <a:spcPct val="110000"/>
              </a:lnSpc>
            </a:pPr>
            <a:r>
              <a:rPr lang="en-IE" sz="3500" dirty="0"/>
              <a:t>Providing fair and constructive feedback to support employee development</a:t>
            </a:r>
          </a:p>
        </p:txBody>
      </p:sp>
      <p:sp>
        <p:nvSpPr>
          <p:cNvPr id="5" name="Text Placeholder 4">
            <a:extLst>
              <a:ext uri="{FF2B5EF4-FFF2-40B4-BE49-F238E27FC236}">
                <a16:creationId xmlns:a16="http://schemas.microsoft.com/office/drawing/2014/main" id="{415F9DE0-98C9-3AA6-B297-A1A9697F64EA}"/>
              </a:ext>
            </a:extLst>
          </p:cNvPr>
          <p:cNvSpPr>
            <a:spLocks noGrp="1"/>
          </p:cNvSpPr>
          <p:nvPr>
            <p:ph type="body" sz="quarter" idx="17"/>
          </p:nvPr>
        </p:nvSpPr>
        <p:spPr>
          <a:xfrm>
            <a:off x="2738706" y="1170371"/>
            <a:ext cx="2066906" cy="583200"/>
          </a:xfrm>
        </p:spPr>
        <p:txBody>
          <a:bodyPr/>
          <a:lstStyle/>
          <a:p>
            <a:r>
              <a:rPr lang="en-IE" dirty="0"/>
              <a:t>13</a:t>
            </a:r>
          </a:p>
        </p:txBody>
      </p:sp>
      <p:sp>
        <p:nvSpPr>
          <p:cNvPr id="2" name="TextBox 1">
            <a:extLst>
              <a:ext uri="{FF2B5EF4-FFF2-40B4-BE49-F238E27FC236}">
                <a16:creationId xmlns:a16="http://schemas.microsoft.com/office/drawing/2014/main" id="{B6CFE7D8-0E1B-71F7-6DBB-C985771785D7}"/>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9</a:t>
            </a:r>
          </a:p>
        </p:txBody>
      </p:sp>
    </p:spTree>
    <p:extLst>
      <p:ext uri="{BB962C8B-B14F-4D97-AF65-F5344CB8AC3E}">
        <p14:creationId xmlns:p14="http://schemas.microsoft.com/office/powerpoint/2010/main" val="28999732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EB15D2D3-79B3-90CF-A757-BC3B94B0208D}"/>
              </a:ext>
            </a:extLst>
          </p:cNvPr>
          <p:cNvSpPr>
            <a:spLocks noGrp="1"/>
          </p:cNvSpPr>
          <p:nvPr>
            <p:ph type="body" sz="quarter" idx="13"/>
          </p:nvPr>
        </p:nvSpPr>
        <p:spPr>
          <a:xfrm>
            <a:off x="482977" y="499282"/>
            <a:ext cx="5432047" cy="5943600"/>
          </a:xfrm>
        </p:spPr>
        <p:txBody>
          <a:bodyPr>
            <a:normAutofit/>
          </a:bodyPr>
          <a:lstStyle/>
          <a:p>
            <a:pPr marL="742950" indent="-742950" algn="l">
              <a:lnSpc>
                <a:spcPct val="100000"/>
              </a:lnSpc>
              <a:spcBef>
                <a:spcPts val="0"/>
              </a:spcBef>
              <a:buAutoNum type="arabicPeriod"/>
            </a:pPr>
            <a:endParaRPr lang="en-US" sz="2100" b="1" dirty="0">
              <a:solidFill>
                <a:srgbClr val="702E8C"/>
              </a:solidFill>
            </a:endParaRPr>
          </a:p>
          <a:p>
            <a:pPr algn="l">
              <a:lnSpc>
                <a:spcPct val="100000"/>
              </a:lnSpc>
              <a:spcBef>
                <a:spcPts val="0"/>
              </a:spcBef>
            </a:pPr>
            <a:r>
              <a:rPr lang="en-US" sz="2100" dirty="0"/>
              <a:t>The halo effect can lead to </a:t>
            </a:r>
            <a:r>
              <a:rPr lang="en-US" sz="2100" dirty="0" err="1"/>
              <a:t>favouritism</a:t>
            </a:r>
            <a:r>
              <a:rPr lang="en-US" sz="2100" dirty="0"/>
              <a:t> towards individuals from certain backgrounds or with shared characteristics, while the horns effect can unfairly penalize employees who might already be disadvantaged.</a:t>
            </a:r>
          </a:p>
          <a:p>
            <a:pPr algn="l">
              <a:lnSpc>
                <a:spcPct val="100000"/>
              </a:lnSpc>
              <a:spcBef>
                <a:spcPts val="0"/>
              </a:spcBef>
            </a:pPr>
            <a:endParaRPr lang="en-US" sz="2100" dirty="0"/>
          </a:p>
          <a:p>
            <a:pPr algn="l">
              <a:lnSpc>
                <a:spcPct val="100000"/>
              </a:lnSpc>
              <a:spcBef>
                <a:spcPts val="0"/>
              </a:spcBef>
            </a:pPr>
            <a:r>
              <a:rPr lang="en-US" sz="2400" b="1" dirty="0"/>
              <a:t>Example.</a:t>
            </a:r>
            <a:r>
              <a:rPr lang="en-US" sz="2400" dirty="0"/>
              <a:t> </a:t>
            </a:r>
            <a:r>
              <a:rPr lang="en-US" sz="2100" dirty="0"/>
              <a:t>A manager might overlook a consistent performer’s contributions if they have a personal bias against their communication style, leading to an inaccurate overall assessment. To mitigate this, companies should encourage the use of structured rating systems that focus on objective metrics rather than personal impressions.</a:t>
            </a:r>
          </a:p>
          <a:p>
            <a:pPr algn="l">
              <a:lnSpc>
                <a:spcPct val="100000"/>
              </a:lnSpc>
              <a:spcBef>
                <a:spcPts val="0"/>
              </a:spcBef>
            </a:pPr>
            <a:endParaRPr lang="en-IE" sz="2100" dirty="0"/>
          </a:p>
        </p:txBody>
      </p:sp>
      <p:sp>
        <p:nvSpPr>
          <p:cNvPr id="13" name="Text Placeholder 12">
            <a:extLst>
              <a:ext uri="{FF2B5EF4-FFF2-40B4-BE49-F238E27FC236}">
                <a16:creationId xmlns:a16="http://schemas.microsoft.com/office/drawing/2014/main" id="{4A69A778-0633-73C0-A126-7F23F521D739}"/>
              </a:ext>
            </a:extLst>
          </p:cNvPr>
          <p:cNvSpPr>
            <a:spLocks noGrp="1"/>
          </p:cNvSpPr>
          <p:nvPr>
            <p:ph type="body" sz="quarter" idx="44"/>
          </p:nvPr>
        </p:nvSpPr>
        <p:spPr>
          <a:xfrm>
            <a:off x="6556708" y="847725"/>
            <a:ext cx="5055171" cy="5372100"/>
          </a:xfrm>
          <a:noFill/>
        </p:spPr>
        <p:txBody>
          <a:bodyPr>
            <a:normAutofit/>
          </a:bodyPr>
          <a:lstStyle/>
          <a:p>
            <a:pPr algn="l"/>
            <a:r>
              <a:rPr lang="en-US" sz="2100" dirty="0"/>
              <a:t>Personal biases can disproportionately impact employees’ performance reviews from diverse backgrounds, potentially perpetuating systemic inequities within the company.</a:t>
            </a:r>
          </a:p>
          <a:p>
            <a:pPr algn="l">
              <a:buFont typeface="Arial" panose="020B0604020202020204" pitchFamily="34" charset="0"/>
              <a:buChar char="•"/>
            </a:pPr>
            <a:endParaRPr lang="en-US" sz="2100" dirty="0"/>
          </a:p>
          <a:p>
            <a:pPr algn="l"/>
            <a:r>
              <a:rPr lang="en-US" sz="2400" b="1" dirty="0"/>
              <a:t>Example.</a:t>
            </a:r>
            <a:r>
              <a:rPr lang="en-US" sz="2400" dirty="0"/>
              <a:t> </a:t>
            </a:r>
            <a:r>
              <a:rPr lang="en-US" sz="2100" dirty="0"/>
              <a:t>Suppose a manager has a personal affinity for a certain team member. In that case, they may overlook performance issues or provide them with lenient ratings while being harsher on others, which could include employees from different demographic backgrounds.</a:t>
            </a:r>
          </a:p>
        </p:txBody>
      </p:sp>
      <p:sp>
        <p:nvSpPr>
          <p:cNvPr id="15" name="Text Placeholder 3">
            <a:extLst>
              <a:ext uri="{FF2B5EF4-FFF2-40B4-BE49-F238E27FC236}">
                <a16:creationId xmlns:a16="http://schemas.microsoft.com/office/drawing/2014/main" id="{BBE514E9-3816-8378-65D6-3061F7FC7CD0}"/>
              </a:ext>
            </a:extLst>
          </p:cNvPr>
          <p:cNvSpPr>
            <a:spLocks noGrp="1"/>
          </p:cNvSpPr>
          <p:nvPr>
            <p:ph type="body" sz="quarter" idx="43"/>
          </p:nvPr>
        </p:nvSpPr>
        <p:spPr>
          <a:xfrm>
            <a:off x="330576" y="211110"/>
            <a:ext cx="5055171" cy="636615"/>
          </a:xfrm>
          <a:solidFill>
            <a:srgbClr val="05AAA3"/>
          </a:solidFill>
        </p:spPr>
        <p:txBody>
          <a:bodyPr anchor="ctr"/>
          <a:lstStyle/>
          <a:p>
            <a:r>
              <a:rPr lang="en-US" sz="2400" b="1" dirty="0"/>
              <a:t>Halo/Horns Effect</a:t>
            </a:r>
          </a:p>
        </p:txBody>
      </p:sp>
      <p:sp>
        <p:nvSpPr>
          <p:cNvPr id="16" name="Text Placeholder 3">
            <a:extLst>
              <a:ext uri="{FF2B5EF4-FFF2-40B4-BE49-F238E27FC236}">
                <a16:creationId xmlns:a16="http://schemas.microsoft.com/office/drawing/2014/main" id="{498C2218-7504-F906-FFBF-8E5748D0EAC2}"/>
              </a:ext>
            </a:extLst>
          </p:cNvPr>
          <p:cNvSpPr txBox="1">
            <a:spLocks/>
          </p:cNvSpPr>
          <p:nvPr/>
        </p:nvSpPr>
        <p:spPr>
          <a:xfrm>
            <a:off x="6262050" y="211110"/>
            <a:ext cx="5055171" cy="636615"/>
          </a:xfrm>
          <a:prstGeom prst="rect">
            <a:avLst/>
          </a:prstGeom>
          <a:solidFill>
            <a:srgbClr val="702E8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b="1" dirty="0"/>
              <a:t>Personal Bias/Favoritism</a:t>
            </a:r>
          </a:p>
        </p:txBody>
      </p:sp>
      <p:pic>
        <p:nvPicPr>
          <p:cNvPr id="28" name="Graphic 27" descr="Badge 3 with solid fill">
            <a:extLst>
              <a:ext uri="{FF2B5EF4-FFF2-40B4-BE49-F238E27FC236}">
                <a16:creationId xmlns:a16="http://schemas.microsoft.com/office/drawing/2014/main" id="{88117F5F-7C2D-849F-0725-F6F3CF05FAE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17579" y="85724"/>
            <a:ext cx="914400" cy="914400"/>
          </a:xfrm>
          <a:prstGeom prst="rect">
            <a:avLst/>
          </a:prstGeom>
        </p:spPr>
      </p:pic>
      <p:pic>
        <p:nvPicPr>
          <p:cNvPr id="20" name="Graphic 19" descr="Badge 4 with solid fill">
            <a:extLst>
              <a:ext uri="{FF2B5EF4-FFF2-40B4-BE49-F238E27FC236}">
                <a16:creationId xmlns:a16="http://schemas.microsoft.com/office/drawing/2014/main" id="{E2D34887-F316-839A-D60D-374B2EC6CA64}"/>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349055" y="85724"/>
            <a:ext cx="914400" cy="914400"/>
          </a:xfrm>
          <a:prstGeom prst="rect">
            <a:avLst/>
          </a:prstGeom>
        </p:spPr>
      </p:pic>
    </p:spTree>
    <p:extLst>
      <p:ext uri="{BB962C8B-B14F-4D97-AF65-F5344CB8AC3E}">
        <p14:creationId xmlns:p14="http://schemas.microsoft.com/office/powerpoint/2010/main" val="9383359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5273789C-F5E6-B48B-E85E-013EBE0BFF1C}"/>
              </a:ext>
            </a:extLst>
          </p:cNvPr>
          <p:cNvSpPr>
            <a:spLocks noGrp="1"/>
          </p:cNvSpPr>
          <p:nvPr>
            <p:ph type="body" sz="quarter" idx="18"/>
          </p:nvPr>
        </p:nvSpPr>
        <p:spPr>
          <a:xfrm>
            <a:off x="914400" y="1708688"/>
            <a:ext cx="5467350" cy="3440624"/>
          </a:xfrm>
        </p:spPr>
        <p:txBody>
          <a:bodyPr/>
          <a:lstStyle/>
          <a:p>
            <a:pPr marL="0" indent="0"/>
            <a:r>
              <a:rPr lang="en-US" dirty="0"/>
              <a:t>By soliciting feedback from various sources, managers can gain valuable insights about the contributions of diverse team members.</a:t>
            </a:r>
          </a:p>
          <a:p>
            <a:pPr marL="0" indent="0"/>
            <a:endParaRPr lang="en-US" b="1" dirty="0"/>
          </a:p>
          <a:p>
            <a:pPr marL="0" indent="0"/>
            <a:r>
              <a:rPr lang="en-US" b="1" dirty="0"/>
              <a:t>Example.</a:t>
            </a:r>
            <a:r>
              <a:rPr lang="en-US" dirty="0"/>
              <a:t> Managers may rely solely on their interactions with employees for performance evaluations, ignoring feedback from other team members who might have different perspectives or insights about the employee's contributions.</a:t>
            </a:r>
          </a:p>
          <a:p>
            <a:endParaRPr lang="en-IE" dirty="0"/>
          </a:p>
        </p:txBody>
      </p:sp>
      <p:pic>
        <p:nvPicPr>
          <p:cNvPr id="32" name="Graphic 31" descr="Badge 5 with solid fill">
            <a:extLst>
              <a:ext uri="{FF2B5EF4-FFF2-40B4-BE49-F238E27FC236}">
                <a16:creationId xmlns:a16="http://schemas.microsoft.com/office/drawing/2014/main" id="{60E0A5E8-9D52-CBB9-642B-BE38CB0DF51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451" y="72216"/>
            <a:ext cx="914400" cy="914400"/>
          </a:xfrm>
          <a:prstGeom prst="rect">
            <a:avLst/>
          </a:prstGeom>
        </p:spPr>
      </p:pic>
      <p:sp>
        <p:nvSpPr>
          <p:cNvPr id="11" name="Text Placeholder 3">
            <a:extLst>
              <a:ext uri="{FF2B5EF4-FFF2-40B4-BE49-F238E27FC236}">
                <a16:creationId xmlns:a16="http://schemas.microsoft.com/office/drawing/2014/main" id="{35CF5A40-724C-65CB-EBB2-B0CF5A8C29F7}"/>
              </a:ext>
            </a:extLst>
          </p:cNvPr>
          <p:cNvSpPr txBox="1">
            <a:spLocks/>
          </p:cNvSpPr>
          <p:nvPr/>
        </p:nvSpPr>
        <p:spPr>
          <a:xfrm>
            <a:off x="1006851" y="211109"/>
            <a:ext cx="8175249" cy="636615"/>
          </a:xfrm>
          <a:prstGeom prst="rect">
            <a:avLst/>
          </a:prstGeom>
          <a:solidFill>
            <a:srgbClr val="05AAA3"/>
          </a:solidFill>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b="1">
                <a:solidFill>
                  <a:schemeClr val="bg1"/>
                </a:solidFill>
              </a:rPr>
              <a:t>Inaccurate Information/Preparation</a:t>
            </a:r>
            <a:endParaRPr lang="en-US" b="1" dirty="0">
              <a:solidFill>
                <a:schemeClr val="bg1"/>
              </a:solidFill>
            </a:endParaRPr>
          </a:p>
        </p:txBody>
      </p:sp>
      <p:pic>
        <p:nvPicPr>
          <p:cNvPr id="15" name="Picture 14" descr="A group of people posing for a photo&#10;&#10;Description automatically generated">
            <a:extLst>
              <a:ext uri="{FF2B5EF4-FFF2-40B4-BE49-F238E27FC236}">
                <a16:creationId xmlns:a16="http://schemas.microsoft.com/office/drawing/2014/main" id="{FF215FD9-B6D0-7B1E-7E46-A9EAB687468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20644" y="1975388"/>
            <a:ext cx="5452256" cy="3634837"/>
          </a:xfrm>
          <a:prstGeom prst="roundRect">
            <a:avLst/>
          </a:prstGeom>
        </p:spPr>
      </p:pic>
    </p:spTree>
    <p:extLst>
      <p:ext uri="{BB962C8B-B14F-4D97-AF65-F5344CB8AC3E}">
        <p14:creationId xmlns:p14="http://schemas.microsoft.com/office/powerpoint/2010/main" val="405997349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74592-70C2-6251-1E61-7E90C880EACB}"/>
              </a:ext>
            </a:extLst>
          </p:cNvPr>
          <p:cNvSpPr>
            <a:spLocks noGrp="1"/>
          </p:cNvSpPr>
          <p:nvPr>
            <p:ph type="body" sz="quarter" idx="13"/>
          </p:nvPr>
        </p:nvSpPr>
        <p:spPr>
          <a:xfrm>
            <a:off x="292977" y="873515"/>
            <a:ext cx="5283070" cy="4908720"/>
          </a:xfrm>
        </p:spPr>
        <p:txBody>
          <a:bodyPr>
            <a:noAutofit/>
          </a:bodyPr>
          <a:lstStyle/>
          <a:p>
            <a:pPr>
              <a:lnSpc>
                <a:spcPct val="100000"/>
              </a:lnSpc>
              <a:spcBef>
                <a:spcPts val="0"/>
              </a:spcBef>
            </a:pPr>
            <a:r>
              <a:rPr lang="en-US" sz="2200" b="1" i="0" dirty="0">
                <a:effectLst/>
              </a:rPr>
              <a:t>Tico Mail Works, Ireland</a:t>
            </a:r>
            <a:r>
              <a:rPr lang="en-US" sz="2200" b="0" i="0" dirty="0">
                <a:effectLst/>
              </a:rPr>
              <a:t> are mailing experts that print, pack and post your letters, invoices and documents.</a:t>
            </a:r>
          </a:p>
          <a:p>
            <a:pPr>
              <a:lnSpc>
                <a:spcPct val="100000"/>
              </a:lnSpc>
              <a:spcBef>
                <a:spcPts val="0"/>
              </a:spcBef>
            </a:pPr>
            <a:endParaRPr lang="en-US" sz="2200" dirty="0"/>
          </a:p>
          <a:p>
            <a:pPr>
              <a:lnSpc>
                <a:spcPct val="100000"/>
              </a:lnSpc>
              <a:spcBef>
                <a:spcPts val="0"/>
              </a:spcBef>
            </a:pPr>
            <a:r>
              <a:rPr lang="en-US" sz="2200" b="1" dirty="0"/>
              <a:t>Our Company Mission</a:t>
            </a:r>
          </a:p>
          <a:p>
            <a:pPr>
              <a:lnSpc>
                <a:spcPct val="100000"/>
              </a:lnSpc>
              <a:spcBef>
                <a:spcPts val="0"/>
              </a:spcBef>
            </a:pPr>
            <a:r>
              <a:rPr lang="en-US" sz="2200" dirty="0"/>
              <a:t>To deliver a world class mailing and postal service to our customers, providing for our employees a satisfying career, our suppliers a trustworthy professional business partner, support for the community, protection for the environment, and at the same time doing what we can to help achieve the UN SDGs. We aim to be carbon neutral by 2030.</a:t>
            </a:r>
          </a:p>
          <a:p>
            <a:pPr>
              <a:lnSpc>
                <a:spcPct val="100000"/>
              </a:lnSpc>
              <a:spcBef>
                <a:spcPts val="0"/>
              </a:spcBef>
            </a:pPr>
            <a:endParaRPr lang="en-IE" sz="2200" dirty="0"/>
          </a:p>
        </p:txBody>
      </p:sp>
      <p:pic>
        <p:nvPicPr>
          <p:cNvPr id="18434" name="Picture 2">
            <a:extLst>
              <a:ext uri="{FF2B5EF4-FFF2-40B4-BE49-F238E27FC236}">
                <a16:creationId xmlns:a16="http://schemas.microsoft.com/office/drawing/2014/main" id="{0D9A39DC-4DBF-584A-4A02-4617833C5A0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3054" y="1946154"/>
            <a:ext cx="6035969" cy="4225471"/>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Tico Mail Works | Sandyford Business District">
            <a:extLst>
              <a:ext uri="{FF2B5EF4-FFF2-40B4-BE49-F238E27FC236}">
                <a16:creationId xmlns:a16="http://schemas.microsoft.com/office/drawing/2014/main" id="{EE1940B8-7B2A-8B12-FF73-C4AAC3AEFAF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99304" y="265004"/>
            <a:ext cx="3434225" cy="15610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256D4E0-F414-FE79-747F-58031C93DFDB}"/>
              </a:ext>
            </a:extLst>
          </p:cNvPr>
          <p:cNvSpPr txBox="1"/>
          <p:nvPr/>
        </p:nvSpPr>
        <p:spPr>
          <a:xfrm>
            <a:off x="3953435" y="6376069"/>
            <a:ext cx="6096000" cy="369332"/>
          </a:xfrm>
          <a:prstGeom prst="rect">
            <a:avLst/>
          </a:prstGeom>
          <a:noFill/>
        </p:spPr>
        <p:txBody>
          <a:bodyPr wrap="square">
            <a:spAutoFit/>
          </a:bodyPr>
          <a:lstStyle/>
          <a:p>
            <a:r>
              <a:rPr lang="en-IE" dirty="0">
                <a:solidFill>
                  <a:srgbClr val="0872B5"/>
                </a:solidFill>
                <a:hlinkClick r:id="rId4">
                  <a:extLst>
                    <a:ext uri="{A12FA001-AC4F-418D-AE19-62706E023703}">
                      <ahyp:hlinkClr xmlns:ahyp="http://schemas.microsoft.com/office/drawing/2018/hyperlinkcolor" val="tx"/>
                    </a:ext>
                  </a:extLst>
                </a:hlinkClick>
              </a:rPr>
              <a:t>https://www.ticomailworks.ie/</a:t>
            </a:r>
            <a:r>
              <a:rPr lang="en-IE" dirty="0">
                <a:solidFill>
                  <a:srgbClr val="0872B5"/>
                </a:solidFill>
              </a:rPr>
              <a:t> </a:t>
            </a:r>
          </a:p>
        </p:txBody>
      </p:sp>
    </p:spTree>
    <p:extLst>
      <p:ext uri="{BB962C8B-B14F-4D97-AF65-F5344CB8AC3E}">
        <p14:creationId xmlns:p14="http://schemas.microsoft.com/office/powerpoint/2010/main" val="25949755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E3CAFD-83C6-1D49-222C-0DB81276903E}"/>
              </a:ext>
            </a:extLst>
          </p:cNvPr>
          <p:cNvSpPr>
            <a:spLocks noGrp="1"/>
          </p:cNvSpPr>
          <p:nvPr>
            <p:ph type="body" sz="quarter" idx="18"/>
          </p:nvPr>
        </p:nvSpPr>
        <p:spPr>
          <a:xfrm>
            <a:off x="798381" y="1332175"/>
            <a:ext cx="10595237" cy="3849918"/>
          </a:xfrm>
        </p:spPr>
        <p:txBody>
          <a:bodyPr/>
          <a:lstStyle/>
          <a:p>
            <a:pPr marL="0" indent="0" algn="l">
              <a:spcBef>
                <a:spcPts val="788"/>
              </a:spcBef>
              <a:spcAft>
                <a:spcPts val="788"/>
              </a:spcAft>
            </a:pPr>
            <a:r>
              <a:rPr lang="en-US" sz="2200" dirty="0"/>
              <a:t>Our company strives to act in a socially and environmentally responsible manner at all times by following our principles, which, since September 2015, are the United Nations’ 17 Sustainable Development Goals (SDGs). These Goals include two on which we place specific emphasis: </a:t>
            </a:r>
          </a:p>
          <a:p>
            <a:pPr marL="0" indent="0" algn="l">
              <a:spcBef>
                <a:spcPts val="788"/>
              </a:spcBef>
              <a:spcAft>
                <a:spcPts val="788"/>
              </a:spcAft>
            </a:pPr>
            <a:r>
              <a:rPr lang="en-US" sz="2200" dirty="0"/>
              <a:t>SDG 5 – gender equality </a:t>
            </a:r>
          </a:p>
          <a:p>
            <a:pPr marL="0" indent="0" algn="l">
              <a:spcBef>
                <a:spcPts val="788"/>
              </a:spcBef>
              <a:spcAft>
                <a:spcPts val="788"/>
              </a:spcAft>
            </a:pPr>
            <a:r>
              <a:rPr lang="en-US" sz="2200" dirty="0"/>
              <a:t>SDG 10 – equality for all </a:t>
            </a:r>
          </a:p>
          <a:p>
            <a:pPr marL="0" indent="0" algn="l">
              <a:spcBef>
                <a:spcPts val="788"/>
              </a:spcBef>
              <a:spcAft>
                <a:spcPts val="788"/>
              </a:spcAft>
            </a:pPr>
            <a:r>
              <a:rPr lang="en-US" sz="2200" b="1" dirty="0"/>
              <a:t>Environmental Commitment: </a:t>
            </a:r>
            <a:r>
              <a:rPr lang="en-US" sz="2200" b="0" i="0" dirty="0">
                <a:effectLst/>
              </a:rPr>
              <a:t>Tico Mail Works considers environmental protection an essential part of our business model. </a:t>
            </a:r>
            <a:r>
              <a:rPr lang="en-US" sz="2200" b="0" i="0" dirty="0">
                <a:effectLst/>
                <a:hlinkClick r:id="rId2">
                  <a:extLst>
                    <a:ext uri="{A12FA001-AC4F-418D-AE19-62706E023703}">
                      <ahyp:hlinkClr xmlns:ahyp="http://schemas.microsoft.com/office/drawing/2018/hyperlinkcolor" val="tx"/>
                    </a:ext>
                  </a:extLst>
                </a:hlinkClick>
              </a:rPr>
              <a:t>https://www.ticomailworks.ie/?p=environment</a:t>
            </a:r>
            <a:r>
              <a:rPr lang="en-US" sz="2200" b="0" i="0" dirty="0">
                <a:effectLst/>
              </a:rPr>
              <a:t> </a:t>
            </a:r>
          </a:p>
          <a:p>
            <a:pPr marL="0" indent="0" algn="l">
              <a:spcBef>
                <a:spcPts val="788"/>
              </a:spcBef>
              <a:spcAft>
                <a:spcPts val="788"/>
              </a:spcAft>
            </a:pPr>
            <a:r>
              <a:rPr lang="en-US" sz="2200" b="1" i="0" dirty="0">
                <a:effectLst/>
              </a:rPr>
              <a:t>Encourage connections between the employees and our local community</a:t>
            </a:r>
            <a:r>
              <a:rPr lang="en-US" sz="2200" i="0" dirty="0">
                <a:effectLst/>
              </a:rPr>
              <a:t>– for example we run our own fundraising events (breakfast, sponsored events, whip arounds, competitions); these not only support local and international causes but also are great for team morale. </a:t>
            </a:r>
          </a:p>
          <a:p>
            <a:pPr marL="0" indent="0"/>
            <a:endParaRPr lang="en-IE" sz="2200" dirty="0"/>
          </a:p>
        </p:txBody>
      </p:sp>
      <p:sp>
        <p:nvSpPr>
          <p:cNvPr id="3" name="Text Placeholder 2">
            <a:extLst>
              <a:ext uri="{FF2B5EF4-FFF2-40B4-BE49-F238E27FC236}">
                <a16:creationId xmlns:a16="http://schemas.microsoft.com/office/drawing/2014/main" id="{BA49E20A-8DD0-3E04-F8D3-DB22B515F084}"/>
              </a:ext>
            </a:extLst>
          </p:cNvPr>
          <p:cNvSpPr>
            <a:spLocks noGrp="1"/>
          </p:cNvSpPr>
          <p:nvPr>
            <p:ph type="body" sz="quarter" idx="16"/>
          </p:nvPr>
        </p:nvSpPr>
        <p:spPr/>
        <p:txBody>
          <a:bodyPr/>
          <a:lstStyle/>
          <a:p>
            <a:r>
              <a:rPr lang="en-IE" sz="3200" b="0" dirty="0">
                <a:solidFill>
                  <a:srgbClr val="0872B5"/>
                </a:solidFill>
              </a:rPr>
              <a:t>Tico Mail Works, SDG Community Engagement</a:t>
            </a:r>
          </a:p>
        </p:txBody>
      </p:sp>
      <p:sp>
        <p:nvSpPr>
          <p:cNvPr id="5" name="TextBox 4">
            <a:extLst>
              <a:ext uri="{FF2B5EF4-FFF2-40B4-BE49-F238E27FC236}">
                <a16:creationId xmlns:a16="http://schemas.microsoft.com/office/drawing/2014/main" id="{BED76185-1FA2-4328-DAC1-C3F8FBEF59EB}"/>
              </a:ext>
            </a:extLst>
          </p:cNvPr>
          <p:cNvSpPr txBox="1"/>
          <p:nvPr/>
        </p:nvSpPr>
        <p:spPr>
          <a:xfrm>
            <a:off x="3415553" y="6242610"/>
            <a:ext cx="6096000" cy="646331"/>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https://www.ticomailworks.ie/pdf/TMW-Sustainability-Report-2024-11-04_A4_V6.0_web.pdf</a:t>
            </a:r>
            <a:r>
              <a:rPr lang="en-IE" dirty="0">
                <a:solidFill>
                  <a:schemeClr val="bg1"/>
                </a:solidFill>
              </a:rPr>
              <a:t> </a:t>
            </a:r>
          </a:p>
        </p:txBody>
      </p:sp>
      <p:pic>
        <p:nvPicPr>
          <p:cNvPr id="6" name="Picture 5">
            <a:extLst>
              <a:ext uri="{FF2B5EF4-FFF2-40B4-BE49-F238E27FC236}">
                <a16:creationId xmlns:a16="http://schemas.microsoft.com/office/drawing/2014/main" id="{A5743B29-AFAD-D027-83AC-D0A1C0CAED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36179" y="2289170"/>
            <a:ext cx="1407738" cy="1407738"/>
          </a:xfrm>
          <a:prstGeom prst="rect">
            <a:avLst/>
          </a:prstGeom>
        </p:spPr>
      </p:pic>
      <p:pic>
        <p:nvPicPr>
          <p:cNvPr id="8" name="Picture 7">
            <a:extLst>
              <a:ext uri="{FF2B5EF4-FFF2-40B4-BE49-F238E27FC236}">
                <a16:creationId xmlns:a16="http://schemas.microsoft.com/office/drawing/2014/main" id="{15B6030A-A983-23F8-12B7-4AC138506A3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69143" y="2289170"/>
            <a:ext cx="1407738" cy="1407738"/>
          </a:xfrm>
          <a:prstGeom prst="rect">
            <a:avLst/>
          </a:prstGeom>
        </p:spPr>
      </p:pic>
    </p:spTree>
    <p:extLst>
      <p:ext uri="{BB962C8B-B14F-4D97-AF65-F5344CB8AC3E}">
        <p14:creationId xmlns:p14="http://schemas.microsoft.com/office/powerpoint/2010/main" val="403760614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96DCA05-6C03-6E9D-3238-6B8A25A239DF}"/>
              </a:ext>
            </a:extLst>
          </p:cNvPr>
          <p:cNvSpPr>
            <a:spLocks noGrp="1"/>
          </p:cNvSpPr>
          <p:nvPr>
            <p:ph type="body" sz="quarter" idx="18"/>
          </p:nvPr>
        </p:nvSpPr>
        <p:spPr>
          <a:xfrm>
            <a:off x="735627" y="1427139"/>
            <a:ext cx="10595237" cy="3849918"/>
          </a:xfrm>
        </p:spPr>
        <p:txBody>
          <a:bodyPr/>
          <a:lstStyle/>
          <a:p>
            <a:pPr marL="0" indent="0"/>
            <a:r>
              <a:rPr lang="en-US" sz="2200" dirty="0"/>
              <a:t>There are many practices in our business that reflect our principles, we ensure that our work practices </a:t>
            </a:r>
          </a:p>
          <a:p>
            <a:pPr marL="342900" indent="-342900">
              <a:buFont typeface="Wingdings" panose="05000000000000000000" pitchFamily="2" charset="2"/>
              <a:buChar char="v"/>
            </a:pPr>
            <a:r>
              <a:rPr lang="en-US" sz="2200" b="1" dirty="0"/>
              <a:t>Buddy system </a:t>
            </a:r>
            <a:r>
              <a:rPr lang="en-US" sz="2200" dirty="0"/>
              <a:t>enables employees to </a:t>
            </a:r>
            <a:r>
              <a:rPr lang="en-US" sz="2200" dirty="0" err="1"/>
              <a:t>prioritise</a:t>
            </a:r>
            <a:r>
              <a:rPr lang="en-US" sz="2200" dirty="0"/>
              <a:t> their families and home-life over. </a:t>
            </a:r>
            <a:r>
              <a:rPr lang="en-US" sz="2000" dirty="0"/>
              <a:t>We pair up all roles within the </a:t>
            </a:r>
            <a:r>
              <a:rPr lang="en-US" sz="2000" dirty="0" err="1"/>
              <a:t>organisation</a:t>
            </a:r>
            <a:r>
              <a:rPr lang="en-US" sz="2000" dirty="0"/>
              <a:t>. </a:t>
            </a:r>
            <a:r>
              <a:rPr lang="en-US" sz="2200" dirty="0"/>
              <a:t>We ensure that at least two people are trained in every area to cover each other when needed. This reduces stress when it comes to taking leave (annual, sick, maternity, paternity etc.). It also ensures minimal impact on production and customer orders. </a:t>
            </a:r>
          </a:p>
          <a:p>
            <a:pPr marL="342900" indent="-342900">
              <a:buFont typeface="Wingdings" panose="05000000000000000000" pitchFamily="2" charset="2"/>
              <a:buChar char="v"/>
            </a:pPr>
            <a:r>
              <a:rPr lang="en-US" sz="2200" b="1" dirty="0"/>
              <a:t>Provide a profit sharing initiative </a:t>
            </a:r>
            <a:r>
              <a:rPr lang="en-US" sz="2200" dirty="0"/>
              <a:t>with all employees - that means when the company does well, all employees benefit. Most employees now hold shares in our company. </a:t>
            </a:r>
          </a:p>
          <a:p>
            <a:pPr marL="342900" indent="-342900">
              <a:buFont typeface="Wingdings" panose="05000000000000000000" pitchFamily="2" charset="2"/>
              <a:buChar char="v"/>
            </a:pPr>
            <a:r>
              <a:rPr lang="en-US" sz="2200" b="1" dirty="0"/>
              <a:t>Job satisfaction: </a:t>
            </a:r>
            <a:r>
              <a:rPr lang="en-US" sz="2200" dirty="0"/>
              <a:t>We constantly try to make the company a place where work is enjoyable and gives satisfaction, and where each employee tries to reduce the stress of working by taking full responsibility for his/her actions and looking out for his/ her colleagues in the process. The focus of this effort is on our procedures and getting them right.</a:t>
            </a:r>
            <a:endParaRPr lang="en-IE" sz="2200" dirty="0"/>
          </a:p>
        </p:txBody>
      </p:sp>
      <p:sp>
        <p:nvSpPr>
          <p:cNvPr id="3" name="Text Placeholder 2">
            <a:extLst>
              <a:ext uri="{FF2B5EF4-FFF2-40B4-BE49-F238E27FC236}">
                <a16:creationId xmlns:a16="http://schemas.microsoft.com/office/drawing/2014/main" id="{32762E5F-D042-4482-7FA9-43B6BFEB089B}"/>
              </a:ext>
            </a:extLst>
          </p:cNvPr>
          <p:cNvSpPr>
            <a:spLocks noGrp="1"/>
          </p:cNvSpPr>
          <p:nvPr>
            <p:ph type="body" sz="quarter" idx="16"/>
          </p:nvPr>
        </p:nvSpPr>
        <p:spPr/>
        <p:txBody>
          <a:bodyPr/>
          <a:lstStyle/>
          <a:p>
            <a:r>
              <a:rPr lang="en-IE" sz="3200" b="0" dirty="0">
                <a:solidFill>
                  <a:srgbClr val="0872B5"/>
                </a:solidFill>
              </a:rPr>
              <a:t>Inclusive Workplace</a:t>
            </a:r>
          </a:p>
        </p:txBody>
      </p:sp>
    </p:spTree>
    <p:extLst>
      <p:ext uri="{BB962C8B-B14F-4D97-AF65-F5344CB8AC3E}">
        <p14:creationId xmlns:p14="http://schemas.microsoft.com/office/powerpoint/2010/main" val="22227651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5074720-26F1-ADA9-187F-DD98276D9084}"/>
              </a:ext>
            </a:extLst>
          </p:cNvPr>
          <p:cNvSpPr>
            <a:spLocks noGrp="1"/>
          </p:cNvSpPr>
          <p:nvPr>
            <p:ph type="body" sz="quarter" idx="18"/>
          </p:nvPr>
        </p:nvSpPr>
        <p:spPr>
          <a:xfrm>
            <a:off x="798380" y="602387"/>
            <a:ext cx="10595237" cy="3849918"/>
          </a:xfrm>
        </p:spPr>
        <p:txBody>
          <a:bodyPr/>
          <a:lstStyle/>
          <a:p>
            <a:pPr marL="342900" indent="-342900">
              <a:buFont typeface="Wingdings" panose="05000000000000000000" pitchFamily="2" charset="2"/>
              <a:buChar char="v"/>
            </a:pPr>
            <a:r>
              <a:rPr lang="en-US" sz="2200" b="1" dirty="0"/>
              <a:t>Place of Belonging: </a:t>
            </a:r>
            <a:r>
              <a:rPr lang="en-US" sz="2200" dirty="0"/>
              <a:t>We strive to provide an inclusive, warm and welcoming work environment where stress levels are managed and we do this by our commitment to respect the economic, social, cultural, political and civil rights of everyone involved in our operations as follows: </a:t>
            </a:r>
          </a:p>
          <a:p>
            <a:pPr marL="342900" indent="-342900">
              <a:buFont typeface="Wingdings" panose="05000000000000000000" pitchFamily="2" charset="2"/>
              <a:buChar char="v"/>
            </a:pPr>
            <a:r>
              <a:rPr lang="en-US" sz="2200" b="1" dirty="0"/>
              <a:t>Inclusive Policies and Practices: </a:t>
            </a:r>
          </a:p>
          <a:p>
            <a:pPr marL="342900" indent="-342900">
              <a:buFont typeface="Wingdings" panose="05000000000000000000" pitchFamily="2" charset="2"/>
              <a:buChar char="v"/>
            </a:pPr>
            <a:r>
              <a:rPr lang="en-US" sz="2200" dirty="0"/>
              <a:t>We try to always, comply with all human rights legislation. </a:t>
            </a:r>
          </a:p>
          <a:p>
            <a:pPr marL="342900" indent="-342900">
              <a:buFont typeface="Wingdings" panose="05000000000000000000" pitchFamily="2" charset="2"/>
              <a:buChar char="v"/>
            </a:pPr>
            <a:r>
              <a:rPr lang="en-US" sz="2200" dirty="0"/>
              <a:t>To never discriminate. To never tolerate any form of harassment in the workplace. </a:t>
            </a:r>
          </a:p>
          <a:p>
            <a:pPr marL="342900" indent="-342900">
              <a:buFont typeface="Wingdings" panose="05000000000000000000" pitchFamily="2" charset="2"/>
              <a:buChar char="v"/>
            </a:pPr>
            <a:r>
              <a:rPr lang="en-US" sz="2200" dirty="0"/>
              <a:t>To provide the highest level of health and safety in the workplace and create a healthy and safe work environment for each employee. </a:t>
            </a:r>
          </a:p>
          <a:p>
            <a:pPr marL="342900" indent="-342900">
              <a:buFont typeface="Wingdings" panose="05000000000000000000" pitchFamily="2" charset="2"/>
              <a:buChar char="v"/>
            </a:pPr>
            <a:r>
              <a:rPr lang="en-US" sz="2200" dirty="0"/>
              <a:t>To give employees fair remuneration for work carried out. </a:t>
            </a:r>
          </a:p>
          <a:p>
            <a:pPr marL="342900" indent="-342900">
              <a:buFont typeface="Wingdings" panose="05000000000000000000" pitchFamily="2" charset="2"/>
              <a:buChar char="v"/>
            </a:pPr>
            <a:r>
              <a:rPr lang="en-US" sz="2200" dirty="0"/>
              <a:t>To always ensure that Tico Mail Works working hours and remuneration are fair and comparable to those offered by similar companies. </a:t>
            </a:r>
          </a:p>
          <a:p>
            <a:pPr marL="342900" indent="-342900">
              <a:buFont typeface="Wingdings" panose="05000000000000000000" pitchFamily="2" charset="2"/>
              <a:buChar char="v"/>
            </a:pPr>
            <a:r>
              <a:rPr lang="en-US" sz="2200" dirty="0"/>
              <a:t>To actively educate and train employees and allow for continued personal development. </a:t>
            </a:r>
          </a:p>
          <a:p>
            <a:pPr marL="342900" indent="-342900">
              <a:buFont typeface="Wingdings" panose="05000000000000000000" pitchFamily="2" charset="2"/>
              <a:buChar char="v"/>
            </a:pPr>
            <a:r>
              <a:rPr lang="en-US" sz="2200" dirty="0"/>
              <a:t>To continually provide employees with equal opportunities regardless of their gender, age, marital status, sexual orientation, disability, race, religion or national origin. </a:t>
            </a:r>
            <a:endParaRPr lang="en-IE" sz="2200" dirty="0"/>
          </a:p>
        </p:txBody>
      </p:sp>
    </p:spTree>
    <p:extLst>
      <p:ext uri="{BB962C8B-B14F-4D97-AF65-F5344CB8AC3E}">
        <p14:creationId xmlns:p14="http://schemas.microsoft.com/office/powerpoint/2010/main" val="398460577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3BA067-2774-EBE0-6C7C-8A6445B644A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382AFE2-AE0D-7D69-FA0B-C9E9D634E5A8}"/>
              </a:ext>
            </a:extLst>
          </p:cNvPr>
          <p:cNvSpPr>
            <a:spLocks noGrp="1"/>
          </p:cNvSpPr>
          <p:nvPr>
            <p:ph type="body" sz="quarter" idx="18"/>
          </p:nvPr>
        </p:nvSpPr>
        <p:spPr>
          <a:xfrm>
            <a:off x="798380" y="602387"/>
            <a:ext cx="10595237" cy="3849918"/>
          </a:xfrm>
        </p:spPr>
        <p:txBody>
          <a:bodyPr/>
          <a:lstStyle/>
          <a:p>
            <a:pPr marL="342900" indent="-342900">
              <a:buFont typeface="Wingdings" panose="05000000000000000000" pitchFamily="2" charset="2"/>
              <a:buChar char="v"/>
            </a:pPr>
            <a:r>
              <a:rPr lang="en-US" sz="2200" b="1" dirty="0"/>
              <a:t>Dressed for Work: </a:t>
            </a:r>
            <a:r>
              <a:rPr lang="en-US" sz="2200" dirty="0"/>
              <a:t>We provide work wear for ALL our employees, t-shirts in the summer and fleeces for winter (though with Irish weather, employees can wear their fleeces and t-shirts whenever they like!). </a:t>
            </a:r>
          </a:p>
          <a:p>
            <a:pPr marL="342900" indent="-342900">
              <a:buFont typeface="Wingdings" panose="05000000000000000000" pitchFamily="2" charset="2"/>
              <a:buChar char="v"/>
            </a:pPr>
            <a:r>
              <a:rPr lang="en-US" sz="2200" b="1" dirty="0"/>
              <a:t>Workplace Discrimination: </a:t>
            </a:r>
            <a:r>
              <a:rPr lang="en-US" sz="2200" dirty="0"/>
              <a:t>For an </a:t>
            </a:r>
            <a:r>
              <a:rPr lang="en-US" sz="2200" dirty="0" err="1"/>
              <a:t>organisation</a:t>
            </a:r>
            <a:r>
              <a:rPr lang="en-US" sz="2200" dirty="0"/>
              <a:t> with 38 employees, we are proud to have a multi-national workforce with 7 nationalities. A similar number of religious backgrounds are represented. Our policy is to continue to ensure that no person is discriminated against based on any of the nine grounds outlined in The Employment Equality Act, 1998 and the Equal Status Act, 2001. This includes in our recruitment and our daily practices.</a:t>
            </a:r>
          </a:p>
          <a:p>
            <a:pPr marL="342900" indent="-342900">
              <a:buFont typeface="Wingdings" panose="05000000000000000000" pitchFamily="2" charset="2"/>
              <a:buChar char="v"/>
            </a:pPr>
            <a:r>
              <a:rPr lang="en-US" sz="2200" b="1" dirty="0"/>
              <a:t>Gender Balance: </a:t>
            </a:r>
            <a:r>
              <a:rPr lang="en-US" sz="2200" dirty="0"/>
              <a:t>We have an almost even split between male and female employees.</a:t>
            </a:r>
          </a:p>
          <a:p>
            <a:pPr marL="342900" indent="-342900">
              <a:buFont typeface="Wingdings" panose="05000000000000000000" pitchFamily="2" charset="2"/>
              <a:buChar char="v"/>
            </a:pPr>
            <a:r>
              <a:rPr lang="en-US" sz="2200" b="1" dirty="0"/>
              <a:t>Training and Development: </a:t>
            </a:r>
            <a:r>
              <a:rPr lang="en-US" sz="2200" dirty="0"/>
              <a:t>We have policies in place focused on the training and development possibilities such as: annual reviews. Each year we give each employee a formal opportunity to express their wishes as to what direction they wish their career to take and what they would like to achieve for themselves We provide supported training and up-skilling and offer to support and fund external training for employees that is relevant to the job.</a:t>
            </a:r>
            <a:endParaRPr lang="en-IE" sz="2200" dirty="0"/>
          </a:p>
          <a:p>
            <a:pPr marL="342900" indent="-342900">
              <a:buFont typeface="Wingdings" panose="05000000000000000000" pitchFamily="2" charset="2"/>
              <a:buChar char="v"/>
            </a:pPr>
            <a:endParaRPr lang="en-US" sz="2200" dirty="0"/>
          </a:p>
        </p:txBody>
      </p:sp>
    </p:spTree>
    <p:extLst>
      <p:ext uri="{BB962C8B-B14F-4D97-AF65-F5344CB8AC3E}">
        <p14:creationId xmlns:p14="http://schemas.microsoft.com/office/powerpoint/2010/main" val="21026387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close-up of a painting&#10;&#10;Description automatically generated">
            <a:extLst>
              <a:ext uri="{FF2B5EF4-FFF2-40B4-BE49-F238E27FC236}">
                <a16:creationId xmlns:a16="http://schemas.microsoft.com/office/drawing/2014/main" id="{F8A03901-93D6-9953-3397-639AD523235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7526" b="7526"/>
          <a:stretch>
            <a:fillRect/>
          </a:stretch>
        </p:blipFill>
        <p:spPr>
          <a:xfrm>
            <a:off x="320540" y="335338"/>
            <a:ext cx="11578483" cy="6412954"/>
          </a:xfrm>
        </p:spPr>
      </p:pic>
      <p:sp>
        <p:nvSpPr>
          <p:cNvPr id="3" name="Text Placeholder 2">
            <a:extLst>
              <a:ext uri="{FF2B5EF4-FFF2-40B4-BE49-F238E27FC236}">
                <a16:creationId xmlns:a16="http://schemas.microsoft.com/office/drawing/2014/main" id="{104D3F4B-F7E6-F9FE-AC0A-4FA45E24E8AE}"/>
              </a:ext>
            </a:extLst>
          </p:cNvPr>
          <p:cNvSpPr>
            <a:spLocks noGrp="1"/>
          </p:cNvSpPr>
          <p:nvPr>
            <p:ph type="body" sz="quarter" idx="13"/>
          </p:nvPr>
        </p:nvSpPr>
        <p:spPr>
          <a:xfrm>
            <a:off x="329175" y="2512761"/>
            <a:ext cx="5286571" cy="3387144"/>
          </a:xfrm>
        </p:spPr>
        <p:txBody>
          <a:bodyPr>
            <a:noAutofit/>
          </a:bodyPr>
          <a:lstStyle/>
          <a:p>
            <a:pPr>
              <a:lnSpc>
                <a:spcPct val="100000"/>
              </a:lnSpc>
              <a:spcBef>
                <a:spcPts val="0"/>
              </a:spcBef>
            </a:pPr>
            <a:r>
              <a:rPr lang="en-US" sz="2000" dirty="0">
                <a:solidFill>
                  <a:srgbClr val="3F3F3F"/>
                </a:solidFill>
              </a:rPr>
              <a:t>A consultancy SME overhauled its performance management system by removing forced rankings and traditional annual reviews in </a:t>
            </a:r>
            <a:r>
              <a:rPr lang="en-US" sz="2000" dirty="0" err="1">
                <a:solidFill>
                  <a:srgbClr val="3F3F3F"/>
                </a:solidFill>
              </a:rPr>
              <a:t>favour</a:t>
            </a:r>
            <a:r>
              <a:rPr lang="en-US" sz="2000" dirty="0">
                <a:solidFill>
                  <a:srgbClr val="3F3F3F"/>
                </a:solidFill>
              </a:rPr>
              <a:t> of more frequent check-ins. This was designed to enable ongoing development conversations, especially for diverse employees. The company also ensured that managers were trained in D&amp;I principles to </a:t>
            </a:r>
            <a:r>
              <a:rPr lang="en-US" sz="2000" dirty="0" err="1">
                <a:solidFill>
                  <a:srgbClr val="3F3F3F"/>
                </a:solidFill>
              </a:rPr>
              <a:t>recognise</a:t>
            </a:r>
            <a:r>
              <a:rPr lang="en-US" sz="2000" dirty="0">
                <a:solidFill>
                  <a:srgbClr val="3F3F3F"/>
                </a:solidFill>
              </a:rPr>
              <a:t> and address biases in feedback and evaluation. By focusing on real-time feedback and development goals, they were able to support diverse employees better, leading to an inclusive and high-performing culture.</a:t>
            </a:r>
          </a:p>
          <a:p>
            <a:pPr>
              <a:lnSpc>
                <a:spcPct val="100000"/>
              </a:lnSpc>
              <a:spcBef>
                <a:spcPts val="0"/>
              </a:spcBef>
            </a:pPr>
            <a:endParaRPr lang="en-IE" sz="2000" dirty="0">
              <a:solidFill>
                <a:srgbClr val="3F3F3F"/>
              </a:solidFill>
            </a:endParaRPr>
          </a:p>
        </p:txBody>
      </p:sp>
      <p:sp>
        <p:nvSpPr>
          <p:cNvPr id="4" name="Text Placeholder 3">
            <a:extLst>
              <a:ext uri="{FF2B5EF4-FFF2-40B4-BE49-F238E27FC236}">
                <a16:creationId xmlns:a16="http://schemas.microsoft.com/office/drawing/2014/main" id="{FAEC47D8-B03B-FDBD-8FAD-7EFAC2AAF5AE}"/>
              </a:ext>
            </a:extLst>
          </p:cNvPr>
          <p:cNvSpPr>
            <a:spLocks noGrp="1"/>
          </p:cNvSpPr>
          <p:nvPr>
            <p:ph type="body" sz="quarter" idx="43"/>
          </p:nvPr>
        </p:nvSpPr>
        <p:spPr>
          <a:xfrm>
            <a:off x="164459" y="1000038"/>
            <a:ext cx="5451287" cy="1104445"/>
          </a:xfrm>
        </p:spPr>
        <p:txBody>
          <a:bodyPr>
            <a:normAutofit lnSpcReduction="10000"/>
          </a:bodyPr>
          <a:lstStyle/>
          <a:p>
            <a:r>
              <a:rPr lang="en-IE" b="1" dirty="0">
                <a:solidFill>
                  <a:srgbClr val="3F3F3F"/>
                </a:solidFill>
                <a:latin typeface="Aharoni" panose="02010803020104030203" pitchFamily="2" charset="-79"/>
                <a:cs typeface="Aharoni" panose="02010803020104030203" pitchFamily="2" charset="-79"/>
              </a:rPr>
              <a:t>Case Study </a:t>
            </a:r>
          </a:p>
          <a:p>
            <a:r>
              <a:rPr lang="en-IE" sz="2100" b="1" i="1" dirty="0">
                <a:solidFill>
                  <a:srgbClr val="3F3F3F"/>
                </a:solidFill>
              </a:rPr>
              <a:t>Consultancy SME Removes Traditional Performance Reviewing</a:t>
            </a:r>
          </a:p>
        </p:txBody>
      </p:sp>
      <p:sp>
        <p:nvSpPr>
          <p:cNvPr id="9" name="Freeform 11">
            <a:extLst>
              <a:ext uri="{FF2B5EF4-FFF2-40B4-BE49-F238E27FC236}">
                <a16:creationId xmlns:a16="http://schemas.microsoft.com/office/drawing/2014/main" id="{55464136-D05F-6AED-CAF9-D6B85F39E6B5}"/>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
            <a:extLst>
              <a:ext uri="{FF2B5EF4-FFF2-40B4-BE49-F238E27FC236}">
                <a16:creationId xmlns:a16="http://schemas.microsoft.com/office/drawing/2014/main" id="{9FBB56C3-AE05-293E-6CD2-E77F310AB8BA}"/>
              </a:ext>
            </a:extLst>
          </p:cNvPr>
          <p:cNvSpPr txBox="1">
            <a:spLocks/>
          </p:cNvSpPr>
          <p:nvPr/>
        </p:nvSpPr>
        <p:spPr>
          <a:xfrm>
            <a:off x="6235125" y="1552261"/>
            <a:ext cx="5280600"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900" dirty="0">
              <a:solidFill>
                <a:srgbClr val="3F3F3F"/>
              </a:solidFill>
            </a:endParaRPr>
          </a:p>
        </p:txBody>
      </p:sp>
      <p:sp>
        <p:nvSpPr>
          <p:cNvPr id="11" name="Text Placeholder 3">
            <a:extLst>
              <a:ext uri="{FF2B5EF4-FFF2-40B4-BE49-F238E27FC236}">
                <a16:creationId xmlns:a16="http://schemas.microsoft.com/office/drawing/2014/main" id="{BFD94584-B6E4-81CA-AA3C-29DCEDE60794}"/>
              </a:ext>
            </a:extLst>
          </p:cNvPr>
          <p:cNvSpPr txBox="1">
            <a:spLocks/>
          </p:cNvSpPr>
          <p:nvPr/>
        </p:nvSpPr>
        <p:spPr>
          <a:xfrm>
            <a:off x="2972461" y="109708"/>
            <a:ext cx="5055171" cy="642993"/>
          </a:xfrm>
          <a:prstGeom prst="rect">
            <a:avLst/>
          </a:prstGeom>
          <a:solidFill>
            <a:srgbClr val="083F59"/>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rgbClr val="B9FDFA"/>
                </a:solidFill>
                <a:latin typeface="Aharoni" panose="02010803020104030203" pitchFamily="2" charset="-79"/>
                <a:cs typeface="Aharoni" panose="02010803020104030203" pitchFamily="2" charset="-79"/>
              </a:rPr>
              <a:t>Case Study Section</a:t>
            </a:r>
            <a:endParaRPr lang="en-IE" sz="3200" dirty="0">
              <a:solidFill>
                <a:srgbClr val="B9FDFA"/>
              </a:solidFill>
              <a:latin typeface="Aharoni" panose="02010803020104030203" pitchFamily="2" charset="-79"/>
              <a:cs typeface="Aharoni" panose="02010803020104030203" pitchFamily="2" charset="-79"/>
            </a:endParaRPr>
          </a:p>
        </p:txBody>
      </p:sp>
      <p:sp>
        <p:nvSpPr>
          <p:cNvPr id="12" name="Text Placeholder 3">
            <a:extLst>
              <a:ext uri="{FF2B5EF4-FFF2-40B4-BE49-F238E27FC236}">
                <a16:creationId xmlns:a16="http://schemas.microsoft.com/office/drawing/2014/main" id="{2E3355FF-3E67-D6DD-0628-1F105BE224B8}"/>
              </a:ext>
            </a:extLst>
          </p:cNvPr>
          <p:cNvSpPr txBox="1">
            <a:spLocks/>
          </p:cNvSpPr>
          <p:nvPr/>
        </p:nvSpPr>
        <p:spPr>
          <a:xfrm>
            <a:off x="6149781" y="997294"/>
            <a:ext cx="5451287" cy="1104445"/>
          </a:xfrm>
          <a:prstGeom prst="rect">
            <a:avLst/>
          </a:prstGeom>
        </p:spPr>
        <p:txBody>
          <a:bodyPr anchor="t">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3F3F3F"/>
                </a:solidFill>
                <a:latin typeface="Aharoni" panose="02010803020104030203" pitchFamily="2" charset="-79"/>
                <a:cs typeface="Aharoni" panose="02010803020104030203" pitchFamily="2" charset="-79"/>
              </a:rPr>
              <a:t>Case Study </a:t>
            </a:r>
          </a:p>
          <a:p>
            <a:r>
              <a:rPr lang="en-IE" sz="2100" b="1" i="1" dirty="0">
                <a:solidFill>
                  <a:srgbClr val="3F3F3F"/>
                </a:solidFill>
              </a:rPr>
              <a:t>IT SME Includes D&amp;I Metrics in Manager Performance Evaluations</a:t>
            </a:r>
          </a:p>
        </p:txBody>
      </p:sp>
      <p:sp>
        <p:nvSpPr>
          <p:cNvPr id="13" name="Text Placeholder 2">
            <a:extLst>
              <a:ext uri="{FF2B5EF4-FFF2-40B4-BE49-F238E27FC236}">
                <a16:creationId xmlns:a16="http://schemas.microsoft.com/office/drawing/2014/main" id="{33130331-D15E-9259-7D12-610C17CCCF3E}"/>
              </a:ext>
            </a:extLst>
          </p:cNvPr>
          <p:cNvSpPr txBox="1">
            <a:spLocks/>
          </p:cNvSpPr>
          <p:nvPr/>
        </p:nvSpPr>
        <p:spPr>
          <a:xfrm>
            <a:off x="6397797" y="2578336"/>
            <a:ext cx="5286571" cy="3387144"/>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rgbClr val="3F3F3F"/>
                </a:solidFill>
              </a:rPr>
              <a:t>An IT SME revised its performance management process to include D&amp;I metrics for evaluating managers. Instead of relying solely on traditional metrics like project delivery, the company incorporated leadership </a:t>
            </a:r>
            <a:r>
              <a:rPr lang="en-US" sz="2000" dirty="0" err="1">
                <a:solidFill>
                  <a:srgbClr val="3F3F3F"/>
                </a:solidFill>
              </a:rPr>
              <a:t>behaviour</a:t>
            </a:r>
            <a:r>
              <a:rPr lang="en-US" sz="2000" dirty="0">
                <a:solidFill>
                  <a:srgbClr val="3F3F3F"/>
                </a:solidFill>
              </a:rPr>
              <a:t>, including how managers </a:t>
            </a:r>
            <a:r>
              <a:rPr lang="en-US" sz="2000" dirty="0" err="1">
                <a:solidFill>
                  <a:srgbClr val="3F3F3F"/>
                </a:solidFill>
              </a:rPr>
              <a:t>prioritised</a:t>
            </a:r>
            <a:r>
              <a:rPr lang="en-US" sz="2000" dirty="0">
                <a:solidFill>
                  <a:srgbClr val="3F3F3F"/>
                </a:solidFill>
              </a:rPr>
              <a:t> inclusive environments. This approach helped the company increase engagement across its diverse employee base and improved internal mobility and development for underrepresented groups. The result was higher retention rates and a more inclusive workplace culture where diverse employees felt supported in their growth.</a:t>
            </a:r>
          </a:p>
          <a:p>
            <a:pPr>
              <a:lnSpc>
                <a:spcPct val="100000"/>
              </a:lnSpc>
              <a:spcBef>
                <a:spcPts val="0"/>
              </a:spcBef>
            </a:pPr>
            <a:endParaRPr lang="en-IE" sz="2000" dirty="0">
              <a:solidFill>
                <a:srgbClr val="3F3F3F"/>
              </a:solidFill>
            </a:endParaRPr>
          </a:p>
        </p:txBody>
      </p:sp>
    </p:spTree>
    <p:extLst>
      <p:ext uri="{BB962C8B-B14F-4D97-AF65-F5344CB8AC3E}">
        <p14:creationId xmlns:p14="http://schemas.microsoft.com/office/powerpoint/2010/main" val="4281503400"/>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close-up of a painting&#10;&#10;Description automatically generated">
            <a:extLst>
              <a:ext uri="{FF2B5EF4-FFF2-40B4-BE49-F238E27FC236}">
                <a16:creationId xmlns:a16="http://schemas.microsoft.com/office/drawing/2014/main" id="{F8A03901-93D6-9953-3397-639AD523235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7526" b="7526"/>
          <a:stretch>
            <a:fillRect/>
          </a:stretch>
        </p:blipFill>
        <p:spPr>
          <a:xfrm>
            <a:off x="320540" y="335338"/>
            <a:ext cx="11578483" cy="6412954"/>
          </a:xfrm>
        </p:spPr>
      </p:pic>
      <p:sp>
        <p:nvSpPr>
          <p:cNvPr id="3" name="Text Placeholder 2">
            <a:extLst>
              <a:ext uri="{FF2B5EF4-FFF2-40B4-BE49-F238E27FC236}">
                <a16:creationId xmlns:a16="http://schemas.microsoft.com/office/drawing/2014/main" id="{104D3F4B-F7E6-F9FE-AC0A-4FA45E24E8AE}"/>
              </a:ext>
            </a:extLst>
          </p:cNvPr>
          <p:cNvSpPr>
            <a:spLocks noGrp="1"/>
          </p:cNvSpPr>
          <p:nvPr>
            <p:ph type="body" sz="quarter" idx="13"/>
          </p:nvPr>
        </p:nvSpPr>
        <p:spPr>
          <a:xfrm>
            <a:off x="329175" y="2578336"/>
            <a:ext cx="5286571" cy="3387144"/>
          </a:xfrm>
        </p:spPr>
        <p:txBody>
          <a:bodyPr>
            <a:noAutofit/>
          </a:bodyPr>
          <a:lstStyle/>
          <a:p>
            <a:r>
              <a:rPr lang="en-US" sz="2000" dirty="0">
                <a:solidFill>
                  <a:srgbClr val="3F3F3F"/>
                </a:solidFill>
              </a:rPr>
              <a:t>A food services SME integrated D&amp;I into its talent development and performance management strategy. The company used the support of their local business development company to access mentorship and sponsorship programs specifically for women and minorities to ensure career progression. They also changed their performance evaluation system to focus on inclusive leadership competencies, resulting in increased representation of underrepresented groups in leadership roles and greater employee satisfaction.</a:t>
            </a:r>
          </a:p>
          <a:p>
            <a:pPr>
              <a:lnSpc>
                <a:spcPct val="100000"/>
              </a:lnSpc>
              <a:spcBef>
                <a:spcPts val="0"/>
              </a:spcBef>
            </a:pPr>
            <a:endParaRPr lang="en-IE" sz="2000" dirty="0">
              <a:solidFill>
                <a:srgbClr val="3F3F3F"/>
              </a:solidFill>
            </a:endParaRPr>
          </a:p>
        </p:txBody>
      </p:sp>
      <p:sp>
        <p:nvSpPr>
          <p:cNvPr id="4" name="Text Placeholder 3">
            <a:extLst>
              <a:ext uri="{FF2B5EF4-FFF2-40B4-BE49-F238E27FC236}">
                <a16:creationId xmlns:a16="http://schemas.microsoft.com/office/drawing/2014/main" id="{FAEC47D8-B03B-FDBD-8FAD-7EFAC2AAF5AE}"/>
              </a:ext>
            </a:extLst>
          </p:cNvPr>
          <p:cNvSpPr>
            <a:spLocks noGrp="1"/>
          </p:cNvSpPr>
          <p:nvPr>
            <p:ph type="body" sz="quarter" idx="43"/>
          </p:nvPr>
        </p:nvSpPr>
        <p:spPr>
          <a:xfrm>
            <a:off x="164459" y="1000038"/>
            <a:ext cx="5451287" cy="1314537"/>
          </a:xfrm>
        </p:spPr>
        <p:txBody>
          <a:bodyPr>
            <a:normAutofit lnSpcReduction="10000"/>
          </a:bodyPr>
          <a:lstStyle/>
          <a:p>
            <a:r>
              <a:rPr lang="en-IE" b="1" dirty="0">
                <a:solidFill>
                  <a:srgbClr val="3F3F3F"/>
                </a:solidFill>
                <a:latin typeface="Aharoni" panose="02010803020104030203" pitchFamily="2" charset="-79"/>
                <a:cs typeface="Aharoni" panose="02010803020104030203" pitchFamily="2" charset="-79"/>
              </a:rPr>
              <a:t>Case Study </a:t>
            </a:r>
          </a:p>
          <a:p>
            <a:r>
              <a:rPr lang="en-IE" sz="2100" b="1" i="1" dirty="0">
                <a:solidFill>
                  <a:srgbClr val="3F3F3F"/>
                </a:solidFill>
              </a:rPr>
              <a:t>Food Services SME Integrates D&amp;I into its Talent Development and Performance Management Strategy</a:t>
            </a:r>
          </a:p>
        </p:txBody>
      </p:sp>
      <p:sp>
        <p:nvSpPr>
          <p:cNvPr id="9" name="Freeform 11">
            <a:extLst>
              <a:ext uri="{FF2B5EF4-FFF2-40B4-BE49-F238E27FC236}">
                <a16:creationId xmlns:a16="http://schemas.microsoft.com/office/drawing/2014/main" id="{55464136-D05F-6AED-CAF9-D6B85F39E6B5}"/>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
            <a:extLst>
              <a:ext uri="{FF2B5EF4-FFF2-40B4-BE49-F238E27FC236}">
                <a16:creationId xmlns:a16="http://schemas.microsoft.com/office/drawing/2014/main" id="{9FBB56C3-AE05-293E-6CD2-E77F310AB8BA}"/>
              </a:ext>
            </a:extLst>
          </p:cNvPr>
          <p:cNvSpPr txBox="1">
            <a:spLocks/>
          </p:cNvSpPr>
          <p:nvPr/>
        </p:nvSpPr>
        <p:spPr>
          <a:xfrm>
            <a:off x="6235125" y="1552261"/>
            <a:ext cx="5280600"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900" dirty="0">
              <a:solidFill>
                <a:srgbClr val="3F3F3F"/>
              </a:solidFill>
            </a:endParaRPr>
          </a:p>
        </p:txBody>
      </p:sp>
      <p:sp>
        <p:nvSpPr>
          <p:cNvPr id="11" name="Text Placeholder 3">
            <a:extLst>
              <a:ext uri="{FF2B5EF4-FFF2-40B4-BE49-F238E27FC236}">
                <a16:creationId xmlns:a16="http://schemas.microsoft.com/office/drawing/2014/main" id="{BFD94584-B6E4-81CA-AA3C-29DCEDE60794}"/>
              </a:ext>
            </a:extLst>
          </p:cNvPr>
          <p:cNvSpPr txBox="1">
            <a:spLocks/>
          </p:cNvSpPr>
          <p:nvPr/>
        </p:nvSpPr>
        <p:spPr>
          <a:xfrm>
            <a:off x="2972461" y="109708"/>
            <a:ext cx="5055171" cy="642993"/>
          </a:xfrm>
          <a:prstGeom prst="rect">
            <a:avLst/>
          </a:prstGeom>
          <a:solidFill>
            <a:srgbClr val="083F59"/>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rgbClr val="B9FDFA"/>
                </a:solidFill>
                <a:latin typeface="Aharoni" panose="02010803020104030203" pitchFamily="2" charset="-79"/>
                <a:cs typeface="Aharoni" panose="02010803020104030203" pitchFamily="2" charset="-79"/>
              </a:rPr>
              <a:t>Case Study Section</a:t>
            </a:r>
            <a:endParaRPr lang="en-IE" sz="3200" dirty="0">
              <a:solidFill>
                <a:srgbClr val="B9FDFA"/>
              </a:solidFill>
              <a:latin typeface="Aharoni" panose="02010803020104030203" pitchFamily="2" charset="-79"/>
              <a:cs typeface="Aharoni" panose="02010803020104030203" pitchFamily="2" charset="-79"/>
            </a:endParaRPr>
          </a:p>
        </p:txBody>
      </p:sp>
      <p:sp>
        <p:nvSpPr>
          <p:cNvPr id="12" name="Text Placeholder 3">
            <a:extLst>
              <a:ext uri="{FF2B5EF4-FFF2-40B4-BE49-F238E27FC236}">
                <a16:creationId xmlns:a16="http://schemas.microsoft.com/office/drawing/2014/main" id="{2E3355FF-3E67-D6DD-0628-1F105BE224B8}"/>
              </a:ext>
            </a:extLst>
          </p:cNvPr>
          <p:cNvSpPr txBox="1">
            <a:spLocks/>
          </p:cNvSpPr>
          <p:nvPr/>
        </p:nvSpPr>
        <p:spPr>
          <a:xfrm>
            <a:off x="6149781" y="997294"/>
            <a:ext cx="5451287" cy="1104445"/>
          </a:xfrm>
          <a:prstGeom prst="rect">
            <a:avLst/>
          </a:prstGeom>
        </p:spPr>
        <p:txBody>
          <a:bodyPr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3F3F3F"/>
                </a:solidFill>
                <a:latin typeface="Aharoni" panose="02010803020104030203" pitchFamily="2" charset="-79"/>
                <a:cs typeface="Aharoni" panose="02010803020104030203" pitchFamily="2" charset="-79"/>
              </a:rPr>
              <a:t>Case Study </a:t>
            </a:r>
          </a:p>
          <a:p>
            <a:r>
              <a:rPr lang="en-IE" sz="2100" b="1" i="1" dirty="0">
                <a:solidFill>
                  <a:srgbClr val="3F3F3F"/>
                </a:solidFill>
              </a:rPr>
              <a:t>Redesigning Feedback System</a:t>
            </a:r>
          </a:p>
        </p:txBody>
      </p:sp>
      <p:sp>
        <p:nvSpPr>
          <p:cNvPr id="13" name="Text Placeholder 2">
            <a:extLst>
              <a:ext uri="{FF2B5EF4-FFF2-40B4-BE49-F238E27FC236}">
                <a16:creationId xmlns:a16="http://schemas.microsoft.com/office/drawing/2014/main" id="{33130331-D15E-9259-7D12-610C17CCCF3E}"/>
              </a:ext>
            </a:extLst>
          </p:cNvPr>
          <p:cNvSpPr txBox="1">
            <a:spLocks/>
          </p:cNvSpPr>
          <p:nvPr/>
        </p:nvSpPr>
        <p:spPr>
          <a:xfrm>
            <a:off x="6397797" y="2578336"/>
            <a:ext cx="5286571" cy="3387144"/>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rgbClr val="3F3F3F"/>
                </a:solidFill>
              </a:rPr>
              <a:t>Home services SME, Ireland </a:t>
            </a:r>
            <a:r>
              <a:rPr lang="en-US" sz="2000" dirty="0">
                <a:solidFill>
                  <a:srgbClr val="3F3F3F"/>
                </a:solidFill>
              </a:rPr>
              <a:t>actively engaged their LGBTQ+ ERG in redesigning their feedback system to ensure that feedback was respectful and supportive of diverse sexual orientations.</a:t>
            </a:r>
          </a:p>
          <a:p>
            <a:endParaRPr lang="en-US" sz="2000" dirty="0">
              <a:solidFill>
                <a:srgbClr val="3F3F3F"/>
              </a:solidFill>
            </a:endParaRPr>
          </a:p>
          <a:p>
            <a:r>
              <a:rPr lang="en-US" sz="2000" b="1" dirty="0">
                <a:solidFill>
                  <a:srgbClr val="3F3F3F"/>
                </a:solidFill>
              </a:rPr>
              <a:t>Drinks company Ireland, </a:t>
            </a:r>
            <a:r>
              <a:rPr lang="en-US" sz="2000" dirty="0">
                <a:solidFill>
                  <a:srgbClr val="3F3F3F"/>
                </a:solidFill>
              </a:rPr>
              <a:t>launched a 360-degree feedback system across its offices, which helped uncover insights into the challenges faced by all employees but especially women and minority employees.</a:t>
            </a:r>
          </a:p>
          <a:p>
            <a:pPr>
              <a:lnSpc>
                <a:spcPct val="100000"/>
              </a:lnSpc>
              <a:spcBef>
                <a:spcPts val="0"/>
              </a:spcBef>
            </a:pPr>
            <a:endParaRPr lang="en-IE" sz="2000" dirty="0">
              <a:solidFill>
                <a:srgbClr val="3F3F3F"/>
              </a:solidFill>
            </a:endParaRPr>
          </a:p>
        </p:txBody>
      </p:sp>
    </p:spTree>
    <p:extLst>
      <p:ext uri="{BB962C8B-B14F-4D97-AF65-F5344CB8AC3E}">
        <p14:creationId xmlns:p14="http://schemas.microsoft.com/office/powerpoint/2010/main" val="230733535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close-up of a painting&#10;&#10;Description automatically generated">
            <a:extLst>
              <a:ext uri="{FF2B5EF4-FFF2-40B4-BE49-F238E27FC236}">
                <a16:creationId xmlns:a16="http://schemas.microsoft.com/office/drawing/2014/main" id="{F8A03901-93D6-9953-3397-639AD523235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7526" b="7526"/>
          <a:stretch>
            <a:fillRect/>
          </a:stretch>
        </p:blipFill>
        <p:spPr>
          <a:xfrm>
            <a:off x="320540" y="335338"/>
            <a:ext cx="11578483" cy="6412954"/>
          </a:xfrm>
        </p:spPr>
      </p:pic>
      <p:sp>
        <p:nvSpPr>
          <p:cNvPr id="3" name="Text Placeholder 2">
            <a:extLst>
              <a:ext uri="{FF2B5EF4-FFF2-40B4-BE49-F238E27FC236}">
                <a16:creationId xmlns:a16="http://schemas.microsoft.com/office/drawing/2014/main" id="{104D3F4B-F7E6-F9FE-AC0A-4FA45E24E8AE}"/>
              </a:ext>
            </a:extLst>
          </p:cNvPr>
          <p:cNvSpPr>
            <a:spLocks noGrp="1"/>
          </p:cNvSpPr>
          <p:nvPr>
            <p:ph type="body" sz="quarter" idx="13"/>
          </p:nvPr>
        </p:nvSpPr>
        <p:spPr>
          <a:xfrm>
            <a:off x="329175" y="2053985"/>
            <a:ext cx="5286571" cy="3387144"/>
          </a:xfrm>
        </p:spPr>
        <p:txBody>
          <a:bodyPr>
            <a:noAutofit/>
          </a:bodyPr>
          <a:lstStyle/>
          <a:p>
            <a:pPr>
              <a:lnSpc>
                <a:spcPct val="100000"/>
              </a:lnSpc>
              <a:spcBef>
                <a:spcPts val="0"/>
              </a:spcBef>
            </a:pPr>
            <a:r>
              <a:rPr lang="en-US" sz="2000" dirty="0">
                <a:solidFill>
                  <a:srgbClr val="3F3F3F"/>
                </a:solidFill>
              </a:rPr>
              <a:t>A </a:t>
            </a:r>
            <a:r>
              <a:rPr lang="en-US" sz="2000" b="1" dirty="0">
                <a:solidFill>
                  <a:srgbClr val="3F3F3F"/>
                </a:solidFill>
              </a:rPr>
              <a:t>Dutch SME </a:t>
            </a:r>
            <a:r>
              <a:rPr lang="en-US" sz="2000" dirty="0">
                <a:solidFill>
                  <a:srgbClr val="3F3F3F"/>
                </a:solidFill>
              </a:rPr>
              <a:t>introduced a 360-degree feedback system where employees received feedback from colleagues at all levels. This approach helped reduce managerial biases and increased the perceived fairness of performance evaluations.</a:t>
            </a:r>
          </a:p>
          <a:p>
            <a:pPr>
              <a:lnSpc>
                <a:spcPct val="100000"/>
              </a:lnSpc>
              <a:spcBef>
                <a:spcPts val="0"/>
              </a:spcBef>
            </a:pPr>
            <a:endParaRPr lang="en-US" sz="1000" dirty="0">
              <a:solidFill>
                <a:srgbClr val="3F3F3F"/>
              </a:solidFill>
            </a:endParaRPr>
          </a:p>
          <a:p>
            <a:pPr>
              <a:lnSpc>
                <a:spcPct val="100000"/>
              </a:lnSpc>
              <a:spcBef>
                <a:spcPts val="0"/>
              </a:spcBef>
            </a:pPr>
            <a:r>
              <a:rPr lang="en-US" sz="2000" dirty="0">
                <a:solidFill>
                  <a:srgbClr val="3F3F3F"/>
                </a:solidFill>
              </a:rPr>
              <a:t>A </a:t>
            </a:r>
            <a:r>
              <a:rPr lang="en-US" sz="2000" b="1" dirty="0">
                <a:solidFill>
                  <a:srgbClr val="3F3F3F"/>
                </a:solidFill>
              </a:rPr>
              <a:t>Technology Services Company Ireland </a:t>
            </a:r>
            <a:r>
              <a:rPr lang="en-US" sz="2000" dirty="0">
                <a:solidFill>
                  <a:srgbClr val="3F3F3F"/>
                </a:solidFill>
              </a:rPr>
              <a:t>introduced IDPs that specifically focused on advancing women and minority employees into leadership roles, aligning performance improvement with diversity goals.</a:t>
            </a:r>
          </a:p>
          <a:p>
            <a:pPr>
              <a:lnSpc>
                <a:spcPct val="100000"/>
              </a:lnSpc>
              <a:spcBef>
                <a:spcPts val="0"/>
              </a:spcBef>
            </a:pPr>
            <a:endParaRPr lang="en-US" sz="1000" dirty="0">
              <a:solidFill>
                <a:srgbClr val="3F3F3F"/>
              </a:solidFill>
            </a:endParaRPr>
          </a:p>
          <a:p>
            <a:pPr>
              <a:lnSpc>
                <a:spcPct val="100000"/>
              </a:lnSpc>
              <a:spcBef>
                <a:spcPts val="0"/>
              </a:spcBef>
            </a:pPr>
            <a:r>
              <a:rPr lang="en-US" sz="2000" dirty="0">
                <a:solidFill>
                  <a:srgbClr val="3F3F3F"/>
                </a:solidFill>
              </a:rPr>
              <a:t>A </a:t>
            </a:r>
            <a:r>
              <a:rPr lang="en-US" sz="2000" b="1" dirty="0">
                <a:solidFill>
                  <a:srgbClr val="3F3F3F"/>
                </a:solidFill>
              </a:rPr>
              <a:t>Polish SME </a:t>
            </a:r>
            <a:r>
              <a:rPr lang="en-US" sz="2000" dirty="0">
                <a:solidFill>
                  <a:srgbClr val="3F3F3F"/>
                </a:solidFill>
              </a:rPr>
              <a:t>introduced cross-cultural training, implemented regular satisfaction surveys and </a:t>
            </a:r>
            <a:r>
              <a:rPr lang="en-US" sz="2000" dirty="0" err="1">
                <a:solidFill>
                  <a:srgbClr val="3F3F3F"/>
                </a:solidFill>
              </a:rPr>
              <a:t>prioritised</a:t>
            </a:r>
            <a:r>
              <a:rPr lang="en-US" sz="2000" dirty="0">
                <a:solidFill>
                  <a:srgbClr val="3F3F3F"/>
                </a:solidFill>
              </a:rPr>
              <a:t> regular feedback between managers and employees, which resulted in more effective and respectful communication with their departmental teams.</a:t>
            </a:r>
          </a:p>
          <a:p>
            <a:pPr>
              <a:lnSpc>
                <a:spcPct val="100000"/>
              </a:lnSpc>
              <a:spcBef>
                <a:spcPts val="0"/>
              </a:spcBef>
            </a:pPr>
            <a:endParaRPr lang="en-IE" sz="2000" dirty="0">
              <a:solidFill>
                <a:srgbClr val="3F3F3F"/>
              </a:solidFill>
            </a:endParaRPr>
          </a:p>
        </p:txBody>
      </p:sp>
      <p:sp>
        <p:nvSpPr>
          <p:cNvPr id="9" name="Freeform 11">
            <a:extLst>
              <a:ext uri="{FF2B5EF4-FFF2-40B4-BE49-F238E27FC236}">
                <a16:creationId xmlns:a16="http://schemas.microsoft.com/office/drawing/2014/main" id="{55464136-D05F-6AED-CAF9-D6B85F39E6B5}"/>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Text Placeholder 3">
            <a:extLst>
              <a:ext uri="{FF2B5EF4-FFF2-40B4-BE49-F238E27FC236}">
                <a16:creationId xmlns:a16="http://schemas.microsoft.com/office/drawing/2014/main" id="{BFD94584-B6E4-81CA-AA3C-29DCEDE60794}"/>
              </a:ext>
            </a:extLst>
          </p:cNvPr>
          <p:cNvSpPr txBox="1">
            <a:spLocks/>
          </p:cNvSpPr>
          <p:nvPr/>
        </p:nvSpPr>
        <p:spPr>
          <a:xfrm>
            <a:off x="2972461" y="109708"/>
            <a:ext cx="5055171" cy="642993"/>
          </a:xfrm>
          <a:prstGeom prst="rect">
            <a:avLst/>
          </a:prstGeom>
          <a:solidFill>
            <a:srgbClr val="083F59"/>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rgbClr val="B9FDFA"/>
                </a:solidFill>
                <a:latin typeface="Aharoni" panose="02010803020104030203" pitchFamily="2" charset="-79"/>
                <a:cs typeface="Aharoni" panose="02010803020104030203" pitchFamily="2" charset="-79"/>
              </a:rPr>
              <a:t>More Case Studies </a:t>
            </a:r>
            <a:endParaRPr lang="en-IE" sz="3200" dirty="0">
              <a:solidFill>
                <a:srgbClr val="B9FDFA"/>
              </a:solidFill>
              <a:latin typeface="Aharoni" panose="02010803020104030203" pitchFamily="2" charset="-79"/>
              <a:cs typeface="Aharoni" panose="02010803020104030203" pitchFamily="2" charset="-79"/>
            </a:endParaRPr>
          </a:p>
        </p:txBody>
      </p:sp>
      <p:sp>
        <p:nvSpPr>
          <p:cNvPr id="12" name="Text Placeholder 3">
            <a:extLst>
              <a:ext uri="{FF2B5EF4-FFF2-40B4-BE49-F238E27FC236}">
                <a16:creationId xmlns:a16="http://schemas.microsoft.com/office/drawing/2014/main" id="{2E3355FF-3E67-D6DD-0628-1F105BE224B8}"/>
              </a:ext>
            </a:extLst>
          </p:cNvPr>
          <p:cNvSpPr txBox="1">
            <a:spLocks/>
          </p:cNvSpPr>
          <p:nvPr/>
        </p:nvSpPr>
        <p:spPr>
          <a:xfrm>
            <a:off x="6149781" y="997294"/>
            <a:ext cx="5451287" cy="1104445"/>
          </a:xfrm>
          <a:prstGeom prst="rect">
            <a:avLst/>
          </a:prstGeom>
        </p:spPr>
        <p:txBody>
          <a:bodyPr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IE" b="1" dirty="0">
              <a:solidFill>
                <a:srgbClr val="3F3F3F"/>
              </a:solidFill>
              <a:latin typeface="Aharoni" panose="02010803020104030203" pitchFamily="2" charset="-79"/>
              <a:cs typeface="Aharoni" panose="02010803020104030203" pitchFamily="2" charset="-79"/>
            </a:endParaRPr>
          </a:p>
        </p:txBody>
      </p:sp>
      <p:sp>
        <p:nvSpPr>
          <p:cNvPr id="13" name="Text Placeholder 2">
            <a:extLst>
              <a:ext uri="{FF2B5EF4-FFF2-40B4-BE49-F238E27FC236}">
                <a16:creationId xmlns:a16="http://schemas.microsoft.com/office/drawing/2014/main" id="{33130331-D15E-9259-7D12-610C17CCCF3E}"/>
              </a:ext>
            </a:extLst>
          </p:cNvPr>
          <p:cNvSpPr txBox="1">
            <a:spLocks/>
          </p:cNvSpPr>
          <p:nvPr/>
        </p:nvSpPr>
        <p:spPr>
          <a:xfrm>
            <a:off x="6314497" y="2043701"/>
            <a:ext cx="5286571" cy="3387144"/>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1" dirty="0">
                <a:solidFill>
                  <a:srgbClr val="3F3F3F"/>
                </a:solidFill>
              </a:rPr>
              <a:t>An insurance company in Denmark </a:t>
            </a:r>
            <a:r>
              <a:rPr lang="en-US" sz="2000" dirty="0">
                <a:solidFill>
                  <a:srgbClr val="3F3F3F"/>
                </a:solidFill>
              </a:rPr>
              <a:t>established a diverse panel for performance reviews, leading to a marked improvement in the fairness of evaluations for employees from minority backgrounds.</a:t>
            </a:r>
          </a:p>
          <a:p>
            <a:r>
              <a:rPr lang="en-US" sz="2000" b="1" dirty="0">
                <a:solidFill>
                  <a:srgbClr val="3F3F3F"/>
                </a:solidFill>
              </a:rPr>
              <a:t>Technology company Germany </a:t>
            </a:r>
            <a:r>
              <a:rPr lang="en-US" sz="2000" dirty="0">
                <a:solidFill>
                  <a:srgbClr val="3F3F3F"/>
                </a:solidFill>
              </a:rPr>
              <a:t>adopted an AI-based performance evaluation system that flagged subjective language in reviews, allowing for corrections before evaluations were </a:t>
            </a:r>
            <a:r>
              <a:rPr lang="en-US" sz="2000" dirty="0" err="1">
                <a:solidFill>
                  <a:srgbClr val="3F3F3F"/>
                </a:solidFill>
              </a:rPr>
              <a:t>finalised</a:t>
            </a:r>
            <a:r>
              <a:rPr lang="en-US" sz="2000" dirty="0">
                <a:solidFill>
                  <a:srgbClr val="3F3F3F"/>
                </a:solidFill>
              </a:rPr>
              <a:t>.</a:t>
            </a:r>
          </a:p>
          <a:p>
            <a:pPr>
              <a:lnSpc>
                <a:spcPct val="100000"/>
              </a:lnSpc>
              <a:spcBef>
                <a:spcPts val="0"/>
              </a:spcBef>
            </a:pPr>
            <a:endParaRPr lang="en-IE" sz="2000" dirty="0">
              <a:solidFill>
                <a:srgbClr val="3F3F3F"/>
              </a:solidFill>
            </a:endParaRPr>
          </a:p>
          <a:p>
            <a:pPr>
              <a:lnSpc>
                <a:spcPct val="100000"/>
              </a:lnSpc>
              <a:spcBef>
                <a:spcPts val="0"/>
              </a:spcBef>
            </a:pPr>
            <a:r>
              <a:rPr lang="en-US" sz="2000" dirty="0">
                <a:solidFill>
                  <a:srgbClr val="3F3F3F"/>
                </a:solidFill>
              </a:rPr>
              <a:t>A </a:t>
            </a:r>
            <a:r>
              <a:rPr lang="en-US" sz="2000" b="1" dirty="0">
                <a:solidFill>
                  <a:srgbClr val="3F3F3F"/>
                </a:solidFill>
              </a:rPr>
              <a:t>Makeup company in Italy </a:t>
            </a:r>
            <a:r>
              <a:rPr lang="en-US" sz="2000" dirty="0">
                <a:solidFill>
                  <a:srgbClr val="3F3F3F"/>
                </a:solidFill>
              </a:rPr>
              <a:t>developed a guide for providing feedback and implemented inclusive communication training across different cultural branches, enhancing communication and employee satisfaction.</a:t>
            </a:r>
          </a:p>
          <a:p>
            <a:pPr>
              <a:lnSpc>
                <a:spcPct val="100000"/>
              </a:lnSpc>
              <a:spcBef>
                <a:spcPts val="0"/>
              </a:spcBef>
            </a:pPr>
            <a:endParaRPr lang="en-IE" sz="2000" dirty="0">
              <a:solidFill>
                <a:srgbClr val="3F3F3F"/>
              </a:solidFill>
            </a:endParaRPr>
          </a:p>
        </p:txBody>
      </p:sp>
    </p:spTree>
    <p:extLst>
      <p:ext uri="{BB962C8B-B14F-4D97-AF65-F5344CB8AC3E}">
        <p14:creationId xmlns:p14="http://schemas.microsoft.com/office/powerpoint/2010/main" val="1874975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3CD745C-E6B3-5995-4480-295969FCC1B5}"/>
              </a:ext>
            </a:extLst>
          </p:cNvPr>
          <p:cNvSpPr>
            <a:spLocks noGrp="1"/>
          </p:cNvSpPr>
          <p:nvPr>
            <p:ph type="body" sz="quarter" idx="13"/>
          </p:nvPr>
        </p:nvSpPr>
        <p:spPr>
          <a:xfrm>
            <a:off x="6503011" y="741621"/>
            <a:ext cx="5055171" cy="945575"/>
          </a:xfrm>
        </p:spPr>
        <p:txBody>
          <a:bodyPr>
            <a:noAutofit/>
          </a:bodyPr>
          <a:lstStyle/>
          <a:p>
            <a:pPr marL="0" indent="0" algn="l">
              <a:spcBef>
                <a:spcPts val="600"/>
              </a:spcBef>
              <a:spcAft>
                <a:spcPts val="600"/>
              </a:spcAft>
              <a:buNone/>
            </a:pPr>
            <a:r>
              <a:rPr lang="en-IE" sz="3600" kern="100" dirty="0">
                <a:solidFill>
                  <a:schemeClr val="bg1"/>
                </a:solidFill>
                <a:cs typeface="Times New Roman" panose="02020603050405020304" pitchFamily="18" charset="0"/>
              </a:rPr>
              <a:t>Performance Management and Feedback</a:t>
            </a:r>
          </a:p>
        </p:txBody>
      </p:sp>
      <p:sp>
        <p:nvSpPr>
          <p:cNvPr id="2" name="TextBox 1">
            <a:extLst>
              <a:ext uri="{FF2B5EF4-FFF2-40B4-BE49-F238E27FC236}">
                <a16:creationId xmlns:a16="http://schemas.microsoft.com/office/drawing/2014/main" id="{DC860901-FC4C-F519-95BF-ACF1162D063A}"/>
              </a:ext>
            </a:extLst>
          </p:cNvPr>
          <p:cNvSpPr txBox="1"/>
          <p:nvPr/>
        </p:nvSpPr>
        <p:spPr>
          <a:xfrm>
            <a:off x="6622118" y="2191310"/>
            <a:ext cx="5212079" cy="4247317"/>
          </a:xfrm>
          <a:prstGeom prst="rect">
            <a:avLst/>
          </a:prstGeom>
          <a:noFill/>
        </p:spPr>
        <p:txBody>
          <a:bodyPr wrap="square" rtlCol="0">
            <a:spAutoFit/>
          </a:bodyPr>
          <a:lstStyle/>
          <a:p>
            <a:pPr>
              <a:spcAft>
                <a:spcPts val="600"/>
              </a:spcAft>
            </a:pPr>
            <a:r>
              <a:rPr lang="en-IE" sz="2400" b="1" dirty="0">
                <a:solidFill>
                  <a:schemeClr val="bg1"/>
                </a:solidFill>
              </a:rPr>
              <a:t>Action 12 </a:t>
            </a:r>
            <a:r>
              <a:rPr lang="en-US" sz="2400" dirty="0">
                <a:solidFill>
                  <a:schemeClr val="bg1"/>
                </a:solidFill>
              </a:rPr>
              <a:t>Develop Fair and Objective Performance Evaluations</a:t>
            </a:r>
            <a:endParaRPr lang="en-IE" sz="2400" dirty="0">
              <a:solidFill>
                <a:schemeClr val="bg1"/>
              </a:solidFill>
            </a:endParaRPr>
          </a:p>
          <a:p>
            <a:pPr>
              <a:spcAft>
                <a:spcPts val="600"/>
              </a:spcAft>
            </a:pPr>
            <a:r>
              <a:rPr lang="en-IE" sz="2400" b="1" dirty="0">
                <a:solidFill>
                  <a:schemeClr val="bg1"/>
                </a:solidFill>
              </a:rPr>
              <a:t>Action 13 </a:t>
            </a:r>
            <a:r>
              <a:rPr lang="en-US" sz="2400" dirty="0">
                <a:solidFill>
                  <a:schemeClr val="bg1"/>
                </a:solidFill>
              </a:rPr>
              <a:t>Establish Feedback Channels that Respect Diversity</a:t>
            </a:r>
            <a:endParaRPr lang="en-IE" sz="2400" dirty="0">
              <a:solidFill>
                <a:schemeClr val="bg1"/>
              </a:solidFill>
            </a:endParaRPr>
          </a:p>
          <a:p>
            <a:pPr>
              <a:spcAft>
                <a:spcPts val="600"/>
              </a:spcAft>
            </a:pPr>
            <a:r>
              <a:rPr lang="en-IE" sz="2400" b="1" dirty="0">
                <a:solidFill>
                  <a:schemeClr val="bg1"/>
                </a:solidFill>
              </a:rPr>
              <a:t>Action 14 </a:t>
            </a:r>
            <a:r>
              <a:rPr lang="en-IE" sz="2400" dirty="0">
                <a:solidFill>
                  <a:schemeClr val="bg1"/>
                </a:solidFill>
              </a:rPr>
              <a:t>Performance Improvement and Recognition for Diverse Talent</a:t>
            </a:r>
          </a:p>
          <a:p>
            <a:pPr>
              <a:spcAft>
                <a:spcPts val="600"/>
              </a:spcAft>
            </a:pPr>
            <a:r>
              <a:rPr lang="en-IE" sz="2400" b="1" dirty="0">
                <a:solidFill>
                  <a:schemeClr val="bg1"/>
                </a:solidFill>
              </a:rPr>
              <a:t>Action 11 </a:t>
            </a:r>
            <a:r>
              <a:rPr lang="en-IE" sz="2400" dirty="0">
                <a:solidFill>
                  <a:schemeClr val="bg1"/>
                </a:solidFill>
              </a:rPr>
              <a:t>D&amp;I Retention Strategies</a:t>
            </a:r>
          </a:p>
          <a:p>
            <a:pPr>
              <a:spcAft>
                <a:spcPts val="600"/>
              </a:spcAft>
            </a:pPr>
            <a:endParaRPr lang="en-IE" sz="2400" dirty="0">
              <a:solidFill>
                <a:schemeClr val="bg1"/>
              </a:solidFill>
            </a:endParaRPr>
          </a:p>
          <a:p>
            <a:pPr>
              <a:spcAft>
                <a:spcPts val="600"/>
              </a:spcAft>
            </a:pPr>
            <a:endParaRPr lang="en-IE" sz="2400" dirty="0">
              <a:solidFill>
                <a:schemeClr val="bg1"/>
              </a:solidFill>
            </a:endParaRPr>
          </a:p>
          <a:p>
            <a:pPr>
              <a:spcAft>
                <a:spcPts val="600"/>
              </a:spcAft>
            </a:pPr>
            <a:endParaRPr lang="en-IE" sz="2400" dirty="0">
              <a:solidFill>
                <a:schemeClr val="bg1"/>
              </a:solidFill>
            </a:endParaRPr>
          </a:p>
        </p:txBody>
      </p:sp>
      <p:pic>
        <p:nvPicPr>
          <p:cNvPr id="6" name="Graphic 5" descr="Chevron arrows with solid fill">
            <a:extLst>
              <a:ext uri="{FF2B5EF4-FFF2-40B4-BE49-F238E27FC236}">
                <a16:creationId xmlns:a16="http://schemas.microsoft.com/office/drawing/2014/main" id="{733430E7-3977-3956-DCC0-8C266BC3342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57226" y="2198931"/>
            <a:ext cx="626913" cy="626913"/>
          </a:xfrm>
          <a:prstGeom prst="rect">
            <a:avLst/>
          </a:prstGeom>
        </p:spPr>
      </p:pic>
      <p:pic>
        <p:nvPicPr>
          <p:cNvPr id="7" name="Graphic 6" descr="Chevron arrows with solid fill">
            <a:extLst>
              <a:ext uri="{FF2B5EF4-FFF2-40B4-BE49-F238E27FC236}">
                <a16:creationId xmlns:a16="http://schemas.microsoft.com/office/drawing/2014/main" id="{91CAD7B2-39A5-A7A7-E50E-1A8EFC00BDD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95205" y="3040065"/>
            <a:ext cx="626913" cy="626913"/>
          </a:xfrm>
          <a:prstGeom prst="rect">
            <a:avLst/>
          </a:prstGeom>
        </p:spPr>
      </p:pic>
      <p:pic>
        <p:nvPicPr>
          <p:cNvPr id="3" name="Graphic 2" descr="Chevron arrows with solid fill">
            <a:extLst>
              <a:ext uri="{FF2B5EF4-FFF2-40B4-BE49-F238E27FC236}">
                <a16:creationId xmlns:a16="http://schemas.microsoft.com/office/drawing/2014/main" id="{322B0D80-C98F-8DC2-B9AC-2BEB6966339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999462" y="3810366"/>
            <a:ext cx="626913" cy="626913"/>
          </a:xfrm>
          <a:prstGeom prst="rect">
            <a:avLst/>
          </a:prstGeom>
        </p:spPr>
      </p:pic>
      <p:pic>
        <p:nvPicPr>
          <p:cNvPr id="12" name="Graphic 11" descr="Chevron arrows with solid fill">
            <a:extLst>
              <a:ext uri="{FF2B5EF4-FFF2-40B4-BE49-F238E27FC236}">
                <a16:creationId xmlns:a16="http://schemas.microsoft.com/office/drawing/2014/main" id="{65EBEA55-F585-6738-D81F-043D54FD14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013852" y="4580667"/>
            <a:ext cx="626913" cy="626913"/>
          </a:xfrm>
          <a:prstGeom prst="rect">
            <a:avLst/>
          </a:prstGeom>
        </p:spPr>
      </p:pic>
      <p:pic>
        <p:nvPicPr>
          <p:cNvPr id="13" name="Picture Placeholder 12" descr="A person standing in front of a group of people&#10;&#10;Description automatically generated">
            <a:extLst>
              <a:ext uri="{FF2B5EF4-FFF2-40B4-BE49-F238E27FC236}">
                <a16:creationId xmlns:a16="http://schemas.microsoft.com/office/drawing/2014/main" id="{B274B8E0-DD04-4C56-DD9A-3397777D734D}"/>
              </a:ext>
            </a:extLst>
          </p:cNvPr>
          <p:cNvPicPr>
            <a:picLocks noGrp="1" noChangeAspect="1"/>
          </p:cNvPicPr>
          <p:nvPr>
            <p:ph type="pic" sz="quarter" idx="44"/>
          </p:nvPr>
        </p:nvPicPr>
        <p:blipFill>
          <a:blip r:embed="rId4" cstate="email">
            <a:extLst>
              <a:ext uri="{28A0092B-C50C-407E-A947-70E740481C1C}">
                <a14:useLocalDpi xmlns:a14="http://schemas.microsoft.com/office/drawing/2010/main"/>
              </a:ext>
            </a:extLst>
          </a:blip>
          <a:srcRect l="16667" r="16667"/>
          <a:stretch>
            <a:fillRect/>
          </a:stretch>
        </p:blipFill>
        <p:spPr/>
      </p:pic>
      <p:sp>
        <p:nvSpPr>
          <p:cNvPr id="5" name="TextBox 4">
            <a:extLst>
              <a:ext uri="{FF2B5EF4-FFF2-40B4-BE49-F238E27FC236}">
                <a16:creationId xmlns:a16="http://schemas.microsoft.com/office/drawing/2014/main" id="{A18595B3-A890-5D60-FC2E-9BF7F8601B77}"/>
              </a:ext>
            </a:extLst>
          </p:cNvPr>
          <p:cNvSpPr txBox="1"/>
          <p:nvPr/>
        </p:nvSpPr>
        <p:spPr>
          <a:xfrm>
            <a:off x="4685447" y="281636"/>
            <a:ext cx="1824186" cy="861774"/>
          </a:xfrm>
          <a:prstGeom prst="rect">
            <a:avLst/>
          </a:prstGeom>
          <a:noFill/>
        </p:spPr>
        <p:txBody>
          <a:bodyPr wrap="square" rtlCol="0">
            <a:spAutoFit/>
          </a:bodyPr>
          <a:lstStyle/>
          <a:p>
            <a:r>
              <a:rPr lang="en-IE" sz="5000" b="1" dirty="0">
                <a:solidFill>
                  <a:schemeClr val="bg1"/>
                </a:solidFill>
              </a:rPr>
              <a:t>Step 9</a:t>
            </a:r>
            <a:endParaRPr lang="en-IE" sz="5000" dirty="0">
              <a:solidFill>
                <a:schemeClr val="bg1"/>
              </a:solidFill>
            </a:endParaRPr>
          </a:p>
        </p:txBody>
      </p:sp>
      <p:pic>
        <p:nvPicPr>
          <p:cNvPr id="8" name="Graphic 7" descr="Chevron arrows with solid fill">
            <a:extLst>
              <a:ext uri="{FF2B5EF4-FFF2-40B4-BE49-F238E27FC236}">
                <a16:creationId xmlns:a16="http://schemas.microsoft.com/office/drawing/2014/main" id="{138B6F45-41C1-7673-0629-1D108A1E99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017513" y="399066"/>
            <a:ext cx="626913" cy="626913"/>
          </a:xfrm>
          <a:prstGeom prst="rect">
            <a:avLst/>
          </a:prstGeom>
        </p:spPr>
      </p:pic>
    </p:spTree>
    <p:extLst>
      <p:ext uri="{BB962C8B-B14F-4D97-AF65-F5344CB8AC3E}">
        <p14:creationId xmlns:p14="http://schemas.microsoft.com/office/powerpoint/2010/main" val="423585487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9794953F-66C6-E9D3-3B70-EAEFF443EB3F}"/>
              </a:ext>
            </a:extLst>
          </p:cNvPr>
          <p:cNvSpPr>
            <a:spLocks noGrp="1"/>
          </p:cNvSpPr>
          <p:nvPr>
            <p:ph type="body" sz="quarter" idx="13"/>
          </p:nvPr>
        </p:nvSpPr>
        <p:spPr>
          <a:xfrm>
            <a:off x="216519" y="788589"/>
            <a:ext cx="5580047" cy="2635608"/>
          </a:xfrm>
        </p:spPr>
        <p:txBody>
          <a:bodyPr anchor="t">
            <a:noAutofit/>
          </a:bodyPr>
          <a:lstStyle/>
          <a:p>
            <a:pPr marL="342900" indent="-342900" algn="l">
              <a:buClr>
                <a:srgbClr val="EE1765"/>
              </a:buClr>
              <a:buFont typeface="Wingdings" panose="05000000000000000000" pitchFamily="2" charset="2"/>
              <a:buChar char="q"/>
            </a:pPr>
            <a:r>
              <a:rPr lang="en-US" sz="2000" dirty="0">
                <a:solidFill>
                  <a:srgbClr val="083F59"/>
                </a:solidFill>
                <a:latin typeface="Calibri "/>
              </a:rPr>
              <a:t>"</a:t>
            </a:r>
            <a:r>
              <a:rPr lang="en-US" sz="2000" dirty="0">
                <a:solidFill>
                  <a:srgbClr val="083F59"/>
                </a:solidFill>
                <a:latin typeface="Calibri "/>
                <a:hlinkClick r:id="rId2">
                  <a:extLst>
                    <a:ext uri="{A12FA001-AC4F-418D-AE19-62706E023703}">
                      <ahyp:hlinkClr xmlns:ahyp="http://schemas.microsoft.com/office/drawing/2018/hyperlinkcolor" val="tx"/>
                    </a:ext>
                  </a:extLst>
                </a:hlinkClick>
              </a:rPr>
              <a:t>Inclusive SME Performance Evaluation Frameworks</a:t>
            </a:r>
            <a:r>
              <a:rPr lang="en-US" sz="2000" dirty="0">
                <a:solidFill>
                  <a:srgbClr val="083F59"/>
                </a:solidFill>
                <a:latin typeface="Calibri "/>
              </a:rPr>
              <a:t>“2019.</a:t>
            </a:r>
          </a:p>
          <a:p>
            <a:pPr marL="342900" indent="-342900" algn="l">
              <a:buClr>
                <a:srgbClr val="EE1765"/>
              </a:buClr>
              <a:buFont typeface="Wingdings" panose="05000000000000000000" pitchFamily="2" charset="2"/>
              <a:buChar char="q"/>
            </a:pPr>
            <a:r>
              <a:rPr lang="en-US" sz="2000" dirty="0">
                <a:solidFill>
                  <a:srgbClr val="083F59"/>
                </a:solidFill>
                <a:latin typeface="Calibri "/>
              </a:rPr>
              <a:t>McKinsey: </a:t>
            </a:r>
            <a:r>
              <a:rPr lang="en-US" sz="2000" dirty="0">
                <a:solidFill>
                  <a:srgbClr val="083F59"/>
                </a:solidFill>
                <a:latin typeface="Calibri "/>
                <a:hlinkClick r:id="rId3">
                  <a:extLst>
                    <a:ext uri="{A12FA001-AC4F-418D-AE19-62706E023703}">
                      <ahyp:hlinkClr xmlns:ahyp="http://schemas.microsoft.com/office/drawing/2018/hyperlinkcolor" val="tx"/>
                    </a:ext>
                  </a:extLst>
                </a:hlinkClick>
              </a:rPr>
              <a:t>How to Ensure Fair Performance Evaluations</a:t>
            </a:r>
            <a:endParaRPr lang="en-US" sz="2000" dirty="0">
              <a:solidFill>
                <a:srgbClr val="083F59"/>
              </a:solidFill>
              <a:latin typeface="Calibri "/>
            </a:endParaRPr>
          </a:p>
          <a:p>
            <a:pPr marL="342900" indent="-342900" algn="l">
              <a:buClr>
                <a:srgbClr val="EE1765"/>
              </a:buClr>
              <a:buFont typeface="Wingdings" panose="05000000000000000000" pitchFamily="2" charset="2"/>
              <a:buChar char="q"/>
            </a:pPr>
            <a:r>
              <a:rPr lang="en-US" sz="2000" dirty="0">
                <a:solidFill>
                  <a:srgbClr val="083F59"/>
                </a:solidFill>
                <a:latin typeface="Calibri "/>
              </a:rPr>
              <a:t>Harvard Business Review: </a:t>
            </a:r>
            <a:r>
              <a:rPr lang="en-US" sz="2000" dirty="0">
                <a:solidFill>
                  <a:srgbClr val="083F59"/>
                </a:solidFill>
                <a:latin typeface="Calibri "/>
                <a:hlinkClick r:id="rId4">
                  <a:extLst>
                    <a:ext uri="{A12FA001-AC4F-418D-AE19-62706E023703}">
                      <ahyp:hlinkClr xmlns:ahyp="http://schemas.microsoft.com/office/drawing/2018/hyperlinkcolor" val="tx"/>
                    </a:ext>
                  </a:extLst>
                </a:hlinkClick>
              </a:rPr>
              <a:t>Why Performance Reviews Fail </a:t>
            </a:r>
            <a:r>
              <a:rPr lang="en-US" sz="2000" dirty="0">
                <a:solidFill>
                  <a:srgbClr val="083F59"/>
                </a:solidFill>
                <a:latin typeface="Calibri "/>
              </a:rPr>
              <a:t>- Discusses the common pitfalls in performance reviews and how they can be addressed.</a:t>
            </a:r>
          </a:p>
          <a:p>
            <a:pPr marL="342900" indent="-342900" algn="l">
              <a:buClr>
                <a:srgbClr val="EE1765"/>
              </a:buClr>
              <a:buFont typeface="Wingdings" panose="05000000000000000000" pitchFamily="2" charset="2"/>
              <a:buChar char="q"/>
            </a:pPr>
            <a:r>
              <a:rPr lang="en-US" sz="2000" dirty="0">
                <a:solidFill>
                  <a:srgbClr val="083F59"/>
                </a:solidFill>
                <a:latin typeface="Calibri "/>
              </a:rPr>
              <a:t>Deloitte: </a:t>
            </a:r>
            <a:r>
              <a:rPr lang="en-US" sz="2000" dirty="0">
                <a:solidFill>
                  <a:srgbClr val="083F59"/>
                </a:solidFill>
                <a:latin typeface="Calibri "/>
                <a:hlinkClick r:id="rId5">
                  <a:extLst>
                    <a:ext uri="{A12FA001-AC4F-418D-AE19-62706E023703}">
                      <ahyp:hlinkClr xmlns:ahyp="http://schemas.microsoft.com/office/drawing/2018/hyperlinkcolor" val="tx"/>
                    </a:ext>
                  </a:extLst>
                </a:hlinkClick>
              </a:rPr>
              <a:t>The Equity Imperative </a:t>
            </a:r>
            <a:r>
              <a:rPr lang="en-US" sz="2000" dirty="0">
                <a:solidFill>
                  <a:srgbClr val="083F59"/>
                </a:solidFill>
                <a:latin typeface="Calibri "/>
              </a:rPr>
              <a:t>- Explores the importance of equity in workplace practices.</a:t>
            </a:r>
          </a:p>
          <a:p>
            <a:pPr marL="342900" indent="-342900" algn="l">
              <a:buClr>
                <a:srgbClr val="EE1765"/>
              </a:buClr>
              <a:buFont typeface="Wingdings" panose="05000000000000000000" pitchFamily="2" charset="2"/>
              <a:buChar char="q"/>
            </a:pPr>
            <a:r>
              <a:rPr lang="en-US" sz="2000" dirty="0">
                <a:solidFill>
                  <a:srgbClr val="083F59"/>
                </a:solidFill>
                <a:latin typeface="Calibri "/>
              </a:rPr>
              <a:t>McKinsey &amp; Company: </a:t>
            </a:r>
            <a:r>
              <a:rPr lang="en-US" sz="2000" dirty="0">
                <a:solidFill>
                  <a:srgbClr val="083F59"/>
                </a:solidFill>
                <a:latin typeface="Calibri "/>
                <a:hlinkClick r:id="rId6">
                  <a:extLst>
                    <a:ext uri="{A12FA001-AC4F-418D-AE19-62706E023703}">
                      <ahyp:hlinkClr xmlns:ahyp="http://schemas.microsoft.com/office/drawing/2018/hyperlinkcolor" val="tx"/>
                    </a:ext>
                  </a:extLst>
                </a:hlinkClick>
              </a:rPr>
              <a:t>Diversity Wins: How Inclusion Matters</a:t>
            </a:r>
            <a:endParaRPr lang="en-US" sz="2000" dirty="0">
              <a:solidFill>
                <a:srgbClr val="083F59"/>
              </a:solidFill>
              <a:latin typeface="Calibri "/>
            </a:endParaRPr>
          </a:p>
          <a:p>
            <a:pPr marL="342900" indent="-342900" algn="l">
              <a:buClr>
                <a:srgbClr val="EE1765"/>
              </a:buClr>
              <a:buFont typeface="Wingdings" panose="05000000000000000000" pitchFamily="2" charset="2"/>
              <a:buChar char="q"/>
            </a:pPr>
            <a:r>
              <a:rPr lang="en-US" sz="2000" dirty="0">
                <a:solidFill>
                  <a:srgbClr val="083F59"/>
                </a:solidFill>
                <a:latin typeface="Calibri "/>
              </a:rPr>
              <a:t>Harvard Business Review: </a:t>
            </a:r>
            <a:r>
              <a:rPr lang="en-US" sz="2000" dirty="0">
                <a:solidFill>
                  <a:srgbClr val="083F59"/>
                </a:solidFill>
                <a:latin typeface="Calibri "/>
                <a:hlinkClick r:id="rId7">
                  <a:extLst>
                    <a:ext uri="{A12FA001-AC4F-418D-AE19-62706E023703}">
                      <ahyp:hlinkClr xmlns:ahyp="http://schemas.microsoft.com/office/drawing/2018/hyperlinkcolor" val="tx"/>
                    </a:ext>
                  </a:extLst>
                </a:hlinkClick>
              </a:rPr>
              <a:t>How to Take Bias Out of Performance Reviews</a:t>
            </a:r>
            <a:endParaRPr lang="en-US" sz="2000" dirty="0">
              <a:solidFill>
                <a:srgbClr val="083F59"/>
              </a:solidFill>
              <a:latin typeface="Calibri "/>
            </a:endParaRPr>
          </a:p>
          <a:p>
            <a:pPr marL="342900" indent="-342900" algn="l">
              <a:buClr>
                <a:srgbClr val="EE1765"/>
              </a:buClr>
              <a:buFont typeface="Wingdings" panose="05000000000000000000" pitchFamily="2" charset="2"/>
              <a:buChar char="q"/>
            </a:pPr>
            <a:r>
              <a:rPr lang="en-US" sz="2000" dirty="0">
                <a:solidFill>
                  <a:srgbClr val="083F59"/>
                </a:solidFill>
                <a:latin typeface="Calibri "/>
              </a:rPr>
              <a:t>Gallup - </a:t>
            </a:r>
            <a:r>
              <a:rPr lang="en-US" sz="2000" dirty="0">
                <a:solidFill>
                  <a:srgbClr val="083F59"/>
                </a:solidFill>
                <a:latin typeface="Calibri "/>
                <a:hlinkClick r:id="rId8">
                  <a:extLst>
                    <a:ext uri="{A12FA001-AC4F-418D-AE19-62706E023703}">
                      <ahyp:hlinkClr xmlns:ahyp="http://schemas.microsoft.com/office/drawing/2018/hyperlinkcolor" val="tx"/>
                    </a:ext>
                  </a:extLst>
                </a:hlinkClick>
              </a:rPr>
              <a:t>How to Build a Feedback-Rich Culture</a:t>
            </a:r>
            <a:endParaRPr lang="en-US" sz="2000" dirty="0">
              <a:solidFill>
                <a:srgbClr val="083F59"/>
              </a:solidFill>
              <a:latin typeface="Calibri "/>
            </a:endParaRPr>
          </a:p>
          <a:p>
            <a:pPr marL="342900" indent="-342900" algn="l">
              <a:buClr>
                <a:srgbClr val="EE1765"/>
              </a:buClr>
              <a:buFont typeface="Wingdings" panose="05000000000000000000" pitchFamily="2" charset="2"/>
              <a:buChar char="q"/>
            </a:pPr>
            <a:endParaRPr lang="en-US" sz="2000" dirty="0">
              <a:solidFill>
                <a:srgbClr val="083F59"/>
              </a:solidFill>
              <a:latin typeface="Calibri "/>
            </a:endParaRPr>
          </a:p>
          <a:p>
            <a:pPr marL="342900" indent="-342900" algn="l">
              <a:buFont typeface="Wingdings" panose="05000000000000000000" pitchFamily="2" charset="2"/>
              <a:buChar char="q"/>
            </a:pPr>
            <a:endParaRPr lang="en-IE" sz="2100" dirty="0">
              <a:solidFill>
                <a:srgbClr val="083F59"/>
              </a:solidFill>
            </a:endParaRPr>
          </a:p>
        </p:txBody>
      </p:sp>
      <p:sp>
        <p:nvSpPr>
          <p:cNvPr id="11" name="TextBox 10">
            <a:extLst>
              <a:ext uri="{FF2B5EF4-FFF2-40B4-BE49-F238E27FC236}">
                <a16:creationId xmlns:a16="http://schemas.microsoft.com/office/drawing/2014/main" id="{7B00FEBB-97B8-ACB8-AA94-A73BD1C4A2D1}"/>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9">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
        <p:nvSpPr>
          <p:cNvPr id="12" name="Round Diagonal Corner Rectangle 9">
            <a:extLst>
              <a:ext uri="{FF2B5EF4-FFF2-40B4-BE49-F238E27FC236}">
                <a16:creationId xmlns:a16="http://schemas.microsoft.com/office/drawing/2014/main" id="{09F9AE53-FABA-F915-AFBA-0A33739FE168}"/>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aphic 2">
            <a:extLst>
              <a:ext uri="{FF2B5EF4-FFF2-40B4-BE49-F238E27FC236}">
                <a16:creationId xmlns:a16="http://schemas.microsoft.com/office/drawing/2014/main" id="{BDF3B9FB-0B9E-7B84-7C61-515565147898}"/>
              </a:ext>
            </a:extLst>
          </p:cNvPr>
          <p:cNvGrpSpPr/>
          <p:nvPr/>
        </p:nvGrpSpPr>
        <p:grpSpPr>
          <a:xfrm>
            <a:off x="6490263" y="1414589"/>
            <a:ext cx="1552576" cy="1513167"/>
            <a:chOff x="5127892" y="1642689"/>
            <a:chExt cx="1294219" cy="947086"/>
          </a:xfrm>
        </p:grpSpPr>
        <p:sp>
          <p:nvSpPr>
            <p:cNvPr id="14" name="Freeform 6">
              <a:extLst>
                <a:ext uri="{FF2B5EF4-FFF2-40B4-BE49-F238E27FC236}">
                  <a16:creationId xmlns:a16="http://schemas.microsoft.com/office/drawing/2014/main" id="{04E1F018-94B4-EE32-26D5-B1805C9430E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2DA167ED-1AD0-01B2-D740-BC213FAA97E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D2173D92-6542-C29E-BE12-9837424206F6}"/>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0A78FFDE-699D-F6D5-DECD-33EC18838AB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51B1225C-2F1D-9234-7865-A868FF5CC411}"/>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619AD872-4D89-982E-A04D-D04C37D44443}"/>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4D0629E1-1397-7ECB-2F11-C08820815992}"/>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73FB1F6F-3B26-EA3E-8D79-58D13EF16A17}"/>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340FB5D4-08E7-700B-2B9E-6EABB552995A}"/>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05DFD3EC-32CE-BB04-B6EC-4CC662E57FE9}"/>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C341445C-8B80-24C1-04E8-0A49E296CA1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AA32C3AF-B877-0EE8-C5F8-D21C45084F6E}"/>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E584FE5B-0FBF-3351-599C-1FDD93809F46}"/>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6992931F-CA93-663B-2A3F-1BDF18753DA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A38DAB2C-6E41-13FA-F46C-7CCC4D6D0EE7}"/>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A6AFE1A4-ABB3-56C6-1693-BD7584D96A8F}"/>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4AB459B4-5614-7C21-91CE-9881E0B95F75}"/>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78E965BF-4F6C-2B1A-D62F-101FEBC3FC9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1D6C1947-130B-30CE-DFE2-70ADEA3EFD2A}"/>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674A4486-A119-B135-2255-6BD07D08FDE7}"/>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9BB54DCA-E6C6-EFBB-EB25-D010FD04A001}"/>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ED0FA045-77D9-D272-B4E7-F602DB95C6A1}"/>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AE0EF2DE-CCAB-34AC-F574-C2D89518B161}"/>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83270421-24D9-A0A0-72F9-39FB23319C3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B5A0D588-02A7-9199-09C8-4D226414907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C0C289E2-03FE-9E13-883B-13364BFCD169}"/>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C5AD535-2B64-5BC8-12E0-050CACF2597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BA3BF657-4218-BCB5-2EE1-33EC29B41C94}"/>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C57051BB-A4CA-0AC6-B4C2-04A5AAC026E6}"/>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ED2D4F8F-23D4-11A1-C769-B7104948D339}"/>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CE229A02-D4C5-9426-5791-95C9C707D666}"/>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C877733C-11C2-4F0F-E8E0-FB65A1BDF819}"/>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86E25BE7-7BFF-6907-DB14-52278E2A319A}"/>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5231D751-24AA-0640-2748-AB525B566EDD}"/>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034E318C-E288-F29E-640C-30791FF564F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68DB15E0-CB96-B671-C2EE-2B55C42A755A}"/>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8674686F-690A-14C9-E156-927958B813E0}"/>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62FCE24C-4ABC-3EC2-2DB9-0AD31D3D2E10}"/>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88E2042A-1A2F-DDA9-38EB-A3AD3046A40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68AAE323-5786-1182-C9F7-E11CE2F8D5E5}"/>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E3D55607-E9CF-6559-2B83-E8DB8539B4BA}"/>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B4B9F4B9-F886-7F66-9EA3-8170A39C6E9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09BDDA0-65EA-96BE-243C-0966F2357578}"/>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09BCBB44-D6CF-731E-1BAD-40C90ACEEC38}"/>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19F31141-AF59-99AE-39BF-C523541F4A9C}"/>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FE1E675-8474-B925-6AB8-E84965EB007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6E1B5F5A-97B0-B090-1921-20737B15FA8C}"/>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6D393898-7F88-CB2B-A858-44A5D48D746B}"/>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ACCD02E9-F3B1-0531-9438-FE0C84FF44FA}"/>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1896675A-8BCC-94D3-F9D8-63AE7449A324}"/>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E8252C08-EEFA-7C6E-F0C9-CFCC90A163FF}"/>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C7B8ED6E-D841-5A47-959A-6BB4E638CC3C}"/>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D9D40EA3-F5CF-0D89-A0E4-7ECE7EEC07D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A182A531-BDEF-D057-90CC-9AA4FFEF5B78}"/>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E9D67F00-C943-6C43-C962-4E9B0F76DA14}"/>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2AA16678-05E6-A5AD-E12D-D6C09FDF331D}"/>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B22E2F1C-9FCE-88BA-466B-84300CF2FAB6}"/>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570B4251-246E-84A1-ED29-3C302F4691B9}"/>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 Placeholder 8">
            <a:extLst>
              <a:ext uri="{FF2B5EF4-FFF2-40B4-BE49-F238E27FC236}">
                <a16:creationId xmlns:a16="http://schemas.microsoft.com/office/drawing/2014/main" id="{A52F77AA-FE62-66F6-C792-8C79CBE48C7D}"/>
              </a:ext>
            </a:extLst>
          </p:cNvPr>
          <p:cNvSpPr txBox="1">
            <a:spLocks/>
          </p:cNvSpPr>
          <p:nvPr/>
        </p:nvSpPr>
        <p:spPr>
          <a:xfrm>
            <a:off x="5887063" y="6960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
        <p:nvSpPr>
          <p:cNvPr id="6" name="Round Diagonal Corner Rectangle 9">
            <a:extLst>
              <a:ext uri="{FF2B5EF4-FFF2-40B4-BE49-F238E27FC236}">
                <a16:creationId xmlns:a16="http://schemas.microsoft.com/office/drawing/2014/main" id="{A5AED1CD-7D0D-0CD7-BBE1-67B1C956A440}"/>
              </a:ext>
            </a:extLst>
          </p:cNvPr>
          <p:cNvSpPr/>
          <p:nvPr/>
        </p:nvSpPr>
        <p:spPr>
          <a:xfrm rot="16200000">
            <a:off x="6577488" y="4634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2">
            <a:extLst>
              <a:ext uri="{FF2B5EF4-FFF2-40B4-BE49-F238E27FC236}">
                <a16:creationId xmlns:a16="http://schemas.microsoft.com/office/drawing/2014/main" id="{8742F968-5509-260A-F74B-811CDD055483}"/>
              </a:ext>
            </a:extLst>
          </p:cNvPr>
          <p:cNvGrpSpPr/>
          <p:nvPr/>
        </p:nvGrpSpPr>
        <p:grpSpPr>
          <a:xfrm>
            <a:off x="6642663" y="1566989"/>
            <a:ext cx="1552576" cy="1513167"/>
            <a:chOff x="5127892" y="1642689"/>
            <a:chExt cx="1294219" cy="947086"/>
          </a:xfrm>
        </p:grpSpPr>
        <p:sp>
          <p:nvSpPr>
            <p:cNvPr id="73" name="Freeform 6">
              <a:extLst>
                <a:ext uri="{FF2B5EF4-FFF2-40B4-BE49-F238E27FC236}">
                  <a16:creationId xmlns:a16="http://schemas.microsoft.com/office/drawing/2014/main" id="{514C42E2-4F0E-27BB-A1AF-BC981684FDF8}"/>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74" name="Freeform 7">
              <a:extLst>
                <a:ext uri="{FF2B5EF4-FFF2-40B4-BE49-F238E27FC236}">
                  <a16:creationId xmlns:a16="http://schemas.microsoft.com/office/drawing/2014/main" id="{16350CEE-D2C0-427F-3B9C-F0FCA297A70D}"/>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75" name="Freeform 8">
              <a:extLst>
                <a:ext uri="{FF2B5EF4-FFF2-40B4-BE49-F238E27FC236}">
                  <a16:creationId xmlns:a16="http://schemas.microsoft.com/office/drawing/2014/main" id="{11213CF4-666A-1B7B-D992-C9A68A3BEA91}"/>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76" name="Freeform 9">
              <a:extLst>
                <a:ext uri="{FF2B5EF4-FFF2-40B4-BE49-F238E27FC236}">
                  <a16:creationId xmlns:a16="http://schemas.microsoft.com/office/drawing/2014/main" id="{2A12004A-55BB-ABC2-CD59-8D26F8BFCB7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77" name="Freeform 10">
              <a:extLst>
                <a:ext uri="{FF2B5EF4-FFF2-40B4-BE49-F238E27FC236}">
                  <a16:creationId xmlns:a16="http://schemas.microsoft.com/office/drawing/2014/main" id="{06B71F81-3447-D998-1E62-ECAFD963F2AF}"/>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78" name="Freeform 11">
              <a:extLst>
                <a:ext uri="{FF2B5EF4-FFF2-40B4-BE49-F238E27FC236}">
                  <a16:creationId xmlns:a16="http://schemas.microsoft.com/office/drawing/2014/main" id="{FAF92CBB-6F5C-6147-746B-337BF305DEEC}"/>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79" name="Freeform 12">
              <a:extLst>
                <a:ext uri="{FF2B5EF4-FFF2-40B4-BE49-F238E27FC236}">
                  <a16:creationId xmlns:a16="http://schemas.microsoft.com/office/drawing/2014/main" id="{3D48EC21-529B-1CF9-4655-85EF5CE06F23}"/>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3">
              <a:extLst>
                <a:ext uri="{FF2B5EF4-FFF2-40B4-BE49-F238E27FC236}">
                  <a16:creationId xmlns:a16="http://schemas.microsoft.com/office/drawing/2014/main" id="{A2CE33E6-2EE6-AF35-9BD8-8455D9531FC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4">
              <a:extLst>
                <a:ext uri="{FF2B5EF4-FFF2-40B4-BE49-F238E27FC236}">
                  <a16:creationId xmlns:a16="http://schemas.microsoft.com/office/drawing/2014/main" id="{C9E8750E-E10F-CDCF-8978-22AC68A0DC7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5">
              <a:extLst>
                <a:ext uri="{FF2B5EF4-FFF2-40B4-BE49-F238E27FC236}">
                  <a16:creationId xmlns:a16="http://schemas.microsoft.com/office/drawing/2014/main" id="{65F21429-8EBB-05D5-C81A-E9C02E809F3C}"/>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83" name="Freeform 16">
              <a:extLst>
                <a:ext uri="{FF2B5EF4-FFF2-40B4-BE49-F238E27FC236}">
                  <a16:creationId xmlns:a16="http://schemas.microsoft.com/office/drawing/2014/main" id="{027C76E0-861D-9203-0AD9-81045BCD6D7B}"/>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4" name="Freeform 17">
              <a:extLst>
                <a:ext uri="{FF2B5EF4-FFF2-40B4-BE49-F238E27FC236}">
                  <a16:creationId xmlns:a16="http://schemas.microsoft.com/office/drawing/2014/main" id="{FDD35D47-37C1-CF3D-C2F5-03DE89CE624F}"/>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85" name="Freeform 18">
              <a:extLst>
                <a:ext uri="{FF2B5EF4-FFF2-40B4-BE49-F238E27FC236}">
                  <a16:creationId xmlns:a16="http://schemas.microsoft.com/office/drawing/2014/main" id="{CB8498AA-08BC-B583-7D7E-DCAE172B8E79}"/>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86" name="Freeform 19">
              <a:extLst>
                <a:ext uri="{FF2B5EF4-FFF2-40B4-BE49-F238E27FC236}">
                  <a16:creationId xmlns:a16="http://schemas.microsoft.com/office/drawing/2014/main" id="{596F64A0-E058-AF22-8621-5ADF7557330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87" name="Freeform 20">
              <a:extLst>
                <a:ext uri="{FF2B5EF4-FFF2-40B4-BE49-F238E27FC236}">
                  <a16:creationId xmlns:a16="http://schemas.microsoft.com/office/drawing/2014/main" id="{51828B75-8279-CBE0-4F5C-DA163974DC52}"/>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88" name="Freeform 21">
              <a:extLst>
                <a:ext uri="{FF2B5EF4-FFF2-40B4-BE49-F238E27FC236}">
                  <a16:creationId xmlns:a16="http://schemas.microsoft.com/office/drawing/2014/main" id="{B1994089-62F1-9F62-DEB4-9F59499C6D10}"/>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89" name="Freeform 22">
              <a:extLst>
                <a:ext uri="{FF2B5EF4-FFF2-40B4-BE49-F238E27FC236}">
                  <a16:creationId xmlns:a16="http://schemas.microsoft.com/office/drawing/2014/main" id="{7522E9CA-54D6-07F0-E1D1-E3368B7F3FB6}"/>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90" name="Freeform 23">
              <a:extLst>
                <a:ext uri="{FF2B5EF4-FFF2-40B4-BE49-F238E27FC236}">
                  <a16:creationId xmlns:a16="http://schemas.microsoft.com/office/drawing/2014/main" id="{EC70DC51-3D0C-7D1E-50DE-7274D64B06FE}"/>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91" name="Freeform 24">
              <a:extLst>
                <a:ext uri="{FF2B5EF4-FFF2-40B4-BE49-F238E27FC236}">
                  <a16:creationId xmlns:a16="http://schemas.microsoft.com/office/drawing/2014/main" id="{699EE8B3-E2F2-426A-8C1C-468DCB54833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92" name="Freeform 25">
              <a:extLst>
                <a:ext uri="{FF2B5EF4-FFF2-40B4-BE49-F238E27FC236}">
                  <a16:creationId xmlns:a16="http://schemas.microsoft.com/office/drawing/2014/main" id="{274CC0D7-B3F9-BB25-D083-15215924771B}"/>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93" name="Freeform 26">
              <a:extLst>
                <a:ext uri="{FF2B5EF4-FFF2-40B4-BE49-F238E27FC236}">
                  <a16:creationId xmlns:a16="http://schemas.microsoft.com/office/drawing/2014/main" id="{500ABA48-D0AD-C4B0-DA74-2FA1D8FBA6F4}"/>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94" name="Freeform 27">
              <a:extLst>
                <a:ext uri="{FF2B5EF4-FFF2-40B4-BE49-F238E27FC236}">
                  <a16:creationId xmlns:a16="http://schemas.microsoft.com/office/drawing/2014/main" id="{AA7CC41D-261C-7DE7-D7D3-C5274BAE475C}"/>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95" name="Freeform 28">
              <a:extLst>
                <a:ext uri="{FF2B5EF4-FFF2-40B4-BE49-F238E27FC236}">
                  <a16:creationId xmlns:a16="http://schemas.microsoft.com/office/drawing/2014/main" id="{01F4EA28-385C-2ACA-58D2-A571FF9B3830}"/>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96" name="Freeform 29">
              <a:extLst>
                <a:ext uri="{FF2B5EF4-FFF2-40B4-BE49-F238E27FC236}">
                  <a16:creationId xmlns:a16="http://schemas.microsoft.com/office/drawing/2014/main" id="{D5CB9E9D-5065-9902-8350-577C0F7FDB5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97" name="Freeform 30">
              <a:extLst>
                <a:ext uri="{FF2B5EF4-FFF2-40B4-BE49-F238E27FC236}">
                  <a16:creationId xmlns:a16="http://schemas.microsoft.com/office/drawing/2014/main" id="{C0FDD645-8ACC-3702-5252-867C4CE57E21}"/>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98" name="Freeform 31">
              <a:extLst>
                <a:ext uri="{FF2B5EF4-FFF2-40B4-BE49-F238E27FC236}">
                  <a16:creationId xmlns:a16="http://schemas.microsoft.com/office/drawing/2014/main" id="{96745648-ABB6-1119-57CD-0C9C382A8A95}"/>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99" name="Freeform 32">
              <a:extLst>
                <a:ext uri="{FF2B5EF4-FFF2-40B4-BE49-F238E27FC236}">
                  <a16:creationId xmlns:a16="http://schemas.microsoft.com/office/drawing/2014/main" id="{AAC7DE28-F422-D664-A4FC-B7C160C00C1E}"/>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00" name="Freeform 33">
              <a:extLst>
                <a:ext uri="{FF2B5EF4-FFF2-40B4-BE49-F238E27FC236}">
                  <a16:creationId xmlns:a16="http://schemas.microsoft.com/office/drawing/2014/main" id="{69433177-8F9A-284F-1006-DC3A260ECBC5}"/>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01" name="Freeform 34">
              <a:extLst>
                <a:ext uri="{FF2B5EF4-FFF2-40B4-BE49-F238E27FC236}">
                  <a16:creationId xmlns:a16="http://schemas.microsoft.com/office/drawing/2014/main" id="{66CB967C-407C-6A70-7B65-3AA4DE027080}"/>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02" name="Freeform 35">
              <a:extLst>
                <a:ext uri="{FF2B5EF4-FFF2-40B4-BE49-F238E27FC236}">
                  <a16:creationId xmlns:a16="http://schemas.microsoft.com/office/drawing/2014/main" id="{0D4DBE28-10D8-3C93-CD8F-3A756CF3E892}"/>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03" name="Freeform 36">
              <a:extLst>
                <a:ext uri="{FF2B5EF4-FFF2-40B4-BE49-F238E27FC236}">
                  <a16:creationId xmlns:a16="http://schemas.microsoft.com/office/drawing/2014/main" id="{B52EC49F-F6FB-7B79-8ECD-01D0B3E1B598}"/>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04" name="Freeform 37">
              <a:extLst>
                <a:ext uri="{FF2B5EF4-FFF2-40B4-BE49-F238E27FC236}">
                  <a16:creationId xmlns:a16="http://schemas.microsoft.com/office/drawing/2014/main" id="{0AE09D09-506B-10BF-8FEA-97BF0F31380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05" name="Freeform 38">
              <a:extLst>
                <a:ext uri="{FF2B5EF4-FFF2-40B4-BE49-F238E27FC236}">
                  <a16:creationId xmlns:a16="http://schemas.microsoft.com/office/drawing/2014/main" id="{F262FD64-85A0-7927-BB2F-F46489298824}"/>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06" name="Freeform 39">
              <a:extLst>
                <a:ext uri="{FF2B5EF4-FFF2-40B4-BE49-F238E27FC236}">
                  <a16:creationId xmlns:a16="http://schemas.microsoft.com/office/drawing/2014/main" id="{475A6765-E5CB-09A9-3D5B-E5F5040B546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07" name="Freeform 40">
              <a:extLst>
                <a:ext uri="{FF2B5EF4-FFF2-40B4-BE49-F238E27FC236}">
                  <a16:creationId xmlns:a16="http://schemas.microsoft.com/office/drawing/2014/main" id="{A43BC383-40C2-0023-B2B9-B011C2EE29B0}"/>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08" name="Freeform 41">
              <a:extLst>
                <a:ext uri="{FF2B5EF4-FFF2-40B4-BE49-F238E27FC236}">
                  <a16:creationId xmlns:a16="http://schemas.microsoft.com/office/drawing/2014/main" id="{F3B80410-776E-B7FF-3567-1CC7FB5A25AD}"/>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09" name="Freeform 42">
              <a:extLst>
                <a:ext uri="{FF2B5EF4-FFF2-40B4-BE49-F238E27FC236}">
                  <a16:creationId xmlns:a16="http://schemas.microsoft.com/office/drawing/2014/main" id="{A0FBFA52-FDAB-7F85-733C-9EAFE8FF2DB9}"/>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10" name="Freeform 43">
              <a:extLst>
                <a:ext uri="{FF2B5EF4-FFF2-40B4-BE49-F238E27FC236}">
                  <a16:creationId xmlns:a16="http://schemas.microsoft.com/office/drawing/2014/main" id="{F1E3F2DF-513C-7939-8E23-8F877C1A6D4F}"/>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11" name="Freeform 44">
              <a:extLst>
                <a:ext uri="{FF2B5EF4-FFF2-40B4-BE49-F238E27FC236}">
                  <a16:creationId xmlns:a16="http://schemas.microsoft.com/office/drawing/2014/main" id="{DCFD3E1E-03A8-3541-6981-F2B368E7D97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12" name="Freeform 45">
              <a:extLst>
                <a:ext uri="{FF2B5EF4-FFF2-40B4-BE49-F238E27FC236}">
                  <a16:creationId xmlns:a16="http://schemas.microsoft.com/office/drawing/2014/main" id="{6D6048A3-78A7-E15C-51B9-A86EA3D5C2A7}"/>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13" name="Freeform 46">
              <a:extLst>
                <a:ext uri="{FF2B5EF4-FFF2-40B4-BE49-F238E27FC236}">
                  <a16:creationId xmlns:a16="http://schemas.microsoft.com/office/drawing/2014/main" id="{710FB023-290E-6B6E-65E7-ED9289FA49F2}"/>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14" name="Freeform 47">
              <a:extLst>
                <a:ext uri="{FF2B5EF4-FFF2-40B4-BE49-F238E27FC236}">
                  <a16:creationId xmlns:a16="http://schemas.microsoft.com/office/drawing/2014/main" id="{ABB160CE-6CE2-BC67-DD1E-9FC21B424535}"/>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15" name="Freeform 48">
              <a:extLst>
                <a:ext uri="{FF2B5EF4-FFF2-40B4-BE49-F238E27FC236}">
                  <a16:creationId xmlns:a16="http://schemas.microsoft.com/office/drawing/2014/main" id="{AB640083-25D1-B00C-B2B5-B8057EC814E3}"/>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16" name="Freeform 49">
              <a:extLst>
                <a:ext uri="{FF2B5EF4-FFF2-40B4-BE49-F238E27FC236}">
                  <a16:creationId xmlns:a16="http://schemas.microsoft.com/office/drawing/2014/main" id="{EB7F237B-4B55-CE94-3993-8E1BA1D9DBA2}"/>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17" name="Freeform 50">
              <a:extLst>
                <a:ext uri="{FF2B5EF4-FFF2-40B4-BE49-F238E27FC236}">
                  <a16:creationId xmlns:a16="http://schemas.microsoft.com/office/drawing/2014/main" id="{482D2761-A9EB-7CE1-55C1-2321B987AFFE}"/>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18" name="Freeform 51">
              <a:extLst>
                <a:ext uri="{FF2B5EF4-FFF2-40B4-BE49-F238E27FC236}">
                  <a16:creationId xmlns:a16="http://schemas.microsoft.com/office/drawing/2014/main" id="{98D85F46-7DB1-517A-54B0-7B5A8F6FDA2B}"/>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19" name="Freeform 52">
              <a:extLst>
                <a:ext uri="{FF2B5EF4-FFF2-40B4-BE49-F238E27FC236}">
                  <a16:creationId xmlns:a16="http://schemas.microsoft.com/office/drawing/2014/main" id="{A7A4AA0A-D1D1-E579-57DE-9DC05DBB2787}"/>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20" name="Freeform 53">
              <a:extLst>
                <a:ext uri="{FF2B5EF4-FFF2-40B4-BE49-F238E27FC236}">
                  <a16:creationId xmlns:a16="http://schemas.microsoft.com/office/drawing/2014/main" id="{857BD5DA-3E6A-274C-B01A-4F7F9850E9B7}"/>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21" name="Freeform 54">
              <a:extLst>
                <a:ext uri="{FF2B5EF4-FFF2-40B4-BE49-F238E27FC236}">
                  <a16:creationId xmlns:a16="http://schemas.microsoft.com/office/drawing/2014/main" id="{DC91B10D-C668-415E-6C39-F266D0A7F681}"/>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22" name="Freeform 55">
              <a:extLst>
                <a:ext uri="{FF2B5EF4-FFF2-40B4-BE49-F238E27FC236}">
                  <a16:creationId xmlns:a16="http://schemas.microsoft.com/office/drawing/2014/main" id="{37A3CBE1-F181-98EE-D1E5-4DDCC5FCF3B3}"/>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23" name="Freeform 56">
              <a:extLst>
                <a:ext uri="{FF2B5EF4-FFF2-40B4-BE49-F238E27FC236}">
                  <a16:creationId xmlns:a16="http://schemas.microsoft.com/office/drawing/2014/main" id="{1C03E96E-F064-6CB0-4AF0-DD8E8742711A}"/>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24" name="Freeform 57">
              <a:extLst>
                <a:ext uri="{FF2B5EF4-FFF2-40B4-BE49-F238E27FC236}">
                  <a16:creationId xmlns:a16="http://schemas.microsoft.com/office/drawing/2014/main" id="{A43399C6-C814-B1C3-7307-D51934FDBAE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25" name="Freeform 58">
              <a:extLst>
                <a:ext uri="{FF2B5EF4-FFF2-40B4-BE49-F238E27FC236}">
                  <a16:creationId xmlns:a16="http://schemas.microsoft.com/office/drawing/2014/main" id="{D63E0C1A-0618-001F-25FD-6EC5E38F91B4}"/>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26" name="Freeform 59">
              <a:extLst>
                <a:ext uri="{FF2B5EF4-FFF2-40B4-BE49-F238E27FC236}">
                  <a16:creationId xmlns:a16="http://schemas.microsoft.com/office/drawing/2014/main" id="{9ECF5C29-37C2-CCBE-93E6-5741F173D61F}"/>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27" name="Freeform 60">
              <a:extLst>
                <a:ext uri="{FF2B5EF4-FFF2-40B4-BE49-F238E27FC236}">
                  <a16:creationId xmlns:a16="http://schemas.microsoft.com/office/drawing/2014/main" id="{EC58A6EA-4C47-947B-49E0-CA07B9948A98}"/>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28" name="Freeform 61">
              <a:extLst>
                <a:ext uri="{FF2B5EF4-FFF2-40B4-BE49-F238E27FC236}">
                  <a16:creationId xmlns:a16="http://schemas.microsoft.com/office/drawing/2014/main" id="{607D25E7-1925-D970-2226-255DAACDA49A}"/>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29" name="Freeform 62">
              <a:extLst>
                <a:ext uri="{FF2B5EF4-FFF2-40B4-BE49-F238E27FC236}">
                  <a16:creationId xmlns:a16="http://schemas.microsoft.com/office/drawing/2014/main" id="{E6EBB24E-895E-5D94-046F-3F60115DEA4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30" name="Freeform 63">
              <a:extLst>
                <a:ext uri="{FF2B5EF4-FFF2-40B4-BE49-F238E27FC236}">
                  <a16:creationId xmlns:a16="http://schemas.microsoft.com/office/drawing/2014/main" id="{FB07E472-A616-B4E4-1167-FD407D18A955}"/>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31" name="Text Placeholder 8">
            <a:extLst>
              <a:ext uri="{FF2B5EF4-FFF2-40B4-BE49-F238E27FC236}">
                <a16:creationId xmlns:a16="http://schemas.microsoft.com/office/drawing/2014/main" id="{C0E007C2-69BD-D942-10E1-A5BFB63D3212}"/>
              </a:ext>
            </a:extLst>
          </p:cNvPr>
          <p:cNvSpPr txBox="1">
            <a:spLocks/>
          </p:cNvSpPr>
          <p:nvPr/>
        </p:nvSpPr>
        <p:spPr>
          <a:xfrm>
            <a:off x="6039463" y="8484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pic>
        <p:nvPicPr>
          <p:cNvPr id="9" name="Picture Placeholder 8" descr="A group of people sitting on a couch&#10;&#10;Description automatically generated">
            <a:extLst>
              <a:ext uri="{FF2B5EF4-FFF2-40B4-BE49-F238E27FC236}">
                <a16:creationId xmlns:a16="http://schemas.microsoft.com/office/drawing/2014/main" id="{0DA907F6-DEF9-7D74-4FD6-C70799A8CA08}"/>
              </a:ext>
            </a:extLst>
          </p:cNvPr>
          <p:cNvPicPr>
            <a:picLocks noGrp="1" noChangeAspect="1"/>
          </p:cNvPicPr>
          <p:nvPr>
            <p:ph type="pic" sz="quarter" idx="42"/>
          </p:nvPr>
        </p:nvPicPr>
        <p:blipFill>
          <a:blip r:embed="rId10" cstate="email">
            <a:extLst>
              <a:ext uri="{28A0092B-C50C-407E-A947-70E740481C1C}">
                <a14:useLocalDpi xmlns:a14="http://schemas.microsoft.com/office/drawing/2010/main"/>
              </a:ext>
            </a:extLst>
          </a:blip>
          <a:srcRect t="2715" b="2715"/>
          <a:stretch>
            <a:fillRect/>
          </a:stretch>
        </p:blipFill>
        <p:spPr/>
      </p:pic>
      <p:sp>
        <p:nvSpPr>
          <p:cNvPr id="134" name="Text Placeholder 3">
            <a:extLst>
              <a:ext uri="{FF2B5EF4-FFF2-40B4-BE49-F238E27FC236}">
                <a16:creationId xmlns:a16="http://schemas.microsoft.com/office/drawing/2014/main" id="{6730A64A-D370-E21A-BC9C-1894348D4004}"/>
              </a:ext>
            </a:extLst>
          </p:cNvPr>
          <p:cNvSpPr txBox="1">
            <a:spLocks/>
          </p:cNvSpPr>
          <p:nvPr/>
        </p:nvSpPr>
        <p:spPr>
          <a:xfrm>
            <a:off x="4406" y="-16970"/>
            <a:ext cx="5282740" cy="792413"/>
          </a:xfrm>
          <a:prstGeom prst="rect">
            <a:avLst/>
          </a:prstGeom>
          <a:solidFill>
            <a:srgbClr val="BCE4F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solidFill>
                  <a:srgbClr val="D11C5F"/>
                </a:solidFill>
              </a:rPr>
              <a:t>Support Reading Materials</a:t>
            </a:r>
          </a:p>
        </p:txBody>
      </p:sp>
      <p:grpSp>
        <p:nvGrpSpPr>
          <p:cNvPr id="10" name="Graphic 2">
            <a:extLst>
              <a:ext uri="{FF2B5EF4-FFF2-40B4-BE49-F238E27FC236}">
                <a16:creationId xmlns:a16="http://schemas.microsoft.com/office/drawing/2014/main" id="{26A0AB0C-606F-7CED-21AF-3CDD9F49E5CA}"/>
              </a:ext>
            </a:extLst>
          </p:cNvPr>
          <p:cNvGrpSpPr/>
          <p:nvPr/>
        </p:nvGrpSpPr>
        <p:grpSpPr>
          <a:xfrm>
            <a:off x="7910990" y="1084595"/>
            <a:ext cx="1552576" cy="1513167"/>
            <a:chOff x="5127892" y="1642689"/>
            <a:chExt cx="1294219" cy="947086"/>
          </a:xfrm>
        </p:grpSpPr>
        <p:sp>
          <p:nvSpPr>
            <p:cNvPr id="132" name="Freeform 6">
              <a:extLst>
                <a:ext uri="{FF2B5EF4-FFF2-40B4-BE49-F238E27FC236}">
                  <a16:creationId xmlns:a16="http://schemas.microsoft.com/office/drawing/2014/main" id="{49A229B6-7533-D1F6-CED1-71A2213DFC78}"/>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33" name="Freeform 7">
              <a:extLst>
                <a:ext uri="{FF2B5EF4-FFF2-40B4-BE49-F238E27FC236}">
                  <a16:creationId xmlns:a16="http://schemas.microsoft.com/office/drawing/2014/main" id="{DEED83DD-F6EB-6E8F-77F3-C346C17D9C84}"/>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35" name="Freeform 8">
              <a:extLst>
                <a:ext uri="{FF2B5EF4-FFF2-40B4-BE49-F238E27FC236}">
                  <a16:creationId xmlns:a16="http://schemas.microsoft.com/office/drawing/2014/main" id="{48D66A0B-F062-7459-9644-A70D86A872AF}"/>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36" name="Freeform 9">
              <a:extLst>
                <a:ext uri="{FF2B5EF4-FFF2-40B4-BE49-F238E27FC236}">
                  <a16:creationId xmlns:a16="http://schemas.microsoft.com/office/drawing/2014/main" id="{D2A0A04D-9A06-44B2-C1FE-DAEBC6205CAE}"/>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37" name="Freeform 10">
              <a:extLst>
                <a:ext uri="{FF2B5EF4-FFF2-40B4-BE49-F238E27FC236}">
                  <a16:creationId xmlns:a16="http://schemas.microsoft.com/office/drawing/2014/main" id="{3303E451-308E-5BCD-6F18-3719895B1525}"/>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38" name="Freeform 11">
              <a:extLst>
                <a:ext uri="{FF2B5EF4-FFF2-40B4-BE49-F238E27FC236}">
                  <a16:creationId xmlns:a16="http://schemas.microsoft.com/office/drawing/2014/main" id="{6FF430CD-03DA-556F-9474-8AFB429F36E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39" name="Freeform 12">
              <a:extLst>
                <a:ext uri="{FF2B5EF4-FFF2-40B4-BE49-F238E27FC236}">
                  <a16:creationId xmlns:a16="http://schemas.microsoft.com/office/drawing/2014/main" id="{EA4E6C18-E0DE-ACF7-76FB-809DD3758C1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3">
              <a:extLst>
                <a:ext uri="{FF2B5EF4-FFF2-40B4-BE49-F238E27FC236}">
                  <a16:creationId xmlns:a16="http://schemas.microsoft.com/office/drawing/2014/main" id="{94A96765-A924-1A5B-F017-42E98EE3E33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1" name="Freeform 14">
              <a:extLst>
                <a:ext uri="{FF2B5EF4-FFF2-40B4-BE49-F238E27FC236}">
                  <a16:creationId xmlns:a16="http://schemas.microsoft.com/office/drawing/2014/main" id="{071A5C55-64DD-7F74-2EC9-85DB12C4D541}"/>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2" name="Freeform 15">
              <a:extLst>
                <a:ext uri="{FF2B5EF4-FFF2-40B4-BE49-F238E27FC236}">
                  <a16:creationId xmlns:a16="http://schemas.microsoft.com/office/drawing/2014/main" id="{264F0AD5-17BF-38F2-0542-A525C7FC16B6}"/>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143" name="Freeform 16">
              <a:extLst>
                <a:ext uri="{FF2B5EF4-FFF2-40B4-BE49-F238E27FC236}">
                  <a16:creationId xmlns:a16="http://schemas.microsoft.com/office/drawing/2014/main" id="{1CFC0A4F-6D35-EBB3-21D8-A72BB8D08420}"/>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44" name="Freeform 17">
              <a:extLst>
                <a:ext uri="{FF2B5EF4-FFF2-40B4-BE49-F238E27FC236}">
                  <a16:creationId xmlns:a16="http://schemas.microsoft.com/office/drawing/2014/main" id="{FC234AC9-E7B5-A434-6F08-82EEC4DC88BC}"/>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145" name="Freeform 18">
              <a:extLst>
                <a:ext uri="{FF2B5EF4-FFF2-40B4-BE49-F238E27FC236}">
                  <a16:creationId xmlns:a16="http://schemas.microsoft.com/office/drawing/2014/main" id="{9A501589-EC78-A6F8-633D-55F21790C813}"/>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146" name="Freeform 19">
              <a:extLst>
                <a:ext uri="{FF2B5EF4-FFF2-40B4-BE49-F238E27FC236}">
                  <a16:creationId xmlns:a16="http://schemas.microsoft.com/office/drawing/2014/main" id="{5069CFA6-16B2-AC1B-52E2-4F5F2416FCB1}"/>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147" name="Freeform 20">
              <a:extLst>
                <a:ext uri="{FF2B5EF4-FFF2-40B4-BE49-F238E27FC236}">
                  <a16:creationId xmlns:a16="http://schemas.microsoft.com/office/drawing/2014/main" id="{C9F6F235-EF0B-30D9-26B0-1A3D327E103D}"/>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48" name="Freeform 21">
              <a:extLst>
                <a:ext uri="{FF2B5EF4-FFF2-40B4-BE49-F238E27FC236}">
                  <a16:creationId xmlns:a16="http://schemas.microsoft.com/office/drawing/2014/main" id="{AAE5F19A-97C3-57F3-F4AA-FF55F5EBCC04}"/>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149" name="Freeform 22">
              <a:extLst>
                <a:ext uri="{FF2B5EF4-FFF2-40B4-BE49-F238E27FC236}">
                  <a16:creationId xmlns:a16="http://schemas.microsoft.com/office/drawing/2014/main" id="{4AD03CD6-152B-A2E2-838E-C53C3BDCEEC4}"/>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150" name="Freeform 23">
              <a:extLst>
                <a:ext uri="{FF2B5EF4-FFF2-40B4-BE49-F238E27FC236}">
                  <a16:creationId xmlns:a16="http://schemas.microsoft.com/office/drawing/2014/main" id="{1EEC2A18-8FA9-6C2E-1C18-B29FAE2D53D7}"/>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151" name="Freeform 24">
              <a:extLst>
                <a:ext uri="{FF2B5EF4-FFF2-40B4-BE49-F238E27FC236}">
                  <a16:creationId xmlns:a16="http://schemas.microsoft.com/office/drawing/2014/main" id="{E4F8175D-7C3F-34F1-9E7C-56E0DA06ED01}"/>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152" name="Freeform 25">
              <a:extLst>
                <a:ext uri="{FF2B5EF4-FFF2-40B4-BE49-F238E27FC236}">
                  <a16:creationId xmlns:a16="http://schemas.microsoft.com/office/drawing/2014/main" id="{9FFF9EFA-9B19-19F9-5B63-34B05FBF52B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153" name="Freeform 26">
              <a:extLst>
                <a:ext uri="{FF2B5EF4-FFF2-40B4-BE49-F238E27FC236}">
                  <a16:creationId xmlns:a16="http://schemas.microsoft.com/office/drawing/2014/main" id="{5115F76B-31E1-1D31-32E2-0B15B24AD26D}"/>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154" name="Freeform 27">
              <a:extLst>
                <a:ext uri="{FF2B5EF4-FFF2-40B4-BE49-F238E27FC236}">
                  <a16:creationId xmlns:a16="http://schemas.microsoft.com/office/drawing/2014/main" id="{A026D829-55FB-694D-EE9E-7C8796422455}"/>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155" name="Freeform 28">
              <a:extLst>
                <a:ext uri="{FF2B5EF4-FFF2-40B4-BE49-F238E27FC236}">
                  <a16:creationId xmlns:a16="http://schemas.microsoft.com/office/drawing/2014/main" id="{74DF0E8D-06AC-6022-5BAA-35640EBD790F}"/>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156" name="Freeform 29">
              <a:extLst>
                <a:ext uri="{FF2B5EF4-FFF2-40B4-BE49-F238E27FC236}">
                  <a16:creationId xmlns:a16="http://schemas.microsoft.com/office/drawing/2014/main" id="{A8D08769-BB5A-8ACB-3C82-5EB52EAEF42F}"/>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157" name="Freeform 30">
              <a:extLst>
                <a:ext uri="{FF2B5EF4-FFF2-40B4-BE49-F238E27FC236}">
                  <a16:creationId xmlns:a16="http://schemas.microsoft.com/office/drawing/2014/main" id="{52A41222-C612-618F-842C-3B63880D2FB9}"/>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158" name="Freeform 31">
              <a:extLst>
                <a:ext uri="{FF2B5EF4-FFF2-40B4-BE49-F238E27FC236}">
                  <a16:creationId xmlns:a16="http://schemas.microsoft.com/office/drawing/2014/main" id="{CBB11DE6-850B-3449-34F0-88D4329656FF}"/>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159" name="Freeform 32">
              <a:extLst>
                <a:ext uri="{FF2B5EF4-FFF2-40B4-BE49-F238E27FC236}">
                  <a16:creationId xmlns:a16="http://schemas.microsoft.com/office/drawing/2014/main" id="{D1DC5108-6FA7-B122-BE1F-35677A5137B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60" name="Freeform 33">
              <a:extLst>
                <a:ext uri="{FF2B5EF4-FFF2-40B4-BE49-F238E27FC236}">
                  <a16:creationId xmlns:a16="http://schemas.microsoft.com/office/drawing/2014/main" id="{E463AE1F-3951-E490-5B16-87A96889D081}"/>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61" name="Freeform 34">
              <a:extLst>
                <a:ext uri="{FF2B5EF4-FFF2-40B4-BE49-F238E27FC236}">
                  <a16:creationId xmlns:a16="http://schemas.microsoft.com/office/drawing/2014/main" id="{D9B55785-1B64-716D-42C4-7D6C674C7F7D}"/>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62" name="Freeform 35">
              <a:extLst>
                <a:ext uri="{FF2B5EF4-FFF2-40B4-BE49-F238E27FC236}">
                  <a16:creationId xmlns:a16="http://schemas.microsoft.com/office/drawing/2014/main" id="{8019DCB9-7C88-6589-9414-00F685BA185F}"/>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63" name="Freeform 36">
              <a:extLst>
                <a:ext uri="{FF2B5EF4-FFF2-40B4-BE49-F238E27FC236}">
                  <a16:creationId xmlns:a16="http://schemas.microsoft.com/office/drawing/2014/main" id="{0CF535A7-9E5A-0CA7-9498-A337275EA75C}"/>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4" name="Freeform 37">
              <a:extLst>
                <a:ext uri="{FF2B5EF4-FFF2-40B4-BE49-F238E27FC236}">
                  <a16:creationId xmlns:a16="http://schemas.microsoft.com/office/drawing/2014/main" id="{8AD95ABD-8A8B-C3EC-B08F-5430265B0C1F}"/>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65" name="Freeform 38">
              <a:extLst>
                <a:ext uri="{FF2B5EF4-FFF2-40B4-BE49-F238E27FC236}">
                  <a16:creationId xmlns:a16="http://schemas.microsoft.com/office/drawing/2014/main" id="{D045F362-0AEF-132B-23E3-94EE2A65EF85}"/>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66" name="Freeform 39">
              <a:extLst>
                <a:ext uri="{FF2B5EF4-FFF2-40B4-BE49-F238E27FC236}">
                  <a16:creationId xmlns:a16="http://schemas.microsoft.com/office/drawing/2014/main" id="{BEFC6FC6-DE1A-E0FF-193F-75EF2FDE694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67" name="Freeform 40">
              <a:extLst>
                <a:ext uri="{FF2B5EF4-FFF2-40B4-BE49-F238E27FC236}">
                  <a16:creationId xmlns:a16="http://schemas.microsoft.com/office/drawing/2014/main" id="{D9029AC2-532D-9EBD-6F83-A9F277DEF33E}"/>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68" name="Freeform 41">
              <a:extLst>
                <a:ext uri="{FF2B5EF4-FFF2-40B4-BE49-F238E27FC236}">
                  <a16:creationId xmlns:a16="http://schemas.microsoft.com/office/drawing/2014/main" id="{87159EFF-19FF-9470-B2C4-3A62F8D7E2F4}"/>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69" name="Freeform 42">
              <a:extLst>
                <a:ext uri="{FF2B5EF4-FFF2-40B4-BE49-F238E27FC236}">
                  <a16:creationId xmlns:a16="http://schemas.microsoft.com/office/drawing/2014/main" id="{4D734432-1D41-9ADA-A3A4-A371B8D66832}"/>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70" name="Freeform 43">
              <a:extLst>
                <a:ext uri="{FF2B5EF4-FFF2-40B4-BE49-F238E27FC236}">
                  <a16:creationId xmlns:a16="http://schemas.microsoft.com/office/drawing/2014/main" id="{9627C26A-A30E-496E-EB86-8C64C2D561BF}"/>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71" name="Freeform 44">
              <a:extLst>
                <a:ext uri="{FF2B5EF4-FFF2-40B4-BE49-F238E27FC236}">
                  <a16:creationId xmlns:a16="http://schemas.microsoft.com/office/drawing/2014/main" id="{D4A39F95-3AA3-1025-14C9-8D5A858925BA}"/>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72" name="Freeform 45">
              <a:extLst>
                <a:ext uri="{FF2B5EF4-FFF2-40B4-BE49-F238E27FC236}">
                  <a16:creationId xmlns:a16="http://schemas.microsoft.com/office/drawing/2014/main" id="{B2CE4331-AA7C-0BC1-12C5-10AF885DA5C7}"/>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73" name="Freeform 46">
              <a:extLst>
                <a:ext uri="{FF2B5EF4-FFF2-40B4-BE49-F238E27FC236}">
                  <a16:creationId xmlns:a16="http://schemas.microsoft.com/office/drawing/2014/main" id="{834F2137-929B-BECE-6FF3-C138EB08595C}"/>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74" name="Freeform 47">
              <a:extLst>
                <a:ext uri="{FF2B5EF4-FFF2-40B4-BE49-F238E27FC236}">
                  <a16:creationId xmlns:a16="http://schemas.microsoft.com/office/drawing/2014/main" id="{7F9A6F4A-17B1-C250-BF46-00129385A1A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75" name="Freeform 48">
              <a:extLst>
                <a:ext uri="{FF2B5EF4-FFF2-40B4-BE49-F238E27FC236}">
                  <a16:creationId xmlns:a16="http://schemas.microsoft.com/office/drawing/2014/main" id="{695C7BFC-E2F1-DC42-7FA6-5EA329D92AFD}"/>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76" name="Freeform 49">
              <a:extLst>
                <a:ext uri="{FF2B5EF4-FFF2-40B4-BE49-F238E27FC236}">
                  <a16:creationId xmlns:a16="http://schemas.microsoft.com/office/drawing/2014/main" id="{18B41AE9-7E00-FD96-E845-7A80EA24AD8A}"/>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77" name="Freeform 50">
              <a:extLst>
                <a:ext uri="{FF2B5EF4-FFF2-40B4-BE49-F238E27FC236}">
                  <a16:creationId xmlns:a16="http://schemas.microsoft.com/office/drawing/2014/main" id="{E80D1809-2794-2F0C-0A9E-6FBFABF07EF9}"/>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78" name="Freeform 51">
              <a:extLst>
                <a:ext uri="{FF2B5EF4-FFF2-40B4-BE49-F238E27FC236}">
                  <a16:creationId xmlns:a16="http://schemas.microsoft.com/office/drawing/2014/main" id="{AA734E84-CC29-F085-AF97-A41B2DB34741}"/>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79" name="Freeform 52">
              <a:extLst>
                <a:ext uri="{FF2B5EF4-FFF2-40B4-BE49-F238E27FC236}">
                  <a16:creationId xmlns:a16="http://schemas.microsoft.com/office/drawing/2014/main" id="{DEC55874-19F6-C940-5DB1-EF6A2A556247}"/>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80" name="Freeform 53">
              <a:extLst>
                <a:ext uri="{FF2B5EF4-FFF2-40B4-BE49-F238E27FC236}">
                  <a16:creationId xmlns:a16="http://schemas.microsoft.com/office/drawing/2014/main" id="{96A13765-DC0D-BDE0-D1D0-D5428CEB24D7}"/>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81" name="Freeform 54">
              <a:extLst>
                <a:ext uri="{FF2B5EF4-FFF2-40B4-BE49-F238E27FC236}">
                  <a16:creationId xmlns:a16="http://schemas.microsoft.com/office/drawing/2014/main" id="{0E1D7C43-25C5-38FB-6491-7FB40D7BE6A9}"/>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82" name="Freeform 55">
              <a:extLst>
                <a:ext uri="{FF2B5EF4-FFF2-40B4-BE49-F238E27FC236}">
                  <a16:creationId xmlns:a16="http://schemas.microsoft.com/office/drawing/2014/main" id="{63583A1B-2375-BAE9-9D67-10A3DCE0002B}"/>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83" name="Freeform 56">
              <a:extLst>
                <a:ext uri="{FF2B5EF4-FFF2-40B4-BE49-F238E27FC236}">
                  <a16:creationId xmlns:a16="http://schemas.microsoft.com/office/drawing/2014/main" id="{FA5B02BC-B5DB-8993-58B2-B11C0AD26AB8}"/>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84" name="Freeform 57">
              <a:extLst>
                <a:ext uri="{FF2B5EF4-FFF2-40B4-BE49-F238E27FC236}">
                  <a16:creationId xmlns:a16="http://schemas.microsoft.com/office/drawing/2014/main" id="{85FE3DFB-1EE9-BE36-028A-AA9AE4BE6D9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85" name="Freeform 58">
              <a:extLst>
                <a:ext uri="{FF2B5EF4-FFF2-40B4-BE49-F238E27FC236}">
                  <a16:creationId xmlns:a16="http://schemas.microsoft.com/office/drawing/2014/main" id="{652B611B-E8A3-BBB7-8041-5D65CC6170E6}"/>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86" name="Freeform 59">
              <a:extLst>
                <a:ext uri="{FF2B5EF4-FFF2-40B4-BE49-F238E27FC236}">
                  <a16:creationId xmlns:a16="http://schemas.microsoft.com/office/drawing/2014/main" id="{EFF2C6D2-EA1A-0D8D-CD79-469A3EC1E962}"/>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87" name="Freeform 60">
              <a:extLst>
                <a:ext uri="{FF2B5EF4-FFF2-40B4-BE49-F238E27FC236}">
                  <a16:creationId xmlns:a16="http://schemas.microsoft.com/office/drawing/2014/main" id="{03576747-491D-2EC4-528A-39943B80263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88" name="Freeform 61">
              <a:extLst>
                <a:ext uri="{FF2B5EF4-FFF2-40B4-BE49-F238E27FC236}">
                  <a16:creationId xmlns:a16="http://schemas.microsoft.com/office/drawing/2014/main" id="{A92808AD-85C2-0256-0BDA-12B69EBBEF85}"/>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89" name="Freeform 62">
              <a:extLst>
                <a:ext uri="{FF2B5EF4-FFF2-40B4-BE49-F238E27FC236}">
                  <a16:creationId xmlns:a16="http://schemas.microsoft.com/office/drawing/2014/main" id="{03E97106-2EC5-A0B0-8DAB-001E0A396D9F}"/>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90" name="Freeform 63">
              <a:extLst>
                <a:ext uri="{FF2B5EF4-FFF2-40B4-BE49-F238E27FC236}">
                  <a16:creationId xmlns:a16="http://schemas.microsoft.com/office/drawing/2014/main" id="{A2960988-15E1-6C4F-EFA3-6150FC5834EA}"/>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5063170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AA7527-8C7E-5288-8CAC-37B7DA2F309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4BC1B28B-D31B-0897-718F-8E68EA106EC7}"/>
              </a:ext>
            </a:extLst>
          </p:cNvPr>
          <p:cNvSpPr>
            <a:spLocks noGrp="1"/>
          </p:cNvSpPr>
          <p:nvPr>
            <p:ph type="body" sz="quarter" idx="18"/>
          </p:nvPr>
        </p:nvSpPr>
        <p:spPr>
          <a:xfrm>
            <a:off x="798380" y="1590775"/>
            <a:ext cx="10595237" cy="3849918"/>
          </a:xfrm>
        </p:spPr>
        <p:txBody>
          <a:bodyPr/>
          <a:lstStyle/>
          <a:p>
            <a:pPr marL="342900" indent="-342900">
              <a:buFont typeface="Wingdings" panose="05000000000000000000" pitchFamily="2" charset="2"/>
              <a:buChar char="q"/>
            </a:pPr>
            <a:r>
              <a:rPr lang="en-US" b="1" dirty="0"/>
              <a:t>Implement Fair and Objective Systems: </a:t>
            </a:r>
            <a:r>
              <a:rPr lang="en-US" dirty="0"/>
              <a:t>Design and implement performance management systems that </a:t>
            </a:r>
            <a:r>
              <a:rPr lang="en-US" dirty="0" err="1"/>
              <a:t>emphasise</a:t>
            </a:r>
            <a:r>
              <a:rPr lang="en-US" dirty="0"/>
              <a:t> measurable outcomes, reduce bias, and ensure equity across all levels of the company.</a:t>
            </a:r>
          </a:p>
          <a:p>
            <a:pPr marL="342900" indent="-342900">
              <a:buFont typeface="Wingdings" panose="05000000000000000000" pitchFamily="2" charset="2"/>
              <a:buChar char="q"/>
            </a:pPr>
            <a:r>
              <a:rPr lang="en-US" b="1" dirty="0"/>
              <a:t>Develop Transparent Evaluation Processes: </a:t>
            </a:r>
            <a:r>
              <a:rPr lang="en-US" dirty="0"/>
              <a:t>Create clear, </a:t>
            </a:r>
            <a:r>
              <a:rPr lang="en-US" dirty="0" err="1"/>
              <a:t>behaviour</a:t>
            </a:r>
            <a:r>
              <a:rPr lang="en-US" dirty="0"/>
              <a:t>-based performance evaluation methods, such as competency-based assessments and 360-degree feedback, to enable transparency and fairness.</a:t>
            </a:r>
          </a:p>
          <a:p>
            <a:pPr marL="342900" indent="-342900">
              <a:buFont typeface="Wingdings" panose="05000000000000000000" pitchFamily="2" charset="2"/>
              <a:buChar char="q"/>
            </a:pPr>
            <a:r>
              <a:rPr lang="en-US" b="1" dirty="0"/>
              <a:t>Incorporate D&amp;I into Performance Reviews: </a:t>
            </a:r>
            <a:r>
              <a:rPr lang="en-US" dirty="0"/>
              <a:t>Apply Diversity and Inclusion (D&amp;I) principles to feedback and evaluation processes, ensuring that all employees are fairly assessed, </a:t>
            </a:r>
            <a:r>
              <a:rPr lang="en-US" dirty="0" err="1"/>
              <a:t>recognised</a:t>
            </a:r>
            <a:r>
              <a:rPr lang="en-US" dirty="0"/>
              <a:t>, and supported in their development.</a:t>
            </a:r>
          </a:p>
          <a:p>
            <a:pPr marL="342900" indent="-342900">
              <a:buFont typeface="Wingdings" panose="05000000000000000000" pitchFamily="2" charset="2"/>
              <a:buChar char="q"/>
            </a:pPr>
            <a:r>
              <a:rPr lang="en-US" b="1" dirty="0"/>
              <a:t>Establish Constructive Feedback Channels: </a:t>
            </a:r>
            <a:r>
              <a:rPr lang="en-US" dirty="0"/>
              <a:t>Develop effective communication strategies that enable open, respectful, and constructive feedback, promoting a culture of continuous improvement, trust, and inclusivity.</a:t>
            </a:r>
            <a:endParaRPr lang="en-IE" dirty="0"/>
          </a:p>
        </p:txBody>
      </p:sp>
      <p:sp>
        <p:nvSpPr>
          <p:cNvPr id="5" name="Text Placeholder 4">
            <a:extLst>
              <a:ext uri="{FF2B5EF4-FFF2-40B4-BE49-F238E27FC236}">
                <a16:creationId xmlns:a16="http://schemas.microsoft.com/office/drawing/2014/main" id="{F80B0179-90E0-0C57-0198-2F737568A26D}"/>
              </a:ext>
            </a:extLst>
          </p:cNvPr>
          <p:cNvSpPr>
            <a:spLocks noGrp="1"/>
          </p:cNvSpPr>
          <p:nvPr>
            <p:ph type="body" sz="quarter" idx="16"/>
          </p:nvPr>
        </p:nvSpPr>
        <p:spPr/>
        <p:txBody>
          <a:bodyPr/>
          <a:lstStyle/>
          <a:p>
            <a:r>
              <a:rPr lang="en-IE" b="0" dirty="0"/>
              <a:t>Learning Outcomes</a:t>
            </a:r>
          </a:p>
        </p:txBody>
      </p:sp>
    </p:spTree>
    <p:extLst>
      <p:ext uri="{BB962C8B-B14F-4D97-AF65-F5344CB8AC3E}">
        <p14:creationId xmlns:p14="http://schemas.microsoft.com/office/powerpoint/2010/main" val="417772347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CAC59-2B0D-10EA-F19D-0AEA40145E65}"/>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82F3CF19-7088-BF3E-A0F8-8A6D53463AF7}"/>
              </a:ext>
            </a:extLst>
          </p:cNvPr>
          <p:cNvSpPr>
            <a:spLocks noGrp="1"/>
          </p:cNvSpPr>
          <p:nvPr>
            <p:ph type="body" sz="quarter" idx="19"/>
          </p:nvPr>
        </p:nvSpPr>
        <p:spPr>
          <a:xfrm>
            <a:off x="969827" y="3703386"/>
            <a:ext cx="5242714" cy="1413527"/>
          </a:xfrm>
        </p:spPr>
        <p:txBody>
          <a:bodyPr>
            <a:normAutofit/>
          </a:bodyPr>
          <a:lstStyle/>
          <a:p>
            <a:r>
              <a:rPr lang="en-US" dirty="0"/>
              <a:t>Now Move onto Module 3 Part 6 </a:t>
            </a:r>
            <a:r>
              <a:rPr lang="en-US" sz="2800" b="0" kern="100" dirty="0">
                <a:solidFill>
                  <a:schemeClr val="bg1"/>
                </a:solidFill>
                <a:cs typeface="Times New Roman" panose="02020603050405020304" pitchFamily="18" charset="0"/>
              </a:rPr>
              <a:t>Succession Planning For Leadership Development</a:t>
            </a:r>
            <a:endParaRPr lang="en-US" dirty="0"/>
          </a:p>
        </p:txBody>
      </p:sp>
      <p:sp>
        <p:nvSpPr>
          <p:cNvPr id="20" name="Text Placeholder 19">
            <a:extLst>
              <a:ext uri="{FF2B5EF4-FFF2-40B4-BE49-F238E27FC236}">
                <a16:creationId xmlns:a16="http://schemas.microsoft.com/office/drawing/2014/main" id="{6FCCBBB2-C319-B8EC-407F-D06FF04ECEAD}"/>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88B25443-CB9F-1358-33F1-ABCD2BFA493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B5E59B9C-D7FF-77F3-4F79-F878CF83284E}"/>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38CBF692-3654-3423-8F23-C5DD663B55AF}"/>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8063DFA7-32D1-93E7-5989-E27A0667190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72EA2A8-C044-5F9F-3786-FDEB7E1BFD1F}"/>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2800A101-906F-707F-BFB0-AABDD2ABDB30}"/>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7A38592F-3B85-6A24-E0D8-157058BC6CE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F88BB66B-1128-593B-045C-540B69BCE374}"/>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44689651-A640-B065-C602-4A66B3DDE7EE}"/>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F5E052AB-A40F-6345-47CF-B9EB4ABAC760}"/>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DEA97641-E7A7-6B55-A8C2-B637B1F13D44}"/>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A8151BE2-B337-3409-9B89-98FFFA8B8BA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C66CEA53-D926-4540-78DB-2AE3C75353CF}"/>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DED2A184-30A2-1FA4-8893-AF8DD92567BA}"/>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44BCB771-A639-57C3-2A51-470B72EC5594}"/>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6400DF92-8C23-D8F0-27C1-1EBD2BEF138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55281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1C8BBCF-452F-3BC3-148A-F6E4999E64CD}"/>
              </a:ext>
            </a:extLst>
          </p:cNvPr>
          <p:cNvSpPr>
            <a:spLocks noGrp="1"/>
          </p:cNvSpPr>
          <p:nvPr>
            <p:ph type="body" sz="quarter" idx="13"/>
          </p:nvPr>
        </p:nvSpPr>
        <p:spPr>
          <a:xfrm>
            <a:off x="5600700" y="323850"/>
            <a:ext cx="6305550" cy="3371850"/>
          </a:xfrm>
        </p:spPr>
        <p:txBody>
          <a:bodyPr>
            <a:normAutofit fontScale="62500" lnSpcReduction="20000"/>
          </a:bodyPr>
          <a:lstStyle/>
          <a:p>
            <a:pPr marL="0" indent="0">
              <a:lnSpc>
                <a:spcPct val="120000"/>
              </a:lnSpc>
              <a:spcBef>
                <a:spcPts val="0"/>
              </a:spcBef>
            </a:pPr>
            <a:r>
              <a:rPr lang="en-US" sz="3800" b="1" dirty="0"/>
              <a:t>SME D&amp;I Performance Management Matters</a:t>
            </a:r>
          </a:p>
          <a:p>
            <a:pPr marL="0" indent="0">
              <a:lnSpc>
                <a:spcPct val="120000"/>
              </a:lnSpc>
              <a:spcBef>
                <a:spcPts val="0"/>
              </a:spcBef>
            </a:pPr>
            <a:r>
              <a:rPr lang="en-US" dirty="0"/>
              <a:t>For SMEs, integrating D&amp;I into performance management ensures that employees are evaluated fairly, reducing the risk of </a:t>
            </a:r>
            <a:r>
              <a:rPr lang="en-US" dirty="0" err="1"/>
              <a:t>favouritism</a:t>
            </a:r>
            <a:r>
              <a:rPr lang="en-US" dirty="0"/>
              <a:t>, unconscious bias, or discrimination. This approach allows companies to enable an environment where diverse employees feel valued, which in turn increases engagement, productivity, and retention. Establishing fair evaluation systems helps build trust and motivates employees to reach their full potential, knowing their work is </a:t>
            </a:r>
            <a:r>
              <a:rPr lang="en-US" dirty="0" err="1"/>
              <a:t>recognised</a:t>
            </a:r>
            <a:r>
              <a:rPr lang="en-US" dirty="0"/>
              <a:t> based on merit.</a:t>
            </a:r>
          </a:p>
          <a:p>
            <a:pPr>
              <a:lnSpc>
                <a:spcPct val="120000"/>
              </a:lnSpc>
              <a:spcBef>
                <a:spcPts val="0"/>
              </a:spcBef>
            </a:pPr>
            <a:endParaRPr lang="en-IE" dirty="0"/>
          </a:p>
        </p:txBody>
      </p:sp>
      <p:sp>
        <p:nvSpPr>
          <p:cNvPr id="6" name="Text Placeholder 5">
            <a:extLst>
              <a:ext uri="{FF2B5EF4-FFF2-40B4-BE49-F238E27FC236}">
                <a16:creationId xmlns:a16="http://schemas.microsoft.com/office/drawing/2014/main" id="{7477C9CD-2486-5AF0-976E-2E299337ED4A}"/>
              </a:ext>
            </a:extLst>
          </p:cNvPr>
          <p:cNvSpPr>
            <a:spLocks noGrp="1"/>
          </p:cNvSpPr>
          <p:nvPr>
            <p:ph type="body" sz="quarter" idx="43"/>
          </p:nvPr>
        </p:nvSpPr>
        <p:spPr>
          <a:xfrm>
            <a:off x="6346105" y="3922725"/>
            <a:ext cx="5055171" cy="2811450"/>
          </a:xfrm>
        </p:spPr>
        <p:txBody>
          <a:bodyPr>
            <a:normAutofit fontScale="92500" lnSpcReduction="10000"/>
          </a:bodyPr>
          <a:lstStyle/>
          <a:p>
            <a:r>
              <a:rPr lang="en-US" b="0" i="0" dirty="0">
                <a:solidFill>
                  <a:srgbClr val="3F3F3F"/>
                </a:solidFill>
                <a:effectLst/>
              </a:rPr>
              <a:t>Performance management has room to improve. According to Gartner research, 52% of chief human resource officers (CHROs) believe they are not rewarding the right behavior in employees, and only 32% of HR business partners believe performance management delivers what employees need to perform. </a:t>
            </a:r>
          </a:p>
          <a:p>
            <a:r>
              <a:rPr lang="en-IE" dirty="0">
                <a:solidFill>
                  <a:srgbClr val="3F3F3F"/>
                </a:solidFill>
                <a:hlinkClick r:id="rId2"/>
              </a:rPr>
              <a:t>Source Gartner</a:t>
            </a:r>
            <a:endParaRPr lang="en-IE" dirty="0">
              <a:solidFill>
                <a:srgbClr val="3F3F3F"/>
              </a:solidFill>
            </a:endParaRPr>
          </a:p>
        </p:txBody>
      </p:sp>
      <p:pic>
        <p:nvPicPr>
          <p:cNvPr id="5122" name="Picture 2" descr="[Insert relevent alt text here]">
            <a:extLst>
              <a:ext uri="{FF2B5EF4-FFF2-40B4-BE49-F238E27FC236}">
                <a16:creationId xmlns:a16="http://schemas.microsoft.com/office/drawing/2014/main" id="{0E59F080-418E-90A0-1E07-FA2B8C8DEBB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8416" y="817575"/>
            <a:ext cx="4944046" cy="50101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85674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A3B3091-E4D9-455F-BEB8-395B4F471940}"/>
              </a:ext>
            </a:extLst>
          </p:cNvPr>
          <p:cNvSpPr>
            <a:spLocks noGrp="1"/>
          </p:cNvSpPr>
          <p:nvPr>
            <p:ph type="body" sz="quarter" idx="18"/>
          </p:nvPr>
        </p:nvSpPr>
        <p:spPr>
          <a:xfrm>
            <a:off x="798380" y="1276163"/>
            <a:ext cx="10595237" cy="3849918"/>
          </a:xfrm>
        </p:spPr>
        <p:txBody>
          <a:bodyPr/>
          <a:lstStyle/>
          <a:p>
            <a:pPr marL="0" indent="0"/>
            <a:r>
              <a:rPr lang="en-US" sz="2200" dirty="0"/>
              <a:t>In the evolving workplace, </a:t>
            </a:r>
            <a:r>
              <a:rPr lang="en-US" sz="2200" b="1" dirty="0"/>
              <a:t>Diversity and Inclusion (D&amp;I)</a:t>
            </a:r>
            <a:r>
              <a:rPr lang="en-US" sz="2200" dirty="0"/>
              <a:t> has become a central focus for companies seeking to create a fair and supportive work environment. Embedding D&amp;I in performance management and evaluations is essential to ensuring that employees from all backgrounds feel valued, engaged, and supported. </a:t>
            </a:r>
          </a:p>
          <a:p>
            <a:pPr marL="0" indent="0"/>
            <a:endParaRPr lang="en-US" sz="2200" dirty="0"/>
          </a:p>
          <a:p>
            <a:pPr marL="0" indent="0"/>
            <a:endParaRPr lang="en-IE" sz="2200" dirty="0"/>
          </a:p>
        </p:txBody>
      </p:sp>
      <p:sp>
        <p:nvSpPr>
          <p:cNvPr id="5" name="Text Placeholder 4">
            <a:extLst>
              <a:ext uri="{FF2B5EF4-FFF2-40B4-BE49-F238E27FC236}">
                <a16:creationId xmlns:a16="http://schemas.microsoft.com/office/drawing/2014/main" id="{A06DF820-9E96-056D-54F6-5875EF92A219}"/>
              </a:ext>
            </a:extLst>
          </p:cNvPr>
          <p:cNvSpPr>
            <a:spLocks noGrp="1"/>
          </p:cNvSpPr>
          <p:nvPr>
            <p:ph type="body" sz="quarter" idx="16"/>
          </p:nvPr>
        </p:nvSpPr>
        <p:spPr>
          <a:xfrm>
            <a:off x="798381" y="634434"/>
            <a:ext cx="10595237" cy="803654"/>
          </a:xfrm>
        </p:spPr>
        <p:txBody>
          <a:bodyPr/>
          <a:lstStyle/>
          <a:p>
            <a:r>
              <a:rPr lang="en-IE" sz="3200" dirty="0">
                <a:solidFill>
                  <a:srgbClr val="059F98"/>
                </a:solidFill>
              </a:rPr>
              <a:t>D</a:t>
            </a:r>
            <a:r>
              <a:rPr lang="en-IE" sz="3200" dirty="0">
                <a:solidFill>
                  <a:srgbClr val="115757"/>
                </a:solidFill>
              </a:rPr>
              <a:t>&amp;I Performance Management &amp; Evaluation is Essential</a:t>
            </a:r>
          </a:p>
        </p:txBody>
      </p:sp>
      <p:sp>
        <p:nvSpPr>
          <p:cNvPr id="7" name="TextBox 6">
            <a:extLst>
              <a:ext uri="{FF2B5EF4-FFF2-40B4-BE49-F238E27FC236}">
                <a16:creationId xmlns:a16="http://schemas.microsoft.com/office/drawing/2014/main" id="{FC2D5427-9520-6BE6-7D3A-F79A59052803}"/>
              </a:ext>
            </a:extLst>
          </p:cNvPr>
          <p:cNvSpPr txBox="1"/>
          <p:nvPr/>
        </p:nvSpPr>
        <p:spPr>
          <a:xfrm>
            <a:off x="5648325" y="2630090"/>
            <a:ext cx="5934073" cy="3693319"/>
          </a:xfrm>
          <a:prstGeom prst="rect">
            <a:avLst/>
          </a:prstGeom>
          <a:noFill/>
        </p:spPr>
        <p:txBody>
          <a:bodyPr wrap="square" rtlCol="0">
            <a:spAutoFit/>
          </a:bodyPr>
          <a:lstStyle/>
          <a:p>
            <a:pPr algn="ctr"/>
            <a:r>
              <a:rPr lang="en-US" sz="2400" i="1" dirty="0">
                <a:solidFill>
                  <a:srgbClr val="083F59"/>
                </a:solidFill>
              </a:rPr>
              <a:t>According to the 2024 State of Performance Enablement report, </a:t>
            </a:r>
            <a:r>
              <a:rPr lang="en-US" sz="2400" b="1" i="1" dirty="0">
                <a:solidFill>
                  <a:srgbClr val="083F59"/>
                </a:solidFill>
              </a:rPr>
              <a:t>46% of employees believe isolated performance evaluations, disconnected from ongoing feedback, are a waste of time. </a:t>
            </a:r>
            <a:r>
              <a:rPr lang="en-US" sz="2400" i="1" dirty="0">
                <a:solidFill>
                  <a:srgbClr val="083F59"/>
                </a:solidFill>
              </a:rPr>
              <a:t>By integrating D&amp;I principles into performance management, companies can address this disconnect while fostering a more inclusive and growth-oriented culture.</a:t>
            </a:r>
          </a:p>
          <a:p>
            <a:pPr algn="ctr"/>
            <a:r>
              <a:rPr lang="en-US" i="1" dirty="0">
                <a:solidFill>
                  <a:srgbClr val="083F59"/>
                </a:solidFill>
                <a:hlinkClick r:id="rId2"/>
              </a:rPr>
              <a:t>Betterworks 2024 Performance Report</a:t>
            </a:r>
            <a:endParaRPr lang="en-US" i="1" dirty="0">
              <a:solidFill>
                <a:srgbClr val="083F59"/>
              </a:solidFill>
            </a:endParaRPr>
          </a:p>
          <a:p>
            <a:pPr algn="ctr"/>
            <a:endParaRPr lang="en-IE" i="1" dirty="0"/>
          </a:p>
        </p:txBody>
      </p:sp>
      <p:pic>
        <p:nvPicPr>
          <p:cNvPr id="9" name="Picture 8" descr="A group of people looking at a computer&#10;&#10;Description automatically generated">
            <a:extLst>
              <a:ext uri="{FF2B5EF4-FFF2-40B4-BE49-F238E27FC236}">
                <a16:creationId xmlns:a16="http://schemas.microsoft.com/office/drawing/2014/main" id="{751B6D3E-2218-686E-AEA9-41EA9A18510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73268" y="2981325"/>
            <a:ext cx="4486276" cy="2990850"/>
          </a:xfrm>
          <a:prstGeom prst="flowChartConnector">
            <a:avLst/>
          </a:prstGeom>
        </p:spPr>
      </p:pic>
    </p:spTree>
    <p:extLst>
      <p:ext uri="{BB962C8B-B14F-4D97-AF65-F5344CB8AC3E}">
        <p14:creationId xmlns:p14="http://schemas.microsoft.com/office/powerpoint/2010/main" val="1689071653"/>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25307</TotalTime>
  <Words>11707</Words>
  <Application>Microsoft Office PowerPoint</Application>
  <PresentationFormat>Widescreen</PresentationFormat>
  <Paragraphs>577</Paragraphs>
  <Slides>72</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72</vt:i4>
      </vt:variant>
    </vt:vector>
  </HeadingPairs>
  <TitlesOfParts>
    <vt:vector size="83" baseType="lpstr">
      <vt:lpstr>Aharoni</vt:lpstr>
      <vt:lpstr>Aptos</vt:lpstr>
      <vt:lpstr>Arial</vt:lpstr>
      <vt:lpstr>Calibri</vt:lpstr>
      <vt:lpstr>Calibri </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632</cp:revision>
  <dcterms:created xsi:type="dcterms:W3CDTF">2020-10-14T13:32:04Z</dcterms:created>
  <dcterms:modified xsi:type="dcterms:W3CDTF">2025-06-11T11:21:58Z</dcterms:modified>
</cp:coreProperties>
</file>