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6"/>
  </p:notesMasterIdLst>
  <p:handoutMasterIdLst>
    <p:handoutMasterId r:id="rId67"/>
  </p:handoutMasterIdLst>
  <p:sldIdLst>
    <p:sldId id="6730" r:id="rId2"/>
    <p:sldId id="257" r:id="rId3"/>
    <p:sldId id="5875" r:id="rId4"/>
    <p:sldId id="6733" r:id="rId5"/>
    <p:sldId id="6696" r:id="rId6"/>
    <p:sldId id="6732" r:id="rId7"/>
    <p:sldId id="6398" r:id="rId8"/>
    <p:sldId id="6701" r:id="rId9"/>
    <p:sldId id="6615" r:id="rId10"/>
    <p:sldId id="6703" r:id="rId11"/>
    <p:sldId id="6616" r:id="rId12"/>
    <p:sldId id="6617" r:id="rId13"/>
    <p:sldId id="6700" r:id="rId14"/>
    <p:sldId id="6171" r:id="rId15"/>
    <p:sldId id="6424" r:id="rId16"/>
    <p:sldId id="6420" r:id="rId17"/>
    <p:sldId id="6418" r:id="rId18"/>
    <p:sldId id="6419" r:id="rId19"/>
    <p:sldId id="6433" r:id="rId20"/>
    <p:sldId id="6434" r:id="rId21"/>
    <p:sldId id="6406" r:id="rId22"/>
    <p:sldId id="6414" r:id="rId23"/>
    <p:sldId id="6416" r:id="rId24"/>
    <p:sldId id="6417" r:id="rId25"/>
    <p:sldId id="6421" r:id="rId26"/>
    <p:sldId id="6422" r:id="rId27"/>
    <p:sldId id="6355" r:id="rId28"/>
    <p:sldId id="6241" r:id="rId29"/>
    <p:sldId id="6356" r:id="rId30"/>
    <p:sldId id="6618" r:id="rId31"/>
    <p:sldId id="6370" r:id="rId32"/>
    <p:sldId id="6450" r:id="rId33"/>
    <p:sldId id="6475" r:id="rId34"/>
    <p:sldId id="6584" r:id="rId35"/>
    <p:sldId id="6585" r:id="rId36"/>
    <p:sldId id="6612" r:id="rId37"/>
    <p:sldId id="6602" r:id="rId38"/>
    <p:sldId id="6338" r:id="rId39"/>
    <p:sldId id="6325" r:id="rId40"/>
    <p:sldId id="6329" r:id="rId41"/>
    <p:sldId id="6520" r:id="rId42"/>
    <p:sldId id="6521" r:id="rId43"/>
    <p:sldId id="6522" r:id="rId44"/>
    <p:sldId id="6527" r:id="rId45"/>
    <p:sldId id="6526" r:id="rId46"/>
    <p:sldId id="6236" r:id="rId47"/>
    <p:sldId id="6328" r:id="rId48"/>
    <p:sldId id="6341" r:id="rId49"/>
    <p:sldId id="6603" r:id="rId50"/>
    <p:sldId id="6342" r:id="rId51"/>
    <p:sldId id="6604" r:id="rId52"/>
    <p:sldId id="6343" r:id="rId53"/>
    <p:sldId id="6332" r:id="rId54"/>
    <p:sldId id="6606" r:id="rId55"/>
    <p:sldId id="6605" r:id="rId56"/>
    <p:sldId id="6684" r:id="rId57"/>
    <p:sldId id="6686" r:id="rId58"/>
    <p:sldId id="6687" r:id="rId59"/>
    <p:sldId id="6619" r:id="rId60"/>
    <p:sldId id="6613" r:id="rId61"/>
    <p:sldId id="6460" r:id="rId62"/>
    <p:sldId id="6614" r:id="rId63"/>
    <p:sldId id="6710" r:id="rId64"/>
    <p:sldId id="6711" r:id="rId6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1A54E"/>
    <a:srgbClr val="D11C5F"/>
    <a:srgbClr val="05AAA3"/>
    <a:srgbClr val="FFFFFF"/>
    <a:srgbClr val="269EBB"/>
    <a:srgbClr val="008080"/>
    <a:srgbClr val="083F59"/>
    <a:srgbClr val="0872B5"/>
    <a:srgbClr val="E692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4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handoutMaster" Target="handoutMasters/handout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6AE50E-F93B-A667-9089-B91D2013C66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C8AD6BF-2312-693B-59CB-AF39418E2E6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ADDE6A3-34E1-DDEC-A80E-8F69102ABA1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79DDB1D-79D2-706D-45F3-2764F17445AD}"/>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37925457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287E89-EC8B-E46D-FBE1-5BC714D2F94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8E13245-0A60-F669-09DD-73188DEBC02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21DA4F-4C15-DCD7-A52C-A1DBE6BDC4B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74BA7B-FB62-9AB6-D2A6-5F4EDB570826}"/>
              </a:ext>
            </a:extLst>
          </p:cNvPr>
          <p:cNvSpPr>
            <a:spLocks noGrp="1"/>
          </p:cNvSpPr>
          <p:nvPr>
            <p:ph type="sldNum" sz="quarter" idx="5"/>
          </p:nvPr>
        </p:nvSpPr>
        <p:spPr/>
        <p:txBody>
          <a:bodyPr/>
          <a:lstStyle/>
          <a:p>
            <a:fld id="{4BE5DE82-CF29-044D-9158-06A811149881}" type="slidenum">
              <a:rPr lang="en-US" smtClean="0"/>
              <a:t>64</a:t>
            </a:fld>
            <a:endParaRPr lang="en-US"/>
          </a:p>
        </p:txBody>
      </p:sp>
    </p:spTree>
    <p:extLst>
      <p:ext uri="{BB962C8B-B14F-4D97-AF65-F5344CB8AC3E}">
        <p14:creationId xmlns:p14="http://schemas.microsoft.com/office/powerpoint/2010/main" val="22338572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136950" y="4875213"/>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37284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3778485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084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8109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40564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488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195073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6923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915290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4" y="748833"/>
            <a:ext cx="6678399"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2D93876-4EE8-56D3-A7FB-998083A6C3B9}"/>
              </a:ext>
            </a:extLst>
          </p:cNvPr>
          <p:cNvCxnSpPr>
            <a:cxnSpLocks/>
          </p:cNvCxnSpPr>
          <p:nvPr userDrawn="1"/>
        </p:nvCxnSpPr>
        <p:spPr>
          <a:xfrm flipH="1">
            <a:off x="5658046" y="49224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60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91924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953335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1771650"/>
            <a:ext cx="12172692" cy="4328746"/>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2261868" cy="1707941"/>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78396"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994250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97315"/>
            <a:ext cx="6971157" cy="6522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667226"/>
            <a:ext cx="6574993" cy="619077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28017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2C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808039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110" Type="http://schemas.openxmlformats.org/officeDocument/2006/relationships/slideLayout" Target="../slideLayouts/slideLayout110.xml"/><Relationship Id="rId115"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13" Type="http://schemas.openxmlformats.org/officeDocument/2006/relationships/slideLayout" Target="../slideLayouts/slideLayout11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77" r:id="rId11"/>
    <p:sldLayoutId id="2147483984" r:id="rId12"/>
    <p:sldLayoutId id="2147483978" r:id="rId13"/>
    <p:sldLayoutId id="2147483979" r:id="rId14"/>
    <p:sldLayoutId id="2147483900" r:id="rId15"/>
    <p:sldLayoutId id="2147483985" r:id="rId16"/>
    <p:sldLayoutId id="2147483980" r:id="rId17"/>
    <p:sldLayoutId id="2147483981" r:id="rId18"/>
    <p:sldLayoutId id="2147483982" r:id="rId19"/>
    <p:sldLayoutId id="2147483983" r:id="rId20"/>
    <p:sldLayoutId id="2147483861" r:id="rId21"/>
    <p:sldLayoutId id="2147483886" r:id="rId22"/>
    <p:sldLayoutId id="2147483887" r:id="rId23"/>
    <p:sldLayoutId id="2147483884" r:id="rId24"/>
    <p:sldLayoutId id="2147483897" r:id="rId25"/>
    <p:sldLayoutId id="2147483885" r:id="rId26"/>
    <p:sldLayoutId id="2147483960" r:id="rId27"/>
    <p:sldLayoutId id="2147483903" r:id="rId28"/>
    <p:sldLayoutId id="2147483961" r:id="rId29"/>
    <p:sldLayoutId id="2147483951" r:id="rId30"/>
    <p:sldLayoutId id="2147483967" r:id="rId31"/>
    <p:sldLayoutId id="2147483945" r:id="rId32"/>
    <p:sldLayoutId id="2147483962" r:id="rId33"/>
    <p:sldLayoutId id="2147483937" r:id="rId34"/>
    <p:sldLayoutId id="2147483963" r:id="rId35"/>
    <p:sldLayoutId id="2147483904" r:id="rId36"/>
    <p:sldLayoutId id="2147483913" r:id="rId37"/>
    <p:sldLayoutId id="2147483964" r:id="rId38"/>
    <p:sldLayoutId id="2147483928" r:id="rId39"/>
    <p:sldLayoutId id="2147483946" r:id="rId40"/>
    <p:sldLayoutId id="2147483947" r:id="rId41"/>
    <p:sldLayoutId id="2147483914" r:id="rId42"/>
    <p:sldLayoutId id="2147483891" r:id="rId43"/>
    <p:sldLayoutId id="2147483934" r:id="rId44"/>
    <p:sldLayoutId id="2147483944" r:id="rId45"/>
    <p:sldLayoutId id="2147483880" r:id="rId46"/>
    <p:sldLayoutId id="2147483922" r:id="rId47"/>
    <p:sldLayoutId id="2147483974" r:id="rId48"/>
    <p:sldLayoutId id="2147483940" r:id="rId49"/>
    <p:sldLayoutId id="2147483932" r:id="rId50"/>
    <p:sldLayoutId id="2147483941" r:id="rId51"/>
    <p:sldLayoutId id="2147483936" r:id="rId52"/>
    <p:sldLayoutId id="2147483938" r:id="rId53"/>
    <p:sldLayoutId id="2147483933" r:id="rId54"/>
    <p:sldLayoutId id="2147483935" r:id="rId55"/>
    <p:sldLayoutId id="2147483949" r:id="rId56"/>
    <p:sldLayoutId id="2147483948" r:id="rId57"/>
    <p:sldLayoutId id="2147483939" r:id="rId58"/>
    <p:sldLayoutId id="2147483923" r:id="rId59"/>
    <p:sldLayoutId id="2147483942" r:id="rId60"/>
    <p:sldLayoutId id="2147483955" r:id="rId61"/>
    <p:sldLayoutId id="2147483893" r:id="rId62"/>
    <p:sldLayoutId id="2147483952" r:id="rId63"/>
    <p:sldLayoutId id="2147483943" r:id="rId64"/>
    <p:sldLayoutId id="2147483957" r:id="rId65"/>
    <p:sldLayoutId id="2147483958" r:id="rId66"/>
    <p:sldLayoutId id="2147483954" r:id="rId67"/>
    <p:sldLayoutId id="2147483965" r:id="rId68"/>
    <p:sldLayoutId id="2147483931" r:id="rId69"/>
    <p:sldLayoutId id="2147483956" r:id="rId70"/>
    <p:sldLayoutId id="2147483924" r:id="rId71"/>
    <p:sldLayoutId id="2147483966" r:id="rId72"/>
    <p:sldLayoutId id="2147483907" r:id="rId73"/>
    <p:sldLayoutId id="2147483915" r:id="rId74"/>
    <p:sldLayoutId id="2147483916" r:id="rId75"/>
    <p:sldLayoutId id="2147483917" r:id="rId76"/>
    <p:sldLayoutId id="2147483950" r:id="rId77"/>
    <p:sldLayoutId id="2147483879" r:id="rId78"/>
    <p:sldLayoutId id="2147483975" r:id="rId79"/>
    <p:sldLayoutId id="2147483973" r:id="rId80"/>
    <p:sldLayoutId id="2147483929" r:id="rId81"/>
    <p:sldLayoutId id="2147483925" r:id="rId82"/>
    <p:sldLayoutId id="2147483918" r:id="rId83"/>
    <p:sldLayoutId id="2147483930" r:id="rId84"/>
    <p:sldLayoutId id="2147483976" r:id="rId85"/>
    <p:sldLayoutId id="2147483888" r:id="rId86"/>
    <p:sldLayoutId id="2147483911" r:id="rId87"/>
    <p:sldLayoutId id="2147483878" r:id="rId88"/>
    <p:sldLayoutId id="2147483908" r:id="rId89"/>
    <p:sldLayoutId id="2147483910" r:id="rId90"/>
    <p:sldLayoutId id="2147483909" r:id="rId91"/>
    <p:sldLayoutId id="2147483892" r:id="rId92"/>
    <p:sldLayoutId id="2147483959" r:id="rId93"/>
    <p:sldLayoutId id="2147483890" r:id="rId94"/>
    <p:sldLayoutId id="2147483877" r:id="rId95"/>
    <p:sldLayoutId id="2147483889" r:id="rId96"/>
    <p:sldLayoutId id="2147483905" r:id="rId97"/>
    <p:sldLayoutId id="2147483926" r:id="rId98"/>
    <p:sldLayoutId id="2147483927" r:id="rId99"/>
    <p:sldLayoutId id="2147483906" r:id="rId100"/>
    <p:sldLayoutId id="2147483841" r:id="rId101"/>
    <p:sldLayoutId id="2147483894" r:id="rId102"/>
    <p:sldLayoutId id="2147483840" r:id="rId103"/>
    <p:sldLayoutId id="2147483833" r:id="rId104"/>
    <p:sldLayoutId id="2147483895" r:id="rId105"/>
    <p:sldLayoutId id="2147483968" r:id="rId106"/>
    <p:sldLayoutId id="2147483969" r:id="rId107"/>
    <p:sldLayoutId id="2147483970" r:id="rId108"/>
    <p:sldLayoutId id="2147483971" r:id="rId109"/>
    <p:sldLayoutId id="2147483972" r:id="rId110"/>
    <p:sldLayoutId id="2147483847" r:id="rId111"/>
    <p:sldLayoutId id="2147483896" r:id="rId112"/>
    <p:sldLayoutId id="2147483853" r:id="rId113"/>
    <p:sldLayoutId id="2147483986" r:id="rId1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3.xml"/></Relationships>
</file>

<file path=ppt/slides/_rels/slide1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3.xml"/></Relationships>
</file>

<file path=ppt/slides/_rels/slide12.xml.rels><?xml version="1.0" encoding="UTF-8" standalone="yes"?>
<Relationships xmlns="http://schemas.openxmlformats.org/package/2006/relationships"><Relationship Id="rId3" Type="http://schemas.openxmlformats.org/officeDocument/2006/relationships/hyperlink" Target="https://www.adobe.com/uk/express/learn/blog/small-business-community-engagement" TargetMode="External"/><Relationship Id="rId2" Type="http://schemas.openxmlformats.org/officeDocument/2006/relationships/image" Target="../media/image15.jpeg"/><Relationship Id="rId1" Type="http://schemas.openxmlformats.org/officeDocument/2006/relationships/slideLayout" Target="../slideLayouts/slideLayout3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6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64.xml"/><Relationship Id="rId4" Type="http://schemas.openxmlformats.org/officeDocument/2006/relationships/image" Target="../media/image19.sv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64.xml"/><Relationship Id="rId4" Type="http://schemas.openxmlformats.org/officeDocument/2006/relationships/image" Target="../media/image19.sv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5.xml"/></Relationships>
</file>

<file path=ppt/slides/_rels/slide27.xml.rels><?xml version="1.0" encoding="UTF-8" standalone="yes"?>
<Relationships xmlns="http://schemas.openxmlformats.org/package/2006/relationships"><Relationship Id="rId3" Type="http://schemas.openxmlformats.org/officeDocument/2006/relationships/hyperlink" Target="https://vivagreengroup.com/about-us/" TargetMode="External"/><Relationship Id="rId2" Type="http://schemas.openxmlformats.org/officeDocument/2006/relationships/image" Target="../media/image20.jpeg"/><Relationship Id="rId1" Type="http://schemas.openxmlformats.org/officeDocument/2006/relationships/slideLayout" Target="../slideLayouts/slideLayout56.xml"/><Relationship Id="rId4" Type="http://schemas.openxmlformats.org/officeDocument/2006/relationships/image" Target="../media/image21.png"/></Relationships>
</file>

<file path=ppt/slides/_rels/slide28.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82.xml"/></Relationships>
</file>

<file path=ppt/slides/_rels/slide29.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8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36.xml"/></Relationships>
</file>

<file path=ppt/slides/_rels/slide31.xml.rels><?xml version="1.0" encoding="UTF-8" standalone="yes"?>
<Relationships xmlns="http://schemas.openxmlformats.org/package/2006/relationships"><Relationship Id="rId2" Type="http://schemas.openxmlformats.org/officeDocument/2006/relationships/hyperlink" Target="https://www.adobe.com/uk/express/learn/blog/small-business-community-engagement" TargetMode="External"/><Relationship Id="rId1" Type="http://schemas.openxmlformats.org/officeDocument/2006/relationships/slideLayout" Target="../slideLayouts/slideLayout8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8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87.xml"/></Relationships>
</file>

<file path=ppt/slides/_rels/slide3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0.xml.rels><?xml version="1.0" encoding="UTF-8" standalone="yes"?>
<Relationships xmlns="http://schemas.openxmlformats.org/package/2006/relationships"><Relationship Id="rId3" Type="http://schemas.openxmlformats.org/officeDocument/2006/relationships/hyperlink" Target="https://www.sbcguidance.org/understand/community-engagement" TargetMode="External"/><Relationship Id="rId2" Type="http://schemas.openxmlformats.org/officeDocument/2006/relationships/image" Target="../media/image30.jpeg"/><Relationship Id="rId1" Type="http://schemas.openxmlformats.org/officeDocument/2006/relationships/slideLayout" Target="../slideLayouts/slideLayout59.xml"/></Relationships>
</file>

<file path=ppt/slides/_rels/slide4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linkedin.com/pulse/creating-shared-value-your-community-robert-u-craven/" TargetMode="External"/><Relationship Id="rId1" Type="http://schemas.openxmlformats.org/officeDocument/2006/relationships/slideLayout" Target="../slideLayouts/slideLayout59.xml"/><Relationship Id="rId5" Type="http://schemas.openxmlformats.org/officeDocument/2006/relationships/hyperlink" Target="https://www.linkedin.com/pulse/behind-closed-doors-ultimate-guide-how-smes-can-leverage-ma-vila-wa9ef/" TargetMode="External"/><Relationship Id="rId4" Type="http://schemas.openxmlformats.org/officeDocument/2006/relationships/image" Target="../media/image32.jpeg"/></Relationships>
</file>

<file path=ppt/slides/_rels/slide4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4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7.xml"/></Relationships>
</file>

<file path=ppt/slides/_rels/slide45.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87.xml"/></Relationships>
</file>

<file path=ppt/slides/_rels/slide46.xml.rels><?xml version="1.0" encoding="UTF-8" standalone="yes"?>
<Relationships xmlns="http://schemas.openxmlformats.org/package/2006/relationships"><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7.xml"/></Relationships>
</file>

<file path=ppt/slides/_rels/slide47.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7.xml"/></Relationships>
</file>

<file path=ppt/slides/_rels/slide4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7.xml"/></Relationships>
</file>

<file path=ppt/slides/_rels/slide49.xml.rels><?xml version="1.0" encoding="UTF-8" standalone="yes"?>
<Relationships xmlns="http://schemas.openxmlformats.org/package/2006/relationships"><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0.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52.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87.xml"/></Relationships>
</file>

<file path=ppt/slides/_rels/slide53.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8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55.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87.xml"/></Relationships>
</file>

<file path=ppt/slides/_rels/slide5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64.xml"/></Relationships>
</file>

<file path=ppt/slides/_rels/slide57.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80.xml"/><Relationship Id="rId4" Type="http://schemas.openxmlformats.org/officeDocument/2006/relationships/image" Target="../media/image44.png"/></Relationships>
</file>

<file path=ppt/slides/_rels/slide58.xml.rels><?xml version="1.0" encoding="UTF-8" standalone="yes"?>
<Relationships xmlns="http://schemas.openxmlformats.org/package/2006/relationships"><Relationship Id="rId3" Type="http://schemas.openxmlformats.org/officeDocument/2006/relationships/image" Target="../media/image43.svg"/><Relationship Id="rId2" Type="http://schemas.openxmlformats.org/officeDocument/2006/relationships/image" Target="../media/image42.png"/><Relationship Id="rId1" Type="http://schemas.openxmlformats.org/officeDocument/2006/relationships/slideLayout" Target="../slideLayouts/slideLayout80.xml"/><Relationship Id="rId4" Type="http://schemas.openxmlformats.org/officeDocument/2006/relationships/image" Target="../media/image45.png"/></Relationships>
</file>

<file path=ppt/slides/_rels/slide5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64.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3.xml"/><Relationship Id="rId6" Type="http://schemas.openxmlformats.org/officeDocument/2006/relationships/image" Target="../media/image48.svg"/><Relationship Id="rId5" Type="http://schemas.openxmlformats.org/officeDocument/2006/relationships/image" Target="../media/image47.png"/><Relationship Id="rId4" Type="http://schemas.openxmlformats.org/officeDocument/2006/relationships/hyperlink" Target="https://projectdare.eu/" TargetMode="External"/><Relationship Id="rId9" Type="http://schemas.openxmlformats.org/officeDocument/2006/relationships/image" Target="../media/image49.jpeg"/></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B352DFE-2173-7CF5-A6B3-BBF091C6C48F}"/>
            </a:ext>
          </a:extLst>
        </p:cNvPr>
        <p:cNvGrpSpPr/>
        <p:nvPr/>
      </p:nvGrpSpPr>
      <p:grpSpPr>
        <a:xfrm>
          <a:off x="0" y="0"/>
          <a:ext cx="0" cy="0"/>
          <a:chOff x="0" y="0"/>
          <a:chExt cx="0" cy="0"/>
        </a:xfrm>
      </p:grpSpPr>
      <p:pic>
        <p:nvPicPr>
          <p:cNvPr id="14" name="Picture Placeholder 13" descr="A group of people looking at a computer&#10;&#10;AI-generated content may be incorrect.">
            <a:extLst>
              <a:ext uri="{FF2B5EF4-FFF2-40B4-BE49-F238E27FC236}">
                <a16:creationId xmlns:a16="http://schemas.microsoft.com/office/drawing/2014/main" id="{5C1ACB07-98F8-9881-5357-4AA43F342413}"/>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BA158C89-627A-BD37-D1F3-6C1ADAF82BC5}"/>
              </a:ext>
            </a:extLst>
          </p:cNvPr>
          <p:cNvSpPr>
            <a:spLocks noGrp="1"/>
          </p:cNvSpPr>
          <p:nvPr>
            <p:ph type="body" sz="quarter" idx="16"/>
          </p:nvPr>
        </p:nvSpPr>
        <p:spPr>
          <a:xfrm>
            <a:off x="390724" y="2764505"/>
            <a:ext cx="4131318" cy="1008397"/>
          </a:xfrm>
          <a:prstGeom prst="rect">
            <a:avLst/>
          </a:prstGeom>
        </p:spPr>
        <p:txBody>
          <a:bodyPr/>
          <a:lstStyle/>
          <a:p>
            <a:pPr>
              <a:lnSpc>
                <a:spcPct val="100000"/>
              </a:lnSpc>
              <a:spcAft>
                <a:spcPts val="1200"/>
              </a:spcAft>
            </a:pPr>
            <a:r>
              <a:rPr lang="en-US" sz="3200" dirty="0"/>
              <a:t>Inclusive Community Engagement for SMEs</a:t>
            </a:r>
            <a:endParaRPr lang="en-US" sz="3200" kern="100" dirty="0">
              <a:latin typeface="+mn-lt"/>
              <a:cs typeface="Times New Roman" panose="02020603050405020304" pitchFamily="18" charset="0"/>
            </a:endParaRPr>
          </a:p>
          <a:p>
            <a:pPr>
              <a:lnSpc>
                <a:spcPct val="100000"/>
              </a:lnSpc>
              <a:spcAft>
                <a:spcPts val="1200"/>
              </a:spcAft>
            </a:pPr>
            <a:r>
              <a:rPr lang="en-US" sz="3200" kern="100" dirty="0">
                <a:latin typeface="+mn-lt"/>
                <a:cs typeface="Times New Roman" panose="02020603050405020304" pitchFamily="18" charset="0"/>
              </a:rPr>
              <a:t>Part 4: </a:t>
            </a:r>
            <a:r>
              <a:rPr lang="en-US" sz="2800" b="0" kern="100" dirty="0">
                <a:solidFill>
                  <a:srgbClr val="FFFFFF"/>
                </a:solidFill>
                <a:cs typeface="Times New Roman" panose="02020603050405020304" pitchFamily="18" charset="0"/>
              </a:rPr>
              <a:t>Prepare for an Effective Community Engagement Framework: A </a:t>
            </a:r>
            <a:r>
              <a:rPr lang="en-US" sz="2800" b="0" kern="100" dirty="0">
                <a:solidFill>
                  <a:srgbClr val="FFFFFF"/>
                </a:solidFill>
                <a:latin typeface="+mn-lt"/>
                <a:cs typeface="Times New Roman" panose="02020603050405020304" pitchFamily="18" charset="0"/>
              </a:rPr>
              <a:t>Step-by-Step</a:t>
            </a:r>
            <a:r>
              <a:rPr lang="en-US" sz="2800" b="0" kern="100" dirty="0">
                <a:solidFill>
                  <a:srgbClr val="FFFFFF"/>
                </a:solidFill>
                <a:cs typeface="Times New Roman" panose="02020603050405020304" pitchFamily="18" charset="0"/>
              </a:rPr>
              <a:t> Guide</a:t>
            </a:r>
            <a:endParaRPr lang="en-US" sz="26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02C1B6A7-68BE-63FD-17DC-EBD0117590A0}"/>
              </a:ext>
            </a:extLst>
          </p:cNvPr>
          <p:cNvSpPr>
            <a:spLocks noGrp="1"/>
          </p:cNvSpPr>
          <p:nvPr>
            <p:ph type="body" sz="quarter" idx="19"/>
          </p:nvPr>
        </p:nvSpPr>
        <p:spPr>
          <a:xfrm>
            <a:off x="413491" y="1943312"/>
            <a:ext cx="3558434" cy="533188"/>
          </a:xfrm>
          <a:prstGeom prst="rect">
            <a:avLst/>
          </a:prstGeom>
        </p:spPr>
        <p:txBody>
          <a:bodyPr/>
          <a:lstStyle/>
          <a:p>
            <a:r>
              <a:rPr lang="en-US" sz="4000" b="1" dirty="0"/>
              <a:t>Module 6 </a:t>
            </a:r>
            <a:r>
              <a:rPr lang="en-US" dirty="0"/>
              <a:t>(Part 4)</a:t>
            </a:r>
          </a:p>
        </p:txBody>
      </p:sp>
      <p:sp>
        <p:nvSpPr>
          <p:cNvPr id="3" name="Text Placeholder 2">
            <a:extLst>
              <a:ext uri="{FF2B5EF4-FFF2-40B4-BE49-F238E27FC236}">
                <a16:creationId xmlns:a16="http://schemas.microsoft.com/office/drawing/2014/main" id="{C24DB391-4F6D-0D35-EDF2-1A3759B23DD6}"/>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DA5523DB-2467-2CEE-3C60-99C5487840A7}"/>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E182C36B-47EC-F424-6514-EEED16AA6362}"/>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10097CE6-5E43-EDD3-ADE9-38AD7B4A6C90}"/>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93A56C66-B8E8-A21D-C988-AAA67FADCA6C}"/>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387ECD74-9CCD-10DB-A3E6-C7D7755934A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FC4D227E-64B1-BE80-3A55-41E658A1A04C}"/>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5107207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ADBD1A-3C3C-AF14-842A-20F651D91BD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A353D31-83CA-ECBB-8241-4A32523DCF68}"/>
              </a:ext>
            </a:extLst>
          </p:cNvPr>
          <p:cNvSpPr>
            <a:spLocks noGrp="1"/>
          </p:cNvSpPr>
          <p:nvPr>
            <p:ph type="body" sz="quarter" idx="18"/>
          </p:nvPr>
        </p:nvSpPr>
        <p:spPr>
          <a:xfrm>
            <a:off x="884106" y="1400134"/>
            <a:ext cx="6573970" cy="3849918"/>
          </a:xfrm>
        </p:spPr>
        <p:txBody>
          <a:bodyPr/>
          <a:lstStyle/>
          <a:p>
            <a:pPr marL="342900" indent="-342900">
              <a:buFont typeface="Wingdings" panose="05000000000000000000" pitchFamily="2" charset="2"/>
              <a:buChar char="v"/>
            </a:pPr>
            <a:r>
              <a:rPr lang="en-US" b="1" dirty="0"/>
              <a:t>Community-Driven Approach: </a:t>
            </a:r>
            <a:r>
              <a:rPr lang="en-US" dirty="0"/>
              <a:t>A framework enables businesses to address local needs effectively by guiding them in identifying stakeholders, challenges, and collaborative opportunities, ensuring initiatives resonate with the values of the people they serve.</a:t>
            </a:r>
          </a:p>
          <a:p>
            <a:pPr marL="342900" indent="-342900">
              <a:buFont typeface="Wingdings" panose="05000000000000000000" pitchFamily="2" charset="2"/>
              <a:buChar char="v"/>
            </a:pPr>
            <a:r>
              <a:rPr lang="en-US" b="1" dirty="0"/>
              <a:t>Sustainability and Impact: </a:t>
            </a:r>
            <a:r>
              <a:rPr lang="en-US" dirty="0"/>
              <a:t>With structured engagement, businesses can create transparent, long-term community-driven projects that strengthen local economies, enhance social impact, and ensure the success of both the business and the community.</a:t>
            </a:r>
            <a:endParaRPr lang="en-IE" dirty="0"/>
          </a:p>
        </p:txBody>
      </p:sp>
      <p:sp>
        <p:nvSpPr>
          <p:cNvPr id="3" name="Text Placeholder 2">
            <a:extLst>
              <a:ext uri="{FF2B5EF4-FFF2-40B4-BE49-F238E27FC236}">
                <a16:creationId xmlns:a16="http://schemas.microsoft.com/office/drawing/2014/main" id="{7091E766-E7F6-3BEA-F73D-DDB2E6B0A91B}"/>
              </a:ext>
            </a:extLst>
          </p:cNvPr>
          <p:cNvSpPr>
            <a:spLocks noGrp="1"/>
          </p:cNvSpPr>
          <p:nvPr>
            <p:ph type="body" sz="quarter" idx="16"/>
          </p:nvPr>
        </p:nvSpPr>
        <p:spPr>
          <a:xfrm>
            <a:off x="798381" y="560551"/>
            <a:ext cx="10595237" cy="803654"/>
          </a:xfrm>
        </p:spPr>
        <p:txBody>
          <a:bodyPr/>
          <a:lstStyle/>
          <a:p>
            <a:r>
              <a:rPr lang="en-IE" sz="3200" b="0" dirty="0">
                <a:solidFill>
                  <a:srgbClr val="FF0000"/>
                </a:solidFill>
              </a:rPr>
              <a:t>Develop A Community Engagement Framework</a:t>
            </a:r>
          </a:p>
        </p:txBody>
      </p:sp>
      <p:pic>
        <p:nvPicPr>
          <p:cNvPr id="5" name="Picture 4">
            <a:extLst>
              <a:ext uri="{FF2B5EF4-FFF2-40B4-BE49-F238E27FC236}">
                <a16:creationId xmlns:a16="http://schemas.microsoft.com/office/drawing/2014/main" id="{3F226F81-B91F-861D-20E5-52FE5236743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20050" y="1047749"/>
            <a:ext cx="3496215" cy="5249699"/>
          </a:xfrm>
          <a:prstGeom prst="rect">
            <a:avLst/>
          </a:prstGeom>
        </p:spPr>
      </p:pic>
    </p:spTree>
    <p:extLst>
      <p:ext uri="{BB962C8B-B14F-4D97-AF65-F5344CB8AC3E}">
        <p14:creationId xmlns:p14="http://schemas.microsoft.com/office/powerpoint/2010/main" val="3344150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3675E5-6696-B834-3EBA-C1FDE06C961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F3916C3-816A-0A4B-1B06-4DC2831B44EB}"/>
              </a:ext>
            </a:extLst>
          </p:cNvPr>
          <p:cNvSpPr>
            <a:spLocks noGrp="1"/>
          </p:cNvSpPr>
          <p:nvPr>
            <p:ph type="body" sz="quarter" idx="18"/>
          </p:nvPr>
        </p:nvSpPr>
        <p:spPr>
          <a:xfrm>
            <a:off x="884105" y="1504041"/>
            <a:ext cx="6354895" cy="3849918"/>
          </a:xfrm>
        </p:spPr>
        <p:txBody>
          <a:bodyPr/>
          <a:lstStyle/>
          <a:p>
            <a:pPr marL="0" indent="0">
              <a:spcBef>
                <a:spcPts val="1200"/>
              </a:spcBef>
              <a:spcAft>
                <a:spcPts val="600"/>
              </a:spcAft>
            </a:pPr>
            <a:r>
              <a:rPr lang="en-US" b="1" dirty="0">
                <a:solidFill>
                  <a:srgbClr val="DF4625"/>
                </a:solidFill>
              </a:rPr>
              <a:t>Step 1: </a:t>
            </a:r>
            <a:r>
              <a:rPr lang="en-US" dirty="0"/>
              <a:t>Define Your Community Engagement Purpose &amp; Objective</a:t>
            </a:r>
          </a:p>
          <a:p>
            <a:pPr marL="0" indent="0">
              <a:spcBef>
                <a:spcPts val="1200"/>
              </a:spcBef>
              <a:spcAft>
                <a:spcPts val="600"/>
              </a:spcAft>
            </a:pPr>
            <a:r>
              <a:rPr lang="en-US" b="1" dirty="0">
                <a:solidFill>
                  <a:srgbClr val="FFC000"/>
                </a:solidFill>
              </a:rPr>
              <a:t>Step 2: </a:t>
            </a:r>
            <a:r>
              <a:rPr lang="en-US" dirty="0"/>
              <a:t>Set Up Your Community Engagement Team (Internal &amp; External)</a:t>
            </a:r>
          </a:p>
          <a:p>
            <a:pPr marL="0" indent="0">
              <a:spcBef>
                <a:spcPts val="1200"/>
              </a:spcBef>
              <a:spcAft>
                <a:spcPts val="600"/>
              </a:spcAft>
            </a:pPr>
            <a:r>
              <a:rPr lang="en-US" b="1" dirty="0">
                <a:solidFill>
                  <a:srgbClr val="01A54E"/>
                </a:solidFill>
              </a:rPr>
              <a:t>Step 3: </a:t>
            </a:r>
            <a:r>
              <a:rPr lang="en-US" dirty="0"/>
              <a:t>Refine Your Engagement Approaches</a:t>
            </a:r>
          </a:p>
          <a:p>
            <a:pPr marL="0" indent="0">
              <a:spcBef>
                <a:spcPts val="1200"/>
              </a:spcBef>
              <a:spcAft>
                <a:spcPts val="600"/>
              </a:spcAft>
            </a:pPr>
            <a:r>
              <a:rPr lang="en-US" b="1" dirty="0">
                <a:solidFill>
                  <a:srgbClr val="0070C0"/>
                </a:solidFill>
              </a:rPr>
              <a:t>Step 4: </a:t>
            </a:r>
            <a:r>
              <a:rPr lang="en-US" dirty="0"/>
              <a:t>Start Initiating Inclusive Community Engagement</a:t>
            </a:r>
          </a:p>
          <a:p>
            <a:pPr marL="0" indent="0">
              <a:spcBef>
                <a:spcPts val="1200"/>
              </a:spcBef>
              <a:spcAft>
                <a:spcPts val="600"/>
              </a:spcAft>
            </a:pPr>
            <a:r>
              <a:rPr lang="en-US" b="1" dirty="0">
                <a:solidFill>
                  <a:srgbClr val="DF4625"/>
                </a:solidFill>
              </a:rPr>
              <a:t>Step 5: </a:t>
            </a:r>
            <a:r>
              <a:rPr lang="en-US" dirty="0"/>
              <a:t>Develop Engagement Framework and Action Plan</a:t>
            </a:r>
          </a:p>
          <a:p>
            <a:pPr marL="0" indent="0">
              <a:spcBef>
                <a:spcPts val="1200"/>
              </a:spcBef>
              <a:spcAft>
                <a:spcPts val="600"/>
              </a:spcAft>
            </a:pPr>
            <a:endParaRPr lang="en-US" dirty="0"/>
          </a:p>
        </p:txBody>
      </p:sp>
      <p:sp>
        <p:nvSpPr>
          <p:cNvPr id="3" name="Text Placeholder 2">
            <a:extLst>
              <a:ext uri="{FF2B5EF4-FFF2-40B4-BE49-F238E27FC236}">
                <a16:creationId xmlns:a16="http://schemas.microsoft.com/office/drawing/2014/main" id="{496B3401-7BC6-D94D-2401-E59863B9228A}"/>
              </a:ext>
            </a:extLst>
          </p:cNvPr>
          <p:cNvSpPr>
            <a:spLocks noGrp="1"/>
          </p:cNvSpPr>
          <p:nvPr>
            <p:ph type="body" sz="quarter" idx="16"/>
          </p:nvPr>
        </p:nvSpPr>
        <p:spPr>
          <a:xfrm>
            <a:off x="798381" y="560551"/>
            <a:ext cx="10595237" cy="803654"/>
          </a:xfrm>
        </p:spPr>
        <p:txBody>
          <a:bodyPr/>
          <a:lstStyle/>
          <a:p>
            <a:r>
              <a:rPr lang="en-IE" sz="3200" b="0" dirty="0">
                <a:solidFill>
                  <a:srgbClr val="FF0000"/>
                </a:solidFill>
              </a:rPr>
              <a:t>Develop A Community Engagement Framework</a:t>
            </a:r>
          </a:p>
        </p:txBody>
      </p:sp>
      <p:pic>
        <p:nvPicPr>
          <p:cNvPr id="18" name="Picture 17">
            <a:extLst>
              <a:ext uri="{FF2B5EF4-FFF2-40B4-BE49-F238E27FC236}">
                <a16:creationId xmlns:a16="http://schemas.microsoft.com/office/drawing/2014/main" id="{744AD1FA-AE10-051A-F7FA-FAFF564E770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91301" y="2326050"/>
            <a:ext cx="5124450" cy="2562225"/>
          </a:xfrm>
          <a:prstGeom prst="rect">
            <a:avLst/>
          </a:prstGeom>
        </p:spPr>
      </p:pic>
    </p:spTree>
    <p:extLst>
      <p:ext uri="{BB962C8B-B14F-4D97-AF65-F5344CB8AC3E}">
        <p14:creationId xmlns:p14="http://schemas.microsoft.com/office/powerpoint/2010/main" val="28717510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1660571-C489-4E3A-C7CC-ECD414D3D8D7}"/>
              </a:ext>
            </a:extLst>
          </p:cNvPr>
          <p:cNvSpPr>
            <a:spLocks noGrp="1"/>
          </p:cNvSpPr>
          <p:nvPr>
            <p:ph type="body" sz="quarter" idx="13"/>
          </p:nvPr>
        </p:nvSpPr>
        <p:spPr>
          <a:xfrm>
            <a:off x="6260378" y="1613568"/>
            <a:ext cx="5369647" cy="945575"/>
          </a:xfrm>
        </p:spPr>
        <p:txBody>
          <a:bodyPr>
            <a:noAutofit/>
          </a:bodyPr>
          <a:lstStyle/>
          <a:p>
            <a:r>
              <a:rPr lang="en-US" sz="4400" b="1" dirty="0"/>
              <a:t>Step 1</a:t>
            </a:r>
          </a:p>
          <a:p>
            <a:r>
              <a:rPr lang="en-US" sz="4000" dirty="0"/>
              <a:t>Define </a:t>
            </a:r>
            <a:r>
              <a:rPr lang="en-US" sz="4000" b="0" dirty="0"/>
              <a:t>Your Community Engagement Purpose &amp; Objective</a:t>
            </a:r>
          </a:p>
          <a:p>
            <a:endParaRPr lang="en-IE" sz="4000" dirty="0"/>
          </a:p>
        </p:txBody>
      </p:sp>
      <p:sp>
        <p:nvSpPr>
          <p:cNvPr id="5" name="Text Placeholder 4">
            <a:extLst>
              <a:ext uri="{FF2B5EF4-FFF2-40B4-BE49-F238E27FC236}">
                <a16:creationId xmlns:a16="http://schemas.microsoft.com/office/drawing/2014/main" id="{B22A290B-34C2-2601-034D-0AAB16CAFD65}"/>
              </a:ext>
            </a:extLst>
          </p:cNvPr>
          <p:cNvSpPr>
            <a:spLocks noGrp="1"/>
          </p:cNvSpPr>
          <p:nvPr>
            <p:ph type="body" sz="quarter" idx="43"/>
          </p:nvPr>
        </p:nvSpPr>
        <p:spPr>
          <a:xfrm>
            <a:off x="6193703" y="3429000"/>
            <a:ext cx="5645872" cy="396241"/>
          </a:xfrm>
        </p:spPr>
        <p:txBody>
          <a:bodyPr>
            <a:noAutofit/>
          </a:bodyPr>
          <a:lstStyle/>
          <a:p>
            <a:r>
              <a:rPr lang="en-US" sz="2200" dirty="0">
                <a:solidFill>
                  <a:srgbClr val="083F59"/>
                </a:solidFill>
              </a:rPr>
              <a:t>An SME needs a clear purpose and objective to guide all engagement efforts, ensuring they are inclusive, align with business values and community needs. This helps SMEs move beyond one-off initiatives and create long-term, impactful relationships with their communities. This is where you identify what you want to achieve with your engagement—ultimately creating shared value, inclusivity, and addressing social issues.</a:t>
            </a:r>
            <a:endParaRPr lang="en-IE" sz="2200" dirty="0">
              <a:solidFill>
                <a:srgbClr val="083F59"/>
              </a:solidFill>
            </a:endParaRPr>
          </a:p>
        </p:txBody>
      </p:sp>
      <p:pic>
        <p:nvPicPr>
          <p:cNvPr id="8" name="Picture Placeholder 7" descr="A person and a young person smiling&#10;&#10;AI-generated content may be incorrect.">
            <a:extLst>
              <a:ext uri="{FF2B5EF4-FFF2-40B4-BE49-F238E27FC236}">
                <a16:creationId xmlns:a16="http://schemas.microsoft.com/office/drawing/2014/main" id="{8456051F-EB89-61BC-E214-9C151AD9FB6F}"/>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4554" r="14554"/>
          <a:stretch>
            <a:fillRect/>
          </a:stretch>
        </p:blipFill>
        <p:spPr>
          <a:xfrm>
            <a:off x="633413" y="993775"/>
            <a:ext cx="4452937" cy="4187825"/>
          </a:xfrm>
        </p:spPr>
      </p:pic>
      <p:sp>
        <p:nvSpPr>
          <p:cNvPr id="3" name="TextBox 2">
            <a:extLst>
              <a:ext uri="{FF2B5EF4-FFF2-40B4-BE49-F238E27FC236}">
                <a16:creationId xmlns:a16="http://schemas.microsoft.com/office/drawing/2014/main" id="{C394BAED-DE42-64D3-34DE-CFA1004D6BDF}"/>
              </a:ext>
            </a:extLst>
          </p:cNvPr>
          <p:cNvSpPr txBox="1"/>
          <p:nvPr/>
        </p:nvSpPr>
        <p:spPr>
          <a:xfrm>
            <a:off x="489307" y="5171986"/>
            <a:ext cx="6100762" cy="1200329"/>
          </a:xfrm>
          <a:prstGeom prst="rect">
            <a:avLst/>
          </a:prstGeom>
          <a:noFill/>
        </p:spPr>
        <p:txBody>
          <a:bodyPr wrap="square">
            <a:spAutoFit/>
          </a:bodyPr>
          <a:lstStyle/>
          <a:p>
            <a:r>
              <a:rPr lang="en-US" b="1" i="0" dirty="0">
                <a:solidFill>
                  <a:srgbClr val="01A54E"/>
                </a:solidFill>
                <a:effectLst/>
                <a:latin typeface="adobe-clean"/>
              </a:rPr>
              <a:t>Free templates you can use for small business community engagement. </a:t>
            </a:r>
            <a:r>
              <a:rPr lang="en-US" i="0" dirty="0">
                <a:solidFill>
                  <a:srgbClr val="083F59"/>
                </a:solidFill>
                <a:effectLst/>
                <a:latin typeface="adobe-clean"/>
                <a:hlinkClick r:id="rId3">
                  <a:extLst>
                    <a:ext uri="{A12FA001-AC4F-418D-AE19-62706E023703}">
                      <ahyp:hlinkClr xmlns:ahyp="http://schemas.microsoft.com/office/drawing/2018/hyperlinkcolor" val="tx"/>
                    </a:ext>
                  </a:extLst>
                </a:hlinkClick>
              </a:rPr>
              <a:t>https://www.adobe.com/uk/express/learn/blog/small-business-community-engagement</a:t>
            </a:r>
            <a:r>
              <a:rPr lang="en-US" i="0" dirty="0">
                <a:solidFill>
                  <a:srgbClr val="083F59"/>
                </a:solidFill>
                <a:effectLst/>
                <a:latin typeface="adobe-clean"/>
              </a:rPr>
              <a:t> </a:t>
            </a:r>
          </a:p>
        </p:txBody>
      </p:sp>
    </p:spTree>
    <p:extLst>
      <p:ext uri="{BB962C8B-B14F-4D97-AF65-F5344CB8AC3E}">
        <p14:creationId xmlns:p14="http://schemas.microsoft.com/office/powerpoint/2010/main" val="26713815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9B633956-75A2-392A-01CF-4692A8170888}"/>
              </a:ext>
            </a:extLst>
          </p:cNvPr>
          <p:cNvSpPr>
            <a:spLocks noGrp="1"/>
          </p:cNvSpPr>
          <p:nvPr>
            <p:ph type="body" sz="quarter" idx="18"/>
          </p:nvPr>
        </p:nvSpPr>
        <p:spPr>
          <a:xfrm>
            <a:off x="798381" y="1188454"/>
            <a:ext cx="10595237" cy="3849918"/>
          </a:xfrm>
        </p:spPr>
        <p:txBody>
          <a:bodyPr/>
          <a:lstStyle/>
          <a:p>
            <a:pPr marL="0" indent="0"/>
            <a:r>
              <a:rPr lang="en-US" dirty="0"/>
              <a:t>For businesses, defining a clear </a:t>
            </a:r>
            <a:r>
              <a:rPr lang="en-US" b="1" dirty="0"/>
              <a:t>community engagement purpose and objective</a:t>
            </a:r>
            <a:r>
              <a:rPr lang="en-US" dirty="0"/>
              <a:t> ensures that their efforts are meaningful, strategic, and aligned with both their values and community needs. A well-defined purpose helps businesses move beyond one-time outreach efforts and create </a:t>
            </a:r>
            <a:r>
              <a:rPr lang="en-US" b="1" dirty="0"/>
              <a:t>long-term, impactful relationships</a:t>
            </a:r>
            <a:r>
              <a:rPr lang="en-US" dirty="0"/>
              <a:t> with stakeholders. It provides direction, ensuring that engagement activities contribute to </a:t>
            </a:r>
            <a:r>
              <a:rPr lang="en-US" b="1" dirty="0"/>
              <a:t>social impact, brand trust, and business growth</a:t>
            </a:r>
            <a:r>
              <a:rPr lang="en-US" dirty="0"/>
              <a:t> rather than being seen as disconnected or superficial.</a:t>
            </a:r>
          </a:p>
          <a:p>
            <a:pPr marL="0" indent="0"/>
            <a:r>
              <a:rPr lang="en-US" dirty="0"/>
              <a:t>Having a clear objective also helps businesses </a:t>
            </a:r>
            <a:r>
              <a:rPr lang="en-US" b="1" dirty="0"/>
              <a:t>measure success, allocate resources effectively, and adapt their approach</a:t>
            </a:r>
            <a:r>
              <a:rPr lang="en-US" dirty="0"/>
              <a:t> based on community feedback. When businesses understand why they are engaging and what they hope to achieve—whether it’s building stronger partnerships, supporting local development, or promoting inclusivity—they can create </a:t>
            </a:r>
            <a:r>
              <a:rPr lang="en-US" b="1" dirty="0"/>
              <a:t>authentic, sustainable, and mutually beneficial engagement strategies</a:t>
            </a:r>
            <a:r>
              <a:rPr lang="en-US" dirty="0"/>
              <a:t> that truly resonate with the communities they serve.</a:t>
            </a:r>
          </a:p>
        </p:txBody>
      </p:sp>
      <p:sp>
        <p:nvSpPr>
          <p:cNvPr id="5" name="Text Placeholder 4">
            <a:extLst>
              <a:ext uri="{FF2B5EF4-FFF2-40B4-BE49-F238E27FC236}">
                <a16:creationId xmlns:a16="http://schemas.microsoft.com/office/drawing/2014/main" id="{A59251C3-0040-2A22-D9AC-A990E0416401}"/>
              </a:ext>
            </a:extLst>
          </p:cNvPr>
          <p:cNvSpPr>
            <a:spLocks noGrp="1"/>
          </p:cNvSpPr>
          <p:nvPr>
            <p:ph type="body" sz="quarter" idx="16"/>
          </p:nvPr>
        </p:nvSpPr>
        <p:spPr>
          <a:xfrm>
            <a:off x="798381" y="482177"/>
            <a:ext cx="10595237" cy="803654"/>
          </a:xfrm>
        </p:spPr>
        <p:txBody>
          <a:bodyPr/>
          <a:lstStyle/>
          <a:p>
            <a:r>
              <a:rPr lang="en-US" sz="3600" b="0" dirty="0">
                <a:solidFill>
                  <a:srgbClr val="01A54E"/>
                </a:solidFill>
              </a:rPr>
              <a:t>Find Your Engagement Purpose &amp; Objective</a:t>
            </a:r>
          </a:p>
          <a:p>
            <a:endParaRPr lang="en-IE" dirty="0"/>
          </a:p>
        </p:txBody>
      </p:sp>
    </p:spTree>
    <p:extLst>
      <p:ext uri="{BB962C8B-B14F-4D97-AF65-F5344CB8AC3E}">
        <p14:creationId xmlns:p14="http://schemas.microsoft.com/office/powerpoint/2010/main" val="23206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3B8E27-ACF9-9A65-A2D4-F493E2BD82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66F0EAA-E5AE-201B-487A-B8794E9BEE63}"/>
              </a:ext>
            </a:extLst>
          </p:cNvPr>
          <p:cNvSpPr>
            <a:spLocks noGrp="1"/>
          </p:cNvSpPr>
          <p:nvPr>
            <p:ph type="body" sz="quarter" idx="18"/>
          </p:nvPr>
        </p:nvSpPr>
        <p:spPr>
          <a:xfrm>
            <a:off x="798380" y="1192755"/>
            <a:ext cx="10117269" cy="3849918"/>
          </a:xfrm>
        </p:spPr>
        <p:txBody>
          <a:bodyPr/>
          <a:lstStyle/>
          <a:p>
            <a:pPr marL="342900" indent="-342900">
              <a:lnSpc>
                <a:spcPct val="100000"/>
              </a:lnSpc>
              <a:spcBef>
                <a:spcPts val="0"/>
              </a:spcBef>
              <a:buFont typeface="Wingdings" panose="05000000000000000000" pitchFamily="2" charset="2"/>
              <a:buChar char="v"/>
            </a:pPr>
            <a:endParaRPr lang="en-US" sz="2200" b="1" dirty="0">
              <a:solidFill>
                <a:srgbClr val="0872B5"/>
              </a:solidFill>
              <a:latin typeface="Aharoni" panose="02010803020104030203" pitchFamily="2" charset="-79"/>
              <a:cs typeface="Aharoni" panose="02010803020104030203" pitchFamily="2" charset="-79"/>
            </a:endParaRPr>
          </a:p>
          <a:p>
            <a:pPr marL="0" indent="0">
              <a:lnSpc>
                <a:spcPct val="100000"/>
              </a:lnSpc>
              <a:spcBef>
                <a:spcPts val="0"/>
              </a:spcBef>
            </a:pPr>
            <a:r>
              <a:rPr lang="en-US" sz="2200" b="1" dirty="0">
                <a:solidFill>
                  <a:srgbClr val="01A54E"/>
                </a:solidFill>
                <a:latin typeface="Aharoni" panose="02010803020104030203" pitchFamily="2" charset="-79"/>
                <a:cs typeface="Aharoni" panose="02010803020104030203" pitchFamily="2" charset="-79"/>
              </a:rPr>
              <a:t>Purpose </a:t>
            </a:r>
          </a:p>
          <a:p>
            <a:pPr marL="0" indent="0">
              <a:lnSpc>
                <a:spcPct val="100000"/>
              </a:lnSpc>
              <a:spcBef>
                <a:spcPts val="0"/>
              </a:spcBef>
            </a:pPr>
            <a:r>
              <a:rPr lang="en-US" sz="2200" dirty="0"/>
              <a:t>The purpose is to build meaningful, mutually beneficial relationships with the communities an SME operates in. Inclusive engagement enables trust, supports sustainable development, and creates a positive social and economic impact. The objective is to create a collaborative environment where the SME and the community work together to address shared challenges, harness opportunities, and improve well-being.</a:t>
            </a:r>
          </a:p>
          <a:p>
            <a:pPr marL="0" indent="0">
              <a:lnSpc>
                <a:spcPct val="100000"/>
              </a:lnSpc>
              <a:spcBef>
                <a:spcPts val="0"/>
              </a:spcBef>
            </a:pPr>
            <a:endParaRPr lang="en-US" sz="2200" dirty="0"/>
          </a:p>
          <a:p>
            <a:pPr marL="0" indent="0">
              <a:lnSpc>
                <a:spcPct val="100000"/>
              </a:lnSpc>
              <a:spcBef>
                <a:spcPts val="0"/>
              </a:spcBef>
            </a:pPr>
            <a:r>
              <a:rPr lang="en-US" sz="2200" b="1" dirty="0">
                <a:solidFill>
                  <a:srgbClr val="0872B5"/>
                </a:solidFill>
                <a:latin typeface="Aharoni" panose="02010803020104030203" pitchFamily="2" charset="-79"/>
                <a:cs typeface="Aharoni" panose="02010803020104030203" pitchFamily="2" charset="-79"/>
              </a:rPr>
              <a:t>Find Your SME Purpose and Objectives</a:t>
            </a:r>
          </a:p>
          <a:p>
            <a:pPr marL="342900" indent="-342900">
              <a:lnSpc>
                <a:spcPct val="100000"/>
              </a:lnSpc>
              <a:spcBef>
                <a:spcPts val="0"/>
              </a:spcBef>
              <a:buFont typeface="Wingdings" panose="05000000000000000000" pitchFamily="2" charset="2"/>
              <a:buChar char="v"/>
            </a:pPr>
            <a:r>
              <a:rPr lang="en-US" sz="2200" b="1" dirty="0"/>
              <a:t>Purpose </a:t>
            </a:r>
            <a:r>
              <a:rPr lang="en-US" sz="2200" dirty="0"/>
              <a:t>refers to the core reason the SME exists beyond profit-making. It’s the business's contribution to society and its stakeholders.</a:t>
            </a:r>
          </a:p>
          <a:p>
            <a:pPr marL="342900" indent="-342900">
              <a:lnSpc>
                <a:spcPct val="100000"/>
              </a:lnSpc>
              <a:spcBef>
                <a:spcPts val="0"/>
              </a:spcBef>
              <a:buFont typeface="Wingdings" panose="05000000000000000000" pitchFamily="2" charset="2"/>
              <a:buChar char="v"/>
            </a:pPr>
            <a:r>
              <a:rPr lang="en-US" sz="2200" b="1" dirty="0"/>
              <a:t>Objectives</a:t>
            </a:r>
            <a:r>
              <a:rPr lang="en-US" sz="2200" dirty="0"/>
              <a:t> are specific, measurable actions the SME takes to fulfill its purpose. They are short- to medium-term goals that drive business strategies.</a:t>
            </a:r>
          </a:p>
        </p:txBody>
      </p:sp>
      <p:sp>
        <p:nvSpPr>
          <p:cNvPr id="3" name="Text Placeholder 2">
            <a:extLst>
              <a:ext uri="{FF2B5EF4-FFF2-40B4-BE49-F238E27FC236}">
                <a16:creationId xmlns:a16="http://schemas.microsoft.com/office/drawing/2014/main" id="{F4121FCD-551F-2E0E-0289-F6215CF5B754}"/>
              </a:ext>
            </a:extLst>
          </p:cNvPr>
          <p:cNvSpPr>
            <a:spLocks noGrp="1"/>
          </p:cNvSpPr>
          <p:nvPr>
            <p:ph type="body" sz="quarter" idx="16"/>
          </p:nvPr>
        </p:nvSpPr>
        <p:spPr>
          <a:xfrm>
            <a:off x="1596763" y="433474"/>
            <a:ext cx="10595237" cy="803654"/>
          </a:xfrm>
        </p:spPr>
        <p:txBody>
          <a:bodyPr/>
          <a:lstStyle/>
          <a:p>
            <a:r>
              <a:rPr lang="en-US" sz="3200" b="0" dirty="0">
                <a:solidFill>
                  <a:srgbClr val="01A54E"/>
                </a:solidFill>
              </a:rPr>
              <a:t>Find Your Engagement Purpose &amp; Objective</a:t>
            </a:r>
          </a:p>
          <a:p>
            <a:r>
              <a:rPr lang="en-US" sz="2600" b="0" dirty="0">
                <a:solidFill>
                  <a:srgbClr val="FF0000"/>
                </a:solidFill>
              </a:rPr>
              <a:t>Create a Strong Base for Active and Sustained Community Engagement </a:t>
            </a:r>
            <a:endParaRPr lang="en-IE" sz="2600" b="0" dirty="0">
              <a:solidFill>
                <a:srgbClr val="FF0000"/>
              </a:solidFill>
            </a:endParaRPr>
          </a:p>
        </p:txBody>
      </p:sp>
    </p:spTree>
    <p:extLst>
      <p:ext uri="{BB962C8B-B14F-4D97-AF65-F5344CB8AC3E}">
        <p14:creationId xmlns:p14="http://schemas.microsoft.com/office/powerpoint/2010/main" val="2191287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people posing for a photo&#10;&#10;AI-generated content may be incorrect.">
            <a:extLst>
              <a:ext uri="{FF2B5EF4-FFF2-40B4-BE49-F238E27FC236}">
                <a16:creationId xmlns:a16="http://schemas.microsoft.com/office/drawing/2014/main" id="{7FD70BAB-F34E-8F64-DBA7-4A8C25258A67}"/>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5" b="10185"/>
          <a:stretch>
            <a:fillRect/>
          </a:stretch>
        </p:blipFill>
        <p:spPr/>
      </p:pic>
      <p:sp>
        <p:nvSpPr>
          <p:cNvPr id="4" name="Text Placeholder 3">
            <a:extLst>
              <a:ext uri="{FF2B5EF4-FFF2-40B4-BE49-F238E27FC236}">
                <a16:creationId xmlns:a16="http://schemas.microsoft.com/office/drawing/2014/main" id="{70483F6F-5FD0-5FB8-FDDC-426C7F1FC0C5}"/>
              </a:ext>
            </a:extLst>
          </p:cNvPr>
          <p:cNvSpPr>
            <a:spLocks noGrp="1"/>
          </p:cNvSpPr>
          <p:nvPr>
            <p:ph type="body" sz="quarter" idx="13"/>
          </p:nvPr>
        </p:nvSpPr>
        <p:spPr>
          <a:xfrm>
            <a:off x="444876" y="1209675"/>
            <a:ext cx="5055171" cy="4226852"/>
          </a:xfrm>
        </p:spPr>
        <p:txBody>
          <a:bodyPr>
            <a:noAutofit/>
          </a:bodyPr>
          <a:lstStyle/>
          <a:p>
            <a:pPr>
              <a:lnSpc>
                <a:spcPct val="100000"/>
              </a:lnSpc>
              <a:spcBef>
                <a:spcPts val="0"/>
              </a:spcBef>
            </a:pPr>
            <a:r>
              <a:rPr lang="en-IE" sz="2800" b="1" dirty="0"/>
              <a:t>Sample Purpose</a:t>
            </a:r>
          </a:p>
          <a:p>
            <a:pPr>
              <a:lnSpc>
                <a:spcPct val="100000"/>
              </a:lnSpc>
              <a:spcBef>
                <a:spcPts val="0"/>
              </a:spcBef>
            </a:pPr>
            <a:r>
              <a:rPr lang="en-US" sz="2200" dirty="0"/>
              <a:t>"We want to work with our community in a way that inspires people to get involved and feel proud of where they live. We believe in creating opportunities for everyone to pitch in and be part of something bigger, whether that’s improving the local area, supporting each other, or building something sustainable for the future. We’re not just running a business here; we’re trying to build a sense of connection and shared purpose where everyone feels they have a stake in making our community thrive."</a:t>
            </a:r>
            <a:endParaRPr lang="en-IE" sz="2200" dirty="0"/>
          </a:p>
        </p:txBody>
      </p:sp>
    </p:spTree>
    <p:extLst>
      <p:ext uri="{BB962C8B-B14F-4D97-AF65-F5344CB8AC3E}">
        <p14:creationId xmlns:p14="http://schemas.microsoft.com/office/powerpoint/2010/main" val="35095675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A178B4-13A0-C4C7-A611-2473013ECBD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CFC4D09-BEFA-6CFD-CF9E-8320A29EEA38}"/>
              </a:ext>
            </a:extLst>
          </p:cNvPr>
          <p:cNvSpPr>
            <a:spLocks noGrp="1"/>
          </p:cNvSpPr>
          <p:nvPr>
            <p:ph type="body" sz="quarter" idx="18"/>
          </p:nvPr>
        </p:nvSpPr>
        <p:spPr>
          <a:xfrm>
            <a:off x="798380" y="1565257"/>
            <a:ext cx="10595237" cy="3849918"/>
          </a:xfrm>
        </p:spPr>
        <p:txBody>
          <a:bodyPr/>
          <a:lstStyle/>
          <a:p>
            <a:pPr marL="0" indent="0"/>
            <a:r>
              <a:rPr lang="en-US" b="1" dirty="0"/>
              <a:t>Purpose</a:t>
            </a:r>
            <a:r>
              <a:rPr lang="en-US" dirty="0"/>
              <a:t> refers to the core reason the SME exists beyond profit-making. It’s the business's contribution to society and its stakeholders.</a:t>
            </a:r>
          </a:p>
          <a:p>
            <a:pPr marL="342900" indent="-342900">
              <a:buFont typeface="Wingdings" panose="05000000000000000000" pitchFamily="2" charset="2"/>
              <a:buChar char="v"/>
            </a:pPr>
            <a:r>
              <a:rPr lang="en-US" b="1" dirty="0">
                <a:solidFill>
                  <a:srgbClr val="083F59"/>
                </a:solidFill>
              </a:rPr>
              <a:t>Reflect on Core Values</a:t>
            </a:r>
            <a:r>
              <a:rPr lang="en-US" dirty="0">
                <a:solidFill>
                  <a:srgbClr val="083F59"/>
                </a:solidFill>
              </a:rPr>
              <a:t>: What principles guide the business? For example, sustainability, innovation, or community empowerment. </a:t>
            </a:r>
          </a:p>
          <a:p>
            <a:pPr marL="342900" indent="-342900">
              <a:buFont typeface="Wingdings" panose="05000000000000000000" pitchFamily="2" charset="2"/>
              <a:buChar char="v"/>
            </a:pPr>
            <a:r>
              <a:rPr lang="en-US" b="1" dirty="0">
                <a:solidFill>
                  <a:srgbClr val="083F59"/>
                </a:solidFill>
              </a:rPr>
              <a:t>Consider the "Why"</a:t>
            </a:r>
            <a:r>
              <a:rPr lang="en-US" dirty="0">
                <a:solidFill>
                  <a:srgbClr val="083F59"/>
                </a:solidFill>
              </a:rPr>
              <a:t>: Why was the SME started? What problems does it aim to solve or what opportunities does it address? </a:t>
            </a:r>
          </a:p>
          <a:p>
            <a:pPr marL="342900" indent="-342900">
              <a:buFont typeface="Wingdings" panose="05000000000000000000" pitchFamily="2" charset="2"/>
              <a:buChar char="v"/>
            </a:pPr>
            <a:r>
              <a:rPr lang="en-US" b="1" dirty="0">
                <a:solidFill>
                  <a:srgbClr val="083F59"/>
                </a:solidFill>
              </a:rPr>
              <a:t>Assess Impact Areas</a:t>
            </a:r>
            <a:r>
              <a:rPr lang="en-US" dirty="0">
                <a:solidFill>
                  <a:srgbClr val="083F59"/>
                </a:solidFill>
              </a:rPr>
              <a:t>: How does the SME positively influence customers, employees, and communities? For instance, does it promote local craftsmanship or provide eco-friendly solutions? </a:t>
            </a:r>
          </a:p>
          <a:p>
            <a:pPr marL="342900" indent="-342900">
              <a:buFont typeface="Wingdings" panose="05000000000000000000" pitchFamily="2" charset="2"/>
              <a:buChar char="v"/>
            </a:pPr>
            <a:r>
              <a:rPr lang="en-US" b="1" dirty="0">
                <a:solidFill>
                  <a:srgbClr val="083F59"/>
                </a:solidFill>
              </a:rPr>
              <a:t>Engage Stakeholders</a:t>
            </a:r>
            <a:r>
              <a:rPr lang="en-US" dirty="0">
                <a:solidFill>
                  <a:srgbClr val="083F59"/>
                </a:solidFill>
              </a:rPr>
              <a:t>: Gather insights from employees, customers, and partners to understand what they value about the SME’s role.</a:t>
            </a:r>
          </a:p>
          <a:p>
            <a:endParaRPr lang="en-IE" sz="2200" dirty="0"/>
          </a:p>
        </p:txBody>
      </p:sp>
      <p:sp>
        <p:nvSpPr>
          <p:cNvPr id="3" name="Text Placeholder 2">
            <a:extLst>
              <a:ext uri="{FF2B5EF4-FFF2-40B4-BE49-F238E27FC236}">
                <a16:creationId xmlns:a16="http://schemas.microsoft.com/office/drawing/2014/main" id="{904501AD-0EF0-3F22-5166-2AF051979474}"/>
              </a:ext>
            </a:extLst>
          </p:cNvPr>
          <p:cNvSpPr>
            <a:spLocks noGrp="1"/>
          </p:cNvSpPr>
          <p:nvPr>
            <p:ph type="body" sz="quarter" idx="16"/>
          </p:nvPr>
        </p:nvSpPr>
        <p:spPr/>
        <p:txBody>
          <a:bodyPr/>
          <a:lstStyle/>
          <a:p>
            <a:r>
              <a:rPr lang="en-IE" sz="3200" b="0" dirty="0"/>
              <a:t>Align Your </a:t>
            </a:r>
            <a:r>
              <a:rPr lang="en-IE" sz="3200" dirty="0">
                <a:solidFill>
                  <a:srgbClr val="01A54E"/>
                </a:solidFill>
              </a:rPr>
              <a:t>Purpose</a:t>
            </a:r>
            <a:r>
              <a:rPr lang="en-IE" sz="3200" b="0" dirty="0"/>
              <a:t> with Community Engagement</a:t>
            </a:r>
          </a:p>
        </p:txBody>
      </p:sp>
    </p:spTree>
    <p:extLst>
      <p:ext uri="{BB962C8B-B14F-4D97-AF65-F5344CB8AC3E}">
        <p14:creationId xmlns:p14="http://schemas.microsoft.com/office/powerpoint/2010/main" val="24437752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C6B07D-4AF2-F2BE-459B-E9140C8DB872}"/>
              </a:ext>
            </a:extLst>
          </p:cNvPr>
          <p:cNvSpPr>
            <a:spLocks noGrp="1"/>
          </p:cNvSpPr>
          <p:nvPr>
            <p:ph type="body" sz="quarter" idx="18"/>
          </p:nvPr>
        </p:nvSpPr>
        <p:spPr>
          <a:xfrm>
            <a:off x="798380" y="1565257"/>
            <a:ext cx="10595237" cy="3849918"/>
          </a:xfrm>
        </p:spPr>
        <p:txBody>
          <a:bodyPr/>
          <a:lstStyle/>
          <a:p>
            <a:pPr marL="0" indent="0"/>
            <a:r>
              <a:rPr lang="en-US" sz="2200" b="1" dirty="0"/>
              <a:t>Objectives</a:t>
            </a:r>
            <a:r>
              <a:rPr lang="en-US" sz="2200" dirty="0"/>
              <a:t> are specific, measurable actions the SME takes to fulfill its purpose. They are short- to medium-term goals that drive business strategies.</a:t>
            </a:r>
          </a:p>
          <a:p>
            <a:pPr>
              <a:buFont typeface="Arial" panose="020B0604020202020204" pitchFamily="34" charset="0"/>
              <a:buChar char="•"/>
            </a:pPr>
            <a:r>
              <a:rPr lang="en-US" sz="2200" b="1" dirty="0"/>
              <a:t>Link to Purpose</a:t>
            </a:r>
            <a:r>
              <a:rPr lang="en-US" sz="2200" dirty="0"/>
              <a:t>: Align objectives with the SME’s overarching purpose. For example, if the purpose is to promote sustainability, an objective could be to source 80% of materials locally by 2026.</a:t>
            </a:r>
          </a:p>
          <a:p>
            <a:pPr>
              <a:buFont typeface="Arial" panose="020B0604020202020204" pitchFamily="34" charset="0"/>
              <a:buChar char="•"/>
            </a:pPr>
            <a:r>
              <a:rPr lang="en-US" sz="2200" b="1" dirty="0"/>
              <a:t>Understand Stakeholder Needs</a:t>
            </a:r>
            <a:r>
              <a:rPr lang="en-US" sz="2200" dirty="0"/>
              <a:t>: What do customers, employees, and the community expect? Objectives should address these needs, like offering training programs for local workers or providing products that meet ethical standards.</a:t>
            </a:r>
          </a:p>
          <a:p>
            <a:pPr>
              <a:buFont typeface="Arial" panose="020B0604020202020204" pitchFamily="34" charset="0"/>
              <a:buChar char="•"/>
            </a:pPr>
            <a:r>
              <a:rPr lang="en-US" sz="2200" b="1" dirty="0"/>
              <a:t>Analyze Market Position</a:t>
            </a:r>
            <a:r>
              <a:rPr lang="en-US" sz="2200" dirty="0"/>
              <a:t>: Identify the SME’s strengths, opportunities, and differentiators. Objectives should leverage these areas to achieve growth and impact.</a:t>
            </a:r>
          </a:p>
          <a:p>
            <a:pPr>
              <a:buFont typeface="Arial" panose="020B0604020202020204" pitchFamily="34" charset="0"/>
              <a:buChar char="•"/>
            </a:pPr>
            <a:r>
              <a:rPr lang="en-US" sz="2200" b="1" dirty="0"/>
              <a:t>Set SMART Goals</a:t>
            </a:r>
            <a:r>
              <a:rPr lang="en-US" sz="2200" dirty="0"/>
              <a:t>: Ensure objectives are Specific, Measurable, Achievable, Relevant, and Time-bound.</a:t>
            </a:r>
          </a:p>
          <a:p>
            <a:endParaRPr lang="en-IE" sz="2200" dirty="0"/>
          </a:p>
        </p:txBody>
      </p:sp>
      <p:sp>
        <p:nvSpPr>
          <p:cNvPr id="3" name="Text Placeholder 2">
            <a:extLst>
              <a:ext uri="{FF2B5EF4-FFF2-40B4-BE49-F238E27FC236}">
                <a16:creationId xmlns:a16="http://schemas.microsoft.com/office/drawing/2014/main" id="{E1468D1C-0795-1C18-572F-411E11BC1FDD}"/>
              </a:ext>
            </a:extLst>
          </p:cNvPr>
          <p:cNvSpPr>
            <a:spLocks noGrp="1"/>
          </p:cNvSpPr>
          <p:nvPr>
            <p:ph type="body" sz="quarter" idx="16"/>
          </p:nvPr>
        </p:nvSpPr>
        <p:spPr/>
        <p:txBody>
          <a:bodyPr/>
          <a:lstStyle/>
          <a:p>
            <a:r>
              <a:rPr lang="en-IE" sz="3200" b="0" dirty="0"/>
              <a:t>Align Your </a:t>
            </a:r>
            <a:r>
              <a:rPr lang="en-IE" sz="3200" dirty="0">
                <a:solidFill>
                  <a:srgbClr val="01A54E"/>
                </a:solidFill>
              </a:rPr>
              <a:t>Objectives</a:t>
            </a:r>
            <a:r>
              <a:rPr lang="en-IE" sz="3200" b="0" dirty="0"/>
              <a:t> with Community Engagement</a:t>
            </a:r>
          </a:p>
        </p:txBody>
      </p:sp>
    </p:spTree>
    <p:extLst>
      <p:ext uri="{BB962C8B-B14F-4D97-AF65-F5344CB8AC3E}">
        <p14:creationId xmlns:p14="http://schemas.microsoft.com/office/powerpoint/2010/main" val="6862028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85CADF-A307-1A3F-8F95-4FBCED1FB3AC}"/>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2098BAFD-3DB5-A6F9-38D5-8640A1E9640D}"/>
              </a:ext>
            </a:extLst>
          </p:cNvPr>
          <p:cNvGraphicFramePr>
            <a:graphicFrameLocks noGrp="1"/>
          </p:cNvGraphicFramePr>
          <p:nvPr>
            <p:extLst>
              <p:ext uri="{D42A27DB-BD31-4B8C-83A1-F6EECF244321}">
                <p14:modId xmlns:p14="http://schemas.microsoft.com/office/powerpoint/2010/main" val="923951645"/>
              </p:ext>
            </p:extLst>
          </p:nvPr>
        </p:nvGraphicFramePr>
        <p:xfrm>
          <a:off x="742951" y="1503680"/>
          <a:ext cx="10916294" cy="3749040"/>
        </p:xfrm>
        <a:graphic>
          <a:graphicData uri="http://schemas.openxmlformats.org/drawingml/2006/table">
            <a:tbl>
              <a:tblPr firstRow="1" bandRow="1">
                <a:tableStyleId>{5C22544A-7EE6-4342-B048-85BDC9FD1C3A}</a:tableStyleId>
              </a:tblPr>
              <a:tblGrid>
                <a:gridCol w="3561101">
                  <a:extLst>
                    <a:ext uri="{9D8B030D-6E8A-4147-A177-3AD203B41FA5}">
                      <a16:colId xmlns:a16="http://schemas.microsoft.com/office/drawing/2014/main" val="4000155950"/>
                    </a:ext>
                  </a:extLst>
                </a:gridCol>
                <a:gridCol w="3242735">
                  <a:extLst>
                    <a:ext uri="{9D8B030D-6E8A-4147-A177-3AD203B41FA5}">
                      <a16:colId xmlns:a16="http://schemas.microsoft.com/office/drawing/2014/main" val="560059308"/>
                    </a:ext>
                  </a:extLst>
                </a:gridCol>
                <a:gridCol w="4112458">
                  <a:extLst>
                    <a:ext uri="{9D8B030D-6E8A-4147-A177-3AD203B41FA5}">
                      <a16:colId xmlns:a16="http://schemas.microsoft.com/office/drawing/2014/main" val="1639561040"/>
                    </a:ext>
                  </a:extLst>
                </a:gridCol>
              </a:tblGrid>
              <a:tr h="159385">
                <a:tc>
                  <a:txBody>
                    <a:bodyPr/>
                    <a:lstStyle/>
                    <a:p>
                      <a:pPr algn="ctr"/>
                      <a:r>
                        <a:rPr lang="en-IE" sz="2200" b="1" kern="1200" dirty="0">
                          <a:solidFill>
                            <a:schemeClr val="bg1"/>
                          </a:solidFill>
                          <a:latin typeface="+mn-lt"/>
                          <a:ea typeface="+mn-ea"/>
                          <a:cs typeface="+mn-cs"/>
                        </a:rPr>
                        <a:t>Example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200" dirty="0">
                          <a:solidFill>
                            <a:schemeClr val="bg1"/>
                          </a:solidFill>
                        </a:rPr>
                        <a:t>Purpose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200" dirty="0">
                          <a:solidFill>
                            <a:schemeClr val="bg1"/>
                          </a:solidFill>
                        </a:rPr>
                        <a:t>Objective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1437502822"/>
                  </a:ext>
                </a:extLst>
              </a:tr>
              <a:tr h="370840">
                <a:tc>
                  <a:txBody>
                    <a:bodyPr/>
                    <a:lstStyle/>
                    <a:p>
                      <a:pPr algn="l"/>
                      <a:endParaRPr lang="en-IE" sz="2000" kern="1200" dirty="0">
                        <a:solidFill>
                          <a:srgbClr val="083F59"/>
                        </a:solidFill>
                        <a:latin typeface="+mn-lt"/>
                        <a:ea typeface="+mn-ea"/>
                        <a:cs typeface="+mn-cs"/>
                      </a:endParaRPr>
                    </a:p>
                    <a:p>
                      <a:pPr algn="l"/>
                      <a:r>
                        <a:rPr lang="en-IE" sz="2000" b="1" kern="1200" dirty="0">
                          <a:solidFill>
                            <a:srgbClr val="083F59"/>
                          </a:solidFill>
                          <a:latin typeface="+mn-lt"/>
                          <a:ea typeface="+mn-ea"/>
                          <a:cs typeface="+mn-cs"/>
                        </a:rPr>
                        <a:t>Sustainable Fashion SME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To create eco-friendly, ethically made clothing that supports local artisans.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Increase the percentage of products made with recycled materials by 50% within two years.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dirty="0">
                          <a:solidFill>
                            <a:srgbClr val="083F59"/>
                          </a:solidFill>
                        </a:rPr>
                        <a:t>Tech Start-Up</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To empower small businesses with affordable digital tools.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dirty="0">
                          <a:solidFill>
                            <a:srgbClr val="083F59"/>
                          </a:solidFill>
                        </a:rPr>
                        <a:t>Launch a free app feature to help small local retailers track inventory sustainably</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8702540"/>
                  </a:ext>
                </a:extLst>
              </a:tr>
              <a:tr h="370840">
                <a:tc>
                  <a:txBody>
                    <a:bodyPr/>
                    <a:lstStyle/>
                    <a:p>
                      <a:pPr algn="l"/>
                      <a:r>
                        <a:rPr lang="en-IE" sz="2000" b="1" dirty="0">
                          <a:solidFill>
                            <a:srgbClr val="083F59"/>
                          </a:solidFill>
                        </a:rPr>
                        <a:t>Health and Wellness SME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To promote mental and physical well-being in urban communities.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Host monthly workshops on mindfulness and yoga for underserved communities.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
        <p:nvSpPr>
          <p:cNvPr id="3" name="TextBox 2">
            <a:extLst>
              <a:ext uri="{FF2B5EF4-FFF2-40B4-BE49-F238E27FC236}">
                <a16:creationId xmlns:a16="http://schemas.microsoft.com/office/drawing/2014/main" id="{D3A644DD-5586-E178-1406-EA34776A1DF3}"/>
              </a:ext>
            </a:extLst>
          </p:cNvPr>
          <p:cNvSpPr txBox="1"/>
          <p:nvPr/>
        </p:nvSpPr>
        <p:spPr>
          <a:xfrm>
            <a:off x="742949" y="486846"/>
            <a:ext cx="10791825" cy="584775"/>
          </a:xfrm>
          <a:prstGeom prst="rect">
            <a:avLst/>
          </a:prstGeom>
          <a:noFill/>
        </p:spPr>
        <p:txBody>
          <a:bodyPr wrap="square">
            <a:spAutoFit/>
          </a:bodyPr>
          <a:lstStyle/>
          <a:p>
            <a:r>
              <a:rPr lang="en-IE" sz="3200" dirty="0">
                <a:solidFill>
                  <a:srgbClr val="FF0000"/>
                </a:solidFill>
              </a:rPr>
              <a:t>Align Your </a:t>
            </a:r>
            <a:r>
              <a:rPr lang="en-IE" sz="3200" b="1" dirty="0">
                <a:solidFill>
                  <a:srgbClr val="01A54E"/>
                </a:solidFill>
              </a:rPr>
              <a:t>Purpose and Objectives </a:t>
            </a:r>
            <a:r>
              <a:rPr lang="en-IE" sz="3200" dirty="0">
                <a:solidFill>
                  <a:srgbClr val="FF0000"/>
                </a:solidFill>
              </a:rPr>
              <a:t>For Community Engagement</a:t>
            </a:r>
          </a:p>
        </p:txBody>
      </p:sp>
    </p:spTree>
    <p:extLst>
      <p:ext uri="{BB962C8B-B14F-4D97-AF65-F5344CB8AC3E}">
        <p14:creationId xmlns:p14="http://schemas.microsoft.com/office/powerpoint/2010/main" val="37644152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895DD3E-A907-88B1-5E89-E352BE2B3C49}"/>
              </a:ext>
            </a:extLst>
          </p:cNvPr>
          <p:cNvGraphicFramePr>
            <a:graphicFrameLocks noGrp="1"/>
          </p:cNvGraphicFramePr>
          <p:nvPr>
            <p:extLst>
              <p:ext uri="{D42A27DB-BD31-4B8C-83A1-F6EECF244321}">
                <p14:modId xmlns:p14="http://schemas.microsoft.com/office/powerpoint/2010/main" val="133787844"/>
              </p:ext>
            </p:extLst>
          </p:nvPr>
        </p:nvGraphicFramePr>
        <p:xfrm>
          <a:off x="532755" y="435979"/>
          <a:ext cx="11297295" cy="4907280"/>
        </p:xfrm>
        <a:graphic>
          <a:graphicData uri="http://schemas.openxmlformats.org/drawingml/2006/table">
            <a:tbl>
              <a:tblPr firstRow="1" bandRow="1">
                <a:tableStyleId>{5C22544A-7EE6-4342-B048-85BDC9FD1C3A}</a:tableStyleId>
              </a:tblPr>
              <a:tblGrid>
                <a:gridCol w="2147666">
                  <a:extLst>
                    <a:ext uri="{9D8B030D-6E8A-4147-A177-3AD203B41FA5}">
                      <a16:colId xmlns:a16="http://schemas.microsoft.com/office/drawing/2014/main" val="4000155950"/>
                    </a:ext>
                  </a:extLst>
                </a:gridCol>
                <a:gridCol w="5193446">
                  <a:extLst>
                    <a:ext uri="{9D8B030D-6E8A-4147-A177-3AD203B41FA5}">
                      <a16:colId xmlns:a16="http://schemas.microsoft.com/office/drawing/2014/main" val="560059308"/>
                    </a:ext>
                  </a:extLst>
                </a:gridCol>
                <a:gridCol w="3956183">
                  <a:extLst>
                    <a:ext uri="{9D8B030D-6E8A-4147-A177-3AD203B41FA5}">
                      <a16:colId xmlns:a16="http://schemas.microsoft.com/office/drawing/2014/main" val="1329832352"/>
                    </a:ext>
                  </a:extLst>
                </a:gridCol>
              </a:tblGrid>
              <a:tr h="370840">
                <a:tc gridSpan="3">
                  <a:txBody>
                    <a:bodyPr/>
                    <a:lstStyle/>
                    <a:p>
                      <a:pPr algn="ctr"/>
                      <a:r>
                        <a:rPr lang="en-US" sz="3200" b="0" i="0" kern="1200" dirty="0">
                          <a:solidFill>
                            <a:srgbClr val="FF0000"/>
                          </a:solidFill>
                          <a:latin typeface="+mn-lt"/>
                          <a:ea typeface="+mn-ea"/>
                          <a:cs typeface="+mn-cs"/>
                        </a:rPr>
                        <a:t>Purpose of Community Engagement for SMEs</a:t>
                      </a:r>
                      <a:endParaRPr lang="en-IE" sz="3200" b="0" i="0" kern="1200" dirty="0">
                        <a:solidFill>
                          <a:srgbClr val="FF0000"/>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3">
                  <a:txBody>
                    <a:bodyPr/>
                    <a:lstStyle/>
                    <a:p>
                      <a:pPr algn="l"/>
                      <a:r>
                        <a:rPr lang="en-US" sz="2000" b="0" dirty="0">
                          <a:solidFill>
                            <a:srgbClr val="083F59"/>
                          </a:solidFill>
                        </a:rPr>
                        <a:t>For an SME, engaging with local communities serves several important purposes:</a:t>
                      </a:r>
                      <a:endParaRPr lang="en-IE" sz="2000" b="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extLst>
                  <a:ext uri="{0D108BD9-81ED-4DB2-BD59-A6C34878D82A}">
                    <a16:rowId xmlns:a16="http://schemas.microsoft.com/office/drawing/2014/main" val="44439629"/>
                  </a:ext>
                </a:extLst>
              </a:tr>
              <a:tr h="370840">
                <a:tc>
                  <a:txBody>
                    <a:bodyPr/>
                    <a:lstStyle/>
                    <a:p>
                      <a:pPr algn="ctr"/>
                      <a:r>
                        <a:rPr lang="en-IE" sz="2000" b="1" dirty="0">
                          <a:solidFill>
                            <a:schemeClr val="bg1"/>
                          </a:solidFill>
                        </a:rPr>
                        <a:t>Engagement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Purpose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algn="l"/>
                      <a:endParaRPr lang="en-IE" sz="2000" b="0" dirty="0">
                        <a:solidFill>
                          <a:srgbClr val="01A54E"/>
                        </a:solidFill>
                      </a:endParaRPr>
                    </a:p>
                    <a:p>
                      <a:pPr algn="l"/>
                      <a:r>
                        <a:rPr lang="en-IE" sz="2000" b="1" kern="1200" dirty="0">
                          <a:solidFill>
                            <a:srgbClr val="01A54E"/>
                          </a:solidFill>
                          <a:latin typeface="+mn-lt"/>
                          <a:ea typeface="+mn-ea"/>
                          <a:cs typeface="+mn-cs"/>
                        </a:rPr>
                        <a:t>Build Trust and Relationships</a:t>
                      </a:r>
                    </a:p>
                    <a:p>
                      <a:pPr algn="l"/>
                      <a:endParaRPr lang="en-IE" sz="2000" b="1" dirty="0">
                        <a:solidFill>
                          <a:srgbClr val="01A54E"/>
                        </a:solidFill>
                      </a:endParaRPr>
                    </a:p>
                    <a:p>
                      <a:pPr algn="l"/>
                      <a:endParaRPr lang="en-IE" sz="2000" b="1" dirty="0">
                        <a:solidFill>
                          <a:srgbClr val="01A54E"/>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b="1" dirty="0">
                          <a:solidFill>
                            <a:srgbClr val="083F59"/>
                          </a:solidFill>
                        </a:rPr>
                        <a:t>To establish goodwill and create a positive image for your SME.</a:t>
                      </a:r>
                      <a:endParaRPr lang="en-IE" sz="2000" b="1" dirty="0">
                        <a:solidFill>
                          <a:srgbClr val="083F59"/>
                        </a:solidFill>
                      </a:endParaRPr>
                    </a:p>
                    <a:p>
                      <a:pPr algn="l"/>
                      <a:r>
                        <a:rPr lang="en-US" sz="2000" dirty="0">
                          <a:solidFill>
                            <a:srgbClr val="083F59"/>
                          </a:solidFill>
                        </a:rPr>
                        <a:t>Engagement helps your business become a trusted part of the community, strengthening your reputation and loyalty</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Wingdings" panose="05000000000000000000" pitchFamily="2" charset="2"/>
                        <a:buNone/>
                      </a:pPr>
                      <a:r>
                        <a:rPr lang="en-US" sz="2000" dirty="0">
                          <a:solidFill>
                            <a:srgbClr val="083F59"/>
                          </a:solidFill>
                        </a:rPr>
                        <a:t>Partnering with </a:t>
                      </a:r>
                      <a:r>
                        <a:rPr lang="en-US" sz="2000" b="1" dirty="0">
                          <a:solidFill>
                            <a:srgbClr val="083F59"/>
                          </a:solidFill>
                        </a:rPr>
                        <a:t>local organizations </a:t>
                      </a:r>
                      <a:r>
                        <a:rPr lang="en-US" sz="2000" dirty="0">
                          <a:solidFill>
                            <a:srgbClr val="083F59"/>
                          </a:solidFill>
                        </a:rPr>
                        <a:t>to support a cleanup drive shows your commitment to shared community goals.</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kern="1200" dirty="0">
                          <a:solidFill>
                            <a:srgbClr val="01A54E"/>
                          </a:solidFill>
                          <a:latin typeface="+mn-lt"/>
                          <a:ea typeface="+mn-ea"/>
                          <a:cs typeface="+mn-cs"/>
                        </a:rPr>
                        <a:t>Create Mutual Benefits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b="1" kern="1200" dirty="0">
                          <a:solidFill>
                            <a:srgbClr val="083F59"/>
                          </a:solidFill>
                          <a:latin typeface="+mn-lt"/>
                          <a:ea typeface="+mn-ea"/>
                          <a:cs typeface="+mn-cs"/>
                        </a:rPr>
                        <a:t>To ensure your business supports the community while the community, in turn, supports your business.</a:t>
                      </a:r>
                    </a:p>
                    <a:p>
                      <a:pPr algn="l"/>
                      <a:r>
                        <a:rPr lang="en-US" sz="2000" kern="1200" dirty="0">
                          <a:solidFill>
                            <a:srgbClr val="083F59"/>
                          </a:solidFill>
                          <a:latin typeface="+mn-lt"/>
                          <a:ea typeface="+mn-ea"/>
                          <a:cs typeface="+mn-cs"/>
                        </a:rPr>
                        <a:t>Engagement isn’t just about helping the community—it’s about aligning your goals with theirs so both parties' benefit.</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Wingdings" panose="05000000000000000000" pitchFamily="2" charset="2"/>
                        <a:buNone/>
                      </a:pPr>
                      <a:r>
                        <a:rPr lang="en-US" sz="2000" kern="1200" dirty="0">
                          <a:solidFill>
                            <a:srgbClr val="083F59"/>
                          </a:solidFill>
                          <a:latin typeface="+mn-lt"/>
                          <a:ea typeface="+mn-ea"/>
                          <a:cs typeface="+mn-cs"/>
                        </a:rPr>
                        <a:t>An </a:t>
                      </a:r>
                      <a:r>
                        <a:rPr lang="en-US" sz="2000" b="1" kern="1200" dirty="0">
                          <a:solidFill>
                            <a:srgbClr val="083F59"/>
                          </a:solidFill>
                          <a:latin typeface="+mn-lt"/>
                          <a:ea typeface="+mn-ea"/>
                          <a:cs typeface="+mn-cs"/>
                        </a:rPr>
                        <a:t>eco-friendly product shop </a:t>
                      </a:r>
                      <a:r>
                        <a:rPr lang="en-US" sz="2000" kern="1200" dirty="0">
                          <a:solidFill>
                            <a:srgbClr val="083F59"/>
                          </a:solidFill>
                          <a:latin typeface="+mn-lt"/>
                          <a:ea typeface="+mn-ea"/>
                          <a:cs typeface="+mn-cs"/>
                        </a:rPr>
                        <a:t>sourcing materials from local artisans not only boosts local businesses but also gains unique, authentic products for its customers.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Tree>
    <p:extLst>
      <p:ext uri="{BB962C8B-B14F-4D97-AF65-F5344CB8AC3E}">
        <p14:creationId xmlns:p14="http://schemas.microsoft.com/office/powerpoint/2010/main" val="13796679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969940">
            <a:off x="3295330" y="4487043"/>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65183-B976-74AE-7FA2-E25D2414AEA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95BD7AA-C867-9D84-A0E2-0D00DDC19FC9}"/>
              </a:ext>
            </a:extLst>
          </p:cNvPr>
          <p:cNvGraphicFramePr>
            <a:graphicFrameLocks noGrp="1"/>
          </p:cNvGraphicFramePr>
          <p:nvPr/>
        </p:nvGraphicFramePr>
        <p:xfrm>
          <a:off x="532755" y="435979"/>
          <a:ext cx="11297295" cy="5547360"/>
        </p:xfrm>
        <a:graphic>
          <a:graphicData uri="http://schemas.openxmlformats.org/drawingml/2006/table">
            <a:tbl>
              <a:tblPr firstRow="1" bandRow="1">
                <a:tableStyleId>{5C22544A-7EE6-4342-B048-85BDC9FD1C3A}</a:tableStyleId>
              </a:tblPr>
              <a:tblGrid>
                <a:gridCol w="2147666">
                  <a:extLst>
                    <a:ext uri="{9D8B030D-6E8A-4147-A177-3AD203B41FA5}">
                      <a16:colId xmlns:a16="http://schemas.microsoft.com/office/drawing/2014/main" val="4000155950"/>
                    </a:ext>
                  </a:extLst>
                </a:gridCol>
                <a:gridCol w="5193446">
                  <a:extLst>
                    <a:ext uri="{9D8B030D-6E8A-4147-A177-3AD203B41FA5}">
                      <a16:colId xmlns:a16="http://schemas.microsoft.com/office/drawing/2014/main" val="560059308"/>
                    </a:ext>
                  </a:extLst>
                </a:gridCol>
                <a:gridCol w="3956183">
                  <a:extLst>
                    <a:ext uri="{9D8B030D-6E8A-4147-A177-3AD203B41FA5}">
                      <a16:colId xmlns:a16="http://schemas.microsoft.com/office/drawing/2014/main" val="1329832352"/>
                    </a:ext>
                  </a:extLst>
                </a:gridCol>
              </a:tblGrid>
              <a:tr h="370840">
                <a:tc>
                  <a:txBody>
                    <a:bodyPr/>
                    <a:lstStyle/>
                    <a:p>
                      <a:pPr algn="ctr"/>
                      <a:r>
                        <a:rPr lang="en-IE" sz="2000" b="1" dirty="0">
                          <a:solidFill>
                            <a:schemeClr val="bg1"/>
                          </a:solidFill>
                        </a:rPr>
                        <a:t>Engagement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algn="ctr"/>
                      <a:r>
                        <a:rPr lang="en-IE" sz="2000" b="1" dirty="0">
                          <a:solidFill>
                            <a:schemeClr val="bg1"/>
                          </a:solidFill>
                        </a:rPr>
                        <a:t>Purpose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tc>
                  <a:txBody>
                    <a:bodyPr/>
                    <a:lstStyle/>
                    <a:p>
                      <a:pPr marL="0" indent="0" algn="ctr">
                        <a:buFont typeface="Wingdings" panose="05000000000000000000" pitchFamily="2" charset="2"/>
                        <a:buNone/>
                      </a:pPr>
                      <a:r>
                        <a:rPr lang="en-IE" sz="2000" b="1" dirty="0">
                          <a:solidFill>
                            <a:schemeClr val="bg1"/>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1A54E"/>
                    </a:solidFill>
                  </a:tcPr>
                </a:tc>
                <a:extLst>
                  <a:ext uri="{0D108BD9-81ED-4DB2-BD59-A6C34878D82A}">
                    <a16:rowId xmlns:a16="http://schemas.microsoft.com/office/drawing/2014/main" val="699211584"/>
                  </a:ext>
                </a:extLst>
              </a:tr>
              <a:tr h="370840">
                <a:tc>
                  <a:txBody>
                    <a:bodyPr/>
                    <a:lstStyle/>
                    <a:p>
                      <a:pPr algn="l"/>
                      <a:r>
                        <a:rPr lang="en-IE" sz="2000" b="1" kern="1200" dirty="0">
                          <a:solidFill>
                            <a:srgbClr val="01A54E"/>
                          </a:solidFill>
                          <a:latin typeface="+mn-lt"/>
                          <a:ea typeface="+mn-ea"/>
                          <a:cs typeface="+mn-cs"/>
                        </a:rPr>
                        <a:t>Understand Local Needs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b="1" kern="1200" dirty="0">
                          <a:solidFill>
                            <a:srgbClr val="083F59"/>
                          </a:solidFill>
                          <a:latin typeface="+mn-lt"/>
                          <a:ea typeface="+mn-ea"/>
                          <a:cs typeface="+mn-cs"/>
                        </a:rPr>
                        <a:t>Ensure your SME aligns its products, services, and operations with the community's values. </a:t>
                      </a:r>
                      <a:r>
                        <a:rPr lang="en-US" sz="2000" b="0" kern="1200" dirty="0">
                          <a:solidFill>
                            <a:srgbClr val="083F59"/>
                          </a:solidFill>
                          <a:latin typeface="+mn-lt"/>
                          <a:ea typeface="+mn-ea"/>
                          <a:cs typeface="+mn-cs"/>
                        </a:rPr>
                        <a:t>By engaging, you gain valuable insights into the community's challenges and priorities, </a:t>
                      </a:r>
                      <a:r>
                        <a:rPr lang="en-US" sz="2000" kern="1200" dirty="0">
                          <a:solidFill>
                            <a:srgbClr val="083F59"/>
                          </a:solidFill>
                          <a:latin typeface="+mn-lt"/>
                          <a:ea typeface="+mn-ea"/>
                          <a:cs typeface="+mn-cs"/>
                        </a:rPr>
                        <a:t>allowing you to tailor your business practices to address them.</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Wingdings" panose="05000000000000000000" pitchFamily="2" charset="2"/>
                        <a:buNone/>
                      </a:pPr>
                      <a:r>
                        <a:rPr lang="en-US" sz="2000" kern="1200" dirty="0">
                          <a:solidFill>
                            <a:srgbClr val="083F59"/>
                          </a:solidFill>
                          <a:latin typeface="+mn-lt"/>
                          <a:ea typeface="+mn-ea"/>
                          <a:cs typeface="+mn-cs"/>
                        </a:rPr>
                        <a:t>A </a:t>
                      </a:r>
                      <a:r>
                        <a:rPr lang="en-US" sz="2000" b="1" kern="1200" dirty="0">
                          <a:solidFill>
                            <a:srgbClr val="083F59"/>
                          </a:solidFill>
                          <a:latin typeface="+mn-lt"/>
                          <a:ea typeface="+mn-ea"/>
                          <a:cs typeface="+mn-cs"/>
                        </a:rPr>
                        <a:t>grocery store </a:t>
                      </a:r>
                      <a:r>
                        <a:rPr lang="en-US" sz="2000" kern="1200" dirty="0">
                          <a:solidFill>
                            <a:srgbClr val="083F59"/>
                          </a:solidFill>
                          <a:latin typeface="+mn-lt"/>
                          <a:ea typeface="+mn-ea"/>
                          <a:cs typeface="+mn-cs"/>
                        </a:rPr>
                        <a:t>learns the community needs more affordable organic produce, so they collaborate with local farmers to address this need.</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kern="1200" dirty="0">
                          <a:solidFill>
                            <a:srgbClr val="01A54E"/>
                          </a:solidFill>
                          <a:latin typeface="+mn-lt"/>
                          <a:ea typeface="+mn-ea"/>
                          <a:cs typeface="+mn-cs"/>
                        </a:rPr>
                        <a:t>Enhance Social Impact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b="1" kern="1200" dirty="0">
                          <a:solidFill>
                            <a:srgbClr val="083F59"/>
                          </a:solidFill>
                          <a:latin typeface="+mn-lt"/>
                          <a:ea typeface="+mn-ea"/>
                          <a:cs typeface="+mn-cs"/>
                        </a:rPr>
                        <a:t>To ensure your SME is a positive force for change and aligned with global sustainability trends. </a:t>
                      </a:r>
                      <a:r>
                        <a:rPr lang="en-US" sz="2000" b="0" kern="1200" dirty="0">
                          <a:solidFill>
                            <a:srgbClr val="083F59"/>
                          </a:solidFill>
                          <a:latin typeface="+mn-lt"/>
                          <a:ea typeface="+mn-ea"/>
                          <a:cs typeface="+mn-cs"/>
                        </a:rPr>
                        <a:t>Engagement helps your SME contribute to solving social, environmental, or cultural challenges, making a lasting impact.</a:t>
                      </a:r>
                      <a:endParaRPr lang="en-IE" sz="2000" b="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Wingdings" panose="05000000000000000000" pitchFamily="2" charset="2"/>
                        <a:buNone/>
                      </a:pPr>
                      <a:r>
                        <a:rPr lang="en-US" sz="2000" kern="1200" dirty="0">
                          <a:solidFill>
                            <a:srgbClr val="083F59"/>
                          </a:solidFill>
                          <a:latin typeface="+mn-lt"/>
                          <a:ea typeface="+mn-ea"/>
                          <a:cs typeface="+mn-cs"/>
                        </a:rPr>
                        <a:t>A </a:t>
                      </a:r>
                      <a:r>
                        <a:rPr lang="en-US" sz="2000" b="1" kern="1200" dirty="0">
                          <a:solidFill>
                            <a:srgbClr val="083F59"/>
                          </a:solidFill>
                          <a:latin typeface="+mn-lt"/>
                          <a:ea typeface="+mn-ea"/>
                          <a:cs typeface="+mn-cs"/>
                        </a:rPr>
                        <a:t>tourism business</a:t>
                      </a:r>
                      <a:r>
                        <a:rPr lang="en-US" sz="2000" kern="1200" dirty="0">
                          <a:solidFill>
                            <a:srgbClr val="083F59"/>
                          </a:solidFill>
                          <a:latin typeface="+mn-lt"/>
                          <a:ea typeface="+mn-ea"/>
                          <a:cs typeface="+mn-cs"/>
                        </a:rPr>
                        <a:t> creating eco-friendly tours supports environmental conservation while attracting like-minded travelers.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r h="370840">
                <a:tc>
                  <a:txBody>
                    <a:bodyPr/>
                    <a:lstStyle/>
                    <a:p>
                      <a:pPr algn="l"/>
                      <a:r>
                        <a:rPr lang="en-IE" sz="2000" b="1" kern="1200" dirty="0">
                          <a:solidFill>
                            <a:srgbClr val="01A54E"/>
                          </a:solidFill>
                          <a:latin typeface="+mn-lt"/>
                          <a:ea typeface="+mn-ea"/>
                          <a:cs typeface="+mn-cs"/>
                        </a:rPr>
                        <a:t>Strengthening Local Economies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b="1" kern="1200" dirty="0">
                          <a:solidFill>
                            <a:srgbClr val="083F59"/>
                          </a:solidFill>
                          <a:latin typeface="+mn-lt"/>
                          <a:ea typeface="+mn-ea"/>
                          <a:cs typeface="+mn-cs"/>
                        </a:rPr>
                        <a:t>To build a resilient, supportive network around your business. </a:t>
                      </a:r>
                      <a:r>
                        <a:rPr lang="en-US" sz="2000" b="0" kern="1200" dirty="0">
                          <a:solidFill>
                            <a:srgbClr val="083F59"/>
                          </a:solidFill>
                          <a:latin typeface="+mn-lt"/>
                          <a:ea typeface="+mn-ea"/>
                          <a:cs typeface="+mn-cs"/>
                        </a:rPr>
                        <a:t>Supporting local initiatives, employing community members, or sourcing locally boosts the local economy and creates a stronger business ecosystem.</a:t>
                      </a:r>
                      <a:endParaRPr lang="en-IE" sz="2000" b="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indent="0" algn="l">
                        <a:buFont typeface="Wingdings" panose="05000000000000000000" pitchFamily="2" charset="2"/>
                        <a:buNone/>
                      </a:pPr>
                      <a:r>
                        <a:rPr lang="en-US" sz="2000" b="0" kern="1200" dirty="0">
                          <a:solidFill>
                            <a:srgbClr val="083F59"/>
                          </a:solidFill>
                          <a:latin typeface="+mn-lt"/>
                          <a:ea typeface="+mn-ea"/>
                          <a:cs typeface="+mn-cs"/>
                        </a:rPr>
                        <a:t>A </a:t>
                      </a:r>
                      <a:r>
                        <a:rPr lang="en-US" sz="2000" b="1" kern="1200" dirty="0">
                          <a:solidFill>
                            <a:srgbClr val="083F59"/>
                          </a:solidFill>
                          <a:latin typeface="+mn-lt"/>
                          <a:ea typeface="+mn-ea"/>
                          <a:cs typeface="+mn-cs"/>
                        </a:rPr>
                        <a:t>coffee shop </a:t>
                      </a:r>
                      <a:r>
                        <a:rPr lang="en-US" sz="2000" b="0" kern="1200" dirty="0">
                          <a:solidFill>
                            <a:srgbClr val="083F59"/>
                          </a:solidFill>
                          <a:latin typeface="+mn-lt"/>
                          <a:ea typeface="+mn-ea"/>
                          <a:cs typeface="+mn-cs"/>
                        </a:rPr>
                        <a:t>collaborating with local bakers and artists not only diversifies offerings but also supports multiple small businesses.</a:t>
                      </a:r>
                      <a:endParaRPr lang="en-IE" sz="2000" b="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69601604"/>
                  </a:ext>
                </a:extLst>
              </a:tr>
            </a:tbl>
          </a:graphicData>
        </a:graphic>
      </p:graphicFrame>
    </p:spTree>
    <p:extLst>
      <p:ext uri="{BB962C8B-B14F-4D97-AF65-F5344CB8AC3E}">
        <p14:creationId xmlns:p14="http://schemas.microsoft.com/office/powerpoint/2010/main" val="11396321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FD44EB-8F1B-9FFC-34CA-F7CAABB0DEAF}"/>
            </a:ext>
          </a:extLst>
        </p:cNvPr>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2869B4EB-0C06-E686-E4ED-49DA5F0FADA0}"/>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a:xfrm>
            <a:off x="306758" y="627392"/>
            <a:ext cx="11578483" cy="6146707"/>
          </a:xfrm>
        </p:spPr>
      </p:pic>
      <p:sp>
        <p:nvSpPr>
          <p:cNvPr id="11" name="Text Placeholder 1">
            <a:extLst>
              <a:ext uri="{FF2B5EF4-FFF2-40B4-BE49-F238E27FC236}">
                <a16:creationId xmlns:a16="http://schemas.microsoft.com/office/drawing/2014/main" id="{B0B518A5-6970-BBEC-458B-BA4281D6C875}"/>
              </a:ext>
            </a:extLst>
          </p:cNvPr>
          <p:cNvSpPr>
            <a:spLocks noGrp="1"/>
          </p:cNvSpPr>
          <p:nvPr>
            <p:ph type="body" sz="quarter" idx="13"/>
          </p:nvPr>
        </p:nvSpPr>
        <p:spPr>
          <a:xfrm>
            <a:off x="440957" y="2029423"/>
            <a:ext cx="5280600" cy="3858252"/>
          </a:xfrm>
          <a:noFill/>
        </p:spPr>
        <p:txBody>
          <a:bodyPr>
            <a:noAutofit/>
          </a:bodyPr>
          <a:lstStyle/>
          <a:p>
            <a:pPr marL="342900" indent="-342900" algn="l">
              <a:buFont typeface="Wingdings" panose="05000000000000000000" pitchFamily="2" charset="2"/>
              <a:buChar char="q"/>
            </a:pPr>
            <a:r>
              <a:rPr lang="en-US" sz="2400" b="1" dirty="0">
                <a:solidFill>
                  <a:srgbClr val="3F3F3F"/>
                </a:solidFill>
              </a:rPr>
              <a:t>Reflect on Core Values: </a:t>
            </a:r>
          </a:p>
          <a:p>
            <a:pPr algn="l"/>
            <a:r>
              <a:rPr lang="en-US" sz="2100" dirty="0">
                <a:solidFill>
                  <a:srgbClr val="3F3F3F"/>
                </a:solidFill>
              </a:rPr>
              <a:t>Core values are the guiding principles that shape how a business operates and interacts with the world. Reflecting on them ensures you remain authentic and consistent in your actions. This exercise helps define the SME’s unique identity and purpose.</a:t>
            </a:r>
          </a:p>
          <a:p>
            <a:pPr marL="342900" indent="-342900" algn="l">
              <a:buFont typeface="Wingdings" panose="05000000000000000000" pitchFamily="2" charset="2"/>
              <a:buChar char="q"/>
            </a:pPr>
            <a:endParaRPr lang="en-US" sz="2100" b="1" dirty="0">
              <a:solidFill>
                <a:srgbClr val="3F3F3F"/>
              </a:solidFill>
            </a:endParaRPr>
          </a:p>
          <a:p>
            <a:pPr algn="l"/>
            <a:r>
              <a:rPr lang="en-US" sz="2100" b="1" dirty="0">
                <a:solidFill>
                  <a:srgbClr val="3F3F3F"/>
                </a:solidFill>
              </a:rPr>
              <a:t>What principles/core values guide the business? </a:t>
            </a:r>
            <a:r>
              <a:rPr lang="en-US" sz="2100" dirty="0">
                <a:solidFill>
                  <a:srgbClr val="3F3F3F"/>
                </a:solidFill>
              </a:rPr>
              <a:t>For example, sustainability, innovation, or community empowerment, education, supporting diversity and inclusion.</a:t>
            </a:r>
          </a:p>
          <a:p>
            <a:pPr algn="l"/>
            <a:endParaRPr lang="en-US" sz="2100" dirty="0">
              <a:solidFill>
                <a:srgbClr val="3F3F3F"/>
              </a:solidFill>
            </a:endParaRPr>
          </a:p>
        </p:txBody>
      </p:sp>
      <p:sp>
        <p:nvSpPr>
          <p:cNvPr id="18" name="Freeform 11">
            <a:extLst>
              <a:ext uri="{FF2B5EF4-FFF2-40B4-BE49-F238E27FC236}">
                <a16:creationId xmlns:a16="http://schemas.microsoft.com/office/drawing/2014/main" id="{C44D323B-6193-6FF1-1CAB-01B8EA3A221A}"/>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598AFFED-9C21-A8B2-BC1C-C379BF11B6C8}"/>
              </a:ext>
            </a:extLst>
          </p:cNvPr>
          <p:cNvSpPr txBox="1">
            <a:spLocks/>
          </p:cNvSpPr>
          <p:nvPr/>
        </p:nvSpPr>
        <p:spPr>
          <a:xfrm>
            <a:off x="6496372" y="2028796"/>
            <a:ext cx="4924704"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q"/>
            </a:pPr>
            <a:endParaRPr lang="en-US" sz="2100" dirty="0">
              <a:solidFill>
                <a:srgbClr val="083F59"/>
              </a:solidFill>
            </a:endParaRPr>
          </a:p>
        </p:txBody>
      </p:sp>
      <p:sp>
        <p:nvSpPr>
          <p:cNvPr id="12" name="Text Placeholder 3">
            <a:extLst>
              <a:ext uri="{FF2B5EF4-FFF2-40B4-BE49-F238E27FC236}">
                <a16:creationId xmlns:a16="http://schemas.microsoft.com/office/drawing/2014/main" id="{AB0C0C98-80FD-C6DB-3F69-0ABAAECF8E87}"/>
              </a:ext>
            </a:extLst>
          </p:cNvPr>
          <p:cNvSpPr>
            <a:spLocks noGrp="1"/>
          </p:cNvSpPr>
          <p:nvPr>
            <p:ph type="body" sz="quarter" idx="43"/>
          </p:nvPr>
        </p:nvSpPr>
        <p:spPr>
          <a:xfrm>
            <a:off x="345406" y="0"/>
            <a:ext cx="11170319" cy="1143000"/>
          </a:xfrm>
          <a:solidFill>
            <a:srgbClr val="083F59"/>
          </a:solidFill>
        </p:spPr>
        <p:txBody>
          <a:bodyPr anchor="ctr">
            <a:normAutofit fontScale="85000" lnSpcReduction="20000"/>
          </a:bodyPr>
          <a:lstStyle/>
          <a:p>
            <a:r>
              <a:rPr lang="en-US" sz="3200" b="1" dirty="0"/>
              <a:t>Exercise: </a:t>
            </a:r>
            <a:r>
              <a:rPr lang="en-US" sz="3200" dirty="0"/>
              <a:t>Identify Your Purpose</a:t>
            </a:r>
          </a:p>
          <a:p>
            <a:r>
              <a:rPr lang="en-US" sz="2400" dirty="0"/>
              <a:t>Ensures your community engagement actions and strategies align </a:t>
            </a:r>
          </a:p>
          <a:p>
            <a:r>
              <a:rPr lang="en-US" sz="2400" dirty="0"/>
              <a:t>with your foundational principles, creating authenticity.</a:t>
            </a:r>
            <a:endParaRPr lang="en-US" sz="3200" dirty="0"/>
          </a:p>
        </p:txBody>
      </p:sp>
      <p:pic>
        <p:nvPicPr>
          <p:cNvPr id="3" name="Graphic 2" descr="Signature with solid fill">
            <a:extLst>
              <a:ext uri="{FF2B5EF4-FFF2-40B4-BE49-F238E27FC236}">
                <a16:creationId xmlns:a16="http://schemas.microsoft.com/office/drawing/2014/main" id="{155A0A87-F448-B996-162A-04888B70906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611004" y="121272"/>
            <a:ext cx="914400" cy="914400"/>
          </a:xfrm>
          <a:prstGeom prst="rect">
            <a:avLst/>
          </a:prstGeom>
        </p:spPr>
      </p:pic>
      <p:sp>
        <p:nvSpPr>
          <p:cNvPr id="5" name="TextBox 4">
            <a:extLst>
              <a:ext uri="{FF2B5EF4-FFF2-40B4-BE49-F238E27FC236}">
                <a16:creationId xmlns:a16="http://schemas.microsoft.com/office/drawing/2014/main" id="{C0105159-6720-2E26-6A08-AF1FBFB76A7D}"/>
              </a:ext>
            </a:extLst>
          </p:cNvPr>
          <p:cNvSpPr txBox="1"/>
          <p:nvPr/>
        </p:nvSpPr>
        <p:spPr>
          <a:xfrm>
            <a:off x="6924997" y="1574081"/>
            <a:ext cx="4590728" cy="4339650"/>
          </a:xfrm>
          <a:prstGeom prst="rect">
            <a:avLst/>
          </a:prstGeom>
          <a:noFill/>
        </p:spPr>
        <p:txBody>
          <a:bodyPr wrap="square">
            <a:spAutoFit/>
          </a:bodyPr>
          <a:lstStyle/>
          <a:p>
            <a:pPr marL="342900" indent="-342900" algn="l">
              <a:buFont typeface="Wingdings" panose="05000000000000000000" pitchFamily="2" charset="2"/>
              <a:buChar char="q"/>
            </a:pPr>
            <a:r>
              <a:rPr lang="en-US" sz="2400" b="1" dirty="0">
                <a:solidFill>
                  <a:srgbClr val="3F3F3F"/>
                </a:solidFill>
              </a:rPr>
              <a:t>Consider Your "Why" </a:t>
            </a:r>
          </a:p>
          <a:p>
            <a:pPr algn="l"/>
            <a:r>
              <a:rPr lang="en-US" sz="2100" dirty="0">
                <a:solidFill>
                  <a:srgbClr val="3F3F3F"/>
                </a:solidFill>
              </a:rPr>
              <a:t>Understanding the “why” uncovers the purpose behind the business. It differentiates the SME from competitors by highlighting its deeper mission beyond making a profit. Inspires possible stakeholders hearing your story and aligns daily operations with your meaningful purpose.</a:t>
            </a:r>
          </a:p>
          <a:p>
            <a:pPr algn="l"/>
            <a:endParaRPr lang="en-US" sz="2100" dirty="0">
              <a:solidFill>
                <a:srgbClr val="3F3F3F"/>
              </a:solidFill>
            </a:endParaRPr>
          </a:p>
          <a:p>
            <a:pPr marL="342900" indent="-342900" algn="l">
              <a:buFont typeface="Arial" panose="020B0604020202020204" pitchFamily="34" charset="0"/>
              <a:buChar char="•"/>
            </a:pPr>
            <a:r>
              <a:rPr lang="en-US" sz="2100" dirty="0">
                <a:solidFill>
                  <a:srgbClr val="3F3F3F"/>
                </a:solidFill>
              </a:rPr>
              <a:t>Why did you start your business? </a:t>
            </a:r>
          </a:p>
          <a:p>
            <a:pPr marL="342900" indent="-342900" algn="l">
              <a:buFont typeface="Arial" panose="020B0604020202020204" pitchFamily="34" charset="0"/>
              <a:buChar char="•"/>
            </a:pPr>
            <a:r>
              <a:rPr lang="en-US" sz="2100" dirty="0">
                <a:solidFill>
                  <a:srgbClr val="3F3F3F"/>
                </a:solidFill>
              </a:rPr>
              <a:t>What problems does it aim to solve?</a:t>
            </a:r>
          </a:p>
          <a:p>
            <a:pPr marL="342900" indent="-342900" algn="l">
              <a:buFont typeface="Arial" panose="020B0604020202020204" pitchFamily="34" charset="0"/>
              <a:buChar char="•"/>
            </a:pPr>
            <a:r>
              <a:rPr lang="en-US" sz="2100" dirty="0">
                <a:solidFill>
                  <a:srgbClr val="3F3F3F"/>
                </a:solidFill>
              </a:rPr>
              <a:t>What opportunities does it address?</a:t>
            </a:r>
          </a:p>
        </p:txBody>
      </p:sp>
    </p:spTree>
    <p:extLst>
      <p:ext uri="{BB962C8B-B14F-4D97-AF65-F5344CB8AC3E}">
        <p14:creationId xmlns:p14="http://schemas.microsoft.com/office/powerpoint/2010/main" val="15001854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16CE3475-5553-A219-41DB-89B2458FD033}"/>
              </a:ext>
            </a:extLst>
          </p:cNvPr>
          <p:cNvGraphicFramePr>
            <a:graphicFrameLocks noGrp="1"/>
          </p:cNvGraphicFramePr>
          <p:nvPr>
            <p:extLst>
              <p:ext uri="{D42A27DB-BD31-4B8C-83A1-F6EECF244321}">
                <p14:modId xmlns:p14="http://schemas.microsoft.com/office/powerpoint/2010/main" val="4215661317"/>
              </p:ext>
            </p:extLst>
          </p:nvPr>
        </p:nvGraphicFramePr>
        <p:xfrm>
          <a:off x="532755" y="541020"/>
          <a:ext cx="11126489" cy="5334000"/>
        </p:xfrm>
        <a:graphic>
          <a:graphicData uri="http://schemas.openxmlformats.org/drawingml/2006/table">
            <a:tbl>
              <a:tblPr firstRow="1" bandRow="1">
                <a:tableStyleId>{5C22544A-7EE6-4342-B048-85BDC9FD1C3A}</a:tableStyleId>
              </a:tblPr>
              <a:tblGrid>
                <a:gridCol w="3629670">
                  <a:extLst>
                    <a:ext uri="{9D8B030D-6E8A-4147-A177-3AD203B41FA5}">
                      <a16:colId xmlns:a16="http://schemas.microsoft.com/office/drawing/2014/main" val="4000155950"/>
                    </a:ext>
                  </a:extLst>
                </a:gridCol>
                <a:gridCol w="1971675">
                  <a:extLst>
                    <a:ext uri="{9D8B030D-6E8A-4147-A177-3AD203B41FA5}">
                      <a16:colId xmlns:a16="http://schemas.microsoft.com/office/drawing/2014/main" val="560059308"/>
                    </a:ext>
                  </a:extLst>
                </a:gridCol>
                <a:gridCol w="5525144">
                  <a:extLst>
                    <a:ext uri="{9D8B030D-6E8A-4147-A177-3AD203B41FA5}">
                      <a16:colId xmlns:a16="http://schemas.microsoft.com/office/drawing/2014/main" val="1639561040"/>
                    </a:ext>
                  </a:extLst>
                </a:gridCol>
              </a:tblGrid>
              <a:tr h="370840">
                <a:tc>
                  <a:txBody>
                    <a:bodyPr/>
                    <a:lstStyle/>
                    <a:p>
                      <a:pPr algn="ctr"/>
                      <a:r>
                        <a:rPr lang="en-IE" sz="3200" dirty="0">
                          <a:solidFill>
                            <a:schemeClr val="bg1"/>
                          </a:solidFill>
                        </a:rPr>
                        <a:t>Core Values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1C5F"/>
                    </a:solidFill>
                  </a:tcPr>
                </a:tc>
                <a:tc>
                  <a:txBody>
                    <a:bodyPr/>
                    <a:lstStyle/>
                    <a:p>
                      <a:pPr algn="ctr"/>
                      <a:r>
                        <a:rPr lang="en-IE" sz="22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a:txBody>
                    <a:bodyPr/>
                    <a:lstStyle/>
                    <a:p>
                      <a:pPr algn="ctr"/>
                      <a:r>
                        <a:rPr lang="en-IE" sz="2200" dirty="0">
                          <a:solidFill>
                            <a:srgbClr val="083F59"/>
                          </a:solidFill>
                        </a:rPr>
                        <a:t>Aligned Community Engagement Actions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a:txBody>
                    <a:bodyPr/>
                    <a:lstStyle/>
                    <a:p>
                      <a:pPr algn="l"/>
                      <a:endParaRPr lang="en-IE" sz="2000" b="0" dirty="0">
                        <a:solidFill>
                          <a:srgbClr val="083F59"/>
                        </a:solidFill>
                      </a:endParaRPr>
                    </a:p>
                    <a:p>
                      <a:pPr algn="l"/>
                      <a:r>
                        <a:rPr lang="en-IE" sz="2000" b="1" dirty="0">
                          <a:solidFill>
                            <a:srgbClr val="083F59"/>
                          </a:solidFill>
                        </a:rPr>
                        <a:t>Sustainability</a:t>
                      </a:r>
                      <a:r>
                        <a:rPr lang="en-IE" sz="2000" b="0" dirty="0">
                          <a:solidFill>
                            <a:srgbClr val="083F59"/>
                          </a:solidFill>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b="0" dirty="0">
                          <a:solidFill>
                            <a:srgbClr val="083F59"/>
                          </a:solidFill>
                        </a:rPr>
                        <a:t>S</a:t>
                      </a:r>
                      <a:r>
                        <a:rPr lang="en-US" sz="2000" dirty="0">
                          <a:solidFill>
                            <a:srgbClr val="083F59"/>
                          </a:solidFill>
                        </a:rPr>
                        <a:t>ustainability is a core value, every decision—from sourcing materials to marketing— so community engagement should align with </a:t>
                      </a:r>
                      <a:r>
                        <a:rPr lang="en-US" sz="2000" dirty="0" err="1">
                          <a:solidFill>
                            <a:srgbClr val="083F59"/>
                          </a:solidFill>
                        </a:rPr>
                        <a:t>sustainabilty</a:t>
                      </a:r>
                      <a:r>
                        <a:rPr lang="en-US" sz="2000" dirty="0">
                          <a:solidFill>
                            <a:srgbClr val="083F59"/>
                          </a:solidFill>
                        </a:rPr>
                        <a:t> </a:t>
                      </a:r>
                    </a:p>
                    <a:p>
                      <a:pPr algn="l"/>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 café might prioritize sustainability.</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dirty="0">
                          <a:solidFill>
                            <a:srgbClr val="083F59"/>
                          </a:solidFill>
                        </a:rPr>
                        <a:t>Host community events about composting or reducing food waste.</a:t>
                      </a:r>
                    </a:p>
                    <a:p>
                      <a:pPr marL="342900" indent="-342900" algn="l">
                        <a:buFont typeface="Wingdings" panose="05000000000000000000" pitchFamily="2" charset="2"/>
                        <a:buChar char="v"/>
                      </a:pPr>
                      <a:r>
                        <a:rPr lang="en-US" sz="2000" dirty="0">
                          <a:solidFill>
                            <a:srgbClr val="083F59"/>
                          </a:solidFill>
                        </a:rPr>
                        <a:t>Offer incentives (e.g., discounts) to customers who bring reusable cups.</a:t>
                      </a:r>
                    </a:p>
                    <a:p>
                      <a:pPr marL="342900" indent="-342900" algn="l">
                        <a:buFont typeface="Wingdings" panose="05000000000000000000" pitchFamily="2" charset="2"/>
                        <a:buChar char="v"/>
                      </a:pPr>
                      <a:r>
                        <a:rPr lang="en-US" sz="2000" dirty="0">
                          <a:solidFill>
                            <a:srgbClr val="083F59"/>
                          </a:solidFill>
                        </a:rPr>
                        <a:t>Collaborate with local farms and involve community members in seasonal food workshops.</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dirty="0">
                          <a:solidFill>
                            <a:srgbClr val="083F59"/>
                          </a:solidFill>
                        </a:rPr>
                        <a:t>Education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solidFill>
                            <a:srgbClr val="083F59"/>
                          </a:solidFill>
                        </a:rPr>
                        <a:t>You believe everyone should have the right to education. You believe in empowering people with the skills necessary to progress in life.</a:t>
                      </a:r>
                    </a:p>
                    <a:p>
                      <a:pPr algn="l"/>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A business might value education and believe in empowering young people with skills.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Offer free workshops or training sessions to unemployed youth, teaching them practical skills like coding, customer service, or carpentry.</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Create internship programs to give young people real-world experience in the industry.</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Partner with local schools to provide career talks or mentoring.</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Tree>
    <p:extLst>
      <p:ext uri="{BB962C8B-B14F-4D97-AF65-F5344CB8AC3E}">
        <p14:creationId xmlns:p14="http://schemas.microsoft.com/office/powerpoint/2010/main" val="229293212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24EEB3-971C-CB26-9455-2BBD2FAE53D2}"/>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53F5EF5B-7AD2-4468-B699-917A18B53EA5}"/>
              </a:ext>
            </a:extLst>
          </p:cNvPr>
          <p:cNvGraphicFramePr>
            <a:graphicFrameLocks noGrp="1"/>
          </p:cNvGraphicFramePr>
          <p:nvPr>
            <p:extLst>
              <p:ext uri="{D42A27DB-BD31-4B8C-83A1-F6EECF244321}">
                <p14:modId xmlns:p14="http://schemas.microsoft.com/office/powerpoint/2010/main" val="1251599262"/>
              </p:ext>
            </p:extLst>
          </p:nvPr>
        </p:nvGraphicFramePr>
        <p:xfrm>
          <a:off x="532755" y="541020"/>
          <a:ext cx="11126489" cy="5120640"/>
        </p:xfrm>
        <a:graphic>
          <a:graphicData uri="http://schemas.openxmlformats.org/drawingml/2006/table">
            <a:tbl>
              <a:tblPr firstRow="1" bandRow="1">
                <a:tableStyleId>{5C22544A-7EE6-4342-B048-85BDC9FD1C3A}</a:tableStyleId>
              </a:tblPr>
              <a:tblGrid>
                <a:gridCol w="2658120">
                  <a:extLst>
                    <a:ext uri="{9D8B030D-6E8A-4147-A177-3AD203B41FA5}">
                      <a16:colId xmlns:a16="http://schemas.microsoft.com/office/drawing/2014/main" val="4000155950"/>
                    </a:ext>
                  </a:extLst>
                </a:gridCol>
                <a:gridCol w="3190875">
                  <a:extLst>
                    <a:ext uri="{9D8B030D-6E8A-4147-A177-3AD203B41FA5}">
                      <a16:colId xmlns:a16="http://schemas.microsoft.com/office/drawing/2014/main" val="560059308"/>
                    </a:ext>
                  </a:extLst>
                </a:gridCol>
                <a:gridCol w="5277494">
                  <a:extLst>
                    <a:ext uri="{9D8B030D-6E8A-4147-A177-3AD203B41FA5}">
                      <a16:colId xmlns:a16="http://schemas.microsoft.com/office/drawing/2014/main" val="1639561040"/>
                    </a:ext>
                  </a:extLst>
                </a:gridCol>
              </a:tblGrid>
              <a:tr h="370840">
                <a:tc>
                  <a:txBody>
                    <a:bodyPr/>
                    <a:lstStyle/>
                    <a:p>
                      <a:pPr algn="ctr"/>
                      <a:r>
                        <a:rPr lang="en-IE" sz="3200" dirty="0">
                          <a:solidFill>
                            <a:schemeClr val="bg1"/>
                          </a:solidFill>
                        </a:rPr>
                        <a:t>Purpose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1C5F"/>
                    </a:solidFill>
                  </a:tcPr>
                </a:tc>
                <a:tc>
                  <a:txBody>
                    <a:bodyPr/>
                    <a:lstStyle/>
                    <a:p>
                      <a:pPr algn="ctr"/>
                      <a:r>
                        <a:rPr lang="en-IE" sz="22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a:txBody>
                    <a:bodyPr/>
                    <a:lstStyle/>
                    <a:p>
                      <a:pPr algn="ctr"/>
                      <a:r>
                        <a:rPr lang="en-IE" sz="2200" dirty="0">
                          <a:solidFill>
                            <a:srgbClr val="083F59"/>
                          </a:solidFill>
                        </a:rPr>
                        <a:t>Aligned Community Engagement Actions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3">
                  <a:txBody>
                    <a:bodyPr/>
                    <a:lstStyle/>
                    <a:p>
                      <a:pPr algn="l"/>
                      <a:r>
                        <a:rPr lang="en-IE" sz="2000" b="1" dirty="0">
                          <a:solidFill>
                            <a:srgbClr val="7030A0"/>
                          </a:solidFill>
                        </a:rPr>
                        <a:t>Note: </a:t>
                      </a:r>
                      <a:r>
                        <a:rPr lang="en-IE" sz="2000" b="1" dirty="0">
                          <a:solidFill>
                            <a:srgbClr val="083F59"/>
                          </a:solidFill>
                        </a:rPr>
                        <a:t>Keep it simple: </a:t>
                      </a:r>
                      <a:r>
                        <a:rPr lang="en-US" sz="2000" dirty="0">
                          <a:solidFill>
                            <a:srgbClr val="083F59"/>
                          </a:solidFill>
                        </a:rPr>
                        <a:t>Focus on one or two small community engagement initiatives to start. For example, a café can run "community coffee mornings" where a portion of sales supports a local cause.</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42900" indent="-342900" algn="l">
                        <a:buFont typeface="Wingdings" panose="05000000000000000000" pitchFamily="2" charset="2"/>
                        <a:buChar char="v"/>
                      </a:pP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075909365"/>
                  </a:ext>
                </a:extLst>
              </a:tr>
              <a:tr h="370840">
                <a:tc>
                  <a:txBody>
                    <a:bodyPr/>
                    <a:lstStyle/>
                    <a:p>
                      <a:pPr algn="l"/>
                      <a:endParaRPr lang="en-IE" sz="2000" b="0" dirty="0">
                        <a:solidFill>
                          <a:srgbClr val="083F59"/>
                        </a:solidFill>
                      </a:endParaRPr>
                    </a:p>
                    <a:p>
                      <a:pPr algn="l"/>
                      <a:r>
                        <a:rPr lang="en-US" sz="2000" b="1" kern="1200" dirty="0">
                          <a:solidFill>
                            <a:srgbClr val="083F59"/>
                          </a:solidFill>
                          <a:latin typeface="+mn-lt"/>
                          <a:ea typeface="+mn-ea"/>
                          <a:cs typeface="+mn-cs"/>
                        </a:rPr>
                        <a:t>Provide Healthy Food in Food Deserts</a:t>
                      </a:r>
                      <a:r>
                        <a:rPr lang="en-IE" sz="2000" b="1" kern="1200" dirty="0">
                          <a:solidFill>
                            <a:srgbClr val="083F59"/>
                          </a:solidFill>
                          <a:latin typeface="+mn-lt"/>
                          <a:ea typeface="+mn-ea"/>
                          <a:cs typeface="+mn-cs"/>
                        </a:rPr>
                        <a:t> </a:t>
                      </a:r>
                    </a:p>
                    <a:p>
                      <a:pPr algn="l"/>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 small grocer started because the owner saw that their neighborhood lacked access to fresh produce.</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dirty="0">
                          <a:solidFill>
                            <a:srgbClr val="083F59"/>
                          </a:solidFill>
                        </a:rPr>
                        <a:t>Partner with local farmers to create affordable weekly produce boxes.</a:t>
                      </a:r>
                    </a:p>
                    <a:p>
                      <a:pPr marL="342900" indent="-342900" algn="l">
                        <a:buFont typeface="Wingdings" panose="05000000000000000000" pitchFamily="2" charset="2"/>
                        <a:buChar char="v"/>
                      </a:pPr>
                      <a:r>
                        <a:rPr lang="en-US" sz="2000" dirty="0">
                          <a:solidFill>
                            <a:srgbClr val="083F59"/>
                          </a:solidFill>
                        </a:rPr>
                        <a:t>Set up mobile food markets to reach underserved areas.</a:t>
                      </a:r>
                    </a:p>
                    <a:p>
                      <a:pPr marL="342900" indent="-342900" algn="l">
                        <a:buFont typeface="Wingdings" panose="05000000000000000000" pitchFamily="2" charset="2"/>
                        <a:buChar char="v"/>
                      </a:pPr>
                      <a:r>
                        <a:rPr lang="en-US" sz="2000" dirty="0">
                          <a:solidFill>
                            <a:srgbClr val="083F59"/>
                          </a:solidFill>
                        </a:rPr>
                        <a:t>Run "healthy cooking on a budget" classes to empower families to eat well.</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kern="1200" dirty="0">
                          <a:solidFill>
                            <a:srgbClr val="083F59"/>
                          </a:solidFill>
                          <a:latin typeface="+mn-lt"/>
                          <a:ea typeface="+mn-ea"/>
                          <a:cs typeface="+mn-cs"/>
                        </a:rPr>
                        <a:t>Support Local Artisans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A boutique began to give artisans a platform to sell handmade goods.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Host artisan pop-up markets where makers can showcase their work.</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Provide free workshops for locals on how to start small craft businesses.</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Create a space in the shop to showcase community-created products.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Tree>
    <p:extLst>
      <p:ext uri="{BB962C8B-B14F-4D97-AF65-F5344CB8AC3E}">
        <p14:creationId xmlns:p14="http://schemas.microsoft.com/office/powerpoint/2010/main" val="721629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0F829E-8795-92A6-CDE3-61397D03E5C6}"/>
            </a:ext>
          </a:extLst>
        </p:cNvPr>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1BDBD9E7-583B-A82B-FFE1-4DE2DF1E4CDE}"/>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a:xfrm>
            <a:off x="306758" y="627392"/>
            <a:ext cx="11578483" cy="6146707"/>
          </a:xfrm>
        </p:spPr>
      </p:pic>
      <p:sp>
        <p:nvSpPr>
          <p:cNvPr id="11" name="Text Placeholder 1">
            <a:extLst>
              <a:ext uri="{FF2B5EF4-FFF2-40B4-BE49-F238E27FC236}">
                <a16:creationId xmlns:a16="http://schemas.microsoft.com/office/drawing/2014/main" id="{ADF1AACF-6A2C-2BAB-92A5-14EF8B350C43}"/>
              </a:ext>
            </a:extLst>
          </p:cNvPr>
          <p:cNvSpPr>
            <a:spLocks noGrp="1"/>
          </p:cNvSpPr>
          <p:nvPr>
            <p:ph type="body" sz="quarter" idx="13"/>
          </p:nvPr>
        </p:nvSpPr>
        <p:spPr>
          <a:xfrm>
            <a:off x="440957" y="1771619"/>
            <a:ext cx="5280600" cy="3858252"/>
          </a:xfrm>
          <a:noFill/>
        </p:spPr>
        <p:txBody>
          <a:bodyPr>
            <a:noAutofit/>
          </a:bodyPr>
          <a:lstStyle/>
          <a:p>
            <a:pPr marL="342900" indent="-342900" algn="l">
              <a:buFont typeface="Wingdings" panose="05000000000000000000" pitchFamily="2" charset="2"/>
              <a:buChar char="q"/>
            </a:pPr>
            <a:r>
              <a:rPr lang="en-US" sz="2400" b="1" dirty="0">
                <a:solidFill>
                  <a:srgbClr val="3F3F3F"/>
                </a:solidFill>
              </a:rPr>
              <a:t>Assess Areas of Impact</a:t>
            </a:r>
          </a:p>
          <a:p>
            <a:pPr algn="l"/>
            <a:r>
              <a:rPr lang="en-US" sz="2100" dirty="0">
                <a:solidFill>
                  <a:srgbClr val="3F3F3F"/>
                </a:solidFill>
              </a:rPr>
              <a:t>Assessing impact areas identifies how your business contributes value to its ecosystem. It ensures you are aware of your social, economic, and environmental footprint and how to improve it, which is essential for long-term sustainability and stakeholder loyalty. You get to pinpoint strengths, identify opportunities for improvement. Highlight your role in addressing community challenges an reinforce our accountability and responsibility to your stakeholders and community.</a:t>
            </a:r>
          </a:p>
          <a:p>
            <a:pPr marL="342900" indent="-342900" algn="l">
              <a:buFont typeface="Arial" panose="020B0604020202020204" pitchFamily="34" charset="0"/>
              <a:buChar char="•"/>
            </a:pPr>
            <a:r>
              <a:rPr lang="en-US" sz="2100" dirty="0">
                <a:solidFill>
                  <a:srgbClr val="3F3F3F"/>
                </a:solidFill>
              </a:rPr>
              <a:t>How does the SME positively influence customers, employees, and communities? </a:t>
            </a:r>
          </a:p>
          <a:p>
            <a:pPr marL="342900" indent="-342900" algn="l">
              <a:buFont typeface="Arial" panose="020B0604020202020204" pitchFamily="34" charset="0"/>
              <a:buChar char="•"/>
            </a:pPr>
            <a:r>
              <a:rPr lang="en-US" sz="2100" dirty="0">
                <a:solidFill>
                  <a:srgbClr val="3F3F3F"/>
                </a:solidFill>
              </a:rPr>
              <a:t>For instance, does it promote local craftsmanship or provide eco-friendly solutions?</a:t>
            </a:r>
          </a:p>
        </p:txBody>
      </p:sp>
      <p:sp>
        <p:nvSpPr>
          <p:cNvPr id="18" name="Freeform 11">
            <a:extLst>
              <a:ext uri="{FF2B5EF4-FFF2-40B4-BE49-F238E27FC236}">
                <a16:creationId xmlns:a16="http://schemas.microsoft.com/office/drawing/2014/main" id="{872ED3E8-8FD8-2393-97B1-554F113CD1E7}"/>
              </a:ext>
            </a:extLst>
          </p:cNvPr>
          <p:cNvSpPr/>
          <p:nvPr/>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53EA92F9-FC26-5367-C5E0-3F027962A0EC}"/>
              </a:ext>
            </a:extLst>
          </p:cNvPr>
          <p:cNvSpPr txBox="1">
            <a:spLocks/>
          </p:cNvSpPr>
          <p:nvPr/>
        </p:nvSpPr>
        <p:spPr>
          <a:xfrm>
            <a:off x="6496372" y="2028796"/>
            <a:ext cx="4924704" cy="3858252"/>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q"/>
            </a:pPr>
            <a:endParaRPr lang="en-US" sz="2100" dirty="0">
              <a:solidFill>
                <a:srgbClr val="083F59"/>
              </a:solidFill>
            </a:endParaRPr>
          </a:p>
        </p:txBody>
      </p:sp>
      <p:sp>
        <p:nvSpPr>
          <p:cNvPr id="12" name="Text Placeholder 3">
            <a:extLst>
              <a:ext uri="{FF2B5EF4-FFF2-40B4-BE49-F238E27FC236}">
                <a16:creationId xmlns:a16="http://schemas.microsoft.com/office/drawing/2014/main" id="{D712C9D3-8BD3-72C5-620D-5172C7902124}"/>
              </a:ext>
            </a:extLst>
          </p:cNvPr>
          <p:cNvSpPr>
            <a:spLocks noGrp="1"/>
          </p:cNvSpPr>
          <p:nvPr>
            <p:ph type="body" sz="quarter" idx="43"/>
          </p:nvPr>
        </p:nvSpPr>
        <p:spPr>
          <a:xfrm>
            <a:off x="345406" y="1"/>
            <a:ext cx="11170319" cy="800100"/>
          </a:xfrm>
          <a:solidFill>
            <a:srgbClr val="083F59"/>
          </a:solidFill>
        </p:spPr>
        <p:txBody>
          <a:bodyPr anchor="ctr">
            <a:normAutofit/>
          </a:bodyPr>
          <a:lstStyle/>
          <a:p>
            <a:r>
              <a:rPr lang="en-US" sz="3200" b="1" dirty="0"/>
              <a:t>Exercise: </a:t>
            </a:r>
            <a:r>
              <a:rPr lang="en-US" sz="3200" dirty="0"/>
              <a:t>Identify Your Impact &amp; Improve Engagement</a:t>
            </a:r>
          </a:p>
        </p:txBody>
      </p:sp>
      <p:pic>
        <p:nvPicPr>
          <p:cNvPr id="3" name="Graphic 2" descr="Signature with solid fill">
            <a:extLst>
              <a:ext uri="{FF2B5EF4-FFF2-40B4-BE49-F238E27FC236}">
                <a16:creationId xmlns:a16="http://schemas.microsoft.com/office/drawing/2014/main" id="{DFDAAC5E-A545-E011-F29D-E33A498D7CF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01325" y="-37170"/>
            <a:ext cx="914400" cy="914400"/>
          </a:xfrm>
          <a:prstGeom prst="rect">
            <a:avLst/>
          </a:prstGeom>
        </p:spPr>
      </p:pic>
      <p:sp>
        <p:nvSpPr>
          <p:cNvPr id="5" name="TextBox 4">
            <a:extLst>
              <a:ext uri="{FF2B5EF4-FFF2-40B4-BE49-F238E27FC236}">
                <a16:creationId xmlns:a16="http://schemas.microsoft.com/office/drawing/2014/main" id="{03F6B772-42D5-B7D5-A51C-DC8E96AC3FC2}"/>
              </a:ext>
            </a:extLst>
          </p:cNvPr>
          <p:cNvSpPr txBox="1"/>
          <p:nvPr/>
        </p:nvSpPr>
        <p:spPr>
          <a:xfrm>
            <a:off x="6734497" y="954358"/>
            <a:ext cx="4781228" cy="4985980"/>
          </a:xfrm>
          <a:prstGeom prst="rect">
            <a:avLst/>
          </a:prstGeom>
          <a:noFill/>
        </p:spPr>
        <p:txBody>
          <a:bodyPr wrap="square">
            <a:spAutoFit/>
          </a:bodyPr>
          <a:lstStyle/>
          <a:p>
            <a:pPr marL="342900" indent="-342900" algn="l">
              <a:buFont typeface="Wingdings" panose="05000000000000000000" pitchFamily="2" charset="2"/>
              <a:buChar char="q"/>
            </a:pPr>
            <a:r>
              <a:rPr lang="en-US" sz="2400" b="1" dirty="0">
                <a:solidFill>
                  <a:srgbClr val="3F3F3F"/>
                </a:solidFill>
              </a:rPr>
              <a:t>Engage Stakeholders:</a:t>
            </a:r>
          </a:p>
          <a:p>
            <a:pPr algn="l"/>
            <a:r>
              <a:rPr lang="en-US" sz="2100" dirty="0">
                <a:solidFill>
                  <a:srgbClr val="3F3F3F"/>
                </a:solidFill>
              </a:rPr>
              <a:t>Stakeholder feedback ensures your purpose aligns with the expectations and needs of the people you serve and impact. Engaging stakeholders builds strong relationships, provides informed decision making and you become more resilient and adaptable. This encourages collaboration shared ownership, uncovers blind spots and overlooked opportunities. It ensures you maintain trust by demonstrating you care and listen.</a:t>
            </a:r>
          </a:p>
          <a:p>
            <a:pPr marL="342900" indent="-342900" algn="l">
              <a:buFont typeface="Arial" panose="020B0604020202020204" pitchFamily="34" charset="0"/>
              <a:buChar char="•"/>
            </a:pPr>
            <a:r>
              <a:rPr lang="en-US" sz="2100" dirty="0">
                <a:solidFill>
                  <a:srgbClr val="3F3F3F"/>
                </a:solidFill>
              </a:rPr>
              <a:t>Gather insights from employees, customers, and partners to understand what they value about your role.</a:t>
            </a:r>
          </a:p>
        </p:txBody>
      </p:sp>
    </p:spTree>
    <p:extLst>
      <p:ext uri="{BB962C8B-B14F-4D97-AF65-F5344CB8AC3E}">
        <p14:creationId xmlns:p14="http://schemas.microsoft.com/office/powerpoint/2010/main" val="15983741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D25AA6-CCCE-133D-C72C-476118FDC445}"/>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9075DD92-7182-239E-E4E8-64ACEFBD56E4}"/>
              </a:ext>
            </a:extLst>
          </p:cNvPr>
          <p:cNvGraphicFramePr>
            <a:graphicFrameLocks noGrp="1"/>
          </p:cNvGraphicFramePr>
          <p:nvPr>
            <p:extLst>
              <p:ext uri="{D42A27DB-BD31-4B8C-83A1-F6EECF244321}">
                <p14:modId xmlns:p14="http://schemas.microsoft.com/office/powerpoint/2010/main" val="49910249"/>
              </p:ext>
            </p:extLst>
          </p:nvPr>
        </p:nvGraphicFramePr>
        <p:xfrm>
          <a:off x="532755" y="464820"/>
          <a:ext cx="11126489" cy="5120640"/>
        </p:xfrm>
        <a:graphic>
          <a:graphicData uri="http://schemas.openxmlformats.org/drawingml/2006/table">
            <a:tbl>
              <a:tblPr firstRow="1" bandRow="1">
                <a:tableStyleId>{5C22544A-7EE6-4342-B048-85BDC9FD1C3A}</a:tableStyleId>
              </a:tblPr>
              <a:tblGrid>
                <a:gridCol w="2658120">
                  <a:extLst>
                    <a:ext uri="{9D8B030D-6E8A-4147-A177-3AD203B41FA5}">
                      <a16:colId xmlns:a16="http://schemas.microsoft.com/office/drawing/2014/main" val="4000155950"/>
                    </a:ext>
                  </a:extLst>
                </a:gridCol>
                <a:gridCol w="2209800">
                  <a:extLst>
                    <a:ext uri="{9D8B030D-6E8A-4147-A177-3AD203B41FA5}">
                      <a16:colId xmlns:a16="http://schemas.microsoft.com/office/drawing/2014/main" val="560059308"/>
                    </a:ext>
                  </a:extLst>
                </a:gridCol>
                <a:gridCol w="981075">
                  <a:extLst>
                    <a:ext uri="{9D8B030D-6E8A-4147-A177-3AD203B41FA5}">
                      <a16:colId xmlns:a16="http://schemas.microsoft.com/office/drawing/2014/main" val="1329832352"/>
                    </a:ext>
                  </a:extLst>
                </a:gridCol>
                <a:gridCol w="5277494">
                  <a:extLst>
                    <a:ext uri="{9D8B030D-6E8A-4147-A177-3AD203B41FA5}">
                      <a16:colId xmlns:a16="http://schemas.microsoft.com/office/drawing/2014/main" val="1639561040"/>
                    </a:ext>
                  </a:extLst>
                </a:gridCol>
              </a:tblGrid>
              <a:tr h="370840">
                <a:tc>
                  <a:txBody>
                    <a:bodyPr/>
                    <a:lstStyle/>
                    <a:p>
                      <a:pPr algn="ctr"/>
                      <a:r>
                        <a:rPr lang="en-IE" sz="3200" dirty="0">
                          <a:solidFill>
                            <a:schemeClr val="bg1"/>
                          </a:solidFill>
                        </a:rPr>
                        <a:t>Impact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1C5F"/>
                    </a:solidFill>
                  </a:tcPr>
                </a:tc>
                <a:tc gridSpan="2">
                  <a:txBody>
                    <a:bodyPr/>
                    <a:lstStyle/>
                    <a:p>
                      <a:pPr algn="ctr"/>
                      <a:r>
                        <a:rPr lang="en-IE" sz="22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a:txBody>
                    <a:bodyPr/>
                    <a:lstStyle/>
                    <a:p>
                      <a:pPr algn="ctr"/>
                      <a:r>
                        <a:rPr lang="en-IE" sz="2200" dirty="0">
                          <a:solidFill>
                            <a:srgbClr val="083F59"/>
                          </a:solidFill>
                        </a:rPr>
                        <a:t>Aligned Community Engagement Actions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4">
                  <a:txBody>
                    <a:bodyPr/>
                    <a:lstStyle/>
                    <a:p>
                      <a:pPr algn="l"/>
                      <a:r>
                        <a:rPr lang="en-US" sz="2000" b="1" dirty="0">
                          <a:solidFill>
                            <a:srgbClr val="7030A0"/>
                          </a:solidFill>
                        </a:rPr>
                        <a:t>Note</a:t>
                      </a:r>
                      <a:r>
                        <a:rPr lang="en-US" sz="2000" b="1" dirty="0">
                          <a:solidFill>
                            <a:srgbClr val="3F3F3F"/>
                          </a:solidFill>
                        </a:rPr>
                        <a:t> </a:t>
                      </a:r>
                      <a:r>
                        <a:rPr lang="en-US" sz="2000" b="1" dirty="0">
                          <a:solidFill>
                            <a:srgbClr val="083F59"/>
                          </a:solidFill>
                        </a:rPr>
                        <a:t>Real-life impact doesn’t have to cost a lot of time and resources: </a:t>
                      </a:r>
                      <a:r>
                        <a:rPr lang="en-US" sz="2000" b="0" dirty="0">
                          <a:solidFill>
                            <a:srgbClr val="083F59"/>
                          </a:solidFill>
                        </a:rPr>
                        <a:t>Small, tangible actions like free training sessions or local collaborations create trust and goodwill.</a:t>
                      </a:r>
                      <a:endParaRPr lang="en-IE" sz="2000" b="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342900" indent="-342900" algn="l">
                        <a:buFont typeface="Wingdings" panose="05000000000000000000" pitchFamily="2" charset="2"/>
                        <a:buChar char="v"/>
                      </a:pP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4439629"/>
                  </a:ext>
                </a:extLst>
              </a:tr>
              <a:tr h="370840">
                <a:tc>
                  <a:txBody>
                    <a:bodyPr/>
                    <a:lstStyle/>
                    <a:p>
                      <a:pPr algn="l"/>
                      <a:endParaRPr lang="en-IE" sz="2000" b="0" dirty="0">
                        <a:solidFill>
                          <a:srgbClr val="083F59"/>
                        </a:solidFill>
                      </a:endParaRPr>
                    </a:p>
                    <a:p>
                      <a:pPr algn="l"/>
                      <a:r>
                        <a:rPr lang="en-US" sz="2000" b="1" kern="1200" dirty="0">
                          <a:solidFill>
                            <a:srgbClr val="083F59"/>
                          </a:solidFill>
                          <a:latin typeface="+mn-lt"/>
                          <a:ea typeface="+mn-ea"/>
                          <a:cs typeface="+mn-cs"/>
                        </a:rPr>
                        <a:t>Improving Employment Opportunities</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 manufacturing business employs people in the local area.</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42900" indent="-342900" algn="l">
                        <a:buFont typeface="Wingdings" panose="05000000000000000000" pitchFamily="2" charset="2"/>
                        <a:buChar char="v"/>
                      </a:pPr>
                      <a:r>
                        <a:rPr lang="en-US" sz="2000" dirty="0">
                          <a:solidFill>
                            <a:srgbClr val="083F59"/>
                          </a:solidFill>
                        </a:rPr>
                        <a:t>Run job fairs targeting people who may face barriers to employment (e.g., young parents, people with disabilities).</a:t>
                      </a:r>
                    </a:p>
                    <a:p>
                      <a:pPr marL="342900" indent="-342900" algn="l">
                        <a:buFont typeface="Wingdings" panose="05000000000000000000" pitchFamily="2" charset="2"/>
                        <a:buChar char="v"/>
                      </a:pPr>
                      <a:r>
                        <a:rPr lang="en-US" sz="2000" dirty="0">
                          <a:solidFill>
                            <a:srgbClr val="083F59"/>
                          </a:solidFill>
                        </a:rPr>
                        <a:t>Set up apprenticeships to help people learn on the job.</a:t>
                      </a:r>
                    </a:p>
                    <a:p>
                      <a:pPr marL="342900" indent="-342900" algn="l">
                        <a:buFont typeface="Wingdings" panose="05000000000000000000" pitchFamily="2" charset="2"/>
                        <a:buChar char="v"/>
                      </a:pPr>
                      <a:r>
                        <a:rPr lang="en-US" sz="2000" dirty="0">
                          <a:solidFill>
                            <a:srgbClr val="083F59"/>
                          </a:solidFill>
                        </a:rPr>
                        <a:t>Provide transportation support for employees from rural areas.</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42900" indent="-342900" algn="l">
                        <a:buFont typeface="Wingdings" panose="05000000000000000000" pitchFamily="2" charset="2"/>
                        <a:buChar char="v"/>
                      </a:pPr>
                      <a:r>
                        <a:rPr lang="en-US" sz="2000" dirty="0">
                          <a:solidFill>
                            <a:srgbClr val="3F3F3F"/>
                          </a:solidFill>
                        </a:rPr>
                        <a:t>Run job fairs targeting people who may face barriers to employment (e.g., young parents, people with disabilities).</a:t>
                      </a:r>
                    </a:p>
                    <a:p>
                      <a:pPr marL="342900" indent="-342900" algn="l">
                        <a:buFont typeface="Wingdings" panose="05000000000000000000" pitchFamily="2" charset="2"/>
                        <a:buChar char="v"/>
                      </a:pPr>
                      <a:r>
                        <a:rPr lang="en-US" sz="2000" dirty="0">
                          <a:solidFill>
                            <a:srgbClr val="3F3F3F"/>
                          </a:solidFill>
                        </a:rPr>
                        <a:t>Set up apprenticeships to help people learn on the job.</a:t>
                      </a:r>
                    </a:p>
                    <a:p>
                      <a:pPr marL="342900" indent="-342900" algn="l">
                        <a:buFont typeface="Wingdings" panose="05000000000000000000" pitchFamily="2" charset="2"/>
                        <a:buChar char="v"/>
                      </a:pPr>
                      <a:r>
                        <a:rPr lang="en-US" sz="2000" dirty="0">
                          <a:solidFill>
                            <a:srgbClr val="3F3F3F"/>
                          </a:solidFill>
                        </a:rPr>
                        <a:t>Provide transportation support for employees from rural areas.</a:t>
                      </a: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kern="1200" dirty="0">
                          <a:solidFill>
                            <a:srgbClr val="083F59"/>
                          </a:solidFill>
                          <a:latin typeface="+mn-lt"/>
                          <a:ea typeface="+mn-ea"/>
                          <a:cs typeface="+mn-cs"/>
                        </a:rPr>
                        <a:t>Building Cultural Connections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A tourism company values preserving local heritage.</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Offer community-led tours where local residents act as guides, sharing their own stories.</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Donate part of profits to preserve historical sites in the community.</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Organize cultural events or festivals that celebrate and educate about local traditions.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42900" indent="-342900" algn="l">
                        <a:buFont typeface="Wingdings" panose="05000000000000000000" pitchFamily="2" charset="2"/>
                        <a:buChar char="v"/>
                      </a:pPr>
                      <a:r>
                        <a:rPr lang="en-US" sz="2000" kern="1200" dirty="0">
                          <a:solidFill>
                            <a:srgbClr val="3F3F3F"/>
                          </a:solidFill>
                          <a:latin typeface="+mn-lt"/>
                          <a:ea typeface="+mn-ea"/>
                          <a:cs typeface="+mn-cs"/>
                        </a:rPr>
                        <a:t>Offer community-led tours where local residents act as guides, sharing their own stories.</a:t>
                      </a:r>
                    </a:p>
                    <a:p>
                      <a:pPr marL="342900" indent="-342900" algn="l">
                        <a:buFont typeface="Wingdings" panose="05000000000000000000" pitchFamily="2" charset="2"/>
                        <a:buChar char="v"/>
                      </a:pPr>
                      <a:r>
                        <a:rPr lang="en-US" sz="2000" kern="1200" dirty="0">
                          <a:solidFill>
                            <a:srgbClr val="3F3F3F"/>
                          </a:solidFill>
                          <a:latin typeface="+mn-lt"/>
                          <a:ea typeface="+mn-ea"/>
                          <a:cs typeface="+mn-cs"/>
                        </a:rPr>
                        <a:t>Donate part of profits to preserve historical sites in the community.</a:t>
                      </a:r>
                    </a:p>
                    <a:p>
                      <a:pPr marL="342900" indent="-342900" algn="l">
                        <a:buFont typeface="Wingdings" panose="05000000000000000000" pitchFamily="2" charset="2"/>
                        <a:buChar char="v"/>
                      </a:pPr>
                      <a:r>
                        <a:rPr lang="en-US" sz="2000" kern="1200" dirty="0">
                          <a:solidFill>
                            <a:srgbClr val="3F3F3F"/>
                          </a:solidFill>
                          <a:latin typeface="+mn-lt"/>
                          <a:ea typeface="+mn-ea"/>
                          <a:cs typeface="+mn-cs"/>
                        </a:rPr>
                        <a:t>Organize cultural events or festivals that celebrate and educate about local traditions.</a:t>
                      </a:r>
                      <a:endParaRPr lang="en-IE" sz="2000" kern="1200" dirty="0">
                        <a:solidFill>
                          <a:srgbClr val="3F3F3F"/>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Tree>
    <p:extLst>
      <p:ext uri="{BB962C8B-B14F-4D97-AF65-F5344CB8AC3E}">
        <p14:creationId xmlns:p14="http://schemas.microsoft.com/office/powerpoint/2010/main" val="3453033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755A2F-81F0-553E-5BDE-B9746345A82F}"/>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6A215A70-31FC-9433-B83D-19DD43C67A5F}"/>
              </a:ext>
            </a:extLst>
          </p:cNvPr>
          <p:cNvGraphicFramePr>
            <a:graphicFrameLocks noGrp="1"/>
          </p:cNvGraphicFramePr>
          <p:nvPr>
            <p:extLst>
              <p:ext uri="{D42A27DB-BD31-4B8C-83A1-F6EECF244321}">
                <p14:modId xmlns:p14="http://schemas.microsoft.com/office/powerpoint/2010/main" val="2003930971"/>
              </p:ext>
            </p:extLst>
          </p:nvPr>
        </p:nvGraphicFramePr>
        <p:xfrm>
          <a:off x="532755" y="139065"/>
          <a:ext cx="11240144" cy="6217920"/>
        </p:xfrm>
        <a:graphic>
          <a:graphicData uri="http://schemas.openxmlformats.org/drawingml/2006/table">
            <a:tbl>
              <a:tblPr firstRow="1" bandRow="1">
                <a:tableStyleId>{5C22544A-7EE6-4342-B048-85BDC9FD1C3A}</a:tableStyleId>
              </a:tblPr>
              <a:tblGrid>
                <a:gridCol w="2315220">
                  <a:extLst>
                    <a:ext uri="{9D8B030D-6E8A-4147-A177-3AD203B41FA5}">
                      <a16:colId xmlns:a16="http://schemas.microsoft.com/office/drawing/2014/main" val="4000155950"/>
                    </a:ext>
                  </a:extLst>
                </a:gridCol>
                <a:gridCol w="370052">
                  <a:extLst>
                    <a:ext uri="{9D8B030D-6E8A-4147-A177-3AD203B41FA5}">
                      <a16:colId xmlns:a16="http://schemas.microsoft.com/office/drawing/2014/main" val="545531653"/>
                    </a:ext>
                  </a:extLst>
                </a:gridCol>
                <a:gridCol w="1477798">
                  <a:extLst>
                    <a:ext uri="{9D8B030D-6E8A-4147-A177-3AD203B41FA5}">
                      <a16:colId xmlns:a16="http://schemas.microsoft.com/office/drawing/2014/main" val="560059308"/>
                    </a:ext>
                  </a:extLst>
                </a:gridCol>
                <a:gridCol w="1745671">
                  <a:extLst>
                    <a:ext uri="{9D8B030D-6E8A-4147-A177-3AD203B41FA5}">
                      <a16:colId xmlns:a16="http://schemas.microsoft.com/office/drawing/2014/main" val="3129389724"/>
                    </a:ext>
                  </a:extLst>
                </a:gridCol>
                <a:gridCol w="5331403">
                  <a:extLst>
                    <a:ext uri="{9D8B030D-6E8A-4147-A177-3AD203B41FA5}">
                      <a16:colId xmlns:a16="http://schemas.microsoft.com/office/drawing/2014/main" val="1639561040"/>
                    </a:ext>
                  </a:extLst>
                </a:gridCol>
              </a:tblGrid>
              <a:tr h="370840">
                <a:tc gridSpan="2">
                  <a:txBody>
                    <a:bodyPr/>
                    <a:lstStyle/>
                    <a:p>
                      <a:pPr algn="ctr"/>
                      <a:r>
                        <a:rPr lang="en-IE" sz="3200" dirty="0">
                          <a:solidFill>
                            <a:schemeClr val="bg1"/>
                          </a:solidFill>
                        </a:rPr>
                        <a:t>Engage Stakeholders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11C5F"/>
                    </a:solidFill>
                  </a:tcPr>
                </a:tc>
                <a:tc hMerge="1">
                  <a:txBody>
                    <a:bodyPr/>
                    <a:lstStyle/>
                    <a:p>
                      <a:pPr algn="ctr"/>
                      <a:endParaRPr lang="en-IE" sz="3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gridSpan="2">
                  <a:txBody>
                    <a:bodyPr/>
                    <a:lstStyle/>
                    <a:p>
                      <a:pPr algn="ctr"/>
                      <a:r>
                        <a:rPr lang="en-IE" sz="22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hMerge="1">
                  <a:txBody>
                    <a:bodyPr/>
                    <a:lstStyle/>
                    <a:p>
                      <a:pPr algn="ctr"/>
                      <a:endParaRPr lang="en-IE" sz="22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tc>
                  <a:txBody>
                    <a:bodyPr/>
                    <a:lstStyle/>
                    <a:p>
                      <a:pPr algn="ctr"/>
                      <a:r>
                        <a:rPr lang="en-IE" sz="2200" dirty="0">
                          <a:solidFill>
                            <a:srgbClr val="083F59"/>
                          </a:solidFill>
                        </a:rPr>
                        <a:t>Aligned Community Engagement Actions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2C9ED"/>
                    </a:solidFill>
                  </a:tcPr>
                </a:tc>
                <a:extLst>
                  <a:ext uri="{0D108BD9-81ED-4DB2-BD59-A6C34878D82A}">
                    <a16:rowId xmlns:a16="http://schemas.microsoft.com/office/drawing/2014/main" val="1437502822"/>
                  </a:ext>
                </a:extLst>
              </a:tr>
              <a:tr h="370840">
                <a:tc gridSpan="5">
                  <a:txBody>
                    <a:bodyPr/>
                    <a:lstStyle/>
                    <a:p>
                      <a:pPr algn="l"/>
                      <a:r>
                        <a:rPr lang="en-IE" sz="2000" b="1" dirty="0">
                          <a:solidFill>
                            <a:srgbClr val="7030A0"/>
                          </a:solidFill>
                        </a:rPr>
                        <a:t>Note: </a:t>
                      </a:r>
                      <a:r>
                        <a:rPr lang="en-US" sz="2000" b="1" dirty="0">
                          <a:solidFill>
                            <a:srgbClr val="083F59"/>
                          </a:solidFill>
                        </a:rPr>
                        <a:t>Business engagement is worth the time and effort</a:t>
                      </a:r>
                      <a:r>
                        <a:rPr lang="en-US" sz="2000" dirty="0">
                          <a:solidFill>
                            <a:srgbClr val="083F59"/>
                          </a:solidFill>
                        </a:rPr>
                        <a:t>: Engaging inclusively brings innovate growth, attracts and retains loyal stakeholders and customers, better staff retention, and creates positive community buzz.</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algn="l"/>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IE"/>
                    </a:p>
                  </a:txBody>
                  <a:tcPr/>
                </a:tc>
                <a:tc hMerge="1">
                  <a:txBody>
                    <a:bodyPr/>
                    <a:lstStyle/>
                    <a:p>
                      <a:pPr marL="342900" indent="-342900" algn="l">
                        <a:buFont typeface="Wingdings" panose="05000000000000000000" pitchFamily="2" charset="2"/>
                        <a:buChar char="v"/>
                      </a:pP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57748636"/>
                  </a:ext>
                </a:extLst>
              </a:tr>
              <a:tr h="370840">
                <a:tc>
                  <a:txBody>
                    <a:bodyPr/>
                    <a:lstStyle/>
                    <a:p>
                      <a:pPr algn="l"/>
                      <a:endParaRPr lang="en-IE" sz="2000" b="0" dirty="0">
                        <a:solidFill>
                          <a:srgbClr val="083F59"/>
                        </a:solidFill>
                      </a:endParaRPr>
                    </a:p>
                    <a:p>
                      <a:pPr algn="l"/>
                      <a:r>
                        <a:rPr lang="en-US" sz="2000" b="1" kern="1200" dirty="0">
                          <a:solidFill>
                            <a:srgbClr val="083F59"/>
                          </a:solidFill>
                          <a:latin typeface="+mn-lt"/>
                          <a:ea typeface="+mn-ea"/>
                          <a:cs typeface="+mn-cs"/>
                        </a:rPr>
                        <a:t>Listening to Local Needs</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a:r>
                        <a:rPr lang="en-US" sz="2000" dirty="0">
                          <a:solidFill>
                            <a:srgbClr val="083F59"/>
                          </a:solidFill>
                        </a:rPr>
                        <a:t>A small retailer notices declining foot traffic in their neighborhood.</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r>
                        <a:rPr lang="en-US" sz="2000" dirty="0">
                          <a:solidFill>
                            <a:srgbClr val="3F3F3F"/>
                          </a:solidFill>
                        </a:rPr>
                        <a:t>A small retailer notices declining foot traffic in their neighborhood.</a:t>
                      </a: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42900" indent="-342900" algn="l">
                        <a:buFont typeface="Wingdings" panose="05000000000000000000" pitchFamily="2" charset="2"/>
                        <a:buChar char="v"/>
                      </a:pPr>
                      <a:r>
                        <a:rPr lang="en-US" sz="2000" dirty="0">
                          <a:solidFill>
                            <a:srgbClr val="083F59"/>
                          </a:solidFill>
                        </a:rPr>
                        <a:t>Host a town hall meeting to ask residents what they want from local businesses.</a:t>
                      </a:r>
                    </a:p>
                    <a:p>
                      <a:pPr marL="342900" indent="-342900" algn="l">
                        <a:buFont typeface="Wingdings" panose="05000000000000000000" pitchFamily="2" charset="2"/>
                        <a:buChar char="v"/>
                      </a:pPr>
                      <a:r>
                        <a:rPr lang="en-US" sz="2000" dirty="0">
                          <a:solidFill>
                            <a:srgbClr val="083F59"/>
                          </a:solidFill>
                        </a:rPr>
                        <a:t>Use the feedback to offer products that meet specific community needs (e.g., school supplies or affordable household goods).</a:t>
                      </a:r>
                    </a:p>
                    <a:p>
                      <a:pPr marL="342900" indent="-342900" algn="l">
                        <a:buFont typeface="Wingdings" panose="05000000000000000000" pitchFamily="2" charset="2"/>
                        <a:buChar char="v"/>
                      </a:pPr>
                      <a:r>
                        <a:rPr lang="en-US" sz="2000" dirty="0">
                          <a:solidFill>
                            <a:srgbClr val="083F59"/>
                          </a:solidFill>
                        </a:rPr>
                        <a:t>Create loyalty programs or community discounts to help neighbors save money.</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42900" indent="-342900" algn="l">
                        <a:buFont typeface="Wingdings" panose="05000000000000000000" pitchFamily="2" charset="2"/>
                        <a:buChar char="v"/>
                      </a:pPr>
                      <a:r>
                        <a:rPr lang="en-US" sz="2000" dirty="0">
                          <a:solidFill>
                            <a:srgbClr val="3F3F3F"/>
                          </a:solidFill>
                        </a:rPr>
                        <a:t>Host a town hall meeting to ask residents what they want from local businesses.</a:t>
                      </a:r>
                    </a:p>
                    <a:p>
                      <a:pPr marL="342900" indent="-342900" algn="l">
                        <a:buFont typeface="Wingdings" panose="05000000000000000000" pitchFamily="2" charset="2"/>
                        <a:buChar char="v"/>
                      </a:pPr>
                      <a:r>
                        <a:rPr lang="en-US" sz="2000" dirty="0">
                          <a:solidFill>
                            <a:srgbClr val="3F3F3F"/>
                          </a:solidFill>
                        </a:rPr>
                        <a:t>Use the feedback to offer products that meet specific community needs (e.g., school supplies or affordable household goods).</a:t>
                      </a:r>
                    </a:p>
                    <a:p>
                      <a:pPr marL="342900" indent="-342900" algn="l">
                        <a:buFont typeface="Wingdings" panose="05000000000000000000" pitchFamily="2" charset="2"/>
                        <a:buChar char="v"/>
                      </a:pPr>
                      <a:r>
                        <a:rPr lang="en-US" sz="2000" dirty="0">
                          <a:solidFill>
                            <a:srgbClr val="3F3F3F"/>
                          </a:solidFill>
                        </a:rPr>
                        <a:t>Create loyalty programs or community discounts to help neighbors save money.</a:t>
                      </a:r>
                      <a:endParaRPr lang="en-IE" sz="2000" dirty="0">
                        <a:solidFill>
                          <a:srgbClr val="3F3F3F"/>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70840">
                <a:tc>
                  <a:txBody>
                    <a:bodyPr/>
                    <a:lstStyle/>
                    <a:p>
                      <a:pPr algn="l"/>
                      <a:r>
                        <a:rPr lang="en-IE" sz="2000" b="1" kern="1200" dirty="0">
                          <a:solidFill>
                            <a:srgbClr val="083F59"/>
                          </a:solidFill>
                          <a:latin typeface="+mn-lt"/>
                          <a:ea typeface="+mn-ea"/>
                          <a:cs typeface="+mn-cs"/>
                        </a:rPr>
                        <a:t>Collaborating with Local Organizations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a:r>
                        <a:rPr lang="en-US" sz="2000" kern="1200" dirty="0">
                          <a:solidFill>
                            <a:srgbClr val="083F59"/>
                          </a:solidFill>
                          <a:latin typeface="+mn-lt"/>
                          <a:ea typeface="+mn-ea"/>
                          <a:cs typeface="+mn-cs"/>
                        </a:rPr>
                        <a:t>A gym wants to connect with the community.</a:t>
                      </a:r>
                      <a:endParaRPr lang="en-IE" sz="2000" b="1"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a:r>
                        <a:rPr lang="en-US" sz="2000" kern="1200" dirty="0">
                          <a:solidFill>
                            <a:srgbClr val="3F3F3F"/>
                          </a:solidFill>
                          <a:latin typeface="+mn-lt"/>
                          <a:ea typeface="+mn-ea"/>
                          <a:cs typeface="+mn-cs"/>
                        </a:rPr>
                        <a:t>A gym wants to connect with the community.</a:t>
                      </a:r>
                      <a:endParaRPr lang="en-IE" sz="2000" kern="1200" dirty="0">
                        <a:solidFill>
                          <a:srgbClr val="3F3F3F"/>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Partner with local charities to provide free fitness sessions for underprivileged groups.</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Collaborate with schools to run after-school sports programs for kids.</a:t>
                      </a:r>
                    </a:p>
                    <a:p>
                      <a:pPr marL="342900" indent="-342900" algn="l">
                        <a:buFont typeface="Wingdings" panose="05000000000000000000" pitchFamily="2" charset="2"/>
                        <a:buChar char="v"/>
                      </a:pPr>
                      <a:r>
                        <a:rPr lang="en-US" sz="2000" kern="1200" dirty="0">
                          <a:solidFill>
                            <a:srgbClr val="083F59"/>
                          </a:solidFill>
                          <a:latin typeface="+mn-lt"/>
                          <a:ea typeface="+mn-ea"/>
                          <a:cs typeface="+mn-cs"/>
                        </a:rPr>
                        <a:t>Host "pay what you can" fitness days to include people of all income levels.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marL="342900" indent="-342900" algn="l">
                        <a:buFont typeface="Wingdings" panose="05000000000000000000" pitchFamily="2" charset="2"/>
                        <a:buChar char="v"/>
                      </a:pPr>
                      <a:r>
                        <a:rPr lang="en-US" sz="2000" kern="1200" dirty="0">
                          <a:solidFill>
                            <a:srgbClr val="3F3F3F"/>
                          </a:solidFill>
                          <a:latin typeface="+mn-lt"/>
                          <a:ea typeface="+mn-ea"/>
                          <a:cs typeface="+mn-cs"/>
                        </a:rPr>
                        <a:t>Partner with local charities to provide free fitness sessions for underprivileged groups.</a:t>
                      </a:r>
                    </a:p>
                    <a:p>
                      <a:pPr marL="342900" indent="-342900" algn="l">
                        <a:buFont typeface="Wingdings" panose="05000000000000000000" pitchFamily="2" charset="2"/>
                        <a:buChar char="v"/>
                      </a:pPr>
                      <a:r>
                        <a:rPr lang="en-US" sz="2000" kern="1200" dirty="0">
                          <a:solidFill>
                            <a:srgbClr val="3F3F3F"/>
                          </a:solidFill>
                          <a:latin typeface="+mn-lt"/>
                          <a:ea typeface="+mn-ea"/>
                          <a:cs typeface="+mn-cs"/>
                        </a:rPr>
                        <a:t>Collaborate with schools to run after-school sports programs for kids.</a:t>
                      </a:r>
                    </a:p>
                    <a:p>
                      <a:pPr marL="342900" indent="-342900" algn="l">
                        <a:buFont typeface="Wingdings" panose="05000000000000000000" pitchFamily="2" charset="2"/>
                        <a:buChar char="v"/>
                      </a:pPr>
                      <a:r>
                        <a:rPr lang="en-US" sz="2000" kern="1200" dirty="0">
                          <a:solidFill>
                            <a:srgbClr val="3F3F3F"/>
                          </a:solidFill>
                          <a:latin typeface="+mn-lt"/>
                          <a:ea typeface="+mn-ea"/>
                          <a:cs typeface="+mn-cs"/>
                        </a:rPr>
                        <a:t>Host "pay what you can" fitness days to include people of all income levels.</a:t>
                      </a:r>
                      <a:endParaRPr lang="en-IE" sz="2000" kern="1200" dirty="0">
                        <a:solidFill>
                          <a:srgbClr val="3F3F3F"/>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Tree>
    <p:extLst>
      <p:ext uri="{BB962C8B-B14F-4D97-AF65-F5344CB8AC3E}">
        <p14:creationId xmlns:p14="http://schemas.microsoft.com/office/powerpoint/2010/main" val="262443917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0F8FBA-8CC9-6DD5-3142-4DE0367D06CE}"/>
              </a:ext>
            </a:extLst>
          </p:cNvPr>
          <p:cNvSpPr>
            <a:spLocks noGrp="1"/>
          </p:cNvSpPr>
          <p:nvPr>
            <p:ph type="body" sz="quarter" idx="13"/>
          </p:nvPr>
        </p:nvSpPr>
        <p:spPr>
          <a:xfrm>
            <a:off x="444959" y="2445930"/>
            <a:ext cx="5345248" cy="2992748"/>
          </a:xfrm>
        </p:spPr>
        <p:txBody>
          <a:bodyPr>
            <a:noAutofit/>
          </a:bodyPr>
          <a:lstStyle/>
          <a:p>
            <a:pPr>
              <a:lnSpc>
                <a:spcPct val="100000"/>
              </a:lnSpc>
              <a:spcBef>
                <a:spcPts val="0"/>
              </a:spcBef>
            </a:pPr>
            <a:r>
              <a:rPr lang="en-US" sz="2800" b="1" dirty="0" err="1"/>
              <a:t>VivaGreen</a:t>
            </a:r>
            <a:r>
              <a:rPr lang="en-US" sz="2800" b="1" dirty="0"/>
              <a:t>, Biodegradable Cleaning Products, Ireland</a:t>
            </a:r>
          </a:p>
          <a:p>
            <a:pPr>
              <a:lnSpc>
                <a:spcPct val="100000"/>
              </a:lnSpc>
              <a:spcBef>
                <a:spcPts val="0"/>
              </a:spcBef>
            </a:pPr>
            <a:r>
              <a:rPr lang="en-US" sz="2000" dirty="0"/>
              <a:t> Is a world leader in the research and development of biodegradable, chemical-free, plastic-free, and circular economy products and is committed to producing environmentally friendly products of the highest quality. </a:t>
            </a:r>
          </a:p>
          <a:p>
            <a:pPr>
              <a:lnSpc>
                <a:spcPct val="100000"/>
              </a:lnSpc>
              <a:spcBef>
                <a:spcPts val="0"/>
              </a:spcBef>
            </a:pPr>
            <a:endParaRPr lang="en-US" sz="2000" dirty="0"/>
          </a:p>
          <a:p>
            <a:pPr>
              <a:lnSpc>
                <a:spcPct val="100000"/>
              </a:lnSpc>
              <a:spcBef>
                <a:spcPts val="0"/>
              </a:spcBef>
            </a:pPr>
            <a:r>
              <a:rPr lang="en-US" sz="2000" dirty="0"/>
              <a:t> ‘For us, as a business, CSR has been game changing. It has helped us grow turnover by 100% in the last 2 years and +65% of turnover is exported. </a:t>
            </a:r>
          </a:p>
          <a:p>
            <a:pPr>
              <a:lnSpc>
                <a:spcPct val="100000"/>
              </a:lnSpc>
              <a:spcBef>
                <a:spcPts val="0"/>
              </a:spcBef>
            </a:pPr>
            <a:endParaRPr lang="en-US" sz="2000" dirty="0"/>
          </a:p>
          <a:p>
            <a:pPr>
              <a:lnSpc>
                <a:spcPct val="100000"/>
              </a:lnSpc>
              <a:spcBef>
                <a:spcPts val="0"/>
              </a:spcBef>
            </a:pPr>
            <a:r>
              <a:rPr lang="en-US" sz="2000" dirty="0"/>
              <a:t>So our products are not only helping Ireland but helping the world. Increased turnover in markets across the world as consumers and businesses switch to more sustainable products and practices. </a:t>
            </a:r>
            <a:endParaRPr lang="en-IE" sz="2000" dirty="0"/>
          </a:p>
          <a:p>
            <a:pPr>
              <a:lnSpc>
                <a:spcPct val="100000"/>
              </a:lnSpc>
              <a:spcBef>
                <a:spcPts val="0"/>
              </a:spcBef>
            </a:pPr>
            <a:endParaRPr lang="en-IE" sz="2200" dirty="0"/>
          </a:p>
        </p:txBody>
      </p:sp>
      <p:pic>
        <p:nvPicPr>
          <p:cNvPr id="5124" name="Picture 4" descr="Broadcaster Anna Daly Helps VivaGreen Launch New Tru Eco Personal Care  Products — Vivienne Gleeson">
            <a:extLst>
              <a:ext uri="{FF2B5EF4-FFF2-40B4-BE49-F238E27FC236}">
                <a16:creationId xmlns:a16="http://schemas.microsoft.com/office/drawing/2014/main" id="{427CE8C6-A1D3-C7F1-D456-3F2199930F7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391754" y="2445930"/>
            <a:ext cx="5593114" cy="3729318"/>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0BBD3C48-BEEC-CBB6-9DC1-B68E134434AD}"/>
              </a:ext>
            </a:extLst>
          </p:cNvPr>
          <p:cNvSpPr txBox="1"/>
          <p:nvPr/>
        </p:nvSpPr>
        <p:spPr>
          <a:xfrm>
            <a:off x="6995519" y="6355446"/>
            <a:ext cx="6096000" cy="369332"/>
          </a:xfrm>
          <a:prstGeom prst="rect">
            <a:avLst/>
          </a:prstGeom>
          <a:noFill/>
        </p:spPr>
        <p:txBody>
          <a:bodyPr wrap="square">
            <a:spAutoFit/>
          </a:bodyPr>
          <a:lstStyle/>
          <a:p>
            <a:r>
              <a:rPr lang="en-US" sz="1800" dirty="0">
                <a:solidFill>
                  <a:srgbClr val="335C42"/>
                </a:solidFill>
                <a:hlinkClick r:id="rId3">
                  <a:extLst>
                    <a:ext uri="{A12FA001-AC4F-418D-AE19-62706E023703}">
                      <ahyp:hlinkClr xmlns:ahyp="http://schemas.microsoft.com/office/drawing/2018/hyperlinkcolor" val="tx"/>
                    </a:ext>
                  </a:extLst>
                </a:hlinkClick>
              </a:rPr>
              <a:t>https://vivagreengroup.com/about-us/</a:t>
            </a:r>
            <a:r>
              <a:rPr lang="en-US" sz="1800" dirty="0">
                <a:solidFill>
                  <a:srgbClr val="335C42"/>
                </a:solidFill>
              </a:rPr>
              <a:t>  </a:t>
            </a:r>
            <a:endParaRPr lang="en-IE" dirty="0">
              <a:solidFill>
                <a:srgbClr val="335C42"/>
              </a:solidFill>
            </a:endParaRPr>
          </a:p>
        </p:txBody>
      </p:sp>
      <p:pic>
        <p:nvPicPr>
          <p:cNvPr id="5122" name="Picture 2" descr="Vivagreen - Guaranteed Irish House">
            <a:extLst>
              <a:ext uri="{FF2B5EF4-FFF2-40B4-BE49-F238E27FC236}">
                <a16:creationId xmlns:a16="http://schemas.microsoft.com/office/drawing/2014/main" id="{3E3512A5-9872-ABDB-21D0-1AC3F87BDCA4}"/>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91754" y="1047301"/>
            <a:ext cx="5132832" cy="139862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FAC8B765-7AFE-43F0-33DF-2AE010ADF91A}"/>
              </a:ext>
            </a:extLst>
          </p:cNvPr>
          <p:cNvSpPr txBox="1"/>
          <p:nvPr/>
        </p:nvSpPr>
        <p:spPr>
          <a:xfrm>
            <a:off x="1091559" y="182938"/>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Tree>
    <p:extLst>
      <p:ext uri="{BB962C8B-B14F-4D97-AF65-F5344CB8AC3E}">
        <p14:creationId xmlns:p14="http://schemas.microsoft.com/office/powerpoint/2010/main" val="31977659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40EE16DD-5F49-BE95-DB3A-FEB661250319}"/>
              </a:ext>
            </a:extLst>
          </p:cNvPr>
          <p:cNvSpPr>
            <a:spLocks noGrp="1"/>
          </p:cNvSpPr>
          <p:nvPr>
            <p:ph type="body" sz="quarter" idx="18"/>
          </p:nvPr>
        </p:nvSpPr>
        <p:spPr>
          <a:xfrm>
            <a:off x="798381" y="1401680"/>
            <a:ext cx="6723007" cy="3849918"/>
          </a:xfrm>
        </p:spPr>
        <p:txBody>
          <a:bodyPr/>
          <a:lstStyle/>
          <a:p>
            <a:pPr marL="0" indent="0"/>
            <a:r>
              <a:rPr lang="en-US" b="1" dirty="0"/>
              <a:t>Actively engage with local communities, partners, and companies across Youth, Education, and Research initiatives.</a:t>
            </a:r>
          </a:p>
          <a:p>
            <a:pPr marL="0" indent="0"/>
            <a:r>
              <a:rPr lang="en-US" dirty="0"/>
              <a:t>At </a:t>
            </a:r>
            <a:r>
              <a:rPr lang="en-US" dirty="0" err="1"/>
              <a:t>VivaGreen</a:t>
            </a:r>
            <a:r>
              <a:rPr lang="en-US" dirty="0"/>
              <a:t>, we are dedicated to inspiring the next generation to embrace and promote the green movement. Our involvement in local communities and support for local projects helps amplify this message. </a:t>
            </a:r>
          </a:p>
          <a:p>
            <a:pPr marL="0" indent="0"/>
            <a:r>
              <a:rPr lang="en-US" dirty="0"/>
              <a:t>Through research conducted with customers, communities, and environmental experts, we identify key challenges, driving the development of innovative, eco-friendly solutions.</a:t>
            </a:r>
            <a:endParaRPr lang="en-IE" dirty="0"/>
          </a:p>
        </p:txBody>
      </p:sp>
      <p:sp>
        <p:nvSpPr>
          <p:cNvPr id="2" name="Text Placeholder 1">
            <a:extLst>
              <a:ext uri="{FF2B5EF4-FFF2-40B4-BE49-F238E27FC236}">
                <a16:creationId xmlns:a16="http://schemas.microsoft.com/office/drawing/2014/main" id="{2ABE7AE9-E0F5-9194-FB5B-BF4EC96925AA}"/>
              </a:ext>
            </a:extLst>
          </p:cNvPr>
          <p:cNvSpPr>
            <a:spLocks noGrp="1"/>
          </p:cNvSpPr>
          <p:nvPr>
            <p:ph type="body" sz="quarter" idx="16"/>
          </p:nvPr>
        </p:nvSpPr>
        <p:spPr/>
        <p:txBody>
          <a:bodyPr/>
          <a:lstStyle/>
          <a:p>
            <a:r>
              <a:rPr lang="en-IE" sz="3200" b="0" dirty="0">
                <a:solidFill>
                  <a:srgbClr val="335C42"/>
                </a:solidFill>
              </a:rPr>
              <a:t>Social and Community Impact</a:t>
            </a:r>
          </a:p>
        </p:txBody>
      </p:sp>
      <p:pic>
        <p:nvPicPr>
          <p:cNvPr id="6146" name="Picture 2" descr="VivaGreen aims to clean up with launch of new eco-friendly range | Irish  Independent">
            <a:extLst>
              <a:ext uri="{FF2B5EF4-FFF2-40B4-BE49-F238E27FC236}">
                <a16:creationId xmlns:a16="http://schemas.microsoft.com/office/drawing/2014/main" id="{3B9A7F83-90C5-D80E-23A5-C48543BA4B3B}"/>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1568" r="9510"/>
          <a:stretch/>
        </p:blipFill>
        <p:spPr bwMode="auto">
          <a:xfrm>
            <a:off x="7304294" y="1401680"/>
            <a:ext cx="4402457" cy="3718845"/>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0570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F4ACD12-B2F9-24CA-1093-947EB7D229BC}"/>
              </a:ext>
            </a:extLst>
          </p:cNvPr>
          <p:cNvSpPr>
            <a:spLocks noGrp="1"/>
          </p:cNvSpPr>
          <p:nvPr>
            <p:ph type="body" sz="quarter" idx="18"/>
          </p:nvPr>
        </p:nvSpPr>
        <p:spPr>
          <a:xfrm>
            <a:off x="798382" y="1050621"/>
            <a:ext cx="6758866" cy="3849918"/>
          </a:xfrm>
        </p:spPr>
        <p:txBody>
          <a:bodyPr/>
          <a:lstStyle/>
          <a:p>
            <a:pPr marL="0" indent="0"/>
            <a:r>
              <a:rPr lang="en-US" sz="2200" b="1" dirty="0"/>
              <a:t>Engage with responsible local community partners and companies. </a:t>
            </a:r>
          </a:p>
          <a:p>
            <a:pPr marL="0" indent="0"/>
            <a:r>
              <a:rPr lang="en-US" sz="2200" dirty="0"/>
              <a:t>In our experience, customers expect companies to adopt a more responsible approach in how they operate. We do this by ethical and local sourcing and working with the local Marketplace. It has become a key element in our CSR and marketing strategy so we can maintain existing customers and attract new business. </a:t>
            </a:r>
          </a:p>
          <a:p>
            <a:pPr marL="0" indent="0"/>
            <a:r>
              <a:rPr lang="en-US" sz="2200" dirty="0"/>
              <a:t>Through </a:t>
            </a:r>
            <a:r>
              <a:rPr lang="en-US" sz="2200" b="1" dirty="0"/>
              <a:t>Ethical Sourcing </a:t>
            </a:r>
            <a:r>
              <a:rPr lang="en-US" sz="2200" dirty="0" err="1"/>
              <a:t>VivaGreen</a:t>
            </a:r>
            <a:r>
              <a:rPr lang="en-US" sz="2200" dirty="0"/>
              <a:t> products are made from ethically sourced ingredients that are from natural origins and sustainable sources. For future product development, we continue to keep watching and listening to what the market requires as more companies (and individuals) continue to adjust their thinking, purchasing and practices to be more considerate of the world. </a:t>
            </a:r>
            <a:endParaRPr lang="en-IE" sz="2200" dirty="0"/>
          </a:p>
          <a:p>
            <a:pPr marL="0" indent="0"/>
            <a:endParaRPr lang="en-IE" sz="2200" dirty="0"/>
          </a:p>
        </p:txBody>
      </p:sp>
      <p:sp>
        <p:nvSpPr>
          <p:cNvPr id="3" name="Text Placeholder 2">
            <a:extLst>
              <a:ext uri="{FF2B5EF4-FFF2-40B4-BE49-F238E27FC236}">
                <a16:creationId xmlns:a16="http://schemas.microsoft.com/office/drawing/2014/main" id="{E7826ECB-5020-8F57-82CB-5F2FC3755AF4}"/>
              </a:ext>
            </a:extLst>
          </p:cNvPr>
          <p:cNvSpPr>
            <a:spLocks noGrp="1"/>
          </p:cNvSpPr>
          <p:nvPr>
            <p:ph type="body" sz="quarter" idx="16"/>
          </p:nvPr>
        </p:nvSpPr>
        <p:spPr>
          <a:xfrm>
            <a:off x="798381" y="519556"/>
            <a:ext cx="10595237" cy="803654"/>
          </a:xfrm>
        </p:spPr>
        <p:txBody>
          <a:bodyPr/>
          <a:lstStyle/>
          <a:p>
            <a:r>
              <a:rPr lang="en-IE" sz="3200" b="0" dirty="0">
                <a:solidFill>
                  <a:srgbClr val="335C42"/>
                </a:solidFill>
              </a:rPr>
              <a:t>Engaging with Marketplace &amp; Partners</a:t>
            </a:r>
          </a:p>
        </p:txBody>
      </p:sp>
      <p:pic>
        <p:nvPicPr>
          <p:cNvPr id="6" name="Picture 4" descr="Limerick households going green with Tru Eco - Limerick Live">
            <a:extLst>
              <a:ext uri="{FF2B5EF4-FFF2-40B4-BE49-F238E27FC236}">
                <a16:creationId xmlns:a16="http://schemas.microsoft.com/office/drawing/2014/main" id="{3E695C00-8586-FA45-69CA-8949A333C014}"/>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27826"/>
          <a:stretch/>
        </p:blipFill>
        <p:spPr bwMode="auto">
          <a:xfrm>
            <a:off x="7467600" y="1323210"/>
            <a:ext cx="4435287" cy="40968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94399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This module is designed to provide a comprehensive understanding of inclusive community engagement ensuring that every voice is heard and respected. </a:t>
            </a:r>
          </a:p>
          <a:p>
            <a:pPr marL="0" indent="0"/>
            <a:r>
              <a:rPr lang="en-US" sz="1800" dirty="0"/>
              <a:t>Part 1: Explore the Principles: Shared Values, Representation, Accessibility, Transparency, Respect, and Empowerment.</a:t>
            </a:r>
          </a:p>
          <a:p>
            <a:pPr marL="0" indent="0"/>
            <a:r>
              <a:rPr lang="en-US" sz="1800" dirty="0"/>
              <a:t>Part 2: Identify diverse community layers—residents, culture, sectors, and resources. Develop strategies encourage participation, and build community pride.</a:t>
            </a:r>
          </a:p>
          <a:p>
            <a:pPr marL="0" indent="0"/>
            <a:r>
              <a:rPr lang="en-US" sz="1800" dirty="0"/>
              <a:t>Part 3: Create shared value by integrating diverse perspectives, mobilizing collective action.</a:t>
            </a:r>
          </a:p>
          <a:p>
            <a:pPr marL="0" indent="0"/>
            <a:r>
              <a:rPr lang="en-US" sz="1800" dirty="0"/>
              <a:t>Part 4: Build engagement teams, refine strategies, and facilitate inclusive conversations that ensure all voices are heard.</a:t>
            </a:r>
          </a:p>
          <a:p>
            <a:pPr marL="0" indent="0"/>
            <a:r>
              <a:rPr lang="en-US" sz="1800" dirty="0"/>
              <a:t>Part 5: Learn to design a sustainable Community Engagement Framework with clear objectives, stakeholder involvement, and measurable outcomes, ensuring long-term impact and adaptability.</a:t>
            </a:r>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6</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Understand &amp; Engage Your Community: Foundations for Inclusive Impact.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ea typeface="Calibri" panose="020F0502020204030204" pitchFamily="34" charset="0"/>
                <a:cs typeface="Times New Roman" panose="02020603050405020304" pitchFamily="18" charset="0"/>
              </a:rPr>
              <a:t>Prepare for an Effective Community Engagement Framework: Step-by-Step Guide. </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5071968"/>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kern="0" dirty="0">
                <a:solidFill>
                  <a:srgbClr val="083F59"/>
                </a:solidFill>
                <a:effectLst/>
                <a:ea typeface="Calibri" panose="020F0502020204030204" pitchFamily="34" charset="0"/>
              </a:rPr>
              <a:t>Create a Community Engagement Framework &amp; Develop a Collaborative Action Plan</a:t>
            </a:r>
            <a:br>
              <a:rPr lang="en-US" sz="1900" b="1" kern="0" dirty="0">
                <a:solidFill>
                  <a:srgbClr val="083F59"/>
                </a:solidFill>
                <a:effectLst/>
                <a:ea typeface="Calibri" panose="020F0502020204030204" pitchFamily="34" charset="0"/>
              </a:rPr>
            </a:br>
            <a:endParaRPr lang="en-US" sz="19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7" y="3078057"/>
            <a:ext cx="3979590" cy="923330"/>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Ensuring Inclusive Engagement through Shared Value and Community Empowerment. </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solidFill>
                  <a:srgbClr val="083F59"/>
                </a:solidFill>
                <a:effectLst/>
                <a:ea typeface="Calibri" panose="020F0502020204030204" pitchFamily="34" charset="0"/>
                <a:cs typeface="Times New Roman" panose="02020603050405020304" pitchFamily="18" charset="0"/>
              </a:rPr>
              <a:t>Foundations of Inclusive Community Engagement: Principles, Practices, and Benefits</a:t>
            </a:r>
            <a:endParaRPr lang="en-US" sz="19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Inclusive Community Engagement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28394" y="3609587"/>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B8D189-6088-2463-1422-EA45C01DC1B8}"/>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5A74098-3FD5-1EAB-6406-673F72416019}"/>
              </a:ext>
            </a:extLst>
          </p:cNvPr>
          <p:cNvSpPr>
            <a:spLocks noGrp="1"/>
          </p:cNvSpPr>
          <p:nvPr>
            <p:ph type="body" sz="quarter" idx="13"/>
          </p:nvPr>
        </p:nvSpPr>
        <p:spPr>
          <a:xfrm>
            <a:off x="6069068" y="1517044"/>
            <a:ext cx="5350596" cy="945575"/>
          </a:xfrm>
        </p:spPr>
        <p:txBody>
          <a:bodyPr>
            <a:noAutofit/>
          </a:bodyPr>
          <a:lstStyle/>
          <a:p>
            <a:r>
              <a:rPr lang="en-US" sz="4400" b="1" dirty="0"/>
              <a:t>Step 2</a:t>
            </a:r>
          </a:p>
          <a:p>
            <a:r>
              <a:rPr lang="en-US" sz="4000" b="0" dirty="0"/>
              <a:t>Set Up Your Community Engagement Team (Internal &amp; External)</a:t>
            </a:r>
          </a:p>
          <a:p>
            <a:endParaRPr lang="en-IE" sz="4000" dirty="0"/>
          </a:p>
        </p:txBody>
      </p:sp>
      <p:pic>
        <p:nvPicPr>
          <p:cNvPr id="3" name="Picture Placeholder 2" descr="A group of people eating pizza&#10;&#10;AI-generated content may be incorrect.">
            <a:extLst>
              <a:ext uri="{FF2B5EF4-FFF2-40B4-BE49-F238E27FC236}">
                <a16:creationId xmlns:a16="http://schemas.microsoft.com/office/drawing/2014/main" id="{E2D72BFC-3606-DFA8-A96F-480FF1F48407}"/>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5428" t="-28009" r="9233" b="-1"/>
          <a:stretch/>
        </p:blipFill>
        <p:spPr>
          <a:xfrm>
            <a:off x="772336" y="593120"/>
            <a:ext cx="4521806" cy="4521806"/>
          </a:xfrm>
        </p:spPr>
      </p:pic>
      <p:sp>
        <p:nvSpPr>
          <p:cNvPr id="7" name="TextBox 6">
            <a:extLst>
              <a:ext uri="{FF2B5EF4-FFF2-40B4-BE49-F238E27FC236}">
                <a16:creationId xmlns:a16="http://schemas.microsoft.com/office/drawing/2014/main" id="{EEECD1EE-2D98-6CFD-6379-08F5FD858EAB}"/>
              </a:ext>
            </a:extLst>
          </p:cNvPr>
          <p:cNvSpPr txBox="1"/>
          <p:nvPr/>
        </p:nvSpPr>
        <p:spPr>
          <a:xfrm>
            <a:off x="5751343" y="3467100"/>
            <a:ext cx="5945358" cy="3262432"/>
          </a:xfrm>
          <a:prstGeom prst="rect">
            <a:avLst/>
          </a:prstGeom>
          <a:noFill/>
        </p:spPr>
        <p:txBody>
          <a:bodyPr wrap="square" rtlCol="0">
            <a:spAutoFit/>
          </a:bodyPr>
          <a:lstStyle/>
          <a:p>
            <a:pPr algn="ctr"/>
            <a:r>
              <a:rPr lang="en-US" sz="2200" dirty="0">
                <a:solidFill>
                  <a:srgbClr val="083F59"/>
                </a:solidFill>
              </a:rPr>
              <a:t>A dedicated team ensures that community engagement is </a:t>
            </a:r>
            <a:r>
              <a:rPr lang="en-US" sz="2200" b="1" dirty="0">
                <a:solidFill>
                  <a:srgbClr val="083F59"/>
                </a:solidFill>
              </a:rPr>
              <a:t>well-coordinated and sustainable</a:t>
            </a:r>
            <a:r>
              <a:rPr lang="en-US" sz="2200" dirty="0">
                <a:solidFill>
                  <a:srgbClr val="083F59"/>
                </a:solidFill>
              </a:rPr>
              <a:t>. By involving both internal team members and external community representatives, SMEs can </a:t>
            </a:r>
            <a:r>
              <a:rPr lang="en-US" sz="2200" b="1" dirty="0">
                <a:solidFill>
                  <a:srgbClr val="083F59"/>
                </a:solidFill>
              </a:rPr>
              <a:t>build trust and credibility</a:t>
            </a:r>
            <a:r>
              <a:rPr lang="en-US" sz="2200" dirty="0">
                <a:solidFill>
                  <a:srgbClr val="083F59"/>
                </a:solidFill>
              </a:rPr>
              <a:t> in their engagement efforts. This is where you assign roles and responsibilities for employees, partners, and community leaders to oversee engagement activities.</a:t>
            </a:r>
            <a:endParaRPr lang="en-IE" sz="2200" dirty="0">
              <a:solidFill>
                <a:srgbClr val="083F59"/>
              </a:solidFill>
            </a:endParaRPr>
          </a:p>
        </p:txBody>
      </p:sp>
    </p:spTree>
    <p:extLst>
      <p:ext uri="{BB962C8B-B14F-4D97-AF65-F5344CB8AC3E}">
        <p14:creationId xmlns:p14="http://schemas.microsoft.com/office/powerpoint/2010/main" val="3773762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DA1275-8E15-BE64-E8B5-5BF9065A536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9E9656D-9943-D213-DD5B-BD6D570DD45B}"/>
              </a:ext>
            </a:extLst>
          </p:cNvPr>
          <p:cNvSpPr>
            <a:spLocks noGrp="1"/>
          </p:cNvSpPr>
          <p:nvPr>
            <p:ph type="body" sz="quarter" idx="18"/>
          </p:nvPr>
        </p:nvSpPr>
        <p:spPr>
          <a:xfrm>
            <a:off x="847725" y="1113833"/>
            <a:ext cx="10967281" cy="3849918"/>
          </a:xfrm>
        </p:spPr>
        <p:txBody>
          <a:bodyPr/>
          <a:lstStyle/>
          <a:p>
            <a:pPr marL="0" indent="0">
              <a:lnSpc>
                <a:spcPct val="100000"/>
              </a:lnSpc>
              <a:spcBef>
                <a:spcPts val="0"/>
              </a:spcBef>
              <a:buClr>
                <a:srgbClr val="01A54E"/>
              </a:buClr>
            </a:pPr>
            <a:r>
              <a:rPr lang="en-US" sz="2200" b="1" dirty="0"/>
              <a:t>Community engagement is a practice of understanding and acting on residents’ values, concerns, and aspirations. </a:t>
            </a:r>
            <a:r>
              <a:rPr lang="en-US" sz="2200" dirty="0"/>
              <a:t>It ensures that community members' ideas drive intentional projects, initiatives, services, and systems development while simultaneously building trust.</a:t>
            </a:r>
          </a:p>
          <a:p>
            <a:pPr marL="0" indent="0">
              <a:lnSpc>
                <a:spcPct val="100000"/>
              </a:lnSpc>
              <a:spcBef>
                <a:spcPts val="0"/>
              </a:spcBef>
              <a:buClr>
                <a:srgbClr val="01A54E"/>
              </a:buClr>
            </a:pPr>
            <a:r>
              <a:rPr lang="en-US" sz="2200" dirty="0"/>
              <a:t>It refers to the process of building meaningful, two-way relationships between your SME and the local community. It involves actively interacting, listening, and collaborating with community members to create mutual value, understanding, and trust</a:t>
            </a:r>
            <a:r>
              <a:rPr lang="en-US" sz="1600" dirty="0"/>
              <a:t>. </a:t>
            </a:r>
            <a:r>
              <a:rPr lang="en-US" sz="2200" dirty="0"/>
              <a:t>Engagement helps us to understand the needs and aspirations of people which you intend to support or help. </a:t>
            </a:r>
          </a:p>
          <a:p>
            <a:pPr marL="0" indent="0">
              <a:lnSpc>
                <a:spcPct val="100000"/>
              </a:lnSpc>
              <a:spcBef>
                <a:spcPts val="0"/>
              </a:spcBef>
              <a:buClr>
                <a:srgbClr val="01A54E"/>
              </a:buClr>
            </a:pPr>
            <a:endParaRPr lang="en-US" sz="2200" dirty="0"/>
          </a:p>
          <a:p>
            <a:pPr marL="0" indent="0">
              <a:lnSpc>
                <a:spcPct val="100000"/>
              </a:lnSpc>
              <a:spcBef>
                <a:spcPts val="0"/>
              </a:spcBef>
              <a:buClr>
                <a:srgbClr val="01A54E"/>
              </a:buClr>
            </a:pPr>
            <a:r>
              <a:rPr lang="en-US" sz="2200" dirty="0">
                <a:solidFill>
                  <a:schemeClr val="bg1"/>
                </a:solidFill>
                <a:highlight>
                  <a:srgbClr val="01A54E"/>
                </a:highlight>
              </a:rPr>
              <a:t>Set Up Company Engagement Team (internal): </a:t>
            </a:r>
            <a:r>
              <a:rPr lang="en-US" sz="2200" dirty="0"/>
              <a:t>Form a team of facilitators and observers who can connect with the community and stakeholders authentically and respectfully. Make sure they can engage with communities using a sensitive and empathetic approach, creating opportunities for local stakeholders to voice their concerns and ideas. Train the team in cultural sensitivity, active listening, and inclusive communication practices.</a:t>
            </a:r>
          </a:p>
          <a:p>
            <a:pPr marL="0" indent="0">
              <a:lnSpc>
                <a:spcPct val="100000"/>
              </a:lnSpc>
              <a:spcBef>
                <a:spcPts val="0"/>
              </a:spcBef>
              <a:buClr>
                <a:srgbClr val="01A54E"/>
              </a:buClr>
            </a:pPr>
            <a:endParaRPr lang="en-US" sz="2200" dirty="0"/>
          </a:p>
          <a:p>
            <a:pPr marL="0" indent="0">
              <a:lnSpc>
                <a:spcPct val="100000"/>
              </a:lnSpc>
              <a:spcBef>
                <a:spcPts val="0"/>
              </a:spcBef>
              <a:buClr>
                <a:srgbClr val="01A54E"/>
              </a:buClr>
            </a:pPr>
            <a:endParaRPr lang="en-US" sz="2200" dirty="0"/>
          </a:p>
          <a:p>
            <a:pPr marL="0" indent="0"/>
            <a:endParaRPr lang="en-IE" sz="2200" dirty="0"/>
          </a:p>
        </p:txBody>
      </p:sp>
      <p:sp>
        <p:nvSpPr>
          <p:cNvPr id="3" name="Text Placeholder 2">
            <a:extLst>
              <a:ext uri="{FF2B5EF4-FFF2-40B4-BE49-F238E27FC236}">
                <a16:creationId xmlns:a16="http://schemas.microsoft.com/office/drawing/2014/main" id="{9AF65B31-D877-7ED6-1EF1-5EB9E21BED54}"/>
              </a:ext>
            </a:extLst>
          </p:cNvPr>
          <p:cNvSpPr>
            <a:spLocks noGrp="1"/>
          </p:cNvSpPr>
          <p:nvPr>
            <p:ph type="body" sz="quarter" idx="16"/>
          </p:nvPr>
        </p:nvSpPr>
        <p:spPr>
          <a:xfrm>
            <a:off x="847725" y="506954"/>
            <a:ext cx="10595237" cy="803654"/>
          </a:xfrm>
        </p:spPr>
        <p:txBody>
          <a:bodyPr/>
          <a:lstStyle/>
          <a:p>
            <a:r>
              <a:rPr lang="en-US" sz="3200" b="0" dirty="0">
                <a:solidFill>
                  <a:srgbClr val="FF0000"/>
                </a:solidFill>
              </a:rPr>
              <a:t>Set Up Your Community Engagement Team (Internal)</a:t>
            </a:r>
          </a:p>
        </p:txBody>
      </p:sp>
      <p:sp>
        <p:nvSpPr>
          <p:cNvPr id="8" name="TextBox 7">
            <a:extLst>
              <a:ext uri="{FF2B5EF4-FFF2-40B4-BE49-F238E27FC236}">
                <a16:creationId xmlns:a16="http://schemas.microsoft.com/office/drawing/2014/main" id="{0556065D-B29F-5560-FCE4-BD69049CC0E9}"/>
              </a:ext>
            </a:extLst>
          </p:cNvPr>
          <p:cNvSpPr txBox="1"/>
          <p:nvPr/>
        </p:nvSpPr>
        <p:spPr>
          <a:xfrm>
            <a:off x="3330612" y="6368652"/>
            <a:ext cx="848439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https://www.adobe.com/uk/express/learn/blog/small-business-community-engagement</a:t>
            </a:r>
            <a:r>
              <a:rPr lang="en-IE" dirty="0">
                <a:solidFill>
                  <a:schemeClr val="bg1"/>
                </a:solidFill>
              </a:rPr>
              <a:t> </a:t>
            </a:r>
          </a:p>
        </p:txBody>
      </p:sp>
    </p:spTree>
    <p:extLst>
      <p:ext uri="{BB962C8B-B14F-4D97-AF65-F5344CB8AC3E}">
        <p14:creationId xmlns:p14="http://schemas.microsoft.com/office/powerpoint/2010/main" val="168033199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527AE8A-039F-27F8-44D8-C9857C53E04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CAE770DC-9855-A107-9194-AE8EE0273DDD}"/>
              </a:ext>
            </a:extLst>
          </p:cNvPr>
          <p:cNvSpPr>
            <a:spLocks noGrp="1"/>
          </p:cNvSpPr>
          <p:nvPr>
            <p:ph type="body" sz="quarter" idx="16"/>
          </p:nvPr>
        </p:nvSpPr>
        <p:spPr>
          <a:xfrm>
            <a:off x="578534" y="415328"/>
            <a:ext cx="10595237" cy="803654"/>
          </a:xfrm>
        </p:spPr>
        <p:txBody>
          <a:bodyPr/>
          <a:lstStyle/>
          <a:p>
            <a:pPr>
              <a:lnSpc>
                <a:spcPct val="100000"/>
              </a:lnSpc>
              <a:spcBef>
                <a:spcPts val="0"/>
              </a:spcBef>
            </a:pPr>
            <a:r>
              <a:rPr lang="en-US" sz="2800" b="0" dirty="0">
                <a:solidFill>
                  <a:srgbClr val="FF0000"/>
                </a:solidFill>
              </a:rPr>
              <a:t>Set Out What You Want them To Achieve</a:t>
            </a:r>
          </a:p>
          <a:p>
            <a:pPr>
              <a:lnSpc>
                <a:spcPct val="100000"/>
              </a:lnSpc>
              <a:spcBef>
                <a:spcPts val="0"/>
              </a:spcBef>
            </a:pPr>
            <a:r>
              <a:rPr lang="en-US" sz="2800" b="0" dirty="0">
                <a:solidFill>
                  <a:srgbClr val="FF0000"/>
                </a:solidFill>
              </a:rPr>
              <a:t>According to Your Objectives (Examples)</a:t>
            </a:r>
          </a:p>
        </p:txBody>
      </p:sp>
      <p:sp>
        <p:nvSpPr>
          <p:cNvPr id="221" name="Text Placeholder 1">
            <a:extLst>
              <a:ext uri="{FF2B5EF4-FFF2-40B4-BE49-F238E27FC236}">
                <a16:creationId xmlns:a16="http://schemas.microsoft.com/office/drawing/2014/main" id="{3E8B674B-A46A-AD6A-AD7C-95E81A9494DC}"/>
              </a:ext>
            </a:extLst>
          </p:cNvPr>
          <p:cNvSpPr>
            <a:spLocks noGrp="1"/>
          </p:cNvSpPr>
          <p:nvPr>
            <p:ph type="body" sz="quarter" idx="18"/>
          </p:nvPr>
        </p:nvSpPr>
        <p:spPr>
          <a:xfrm>
            <a:off x="586327" y="1357860"/>
            <a:ext cx="10719848" cy="3849918"/>
          </a:xfrm>
        </p:spPr>
        <p:txBody>
          <a:bodyPr/>
          <a:lstStyle/>
          <a:p>
            <a:pPr marL="0" indent="0">
              <a:lnSpc>
                <a:spcPct val="100000"/>
              </a:lnSpc>
              <a:spcBef>
                <a:spcPts val="0"/>
              </a:spcBef>
              <a:buClr>
                <a:srgbClr val="01A54E"/>
              </a:buClr>
            </a:pPr>
            <a:r>
              <a:rPr lang="en-US" sz="2200" dirty="0" err="1"/>
              <a:t>Prioritise</a:t>
            </a:r>
            <a:r>
              <a:rPr lang="en-US" sz="2200" dirty="0"/>
              <a:t> your objectives based on the purpose of your engagement.</a:t>
            </a:r>
          </a:p>
          <a:p>
            <a:pPr marL="0" indent="0">
              <a:lnSpc>
                <a:spcPct val="100000"/>
              </a:lnSpc>
              <a:spcBef>
                <a:spcPts val="0"/>
              </a:spcBef>
              <a:buClr>
                <a:srgbClr val="01A54E"/>
              </a:buClr>
            </a:pPr>
            <a:r>
              <a:rPr lang="en-US" sz="2200" dirty="0"/>
              <a:t>Remember small businesses have the potential to offer so much support, from providing jobs to improving the local economy. Ensure that your objectives reflect shared value for both your business and the community.</a:t>
            </a:r>
          </a:p>
          <a:p>
            <a:pPr marL="0" indent="0">
              <a:lnSpc>
                <a:spcPct val="100000"/>
              </a:lnSpc>
              <a:spcBef>
                <a:spcPts val="0"/>
              </a:spcBef>
              <a:buClr>
                <a:srgbClr val="01A54E"/>
              </a:buClr>
            </a:pPr>
            <a:endParaRPr lang="en-US" sz="2200" dirty="0"/>
          </a:p>
          <a:p>
            <a:pPr marL="342900" indent="-342900">
              <a:lnSpc>
                <a:spcPct val="100000"/>
              </a:lnSpc>
              <a:spcBef>
                <a:spcPts val="0"/>
              </a:spcBef>
              <a:buFont typeface="Wingdings" panose="05000000000000000000" pitchFamily="2" charset="2"/>
              <a:buChar char="q"/>
            </a:pPr>
            <a:r>
              <a:rPr lang="en-IE" sz="2200" dirty="0"/>
              <a:t>Research </a:t>
            </a:r>
            <a:r>
              <a:rPr lang="en-IE" sz="2200" b="1" dirty="0"/>
              <a:t>Community Context </a:t>
            </a:r>
            <a:r>
              <a:rPr lang="en-IE" sz="2200" dirty="0"/>
              <a:t>to get a detailed understanding of cultural, economic, and social dynamics informed engagement. This will ensure that initiatives are relevant.</a:t>
            </a:r>
          </a:p>
          <a:p>
            <a:pPr marL="342900" indent="-342900">
              <a:lnSpc>
                <a:spcPct val="100000"/>
              </a:lnSpc>
              <a:spcBef>
                <a:spcPts val="0"/>
              </a:spcBef>
              <a:buFont typeface="Wingdings" panose="05000000000000000000" pitchFamily="2" charset="2"/>
              <a:buChar char="q"/>
            </a:pPr>
            <a:r>
              <a:rPr lang="en-US" sz="2200" dirty="0"/>
              <a:t>Enhance community </a:t>
            </a:r>
            <a:r>
              <a:rPr lang="en-US" sz="2200" b="1" dirty="0"/>
              <a:t>pride and identity </a:t>
            </a:r>
            <a:r>
              <a:rPr lang="en-US" sz="2200" dirty="0"/>
              <a:t>by organizing cultural events.</a:t>
            </a:r>
          </a:p>
          <a:p>
            <a:pPr marL="342900" indent="-342900">
              <a:lnSpc>
                <a:spcPct val="100000"/>
              </a:lnSpc>
              <a:spcBef>
                <a:spcPts val="0"/>
              </a:spcBef>
              <a:buFont typeface="Wingdings" panose="05000000000000000000" pitchFamily="2" charset="2"/>
              <a:buChar char="q"/>
            </a:pPr>
            <a:r>
              <a:rPr lang="en-US" sz="2200" b="1" dirty="0"/>
              <a:t>Create economic opportunities </a:t>
            </a:r>
            <a:r>
              <a:rPr lang="en-US" sz="2200" dirty="0"/>
              <a:t>through employment and internships.</a:t>
            </a:r>
          </a:p>
          <a:p>
            <a:pPr marL="342900" indent="-342900">
              <a:lnSpc>
                <a:spcPct val="100000"/>
              </a:lnSpc>
              <a:spcBef>
                <a:spcPts val="0"/>
              </a:spcBef>
              <a:buFont typeface="Wingdings" panose="05000000000000000000" pitchFamily="2" charset="2"/>
              <a:buChar char="q"/>
            </a:pPr>
            <a:r>
              <a:rPr lang="en-US" sz="2200" dirty="0"/>
              <a:t>Create a stronger support base for </a:t>
            </a:r>
            <a:r>
              <a:rPr lang="en-US" sz="2200" b="1" dirty="0"/>
              <a:t>youth community projects </a:t>
            </a:r>
            <a:r>
              <a:rPr lang="en-US" sz="2200" dirty="0"/>
              <a:t>that are sustainable and inclusive. By providing sustainable support solutions that reflect young diverse needs and perspectives.</a:t>
            </a:r>
          </a:p>
          <a:p>
            <a:pPr marL="342900" indent="-342900">
              <a:lnSpc>
                <a:spcPct val="100000"/>
              </a:lnSpc>
              <a:spcBef>
                <a:spcPts val="0"/>
              </a:spcBef>
              <a:buFont typeface="Wingdings" panose="05000000000000000000" pitchFamily="2" charset="2"/>
              <a:buChar char="q"/>
            </a:pPr>
            <a:r>
              <a:rPr lang="en-US" sz="2200" dirty="0"/>
              <a:t>Develop a </a:t>
            </a:r>
            <a:r>
              <a:rPr lang="en-US" sz="2200" b="1" dirty="0"/>
              <a:t>strategic community engagement plan </a:t>
            </a:r>
            <a:r>
              <a:rPr lang="en-US" sz="2200" dirty="0"/>
              <a:t>to increase </a:t>
            </a:r>
            <a:r>
              <a:rPr lang="en-US" sz="2200" dirty="0" err="1"/>
              <a:t>visiability</a:t>
            </a:r>
            <a:r>
              <a:rPr lang="en-US" sz="2200" dirty="0"/>
              <a:t> and creditability of inclusive community initiatives. </a:t>
            </a:r>
          </a:p>
          <a:p>
            <a:pPr marL="457200" indent="-457200">
              <a:lnSpc>
                <a:spcPct val="100000"/>
              </a:lnSpc>
              <a:spcBef>
                <a:spcPts val="0"/>
              </a:spcBef>
              <a:buClr>
                <a:srgbClr val="01A54E"/>
              </a:buClr>
              <a:buFont typeface="+mj-lt"/>
              <a:buAutoNum type="arabicPeriod"/>
            </a:pPr>
            <a:endParaRPr lang="en-US" sz="2200" dirty="0"/>
          </a:p>
          <a:p>
            <a:pPr marL="0" indent="0"/>
            <a:endParaRPr lang="en-IE" sz="2200" dirty="0"/>
          </a:p>
        </p:txBody>
      </p:sp>
      <p:grpSp>
        <p:nvGrpSpPr>
          <p:cNvPr id="222" name="Graphic 4">
            <a:extLst>
              <a:ext uri="{FF2B5EF4-FFF2-40B4-BE49-F238E27FC236}">
                <a16:creationId xmlns:a16="http://schemas.microsoft.com/office/drawing/2014/main" id="{EC4D4654-6DB1-18A3-CF60-F0A7FD9377E6}"/>
              </a:ext>
            </a:extLst>
          </p:cNvPr>
          <p:cNvGrpSpPr/>
          <p:nvPr/>
        </p:nvGrpSpPr>
        <p:grpSpPr>
          <a:xfrm>
            <a:off x="8928010" y="430406"/>
            <a:ext cx="2245761" cy="1336865"/>
            <a:chOff x="7451356" y="3368393"/>
            <a:chExt cx="2245761" cy="1336865"/>
          </a:xfrm>
        </p:grpSpPr>
        <p:sp>
          <p:nvSpPr>
            <p:cNvPr id="223" name="Freeform 1023">
              <a:extLst>
                <a:ext uri="{FF2B5EF4-FFF2-40B4-BE49-F238E27FC236}">
                  <a16:creationId xmlns:a16="http://schemas.microsoft.com/office/drawing/2014/main" id="{16293F29-1EB5-6D9C-B761-9B2AB5FADA53}"/>
                </a:ext>
              </a:extLst>
            </p:cNvPr>
            <p:cNvSpPr/>
            <p:nvPr/>
          </p:nvSpPr>
          <p:spPr>
            <a:xfrm>
              <a:off x="8281896" y="4112092"/>
              <a:ext cx="541" cy="1985"/>
            </a:xfrm>
            <a:custGeom>
              <a:avLst/>
              <a:gdLst>
                <a:gd name="connsiteX0" fmla="*/ 542 w 541"/>
                <a:gd name="connsiteY0" fmla="*/ 1985 h 1985"/>
                <a:gd name="connsiteX1" fmla="*/ 0 w 541"/>
                <a:gd name="connsiteY1" fmla="*/ 0 h 1985"/>
                <a:gd name="connsiteX2" fmla="*/ 542 w 541"/>
                <a:gd name="connsiteY2" fmla="*/ 1985 h 1985"/>
              </a:gdLst>
              <a:ahLst/>
              <a:cxnLst>
                <a:cxn ang="0">
                  <a:pos x="connsiteX0" y="connsiteY0"/>
                </a:cxn>
                <a:cxn ang="0">
                  <a:pos x="connsiteX1" y="connsiteY1"/>
                </a:cxn>
                <a:cxn ang="0">
                  <a:pos x="connsiteX2" y="connsiteY2"/>
                </a:cxn>
              </a:cxnLst>
              <a:rect l="l" t="t" r="r" b="b"/>
              <a:pathLst>
                <a:path w="541" h="1985">
                  <a:moveTo>
                    <a:pt x="542" y="1985"/>
                  </a:moveTo>
                  <a:cubicBezTo>
                    <a:pt x="361" y="1263"/>
                    <a:pt x="181" y="722"/>
                    <a:pt x="0" y="0"/>
                  </a:cubicBezTo>
                  <a:cubicBezTo>
                    <a:pt x="0" y="542"/>
                    <a:pt x="181" y="1263"/>
                    <a:pt x="542" y="1985"/>
                  </a:cubicBezTo>
                  <a:close/>
                </a:path>
              </a:pathLst>
            </a:custGeom>
            <a:solidFill>
              <a:srgbClr val="FFFFFF"/>
            </a:solidFill>
            <a:ln w="1804" cap="flat">
              <a:noFill/>
              <a:prstDash val="solid"/>
              <a:miter/>
            </a:ln>
          </p:spPr>
          <p:txBody>
            <a:bodyPr rtlCol="0" anchor="ctr"/>
            <a:lstStyle/>
            <a:p>
              <a:endParaRPr lang="en-US"/>
            </a:p>
          </p:txBody>
        </p:sp>
        <p:sp>
          <p:nvSpPr>
            <p:cNvPr id="224" name="Freeform 1024">
              <a:extLst>
                <a:ext uri="{FF2B5EF4-FFF2-40B4-BE49-F238E27FC236}">
                  <a16:creationId xmlns:a16="http://schemas.microsoft.com/office/drawing/2014/main" id="{EF68367C-3E57-80E9-B450-9D7BF996CDD9}"/>
                </a:ext>
              </a:extLst>
            </p:cNvPr>
            <p:cNvSpPr/>
            <p:nvPr/>
          </p:nvSpPr>
          <p:spPr>
            <a:xfrm>
              <a:off x="9179031" y="3884696"/>
              <a:ext cx="1443" cy="2526"/>
            </a:xfrm>
            <a:custGeom>
              <a:avLst/>
              <a:gdLst>
                <a:gd name="connsiteX0" fmla="*/ 1444 w 1443"/>
                <a:gd name="connsiteY0" fmla="*/ 2526 h 2526"/>
                <a:gd name="connsiteX1" fmla="*/ 0 w 1443"/>
                <a:gd name="connsiteY1" fmla="*/ 0 h 2526"/>
                <a:gd name="connsiteX2" fmla="*/ 1444 w 1443"/>
                <a:gd name="connsiteY2" fmla="*/ 2526 h 2526"/>
              </a:gdLst>
              <a:ahLst/>
              <a:cxnLst>
                <a:cxn ang="0">
                  <a:pos x="connsiteX0" y="connsiteY0"/>
                </a:cxn>
                <a:cxn ang="0">
                  <a:pos x="connsiteX1" y="connsiteY1"/>
                </a:cxn>
                <a:cxn ang="0">
                  <a:pos x="connsiteX2" y="connsiteY2"/>
                </a:cxn>
              </a:cxnLst>
              <a:rect l="l" t="t" r="r" b="b"/>
              <a:pathLst>
                <a:path w="1443" h="2526">
                  <a:moveTo>
                    <a:pt x="1444" y="2526"/>
                  </a:moveTo>
                  <a:cubicBezTo>
                    <a:pt x="902" y="1624"/>
                    <a:pt x="542" y="902"/>
                    <a:pt x="0" y="0"/>
                  </a:cubicBezTo>
                  <a:cubicBezTo>
                    <a:pt x="542" y="902"/>
                    <a:pt x="902" y="1624"/>
                    <a:pt x="1444" y="2526"/>
                  </a:cubicBezTo>
                  <a:close/>
                </a:path>
              </a:pathLst>
            </a:custGeom>
            <a:solidFill>
              <a:srgbClr val="FFFFFF"/>
            </a:solidFill>
            <a:ln w="1804" cap="flat">
              <a:noFill/>
              <a:prstDash val="solid"/>
              <a:miter/>
            </a:ln>
          </p:spPr>
          <p:txBody>
            <a:bodyPr rtlCol="0" anchor="ctr"/>
            <a:lstStyle/>
            <a:p>
              <a:endParaRPr lang="en-US"/>
            </a:p>
          </p:txBody>
        </p:sp>
        <p:sp>
          <p:nvSpPr>
            <p:cNvPr id="225" name="Freeform 1025">
              <a:extLst>
                <a:ext uri="{FF2B5EF4-FFF2-40B4-BE49-F238E27FC236}">
                  <a16:creationId xmlns:a16="http://schemas.microsoft.com/office/drawing/2014/main" id="{DF657725-EAFD-6D26-B070-2FAFC2881699}"/>
                </a:ext>
              </a:extLst>
            </p:cNvPr>
            <p:cNvSpPr/>
            <p:nvPr/>
          </p:nvSpPr>
          <p:spPr>
            <a:xfrm>
              <a:off x="9114782" y="3894261"/>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226" name="Freeform 1026">
              <a:extLst>
                <a:ext uri="{FF2B5EF4-FFF2-40B4-BE49-F238E27FC236}">
                  <a16:creationId xmlns:a16="http://schemas.microsoft.com/office/drawing/2014/main" id="{E4D1B090-65AA-1A6B-59E9-A9A46A0868C0}"/>
                </a:ext>
              </a:extLst>
            </p:cNvPr>
            <p:cNvSpPr/>
            <p:nvPr/>
          </p:nvSpPr>
          <p:spPr>
            <a:xfrm>
              <a:off x="8280091" y="4100542"/>
              <a:ext cx="180" cy="1984"/>
            </a:xfrm>
            <a:custGeom>
              <a:avLst/>
              <a:gdLst>
                <a:gd name="connsiteX0" fmla="*/ 181 w 180"/>
                <a:gd name="connsiteY0" fmla="*/ 1985 h 1984"/>
                <a:gd name="connsiteX1" fmla="*/ 0 w 180"/>
                <a:gd name="connsiteY1" fmla="*/ 0 h 1984"/>
                <a:gd name="connsiteX2" fmla="*/ 181 w 180"/>
                <a:gd name="connsiteY2" fmla="*/ 1985 h 1984"/>
              </a:gdLst>
              <a:ahLst/>
              <a:cxnLst>
                <a:cxn ang="0">
                  <a:pos x="connsiteX0" y="connsiteY0"/>
                </a:cxn>
                <a:cxn ang="0">
                  <a:pos x="connsiteX1" y="connsiteY1"/>
                </a:cxn>
                <a:cxn ang="0">
                  <a:pos x="connsiteX2" y="connsiteY2"/>
                </a:cxn>
              </a:cxnLst>
              <a:rect l="l" t="t" r="r" b="b"/>
              <a:pathLst>
                <a:path w="180" h="1984">
                  <a:moveTo>
                    <a:pt x="181" y="1985"/>
                  </a:moveTo>
                  <a:cubicBezTo>
                    <a:pt x="181" y="1263"/>
                    <a:pt x="181" y="722"/>
                    <a:pt x="0" y="0"/>
                  </a:cubicBezTo>
                  <a:cubicBezTo>
                    <a:pt x="181" y="722"/>
                    <a:pt x="181" y="1443"/>
                    <a:pt x="181" y="1985"/>
                  </a:cubicBezTo>
                  <a:close/>
                </a:path>
              </a:pathLst>
            </a:custGeom>
            <a:solidFill>
              <a:srgbClr val="FFFFFF"/>
            </a:solidFill>
            <a:ln w="1804" cap="flat">
              <a:noFill/>
              <a:prstDash val="solid"/>
              <a:miter/>
            </a:ln>
          </p:spPr>
          <p:txBody>
            <a:bodyPr rtlCol="0" anchor="ctr"/>
            <a:lstStyle/>
            <a:p>
              <a:endParaRPr lang="en-US"/>
            </a:p>
          </p:txBody>
        </p:sp>
        <p:sp>
          <p:nvSpPr>
            <p:cNvPr id="227" name="Freeform 1027">
              <a:extLst>
                <a:ext uri="{FF2B5EF4-FFF2-40B4-BE49-F238E27FC236}">
                  <a16:creationId xmlns:a16="http://schemas.microsoft.com/office/drawing/2014/main" id="{E2F5D99C-8237-0422-720E-68BA3F5E2831}"/>
                </a:ext>
              </a:extLst>
            </p:cNvPr>
            <p:cNvSpPr/>
            <p:nvPr/>
          </p:nvSpPr>
          <p:spPr>
            <a:xfrm>
              <a:off x="9113519" y="3898412"/>
              <a:ext cx="360" cy="1263"/>
            </a:xfrm>
            <a:custGeom>
              <a:avLst/>
              <a:gdLst>
                <a:gd name="connsiteX0" fmla="*/ 361 w 360"/>
                <a:gd name="connsiteY0" fmla="*/ 0 h 1263"/>
                <a:gd name="connsiteX1" fmla="*/ 0 w 360"/>
                <a:gd name="connsiteY1" fmla="*/ 1263 h 1263"/>
                <a:gd name="connsiteX2" fmla="*/ 361 w 360"/>
                <a:gd name="connsiteY2" fmla="*/ 0 h 1263"/>
              </a:gdLst>
              <a:ahLst/>
              <a:cxnLst>
                <a:cxn ang="0">
                  <a:pos x="connsiteX0" y="connsiteY0"/>
                </a:cxn>
                <a:cxn ang="0">
                  <a:pos x="connsiteX1" y="connsiteY1"/>
                </a:cxn>
                <a:cxn ang="0">
                  <a:pos x="connsiteX2" y="connsiteY2"/>
                </a:cxn>
              </a:cxnLst>
              <a:rect l="l" t="t" r="r" b="b"/>
              <a:pathLst>
                <a:path w="360" h="1263">
                  <a:moveTo>
                    <a:pt x="361" y="0"/>
                  </a:moveTo>
                  <a:cubicBezTo>
                    <a:pt x="181" y="361"/>
                    <a:pt x="181" y="722"/>
                    <a:pt x="0" y="1263"/>
                  </a:cubicBezTo>
                  <a:cubicBezTo>
                    <a:pt x="0" y="902"/>
                    <a:pt x="181" y="361"/>
                    <a:pt x="361" y="0"/>
                  </a:cubicBezTo>
                  <a:close/>
                </a:path>
              </a:pathLst>
            </a:custGeom>
            <a:solidFill>
              <a:srgbClr val="FFFFFF"/>
            </a:solidFill>
            <a:ln w="1804" cap="flat">
              <a:noFill/>
              <a:prstDash val="solid"/>
              <a:miter/>
            </a:ln>
          </p:spPr>
          <p:txBody>
            <a:bodyPr rtlCol="0" anchor="ctr"/>
            <a:lstStyle/>
            <a:p>
              <a:endParaRPr lang="en-US"/>
            </a:p>
          </p:txBody>
        </p:sp>
        <p:sp>
          <p:nvSpPr>
            <p:cNvPr id="228" name="Freeform 1028">
              <a:extLst>
                <a:ext uri="{FF2B5EF4-FFF2-40B4-BE49-F238E27FC236}">
                  <a16:creationId xmlns:a16="http://schemas.microsoft.com/office/drawing/2014/main" id="{7E991B2B-78BB-AE8E-866B-74364BA3639D}"/>
                </a:ext>
              </a:extLst>
            </p:cNvPr>
            <p:cNvSpPr/>
            <p:nvPr/>
          </p:nvSpPr>
          <p:spPr>
            <a:xfrm>
              <a:off x="8280091" y="4098376"/>
              <a:ext cx="1804" cy="2166"/>
            </a:xfrm>
            <a:custGeom>
              <a:avLst/>
              <a:gdLst>
                <a:gd name="connsiteX0" fmla="*/ 0 w 1804"/>
                <a:gd name="connsiteY0" fmla="*/ 2166 h 2166"/>
                <a:gd name="connsiteX1" fmla="*/ 0 w 1804"/>
                <a:gd name="connsiteY1" fmla="*/ 0 h 2166"/>
                <a:gd name="connsiteX2" fmla="*/ 0 w 1804"/>
                <a:gd name="connsiteY2" fmla="*/ 2166 h 2166"/>
              </a:gdLst>
              <a:ahLst/>
              <a:cxnLst>
                <a:cxn ang="0">
                  <a:pos x="connsiteX0" y="connsiteY0"/>
                </a:cxn>
                <a:cxn ang="0">
                  <a:pos x="connsiteX1" y="connsiteY1"/>
                </a:cxn>
                <a:cxn ang="0">
                  <a:pos x="connsiteX2" y="connsiteY2"/>
                </a:cxn>
              </a:cxnLst>
              <a:rect l="l" t="t" r="r" b="b"/>
              <a:pathLst>
                <a:path w="1804" h="2166">
                  <a:moveTo>
                    <a:pt x="0" y="2166"/>
                  </a:moveTo>
                  <a:cubicBezTo>
                    <a:pt x="0" y="1444"/>
                    <a:pt x="0" y="722"/>
                    <a:pt x="0" y="0"/>
                  </a:cubicBezTo>
                  <a:cubicBezTo>
                    <a:pt x="0" y="722"/>
                    <a:pt x="0" y="1444"/>
                    <a:pt x="0" y="2166"/>
                  </a:cubicBezTo>
                  <a:close/>
                </a:path>
              </a:pathLst>
            </a:custGeom>
            <a:solidFill>
              <a:srgbClr val="FFFFFF"/>
            </a:solidFill>
            <a:ln w="1804" cap="flat">
              <a:noFill/>
              <a:prstDash val="solid"/>
              <a:miter/>
            </a:ln>
          </p:spPr>
          <p:txBody>
            <a:bodyPr rtlCol="0" anchor="ctr"/>
            <a:lstStyle/>
            <a:p>
              <a:endParaRPr lang="en-US"/>
            </a:p>
          </p:txBody>
        </p:sp>
        <p:sp>
          <p:nvSpPr>
            <p:cNvPr id="229" name="Freeform 1029">
              <a:extLst>
                <a:ext uri="{FF2B5EF4-FFF2-40B4-BE49-F238E27FC236}">
                  <a16:creationId xmlns:a16="http://schemas.microsoft.com/office/drawing/2014/main" id="{C66F449A-738F-2147-ED7C-3C4B34A52C00}"/>
                </a:ext>
              </a:extLst>
            </p:cNvPr>
            <p:cNvSpPr/>
            <p:nvPr/>
          </p:nvSpPr>
          <p:spPr>
            <a:xfrm>
              <a:off x="9538715" y="3521041"/>
              <a:ext cx="31221" cy="9384"/>
            </a:xfrm>
            <a:custGeom>
              <a:avLst/>
              <a:gdLst>
                <a:gd name="connsiteX0" fmla="*/ 0 w 31221"/>
                <a:gd name="connsiteY0" fmla="*/ 0 h 9384"/>
                <a:gd name="connsiteX1" fmla="*/ 31222 w 31221"/>
                <a:gd name="connsiteY1" fmla="*/ 9385 h 9384"/>
                <a:gd name="connsiteX2" fmla="*/ 0 w 31221"/>
                <a:gd name="connsiteY2" fmla="*/ 0 h 9384"/>
              </a:gdLst>
              <a:ahLst/>
              <a:cxnLst>
                <a:cxn ang="0">
                  <a:pos x="connsiteX0" y="connsiteY0"/>
                </a:cxn>
                <a:cxn ang="0">
                  <a:pos x="connsiteX1" y="connsiteY1"/>
                </a:cxn>
                <a:cxn ang="0">
                  <a:pos x="connsiteX2" y="connsiteY2"/>
                </a:cxn>
              </a:cxnLst>
              <a:rect l="l" t="t" r="r" b="b"/>
              <a:pathLst>
                <a:path w="31221" h="9384">
                  <a:moveTo>
                    <a:pt x="0" y="0"/>
                  </a:moveTo>
                  <a:cubicBezTo>
                    <a:pt x="10828" y="3249"/>
                    <a:pt x="21296" y="6317"/>
                    <a:pt x="31222" y="9385"/>
                  </a:cubicBezTo>
                  <a:cubicBezTo>
                    <a:pt x="21296" y="6317"/>
                    <a:pt x="10828" y="3249"/>
                    <a:pt x="0" y="0"/>
                  </a:cubicBezTo>
                  <a:close/>
                </a:path>
              </a:pathLst>
            </a:custGeom>
            <a:solidFill>
              <a:srgbClr val="FFFFFF"/>
            </a:solidFill>
            <a:ln w="1804" cap="flat">
              <a:noFill/>
              <a:prstDash val="solid"/>
              <a:miter/>
            </a:ln>
          </p:spPr>
          <p:txBody>
            <a:bodyPr rtlCol="0" anchor="ctr"/>
            <a:lstStyle/>
            <a:p>
              <a:endParaRPr lang="en-US"/>
            </a:p>
          </p:txBody>
        </p:sp>
        <p:sp>
          <p:nvSpPr>
            <p:cNvPr id="230" name="Freeform 1030">
              <a:extLst>
                <a:ext uri="{FF2B5EF4-FFF2-40B4-BE49-F238E27FC236}">
                  <a16:creationId xmlns:a16="http://schemas.microsoft.com/office/drawing/2014/main" id="{897DD2BD-039F-A7FB-5772-6C59CE227BF8}"/>
                </a:ext>
              </a:extLst>
            </p:cNvPr>
            <p:cNvSpPr/>
            <p:nvPr/>
          </p:nvSpPr>
          <p:spPr>
            <a:xfrm>
              <a:off x="8284423" y="4119853"/>
              <a:ext cx="902" cy="2165"/>
            </a:xfrm>
            <a:custGeom>
              <a:avLst/>
              <a:gdLst>
                <a:gd name="connsiteX0" fmla="*/ 902 w 902"/>
                <a:gd name="connsiteY0" fmla="*/ 2166 h 2165"/>
                <a:gd name="connsiteX1" fmla="*/ 0 w 902"/>
                <a:gd name="connsiteY1" fmla="*/ 0 h 2165"/>
                <a:gd name="connsiteX2" fmla="*/ 902 w 902"/>
                <a:gd name="connsiteY2" fmla="*/ 2166 h 2165"/>
              </a:gdLst>
              <a:ahLst/>
              <a:cxnLst>
                <a:cxn ang="0">
                  <a:pos x="connsiteX0" y="connsiteY0"/>
                </a:cxn>
                <a:cxn ang="0">
                  <a:pos x="connsiteX1" y="connsiteY1"/>
                </a:cxn>
                <a:cxn ang="0">
                  <a:pos x="connsiteX2" y="connsiteY2"/>
                </a:cxn>
              </a:cxnLst>
              <a:rect l="l" t="t" r="r" b="b"/>
              <a:pathLst>
                <a:path w="902" h="2165">
                  <a:moveTo>
                    <a:pt x="902" y="2166"/>
                  </a:moveTo>
                  <a:cubicBezTo>
                    <a:pt x="541" y="1444"/>
                    <a:pt x="361" y="722"/>
                    <a:pt x="0" y="0"/>
                  </a:cubicBezTo>
                  <a:cubicBezTo>
                    <a:pt x="180" y="722"/>
                    <a:pt x="541" y="1444"/>
                    <a:pt x="902" y="2166"/>
                  </a:cubicBezTo>
                  <a:close/>
                </a:path>
              </a:pathLst>
            </a:custGeom>
            <a:solidFill>
              <a:srgbClr val="FFFFFF"/>
            </a:solidFill>
            <a:ln w="1804" cap="flat">
              <a:noFill/>
              <a:prstDash val="solid"/>
              <a:miter/>
            </a:ln>
          </p:spPr>
          <p:txBody>
            <a:bodyPr rtlCol="0" anchor="ctr"/>
            <a:lstStyle/>
            <a:p>
              <a:endParaRPr lang="en-US"/>
            </a:p>
          </p:txBody>
        </p:sp>
        <p:sp>
          <p:nvSpPr>
            <p:cNvPr id="231" name="Freeform 1031">
              <a:extLst>
                <a:ext uri="{FF2B5EF4-FFF2-40B4-BE49-F238E27FC236}">
                  <a16:creationId xmlns:a16="http://schemas.microsoft.com/office/drawing/2014/main" id="{7E4A02F3-975D-A23E-CD54-43C4385DA891}"/>
                </a:ext>
              </a:extLst>
            </p:cNvPr>
            <p:cNvSpPr/>
            <p:nvPr/>
          </p:nvSpPr>
          <p:spPr>
            <a:xfrm>
              <a:off x="8280091" y="4096211"/>
              <a:ext cx="1804" cy="1985"/>
            </a:xfrm>
            <a:custGeom>
              <a:avLst/>
              <a:gdLst>
                <a:gd name="connsiteX0" fmla="*/ 0 w 1804"/>
                <a:gd name="connsiteY0" fmla="*/ 1985 h 1985"/>
                <a:gd name="connsiteX1" fmla="*/ 0 w 1804"/>
                <a:gd name="connsiteY1" fmla="*/ 0 h 1985"/>
                <a:gd name="connsiteX2" fmla="*/ 0 w 1804"/>
                <a:gd name="connsiteY2" fmla="*/ 1985 h 1985"/>
              </a:gdLst>
              <a:ahLst/>
              <a:cxnLst>
                <a:cxn ang="0">
                  <a:pos x="connsiteX0" y="connsiteY0"/>
                </a:cxn>
                <a:cxn ang="0">
                  <a:pos x="connsiteX1" y="connsiteY1"/>
                </a:cxn>
                <a:cxn ang="0">
                  <a:pos x="connsiteX2" y="connsiteY2"/>
                </a:cxn>
              </a:cxnLst>
              <a:rect l="l" t="t" r="r" b="b"/>
              <a:pathLst>
                <a:path w="1804" h="1985">
                  <a:moveTo>
                    <a:pt x="0" y="1985"/>
                  </a:moveTo>
                  <a:cubicBezTo>
                    <a:pt x="0" y="1263"/>
                    <a:pt x="0" y="722"/>
                    <a:pt x="0" y="0"/>
                  </a:cubicBezTo>
                  <a:cubicBezTo>
                    <a:pt x="0" y="722"/>
                    <a:pt x="0" y="1444"/>
                    <a:pt x="0" y="1985"/>
                  </a:cubicBezTo>
                  <a:close/>
                </a:path>
              </a:pathLst>
            </a:custGeom>
            <a:solidFill>
              <a:srgbClr val="FFFFFF"/>
            </a:solidFill>
            <a:ln w="1804" cap="flat">
              <a:noFill/>
              <a:prstDash val="solid"/>
              <a:miter/>
            </a:ln>
          </p:spPr>
          <p:txBody>
            <a:bodyPr rtlCol="0" anchor="ctr"/>
            <a:lstStyle/>
            <a:p>
              <a:endParaRPr lang="en-US"/>
            </a:p>
          </p:txBody>
        </p:sp>
        <p:sp>
          <p:nvSpPr>
            <p:cNvPr id="232" name="Freeform 1032">
              <a:extLst>
                <a:ext uri="{FF2B5EF4-FFF2-40B4-BE49-F238E27FC236}">
                  <a16:creationId xmlns:a16="http://schemas.microsoft.com/office/drawing/2014/main" id="{5ACE2B20-F269-EE1C-E0C9-070BA1E9D078}"/>
                </a:ext>
              </a:extLst>
            </p:cNvPr>
            <p:cNvSpPr/>
            <p:nvPr/>
          </p:nvSpPr>
          <p:spPr>
            <a:xfrm>
              <a:off x="8282618" y="4114439"/>
              <a:ext cx="1624" cy="4872"/>
            </a:xfrm>
            <a:custGeom>
              <a:avLst/>
              <a:gdLst>
                <a:gd name="connsiteX0" fmla="*/ 1624 w 1624"/>
                <a:gd name="connsiteY0" fmla="*/ 4873 h 4872"/>
                <a:gd name="connsiteX1" fmla="*/ 0 w 1624"/>
                <a:gd name="connsiteY1" fmla="*/ 0 h 4872"/>
                <a:gd name="connsiteX2" fmla="*/ 1624 w 1624"/>
                <a:gd name="connsiteY2" fmla="*/ 4873 h 4872"/>
              </a:gdLst>
              <a:ahLst/>
              <a:cxnLst>
                <a:cxn ang="0">
                  <a:pos x="connsiteX0" y="connsiteY0"/>
                </a:cxn>
                <a:cxn ang="0">
                  <a:pos x="connsiteX1" y="connsiteY1"/>
                </a:cxn>
                <a:cxn ang="0">
                  <a:pos x="connsiteX2" y="connsiteY2"/>
                </a:cxn>
              </a:cxnLst>
              <a:rect l="l" t="t" r="r" b="b"/>
              <a:pathLst>
                <a:path w="1624" h="4872">
                  <a:moveTo>
                    <a:pt x="1624" y="4873"/>
                  </a:moveTo>
                  <a:cubicBezTo>
                    <a:pt x="902" y="3249"/>
                    <a:pt x="361" y="1624"/>
                    <a:pt x="0" y="0"/>
                  </a:cubicBezTo>
                  <a:cubicBezTo>
                    <a:pt x="361" y="1624"/>
                    <a:pt x="902" y="3068"/>
                    <a:pt x="1624" y="4873"/>
                  </a:cubicBezTo>
                  <a:close/>
                </a:path>
              </a:pathLst>
            </a:custGeom>
            <a:solidFill>
              <a:srgbClr val="FFFFFF"/>
            </a:solidFill>
            <a:ln w="1804" cap="flat">
              <a:noFill/>
              <a:prstDash val="solid"/>
              <a:miter/>
            </a:ln>
          </p:spPr>
          <p:txBody>
            <a:bodyPr rtlCol="0" anchor="ctr"/>
            <a:lstStyle/>
            <a:p>
              <a:endParaRPr lang="en-US"/>
            </a:p>
          </p:txBody>
        </p:sp>
        <p:sp>
          <p:nvSpPr>
            <p:cNvPr id="233" name="Freeform 1033">
              <a:extLst>
                <a:ext uri="{FF2B5EF4-FFF2-40B4-BE49-F238E27FC236}">
                  <a16:creationId xmlns:a16="http://schemas.microsoft.com/office/drawing/2014/main" id="{A0F5A752-2DE0-413D-54FF-5D7D8A0FC071}"/>
                </a:ext>
              </a:extLst>
            </p:cNvPr>
            <p:cNvSpPr/>
            <p:nvPr/>
          </p:nvSpPr>
          <p:spPr>
            <a:xfrm>
              <a:off x="8285506" y="4122560"/>
              <a:ext cx="1263" cy="2707"/>
            </a:xfrm>
            <a:custGeom>
              <a:avLst/>
              <a:gdLst>
                <a:gd name="connsiteX0" fmla="*/ 1263 w 1263"/>
                <a:gd name="connsiteY0" fmla="*/ 2707 h 2707"/>
                <a:gd name="connsiteX1" fmla="*/ 0 w 1263"/>
                <a:gd name="connsiteY1" fmla="*/ 0 h 2707"/>
                <a:gd name="connsiteX2" fmla="*/ 1263 w 1263"/>
                <a:gd name="connsiteY2" fmla="*/ 2707 h 2707"/>
              </a:gdLst>
              <a:ahLst/>
              <a:cxnLst>
                <a:cxn ang="0">
                  <a:pos x="connsiteX0" y="connsiteY0"/>
                </a:cxn>
                <a:cxn ang="0">
                  <a:pos x="connsiteX1" y="connsiteY1"/>
                </a:cxn>
                <a:cxn ang="0">
                  <a:pos x="connsiteX2" y="connsiteY2"/>
                </a:cxn>
              </a:cxnLst>
              <a:rect l="l" t="t" r="r" b="b"/>
              <a:pathLst>
                <a:path w="1263" h="2707">
                  <a:moveTo>
                    <a:pt x="1263" y="2707"/>
                  </a:moveTo>
                  <a:cubicBezTo>
                    <a:pt x="902" y="1805"/>
                    <a:pt x="361" y="902"/>
                    <a:pt x="0" y="0"/>
                  </a:cubicBezTo>
                  <a:cubicBezTo>
                    <a:pt x="361" y="902"/>
                    <a:pt x="722" y="1805"/>
                    <a:pt x="1263" y="2707"/>
                  </a:cubicBezTo>
                  <a:close/>
                </a:path>
              </a:pathLst>
            </a:custGeom>
            <a:solidFill>
              <a:srgbClr val="FFFFFF"/>
            </a:solidFill>
            <a:ln w="1804" cap="flat">
              <a:noFill/>
              <a:prstDash val="solid"/>
              <a:miter/>
            </a:ln>
          </p:spPr>
          <p:txBody>
            <a:bodyPr rtlCol="0" anchor="ctr"/>
            <a:lstStyle/>
            <a:p>
              <a:endParaRPr lang="en-US"/>
            </a:p>
          </p:txBody>
        </p:sp>
        <p:sp>
          <p:nvSpPr>
            <p:cNvPr id="234" name="Freeform 1034">
              <a:extLst>
                <a:ext uri="{FF2B5EF4-FFF2-40B4-BE49-F238E27FC236}">
                  <a16:creationId xmlns:a16="http://schemas.microsoft.com/office/drawing/2014/main" id="{36C0901F-374B-B879-E053-EDA1CE902352}"/>
                </a:ext>
              </a:extLst>
            </p:cNvPr>
            <p:cNvSpPr/>
            <p:nvPr/>
          </p:nvSpPr>
          <p:spPr>
            <a:xfrm>
              <a:off x="8286949" y="4125989"/>
              <a:ext cx="1083" cy="2346"/>
            </a:xfrm>
            <a:custGeom>
              <a:avLst/>
              <a:gdLst>
                <a:gd name="connsiteX0" fmla="*/ 1083 w 1083"/>
                <a:gd name="connsiteY0" fmla="*/ 2346 h 2346"/>
                <a:gd name="connsiteX1" fmla="*/ 0 w 1083"/>
                <a:gd name="connsiteY1" fmla="*/ 0 h 2346"/>
                <a:gd name="connsiteX2" fmla="*/ 1083 w 1083"/>
                <a:gd name="connsiteY2" fmla="*/ 2346 h 2346"/>
              </a:gdLst>
              <a:ahLst/>
              <a:cxnLst>
                <a:cxn ang="0">
                  <a:pos x="connsiteX0" y="connsiteY0"/>
                </a:cxn>
                <a:cxn ang="0">
                  <a:pos x="connsiteX1" y="connsiteY1"/>
                </a:cxn>
                <a:cxn ang="0">
                  <a:pos x="connsiteX2" y="connsiteY2"/>
                </a:cxn>
              </a:cxnLst>
              <a:rect l="l" t="t" r="r" b="b"/>
              <a:pathLst>
                <a:path w="1083" h="2346">
                  <a:moveTo>
                    <a:pt x="1083" y="2346"/>
                  </a:moveTo>
                  <a:cubicBezTo>
                    <a:pt x="722" y="1444"/>
                    <a:pt x="361" y="722"/>
                    <a:pt x="0" y="0"/>
                  </a:cubicBezTo>
                  <a:cubicBezTo>
                    <a:pt x="361" y="722"/>
                    <a:pt x="722" y="1444"/>
                    <a:pt x="1083" y="2346"/>
                  </a:cubicBezTo>
                  <a:close/>
                </a:path>
              </a:pathLst>
            </a:custGeom>
            <a:solidFill>
              <a:srgbClr val="FFFFFF"/>
            </a:solidFill>
            <a:ln w="1804" cap="flat">
              <a:noFill/>
              <a:prstDash val="solid"/>
              <a:miter/>
            </a:ln>
          </p:spPr>
          <p:txBody>
            <a:bodyPr rtlCol="0" anchor="ctr"/>
            <a:lstStyle/>
            <a:p>
              <a:endParaRPr lang="en-US"/>
            </a:p>
          </p:txBody>
        </p:sp>
        <p:sp>
          <p:nvSpPr>
            <p:cNvPr id="235" name="Freeform 1035">
              <a:extLst>
                <a:ext uri="{FF2B5EF4-FFF2-40B4-BE49-F238E27FC236}">
                  <a16:creationId xmlns:a16="http://schemas.microsoft.com/office/drawing/2014/main" id="{FA4C4AD8-D4A9-F379-09A3-FB0BF9A09DFE}"/>
                </a:ext>
              </a:extLst>
            </p:cNvPr>
            <p:cNvSpPr/>
            <p:nvPr/>
          </p:nvSpPr>
          <p:spPr>
            <a:xfrm>
              <a:off x="8288393" y="4129237"/>
              <a:ext cx="1624" cy="3067"/>
            </a:xfrm>
            <a:custGeom>
              <a:avLst/>
              <a:gdLst>
                <a:gd name="connsiteX0" fmla="*/ 1624 w 1624"/>
                <a:gd name="connsiteY0" fmla="*/ 3068 h 3067"/>
                <a:gd name="connsiteX1" fmla="*/ 0 w 1624"/>
                <a:gd name="connsiteY1" fmla="*/ 0 h 3067"/>
                <a:gd name="connsiteX2" fmla="*/ 1624 w 1624"/>
                <a:gd name="connsiteY2" fmla="*/ 3068 h 3067"/>
              </a:gdLst>
              <a:ahLst/>
              <a:cxnLst>
                <a:cxn ang="0">
                  <a:pos x="connsiteX0" y="connsiteY0"/>
                </a:cxn>
                <a:cxn ang="0">
                  <a:pos x="connsiteX1" y="connsiteY1"/>
                </a:cxn>
                <a:cxn ang="0">
                  <a:pos x="connsiteX2" y="connsiteY2"/>
                </a:cxn>
              </a:cxnLst>
              <a:rect l="l" t="t" r="r" b="b"/>
              <a:pathLst>
                <a:path w="1624" h="3067">
                  <a:moveTo>
                    <a:pt x="1624" y="3068"/>
                  </a:moveTo>
                  <a:cubicBezTo>
                    <a:pt x="1083" y="1985"/>
                    <a:pt x="542" y="902"/>
                    <a:pt x="0" y="0"/>
                  </a:cubicBezTo>
                  <a:cubicBezTo>
                    <a:pt x="542" y="902"/>
                    <a:pt x="1083" y="1985"/>
                    <a:pt x="1624" y="3068"/>
                  </a:cubicBezTo>
                  <a:close/>
                </a:path>
              </a:pathLst>
            </a:custGeom>
            <a:solidFill>
              <a:srgbClr val="FFFFFF"/>
            </a:solidFill>
            <a:ln w="1804" cap="flat">
              <a:noFill/>
              <a:prstDash val="solid"/>
              <a:miter/>
            </a:ln>
          </p:spPr>
          <p:txBody>
            <a:bodyPr rtlCol="0" anchor="ctr"/>
            <a:lstStyle/>
            <a:p>
              <a:endParaRPr lang="en-US"/>
            </a:p>
          </p:txBody>
        </p:sp>
        <p:sp>
          <p:nvSpPr>
            <p:cNvPr id="236" name="Freeform 1036">
              <a:extLst>
                <a:ext uri="{FF2B5EF4-FFF2-40B4-BE49-F238E27FC236}">
                  <a16:creationId xmlns:a16="http://schemas.microsoft.com/office/drawing/2014/main" id="{73FBF38E-EDEF-7618-EDA1-27E253D52116}"/>
                </a:ext>
              </a:extLst>
            </p:cNvPr>
            <p:cNvSpPr/>
            <p:nvPr/>
          </p:nvSpPr>
          <p:spPr>
            <a:xfrm>
              <a:off x="9116587" y="3890290"/>
              <a:ext cx="180" cy="541"/>
            </a:xfrm>
            <a:custGeom>
              <a:avLst/>
              <a:gdLst>
                <a:gd name="connsiteX0" fmla="*/ 181 w 180"/>
                <a:gd name="connsiteY0" fmla="*/ 0 h 541"/>
                <a:gd name="connsiteX1" fmla="*/ 0 w 180"/>
                <a:gd name="connsiteY1" fmla="*/ 541 h 541"/>
                <a:gd name="connsiteX2" fmla="*/ 181 w 180"/>
                <a:gd name="connsiteY2" fmla="*/ 0 h 541"/>
              </a:gdLst>
              <a:ahLst/>
              <a:cxnLst>
                <a:cxn ang="0">
                  <a:pos x="connsiteX0" y="connsiteY0"/>
                </a:cxn>
                <a:cxn ang="0">
                  <a:pos x="connsiteX1" y="connsiteY1"/>
                </a:cxn>
                <a:cxn ang="0">
                  <a:pos x="connsiteX2" y="connsiteY2"/>
                </a:cxn>
              </a:cxnLst>
              <a:rect l="l" t="t" r="r" b="b"/>
              <a:pathLst>
                <a:path w="180" h="541">
                  <a:moveTo>
                    <a:pt x="181" y="0"/>
                  </a:moveTo>
                  <a:cubicBezTo>
                    <a:pt x="181" y="180"/>
                    <a:pt x="0" y="361"/>
                    <a:pt x="0" y="541"/>
                  </a:cubicBezTo>
                  <a:cubicBezTo>
                    <a:pt x="0" y="361"/>
                    <a:pt x="181" y="180"/>
                    <a:pt x="181" y="0"/>
                  </a:cubicBezTo>
                  <a:close/>
                </a:path>
              </a:pathLst>
            </a:custGeom>
            <a:solidFill>
              <a:srgbClr val="FFFFFF"/>
            </a:solidFill>
            <a:ln w="1804" cap="flat">
              <a:noFill/>
              <a:prstDash val="solid"/>
              <a:miter/>
            </a:ln>
          </p:spPr>
          <p:txBody>
            <a:bodyPr rtlCol="0" anchor="ctr"/>
            <a:lstStyle/>
            <a:p>
              <a:endParaRPr lang="en-US"/>
            </a:p>
          </p:txBody>
        </p:sp>
        <p:sp>
          <p:nvSpPr>
            <p:cNvPr id="237" name="Freeform 1037">
              <a:extLst>
                <a:ext uri="{FF2B5EF4-FFF2-40B4-BE49-F238E27FC236}">
                  <a16:creationId xmlns:a16="http://schemas.microsoft.com/office/drawing/2014/main" id="{A508C54B-6D68-73D1-63EE-60A506BC2EBF}"/>
                </a:ext>
              </a:extLst>
            </p:cNvPr>
            <p:cNvSpPr/>
            <p:nvPr/>
          </p:nvSpPr>
          <p:spPr>
            <a:xfrm>
              <a:off x="9608919" y="3542337"/>
              <a:ext cx="2345" cy="721"/>
            </a:xfrm>
            <a:custGeom>
              <a:avLst/>
              <a:gdLst>
                <a:gd name="connsiteX0" fmla="*/ 0 w 2345"/>
                <a:gd name="connsiteY0" fmla="*/ 0 h 721"/>
                <a:gd name="connsiteX1" fmla="*/ 2346 w 2345"/>
                <a:gd name="connsiteY1" fmla="*/ 722 h 721"/>
                <a:gd name="connsiteX2" fmla="*/ 0 w 2345"/>
                <a:gd name="connsiteY2" fmla="*/ 0 h 721"/>
              </a:gdLst>
              <a:ahLst/>
              <a:cxnLst>
                <a:cxn ang="0">
                  <a:pos x="connsiteX0" y="connsiteY0"/>
                </a:cxn>
                <a:cxn ang="0">
                  <a:pos x="connsiteX1" y="connsiteY1"/>
                </a:cxn>
                <a:cxn ang="0">
                  <a:pos x="connsiteX2" y="connsiteY2"/>
                </a:cxn>
              </a:cxnLst>
              <a:rect l="l" t="t" r="r" b="b"/>
              <a:pathLst>
                <a:path w="2345" h="721">
                  <a:moveTo>
                    <a:pt x="0" y="0"/>
                  </a:moveTo>
                  <a:cubicBezTo>
                    <a:pt x="722" y="180"/>
                    <a:pt x="1443" y="541"/>
                    <a:pt x="2346" y="722"/>
                  </a:cubicBezTo>
                  <a:cubicBezTo>
                    <a:pt x="1624" y="361"/>
                    <a:pt x="902" y="180"/>
                    <a:pt x="0" y="0"/>
                  </a:cubicBezTo>
                  <a:close/>
                </a:path>
              </a:pathLst>
            </a:custGeom>
            <a:solidFill>
              <a:srgbClr val="FFFFFF"/>
            </a:solidFill>
            <a:ln w="1804" cap="flat">
              <a:noFill/>
              <a:prstDash val="solid"/>
              <a:miter/>
            </a:ln>
          </p:spPr>
          <p:txBody>
            <a:bodyPr rtlCol="0" anchor="ctr"/>
            <a:lstStyle/>
            <a:p>
              <a:endParaRPr lang="en-US"/>
            </a:p>
          </p:txBody>
        </p:sp>
        <p:sp>
          <p:nvSpPr>
            <p:cNvPr id="238" name="Freeform 1038">
              <a:extLst>
                <a:ext uri="{FF2B5EF4-FFF2-40B4-BE49-F238E27FC236}">
                  <a16:creationId xmlns:a16="http://schemas.microsoft.com/office/drawing/2014/main" id="{F85F5D98-EF0E-2336-0B26-E8323CA80314}"/>
                </a:ext>
              </a:extLst>
            </p:cNvPr>
            <p:cNvSpPr/>
            <p:nvPr/>
          </p:nvSpPr>
          <p:spPr>
            <a:xfrm>
              <a:off x="9590872" y="3536742"/>
              <a:ext cx="13535" cy="4150"/>
            </a:xfrm>
            <a:custGeom>
              <a:avLst/>
              <a:gdLst>
                <a:gd name="connsiteX0" fmla="*/ 0 w 13535"/>
                <a:gd name="connsiteY0" fmla="*/ 0 h 4150"/>
                <a:gd name="connsiteX1" fmla="*/ 13536 w 13535"/>
                <a:gd name="connsiteY1" fmla="*/ 4151 h 4150"/>
                <a:gd name="connsiteX2" fmla="*/ 0 w 13535"/>
                <a:gd name="connsiteY2" fmla="*/ 0 h 4150"/>
              </a:gdLst>
              <a:ahLst/>
              <a:cxnLst>
                <a:cxn ang="0">
                  <a:pos x="connsiteX0" y="connsiteY0"/>
                </a:cxn>
                <a:cxn ang="0">
                  <a:pos x="connsiteX1" y="connsiteY1"/>
                </a:cxn>
                <a:cxn ang="0">
                  <a:pos x="connsiteX2" y="connsiteY2"/>
                </a:cxn>
              </a:cxnLst>
              <a:rect l="l" t="t" r="r" b="b"/>
              <a:pathLst>
                <a:path w="13535" h="4150">
                  <a:moveTo>
                    <a:pt x="0" y="0"/>
                  </a:moveTo>
                  <a:cubicBezTo>
                    <a:pt x="4692" y="1444"/>
                    <a:pt x="9204" y="2888"/>
                    <a:pt x="13536" y="4151"/>
                  </a:cubicBezTo>
                  <a:cubicBezTo>
                    <a:pt x="9385" y="2888"/>
                    <a:pt x="4873" y="1444"/>
                    <a:pt x="0" y="0"/>
                  </a:cubicBezTo>
                  <a:close/>
                </a:path>
              </a:pathLst>
            </a:custGeom>
            <a:solidFill>
              <a:srgbClr val="FFFFFF"/>
            </a:solidFill>
            <a:ln w="1804" cap="flat">
              <a:noFill/>
              <a:prstDash val="solid"/>
              <a:miter/>
            </a:ln>
          </p:spPr>
          <p:txBody>
            <a:bodyPr rtlCol="0" anchor="ctr"/>
            <a:lstStyle/>
            <a:p>
              <a:endParaRPr lang="en-US"/>
            </a:p>
          </p:txBody>
        </p:sp>
        <p:sp>
          <p:nvSpPr>
            <p:cNvPr id="239" name="Freeform 1039">
              <a:extLst>
                <a:ext uri="{FF2B5EF4-FFF2-40B4-BE49-F238E27FC236}">
                  <a16:creationId xmlns:a16="http://schemas.microsoft.com/office/drawing/2014/main" id="{C58D5816-EED5-E1D0-8FE8-E07DF5BBDBA7}"/>
                </a:ext>
              </a:extLst>
            </p:cNvPr>
            <p:cNvSpPr/>
            <p:nvPr/>
          </p:nvSpPr>
          <p:spPr>
            <a:xfrm>
              <a:off x="9534023" y="3519597"/>
              <a:ext cx="4331" cy="1263"/>
            </a:xfrm>
            <a:custGeom>
              <a:avLst/>
              <a:gdLst>
                <a:gd name="connsiteX0" fmla="*/ 0 w 4331"/>
                <a:gd name="connsiteY0" fmla="*/ 0 h 1263"/>
                <a:gd name="connsiteX1" fmla="*/ 4331 w 4331"/>
                <a:gd name="connsiteY1" fmla="*/ 1263 h 1263"/>
                <a:gd name="connsiteX2" fmla="*/ 0 w 4331"/>
                <a:gd name="connsiteY2" fmla="*/ 0 h 1263"/>
              </a:gdLst>
              <a:ahLst/>
              <a:cxnLst>
                <a:cxn ang="0">
                  <a:pos x="connsiteX0" y="connsiteY0"/>
                </a:cxn>
                <a:cxn ang="0">
                  <a:pos x="connsiteX1" y="connsiteY1"/>
                </a:cxn>
                <a:cxn ang="0">
                  <a:pos x="connsiteX2" y="connsiteY2"/>
                </a:cxn>
              </a:cxnLst>
              <a:rect l="l" t="t" r="r" b="b"/>
              <a:pathLst>
                <a:path w="4331" h="1263">
                  <a:moveTo>
                    <a:pt x="0" y="0"/>
                  </a:moveTo>
                  <a:cubicBezTo>
                    <a:pt x="1443" y="361"/>
                    <a:pt x="2888" y="902"/>
                    <a:pt x="4331" y="1263"/>
                  </a:cubicBezTo>
                  <a:cubicBezTo>
                    <a:pt x="2888" y="902"/>
                    <a:pt x="1443" y="542"/>
                    <a:pt x="0" y="0"/>
                  </a:cubicBezTo>
                  <a:close/>
                </a:path>
              </a:pathLst>
            </a:custGeom>
            <a:solidFill>
              <a:srgbClr val="FFFFFF"/>
            </a:solidFill>
            <a:ln w="1804" cap="flat">
              <a:noFill/>
              <a:prstDash val="solid"/>
              <a:miter/>
            </a:ln>
          </p:spPr>
          <p:txBody>
            <a:bodyPr rtlCol="0" anchor="ctr"/>
            <a:lstStyle/>
            <a:p>
              <a:endParaRPr lang="en-US"/>
            </a:p>
          </p:txBody>
        </p:sp>
        <p:sp>
          <p:nvSpPr>
            <p:cNvPr id="240" name="Freeform 1040">
              <a:extLst>
                <a:ext uri="{FF2B5EF4-FFF2-40B4-BE49-F238E27FC236}">
                  <a16:creationId xmlns:a16="http://schemas.microsoft.com/office/drawing/2014/main" id="{44B51C88-3AD6-F45B-4ABB-950551914CDD}"/>
                </a:ext>
              </a:extLst>
            </p:cNvPr>
            <p:cNvSpPr/>
            <p:nvPr/>
          </p:nvSpPr>
          <p:spPr>
            <a:xfrm>
              <a:off x="9605490" y="3541254"/>
              <a:ext cx="2345" cy="721"/>
            </a:xfrm>
            <a:custGeom>
              <a:avLst/>
              <a:gdLst>
                <a:gd name="connsiteX0" fmla="*/ 0 w 2345"/>
                <a:gd name="connsiteY0" fmla="*/ 0 h 721"/>
                <a:gd name="connsiteX1" fmla="*/ 2346 w 2345"/>
                <a:gd name="connsiteY1" fmla="*/ 722 h 721"/>
                <a:gd name="connsiteX2" fmla="*/ 0 w 2345"/>
                <a:gd name="connsiteY2" fmla="*/ 0 h 721"/>
              </a:gdLst>
              <a:ahLst/>
              <a:cxnLst>
                <a:cxn ang="0">
                  <a:pos x="connsiteX0" y="connsiteY0"/>
                </a:cxn>
                <a:cxn ang="0">
                  <a:pos x="connsiteX1" y="connsiteY1"/>
                </a:cxn>
                <a:cxn ang="0">
                  <a:pos x="connsiteX2" y="connsiteY2"/>
                </a:cxn>
              </a:cxnLst>
              <a:rect l="l" t="t" r="r" b="b"/>
              <a:pathLst>
                <a:path w="2345" h="721">
                  <a:moveTo>
                    <a:pt x="0" y="0"/>
                  </a:moveTo>
                  <a:cubicBezTo>
                    <a:pt x="722" y="181"/>
                    <a:pt x="1624" y="542"/>
                    <a:pt x="2346" y="722"/>
                  </a:cubicBezTo>
                  <a:cubicBezTo>
                    <a:pt x="1443" y="361"/>
                    <a:pt x="722" y="181"/>
                    <a:pt x="0" y="0"/>
                  </a:cubicBezTo>
                  <a:close/>
                </a:path>
              </a:pathLst>
            </a:custGeom>
            <a:solidFill>
              <a:srgbClr val="FFFFFF"/>
            </a:solidFill>
            <a:ln w="1804" cap="flat">
              <a:noFill/>
              <a:prstDash val="solid"/>
              <a:miter/>
            </a:ln>
          </p:spPr>
          <p:txBody>
            <a:bodyPr rtlCol="0" anchor="ctr"/>
            <a:lstStyle/>
            <a:p>
              <a:endParaRPr lang="en-US"/>
            </a:p>
          </p:txBody>
        </p:sp>
        <p:sp>
          <p:nvSpPr>
            <p:cNvPr id="241" name="Freeform 1041">
              <a:extLst>
                <a:ext uri="{FF2B5EF4-FFF2-40B4-BE49-F238E27FC236}">
                  <a16:creationId xmlns:a16="http://schemas.microsoft.com/office/drawing/2014/main" id="{5CF24269-8EBE-0246-E631-42DCCF63D687}"/>
                </a:ext>
              </a:extLst>
            </p:cNvPr>
            <p:cNvSpPr/>
            <p:nvPr/>
          </p:nvSpPr>
          <p:spPr>
            <a:xfrm>
              <a:off x="9529330" y="3518154"/>
              <a:ext cx="4331" cy="1263"/>
            </a:xfrm>
            <a:custGeom>
              <a:avLst/>
              <a:gdLst>
                <a:gd name="connsiteX0" fmla="*/ 0 w 4331"/>
                <a:gd name="connsiteY0" fmla="*/ 0 h 1263"/>
                <a:gd name="connsiteX1" fmla="*/ 4331 w 4331"/>
                <a:gd name="connsiteY1" fmla="*/ 1263 h 1263"/>
                <a:gd name="connsiteX2" fmla="*/ 0 w 4331"/>
                <a:gd name="connsiteY2" fmla="*/ 0 h 1263"/>
              </a:gdLst>
              <a:ahLst/>
              <a:cxnLst>
                <a:cxn ang="0">
                  <a:pos x="connsiteX0" y="connsiteY0"/>
                </a:cxn>
                <a:cxn ang="0">
                  <a:pos x="connsiteX1" y="connsiteY1"/>
                </a:cxn>
                <a:cxn ang="0">
                  <a:pos x="connsiteX2" y="connsiteY2"/>
                </a:cxn>
              </a:cxnLst>
              <a:rect l="l" t="t" r="r" b="b"/>
              <a:pathLst>
                <a:path w="4331" h="1263">
                  <a:moveTo>
                    <a:pt x="0" y="0"/>
                  </a:moveTo>
                  <a:cubicBezTo>
                    <a:pt x="1444" y="361"/>
                    <a:pt x="2888" y="902"/>
                    <a:pt x="4331" y="1263"/>
                  </a:cubicBezTo>
                  <a:cubicBezTo>
                    <a:pt x="2888" y="902"/>
                    <a:pt x="1444" y="541"/>
                    <a:pt x="0" y="0"/>
                  </a:cubicBezTo>
                  <a:close/>
                </a:path>
              </a:pathLst>
            </a:custGeom>
            <a:solidFill>
              <a:srgbClr val="FFFFFF"/>
            </a:solidFill>
            <a:ln w="1804" cap="flat">
              <a:noFill/>
              <a:prstDash val="solid"/>
              <a:miter/>
            </a:ln>
          </p:spPr>
          <p:txBody>
            <a:bodyPr rtlCol="0" anchor="ctr"/>
            <a:lstStyle/>
            <a:p>
              <a:endParaRPr lang="en-US"/>
            </a:p>
          </p:txBody>
        </p:sp>
        <p:sp>
          <p:nvSpPr>
            <p:cNvPr id="242" name="Freeform 1042">
              <a:extLst>
                <a:ext uri="{FF2B5EF4-FFF2-40B4-BE49-F238E27FC236}">
                  <a16:creationId xmlns:a16="http://schemas.microsoft.com/office/drawing/2014/main" id="{39207817-005D-6D95-90CD-1B2B3B107F85}"/>
                </a:ext>
              </a:extLst>
            </p:cNvPr>
            <p:cNvSpPr/>
            <p:nvPr/>
          </p:nvSpPr>
          <p:spPr>
            <a:xfrm>
              <a:off x="9515073" y="3514003"/>
              <a:ext cx="3970" cy="1082"/>
            </a:xfrm>
            <a:custGeom>
              <a:avLst/>
              <a:gdLst>
                <a:gd name="connsiteX0" fmla="*/ 0 w 3970"/>
                <a:gd name="connsiteY0" fmla="*/ 0 h 1082"/>
                <a:gd name="connsiteX1" fmla="*/ 3971 w 3970"/>
                <a:gd name="connsiteY1" fmla="*/ 1083 h 1082"/>
                <a:gd name="connsiteX2" fmla="*/ 0 w 3970"/>
                <a:gd name="connsiteY2" fmla="*/ 0 h 1082"/>
              </a:gdLst>
              <a:ahLst/>
              <a:cxnLst>
                <a:cxn ang="0">
                  <a:pos x="connsiteX0" y="connsiteY0"/>
                </a:cxn>
                <a:cxn ang="0">
                  <a:pos x="connsiteX1" y="connsiteY1"/>
                </a:cxn>
                <a:cxn ang="0">
                  <a:pos x="connsiteX2" y="connsiteY2"/>
                </a:cxn>
              </a:cxnLst>
              <a:rect l="l" t="t" r="r" b="b"/>
              <a:pathLst>
                <a:path w="3970" h="1082">
                  <a:moveTo>
                    <a:pt x="0" y="0"/>
                  </a:moveTo>
                  <a:cubicBezTo>
                    <a:pt x="1264" y="361"/>
                    <a:pt x="2707" y="722"/>
                    <a:pt x="3971" y="1083"/>
                  </a:cubicBezTo>
                  <a:cubicBezTo>
                    <a:pt x="2707"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243" name="Freeform 1043">
              <a:extLst>
                <a:ext uri="{FF2B5EF4-FFF2-40B4-BE49-F238E27FC236}">
                  <a16:creationId xmlns:a16="http://schemas.microsoft.com/office/drawing/2014/main" id="{EE1C2297-FD62-E98B-DA52-9C441709F421}"/>
                </a:ext>
              </a:extLst>
            </p:cNvPr>
            <p:cNvSpPr/>
            <p:nvPr/>
          </p:nvSpPr>
          <p:spPr>
            <a:xfrm>
              <a:off x="9612529" y="3543420"/>
              <a:ext cx="1985" cy="541"/>
            </a:xfrm>
            <a:custGeom>
              <a:avLst/>
              <a:gdLst>
                <a:gd name="connsiteX0" fmla="*/ 0 w 1985"/>
                <a:gd name="connsiteY0" fmla="*/ 0 h 541"/>
                <a:gd name="connsiteX1" fmla="*/ 1985 w 1985"/>
                <a:gd name="connsiteY1" fmla="*/ 541 h 541"/>
                <a:gd name="connsiteX2" fmla="*/ 0 w 1985"/>
                <a:gd name="connsiteY2" fmla="*/ 0 h 541"/>
              </a:gdLst>
              <a:ahLst/>
              <a:cxnLst>
                <a:cxn ang="0">
                  <a:pos x="connsiteX0" y="connsiteY0"/>
                </a:cxn>
                <a:cxn ang="0">
                  <a:pos x="connsiteX1" y="connsiteY1"/>
                </a:cxn>
                <a:cxn ang="0">
                  <a:pos x="connsiteX2" y="connsiteY2"/>
                </a:cxn>
              </a:cxnLst>
              <a:rect l="l" t="t" r="r" b="b"/>
              <a:pathLst>
                <a:path w="1985" h="541">
                  <a:moveTo>
                    <a:pt x="0" y="0"/>
                  </a:moveTo>
                  <a:cubicBezTo>
                    <a:pt x="722" y="180"/>
                    <a:pt x="1264" y="361"/>
                    <a:pt x="1985" y="541"/>
                  </a:cubicBezTo>
                  <a:cubicBezTo>
                    <a:pt x="1264" y="361"/>
                    <a:pt x="541" y="180"/>
                    <a:pt x="0" y="0"/>
                  </a:cubicBezTo>
                  <a:close/>
                </a:path>
              </a:pathLst>
            </a:custGeom>
            <a:solidFill>
              <a:srgbClr val="FFFFFF"/>
            </a:solidFill>
            <a:ln w="1804" cap="flat">
              <a:noFill/>
              <a:prstDash val="solid"/>
              <a:miter/>
            </a:ln>
          </p:spPr>
          <p:txBody>
            <a:bodyPr rtlCol="0" anchor="ctr"/>
            <a:lstStyle/>
            <a:p>
              <a:endParaRPr lang="en-US"/>
            </a:p>
          </p:txBody>
        </p:sp>
        <p:sp>
          <p:nvSpPr>
            <p:cNvPr id="244" name="Freeform 1044">
              <a:extLst>
                <a:ext uri="{FF2B5EF4-FFF2-40B4-BE49-F238E27FC236}">
                  <a16:creationId xmlns:a16="http://schemas.microsoft.com/office/drawing/2014/main" id="{2174B73E-B978-0A3E-8085-9F83E2430F62}"/>
                </a:ext>
              </a:extLst>
            </p:cNvPr>
            <p:cNvSpPr/>
            <p:nvPr/>
          </p:nvSpPr>
          <p:spPr>
            <a:xfrm>
              <a:off x="9519765" y="3515446"/>
              <a:ext cx="3969" cy="1263"/>
            </a:xfrm>
            <a:custGeom>
              <a:avLst/>
              <a:gdLst>
                <a:gd name="connsiteX0" fmla="*/ 0 w 3969"/>
                <a:gd name="connsiteY0" fmla="*/ 0 h 1263"/>
                <a:gd name="connsiteX1" fmla="*/ 3970 w 3969"/>
                <a:gd name="connsiteY1" fmla="*/ 1263 h 1263"/>
                <a:gd name="connsiteX2" fmla="*/ 0 w 3969"/>
                <a:gd name="connsiteY2" fmla="*/ 0 h 1263"/>
              </a:gdLst>
              <a:ahLst/>
              <a:cxnLst>
                <a:cxn ang="0">
                  <a:pos x="connsiteX0" y="connsiteY0"/>
                </a:cxn>
                <a:cxn ang="0">
                  <a:pos x="connsiteX1" y="connsiteY1"/>
                </a:cxn>
                <a:cxn ang="0">
                  <a:pos x="connsiteX2" y="connsiteY2"/>
                </a:cxn>
              </a:cxnLst>
              <a:rect l="l" t="t" r="r" b="b"/>
              <a:pathLst>
                <a:path w="3969" h="1263">
                  <a:moveTo>
                    <a:pt x="0" y="0"/>
                  </a:moveTo>
                  <a:cubicBezTo>
                    <a:pt x="1263" y="361"/>
                    <a:pt x="2707" y="722"/>
                    <a:pt x="3970" y="1263"/>
                  </a:cubicBezTo>
                  <a:cubicBezTo>
                    <a:pt x="2707" y="722"/>
                    <a:pt x="1443" y="361"/>
                    <a:pt x="0" y="0"/>
                  </a:cubicBezTo>
                  <a:close/>
                </a:path>
              </a:pathLst>
            </a:custGeom>
            <a:solidFill>
              <a:srgbClr val="FFFFFF"/>
            </a:solidFill>
            <a:ln w="1804" cap="flat">
              <a:noFill/>
              <a:prstDash val="solid"/>
              <a:miter/>
            </a:ln>
          </p:spPr>
          <p:txBody>
            <a:bodyPr rtlCol="0" anchor="ctr"/>
            <a:lstStyle/>
            <a:p>
              <a:endParaRPr lang="en-US"/>
            </a:p>
          </p:txBody>
        </p:sp>
        <p:sp>
          <p:nvSpPr>
            <p:cNvPr id="245" name="Freeform 1045">
              <a:extLst>
                <a:ext uri="{FF2B5EF4-FFF2-40B4-BE49-F238E27FC236}">
                  <a16:creationId xmlns:a16="http://schemas.microsoft.com/office/drawing/2014/main" id="{2E783F6E-C73B-23DD-E46D-F0A9C8B2F872}"/>
                </a:ext>
              </a:extLst>
            </p:cNvPr>
            <p:cNvSpPr/>
            <p:nvPr/>
          </p:nvSpPr>
          <p:spPr>
            <a:xfrm>
              <a:off x="9524818" y="3516890"/>
              <a:ext cx="4151" cy="1263"/>
            </a:xfrm>
            <a:custGeom>
              <a:avLst/>
              <a:gdLst>
                <a:gd name="connsiteX0" fmla="*/ 0 w 4151"/>
                <a:gd name="connsiteY0" fmla="*/ 0 h 1263"/>
                <a:gd name="connsiteX1" fmla="*/ 4151 w 4151"/>
                <a:gd name="connsiteY1" fmla="*/ 1263 h 1263"/>
                <a:gd name="connsiteX2" fmla="*/ 0 w 4151"/>
                <a:gd name="connsiteY2" fmla="*/ 0 h 1263"/>
              </a:gdLst>
              <a:ahLst/>
              <a:cxnLst>
                <a:cxn ang="0">
                  <a:pos x="connsiteX0" y="connsiteY0"/>
                </a:cxn>
                <a:cxn ang="0">
                  <a:pos x="connsiteX1" y="connsiteY1"/>
                </a:cxn>
                <a:cxn ang="0">
                  <a:pos x="connsiteX2" y="connsiteY2"/>
                </a:cxn>
              </a:cxnLst>
              <a:rect l="l" t="t" r="r" b="b"/>
              <a:pathLst>
                <a:path w="4151" h="1263">
                  <a:moveTo>
                    <a:pt x="0" y="0"/>
                  </a:moveTo>
                  <a:cubicBezTo>
                    <a:pt x="1444" y="361"/>
                    <a:pt x="2707" y="902"/>
                    <a:pt x="4151" y="1263"/>
                  </a:cubicBezTo>
                  <a:cubicBezTo>
                    <a:pt x="2707"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246" name="Freeform 1046">
              <a:extLst>
                <a:ext uri="{FF2B5EF4-FFF2-40B4-BE49-F238E27FC236}">
                  <a16:creationId xmlns:a16="http://schemas.microsoft.com/office/drawing/2014/main" id="{09EDA50B-7868-ED36-7493-534408497CFC}"/>
                </a:ext>
              </a:extLst>
            </p:cNvPr>
            <p:cNvSpPr/>
            <p:nvPr/>
          </p:nvSpPr>
          <p:spPr>
            <a:xfrm>
              <a:off x="9574449" y="3531689"/>
              <a:ext cx="3609" cy="1082"/>
            </a:xfrm>
            <a:custGeom>
              <a:avLst/>
              <a:gdLst>
                <a:gd name="connsiteX0" fmla="*/ 0 w 3609"/>
                <a:gd name="connsiteY0" fmla="*/ 0 h 1082"/>
                <a:gd name="connsiteX1" fmla="*/ 3609 w 3609"/>
                <a:gd name="connsiteY1" fmla="*/ 1083 h 1082"/>
                <a:gd name="connsiteX2" fmla="*/ 0 w 3609"/>
                <a:gd name="connsiteY2" fmla="*/ 0 h 1082"/>
              </a:gdLst>
              <a:ahLst/>
              <a:cxnLst>
                <a:cxn ang="0">
                  <a:pos x="connsiteX0" y="connsiteY0"/>
                </a:cxn>
                <a:cxn ang="0">
                  <a:pos x="connsiteX1" y="connsiteY1"/>
                </a:cxn>
                <a:cxn ang="0">
                  <a:pos x="connsiteX2" y="connsiteY2"/>
                </a:cxn>
              </a:cxnLst>
              <a:rect l="l" t="t" r="r" b="b"/>
              <a:pathLst>
                <a:path w="3609" h="1082">
                  <a:moveTo>
                    <a:pt x="0" y="0"/>
                  </a:moveTo>
                  <a:cubicBezTo>
                    <a:pt x="1264" y="361"/>
                    <a:pt x="2526" y="722"/>
                    <a:pt x="3609" y="1083"/>
                  </a:cubicBezTo>
                  <a:cubicBezTo>
                    <a:pt x="2526" y="902"/>
                    <a:pt x="1264" y="541"/>
                    <a:pt x="0" y="0"/>
                  </a:cubicBezTo>
                  <a:close/>
                </a:path>
              </a:pathLst>
            </a:custGeom>
            <a:solidFill>
              <a:srgbClr val="FFFFFF"/>
            </a:solidFill>
            <a:ln w="1804" cap="flat">
              <a:noFill/>
              <a:prstDash val="solid"/>
              <a:miter/>
            </a:ln>
          </p:spPr>
          <p:txBody>
            <a:bodyPr rtlCol="0" anchor="ctr"/>
            <a:lstStyle/>
            <a:p>
              <a:endParaRPr lang="en-US"/>
            </a:p>
          </p:txBody>
        </p:sp>
        <p:sp>
          <p:nvSpPr>
            <p:cNvPr id="247" name="Freeform 1047">
              <a:extLst>
                <a:ext uri="{FF2B5EF4-FFF2-40B4-BE49-F238E27FC236}">
                  <a16:creationId xmlns:a16="http://schemas.microsoft.com/office/drawing/2014/main" id="{7A0C0107-B09E-E4F8-59D2-30AF1E1D7E3A}"/>
                </a:ext>
              </a:extLst>
            </p:cNvPr>
            <p:cNvSpPr/>
            <p:nvPr/>
          </p:nvSpPr>
          <p:spPr>
            <a:xfrm>
              <a:off x="9582931" y="3534396"/>
              <a:ext cx="3428" cy="1082"/>
            </a:xfrm>
            <a:custGeom>
              <a:avLst/>
              <a:gdLst>
                <a:gd name="connsiteX0" fmla="*/ 0 w 3428"/>
                <a:gd name="connsiteY0" fmla="*/ 0 h 1082"/>
                <a:gd name="connsiteX1" fmla="*/ 3429 w 3428"/>
                <a:gd name="connsiteY1" fmla="*/ 1083 h 1082"/>
                <a:gd name="connsiteX2" fmla="*/ 0 w 3428"/>
                <a:gd name="connsiteY2" fmla="*/ 0 h 1082"/>
              </a:gdLst>
              <a:ahLst/>
              <a:cxnLst>
                <a:cxn ang="0">
                  <a:pos x="connsiteX0" y="connsiteY0"/>
                </a:cxn>
                <a:cxn ang="0">
                  <a:pos x="connsiteX1" y="connsiteY1"/>
                </a:cxn>
                <a:cxn ang="0">
                  <a:pos x="connsiteX2" y="connsiteY2"/>
                </a:cxn>
              </a:cxnLst>
              <a:rect l="l" t="t" r="r" b="b"/>
              <a:pathLst>
                <a:path w="3428" h="1082">
                  <a:moveTo>
                    <a:pt x="0" y="0"/>
                  </a:moveTo>
                  <a:cubicBezTo>
                    <a:pt x="1083" y="361"/>
                    <a:pt x="2346" y="722"/>
                    <a:pt x="3429" y="1083"/>
                  </a:cubicBezTo>
                  <a:cubicBezTo>
                    <a:pt x="2346" y="722"/>
                    <a:pt x="1263" y="361"/>
                    <a:pt x="0" y="0"/>
                  </a:cubicBezTo>
                  <a:close/>
                </a:path>
              </a:pathLst>
            </a:custGeom>
            <a:solidFill>
              <a:srgbClr val="FFFFFF"/>
            </a:solidFill>
            <a:ln w="1804" cap="flat">
              <a:noFill/>
              <a:prstDash val="solid"/>
              <a:miter/>
            </a:ln>
          </p:spPr>
          <p:txBody>
            <a:bodyPr rtlCol="0" anchor="ctr"/>
            <a:lstStyle/>
            <a:p>
              <a:endParaRPr lang="en-US"/>
            </a:p>
          </p:txBody>
        </p:sp>
        <p:sp>
          <p:nvSpPr>
            <p:cNvPr id="248" name="Freeform 1048">
              <a:extLst>
                <a:ext uri="{FF2B5EF4-FFF2-40B4-BE49-F238E27FC236}">
                  <a16:creationId xmlns:a16="http://schemas.microsoft.com/office/drawing/2014/main" id="{8F0C78A3-0C6E-F123-7825-16174C201846}"/>
                </a:ext>
              </a:extLst>
            </p:cNvPr>
            <p:cNvSpPr/>
            <p:nvPr/>
          </p:nvSpPr>
          <p:spPr>
            <a:xfrm>
              <a:off x="9570117" y="3530426"/>
              <a:ext cx="3790" cy="1083"/>
            </a:xfrm>
            <a:custGeom>
              <a:avLst/>
              <a:gdLst>
                <a:gd name="connsiteX0" fmla="*/ 0 w 3790"/>
                <a:gd name="connsiteY0" fmla="*/ 0 h 1083"/>
                <a:gd name="connsiteX1" fmla="*/ 3790 w 3790"/>
                <a:gd name="connsiteY1" fmla="*/ 1083 h 1083"/>
                <a:gd name="connsiteX2" fmla="*/ 0 w 3790"/>
                <a:gd name="connsiteY2" fmla="*/ 0 h 1083"/>
              </a:gdLst>
              <a:ahLst/>
              <a:cxnLst>
                <a:cxn ang="0">
                  <a:pos x="connsiteX0" y="connsiteY0"/>
                </a:cxn>
                <a:cxn ang="0">
                  <a:pos x="connsiteX1" y="connsiteY1"/>
                </a:cxn>
                <a:cxn ang="0">
                  <a:pos x="connsiteX2" y="connsiteY2"/>
                </a:cxn>
              </a:cxnLst>
              <a:rect l="l" t="t" r="r" b="b"/>
              <a:pathLst>
                <a:path w="3790" h="1083">
                  <a:moveTo>
                    <a:pt x="0" y="0"/>
                  </a:moveTo>
                  <a:cubicBezTo>
                    <a:pt x="1264" y="361"/>
                    <a:pt x="2526" y="722"/>
                    <a:pt x="3790" y="1083"/>
                  </a:cubicBezTo>
                  <a:cubicBezTo>
                    <a:pt x="2526"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249" name="Freeform 1049">
              <a:extLst>
                <a:ext uri="{FF2B5EF4-FFF2-40B4-BE49-F238E27FC236}">
                  <a16:creationId xmlns:a16="http://schemas.microsoft.com/office/drawing/2014/main" id="{FBC2F94F-28F6-01E1-16A3-3C74D9DDA8EF}"/>
                </a:ext>
              </a:extLst>
            </p:cNvPr>
            <p:cNvSpPr/>
            <p:nvPr/>
          </p:nvSpPr>
          <p:spPr>
            <a:xfrm>
              <a:off x="9587082" y="3535659"/>
              <a:ext cx="3428" cy="1082"/>
            </a:xfrm>
            <a:custGeom>
              <a:avLst/>
              <a:gdLst>
                <a:gd name="connsiteX0" fmla="*/ 0 w 3428"/>
                <a:gd name="connsiteY0" fmla="*/ 0 h 1082"/>
                <a:gd name="connsiteX1" fmla="*/ 3429 w 3428"/>
                <a:gd name="connsiteY1" fmla="*/ 1083 h 1082"/>
                <a:gd name="connsiteX2" fmla="*/ 0 w 3428"/>
                <a:gd name="connsiteY2" fmla="*/ 0 h 1082"/>
              </a:gdLst>
              <a:ahLst/>
              <a:cxnLst>
                <a:cxn ang="0">
                  <a:pos x="connsiteX0" y="connsiteY0"/>
                </a:cxn>
                <a:cxn ang="0">
                  <a:pos x="connsiteX1" y="connsiteY1"/>
                </a:cxn>
                <a:cxn ang="0">
                  <a:pos x="connsiteX2" y="connsiteY2"/>
                </a:cxn>
              </a:cxnLst>
              <a:rect l="l" t="t" r="r" b="b"/>
              <a:pathLst>
                <a:path w="3428" h="1082">
                  <a:moveTo>
                    <a:pt x="0" y="0"/>
                  </a:moveTo>
                  <a:cubicBezTo>
                    <a:pt x="1083" y="361"/>
                    <a:pt x="2166" y="722"/>
                    <a:pt x="3429" y="1083"/>
                  </a:cubicBezTo>
                  <a:cubicBezTo>
                    <a:pt x="2347" y="542"/>
                    <a:pt x="1083" y="361"/>
                    <a:pt x="0" y="0"/>
                  </a:cubicBezTo>
                  <a:close/>
                </a:path>
              </a:pathLst>
            </a:custGeom>
            <a:solidFill>
              <a:srgbClr val="FFFFFF"/>
            </a:solidFill>
            <a:ln w="1804" cap="flat">
              <a:noFill/>
              <a:prstDash val="solid"/>
              <a:miter/>
            </a:ln>
          </p:spPr>
          <p:txBody>
            <a:bodyPr rtlCol="0" anchor="ctr"/>
            <a:lstStyle/>
            <a:p>
              <a:endParaRPr lang="en-US"/>
            </a:p>
          </p:txBody>
        </p:sp>
        <p:sp>
          <p:nvSpPr>
            <p:cNvPr id="250" name="Freeform 1050">
              <a:extLst>
                <a:ext uri="{FF2B5EF4-FFF2-40B4-BE49-F238E27FC236}">
                  <a16:creationId xmlns:a16="http://schemas.microsoft.com/office/drawing/2014/main" id="{278337C3-E56D-D7D7-DFC7-430B511B7E8B}"/>
                </a:ext>
              </a:extLst>
            </p:cNvPr>
            <p:cNvSpPr/>
            <p:nvPr/>
          </p:nvSpPr>
          <p:spPr>
            <a:xfrm>
              <a:off x="9619026" y="3545405"/>
              <a:ext cx="1624" cy="541"/>
            </a:xfrm>
            <a:custGeom>
              <a:avLst/>
              <a:gdLst>
                <a:gd name="connsiteX0" fmla="*/ 0 w 1624"/>
                <a:gd name="connsiteY0" fmla="*/ 0 h 541"/>
                <a:gd name="connsiteX1" fmla="*/ 1624 w 1624"/>
                <a:gd name="connsiteY1" fmla="*/ 542 h 541"/>
                <a:gd name="connsiteX2" fmla="*/ 0 w 1624"/>
                <a:gd name="connsiteY2" fmla="*/ 0 h 541"/>
              </a:gdLst>
              <a:ahLst/>
              <a:cxnLst>
                <a:cxn ang="0">
                  <a:pos x="connsiteX0" y="connsiteY0"/>
                </a:cxn>
                <a:cxn ang="0">
                  <a:pos x="connsiteX1" y="connsiteY1"/>
                </a:cxn>
                <a:cxn ang="0">
                  <a:pos x="connsiteX2" y="connsiteY2"/>
                </a:cxn>
              </a:cxnLst>
              <a:rect l="l" t="t" r="r" b="b"/>
              <a:pathLst>
                <a:path w="1624" h="541">
                  <a:moveTo>
                    <a:pt x="0" y="0"/>
                  </a:moveTo>
                  <a:cubicBezTo>
                    <a:pt x="541" y="180"/>
                    <a:pt x="1083" y="361"/>
                    <a:pt x="1624" y="542"/>
                  </a:cubicBezTo>
                  <a:cubicBezTo>
                    <a:pt x="1083" y="361"/>
                    <a:pt x="541" y="180"/>
                    <a:pt x="0" y="0"/>
                  </a:cubicBezTo>
                  <a:close/>
                </a:path>
              </a:pathLst>
            </a:custGeom>
            <a:solidFill>
              <a:srgbClr val="FFFFFF"/>
            </a:solidFill>
            <a:ln w="1804" cap="flat">
              <a:noFill/>
              <a:prstDash val="solid"/>
              <a:miter/>
            </a:ln>
          </p:spPr>
          <p:txBody>
            <a:bodyPr rtlCol="0" anchor="ctr"/>
            <a:lstStyle/>
            <a:p>
              <a:endParaRPr lang="en-US"/>
            </a:p>
          </p:txBody>
        </p:sp>
        <p:sp>
          <p:nvSpPr>
            <p:cNvPr id="251" name="Freeform 1051">
              <a:extLst>
                <a:ext uri="{FF2B5EF4-FFF2-40B4-BE49-F238E27FC236}">
                  <a16:creationId xmlns:a16="http://schemas.microsoft.com/office/drawing/2014/main" id="{F64843DE-9A7C-B292-9FAF-9174DF7E9E96}"/>
                </a:ext>
              </a:extLst>
            </p:cNvPr>
            <p:cNvSpPr/>
            <p:nvPr/>
          </p:nvSpPr>
          <p:spPr>
            <a:xfrm>
              <a:off x="9578780" y="3533133"/>
              <a:ext cx="3609" cy="1083"/>
            </a:xfrm>
            <a:custGeom>
              <a:avLst/>
              <a:gdLst>
                <a:gd name="connsiteX0" fmla="*/ 0 w 3609"/>
                <a:gd name="connsiteY0" fmla="*/ 0 h 1083"/>
                <a:gd name="connsiteX1" fmla="*/ 3609 w 3609"/>
                <a:gd name="connsiteY1" fmla="*/ 1083 h 1083"/>
                <a:gd name="connsiteX2" fmla="*/ 0 w 3609"/>
                <a:gd name="connsiteY2" fmla="*/ 0 h 1083"/>
              </a:gdLst>
              <a:ahLst/>
              <a:cxnLst>
                <a:cxn ang="0">
                  <a:pos x="connsiteX0" y="connsiteY0"/>
                </a:cxn>
                <a:cxn ang="0">
                  <a:pos x="connsiteX1" y="connsiteY1"/>
                </a:cxn>
                <a:cxn ang="0">
                  <a:pos x="connsiteX2" y="connsiteY2"/>
                </a:cxn>
              </a:cxnLst>
              <a:rect l="l" t="t" r="r" b="b"/>
              <a:pathLst>
                <a:path w="3609" h="1083">
                  <a:moveTo>
                    <a:pt x="0" y="0"/>
                  </a:moveTo>
                  <a:cubicBezTo>
                    <a:pt x="1264" y="361"/>
                    <a:pt x="2347" y="722"/>
                    <a:pt x="3609" y="1083"/>
                  </a:cubicBezTo>
                  <a:cubicBezTo>
                    <a:pt x="2347" y="722"/>
                    <a:pt x="1083" y="361"/>
                    <a:pt x="0" y="0"/>
                  </a:cubicBezTo>
                  <a:close/>
                </a:path>
              </a:pathLst>
            </a:custGeom>
            <a:solidFill>
              <a:srgbClr val="FFFFFF"/>
            </a:solidFill>
            <a:ln w="1804" cap="flat">
              <a:noFill/>
              <a:prstDash val="solid"/>
              <a:miter/>
            </a:ln>
          </p:spPr>
          <p:txBody>
            <a:bodyPr rtlCol="0" anchor="ctr"/>
            <a:lstStyle/>
            <a:p>
              <a:endParaRPr lang="en-US"/>
            </a:p>
          </p:txBody>
        </p:sp>
        <p:sp>
          <p:nvSpPr>
            <p:cNvPr id="252" name="Freeform 1052">
              <a:extLst>
                <a:ext uri="{FF2B5EF4-FFF2-40B4-BE49-F238E27FC236}">
                  <a16:creationId xmlns:a16="http://schemas.microsoft.com/office/drawing/2014/main" id="{5C079B96-5509-D43E-DE94-44490E1EA4FD}"/>
                </a:ext>
              </a:extLst>
            </p:cNvPr>
            <p:cNvSpPr/>
            <p:nvPr/>
          </p:nvSpPr>
          <p:spPr>
            <a:xfrm>
              <a:off x="8280814" y="4107400"/>
              <a:ext cx="360" cy="1804"/>
            </a:xfrm>
            <a:custGeom>
              <a:avLst/>
              <a:gdLst>
                <a:gd name="connsiteX0" fmla="*/ 361 w 360"/>
                <a:gd name="connsiteY0" fmla="*/ 1805 h 1804"/>
                <a:gd name="connsiteX1" fmla="*/ 0 w 360"/>
                <a:gd name="connsiteY1" fmla="*/ 0 h 1804"/>
                <a:gd name="connsiteX2" fmla="*/ 361 w 360"/>
                <a:gd name="connsiteY2" fmla="*/ 1805 h 1804"/>
              </a:gdLst>
              <a:ahLst/>
              <a:cxnLst>
                <a:cxn ang="0">
                  <a:pos x="connsiteX0" y="connsiteY0"/>
                </a:cxn>
                <a:cxn ang="0">
                  <a:pos x="connsiteX1" y="connsiteY1"/>
                </a:cxn>
                <a:cxn ang="0">
                  <a:pos x="connsiteX2" y="connsiteY2"/>
                </a:cxn>
              </a:cxnLst>
              <a:rect l="l" t="t" r="r" b="b"/>
              <a:pathLst>
                <a:path w="360" h="1804">
                  <a:moveTo>
                    <a:pt x="361" y="1805"/>
                  </a:moveTo>
                  <a:cubicBezTo>
                    <a:pt x="180" y="1264"/>
                    <a:pt x="180" y="542"/>
                    <a:pt x="0" y="0"/>
                  </a:cubicBezTo>
                  <a:cubicBezTo>
                    <a:pt x="180" y="722"/>
                    <a:pt x="180" y="1264"/>
                    <a:pt x="361" y="1805"/>
                  </a:cubicBezTo>
                  <a:close/>
                </a:path>
              </a:pathLst>
            </a:custGeom>
            <a:solidFill>
              <a:srgbClr val="FFFFFF"/>
            </a:solidFill>
            <a:ln w="1804" cap="flat">
              <a:noFill/>
              <a:prstDash val="solid"/>
              <a:miter/>
            </a:ln>
          </p:spPr>
          <p:txBody>
            <a:bodyPr rtlCol="0" anchor="ctr"/>
            <a:lstStyle/>
            <a:p>
              <a:endParaRPr lang="en-US"/>
            </a:p>
          </p:txBody>
        </p:sp>
        <p:sp>
          <p:nvSpPr>
            <p:cNvPr id="253" name="Freeform 1053">
              <a:extLst>
                <a:ext uri="{FF2B5EF4-FFF2-40B4-BE49-F238E27FC236}">
                  <a16:creationId xmlns:a16="http://schemas.microsoft.com/office/drawing/2014/main" id="{A0D21F82-4730-F1F6-0EA4-4B644B2A1BB8}"/>
                </a:ext>
              </a:extLst>
            </p:cNvPr>
            <p:cNvSpPr/>
            <p:nvPr/>
          </p:nvSpPr>
          <p:spPr>
            <a:xfrm>
              <a:off x="9615777" y="3544503"/>
              <a:ext cx="1804" cy="541"/>
            </a:xfrm>
            <a:custGeom>
              <a:avLst/>
              <a:gdLst>
                <a:gd name="connsiteX0" fmla="*/ 0 w 1804"/>
                <a:gd name="connsiteY0" fmla="*/ 0 h 541"/>
                <a:gd name="connsiteX1" fmla="*/ 1805 w 1804"/>
                <a:gd name="connsiteY1" fmla="*/ 542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542" y="180"/>
                    <a:pt x="1264" y="361"/>
                    <a:pt x="1805" y="542"/>
                  </a:cubicBezTo>
                  <a:cubicBezTo>
                    <a:pt x="1264" y="361"/>
                    <a:pt x="723" y="180"/>
                    <a:pt x="0" y="0"/>
                  </a:cubicBezTo>
                  <a:close/>
                </a:path>
              </a:pathLst>
            </a:custGeom>
            <a:solidFill>
              <a:srgbClr val="FFFFFF"/>
            </a:solidFill>
            <a:ln w="1804" cap="flat">
              <a:noFill/>
              <a:prstDash val="solid"/>
              <a:miter/>
            </a:ln>
          </p:spPr>
          <p:txBody>
            <a:bodyPr rtlCol="0" anchor="ctr"/>
            <a:lstStyle/>
            <a:p>
              <a:endParaRPr lang="en-US"/>
            </a:p>
          </p:txBody>
        </p:sp>
        <p:sp>
          <p:nvSpPr>
            <p:cNvPr id="254" name="Freeform 1054">
              <a:extLst>
                <a:ext uri="{FF2B5EF4-FFF2-40B4-BE49-F238E27FC236}">
                  <a16:creationId xmlns:a16="http://schemas.microsoft.com/office/drawing/2014/main" id="{80099927-33A8-30B0-ABE9-60B4ACE5B9BB}"/>
                </a:ext>
              </a:extLst>
            </p:cNvPr>
            <p:cNvSpPr/>
            <p:nvPr/>
          </p:nvSpPr>
          <p:spPr>
            <a:xfrm>
              <a:off x="8280272" y="4102888"/>
              <a:ext cx="541" cy="4150"/>
            </a:xfrm>
            <a:custGeom>
              <a:avLst/>
              <a:gdLst>
                <a:gd name="connsiteX0" fmla="*/ 542 w 541"/>
                <a:gd name="connsiteY0" fmla="*/ 4151 h 4150"/>
                <a:gd name="connsiteX1" fmla="*/ 0 w 541"/>
                <a:gd name="connsiteY1" fmla="*/ 0 h 4150"/>
                <a:gd name="connsiteX2" fmla="*/ 542 w 541"/>
                <a:gd name="connsiteY2" fmla="*/ 4151 h 4150"/>
              </a:gdLst>
              <a:ahLst/>
              <a:cxnLst>
                <a:cxn ang="0">
                  <a:pos x="connsiteX0" y="connsiteY0"/>
                </a:cxn>
                <a:cxn ang="0">
                  <a:pos x="connsiteX1" y="connsiteY1"/>
                </a:cxn>
                <a:cxn ang="0">
                  <a:pos x="connsiteX2" y="connsiteY2"/>
                </a:cxn>
              </a:cxnLst>
              <a:rect l="l" t="t" r="r" b="b"/>
              <a:pathLst>
                <a:path w="541" h="4150">
                  <a:moveTo>
                    <a:pt x="542" y="4151"/>
                  </a:moveTo>
                  <a:cubicBezTo>
                    <a:pt x="361" y="2707"/>
                    <a:pt x="180" y="1444"/>
                    <a:pt x="0" y="0"/>
                  </a:cubicBezTo>
                  <a:cubicBezTo>
                    <a:pt x="180" y="1444"/>
                    <a:pt x="361" y="2888"/>
                    <a:pt x="542" y="4151"/>
                  </a:cubicBezTo>
                  <a:close/>
                </a:path>
              </a:pathLst>
            </a:custGeom>
            <a:solidFill>
              <a:srgbClr val="FFFFFF"/>
            </a:solidFill>
            <a:ln w="1804" cap="flat">
              <a:noFill/>
              <a:prstDash val="solid"/>
              <a:miter/>
            </a:ln>
          </p:spPr>
          <p:txBody>
            <a:bodyPr rtlCol="0" anchor="ctr"/>
            <a:lstStyle/>
            <a:p>
              <a:endParaRPr lang="en-US"/>
            </a:p>
          </p:txBody>
        </p:sp>
        <p:sp>
          <p:nvSpPr>
            <p:cNvPr id="255" name="Freeform 1055">
              <a:extLst>
                <a:ext uri="{FF2B5EF4-FFF2-40B4-BE49-F238E27FC236}">
                  <a16:creationId xmlns:a16="http://schemas.microsoft.com/office/drawing/2014/main" id="{358700CF-D108-4F89-464E-AD92828243A5}"/>
                </a:ext>
              </a:extLst>
            </p:cNvPr>
            <p:cNvSpPr/>
            <p:nvPr/>
          </p:nvSpPr>
          <p:spPr>
            <a:xfrm>
              <a:off x="8259197" y="3472465"/>
              <a:ext cx="1312017" cy="625497"/>
            </a:xfrm>
            <a:custGeom>
              <a:avLst/>
              <a:gdLst>
                <a:gd name="connsiteX0" fmla="*/ 1118897 w 1312017"/>
                <a:gd name="connsiteY0" fmla="*/ 333905 h 625497"/>
                <a:gd name="connsiteX1" fmla="*/ 1185130 w 1312017"/>
                <a:gd name="connsiteY1" fmla="*/ 315497 h 625497"/>
                <a:gd name="connsiteX2" fmla="*/ 1259485 w 1312017"/>
                <a:gd name="connsiteY2" fmla="*/ 274169 h 625497"/>
                <a:gd name="connsiteX3" fmla="*/ 1305145 w 1312017"/>
                <a:gd name="connsiteY3" fmla="*/ 203242 h 625497"/>
                <a:gd name="connsiteX4" fmla="*/ 1255515 w 1312017"/>
                <a:gd name="connsiteY4" fmla="*/ 41538 h 625497"/>
                <a:gd name="connsiteX5" fmla="*/ 1107707 w 1312017"/>
                <a:gd name="connsiteY5" fmla="*/ 751 h 625497"/>
                <a:gd name="connsiteX6" fmla="*/ 1087855 w 1312017"/>
                <a:gd name="connsiteY6" fmla="*/ 27100 h 625497"/>
                <a:gd name="connsiteX7" fmla="*/ 1105542 w 1312017"/>
                <a:gd name="connsiteY7" fmla="*/ 86295 h 625497"/>
                <a:gd name="connsiteX8" fmla="*/ 1090743 w 1312017"/>
                <a:gd name="connsiteY8" fmla="*/ 115171 h 625497"/>
                <a:gd name="connsiteX9" fmla="*/ 1019636 w 1312017"/>
                <a:gd name="connsiteY9" fmla="*/ 131233 h 625497"/>
                <a:gd name="connsiteX10" fmla="*/ 875979 w 1312017"/>
                <a:gd name="connsiteY10" fmla="*/ 169494 h 625497"/>
                <a:gd name="connsiteX11" fmla="*/ 281679 w 1312017"/>
                <a:gd name="connsiteY11" fmla="*/ 356465 h 625497"/>
                <a:gd name="connsiteX12" fmla="*/ 53380 w 1312017"/>
                <a:gd name="connsiteY12" fmla="*/ 426488 h 625497"/>
                <a:gd name="connsiteX13" fmla="*/ 15119 w 1312017"/>
                <a:gd name="connsiteY13" fmla="*/ 443633 h 625497"/>
                <a:gd name="connsiteX14" fmla="*/ 16563 w 1312017"/>
                <a:gd name="connsiteY14" fmla="*/ 494888 h 625497"/>
                <a:gd name="connsiteX15" fmla="*/ 34971 w 1312017"/>
                <a:gd name="connsiteY15" fmla="*/ 537660 h 625497"/>
                <a:gd name="connsiteX16" fmla="*/ 22519 w 1312017"/>
                <a:gd name="connsiteY16" fmla="*/ 597758 h 625497"/>
                <a:gd name="connsiteX17" fmla="*/ 21075 w 1312017"/>
                <a:gd name="connsiteY17" fmla="*/ 623746 h 625497"/>
                <a:gd name="connsiteX18" fmla="*/ 21255 w 1312017"/>
                <a:gd name="connsiteY18" fmla="*/ 619054 h 625497"/>
                <a:gd name="connsiteX19" fmla="*/ 52477 w 1312017"/>
                <a:gd name="connsiteY19" fmla="*/ 624107 h 625497"/>
                <a:gd name="connsiteX20" fmla="*/ 206241 w 1312017"/>
                <a:gd name="connsiteY20" fmla="*/ 606782 h 625497"/>
                <a:gd name="connsiteX21" fmla="*/ 400611 w 1312017"/>
                <a:gd name="connsiteY21" fmla="*/ 551917 h 625497"/>
                <a:gd name="connsiteX22" fmla="*/ 607795 w 1312017"/>
                <a:gd name="connsiteY22" fmla="*/ 485684 h 625497"/>
                <a:gd name="connsiteX23" fmla="*/ 716620 w 1312017"/>
                <a:gd name="connsiteY23" fmla="*/ 458613 h 625497"/>
                <a:gd name="connsiteX24" fmla="*/ 823461 w 1312017"/>
                <a:gd name="connsiteY24" fmla="*/ 426127 h 625497"/>
                <a:gd name="connsiteX25" fmla="*/ 859375 w 1312017"/>
                <a:gd name="connsiteY25" fmla="*/ 414216 h 625497"/>
                <a:gd name="connsiteX26" fmla="*/ 859375 w 1312017"/>
                <a:gd name="connsiteY26" fmla="*/ 414216 h 625497"/>
                <a:gd name="connsiteX27" fmla="*/ 885544 w 1312017"/>
                <a:gd name="connsiteY27" fmla="*/ 393100 h 625497"/>
                <a:gd name="connsiteX28" fmla="*/ 907742 w 1312017"/>
                <a:gd name="connsiteY28" fmla="*/ 397974 h 625497"/>
                <a:gd name="connsiteX29" fmla="*/ 1038586 w 1312017"/>
                <a:gd name="connsiteY29" fmla="*/ 355382 h 625497"/>
                <a:gd name="connsiteX30" fmla="*/ 1118897 w 1312017"/>
                <a:gd name="connsiteY30" fmla="*/ 333905 h 625497"/>
                <a:gd name="connsiteX31" fmla="*/ 1215089 w 1312017"/>
                <a:gd name="connsiteY31" fmla="*/ 179059 h 625497"/>
                <a:gd name="connsiteX32" fmla="*/ 1211841 w 1312017"/>
                <a:gd name="connsiteY32" fmla="*/ 186278 h 625497"/>
                <a:gd name="connsiteX33" fmla="*/ 1215089 w 1312017"/>
                <a:gd name="connsiteY33" fmla="*/ 179059 h 62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12017" h="625497">
                  <a:moveTo>
                    <a:pt x="1118897" y="333905"/>
                  </a:moveTo>
                  <a:cubicBezTo>
                    <a:pt x="1141095" y="328671"/>
                    <a:pt x="1163473" y="323257"/>
                    <a:pt x="1185130" y="315497"/>
                  </a:cubicBezTo>
                  <a:cubicBezTo>
                    <a:pt x="1212562" y="305571"/>
                    <a:pt x="1237107" y="292938"/>
                    <a:pt x="1259485" y="274169"/>
                  </a:cubicBezTo>
                  <a:cubicBezTo>
                    <a:pt x="1281323" y="255940"/>
                    <a:pt x="1296844" y="230313"/>
                    <a:pt x="1305145" y="203242"/>
                  </a:cubicBezTo>
                  <a:cubicBezTo>
                    <a:pt x="1325358" y="138091"/>
                    <a:pt x="1298649" y="84671"/>
                    <a:pt x="1255515" y="41538"/>
                  </a:cubicBezTo>
                  <a:cubicBezTo>
                    <a:pt x="1195056" y="23671"/>
                    <a:pt x="1131530" y="5804"/>
                    <a:pt x="1107707" y="751"/>
                  </a:cubicBezTo>
                  <a:cubicBezTo>
                    <a:pt x="1089660" y="-3039"/>
                    <a:pt x="1083524" y="7789"/>
                    <a:pt x="1087855" y="27100"/>
                  </a:cubicBezTo>
                  <a:cubicBezTo>
                    <a:pt x="1092367" y="47133"/>
                    <a:pt x="1098503" y="66985"/>
                    <a:pt x="1105542" y="86295"/>
                  </a:cubicBezTo>
                  <a:cubicBezTo>
                    <a:pt x="1112038" y="104343"/>
                    <a:pt x="1109151" y="111201"/>
                    <a:pt x="1090743" y="115171"/>
                  </a:cubicBezTo>
                  <a:cubicBezTo>
                    <a:pt x="1067100" y="120405"/>
                    <a:pt x="1043458" y="126361"/>
                    <a:pt x="1019636" y="131233"/>
                  </a:cubicBezTo>
                  <a:cubicBezTo>
                    <a:pt x="971088" y="141340"/>
                    <a:pt x="923985" y="157583"/>
                    <a:pt x="875979" y="169494"/>
                  </a:cubicBezTo>
                  <a:cubicBezTo>
                    <a:pt x="858834" y="173645"/>
                    <a:pt x="326797" y="344373"/>
                    <a:pt x="281679" y="356465"/>
                  </a:cubicBezTo>
                  <a:cubicBezTo>
                    <a:pt x="204617" y="377039"/>
                    <a:pt x="129901" y="404290"/>
                    <a:pt x="53380" y="426488"/>
                  </a:cubicBezTo>
                  <a:cubicBezTo>
                    <a:pt x="40025" y="430278"/>
                    <a:pt x="26309" y="434429"/>
                    <a:pt x="15119" y="443633"/>
                  </a:cubicBezTo>
                  <a:cubicBezTo>
                    <a:pt x="-5274" y="460237"/>
                    <a:pt x="-5274" y="480630"/>
                    <a:pt x="16563" y="494888"/>
                  </a:cubicBezTo>
                  <a:cubicBezTo>
                    <a:pt x="32625" y="505355"/>
                    <a:pt x="40025" y="518349"/>
                    <a:pt x="34971" y="537660"/>
                  </a:cubicBezTo>
                  <a:cubicBezTo>
                    <a:pt x="31723" y="550293"/>
                    <a:pt x="26309" y="579711"/>
                    <a:pt x="22519" y="597758"/>
                  </a:cubicBezTo>
                  <a:cubicBezTo>
                    <a:pt x="22158" y="609308"/>
                    <a:pt x="21255" y="617069"/>
                    <a:pt x="21075" y="623746"/>
                  </a:cubicBezTo>
                  <a:cubicBezTo>
                    <a:pt x="21075" y="622302"/>
                    <a:pt x="21255" y="620678"/>
                    <a:pt x="21255" y="619054"/>
                  </a:cubicBezTo>
                  <a:cubicBezTo>
                    <a:pt x="31543" y="621400"/>
                    <a:pt x="42010" y="623024"/>
                    <a:pt x="52477" y="624107"/>
                  </a:cubicBezTo>
                  <a:cubicBezTo>
                    <a:pt x="103732" y="629521"/>
                    <a:pt x="156611" y="618152"/>
                    <a:pt x="206241" y="606782"/>
                  </a:cubicBezTo>
                  <a:cubicBezTo>
                    <a:pt x="272114" y="591622"/>
                    <a:pt x="336543" y="573213"/>
                    <a:pt x="400611" y="551917"/>
                  </a:cubicBezTo>
                  <a:cubicBezTo>
                    <a:pt x="469372" y="528997"/>
                    <a:pt x="537771" y="504633"/>
                    <a:pt x="607795" y="485684"/>
                  </a:cubicBezTo>
                  <a:cubicBezTo>
                    <a:pt x="643890" y="475938"/>
                    <a:pt x="680526" y="468539"/>
                    <a:pt x="716620" y="458613"/>
                  </a:cubicBezTo>
                  <a:cubicBezTo>
                    <a:pt x="752535" y="448867"/>
                    <a:pt x="788088" y="437678"/>
                    <a:pt x="823461" y="426127"/>
                  </a:cubicBezTo>
                  <a:cubicBezTo>
                    <a:pt x="835372" y="422157"/>
                    <a:pt x="847464" y="418187"/>
                    <a:pt x="859375" y="414216"/>
                  </a:cubicBezTo>
                  <a:lnTo>
                    <a:pt x="859375" y="414216"/>
                  </a:lnTo>
                  <a:cubicBezTo>
                    <a:pt x="865692" y="403027"/>
                    <a:pt x="875257" y="394905"/>
                    <a:pt x="885544" y="393100"/>
                  </a:cubicBezTo>
                  <a:cubicBezTo>
                    <a:pt x="894748" y="391476"/>
                    <a:pt x="901967" y="393642"/>
                    <a:pt x="907742" y="397974"/>
                  </a:cubicBezTo>
                  <a:cubicBezTo>
                    <a:pt x="951236" y="383355"/>
                    <a:pt x="994730" y="368737"/>
                    <a:pt x="1038586" y="355382"/>
                  </a:cubicBezTo>
                  <a:cubicBezTo>
                    <a:pt x="1065296" y="347260"/>
                    <a:pt x="1091826" y="340222"/>
                    <a:pt x="1118897" y="333905"/>
                  </a:cubicBezTo>
                  <a:close/>
                  <a:moveTo>
                    <a:pt x="1215089" y="179059"/>
                  </a:moveTo>
                  <a:cubicBezTo>
                    <a:pt x="1214186" y="182488"/>
                    <a:pt x="1213103" y="185736"/>
                    <a:pt x="1211841" y="186278"/>
                  </a:cubicBezTo>
                  <a:cubicBezTo>
                    <a:pt x="1211479" y="186458"/>
                    <a:pt x="1214728" y="179781"/>
                    <a:pt x="1215089" y="179059"/>
                  </a:cubicBezTo>
                  <a:close/>
                </a:path>
              </a:pathLst>
            </a:custGeom>
            <a:solidFill>
              <a:srgbClr val="FFC000"/>
            </a:solidFill>
            <a:ln w="1804" cap="flat">
              <a:noFill/>
              <a:prstDash val="solid"/>
              <a:miter/>
            </a:ln>
          </p:spPr>
          <p:txBody>
            <a:bodyPr rtlCol="0" anchor="ctr"/>
            <a:lstStyle/>
            <a:p>
              <a:endParaRPr lang="en-US"/>
            </a:p>
          </p:txBody>
        </p:sp>
        <p:sp>
          <p:nvSpPr>
            <p:cNvPr id="256" name="Freeform 1056">
              <a:extLst>
                <a:ext uri="{FF2B5EF4-FFF2-40B4-BE49-F238E27FC236}">
                  <a16:creationId xmlns:a16="http://schemas.microsoft.com/office/drawing/2014/main" id="{1321A2FB-3272-7244-3106-2AF058B359D0}"/>
                </a:ext>
              </a:extLst>
            </p:cNvPr>
            <p:cNvSpPr/>
            <p:nvPr/>
          </p:nvSpPr>
          <p:spPr>
            <a:xfrm>
              <a:off x="9633102" y="3549917"/>
              <a:ext cx="902" cy="360"/>
            </a:xfrm>
            <a:custGeom>
              <a:avLst/>
              <a:gdLst>
                <a:gd name="connsiteX0" fmla="*/ 0 w 902"/>
                <a:gd name="connsiteY0" fmla="*/ 0 h 360"/>
                <a:gd name="connsiteX1" fmla="*/ 902 w 902"/>
                <a:gd name="connsiteY1" fmla="*/ 361 h 360"/>
                <a:gd name="connsiteX2" fmla="*/ 0 w 902"/>
                <a:gd name="connsiteY2" fmla="*/ 0 h 360"/>
              </a:gdLst>
              <a:ahLst/>
              <a:cxnLst>
                <a:cxn ang="0">
                  <a:pos x="connsiteX0" y="connsiteY0"/>
                </a:cxn>
                <a:cxn ang="0">
                  <a:pos x="connsiteX1" y="connsiteY1"/>
                </a:cxn>
                <a:cxn ang="0">
                  <a:pos x="connsiteX2" y="connsiteY2"/>
                </a:cxn>
              </a:cxnLst>
              <a:rect l="l" t="t" r="r" b="b"/>
              <a:pathLst>
                <a:path w="902" h="360">
                  <a:moveTo>
                    <a:pt x="0" y="0"/>
                  </a:moveTo>
                  <a:cubicBezTo>
                    <a:pt x="361" y="180"/>
                    <a:pt x="542" y="180"/>
                    <a:pt x="902" y="361"/>
                  </a:cubicBezTo>
                  <a:cubicBezTo>
                    <a:pt x="542" y="180"/>
                    <a:pt x="361" y="0"/>
                    <a:pt x="0" y="0"/>
                  </a:cubicBezTo>
                  <a:close/>
                </a:path>
              </a:pathLst>
            </a:custGeom>
            <a:solidFill>
              <a:srgbClr val="FFFFFF"/>
            </a:solidFill>
            <a:ln w="1804" cap="flat">
              <a:noFill/>
              <a:prstDash val="solid"/>
              <a:miter/>
            </a:ln>
          </p:spPr>
          <p:txBody>
            <a:bodyPr rtlCol="0" anchor="ctr"/>
            <a:lstStyle/>
            <a:p>
              <a:endParaRPr lang="en-US"/>
            </a:p>
          </p:txBody>
        </p:sp>
        <p:sp>
          <p:nvSpPr>
            <p:cNvPr id="257" name="Freeform 1057">
              <a:extLst>
                <a:ext uri="{FF2B5EF4-FFF2-40B4-BE49-F238E27FC236}">
                  <a16:creationId xmlns:a16="http://schemas.microsoft.com/office/drawing/2014/main" id="{A171AB5C-F3A1-9C89-3EE5-C1F640FEDECA}"/>
                </a:ext>
              </a:extLst>
            </p:cNvPr>
            <p:cNvSpPr/>
            <p:nvPr/>
          </p:nvSpPr>
          <p:spPr>
            <a:xfrm>
              <a:off x="9630576" y="3549015"/>
              <a:ext cx="1083" cy="360"/>
            </a:xfrm>
            <a:custGeom>
              <a:avLst/>
              <a:gdLst>
                <a:gd name="connsiteX0" fmla="*/ 0 w 1083"/>
                <a:gd name="connsiteY0" fmla="*/ 0 h 360"/>
                <a:gd name="connsiteX1" fmla="*/ 1083 w 1083"/>
                <a:gd name="connsiteY1" fmla="*/ 361 h 360"/>
                <a:gd name="connsiteX2" fmla="*/ 0 w 1083"/>
                <a:gd name="connsiteY2" fmla="*/ 0 h 360"/>
              </a:gdLst>
              <a:ahLst/>
              <a:cxnLst>
                <a:cxn ang="0">
                  <a:pos x="connsiteX0" y="connsiteY0"/>
                </a:cxn>
                <a:cxn ang="0">
                  <a:pos x="connsiteX1" y="connsiteY1"/>
                </a:cxn>
                <a:cxn ang="0">
                  <a:pos x="connsiteX2" y="connsiteY2"/>
                </a:cxn>
              </a:cxnLst>
              <a:rect l="l" t="t" r="r" b="b"/>
              <a:pathLst>
                <a:path w="1083" h="360">
                  <a:moveTo>
                    <a:pt x="0" y="0"/>
                  </a:moveTo>
                  <a:cubicBezTo>
                    <a:pt x="361" y="180"/>
                    <a:pt x="722" y="180"/>
                    <a:pt x="1083" y="361"/>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258" name="Freeform 1058">
              <a:extLst>
                <a:ext uri="{FF2B5EF4-FFF2-40B4-BE49-F238E27FC236}">
                  <a16:creationId xmlns:a16="http://schemas.microsoft.com/office/drawing/2014/main" id="{9C85312A-0330-B534-7258-E427D1F46AD8}"/>
                </a:ext>
              </a:extLst>
            </p:cNvPr>
            <p:cNvSpPr/>
            <p:nvPr/>
          </p:nvSpPr>
          <p:spPr>
            <a:xfrm>
              <a:off x="8281174" y="4109566"/>
              <a:ext cx="541" cy="2165"/>
            </a:xfrm>
            <a:custGeom>
              <a:avLst/>
              <a:gdLst>
                <a:gd name="connsiteX0" fmla="*/ 542 w 541"/>
                <a:gd name="connsiteY0" fmla="*/ 2166 h 2165"/>
                <a:gd name="connsiteX1" fmla="*/ 0 w 541"/>
                <a:gd name="connsiteY1" fmla="*/ 0 h 2165"/>
                <a:gd name="connsiteX2" fmla="*/ 542 w 541"/>
                <a:gd name="connsiteY2" fmla="*/ 2166 h 2165"/>
              </a:gdLst>
              <a:ahLst/>
              <a:cxnLst>
                <a:cxn ang="0">
                  <a:pos x="connsiteX0" y="connsiteY0"/>
                </a:cxn>
                <a:cxn ang="0">
                  <a:pos x="connsiteX1" y="connsiteY1"/>
                </a:cxn>
                <a:cxn ang="0">
                  <a:pos x="connsiteX2" y="connsiteY2"/>
                </a:cxn>
              </a:cxnLst>
              <a:rect l="l" t="t" r="r" b="b"/>
              <a:pathLst>
                <a:path w="541" h="2165">
                  <a:moveTo>
                    <a:pt x="542" y="2166"/>
                  </a:moveTo>
                  <a:cubicBezTo>
                    <a:pt x="361" y="1443"/>
                    <a:pt x="180" y="722"/>
                    <a:pt x="0" y="0"/>
                  </a:cubicBezTo>
                  <a:cubicBezTo>
                    <a:pt x="180" y="722"/>
                    <a:pt x="361" y="1443"/>
                    <a:pt x="542" y="2166"/>
                  </a:cubicBezTo>
                  <a:close/>
                </a:path>
              </a:pathLst>
            </a:custGeom>
            <a:solidFill>
              <a:srgbClr val="FFFFFF"/>
            </a:solidFill>
            <a:ln w="1804" cap="flat">
              <a:noFill/>
              <a:prstDash val="solid"/>
              <a:miter/>
            </a:ln>
          </p:spPr>
          <p:txBody>
            <a:bodyPr rtlCol="0" anchor="ctr"/>
            <a:lstStyle/>
            <a:p>
              <a:endParaRPr lang="en-US"/>
            </a:p>
          </p:txBody>
        </p:sp>
        <p:sp>
          <p:nvSpPr>
            <p:cNvPr id="259" name="Freeform 1059">
              <a:extLst>
                <a:ext uri="{FF2B5EF4-FFF2-40B4-BE49-F238E27FC236}">
                  <a16:creationId xmlns:a16="http://schemas.microsoft.com/office/drawing/2014/main" id="{DAA2E57C-93EB-C152-038C-71154E84957E}"/>
                </a:ext>
              </a:extLst>
            </p:cNvPr>
            <p:cNvSpPr/>
            <p:nvPr/>
          </p:nvSpPr>
          <p:spPr>
            <a:xfrm>
              <a:off x="9627869" y="3548293"/>
              <a:ext cx="1263" cy="361"/>
            </a:xfrm>
            <a:custGeom>
              <a:avLst/>
              <a:gdLst>
                <a:gd name="connsiteX0" fmla="*/ 0 w 1263"/>
                <a:gd name="connsiteY0" fmla="*/ 0 h 361"/>
                <a:gd name="connsiteX1" fmla="*/ 1264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0"/>
                    <a:pt x="722" y="180"/>
                    <a:pt x="1264" y="361"/>
                  </a:cubicBezTo>
                  <a:cubicBezTo>
                    <a:pt x="902" y="180"/>
                    <a:pt x="361" y="0"/>
                    <a:pt x="0" y="0"/>
                  </a:cubicBezTo>
                  <a:close/>
                </a:path>
              </a:pathLst>
            </a:custGeom>
            <a:solidFill>
              <a:srgbClr val="FFFFFF"/>
            </a:solidFill>
            <a:ln w="1804" cap="flat">
              <a:noFill/>
              <a:prstDash val="solid"/>
              <a:miter/>
            </a:ln>
          </p:spPr>
          <p:txBody>
            <a:bodyPr rtlCol="0" anchor="ctr"/>
            <a:lstStyle/>
            <a:p>
              <a:endParaRPr lang="en-US"/>
            </a:p>
          </p:txBody>
        </p:sp>
        <p:sp>
          <p:nvSpPr>
            <p:cNvPr id="260" name="Freeform 1060">
              <a:extLst>
                <a:ext uri="{FF2B5EF4-FFF2-40B4-BE49-F238E27FC236}">
                  <a16:creationId xmlns:a16="http://schemas.microsoft.com/office/drawing/2014/main" id="{2BE12DF0-A87B-3DEC-F500-DA1B8A62064C}"/>
                </a:ext>
              </a:extLst>
            </p:cNvPr>
            <p:cNvSpPr/>
            <p:nvPr/>
          </p:nvSpPr>
          <p:spPr>
            <a:xfrm>
              <a:off x="9622093" y="3546488"/>
              <a:ext cx="1444" cy="541"/>
            </a:xfrm>
            <a:custGeom>
              <a:avLst/>
              <a:gdLst>
                <a:gd name="connsiteX0" fmla="*/ 0 w 1444"/>
                <a:gd name="connsiteY0" fmla="*/ 0 h 541"/>
                <a:gd name="connsiteX1" fmla="*/ 1444 w 1444"/>
                <a:gd name="connsiteY1" fmla="*/ 542 h 541"/>
                <a:gd name="connsiteX2" fmla="*/ 0 w 1444"/>
                <a:gd name="connsiteY2" fmla="*/ 0 h 541"/>
              </a:gdLst>
              <a:ahLst/>
              <a:cxnLst>
                <a:cxn ang="0">
                  <a:pos x="connsiteX0" y="connsiteY0"/>
                </a:cxn>
                <a:cxn ang="0">
                  <a:pos x="connsiteX1" y="connsiteY1"/>
                </a:cxn>
                <a:cxn ang="0">
                  <a:pos x="connsiteX2" y="connsiteY2"/>
                </a:cxn>
              </a:cxnLst>
              <a:rect l="l" t="t" r="r" b="b"/>
              <a:pathLst>
                <a:path w="1444" h="541">
                  <a:moveTo>
                    <a:pt x="0" y="0"/>
                  </a:moveTo>
                  <a:cubicBezTo>
                    <a:pt x="542" y="180"/>
                    <a:pt x="902" y="361"/>
                    <a:pt x="1444" y="542"/>
                  </a:cubicBezTo>
                  <a:cubicBezTo>
                    <a:pt x="1083" y="180"/>
                    <a:pt x="542" y="0"/>
                    <a:pt x="0" y="0"/>
                  </a:cubicBezTo>
                  <a:close/>
                </a:path>
              </a:pathLst>
            </a:custGeom>
            <a:solidFill>
              <a:srgbClr val="FFFFFF"/>
            </a:solidFill>
            <a:ln w="1804" cap="flat">
              <a:noFill/>
              <a:prstDash val="solid"/>
              <a:miter/>
            </a:ln>
          </p:spPr>
          <p:txBody>
            <a:bodyPr rtlCol="0" anchor="ctr"/>
            <a:lstStyle/>
            <a:p>
              <a:endParaRPr lang="en-US"/>
            </a:p>
          </p:txBody>
        </p:sp>
        <p:sp>
          <p:nvSpPr>
            <p:cNvPr id="261" name="Freeform 1061">
              <a:extLst>
                <a:ext uri="{FF2B5EF4-FFF2-40B4-BE49-F238E27FC236}">
                  <a16:creationId xmlns:a16="http://schemas.microsoft.com/office/drawing/2014/main" id="{196AD603-801D-0A8F-D692-E03E73CABE3A}"/>
                </a:ext>
              </a:extLst>
            </p:cNvPr>
            <p:cNvSpPr/>
            <p:nvPr/>
          </p:nvSpPr>
          <p:spPr>
            <a:xfrm>
              <a:off x="9625162" y="3547390"/>
              <a:ext cx="1263" cy="361"/>
            </a:xfrm>
            <a:custGeom>
              <a:avLst/>
              <a:gdLst>
                <a:gd name="connsiteX0" fmla="*/ 0 w 1263"/>
                <a:gd name="connsiteY0" fmla="*/ 0 h 361"/>
                <a:gd name="connsiteX1" fmla="*/ 1264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0"/>
                    <a:pt x="722" y="180"/>
                    <a:pt x="1264" y="361"/>
                  </a:cubicBezTo>
                  <a:cubicBezTo>
                    <a:pt x="722" y="180"/>
                    <a:pt x="361" y="180"/>
                    <a:pt x="0" y="0"/>
                  </a:cubicBezTo>
                  <a:close/>
                </a:path>
              </a:pathLst>
            </a:custGeom>
            <a:solidFill>
              <a:srgbClr val="FFFFFF"/>
            </a:solidFill>
            <a:ln w="1804" cap="flat">
              <a:noFill/>
              <a:prstDash val="solid"/>
              <a:miter/>
            </a:ln>
          </p:spPr>
          <p:txBody>
            <a:bodyPr rtlCol="0" anchor="ctr"/>
            <a:lstStyle/>
            <a:p>
              <a:endParaRPr lang="en-US"/>
            </a:p>
          </p:txBody>
        </p:sp>
        <p:sp>
          <p:nvSpPr>
            <p:cNvPr id="262" name="Freeform 1062">
              <a:extLst>
                <a:ext uri="{FF2B5EF4-FFF2-40B4-BE49-F238E27FC236}">
                  <a16:creationId xmlns:a16="http://schemas.microsoft.com/office/drawing/2014/main" id="{D18CA52F-F1AF-FE27-99E4-E3BE95EEB17A}"/>
                </a:ext>
              </a:extLst>
            </p:cNvPr>
            <p:cNvSpPr/>
            <p:nvPr/>
          </p:nvSpPr>
          <p:spPr>
            <a:xfrm>
              <a:off x="9126484" y="3852694"/>
              <a:ext cx="276704" cy="820532"/>
            </a:xfrm>
            <a:custGeom>
              <a:avLst/>
              <a:gdLst>
                <a:gd name="connsiteX0" fmla="*/ 228329 w 276704"/>
                <a:gd name="connsiteY0" fmla="*/ 1321 h 820532"/>
                <a:gd name="connsiteX1" fmla="*/ 214973 w 276704"/>
                <a:gd name="connsiteY1" fmla="*/ 26948 h 820532"/>
                <a:gd name="connsiteX2" fmla="*/ 231216 w 276704"/>
                <a:gd name="connsiteY2" fmla="*/ 102747 h 820532"/>
                <a:gd name="connsiteX3" fmla="*/ 253053 w 276704"/>
                <a:gd name="connsiteY3" fmla="*/ 145519 h 820532"/>
                <a:gd name="connsiteX4" fmla="*/ 241684 w 276704"/>
                <a:gd name="connsiteY4" fmla="*/ 221859 h 820532"/>
                <a:gd name="connsiteX5" fmla="*/ 168231 w 276704"/>
                <a:gd name="connsiteY5" fmla="*/ 275099 h 820532"/>
                <a:gd name="connsiteX6" fmla="*/ 93154 w 276704"/>
                <a:gd name="connsiteY6" fmla="*/ 258496 h 820532"/>
                <a:gd name="connsiteX7" fmla="*/ 48938 w 276704"/>
                <a:gd name="connsiteY7" fmla="*/ 157791 h 820532"/>
                <a:gd name="connsiteX8" fmla="*/ 50743 w 276704"/>
                <a:gd name="connsiteY8" fmla="*/ 90655 h 820532"/>
                <a:gd name="connsiteX9" fmla="*/ 42621 w 276704"/>
                <a:gd name="connsiteY9" fmla="*/ 43551 h 820532"/>
                <a:gd name="connsiteX10" fmla="*/ 26559 w 276704"/>
                <a:gd name="connsiteY10" fmla="*/ 27670 h 820532"/>
                <a:gd name="connsiteX11" fmla="*/ 390 w 276704"/>
                <a:gd name="connsiteY11" fmla="*/ 66472 h 820532"/>
                <a:gd name="connsiteX12" fmla="*/ 9595 w 276704"/>
                <a:gd name="connsiteY12" fmla="*/ 169883 h 820532"/>
                <a:gd name="connsiteX13" fmla="*/ 44968 w 276704"/>
                <a:gd name="connsiteY13" fmla="*/ 490946 h 820532"/>
                <a:gd name="connsiteX14" fmla="*/ 39734 w 276704"/>
                <a:gd name="connsiteY14" fmla="*/ 690550 h 820532"/>
                <a:gd name="connsiteX15" fmla="*/ 29807 w 276704"/>
                <a:gd name="connsiteY15" fmla="*/ 785660 h 820532"/>
                <a:gd name="connsiteX16" fmla="*/ 66083 w 276704"/>
                <a:gd name="connsiteY16" fmla="*/ 817964 h 820532"/>
                <a:gd name="connsiteX17" fmla="*/ 80882 w 276704"/>
                <a:gd name="connsiteY17" fmla="*/ 786742 h 820532"/>
                <a:gd name="connsiteX18" fmla="*/ 97846 w 276704"/>
                <a:gd name="connsiteY18" fmla="*/ 604644 h 820532"/>
                <a:gd name="connsiteX19" fmla="*/ 107411 w 276704"/>
                <a:gd name="connsiteY19" fmla="*/ 537869 h 820532"/>
                <a:gd name="connsiteX20" fmla="*/ 170938 w 276704"/>
                <a:gd name="connsiteY20" fmla="*/ 507189 h 820532"/>
                <a:gd name="connsiteX21" fmla="*/ 198911 w 276704"/>
                <a:gd name="connsiteY21" fmla="*/ 553751 h 820532"/>
                <a:gd name="connsiteX22" fmla="*/ 209920 w 276704"/>
                <a:gd name="connsiteY22" fmla="*/ 620165 h 820532"/>
                <a:gd name="connsiteX23" fmla="*/ 220929 w 276704"/>
                <a:gd name="connsiteY23" fmla="*/ 780065 h 820532"/>
                <a:gd name="connsiteX24" fmla="*/ 225261 w 276704"/>
                <a:gd name="connsiteY24" fmla="*/ 799195 h 820532"/>
                <a:gd name="connsiteX25" fmla="*/ 249625 w 276704"/>
                <a:gd name="connsiteY25" fmla="*/ 813994 h 820532"/>
                <a:gd name="connsiteX26" fmla="*/ 271281 w 276704"/>
                <a:gd name="connsiteY26" fmla="*/ 795586 h 820532"/>
                <a:gd name="connsiteX27" fmla="*/ 272545 w 276704"/>
                <a:gd name="connsiteY27" fmla="*/ 773207 h 820532"/>
                <a:gd name="connsiteX28" fmla="*/ 266950 w 276704"/>
                <a:gd name="connsiteY28" fmla="*/ 579197 h 820532"/>
                <a:gd name="connsiteX29" fmla="*/ 268755 w 276704"/>
                <a:gd name="connsiteY29" fmla="*/ 317691 h 820532"/>
                <a:gd name="connsiteX30" fmla="*/ 275613 w 276704"/>
                <a:gd name="connsiteY30" fmla="*/ 54380 h 820532"/>
                <a:gd name="connsiteX31" fmla="*/ 262077 w 276704"/>
                <a:gd name="connsiteY31" fmla="*/ 14676 h 820532"/>
                <a:gd name="connsiteX32" fmla="*/ 228329 w 276704"/>
                <a:gd name="connsiteY32" fmla="*/ 1321 h 820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76704" h="820532">
                  <a:moveTo>
                    <a:pt x="228329" y="1321"/>
                  </a:moveTo>
                  <a:cubicBezTo>
                    <a:pt x="216418" y="5833"/>
                    <a:pt x="214973" y="17202"/>
                    <a:pt x="214973" y="26948"/>
                  </a:cubicBezTo>
                  <a:cubicBezTo>
                    <a:pt x="215335" y="56726"/>
                    <a:pt x="209379" y="78203"/>
                    <a:pt x="231216" y="102747"/>
                  </a:cubicBezTo>
                  <a:cubicBezTo>
                    <a:pt x="239518" y="112131"/>
                    <a:pt x="251970" y="133066"/>
                    <a:pt x="253053" y="145519"/>
                  </a:cubicBezTo>
                  <a:cubicBezTo>
                    <a:pt x="255580" y="172410"/>
                    <a:pt x="254136" y="198579"/>
                    <a:pt x="241684" y="221859"/>
                  </a:cubicBezTo>
                  <a:cubicBezTo>
                    <a:pt x="225802" y="251638"/>
                    <a:pt x="205047" y="271670"/>
                    <a:pt x="168231" y="275099"/>
                  </a:cubicBezTo>
                  <a:cubicBezTo>
                    <a:pt x="143326" y="277445"/>
                    <a:pt x="113728" y="269505"/>
                    <a:pt x="93154" y="258496"/>
                  </a:cubicBezTo>
                  <a:cubicBezTo>
                    <a:pt x="63917" y="242795"/>
                    <a:pt x="37749" y="199300"/>
                    <a:pt x="48938" y="157791"/>
                  </a:cubicBezTo>
                  <a:cubicBezTo>
                    <a:pt x="54894" y="135774"/>
                    <a:pt x="53630" y="113214"/>
                    <a:pt x="50743" y="90655"/>
                  </a:cubicBezTo>
                  <a:cubicBezTo>
                    <a:pt x="48757" y="74954"/>
                    <a:pt x="46050" y="59072"/>
                    <a:pt x="42621" y="43551"/>
                  </a:cubicBezTo>
                  <a:cubicBezTo>
                    <a:pt x="40636" y="34708"/>
                    <a:pt x="35944" y="28753"/>
                    <a:pt x="26559" y="27670"/>
                  </a:cubicBezTo>
                  <a:cubicBezTo>
                    <a:pt x="1834" y="25324"/>
                    <a:pt x="932" y="57087"/>
                    <a:pt x="390" y="66472"/>
                  </a:cubicBezTo>
                  <a:cubicBezTo>
                    <a:pt x="-1415" y="101484"/>
                    <a:pt x="3278" y="135593"/>
                    <a:pt x="9595" y="169883"/>
                  </a:cubicBezTo>
                  <a:cubicBezTo>
                    <a:pt x="29086" y="276002"/>
                    <a:pt x="45328" y="382481"/>
                    <a:pt x="44968" y="490946"/>
                  </a:cubicBezTo>
                  <a:cubicBezTo>
                    <a:pt x="44787" y="557541"/>
                    <a:pt x="44606" y="624136"/>
                    <a:pt x="39734" y="690550"/>
                  </a:cubicBezTo>
                  <a:cubicBezTo>
                    <a:pt x="37387" y="722494"/>
                    <a:pt x="33417" y="754077"/>
                    <a:pt x="29807" y="785660"/>
                  </a:cubicBezTo>
                  <a:cubicBezTo>
                    <a:pt x="26920" y="811287"/>
                    <a:pt x="43163" y="826988"/>
                    <a:pt x="66083" y="817964"/>
                  </a:cubicBezTo>
                  <a:cubicBezTo>
                    <a:pt x="79077" y="812911"/>
                    <a:pt x="80701" y="798293"/>
                    <a:pt x="80882" y="786742"/>
                  </a:cubicBezTo>
                  <a:cubicBezTo>
                    <a:pt x="82145" y="725562"/>
                    <a:pt x="93695" y="665464"/>
                    <a:pt x="97846" y="604644"/>
                  </a:cubicBezTo>
                  <a:cubicBezTo>
                    <a:pt x="99470" y="582446"/>
                    <a:pt x="100734" y="559887"/>
                    <a:pt x="107411" y="537869"/>
                  </a:cubicBezTo>
                  <a:cubicBezTo>
                    <a:pt x="116435" y="508091"/>
                    <a:pt x="142964" y="495999"/>
                    <a:pt x="170938" y="507189"/>
                  </a:cubicBezTo>
                  <a:cubicBezTo>
                    <a:pt x="191512" y="515310"/>
                    <a:pt x="193316" y="534620"/>
                    <a:pt x="198911" y="553751"/>
                  </a:cubicBezTo>
                  <a:cubicBezTo>
                    <a:pt x="205228" y="575227"/>
                    <a:pt x="208477" y="597606"/>
                    <a:pt x="209920" y="620165"/>
                  </a:cubicBezTo>
                  <a:cubicBezTo>
                    <a:pt x="213349" y="673585"/>
                    <a:pt x="217139" y="726825"/>
                    <a:pt x="220929" y="780065"/>
                  </a:cubicBezTo>
                  <a:cubicBezTo>
                    <a:pt x="221470" y="786562"/>
                    <a:pt x="223456" y="792878"/>
                    <a:pt x="225261" y="799195"/>
                  </a:cubicBezTo>
                  <a:cubicBezTo>
                    <a:pt x="228870" y="811106"/>
                    <a:pt x="238615" y="814355"/>
                    <a:pt x="249625" y="813994"/>
                  </a:cubicBezTo>
                  <a:cubicBezTo>
                    <a:pt x="261355" y="813633"/>
                    <a:pt x="269115" y="807136"/>
                    <a:pt x="271281" y="795586"/>
                  </a:cubicBezTo>
                  <a:cubicBezTo>
                    <a:pt x="272545" y="788186"/>
                    <a:pt x="272364" y="780606"/>
                    <a:pt x="272545" y="773207"/>
                  </a:cubicBezTo>
                  <a:cubicBezTo>
                    <a:pt x="274710" y="708417"/>
                    <a:pt x="270198" y="643988"/>
                    <a:pt x="266950" y="579197"/>
                  </a:cubicBezTo>
                  <a:cubicBezTo>
                    <a:pt x="262619" y="492209"/>
                    <a:pt x="262619" y="404860"/>
                    <a:pt x="268755" y="317691"/>
                  </a:cubicBezTo>
                  <a:cubicBezTo>
                    <a:pt x="273086" y="257052"/>
                    <a:pt x="279222" y="74593"/>
                    <a:pt x="275613" y="54380"/>
                  </a:cubicBezTo>
                  <a:cubicBezTo>
                    <a:pt x="273267" y="40664"/>
                    <a:pt x="270198" y="26587"/>
                    <a:pt x="262077" y="14676"/>
                  </a:cubicBezTo>
                  <a:cubicBezTo>
                    <a:pt x="253956" y="3125"/>
                    <a:pt x="239698" y="-2830"/>
                    <a:pt x="228329" y="1321"/>
                  </a:cubicBezTo>
                  <a:close/>
                </a:path>
              </a:pathLst>
            </a:custGeom>
            <a:solidFill>
              <a:srgbClr val="FFFFFF"/>
            </a:solidFill>
            <a:ln w="1804" cap="flat">
              <a:noFill/>
              <a:prstDash val="solid"/>
              <a:miter/>
            </a:ln>
          </p:spPr>
          <p:txBody>
            <a:bodyPr rtlCol="0" anchor="ctr"/>
            <a:lstStyle/>
            <a:p>
              <a:endParaRPr lang="en-US"/>
            </a:p>
          </p:txBody>
        </p:sp>
        <p:sp>
          <p:nvSpPr>
            <p:cNvPr id="263" name="Freeform 1063">
              <a:extLst>
                <a:ext uri="{FF2B5EF4-FFF2-40B4-BE49-F238E27FC236}">
                  <a16:creationId xmlns:a16="http://schemas.microsoft.com/office/drawing/2014/main" id="{D402EF99-CD24-C5FE-06C7-2B47443EF956}"/>
                </a:ext>
              </a:extLst>
            </p:cNvPr>
            <p:cNvSpPr/>
            <p:nvPr/>
          </p:nvSpPr>
          <p:spPr>
            <a:xfrm>
              <a:off x="8763304" y="4000462"/>
              <a:ext cx="186985" cy="190829"/>
            </a:xfrm>
            <a:custGeom>
              <a:avLst/>
              <a:gdLst>
                <a:gd name="connsiteX0" fmla="*/ 138339 w 186985"/>
                <a:gd name="connsiteY0" fmla="*/ 11287 h 190829"/>
                <a:gd name="connsiteX1" fmla="*/ 53155 w 186985"/>
                <a:gd name="connsiteY1" fmla="*/ 10565 h 190829"/>
                <a:gd name="connsiteX2" fmla="*/ 1179 w 186985"/>
                <a:gd name="connsiteY2" fmla="*/ 87988 h 190829"/>
                <a:gd name="connsiteX3" fmla="*/ 91235 w 186985"/>
                <a:gd name="connsiteY3" fmla="*/ 190678 h 190829"/>
                <a:gd name="connsiteX4" fmla="*/ 151152 w 186985"/>
                <a:gd name="connsiteY4" fmla="*/ 169563 h 190829"/>
                <a:gd name="connsiteX5" fmla="*/ 138339 w 186985"/>
                <a:gd name="connsiteY5" fmla="*/ 11287 h 19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985" h="190829">
                  <a:moveTo>
                    <a:pt x="138339" y="11287"/>
                  </a:moveTo>
                  <a:cubicBezTo>
                    <a:pt x="107117" y="-5497"/>
                    <a:pt x="80406" y="-1707"/>
                    <a:pt x="53155" y="10565"/>
                  </a:cubicBezTo>
                  <a:cubicBezTo>
                    <a:pt x="23016" y="24101"/>
                    <a:pt x="6773" y="53337"/>
                    <a:pt x="1179" y="87988"/>
                  </a:cubicBezTo>
                  <a:cubicBezTo>
                    <a:pt x="-8567" y="147906"/>
                    <a:pt x="43951" y="192122"/>
                    <a:pt x="91235" y="190678"/>
                  </a:cubicBezTo>
                  <a:cubicBezTo>
                    <a:pt x="113253" y="192122"/>
                    <a:pt x="132744" y="183098"/>
                    <a:pt x="151152" y="169563"/>
                  </a:cubicBezTo>
                  <a:cubicBezTo>
                    <a:pt x="204392" y="130039"/>
                    <a:pt x="196812" y="42509"/>
                    <a:pt x="138339" y="11287"/>
                  </a:cubicBezTo>
                  <a:close/>
                </a:path>
              </a:pathLst>
            </a:custGeom>
            <a:solidFill>
              <a:srgbClr val="FFFFFF"/>
            </a:solidFill>
            <a:ln w="1804" cap="flat">
              <a:noFill/>
              <a:prstDash val="solid"/>
              <a:miter/>
            </a:ln>
          </p:spPr>
          <p:txBody>
            <a:bodyPr rtlCol="0" anchor="ctr"/>
            <a:lstStyle/>
            <a:p>
              <a:endParaRPr lang="en-US"/>
            </a:p>
          </p:txBody>
        </p:sp>
        <p:sp>
          <p:nvSpPr>
            <p:cNvPr id="264" name="Freeform 1064">
              <a:extLst>
                <a:ext uri="{FF2B5EF4-FFF2-40B4-BE49-F238E27FC236}">
                  <a16:creationId xmlns:a16="http://schemas.microsoft.com/office/drawing/2014/main" id="{A1602796-340E-0C0E-D60B-D399823B4B20}"/>
                </a:ext>
              </a:extLst>
            </p:cNvPr>
            <p:cNvSpPr/>
            <p:nvPr/>
          </p:nvSpPr>
          <p:spPr>
            <a:xfrm>
              <a:off x="9188171" y="3937601"/>
              <a:ext cx="179815" cy="176735"/>
            </a:xfrm>
            <a:custGeom>
              <a:avLst/>
              <a:gdLst>
                <a:gd name="connsiteX0" fmla="*/ 17750 w 179815"/>
                <a:gd name="connsiteY0" fmla="*/ 36429 h 176735"/>
                <a:gd name="connsiteX1" fmla="*/ 84706 w 179815"/>
                <a:gd name="connsiteY1" fmla="*/ 176476 h 176735"/>
                <a:gd name="connsiteX2" fmla="*/ 179816 w 179815"/>
                <a:gd name="connsiteY2" fmla="*/ 74509 h 176735"/>
                <a:gd name="connsiteX3" fmla="*/ 137043 w 179815"/>
                <a:gd name="connsiteY3" fmla="*/ 9718 h 176735"/>
                <a:gd name="connsiteX4" fmla="*/ 17750 w 179815"/>
                <a:gd name="connsiteY4" fmla="*/ 36429 h 176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15" h="176735">
                  <a:moveTo>
                    <a:pt x="17750" y="36429"/>
                  </a:moveTo>
                  <a:cubicBezTo>
                    <a:pt x="-23939" y="96887"/>
                    <a:pt x="11614" y="168535"/>
                    <a:pt x="84706" y="176476"/>
                  </a:cubicBezTo>
                  <a:cubicBezTo>
                    <a:pt x="150940" y="180988"/>
                    <a:pt x="178011" y="125763"/>
                    <a:pt x="179816" y="74509"/>
                  </a:cubicBezTo>
                  <a:cubicBezTo>
                    <a:pt x="179454" y="59710"/>
                    <a:pt x="172597" y="31556"/>
                    <a:pt x="137043" y="9718"/>
                  </a:cubicBezTo>
                  <a:cubicBezTo>
                    <a:pt x="120259" y="-2193"/>
                    <a:pt x="49514" y="-11938"/>
                    <a:pt x="17750" y="36429"/>
                  </a:cubicBezTo>
                  <a:close/>
                </a:path>
              </a:pathLst>
            </a:custGeom>
            <a:solidFill>
              <a:srgbClr val="FFFFFF"/>
            </a:solidFill>
            <a:ln w="1804" cap="flat">
              <a:noFill/>
              <a:prstDash val="solid"/>
              <a:miter/>
            </a:ln>
          </p:spPr>
          <p:txBody>
            <a:bodyPr rtlCol="0" anchor="ctr"/>
            <a:lstStyle/>
            <a:p>
              <a:endParaRPr lang="en-US"/>
            </a:p>
          </p:txBody>
        </p:sp>
        <p:sp>
          <p:nvSpPr>
            <p:cNvPr id="265" name="Freeform 1065">
              <a:extLst>
                <a:ext uri="{FF2B5EF4-FFF2-40B4-BE49-F238E27FC236}">
                  <a16:creationId xmlns:a16="http://schemas.microsoft.com/office/drawing/2014/main" id="{816FA5DC-E41D-59C2-FD21-F5086664C36A}"/>
                </a:ext>
              </a:extLst>
            </p:cNvPr>
            <p:cNvSpPr/>
            <p:nvPr/>
          </p:nvSpPr>
          <p:spPr>
            <a:xfrm>
              <a:off x="7953757" y="4027094"/>
              <a:ext cx="177832" cy="164712"/>
            </a:xfrm>
            <a:custGeom>
              <a:avLst/>
              <a:gdLst>
                <a:gd name="connsiteX0" fmla="*/ 76378 w 177832"/>
                <a:gd name="connsiteY0" fmla="*/ 163324 h 164712"/>
                <a:gd name="connsiteX1" fmla="*/ 127091 w 177832"/>
                <a:gd name="connsiteY1" fmla="*/ 147623 h 164712"/>
                <a:gd name="connsiteX2" fmla="*/ 177624 w 177832"/>
                <a:gd name="connsiteY2" fmla="*/ 96910 h 164712"/>
                <a:gd name="connsiteX3" fmla="*/ 140446 w 177832"/>
                <a:gd name="connsiteY3" fmla="*/ 13711 h 164712"/>
                <a:gd name="connsiteX4" fmla="*/ 41547 w 177832"/>
                <a:gd name="connsiteY4" fmla="*/ 13711 h 164712"/>
                <a:gd name="connsiteX5" fmla="*/ 2023 w 177832"/>
                <a:gd name="connsiteY5" fmla="*/ 115318 h 164712"/>
                <a:gd name="connsiteX6" fmla="*/ 76378 w 177832"/>
                <a:gd name="connsiteY6" fmla="*/ 163324 h 164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832" h="164712">
                  <a:moveTo>
                    <a:pt x="76378" y="163324"/>
                  </a:moveTo>
                  <a:cubicBezTo>
                    <a:pt x="93704" y="159534"/>
                    <a:pt x="111390" y="155383"/>
                    <a:pt x="127091" y="147623"/>
                  </a:cubicBezTo>
                  <a:cubicBezTo>
                    <a:pt x="152899" y="134809"/>
                    <a:pt x="180511" y="121274"/>
                    <a:pt x="177624" y="96910"/>
                  </a:cubicBezTo>
                  <a:cubicBezTo>
                    <a:pt x="175278" y="55220"/>
                    <a:pt x="169683" y="28149"/>
                    <a:pt x="140446" y="13711"/>
                  </a:cubicBezTo>
                  <a:cubicBezTo>
                    <a:pt x="107600" y="-2531"/>
                    <a:pt x="74032" y="-6502"/>
                    <a:pt x="41547" y="13711"/>
                  </a:cubicBezTo>
                  <a:cubicBezTo>
                    <a:pt x="11768" y="32119"/>
                    <a:pt x="-6279" y="81569"/>
                    <a:pt x="2023" y="115318"/>
                  </a:cubicBezTo>
                  <a:cubicBezTo>
                    <a:pt x="10325" y="148886"/>
                    <a:pt x="42630" y="170543"/>
                    <a:pt x="76378" y="163324"/>
                  </a:cubicBezTo>
                  <a:close/>
                </a:path>
              </a:pathLst>
            </a:custGeom>
            <a:solidFill>
              <a:srgbClr val="FFFFFF"/>
            </a:solidFill>
            <a:ln w="1804" cap="flat">
              <a:noFill/>
              <a:prstDash val="solid"/>
              <a:miter/>
            </a:ln>
          </p:spPr>
          <p:txBody>
            <a:bodyPr rtlCol="0" anchor="ctr"/>
            <a:lstStyle/>
            <a:p>
              <a:endParaRPr lang="en-US"/>
            </a:p>
          </p:txBody>
        </p:sp>
        <p:sp>
          <p:nvSpPr>
            <p:cNvPr id="266" name="Freeform 1066">
              <a:extLst>
                <a:ext uri="{FF2B5EF4-FFF2-40B4-BE49-F238E27FC236}">
                  <a16:creationId xmlns:a16="http://schemas.microsoft.com/office/drawing/2014/main" id="{BA4C8E4C-8CCA-AD9A-4A08-403ADD9AEDDD}"/>
                </a:ext>
              </a:extLst>
            </p:cNvPr>
            <p:cNvSpPr/>
            <p:nvPr/>
          </p:nvSpPr>
          <p:spPr>
            <a:xfrm>
              <a:off x="8575352" y="3959850"/>
              <a:ext cx="483133" cy="725156"/>
            </a:xfrm>
            <a:custGeom>
              <a:avLst/>
              <a:gdLst>
                <a:gd name="connsiteX0" fmla="*/ 461647 w 483133"/>
                <a:gd name="connsiteY0" fmla="*/ 103 h 725156"/>
                <a:gd name="connsiteX1" fmla="*/ 434756 w 483133"/>
                <a:gd name="connsiteY1" fmla="*/ 26813 h 725156"/>
                <a:gd name="connsiteX2" fmla="*/ 424830 w 483133"/>
                <a:gd name="connsiteY2" fmla="*/ 96115 h 725156"/>
                <a:gd name="connsiteX3" fmla="*/ 414362 w 483133"/>
                <a:gd name="connsiteY3" fmla="*/ 165597 h 725156"/>
                <a:gd name="connsiteX4" fmla="*/ 394149 w 483133"/>
                <a:gd name="connsiteY4" fmla="*/ 190863 h 725156"/>
                <a:gd name="connsiteX5" fmla="*/ 349933 w 483133"/>
                <a:gd name="connsiteY5" fmla="*/ 220461 h 725156"/>
                <a:gd name="connsiteX6" fmla="*/ 247424 w 483133"/>
                <a:gd name="connsiteY6" fmla="*/ 245005 h 725156"/>
                <a:gd name="connsiteX7" fmla="*/ 190936 w 483133"/>
                <a:gd name="connsiteY7" fmla="*/ 204940 h 725156"/>
                <a:gd name="connsiteX8" fmla="*/ 135892 w 483133"/>
                <a:gd name="connsiteY8" fmla="*/ 200970 h 725156"/>
                <a:gd name="connsiteX9" fmla="*/ 79403 w 483133"/>
                <a:gd name="connsiteY9" fmla="*/ 259083 h 725156"/>
                <a:gd name="connsiteX10" fmla="*/ 72726 w 483133"/>
                <a:gd name="connsiteY10" fmla="*/ 241938 h 725156"/>
                <a:gd name="connsiteX11" fmla="*/ 58107 w 483133"/>
                <a:gd name="connsiteY11" fmla="*/ 199526 h 725156"/>
                <a:gd name="connsiteX12" fmla="*/ 5770 w 483133"/>
                <a:gd name="connsiteY12" fmla="*/ 200970 h 725156"/>
                <a:gd name="connsiteX13" fmla="*/ 897 w 483133"/>
                <a:gd name="connsiteY13" fmla="*/ 230929 h 725156"/>
                <a:gd name="connsiteX14" fmla="*/ 48181 w 483133"/>
                <a:gd name="connsiteY14" fmla="*/ 371879 h 725156"/>
                <a:gd name="connsiteX15" fmla="*/ 73448 w 483133"/>
                <a:gd name="connsiteY15" fmla="*/ 383609 h 725156"/>
                <a:gd name="connsiteX16" fmla="*/ 101602 w 483133"/>
                <a:gd name="connsiteY16" fmla="*/ 358163 h 725156"/>
                <a:gd name="connsiteX17" fmla="*/ 148344 w 483133"/>
                <a:gd name="connsiteY17" fmla="*/ 240855 h 725156"/>
                <a:gd name="connsiteX18" fmla="*/ 158812 w 483133"/>
                <a:gd name="connsiteY18" fmla="*/ 233816 h 725156"/>
                <a:gd name="connsiteX19" fmla="*/ 160075 w 483133"/>
                <a:gd name="connsiteY19" fmla="*/ 245547 h 725156"/>
                <a:gd name="connsiteX20" fmla="*/ 145637 w 483133"/>
                <a:gd name="connsiteY20" fmla="*/ 276047 h 725156"/>
                <a:gd name="connsiteX21" fmla="*/ 91676 w 483133"/>
                <a:gd name="connsiteY21" fmla="*/ 446595 h 725156"/>
                <a:gd name="connsiteX22" fmla="*/ 69477 w 483133"/>
                <a:gd name="connsiteY22" fmla="*/ 602524 h 725156"/>
                <a:gd name="connsiteX23" fmla="*/ 66770 w 483133"/>
                <a:gd name="connsiteY23" fmla="*/ 692400 h 725156"/>
                <a:gd name="connsiteX24" fmla="*/ 96368 w 483133"/>
                <a:gd name="connsiteY24" fmla="*/ 725065 h 725156"/>
                <a:gd name="connsiteX25" fmla="*/ 126687 w 483133"/>
                <a:gd name="connsiteY25" fmla="*/ 690415 h 725156"/>
                <a:gd name="connsiteX26" fmla="*/ 154841 w 483133"/>
                <a:gd name="connsiteY26" fmla="*/ 477456 h 725156"/>
                <a:gd name="connsiteX27" fmla="*/ 191658 w 483133"/>
                <a:gd name="connsiteY27" fmla="*/ 451468 h 725156"/>
                <a:gd name="connsiteX28" fmla="*/ 223602 w 483133"/>
                <a:gd name="connsiteY28" fmla="*/ 467530 h 725156"/>
                <a:gd name="connsiteX29" fmla="*/ 240205 w 483133"/>
                <a:gd name="connsiteY29" fmla="*/ 574551 h 725156"/>
                <a:gd name="connsiteX30" fmla="*/ 251214 w 483133"/>
                <a:gd name="connsiteY30" fmla="*/ 677962 h 725156"/>
                <a:gd name="connsiteX31" fmla="*/ 257170 w 483133"/>
                <a:gd name="connsiteY31" fmla="*/ 701965 h 725156"/>
                <a:gd name="connsiteX32" fmla="*/ 300303 w 483133"/>
                <a:gd name="connsiteY32" fmla="*/ 720915 h 725156"/>
                <a:gd name="connsiteX33" fmla="*/ 308966 w 483133"/>
                <a:gd name="connsiteY33" fmla="*/ 688430 h 725156"/>
                <a:gd name="connsiteX34" fmla="*/ 302288 w 483133"/>
                <a:gd name="connsiteY34" fmla="*/ 649628 h 725156"/>
                <a:gd name="connsiteX35" fmla="*/ 294167 w 483133"/>
                <a:gd name="connsiteY35" fmla="*/ 459589 h 725156"/>
                <a:gd name="connsiteX36" fmla="*/ 299761 w 483133"/>
                <a:gd name="connsiteY36" fmla="*/ 420606 h 725156"/>
                <a:gd name="connsiteX37" fmla="*/ 330623 w 483133"/>
                <a:gd name="connsiteY37" fmla="*/ 306908 h 725156"/>
                <a:gd name="connsiteX38" fmla="*/ 340909 w 483133"/>
                <a:gd name="connsiteY38" fmla="*/ 302035 h 725156"/>
                <a:gd name="connsiteX39" fmla="*/ 362566 w 483133"/>
                <a:gd name="connsiteY39" fmla="*/ 300411 h 725156"/>
                <a:gd name="connsiteX40" fmla="*/ 438004 w 483133"/>
                <a:gd name="connsiteY40" fmla="*/ 232734 h 725156"/>
                <a:gd name="connsiteX41" fmla="*/ 472294 w 483133"/>
                <a:gd name="connsiteY41" fmla="*/ 155310 h 725156"/>
                <a:gd name="connsiteX42" fmla="*/ 477528 w 483133"/>
                <a:gd name="connsiteY42" fmla="*/ 104958 h 725156"/>
                <a:gd name="connsiteX43" fmla="*/ 483123 w 483133"/>
                <a:gd name="connsiteY43" fmla="*/ 32227 h 725156"/>
                <a:gd name="connsiteX44" fmla="*/ 461647 w 483133"/>
                <a:gd name="connsiteY44" fmla="*/ 103 h 7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83133" h="725156">
                  <a:moveTo>
                    <a:pt x="461647" y="103"/>
                  </a:moveTo>
                  <a:cubicBezTo>
                    <a:pt x="448472" y="-1160"/>
                    <a:pt x="439809" y="9307"/>
                    <a:pt x="434756" y="26813"/>
                  </a:cubicBezTo>
                  <a:cubicBezTo>
                    <a:pt x="428259" y="49372"/>
                    <a:pt x="425552" y="72653"/>
                    <a:pt x="424830" y="96115"/>
                  </a:cubicBezTo>
                  <a:cubicBezTo>
                    <a:pt x="424108" y="119757"/>
                    <a:pt x="421040" y="142858"/>
                    <a:pt x="414362" y="165597"/>
                  </a:cubicBezTo>
                  <a:cubicBezTo>
                    <a:pt x="411114" y="176967"/>
                    <a:pt x="405700" y="186171"/>
                    <a:pt x="394149" y="190863"/>
                  </a:cubicBezTo>
                  <a:cubicBezTo>
                    <a:pt x="377546" y="197721"/>
                    <a:pt x="364191" y="209633"/>
                    <a:pt x="349933" y="220461"/>
                  </a:cubicBezTo>
                  <a:cubicBezTo>
                    <a:pt x="319613" y="243381"/>
                    <a:pt x="286767" y="255654"/>
                    <a:pt x="247424" y="245005"/>
                  </a:cubicBezTo>
                  <a:cubicBezTo>
                    <a:pt x="222880" y="238328"/>
                    <a:pt x="207720" y="220822"/>
                    <a:pt x="190936" y="204940"/>
                  </a:cubicBezTo>
                  <a:cubicBezTo>
                    <a:pt x="170001" y="184908"/>
                    <a:pt x="160075" y="184006"/>
                    <a:pt x="135892" y="200970"/>
                  </a:cubicBezTo>
                  <a:cubicBezTo>
                    <a:pt x="113693" y="216491"/>
                    <a:pt x="97090" y="237426"/>
                    <a:pt x="79403" y="259083"/>
                  </a:cubicBezTo>
                  <a:cubicBezTo>
                    <a:pt x="73808" y="252947"/>
                    <a:pt x="73989" y="247352"/>
                    <a:pt x="72726" y="241938"/>
                  </a:cubicBezTo>
                  <a:cubicBezTo>
                    <a:pt x="69477" y="227319"/>
                    <a:pt x="66048" y="212520"/>
                    <a:pt x="58107" y="199526"/>
                  </a:cubicBezTo>
                  <a:cubicBezTo>
                    <a:pt x="43489" y="175343"/>
                    <a:pt x="19666" y="176065"/>
                    <a:pt x="5770" y="200970"/>
                  </a:cubicBezTo>
                  <a:cubicBezTo>
                    <a:pt x="536" y="210174"/>
                    <a:pt x="-1268" y="220281"/>
                    <a:pt x="897" y="230929"/>
                  </a:cubicBezTo>
                  <a:cubicBezTo>
                    <a:pt x="11184" y="279837"/>
                    <a:pt x="28690" y="326219"/>
                    <a:pt x="48181" y="371879"/>
                  </a:cubicBezTo>
                  <a:cubicBezTo>
                    <a:pt x="53235" y="383790"/>
                    <a:pt x="62078" y="386316"/>
                    <a:pt x="73448" y="383609"/>
                  </a:cubicBezTo>
                  <a:cubicBezTo>
                    <a:pt x="87344" y="380181"/>
                    <a:pt x="97631" y="375488"/>
                    <a:pt x="101602" y="358163"/>
                  </a:cubicBezTo>
                  <a:cubicBezTo>
                    <a:pt x="110986" y="316834"/>
                    <a:pt x="128131" y="278213"/>
                    <a:pt x="148344" y="240855"/>
                  </a:cubicBezTo>
                  <a:cubicBezTo>
                    <a:pt x="150690" y="236523"/>
                    <a:pt x="153758" y="231831"/>
                    <a:pt x="158812" y="233816"/>
                  </a:cubicBezTo>
                  <a:cubicBezTo>
                    <a:pt x="164948" y="236162"/>
                    <a:pt x="161880" y="241396"/>
                    <a:pt x="160075" y="245547"/>
                  </a:cubicBezTo>
                  <a:cubicBezTo>
                    <a:pt x="155382" y="255834"/>
                    <a:pt x="150871" y="266121"/>
                    <a:pt x="145637" y="276047"/>
                  </a:cubicBezTo>
                  <a:cubicBezTo>
                    <a:pt x="118024" y="329828"/>
                    <a:pt x="103947" y="388302"/>
                    <a:pt x="91676" y="446595"/>
                  </a:cubicBezTo>
                  <a:cubicBezTo>
                    <a:pt x="80847" y="497849"/>
                    <a:pt x="75252" y="550367"/>
                    <a:pt x="69477" y="602524"/>
                  </a:cubicBezTo>
                  <a:cubicBezTo>
                    <a:pt x="66048" y="632302"/>
                    <a:pt x="62800" y="662441"/>
                    <a:pt x="66770" y="692400"/>
                  </a:cubicBezTo>
                  <a:cubicBezTo>
                    <a:pt x="69657" y="714418"/>
                    <a:pt x="78681" y="726329"/>
                    <a:pt x="96368" y="725065"/>
                  </a:cubicBezTo>
                  <a:cubicBezTo>
                    <a:pt x="116220" y="723802"/>
                    <a:pt x="125243" y="709725"/>
                    <a:pt x="126687" y="690415"/>
                  </a:cubicBezTo>
                  <a:cubicBezTo>
                    <a:pt x="127229" y="683015"/>
                    <a:pt x="128492" y="533222"/>
                    <a:pt x="154841" y="477456"/>
                  </a:cubicBezTo>
                  <a:cubicBezTo>
                    <a:pt x="162963" y="459769"/>
                    <a:pt x="175235" y="453272"/>
                    <a:pt x="191658" y="451468"/>
                  </a:cubicBezTo>
                  <a:cubicBezTo>
                    <a:pt x="206637" y="449843"/>
                    <a:pt x="218368" y="457423"/>
                    <a:pt x="223602" y="467530"/>
                  </a:cubicBezTo>
                  <a:cubicBezTo>
                    <a:pt x="239844" y="498030"/>
                    <a:pt x="238762" y="540441"/>
                    <a:pt x="240205" y="574551"/>
                  </a:cubicBezTo>
                  <a:cubicBezTo>
                    <a:pt x="241649" y="609201"/>
                    <a:pt x="244176" y="643852"/>
                    <a:pt x="251214" y="677962"/>
                  </a:cubicBezTo>
                  <a:cubicBezTo>
                    <a:pt x="252838" y="686083"/>
                    <a:pt x="253380" y="694566"/>
                    <a:pt x="257170" y="701965"/>
                  </a:cubicBezTo>
                  <a:cubicBezTo>
                    <a:pt x="263667" y="715501"/>
                    <a:pt x="269081" y="726870"/>
                    <a:pt x="300303" y="720915"/>
                  </a:cubicBezTo>
                  <a:cubicBezTo>
                    <a:pt x="315282" y="715320"/>
                    <a:pt x="310229" y="698897"/>
                    <a:pt x="308966" y="688430"/>
                  </a:cubicBezTo>
                  <a:cubicBezTo>
                    <a:pt x="307522" y="675435"/>
                    <a:pt x="304273" y="662622"/>
                    <a:pt x="302288" y="649628"/>
                  </a:cubicBezTo>
                  <a:cubicBezTo>
                    <a:pt x="292904" y="586642"/>
                    <a:pt x="286407" y="523296"/>
                    <a:pt x="294167" y="459589"/>
                  </a:cubicBezTo>
                  <a:cubicBezTo>
                    <a:pt x="295791" y="446595"/>
                    <a:pt x="298498" y="433781"/>
                    <a:pt x="299761" y="420606"/>
                  </a:cubicBezTo>
                  <a:cubicBezTo>
                    <a:pt x="303552" y="381083"/>
                    <a:pt x="321057" y="345168"/>
                    <a:pt x="330623" y="306908"/>
                  </a:cubicBezTo>
                  <a:cubicBezTo>
                    <a:pt x="331886" y="301855"/>
                    <a:pt x="338202" y="297704"/>
                    <a:pt x="340909" y="302035"/>
                  </a:cubicBezTo>
                  <a:cubicBezTo>
                    <a:pt x="350114" y="315932"/>
                    <a:pt x="356791" y="305464"/>
                    <a:pt x="362566" y="300411"/>
                  </a:cubicBezTo>
                  <a:cubicBezTo>
                    <a:pt x="388013" y="278213"/>
                    <a:pt x="413640" y="256195"/>
                    <a:pt x="438004" y="232734"/>
                  </a:cubicBezTo>
                  <a:cubicBezTo>
                    <a:pt x="459661" y="211979"/>
                    <a:pt x="472114" y="186532"/>
                    <a:pt x="472294" y="155310"/>
                  </a:cubicBezTo>
                  <a:cubicBezTo>
                    <a:pt x="472475" y="138526"/>
                    <a:pt x="476085" y="121742"/>
                    <a:pt x="477528" y="104958"/>
                  </a:cubicBezTo>
                  <a:cubicBezTo>
                    <a:pt x="479874" y="80774"/>
                    <a:pt x="482942" y="56410"/>
                    <a:pt x="483123" y="32227"/>
                  </a:cubicBezTo>
                  <a:cubicBezTo>
                    <a:pt x="483484" y="14541"/>
                    <a:pt x="474280" y="1366"/>
                    <a:pt x="461647" y="103"/>
                  </a:cubicBezTo>
                  <a:close/>
                </a:path>
              </a:pathLst>
            </a:custGeom>
            <a:solidFill>
              <a:srgbClr val="FFFFFF"/>
            </a:solidFill>
            <a:ln w="1804" cap="flat">
              <a:noFill/>
              <a:prstDash val="solid"/>
              <a:miter/>
            </a:ln>
          </p:spPr>
          <p:txBody>
            <a:bodyPr rtlCol="0" anchor="ctr"/>
            <a:lstStyle/>
            <a:p>
              <a:endParaRPr lang="en-US"/>
            </a:p>
          </p:txBody>
        </p:sp>
        <p:sp>
          <p:nvSpPr>
            <p:cNvPr id="267" name="Freeform 1067">
              <a:extLst>
                <a:ext uri="{FF2B5EF4-FFF2-40B4-BE49-F238E27FC236}">
                  <a16:creationId xmlns:a16="http://schemas.microsoft.com/office/drawing/2014/main" id="{C99955A4-E15D-A27D-A4C9-A3DF7440E4D0}"/>
                </a:ext>
              </a:extLst>
            </p:cNvPr>
            <p:cNvSpPr/>
            <p:nvPr/>
          </p:nvSpPr>
          <p:spPr>
            <a:xfrm>
              <a:off x="9471030" y="3651524"/>
              <a:ext cx="3255" cy="7222"/>
            </a:xfrm>
            <a:custGeom>
              <a:avLst/>
              <a:gdLst>
                <a:gd name="connsiteX0" fmla="*/ 3256 w 3255"/>
                <a:gd name="connsiteY0" fmla="*/ 0 h 7222"/>
                <a:gd name="connsiteX1" fmla="*/ 8 w 3255"/>
                <a:gd name="connsiteY1" fmla="*/ 7219 h 7222"/>
                <a:gd name="connsiteX2" fmla="*/ 3256 w 3255"/>
                <a:gd name="connsiteY2" fmla="*/ 0 h 7222"/>
              </a:gdLst>
              <a:ahLst/>
              <a:cxnLst>
                <a:cxn ang="0">
                  <a:pos x="connsiteX0" y="connsiteY0"/>
                </a:cxn>
                <a:cxn ang="0">
                  <a:pos x="connsiteX1" y="connsiteY1"/>
                </a:cxn>
                <a:cxn ang="0">
                  <a:pos x="connsiteX2" y="connsiteY2"/>
                </a:cxn>
              </a:cxnLst>
              <a:rect l="l" t="t" r="r" b="b"/>
              <a:pathLst>
                <a:path w="3255" h="7222">
                  <a:moveTo>
                    <a:pt x="3256" y="0"/>
                  </a:moveTo>
                  <a:cubicBezTo>
                    <a:pt x="2895" y="722"/>
                    <a:pt x="-173" y="7399"/>
                    <a:pt x="8" y="7219"/>
                  </a:cubicBezTo>
                  <a:cubicBezTo>
                    <a:pt x="1270" y="6677"/>
                    <a:pt x="2353" y="3429"/>
                    <a:pt x="3256" y="0"/>
                  </a:cubicBezTo>
                  <a:close/>
                </a:path>
              </a:pathLst>
            </a:custGeom>
            <a:solidFill>
              <a:srgbClr val="FFFFFF"/>
            </a:solidFill>
            <a:ln w="1804" cap="flat">
              <a:noFill/>
              <a:prstDash val="solid"/>
              <a:miter/>
            </a:ln>
          </p:spPr>
          <p:txBody>
            <a:bodyPr rtlCol="0" anchor="ctr"/>
            <a:lstStyle/>
            <a:p>
              <a:endParaRPr lang="en-US"/>
            </a:p>
          </p:txBody>
        </p:sp>
        <p:sp>
          <p:nvSpPr>
            <p:cNvPr id="268" name="Freeform 1068">
              <a:extLst>
                <a:ext uri="{FF2B5EF4-FFF2-40B4-BE49-F238E27FC236}">
                  <a16:creationId xmlns:a16="http://schemas.microsoft.com/office/drawing/2014/main" id="{8B1AC510-82FF-DCE4-4F90-13497F37F4F7}"/>
                </a:ext>
              </a:extLst>
            </p:cNvPr>
            <p:cNvSpPr/>
            <p:nvPr/>
          </p:nvSpPr>
          <p:spPr>
            <a:xfrm>
              <a:off x="8280452" y="3886139"/>
              <a:ext cx="838300" cy="384069"/>
            </a:xfrm>
            <a:custGeom>
              <a:avLst/>
              <a:gdLst>
                <a:gd name="connsiteX0" fmla="*/ 802386 w 838300"/>
                <a:gd name="connsiteY0" fmla="*/ 12272 h 384069"/>
                <a:gd name="connsiteX1" fmla="*/ 695546 w 838300"/>
                <a:gd name="connsiteY1" fmla="*/ 44758 h 384069"/>
                <a:gd name="connsiteX2" fmla="*/ 586720 w 838300"/>
                <a:gd name="connsiteY2" fmla="*/ 71829 h 384069"/>
                <a:gd name="connsiteX3" fmla="*/ 379536 w 838300"/>
                <a:gd name="connsiteY3" fmla="*/ 138062 h 384069"/>
                <a:gd name="connsiteX4" fmla="*/ 185166 w 838300"/>
                <a:gd name="connsiteY4" fmla="*/ 192926 h 384069"/>
                <a:gd name="connsiteX5" fmla="*/ 31403 w 838300"/>
                <a:gd name="connsiteY5" fmla="*/ 210252 h 384069"/>
                <a:gd name="connsiteX6" fmla="*/ 181 w 838300"/>
                <a:gd name="connsiteY6" fmla="*/ 205198 h 384069"/>
                <a:gd name="connsiteX7" fmla="*/ 0 w 838300"/>
                <a:gd name="connsiteY7" fmla="*/ 209891 h 384069"/>
                <a:gd name="connsiteX8" fmla="*/ 0 w 838300"/>
                <a:gd name="connsiteY8" fmla="*/ 210071 h 384069"/>
                <a:gd name="connsiteX9" fmla="*/ 0 w 838300"/>
                <a:gd name="connsiteY9" fmla="*/ 212057 h 384069"/>
                <a:gd name="connsiteX10" fmla="*/ 0 w 838300"/>
                <a:gd name="connsiteY10" fmla="*/ 212237 h 384069"/>
                <a:gd name="connsiteX11" fmla="*/ 0 w 838300"/>
                <a:gd name="connsiteY11" fmla="*/ 214403 h 384069"/>
                <a:gd name="connsiteX12" fmla="*/ 0 w 838300"/>
                <a:gd name="connsiteY12" fmla="*/ 214403 h 384069"/>
                <a:gd name="connsiteX13" fmla="*/ 181 w 838300"/>
                <a:gd name="connsiteY13" fmla="*/ 216388 h 384069"/>
                <a:gd name="connsiteX14" fmla="*/ 181 w 838300"/>
                <a:gd name="connsiteY14" fmla="*/ 216749 h 384069"/>
                <a:gd name="connsiteX15" fmla="*/ 722 w 838300"/>
                <a:gd name="connsiteY15" fmla="*/ 220900 h 384069"/>
                <a:gd name="connsiteX16" fmla="*/ 722 w 838300"/>
                <a:gd name="connsiteY16" fmla="*/ 221260 h 384069"/>
                <a:gd name="connsiteX17" fmla="*/ 1083 w 838300"/>
                <a:gd name="connsiteY17" fmla="*/ 223065 h 384069"/>
                <a:gd name="connsiteX18" fmla="*/ 1083 w 838300"/>
                <a:gd name="connsiteY18" fmla="*/ 223427 h 384069"/>
                <a:gd name="connsiteX19" fmla="*/ 1625 w 838300"/>
                <a:gd name="connsiteY19" fmla="*/ 225592 h 384069"/>
                <a:gd name="connsiteX20" fmla="*/ 1625 w 838300"/>
                <a:gd name="connsiteY20" fmla="*/ 225772 h 384069"/>
                <a:gd name="connsiteX21" fmla="*/ 2166 w 838300"/>
                <a:gd name="connsiteY21" fmla="*/ 227758 h 384069"/>
                <a:gd name="connsiteX22" fmla="*/ 2346 w 838300"/>
                <a:gd name="connsiteY22" fmla="*/ 228299 h 384069"/>
                <a:gd name="connsiteX23" fmla="*/ 3971 w 838300"/>
                <a:gd name="connsiteY23" fmla="*/ 233172 h 384069"/>
                <a:gd name="connsiteX24" fmla="*/ 4151 w 838300"/>
                <a:gd name="connsiteY24" fmla="*/ 233713 h 384069"/>
                <a:gd name="connsiteX25" fmla="*/ 5053 w 838300"/>
                <a:gd name="connsiteY25" fmla="*/ 235879 h 384069"/>
                <a:gd name="connsiteX26" fmla="*/ 5234 w 838300"/>
                <a:gd name="connsiteY26" fmla="*/ 236421 h 384069"/>
                <a:gd name="connsiteX27" fmla="*/ 6497 w 838300"/>
                <a:gd name="connsiteY27" fmla="*/ 239128 h 384069"/>
                <a:gd name="connsiteX28" fmla="*/ 6858 w 838300"/>
                <a:gd name="connsiteY28" fmla="*/ 239669 h 384069"/>
                <a:gd name="connsiteX29" fmla="*/ 7941 w 838300"/>
                <a:gd name="connsiteY29" fmla="*/ 242015 h 384069"/>
                <a:gd name="connsiteX30" fmla="*/ 8302 w 838300"/>
                <a:gd name="connsiteY30" fmla="*/ 242917 h 384069"/>
                <a:gd name="connsiteX31" fmla="*/ 9926 w 838300"/>
                <a:gd name="connsiteY31" fmla="*/ 245986 h 384069"/>
                <a:gd name="connsiteX32" fmla="*/ 51255 w 838300"/>
                <a:gd name="connsiteY32" fmla="*/ 353548 h 384069"/>
                <a:gd name="connsiteX33" fmla="*/ 121459 w 838300"/>
                <a:gd name="connsiteY33" fmla="*/ 376288 h 384069"/>
                <a:gd name="connsiteX34" fmla="*/ 162065 w 838300"/>
                <a:gd name="connsiteY34" fmla="*/ 356977 h 384069"/>
                <a:gd name="connsiteX35" fmla="*/ 262770 w 838300"/>
                <a:gd name="connsiteY35" fmla="*/ 313663 h 384069"/>
                <a:gd name="connsiteX36" fmla="*/ 279013 w 838300"/>
                <a:gd name="connsiteY36" fmla="*/ 287675 h 384069"/>
                <a:gd name="connsiteX37" fmla="*/ 351021 w 838300"/>
                <a:gd name="connsiteY37" fmla="*/ 242015 h 384069"/>
                <a:gd name="connsiteX38" fmla="*/ 373942 w 838300"/>
                <a:gd name="connsiteY38" fmla="*/ 259341 h 384069"/>
                <a:gd name="connsiteX39" fmla="*/ 447395 w 838300"/>
                <a:gd name="connsiteY39" fmla="*/ 224690 h 384069"/>
                <a:gd name="connsiteX40" fmla="*/ 468149 w 838300"/>
                <a:gd name="connsiteY40" fmla="*/ 199423 h 384069"/>
                <a:gd name="connsiteX41" fmla="*/ 516696 w 838300"/>
                <a:gd name="connsiteY41" fmla="*/ 118030 h 384069"/>
                <a:gd name="connsiteX42" fmla="*/ 638336 w 838300"/>
                <a:gd name="connsiteY42" fmla="*/ 113518 h 384069"/>
                <a:gd name="connsiteX43" fmla="*/ 670460 w 838300"/>
                <a:gd name="connsiteY43" fmla="*/ 122722 h 384069"/>
                <a:gd name="connsiteX44" fmla="*/ 696268 w 838300"/>
                <a:gd name="connsiteY44" fmla="*/ 111352 h 384069"/>
                <a:gd name="connsiteX45" fmla="*/ 717744 w 838300"/>
                <a:gd name="connsiteY45" fmla="*/ 88251 h 384069"/>
                <a:gd name="connsiteX46" fmla="*/ 777481 w 838300"/>
                <a:gd name="connsiteY46" fmla="*/ 64248 h 384069"/>
                <a:gd name="connsiteX47" fmla="*/ 822238 w 838300"/>
                <a:gd name="connsiteY47" fmla="*/ 58473 h 384069"/>
                <a:gd name="connsiteX48" fmla="*/ 830901 w 838300"/>
                <a:gd name="connsiteY48" fmla="*/ 28876 h 384069"/>
                <a:gd name="connsiteX49" fmla="*/ 832164 w 838300"/>
                <a:gd name="connsiteY49" fmla="*/ 17687 h 384069"/>
                <a:gd name="connsiteX50" fmla="*/ 833067 w 838300"/>
                <a:gd name="connsiteY50" fmla="*/ 13355 h 384069"/>
                <a:gd name="connsiteX51" fmla="*/ 833428 w 838300"/>
                <a:gd name="connsiteY51" fmla="*/ 12092 h 384069"/>
                <a:gd name="connsiteX52" fmla="*/ 834330 w 838300"/>
                <a:gd name="connsiteY52" fmla="*/ 9024 h 384069"/>
                <a:gd name="connsiteX53" fmla="*/ 834691 w 838300"/>
                <a:gd name="connsiteY53" fmla="*/ 7941 h 384069"/>
                <a:gd name="connsiteX54" fmla="*/ 836135 w 838300"/>
                <a:gd name="connsiteY54" fmla="*/ 4512 h 384069"/>
                <a:gd name="connsiteX55" fmla="*/ 836315 w 838300"/>
                <a:gd name="connsiteY55" fmla="*/ 3970 h 384069"/>
                <a:gd name="connsiteX56" fmla="*/ 838300 w 838300"/>
                <a:gd name="connsiteY56" fmla="*/ 0 h 384069"/>
                <a:gd name="connsiteX57" fmla="*/ 838300 w 838300"/>
                <a:gd name="connsiteY57" fmla="*/ 0 h 384069"/>
                <a:gd name="connsiteX58" fmla="*/ 802386 w 838300"/>
                <a:gd name="connsiteY58" fmla="*/ 12272 h 38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38300" h="384069">
                  <a:moveTo>
                    <a:pt x="802386" y="12272"/>
                  </a:moveTo>
                  <a:cubicBezTo>
                    <a:pt x="767013" y="23822"/>
                    <a:pt x="731460" y="34832"/>
                    <a:pt x="695546" y="44758"/>
                  </a:cubicBezTo>
                  <a:cubicBezTo>
                    <a:pt x="659451" y="54684"/>
                    <a:pt x="622815" y="62083"/>
                    <a:pt x="586720" y="71829"/>
                  </a:cubicBezTo>
                  <a:cubicBezTo>
                    <a:pt x="516696" y="90778"/>
                    <a:pt x="448297" y="115142"/>
                    <a:pt x="379536" y="138062"/>
                  </a:cubicBezTo>
                  <a:cubicBezTo>
                    <a:pt x="315468" y="159358"/>
                    <a:pt x="251039" y="177767"/>
                    <a:pt x="185166" y="192926"/>
                  </a:cubicBezTo>
                  <a:cubicBezTo>
                    <a:pt x="135536" y="204296"/>
                    <a:pt x="82657" y="215666"/>
                    <a:pt x="31403" y="210252"/>
                  </a:cubicBezTo>
                  <a:cubicBezTo>
                    <a:pt x="20935" y="209169"/>
                    <a:pt x="10287" y="207545"/>
                    <a:pt x="181" y="205198"/>
                  </a:cubicBezTo>
                  <a:cubicBezTo>
                    <a:pt x="0" y="206823"/>
                    <a:pt x="0" y="208447"/>
                    <a:pt x="0" y="209891"/>
                  </a:cubicBezTo>
                  <a:cubicBezTo>
                    <a:pt x="0" y="209891"/>
                    <a:pt x="0" y="210071"/>
                    <a:pt x="0" y="210071"/>
                  </a:cubicBezTo>
                  <a:cubicBezTo>
                    <a:pt x="0" y="210793"/>
                    <a:pt x="0" y="211334"/>
                    <a:pt x="0" y="212057"/>
                  </a:cubicBezTo>
                  <a:cubicBezTo>
                    <a:pt x="0" y="212057"/>
                    <a:pt x="0" y="212237"/>
                    <a:pt x="0" y="212237"/>
                  </a:cubicBezTo>
                  <a:cubicBezTo>
                    <a:pt x="0" y="212959"/>
                    <a:pt x="0" y="213681"/>
                    <a:pt x="0" y="214403"/>
                  </a:cubicBezTo>
                  <a:cubicBezTo>
                    <a:pt x="0" y="214403"/>
                    <a:pt x="0" y="214403"/>
                    <a:pt x="0" y="214403"/>
                  </a:cubicBezTo>
                  <a:cubicBezTo>
                    <a:pt x="0" y="215125"/>
                    <a:pt x="0" y="215666"/>
                    <a:pt x="181" y="216388"/>
                  </a:cubicBezTo>
                  <a:cubicBezTo>
                    <a:pt x="181" y="216568"/>
                    <a:pt x="181" y="216568"/>
                    <a:pt x="181" y="216749"/>
                  </a:cubicBezTo>
                  <a:cubicBezTo>
                    <a:pt x="361" y="218193"/>
                    <a:pt x="361" y="219456"/>
                    <a:pt x="722" y="220900"/>
                  </a:cubicBezTo>
                  <a:cubicBezTo>
                    <a:pt x="722" y="221080"/>
                    <a:pt x="722" y="221080"/>
                    <a:pt x="722" y="221260"/>
                  </a:cubicBezTo>
                  <a:cubicBezTo>
                    <a:pt x="902" y="221802"/>
                    <a:pt x="902" y="222524"/>
                    <a:pt x="1083" y="223065"/>
                  </a:cubicBezTo>
                  <a:cubicBezTo>
                    <a:pt x="1083" y="223246"/>
                    <a:pt x="1083" y="223246"/>
                    <a:pt x="1083" y="223427"/>
                  </a:cubicBezTo>
                  <a:cubicBezTo>
                    <a:pt x="1264" y="224148"/>
                    <a:pt x="1444" y="224870"/>
                    <a:pt x="1625" y="225592"/>
                  </a:cubicBezTo>
                  <a:cubicBezTo>
                    <a:pt x="1625" y="225592"/>
                    <a:pt x="1625" y="225772"/>
                    <a:pt x="1625" y="225772"/>
                  </a:cubicBezTo>
                  <a:cubicBezTo>
                    <a:pt x="1805" y="226494"/>
                    <a:pt x="1985" y="227036"/>
                    <a:pt x="2166" y="227758"/>
                  </a:cubicBezTo>
                  <a:cubicBezTo>
                    <a:pt x="2166" y="227938"/>
                    <a:pt x="2346" y="228119"/>
                    <a:pt x="2346" y="228299"/>
                  </a:cubicBezTo>
                  <a:cubicBezTo>
                    <a:pt x="2888" y="229743"/>
                    <a:pt x="3429" y="231367"/>
                    <a:pt x="3971" y="233172"/>
                  </a:cubicBezTo>
                  <a:cubicBezTo>
                    <a:pt x="3971" y="233353"/>
                    <a:pt x="4151" y="233533"/>
                    <a:pt x="4151" y="233713"/>
                  </a:cubicBezTo>
                  <a:cubicBezTo>
                    <a:pt x="4512" y="234435"/>
                    <a:pt x="4692" y="235157"/>
                    <a:pt x="5053" y="235879"/>
                  </a:cubicBezTo>
                  <a:cubicBezTo>
                    <a:pt x="5053" y="236060"/>
                    <a:pt x="5234" y="236240"/>
                    <a:pt x="5234" y="236421"/>
                  </a:cubicBezTo>
                  <a:cubicBezTo>
                    <a:pt x="5595" y="237323"/>
                    <a:pt x="5956" y="238225"/>
                    <a:pt x="6497" y="239128"/>
                  </a:cubicBezTo>
                  <a:cubicBezTo>
                    <a:pt x="6497" y="239308"/>
                    <a:pt x="6678" y="239488"/>
                    <a:pt x="6858" y="239669"/>
                  </a:cubicBezTo>
                  <a:cubicBezTo>
                    <a:pt x="7219" y="240391"/>
                    <a:pt x="7580" y="241293"/>
                    <a:pt x="7941" y="242015"/>
                  </a:cubicBezTo>
                  <a:cubicBezTo>
                    <a:pt x="8121" y="242376"/>
                    <a:pt x="8121" y="242556"/>
                    <a:pt x="8302" y="242917"/>
                  </a:cubicBezTo>
                  <a:cubicBezTo>
                    <a:pt x="8843" y="244000"/>
                    <a:pt x="9385" y="244903"/>
                    <a:pt x="9926" y="245986"/>
                  </a:cubicBezTo>
                  <a:cubicBezTo>
                    <a:pt x="27432" y="280276"/>
                    <a:pt x="33749" y="319078"/>
                    <a:pt x="51255" y="353548"/>
                  </a:cubicBezTo>
                  <a:cubicBezTo>
                    <a:pt x="66414" y="383326"/>
                    <a:pt x="91681" y="392169"/>
                    <a:pt x="121459" y="376288"/>
                  </a:cubicBezTo>
                  <a:cubicBezTo>
                    <a:pt x="134814" y="369249"/>
                    <a:pt x="148891" y="363835"/>
                    <a:pt x="162065" y="356977"/>
                  </a:cubicBezTo>
                  <a:cubicBezTo>
                    <a:pt x="194371" y="339832"/>
                    <a:pt x="231187" y="332974"/>
                    <a:pt x="262770" y="313663"/>
                  </a:cubicBezTo>
                  <a:cubicBezTo>
                    <a:pt x="273598" y="307166"/>
                    <a:pt x="278471" y="301030"/>
                    <a:pt x="279013" y="287675"/>
                  </a:cubicBezTo>
                  <a:cubicBezTo>
                    <a:pt x="280276" y="252843"/>
                    <a:pt x="319258" y="227397"/>
                    <a:pt x="351021" y="242015"/>
                  </a:cubicBezTo>
                  <a:cubicBezTo>
                    <a:pt x="364918" y="248512"/>
                    <a:pt x="361670" y="262950"/>
                    <a:pt x="373942" y="259341"/>
                  </a:cubicBezTo>
                  <a:cubicBezTo>
                    <a:pt x="393794" y="253566"/>
                    <a:pt x="424113" y="234435"/>
                    <a:pt x="447395" y="224690"/>
                  </a:cubicBezTo>
                  <a:cubicBezTo>
                    <a:pt x="463457" y="214764"/>
                    <a:pt x="467247" y="212959"/>
                    <a:pt x="468149" y="199423"/>
                  </a:cubicBezTo>
                  <a:cubicBezTo>
                    <a:pt x="470495" y="165675"/>
                    <a:pt x="488181" y="134272"/>
                    <a:pt x="516696" y="118030"/>
                  </a:cubicBezTo>
                  <a:cubicBezTo>
                    <a:pt x="556220" y="95651"/>
                    <a:pt x="597007" y="87891"/>
                    <a:pt x="638336" y="113518"/>
                  </a:cubicBezTo>
                  <a:cubicBezTo>
                    <a:pt x="648984" y="120195"/>
                    <a:pt x="659451" y="127595"/>
                    <a:pt x="670460" y="122722"/>
                  </a:cubicBezTo>
                  <a:cubicBezTo>
                    <a:pt x="679123" y="118932"/>
                    <a:pt x="687244" y="113879"/>
                    <a:pt x="696268" y="111352"/>
                  </a:cubicBezTo>
                  <a:cubicBezTo>
                    <a:pt x="708721" y="107923"/>
                    <a:pt x="713773" y="99982"/>
                    <a:pt x="717744" y="88251"/>
                  </a:cubicBezTo>
                  <a:cubicBezTo>
                    <a:pt x="727850" y="58473"/>
                    <a:pt x="748063" y="51074"/>
                    <a:pt x="777481" y="64248"/>
                  </a:cubicBezTo>
                  <a:cubicBezTo>
                    <a:pt x="795709" y="72370"/>
                    <a:pt x="806898" y="64248"/>
                    <a:pt x="822238" y="58473"/>
                  </a:cubicBezTo>
                  <a:cubicBezTo>
                    <a:pt x="837037" y="52879"/>
                    <a:pt x="828194" y="38802"/>
                    <a:pt x="830901" y="28876"/>
                  </a:cubicBezTo>
                  <a:cubicBezTo>
                    <a:pt x="831803" y="25266"/>
                    <a:pt x="831443" y="21476"/>
                    <a:pt x="832164" y="17687"/>
                  </a:cubicBezTo>
                  <a:cubicBezTo>
                    <a:pt x="832525" y="16243"/>
                    <a:pt x="832706" y="14799"/>
                    <a:pt x="833067" y="13355"/>
                  </a:cubicBezTo>
                  <a:cubicBezTo>
                    <a:pt x="833247" y="12994"/>
                    <a:pt x="833247" y="12633"/>
                    <a:pt x="833428" y="12092"/>
                  </a:cubicBezTo>
                  <a:cubicBezTo>
                    <a:pt x="833788" y="11009"/>
                    <a:pt x="833969" y="10106"/>
                    <a:pt x="834330" y="9024"/>
                  </a:cubicBezTo>
                  <a:cubicBezTo>
                    <a:pt x="834511" y="8663"/>
                    <a:pt x="834511" y="8302"/>
                    <a:pt x="834691" y="7941"/>
                  </a:cubicBezTo>
                  <a:cubicBezTo>
                    <a:pt x="835052" y="6858"/>
                    <a:pt x="835593" y="5594"/>
                    <a:pt x="836135" y="4512"/>
                  </a:cubicBezTo>
                  <a:cubicBezTo>
                    <a:pt x="836135" y="4331"/>
                    <a:pt x="836315" y="4151"/>
                    <a:pt x="836315" y="3970"/>
                  </a:cubicBezTo>
                  <a:cubicBezTo>
                    <a:pt x="836857" y="2707"/>
                    <a:pt x="837579" y="1263"/>
                    <a:pt x="838300" y="0"/>
                  </a:cubicBezTo>
                  <a:lnTo>
                    <a:pt x="838300" y="0"/>
                  </a:lnTo>
                  <a:cubicBezTo>
                    <a:pt x="826389" y="4331"/>
                    <a:pt x="814478" y="8302"/>
                    <a:pt x="802386" y="12272"/>
                  </a:cubicBezTo>
                  <a:close/>
                </a:path>
              </a:pathLst>
            </a:custGeom>
            <a:solidFill>
              <a:srgbClr val="FFFFFF"/>
            </a:solidFill>
            <a:ln w="1804" cap="flat">
              <a:noFill/>
              <a:prstDash val="solid"/>
              <a:miter/>
            </a:ln>
          </p:spPr>
          <p:txBody>
            <a:bodyPr rtlCol="0" anchor="ctr"/>
            <a:lstStyle/>
            <a:p>
              <a:endParaRPr lang="en-US"/>
            </a:p>
          </p:txBody>
        </p:sp>
        <p:sp>
          <p:nvSpPr>
            <p:cNvPr id="269" name="Freeform 1069">
              <a:extLst>
                <a:ext uri="{FF2B5EF4-FFF2-40B4-BE49-F238E27FC236}">
                  <a16:creationId xmlns:a16="http://schemas.microsoft.com/office/drawing/2014/main" id="{D819C3AC-0E9D-8AD3-3720-F7B0FE146932}"/>
                </a:ext>
              </a:extLst>
            </p:cNvPr>
            <p:cNvSpPr/>
            <p:nvPr/>
          </p:nvSpPr>
          <p:spPr>
            <a:xfrm>
              <a:off x="9166759" y="3514003"/>
              <a:ext cx="513929" cy="388756"/>
            </a:xfrm>
            <a:custGeom>
              <a:avLst/>
              <a:gdLst>
                <a:gd name="connsiteX0" fmla="*/ 469412 w 513929"/>
                <a:gd name="connsiteY0" fmla="*/ 36817 h 388756"/>
                <a:gd name="connsiteX1" fmla="*/ 467246 w 513929"/>
                <a:gd name="connsiteY1" fmla="*/ 36095 h 388756"/>
                <a:gd name="connsiteX2" fmla="*/ 466344 w 513929"/>
                <a:gd name="connsiteY2" fmla="*/ 35734 h 388756"/>
                <a:gd name="connsiteX3" fmla="*/ 464900 w 513929"/>
                <a:gd name="connsiteY3" fmla="*/ 35192 h 388756"/>
                <a:gd name="connsiteX4" fmla="*/ 463817 w 513929"/>
                <a:gd name="connsiteY4" fmla="*/ 34832 h 388756"/>
                <a:gd name="connsiteX5" fmla="*/ 462374 w 513929"/>
                <a:gd name="connsiteY5" fmla="*/ 34470 h 388756"/>
                <a:gd name="connsiteX6" fmla="*/ 461110 w 513929"/>
                <a:gd name="connsiteY6" fmla="*/ 34110 h 388756"/>
                <a:gd name="connsiteX7" fmla="*/ 459486 w 513929"/>
                <a:gd name="connsiteY7" fmla="*/ 33568 h 388756"/>
                <a:gd name="connsiteX8" fmla="*/ 458223 w 513929"/>
                <a:gd name="connsiteY8" fmla="*/ 33207 h 388756"/>
                <a:gd name="connsiteX9" fmla="*/ 456598 w 513929"/>
                <a:gd name="connsiteY9" fmla="*/ 32666 h 388756"/>
                <a:gd name="connsiteX10" fmla="*/ 455155 w 513929"/>
                <a:gd name="connsiteY10" fmla="*/ 32124 h 388756"/>
                <a:gd name="connsiteX11" fmla="*/ 453711 w 513929"/>
                <a:gd name="connsiteY11" fmla="*/ 31763 h 388756"/>
                <a:gd name="connsiteX12" fmla="*/ 452087 w 513929"/>
                <a:gd name="connsiteY12" fmla="*/ 31222 h 388756"/>
                <a:gd name="connsiteX13" fmla="*/ 450823 w 513929"/>
                <a:gd name="connsiteY13" fmla="*/ 30861 h 388756"/>
                <a:gd name="connsiteX14" fmla="*/ 449018 w 513929"/>
                <a:gd name="connsiteY14" fmla="*/ 30320 h 388756"/>
                <a:gd name="connsiteX15" fmla="*/ 447755 w 513929"/>
                <a:gd name="connsiteY15" fmla="*/ 29959 h 388756"/>
                <a:gd name="connsiteX16" fmla="*/ 445770 w 513929"/>
                <a:gd name="connsiteY16" fmla="*/ 29417 h 388756"/>
                <a:gd name="connsiteX17" fmla="*/ 444506 w 513929"/>
                <a:gd name="connsiteY17" fmla="*/ 29056 h 388756"/>
                <a:gd name="connsiteX18" fmla="*/ 442161 w 513929"/>
                <a:gd name="connsiteY18" fmla="*/ 28335 h 388756"/>
                <a:gd name="connsiteX19" fmla="*/ 440897 w 513929"/>
                <a:gd name="connsiteY19" fmla="*/ 27973 h 388756"/>
                <a:gd name="connsiteX20" fmla="*/ 438551 w 513929"/>
                <a:gd name="connsiteY20" fmla="*/ 27251 h 388756"/>
                <a:gd name="connsiteX21" fmla="*/ 437468 w 513929"/>
                <a:gd name="connsiteY21" fmla="*/ 26891 h 388756"/>
                <a:gd name="connsiteX22" fmla="*/ 423933 w 513929"/>
                <a:gd name="connsiteY22" fmla="*/ 22740 h 388756"/>
                <a:gd name="connsiteX23" fmla="*/ 423391 w 513929"/>
                <a:gd name="connsiteY23" fmla="*/ 22559 h 388756"/>
                <a:gd name="connsiteX24" fmla="*/ 419963 w 513929"/>
                <a:gd name="connsiteY24" fmla="*/ 21476 h 388756"/>
                <a:gd name="connsiteX25" fmla="*/ 419240 w 513929"/>
                <a:gd name="connsiteY25" fmla="*/ 21296 h 388756"/>
                <a:gd name="connsiteX26" fmla="*/ 415811 w 513929"/>
                <a:gd name="connsiteY26" fmla="*/ 20213 h 388756"/>
                <a:gd name="connsiteX27" fmla="*/ 415089 w 513929"/>
                <a:gd name="connsiteY27" fmla="*/ 20033 h 388756"/>
                <a:gd name="connsiteX28" fmla="*/ 411480 w 513929"/>
                <a:gd name="connsiteY28" fmla="*/ 18950 h 388756"/>
                <a:gd name="connsiteX29" fmla="*/ 410939 w 513929"/>
                <a:gd name="connsiteY29" fmla="*/ 18769 h 388756"/>
                <a:gd name="connsiteX30" fmla="*/ 407329 w 513929"/>
                <a:gd name="connsiteY30" fmla="*/ 17687 h 388756"/>
                <a:gd name="connsiteX31" fmla="*/ 406607 w 513929"/>
                <a:gd name="connsiteY31" fmla="*/ 17506 h 388756"/>
                <a:gd name="connsiteX32" fmla="*/ 402818 w 513929"/>
                <a:gd name="connsiteY32" fmla="*/ 16423 h 388756"/>
                <a:gd name="connsiteX33" fmla="*/ 402818 w 513929"/>
                <a:gd name="connsiteY33" fmla="*/ 16423 h 388756"/>
                <a:gd name="connsiteX34" fmla="*/ 371595 w 513929"/>
                <a:gd name="connsiteY34" fmla="*/ 7039 h 388756"/>
                <a:gd name="connsiteX35" fmla="*/ 371235 w 513929"/>
                <a:gd name="connsiteY35" fmla="*/ 6858 h 388756"/>
                <a:gd name="connsiteX36" fmla="*/ 366903 w 513929"/>
                <a:gd name="connsiteY36" fmla="*/ 5595 h 388756"/>
                <a:gd name="connsiteX37" fmla="*/ 366542 w 513929"/>
                <a:gd name="connsiteY37" fmla="*/ 5414 h 388756"/>
                <a:gd name="connsiteX38" fmla="*/ 362211 w 513929"/>
                <a:gd name="connsiteY38" fmla="*/ 4151 h 388756"/>
                <a:gd name="connsiteX39" fmla="*/ 361850 w 513929"/>
                <a:gd name="connsiteY39" fmla="*/ 3971 h 388756"/>
                <a:gd name="connsiteX40" fmla="*/ 357699 w 513929"/>
                <a:gd name="connsiteY40" fmla="*/ 2707 h 388756"/>
                <a:gd name="connsiteX41" fmla="*/ 356797 w 513929"/>
                <a:gd name="connsiteY41" fmla="*/ 2527 h 388756"/>
                <a:gd name="connsiteX42" fmla="*/ 352826 w 513929"/>
                <a:gd name="connsiteY42" fmla="*/ 1263 h 388756"/>
                <a:gd name="connsiteX43" fmla="*/ 352104 w 513929"/>
                <a:gd name="connsiteY43" fmla="*/ 1083 h 388756"/>
                <a:gd name="connsiteX44" fmla="*/ 348134 w 513929"/>
                <a:gd name="connsiteY44" fmla="*/ 0 h 388756"/>
                <a:gd name="connsiteX45" fmla="*/ 347773 w 513929"/>
                <a:gd name="connsiteY45" fmla="*/ 0 h 388756"/>
                <a:gd name="connsiteX46" fmla="*/ 397403 w 513929"/>
                <a:gd name="connsiteY46" fmla="*/ 161704 h 388756"/>
                <a:gd name="connsiteX47" fmla="*/ 351743 w 513929"/>
                <a:gd name="connsiteY47" fmla="*/ 232631 h 388756"/>
                <a:gd name="connsiteX48" fmla="*/ 277388 w 513929"/>
                <a:gd name="connsiteY48" fmla="*/ 273959 h 388756"/>
                <a:gd name="connsiteX49" fmla="*/ 211154 w 513929"/>
                <a:gd name="connsiteY49" fmla="*/ 292368 h 388756"/>
                <a:gd name="connsiteX50" fmla="*/ 130843 w 513929"/>
                <a:gd name="connsiteY50" fmla="*/ 313663 h 388756"/>
                <a:gd name="connsiteX51" fmla="*/ 0 w 513929"/>
                <a:gd name="connsiteY51" fmla="*/ 356255 h 388756"/>
                <a:gd name="connsiteX52" fmla="*/ 12092 w 513929"/>
                <a:gd name="connsiteY52" fmla="*/ 370874 h 388756"/>
                <a:gd name="connsiteX53" fmla="*/ 13536 w 513929"/>
                <a:gd name="connsiteY53" fmla="*/ 373400 h 388756"/>
                <a:gd name="connsiteX54" fmla="*/ 33568 w 513929"/>
                <a:gd name="connsiteY54" fmla="*/ 386936 h 388756"/>
                <a:gd name="connsiteX55" fmla="*/ 172352 w 513929"/>
                <a:gd name="connsiteY55" fmla="*/ 327199 h 388756"/>
                <a:gd name="connsiteX56" fmla="*/ 206642 w 513929"/>
                <a:gd name="connsiteY56" fmla="*/ 319980 h 388756"/>
                <a:gd name="connsiteX57" fmla="*/ 301030 w 513929"/>
                <a:gd name="connsiteY57" fmla="*/ 291645 h 388756"/>
                <a:gd name="connsiteX58" fmla="*/ 318355 w 513929"/>
                <a:gd name="connsiteY58" fmla="*/ 338749 h 388756"/>
                <a:gd name="connsiteX59" fmla="*/ 352285 w 513929"/>
                <a:gd name="connsiteY59" fmla="*/ 342359 h 388756"/>
                <a:gd name="connsiteX60" fmla="*/ 497566 w 513929"/>
                <a:gd name="connsiteY60" fmla="*/ 115142 h 388756"/>
                <a:gd name="connsiteX61" fmla="*/ 469412 w 513929"/>
                <a:gd name="connsiteY61" fmla="*/ 36817 h 38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13929" h="388756">
                  <a:moveTo>
                    <a:pt x="469412" y="36817"/>
                  </a:moveTo>
                  <a:cubicBezTo>
                    <a:pt x="468691" y="36636"/>
                    <a:pt x="467968" y="36275"/>
                    <a:pt x="467246" y="36095"/>
                  </a:cubicBezTo>
                  <a:cubicBezTo>
                    <a:pt x="466886" y="36095"/>
                    <a:pt x="466705" y="35914"/>
                    <a:pt x="466344" y="35734"/>
                  </a:cubicBezTo>
                  <a:cubicBezTo>
                    <a:pt x="465803" y="35553"/>
                    <a:pt x="465441" y="35373"/>
                    <a:pt x="464900" y="35192"/>
                  </a:cubicBezTo>
                  <a:cubicBezTo>
                    <a:pt x="464539" y="35012"/>
                    <a:pt x="464179" y="35012"/>
                    <a:pt x="463817" y="34832"/>
                  </a:cubicBezTo>
                  <a:cubicBezTo>
                    <a:pt x="463276" y="34651"/>
                    <a:pt x="462915" y="34470"/>
                    <a:pt x="462374" y="34470"/>
                  </a:cubicBezTo>
                  <a:cubicBezTo>
                    <a:pt x="462013" y="34290"/>
                    <a:pt x="461651" y="34290"/>
                    <a:pt x="461110" y="34110"/>
                  </a:cubicBezTo>
                  <a:cubicBezTo>
                    <a:pt x="460569" y="33929"/>
                    <a:pt x="460027" y="33749"/>
                    <a:pt x="459486" y="33568"/>
                  </a:cubicBezTo>
                  <a:cubicBezTo>
                    <a:pt x="459125" y="33388"/>
                    <a:pt x="458764" y="33388"/>
                    <a:pt x="458223" y="33207"/>
                  </a:cubicBezTo>
                  <a:cubicBezTo>
                    <a:pt x="457681" y="33027"/>
                    <a:pt x="457139" y="32846"/>
                    <a:pt x="456598" y="32666"/>
                  </a:cubicBezTo>
                  <a:cubicBezTo>
                    <a:pt x="456057" y="32485"/>
                    <a:pt x="455696" y="32305"/>
                    <a:pt x="455155" y="32124"/>
                  </a:cubicBezTo>
                  <a:cubicBezTo>
                    <a:pt x="454613" y="31944"/>
                    <a:pt x="454253" y="31763"/>
                    <a:pt x="453711" y="31763"/>
                  </a:cubicBezTo>
                  <a:cubicBezTo>
                    <a:pt x="453170" y="31583"/>
                    <a:pt x="452628" y="31402"/>
                    <a:pt x="452087" y="31222"/>
                  </a:cubicBezTo>
                  <a:cubicBezTo>
                    <a:pt x="451725" y="31042"/>
                    <a:pt x="451184" y="30861"/>
                    <a:pt x="450823" y="30861"/>
                  </a:cubicBezTo>
                  <a:cubicBezTo>
                    <a:pt x="450282" y="30681"/>
                    <a:pt x="449560" y="30500"/>
                    <a:pt x="449018" y="30320"/>
                  </a:cubicBezTo>
                  <a:cubicBezTo>
                    <a:pt x="448658" y="30139"/>
                    <a:pt x="448116" y="29959"/>
                    <a:pt x="447755" y="29959"/>
                  </a:cubicBezTo>
                  <a:cubicBezTo>
                    <a:pt x="447034" y="29778"/>
                    <a:pt x="446492" y="29598"/>
                    <a:pt x="445770" y="29417"/>
                  </a:cubicBezTo>
                  <a:cubicBezTo>
                    <a:pt x="445409" y="29237"/>
                    <a:pt x="445048" y="29237"/>
                    <a:pt x="444506" y="29056"/>
                  </a:cubicBezTo>
                  <a:cubicBezTo>
                    <a:pt x="443785" y="28876"/>
                    <a:pt x="443063" y="28515"/>
                    <a:pt x="442161" y="28335"/>
                  </a:cubicBezTo>
                  <a:cubicBezTo>
                    <a:pt x="441799" y="28154"/>
                    <a:pt x="441439" y="28154"/>
                    <a:pt x="440897" y="27973"/>
                  </a:cubicBezTo>
                  <a:cubicBezTo>
                    <a:pt x="440175" y="27793"/>
                    <a:pt x="439453" y="27432"/>
                    <a:pt x="438551" y="27251"/>
                  </a:cubicBezTo>
                  <a:cubicBezTo>
                    <a:pt x="438190" y="27071"/>
                    <a:pt x="437829" y="27071"/>
                    <a:pt x="437468" y="26891"/>
                  </a:cubicBezTo>
                  <a:cubicBezTo>
                    <a:pt x="433137" y="25627"/>
                    <a:pt x="428625" y="24184"/>
                    <a:pt x="423933" y="22740"/>
                  </a:cubicBezTo>
                  <a:cubicBezTo>
                    <a:pt x="423752" y="22740"/>
                    <a:pt x="423572" y="22559"/>
                    <a:pt x="423391" y="22559"/>
                  </a:cubicBezTo>
                  <a:cubicBezTo>
                    <a:pt x="422308" y="22198"/>
                    <a:pt x="421225" y="21837"/>
                    <a:pt x="419963" y="21476"/>
                  </a:cubicBezTo>
                  <a:cubicBezTo>
                    <a:pt x="419782" y="21476"/>
                    <a:pt x="419421" y="21296"/>
                    <a:pt x="419240" y="21296"/>
                  </a:cubicBezTo>
                  <a:cubicBezTo>
                    <a:pt x="418158" y="20935"/>
                    <a:pt x="416894" y="20574"/>
                    <a:pt x="415811" y="20213"/>
                  </a:cubicBezTo>
                  <a:cubicBezTo>
                    <a:pt x="415631" y="20213"/>
                    <a:pt x="415270" y="20033"/>
                    <a:pt x="415089" y="20033"/>
                  </a:cubicBezTo>
                  <a:cubicBezTo>
                    <a:pt x="413826" y="19672"/>
                    <a:pt x="412744" y="19311"/>
                    <a:pt x="411480" y="18950"/>
                  </a:cubicBezTo>
                  <a:cubicBezTo>
                    <a:pt x="411299" y="18950"/>
                    <a:pt x="411119" y="18769"/>
                    <a:pt x="410939" y="18769"/>
                  </a:cubicBezTo>
                  <a:cubicBezTo>
                    <a:pt x="409675" y="18408"/>
                    <a:pt x="408412" y="18047"/>
                    <a:pt x="407329" y="17687"/>
                  </a:cubicBezTo>
                  <a:cubicBezTo>
                    <a:pt x="407149" y="17687"/>
                    <a:pt x="406968" y="17506"/>
                    <a:pt x="406607" y="17506"/>
                  </a:cubicBezTo>
                  <a:cubicBezTo>
                    <a:pt x="405344" y="17145"/>
                    <a:pt x="404080" y="16784"/>
                    <a:pt x="402818" y="16423"/>
                  </a:cubicBezTo>
                  <a:cubicBezTo>
                    <a:pt x="402818" y="16423"/>
                    <a:pt x="402818" y="16423"/>
                    <a:pt x="402818" y="16423"/>
                  </a:cubicBezTo>
                  <a:cubicBezTo>
                    <a:pt x="392892" y="13355"/>
                    <a:pt x="382424" y="10287"/>
                    <a:pt x="371595" y="7039"/>
                  </a:cubicBezTo>
                  <a:cubicBezTo>
                    <a:pt x="371414" y="7039"/>
                    <a:pt x="371414" y="7039"/>
                    <a:pt x="371235" y="6858"/>
                  </a:cubicBezTo>
                  <a:cubicBezTo>
                    <a:pt x="369790" y="6497"/>
                    <a:pt x="368347" y="5956"/>
                    <a:pt x="366903" y="5595"/>
                  </a:cubicBezTo>
                  <a:cubicBezTo>
                    <a:pt x="366723" y="5595"/>
                    <a:pt x="366723" y="5595"/>
                    <a:pt x="366542" y="5414"/>
                  </a:cubicBezTo>
                  <a:cubicBezTo>
                    <a:pt x="365098" y="5053"/>
                    <a:pt x="363654" y="4512"/>
                    <a:pt x="362211" y="4151"/>
                  </a:cubicBezTo>
                  <a:cubicBezTo>
                    <a:pt x="362030" y="4151"/>
                    <a:pt x="362030" y="4151"/>
                    <a:pt x="361850" y="3971"/>
                  </a:cubicBezTo>
                  <a:cubicBezTo>
                    <a:pt x="360406" y="3609"/>
                    <a:pt x="359143" y="3068"/>
                    <a:pt x="357699" y="2707"/>
                  </a:cubicBezTo>
                  <a:cubicBezTo>
                    <a:pt x="357338" y="2707"/>
                    <a:pt x="357157" y="2527"/>
                    <a:pt x="356797" y="2527"/>
                  </a:cubicBezTo>
                  <a:cubicBezTo>
                    <a:pt x="355533" y="2166"/>
                    <a:pt x="354090" y="1805"/>
                    <a:pt x="352826" y="1263"/>
                  </a:cubicBezTo>
                  <a:cubicBezTo>
                    <a:pt x="352645" y="1263"/>
                    <a:pt x="352285" y="1083"/>
                    <a:pt x="352104" y="1083"/>
                  </a:cubicBezTo>
                  <a:cubicBezTo>
                    <a:pt x="350841" y="722"/>
                    <a:pt x="349397" y="361"/>
                    <a:pt x="348134" y="0"/>
                  </a:cubicBezTo>
                  <a:cubicBezTo>
                    <a:pt x="347953" y="0"/>
                    <a:pt x="347953" y="0"/>
                    <a:pt x="347773" y="0"/>
                  </a:cubicBezTo>
                  <a:cubicBezTo>
                    <a:pt x="390726" y="43133"/>
                    <a:pt x="417616" y="96553"/>
                    <a:pt x="397403" y="161704"/>
                  </a:cubicBezTo>
                  <a:cubicBezTo>
                    <a:pt x="389101" y="188775"/>
                    <a:pt x="373581" y="214403"/>
                    <a:pt x="351743" y="232631"/>
                  </a:cubicBezTo>
                  <a:cubicBezTo>
                    <a:pt x="329364" y="251400"/>
                    <a:pt x="304820" y="263853"/>
                    <a:pt x="277388" y="273959"/>
                  </a:cubicBezTo>
                  <a:cubicBezTo>
                    <a:pt x="255911" y="281900"/>
                    <a:pt x="233533" y="287134"/>
                    <a:pt x="211154" y="292368"/>
                  </a:cubicBezTo>
                  <a:cubicBezTo>
                    <a:pt x="184083" y="298684"/>
                    <a:pt x="157553" y="305722"/>
                    <a:pt x="130843" y="313663"/>
                  </a:cubicBezTo>
                  <a:cubicBezTo>
                    <a:pt x="86989" y="326838"/>
                    <a:pt x="43494" y="341456"/>
                    <a:pt x="0" y="356255"/>
                  </a:cubicBezTo>
                  <a:cubicBezTo>
                    <a:pt x="4873" y="359865"/>
                    <a:pt x="8663" y="365098"/>
                    <a:pt x="12092" y="370874"/>
                  </a:cubicBezTo>
                  <a:cubicBezTo>
                    <a:pt x="12633" y="371776"/>
                    <a:pt x="12994" y="372498"/>
                    <a:pt x="13536" y="373400"/>
                  </a:cubicBezTo>
                  <a:cubicBezTo>
                    <a:pt x="21115" y="387296"/>
                    <a:pt x="20754" y="391628"/>
                    <a:pt x="33568" y="386936"/>
                  </a:cubicBezTo>
                  <a:cubicBezTo>
                    <a:pt x="49450" y="380980"/>
                    <a:pt x="152320" y="354450"/>
                    <a:pt x="172352" y="327199"/>
                  </a:cubicBezTo>
                  <a:cubicBezTo>
                    <a:pt x="173976" y="325033"/>
                    <a:pt x="202852" y="319800"/>
                    <a:pt x="206642" y="319980"/>
                  </a:cubicBezTo>
                  <a:cubicBezTo>
                    <a:pt x="248873" y="321784"/>
                    <a:pt x="299767" y="284426"/>
                    <a:pt x="301030" y="291645"/>
                  </a:cubicBezTo>
                  <a:cubicBezTo>
                    <a:pt x="303376" y="303737"/>
                    <a:pt x="312400" y="328101"/>
                    <a:pt x="318355" y="338749"/>
                  </a:cubicBezTo>
                  <a:cubicBezTo>
                    <a:pt x="330989" y="361128"/>
                    <a:pt x="335862" y="361669"/>
                    <a:pt x="352285" y="342359"/>
                  </a:cubicBezTo>
                  <a:cubicBezTo>
                    <a:pt x="357157" y="336584"/>
                    <a:pt x="449379" y="182279"/>
                    <a:pt x="497566" y="115142"/>
                  </a:cubicBezTo>
                  <a:cubicBezTo>
                    <a:pt x="532397" y="66775"/>
                    <a:pt x="506229" y="48908"/>
                    <a:pt x="469412" y="36817"/>
                  </a:cubicBezTo>
                  <a:close/>
                </a:path>
              </a:pathLst>
            </a:custGeom>
            <a:solidFill>
              <a:srgbClr val="FFFFFF"/>
            </a:solidFill>
            <a:ln w="1804" cap="flat">
              <a:noFill/>
              <a:prstDash val="solid"/>
              <a:miter/>
            </a:ln>
          </p:spPr>
          <p:txBody>
            <a:bodyPr rtlCol="0" anchor="ctr"/>
            <a:lstStyle/>
            <a:p>
              <a:endParaRPr lang="en-US"/>
            </a:p>
          </p:txBody>
        </p:sp>
        <p:sp>
          <p:nvSpPr>
            <p:cNvPr id="270" name="Freeform 1070">
              <a:extLst>
                <a:ext uri="{FF2B5EF4-FFF2-40B4-BE49-F238E27FC236}">
                  <a16:creationId xmlns:a16="http://schemas.microsoft.com/office/drawing/2014/main" id="{FC6DCEC3-C3EE-81F4-929C-59CACD3BBE05}"/>
                </a:ext>
              </a:extLst>
            </p:cNvPr>
            <p:cNvSpPr/>
            <p:nvPr/>
          </p:nvSpPr>
          <p:spPr>
            <a:xfrm>
              <a:off x="7644081" y="3979129"/>
              <a:ext cx="638396" cy="706528"/>
            </a:xfrm>
            <a:custGeom>
              <a:avLst/>
              <a:gdLst>
                <a:gd name="connsiteX0" fmla="*/ 621753 w 638396"/>
                <a:gd name="connsiteY0" fmla="*/ 1579 h 706528"/>
                <a:gd name="connsiteX1" fmla="*/ 593780 w 638396"/>
                <a:gd name="connsiteY1" fmla="*/ 16558 h 706528"/>
                <a:gd name="connsiteX2" fmla="*/ 587282 w 638396"/>
                <a:gd name="connsiteY2" fmla="*/ 32620 h 706528"/>
                <a:gd name="connsiteX3" fmla="*/ 551549 w 638396"/>
                <a:gd name="connsiteY3" fmla="*/ 114916 h 706528"/>
                <a:gd name="connsiteX4" fmla="*/ 514551 w 638396"/>
                <a:gd name="connsiteY4" fmla="*/ 162923 h 706528"/>
                <a:gd name="connsiteX5" fmla="*/ 439475 w 638396"/>
                <a:gd name="connsiteY5" fmla="*/ 206958 h 706528"/>
                <a:gd name="connsiteX6" fmla="*/ 345989 w 638396"/>
                <a:gd name="connsiteY6" fmla="*/ 226810 h 706528"/>
                <a:gd name="connsiteX7" fmla="*/ 299066 w 638396"/>
                <a:gd name="connsiteY7" fmla="*/ 236555 h 706528"/>
                <a:gd name="connsiteX8" fmla="*/ 196557 w 638396"/>
                <a:gd name="connsiteY8" fmla="*/ 348449 h 706528"/>
                <a:gd name="connsiteX9" fmla="*/ 155048 w 638396"/>
                <a:gd name="connsiteY9" fmla="*/ 433633 h 706528"/>
                <a:gd name="connsiteX10" fmla="*/ 135016 w 638396"/>
                <a:gd name="connsiteY10" fmla="*/ 509612 h 706528"/>
                <a:gd name="connsiteX11" fmla="*/ 83039 w 638396"/>
                <a:gd name="connsiteY11" fmla="*/ 590284 h 706528"/>
                <a:gd name="connsiteX12" fmla="*/ 15362 w 638396"/>
                <a:gd name="connsiteY12" fmla="*/ 644426 h 706528"/>
                <a:gd name="connsiteX13" fmla="*/ 3631 w 638396"/>
                <a:gd name="connsiteY13" fmla="*/ 659947 h 706528"/>
                <a:gd name="connsiteX14" fmla="*/ 27995 w 638396"/>
                <a:gd name="connsiteY14" fmla="*/ 701997 h 706528"/>
                <a:gd name="connsiteX15" fmla="*/ 55066 w 638396"/>
                <a:gd name="connsiteY15" fmla="*/ 691169 h 706528"/>
                <a:gd name="connsiteX16" fmla="*/ 149092 w 638396"/>
                <a:gd name="connsiteY16" fmla="*/ 623852 h 706528"/>
                <a:gd name="connsiteX17" fmla="*/ 183563 w 638396"/>
                <a:gd name="connsiteY17" fmla="*/ 580899 h 706528"/>
                <a:gd name="connsiteX18" fmla="*/ 231208 w 638396"/>
                <a:gd name="connsiteY18" fmla="*/ 468825 h 706528"/>
                <a:gd name="connsiteX19" fmla="*/ 309353 w 638396"/>
                <a:gd name="connsiteY19" fmla="*/ 464133 h 706528"/>
                <a:gd name="connsiteX20" fmla="*/ 315309 w 638396"/>
                <a:gd name="connsiteY20" fmla="*/ 473698 h 706528"/>
                <a:gd name="connsiteX21" fmla="*/ 337507 w 638396"/>
                <a:gd name="connsiteY21" fmla="*/ 594976 h 706528"/>
                <a:gd name="connsiteX22" fmla="*/ 321445 w 638396"/>
                <a:gd name="connsiteY22" fmla="*/ 684672 h 706528"/>
                <a:gd name="connsiteX23" fmla="*/ 345087 w 638396"/>
                <a:gd name="connsiteY23" fmla="*/ 705968 h 706528"/>
                <a:gd name="connsiteX24" fmla="*/ 380099 w 638396"/>
                <a:gd name="connsiteY24" fmla="*/ 679980 h 706528"/>
                <a:gd name="connsiteX25" fmla="*/ 421608 w 638396"/>
                <a:gd name="connsiteY25" fmla="*/ 543361 h 706528"/>
                <a:gd name="connsiteX26" fmla="*/ 381001 w 638396"/>
                <a:gd name="connsiteY26" fmla="*/ 417932 h 706528"/>
                <a:gd name="connsiteX27" fmla="*/ 471599 w 638396"/>
                <a:gd name="connsiteY27" fmla="*/ 277162 h 706528"/>
                <a:gd name="connsiteX28" fmla="*/ 568153 w 638396"/>
                <a:gd name="connsiteY28" fmla="*/ 194325 h 706528"/>
                <a:gd name="connsiteX29" fmla="*/ 615256 w 638396"/>
                <a:gd name="connsiteY29" fmla="*/ 134227 h 706528"/>
                <a:gd name="connsiteX30" fmla="*/ 637635 w 638396"/>
                <a:gd name="connsiteY30" fmla="*/ 30815 h 706528"/>
                <a:gd name="connsiteX31" fmla="*/ 621753 w 638396"/>
                <a:gd name="connsiteY31" fmla="*/ 1579 h 706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8396" h="706528">
                  <a:moveTo>
                    <a:pt x="621753" y="1579"/>
                  </a:moveTo>
                  <a:cubicBezTo>
                    <a:pt x="607495" y="-4016"/>
                    <a:pt x="600818" y="6271"/>
                    <a:pt x="593780" y="16558"/>
                  </a:cubicBezTo>
                  <a:cubicBezTo>
                    <a:pt x="591073" y="20348"/>
                    <a:pt x="589448" y="28470"/>
                    <a:pt x="587282" y="32620"/>
                  </a:cubicBezTo>
                  <a:cubicBezTo>
                    <a:pt x="573747" y="59330"/>
                    <a:pt x="562016" y="86943"/>
                    <a:pt x="551549" y="114916"/>
                  </a:cubicBezTo>
                  <a:cubicBezTo>
                    <a:pt x="544149" y="134769"/>
                    <a:pt x="532599" y="150470"/>
                    <a:pt x="514551" y="162923"/>
                  </a:cubicBezTo>
                  <a:cubicBezTo>
                    <a:pt x="490007" y="179706"/>
                    <a:pt x="462756" y="192701"/>
                    <a:pt x="439475" y="206958"/>
                  </a:cubicBezTo>
                  <a:cubicBezTo>
                    <a:pt x="398868" y="226629"/>
                    <a:pt x="353208" y="231863"/>
                    <a:pt x="345989" y="226810"/>
                  </a:cubicBezTo>
                  <a:cubicBezTo>
                    <a:pt x="326498" y="213635"/>
                    <a:pt x="313143" y="223561"/>
                    <a:pt x="299066" y="236555"/>
                  </a:cubicBezTo>
                  <a:cubicBezTo>
                    <a:pt x="261708" y="271026"/>
                    <a:pt x="229945" y="310369"/>
                    <a:pt x="196557" y="348449"/>
                  </a:cubicBezTo>
                  <a:cubicBezTo>
                    <a:pt x="175442" y="372633"/>
                    <a:pt x="162448" y="401870"/>
                    <a:pt x="155048" y="433633"/>
                  </a:cubicBezTo>
                  <a:cubicBezTo>
                    <a:pt x="149092" y="459080"/>
                    <a:pt x="141873" y="484346"/>
                    <a:pt x="135016" y="509612"/>
                  </a:cubicBezTo>
                  <a:cubicBezTo>
                    <a:pt x="126353" y="542098"/>
                    <a:pt x="112095" y="570071"/>
                    <a:pt x="83039" y="590284"/>
                  </a:cubicBezTo>
                  <a:cubicBezTo>
                    <a:pt x="59397" y="606707"/>
                    <a:pt x="37921" y="626379"/>
                    <a:pt x="15362" y="644426"/>
                  </a:cubicBezTo>
                  <a:cubicBezTo>
                    <a:pt x="10128" y="648758"/>
                    <a:pt x="6518" y="653991"/>
                    <a:pt x="3631" y="659947"/>
                  </a:cubicBezTo>
                  <a:cubicBezTo>
                    <a:pt x="-6476" y="679980"/>
                    <a:pt x="5435" y="703261"/>
                    <a:pt x="27995" y="701997"/>
                  </a:cubicBezTo>
                  <a:cubicBezTo>
                    <a:pt x="37379" y="701456"/>
                    <a:pt x="46584" y="695500"/>
                    <a:pt x="55066" y="691169"/>
                  </a:cubicBezTo>
                  <a:cubicBezTo>
                    <a:pt x="89536" y="673843"/>
                    <a:pt x="119675" y="648036"/>
                    <a:pt x="149092" y="623852"/>
                  </a:cubicBezTo>
                  <a:cubicBezTo>
                    <a:pt x="162448" y="612843"/>
                    <a:pt x="175622" y="597323"/>
                    <a:pt x="183563" y="580899"/>
                  </a:cubicBezTo>
                  <a:cubicBezTo>
                    <a:pt x="201430" y="543902"/>
                    <a:pt x="210273" y="504559"/>
                    <a:pt x="231208" y="468825"/>
                  </a:cubicBezTo>
                  <a:cubicBezTo>
                    <a:pt x="252504" y="432731"/>
                    <a:pt x="283906" y="430384"/>
                    <a:pt x="309353" y="464133"/>
                  </a:cubicBezTo>
                  <a:cubicBezTo>
                    <a:pt x="311519" y="467201"/>
                    <a:pt x="313143" y="470630"/>
                    <a:pt x="315309" y="473698"/>
                  </a:cubicBezTo>
                  <a:cubicBezTo>
                    <a:pt x="343824" y="512861"/>
                    <a:pt x="354111" y="532713"/>
                    <a:pt x="337507" y="594976"/>
                  </a:cubicBezTo>
                  <a:cubicBezTo>
                    <a:pt x="328844" y="627642"/>
                    <a:pt x="326498" y="657059"/>
                    <a:pt x="321445" y="684672"/>
                  </a:cubicBezTo>
                  <a:cubicBezTo>
                    <a:pt x="318918" y="697846"/>
                    <a:pt x="330649" y="709216"/>
                    <a:pt x="345087" y="705968"/>
                  </a:cubicBezTo>
                  <a:cubicBezTo>
                    <a:pt x="371256" y="706329"/>
                    <a:pt x="371616" y="702900"/>
                    <a:pt x="380099" y="679980"/>
                  </a:cubicBezTo>
                  <a:cubicBezTo>
                    <a:pt x="389122" y="655435"/>
                    <a:pt x="416193" y="568988"/>
                    <a:pt x="421608" y="543361"/>
                  </a:cubicBezTo>
                  <a:cubicBezTo>
                    <a:pt x="429909" y="503296"/>
                    <a:pt x="385513" y="426053"/>
                    <a:pt x="381001" y="417932"/>
                  </a:cubicBezTo>
                  <a:cubicBezTo>
                    <a:pt x="377933" y="412517"/>
                    <a:pt x="449581" y="309467"/>
                    <a:pt x="471599" y="277162"/>
                  </a:cubicBezTo>
                  <a:cubicBezTo>
                    <a:pt x="475209" y="271748"/>
                    <a:pt x="538194" y="216703"/>
                    <a:pt x="568153" y="194325"/>
                  </a:cubicBezTo>
                  <a:cubicBezTo>
                    <a:pt x="586741" y="180248"/>
                    <a:pt x="606774" y="155704"/>
                    <a:pt x="615256" y="134227"/>
                  </a:cubicBezTo>
                  <a:cubicBezTo>
                    <a:pt x="618865" y="125203"/>
                    <a:pt x="631679" y="56984"/>
                    <a:pt x="637635" y="30815"/>
                  </a:cubicBezTo>
                  <a:cubicBezTo>
                    <a:pt x="640342" y="18182"/>
                    <a:pt x="636010" y="7174"/>
                    <a:pt x="621753" y="1579"/>
                  </a:cubicBezTo>
                  <a:close/>
                </a:path>
              </a:pathLst>
            </a:custGeom>
            <a:solidFill>
              <a:srgbClr val="0872B5"/>
            </a:solidFill>
            <a:ln w="1804" cap="flat">
              <a:noFill/>
              <a:prstDash val="solid"/>
              <a:miter/>
            </a:ln>
          </p:spPr>
          <p:txBody>
            <a:bodyPr rtlCol="0" anchor="ctr"/>
            <a:lstStyle/>
            <a:p>
              <a:endParaRPr lang="en-US"/>
            </a:p>
          </p:txBody>
        </p:sp>
        <p:sp>
          <p:nvSpPr>
            <p:cNvPr id="271" name="Freeform 1071">
              <a:extLst>
                <a:ext uri="{FF2B5EF4-FFF2-40B4-BE49-F238E27FC236}">
                  <a16:creationId xmlns:a16="http://schemas.microsoft.com/office/drawing/2014/main" id="{0B1630D2-C9D9-2D11-FD40-EC384F15D6ED}"/>
                </a:ext>
              </a:extLst>
            </p:cNvPr>
            <p:cNvSpPr/>
            <p:nvPr/>
          </p:nvSpPr>
          <p:spPr>
            <a:xfrm>
              <a:off x="7623251" y="3456576"/>
              <a:ext cx="2073866" cy="1244353"/>
            </a:xfrm>
            <a:custGeom>
              <a:avLst/>
              <a:gdLst>
                <a:gd name="connsiteX0" fmla="*/ 2062369 w 2073866"/>
                <a:gd name="connsiteY0" fmla="*/ 105974 h 1244353"/>
                <a:gd name="connsiteX1" fmla="*/ 2020499 w 2073866"/>
                <a:gd name="connsiteY1" fmla="*/ 83776 h 1244353"/>
                <a:gd name="connsiteX2" fmla="*/ 1743112 w 2073866"/>
                <a:gd name="connsiteY2" fmla="*/ 1841 h 1244353"/>
                <a:gd name="connsiteX3" fmla="*/ 1711348 w 2073866"/>
                <a:gd name="connsiteY3" fmla="*/ 35048 h 1244353"/>
                <a:gd name="connsiteX4" fmla="*/ 1725245 w 2073866"/>
                <a:gd name="connsiteY4" fmla="*/ 86664 h 1244353"/>
                <a:gd name="connsiteX5" fmla="*/ 1706295 w 2073866"/>
                <a:gd name="connsiteY5" fmla="*/ 120593 h 1244353"/>
                <a:gd name="connsiteX6" fmla="*/ 1537913 w 2073866"/>
                <a:gd name="connsiteY6" fmla="*/ 166253 h 1244353"/>
                <a:gd name="connsiteX7" fmla="*/ 1084021 w 2073866"/>
                <a:gd name="connsiteY7" fmla="*/ 305759 h 1244353"/>
                <a:gd name="connsiteX8" fmla="*/ 745272 w 2073866"/>
                <a:gd name="connsiteY8" fmla="*/ 409892 h 1244353"/>
                <a:gd name="connsiteX9" fmla="*/ 661713 w 2073866"/>
                <a:gd name="connsiteY9" fmla="*/ 434256 h 1244353"/>
                <a:gd name="connsiteX10" fmla="*/ 620746 w 2073866"/>
                <a:gd name="connsiteY10" fmla="*/ 496700 h 1244353"/>
                <a:gd name="connsiteX11" fmla="*/ 618761 w 2073866"/>
                <a:gd name="connsiteY11" fmla="*/ 512040 h 1244353"/>
                <a:gd name="connsiteX12" fmla="*/ 596021 w 2073866"/>
                <a:gd name="connsiteY12" fmla="*/ 549579 h 1244353"/>
                <a:gd name="connsiteX13" fmla="*/ 554512 w 2073866"/>
                <a:gd name="connsiteY13" fmla="*/ 641801 h 1244353"/>
                <a:gd name="connsiteX14" fmla="*/ 520583 w 2073866"/>
                <a:gd name="connsiteY14" fmla="*/ 676993 h 1244353"/>
                <a:gd name="connsiteX15" fmla="*/ 516612 w 2073866"/>
                <a:gd name="connsiteY15" fmla="*/ 626641 h 1244353"/>
                <a:gd name="connsiteX16" fmla="*/ 370790 w 2073866"/>
                <a:gd name="connsiteY16" fmla="*/ 570513 h 1244353"/>
                <a:gd name="connsiteX17" fmla="*/ 326754 w 2073866"/>
                <a:gd name="connsiteY17" fmla="*/ 712907 h 1244353"/>
                <a:gd name="connsiteX18" fmla="*/ 322603 w 2073866"/>
                <a:gd name="connsiteY18" fmla="*/ 739437 h 1244353"/>
                <a:gd name="connsiteX19" fmla="*/ 216845 w 2073866"/>
                <a:gd name="connsiteY19" fmla="*/ 852414 h 1244353"/>
                <a:gd name="connsiteX20" fmla="*/ 160899 w 2073866"/>
                <a:gd name="connsiteY20" fmla="*/ 957449 h 1244353"/>
                <a:gd name="connsiteX21" fmla="*/ 151153 w 2073866"/>
                <a:gd name="connsiteY21" fmla="*/ 998417 h 1244353"/>
                <a:gd name="connsiteX22" fmla="*/ 82032 w 2073866"/>
                <a:gd name="connsiteY22" fmla="*/ 1112837 h 1244353"/>
                <a:gd name="connsiteX23" fmla="*/ 18866 w 2073866"/>
                <a:gd name="connsiteY23" fmla="*/ 1164272 h 1244353"/>
                <a:gd name="connsiteX24" fmla="*/ 638 w 2073866"/>
                <a:gd name="connsiteY24" fmla="*/ 1200186 h 1244353"/>
                <a:gd name="connsiteX25" fmla="*/ 35469 w 2073866"/>
                <a:gd name="connsiteY25" fmla="*/ 1237364 h 1244353"/>
                <a:gd name="connsiteX26" fmla="*/ 65789 w 2073866"/>
                <a:gd name="connsiteY26" fmla="*/ 1236642 h 1244353"/>
                <a:gd name="connsiteX27" fmla="*/ 107479 w 2073866"/>
                <a:gd name="connsiteY27" fmla="*/ 1213541 h 1244353"/>
                <a:gd name="connsiteX28" fmla="*/ 208002 w 2073866"/>
                <a:gd name="connsiteY28" fmla="*/ 1124027 h 1244353"/>
                <a:gd name="connsiteX29" fmla="*/ 269724 w 2073866"/>
                <a:gd name="connsiteY29" fmla="*/ 990476 h 1244353"/>
                <a:gd name="connsiteX30" fmla="*/ 309428 w 2073866"/>
                <a:gd name="connsiteY30" fmla="*/ 985423 h 1244353"/>
                <a:gd name="connsiteX31" fmla="*/ 349494 w 2073866"/>
                <a:gd name="connsiteY31" fmla="*/ 1112115 h 1244353"/>
                <a:gd name="connsiteX32" fmla="*/ 326213 w 2073866"/>
                <a:gd name="connsiteY32" fmla="*/ 1210834 h 1244353"/>
                <a:gd name="connsiteX33" fmla="*/ 361946 w 2073866"/>
                <a:gd name="connsiteY33" fmla="*/ 1242417 h 1244353"/>
                <a:gd name="connsiteX34" fmla="*/ 410855 w 2073866"/>
                <a:gd name="connsiteY34" fmla="*/ 1214083 h 1244353"/>
                <a:gd name="connsiteX35" fmla="*/ 452003 w 2073866"/>
                <a:gd name="connsiteY35" fmla="*/ 1085586 h 1244353"/>
                <a:gd name="connsiteX36" fmla="*/ 440813 w 2073866"/>
                <a:gd name="connsiteY36" fmla="*/ 990476 h 1244353"/>
                <a:gd name="connsiteX37" fmla="*/ 422585 w 2073866"/>
                <a:gd name="connsiteY37" fmla="*/ 955464 h 1244353"/>
                <a:gd name="connsiteX38" fmla="*/ 424029 w 2073866"/>
                <a:gd name="connsiteY38" fmla="*/ 927671 h 1244353"/>
                <a:gd name="connsiteX39" fmla="*/ 508672 w 2073866"/>
                <a:gd name="connsiteY39" fmla="*/ 801520 h 1244353"/>
                <a:gd name="connsiteX40" fmla="*/ 586095 w 2073866"/>
                <a:gd name="connsiteY40" fmla="*/ 733481 h 1244353"/>
                <a:gd name="connsiteX41" fmla="*/ 646193 w 2073866"/>
                <a:gd name="connsiteY41" fmla="*/ 673745 h 1244353"/>
                <a:gd name="connsiteX42" fmla="*/ 696725 w 2073866"/>
                <a:gd name="connsiteY42" fmla="*/ 798632 h 1244353"/>
                <a:gd name="connsiteX43" fmla="*/ 750326 w 2073866"/>
                <a:gd name="connsiteY43" fmla="*/ 831839 h 1244353"/>
                <a:gd name="connsiteX44" fmla="*/ 782450 w 2073866"/>
                <a:gd name="connsiteY44" fmla="*/ 822274 h 1244353"/>
                <a:gd name="connsiteX45" fmla="*/ 916722 w 2073866"/>
                <a:gd name="connsiteY45" fmla="*/ 764523 h 1244353"/>
                <a:gd name="connsiteX46" fmla="*/ 949208 w 2073866"/>
                <a:gd name="connsiteY46" fmla="*/ 780585 h 1244353"/>
                <a:gd name="connsiteX47" fmla="*/ 979166 w 2073866"/>
                <a:gd name="connsiteY47" fmla="*/ 865408 h 1244353"/>
                <a:gd name="connsiteX48" fmla="*/ 1040347 w 2073866"/>
                <a:gd name="connsiteY48" fmla="*/ 895908 h 1244353"/>
                <a:gd name="connsiteX49" fmla="*/ 1039084 w 2073866"/>
                <a:gd name="connsiteY49" fmla="*/ 917745 h 1244353"/>
                <a:gd name="connsiteX50" fmla="*/ 1002267 w 2073866"/>
                <a:gd name="connsiteY50" fmla="*/ 1159580 h 1244353"/>
                <a:gd name="connsiteX51" fmla="*/ 1005155 w 2073866"/>
                <a:gd name="connsiteY51" fmla="*/ 1212639 h 1244353"/>
                <a:gd name="connsiteX52" fmla="*/ 1026270 w 2073866"/>
                <a:gd name="connsiteY52" fmla="*/ 1240432 h 1244353"/>
                <a:gd name="connsiteX53" fmla="*/ 1087631 w 2073866"/>
                <a:gd name="connsiteY53" fmla="*/ 1215707 h 1244353"/>
                <a:gd name="connsiteX54" fmla="*/ 1108566 w 2073866"/>
                <a:gd name="connsiteY54" fmla="*/ 1017366 h 1244353"/>
                <a:gd name="connsiteX55" fmla="*/ 1129681 w 2073866"/>
                <a:gd name="connsiteY55" fmla="*/ 974955 h 1244353"/>
                <a:gd name="connsiteX56" fmla="*/ 1164332 w 2073866"/>
                <a:gd name="connsiteY56" fmla="*/ 979648 h 1244353"/>
                <a:gd name="connsiteX57" fmla="*/ 1177327 w 2073866"/>
                <a:gd name="connsiteY57" fmla="*/ 1049491 h 1244353"/>
                <a:gd name="connsiteX58" fmla="*/ 1182741 w 2073866"/>
                <a:gd name="connsiteY58" fmla="*/ 1145142 h 1244353"/>
                <a:gd name="connsiteX59" fmla="*/ 1193208 w 2073866"/>
                <a:gd name="connsiteY59" fmla="*/ 1211737 h 1244353"/>
                <a:gd name="connsiteX60" fmla="*/ 1241575 w 2073866"/>
                <a:gd name="connsiteY60" fmla="*/ 1238627 h 1244353"/>
                <a:gd name="connsiteX61" fmla="*/ 1274421 w 2073866"/>
                <a:gd name="connsiteY61" fmla="*/ 1193689 h 1244353"/>
                <a:gd name="connsiteX62" fmla="*/ 1254750 w 2073866"/>
                <a:gd name="connsiteY62" fmla="*/ 1032346 h 1244353"/>
                <a:gd name="connsiteX63" fmla="*/ 1283445 w 2073866"/>
                <a:gd name="connsiteY63" fmla="*/ 861076 h 1244353"/>
                <a:gd name="connsiteX64" fmla="*/ 1303117 w 2073866"/>
                <a:gd name="connsiteY64" fmla="*/ 831118 h 1244353"/>
                <a:gd name="connsiteX65" fmla="*/ 1388120 w 2073866"/>
                <a:gd name="connsiteY65" fmla="*/ 757845 h 1244353"/>
                <a:gd name="connsiteX66" fmla="*/ 1429809 w 2073866"/>
                <a:gd name="connsiteY66" fmla="*/ 712185 h 1244353"/>
                <a:gd name="connsiteX67" fmla="*/ 1438291 w 2073866"/>
                <a:gd name="connsiteY67" fmla="*/ 691972 h 1244353"/>
                <a:gd name="connsiteX68" fmla="*/ 1448398 w 2073866"/>
                <a:gd name="connsiteY68" fmla="*/ 543262 h 1244353"/>
                <a:gd name="connsiteX69" fmla="*/ 1474567 w 2073866"/>
                <a:gd name="connsiteY69" fmla="*/ 503558 h 1244353"/>
                <a:gd name="connsiteX70" fmla="*/ 1491531 w 2073866"/>
                <a:gd name="connsiteY70" fmla="*/ 512401 h 1244353"/>
                <a:gd name="connsiteX71" fmla="*/ 1508315 w 2073866"/>
                <a:gd name="connsiteY71" fmla="*/ 623573 h 1244353"/>
                <a:gd name="connsiteX72" fmla="*/ 1531957 w 2073866"/>
                <a:gd name="connsiteY72" fmla="*/ 819026 h 1244353"/>
                <a:gd name="connsiteX73" fmla="*/ 1533582 w 2073866"/>
                <a:gd name="connsiteY73" fmla="*/ 951313 h 1244353"/>
                <a:gd name="connsiteX74" fmla="*/ 1515534 w 2073866"/>
                <a:gd name="connsiteY74" fmla="*/ 1195133 h 1244353"/>
                <a:gd name="connsiteX75" fmla="*/ 1553614 w 2073866"/>
                <a:gd name="connsiteY75" fmla="*/ 1231408 h 1244353"/>
                <a:gd name="connsiteX76" fmla="*/ 1597650 w 2073866"/>
                <a:gd name="connsiteY76" fmla="*/ 1203074 h 1244353"/>
                <a:gd name="connsiteX77" fmla="*/ 1618585 w 2073866"/>
                <a:gd name="connsiteY77" fmla="*/ 979106 h 1244353"/>
                <a:gd name="connsiteX78" fmla="*/ 1629233 w 2073866"/>
                <a:gd name="connsiteY78" fmla="*/ 932544 h 1244353"/>
                <a:gd name="connsiteX79" fmla="*/ 1662620 w 2073866"/>
                <a:gd name="connsiteY79" fmla="*/ 914316 h 1244353"/>
                <a:gd name="connsiteX80" fmla="*/ 1684818 w 2073866"/>
                <a:gd name="connsiteY80" fmla="*/ 939763 h 1244353"/>
                <a:gd name="connsiteX81" fmla="*/ 1696189 w 2073866"/>
                <a:gd name="connsiteY81" fmla="*/ 977301 h 1244353"/>
                <a:gd name="connsiteX82" fmla="*/ 1708822 w 2073866"/>
                <a:gd name="connsiteY82" fmla="*/ 1190441 h 1244353"/>
                <a:gd name="connsiteX83" fmla="*/ 1738960 w 2073866"/>
                <a:gd name="connsiteY83" fmla="*/ 1224370 h 1244353"/>
                <a:gd name="connsiteX84" fmla="*/ 1794907 w 2073866"/>
                <a:gd name="connsiteY84" fmla="*/ 1177447 h 1244353"/>
                <a:gd name="connsiteX85" fmla="*/ 1788591 w 2073866"/>
                <a:gd name="connsiteY85" fmla="*/ 1049130 h 1244353"/>
                <a:gd name="connsiteX86" fmla="*/ 1793283 w 2073866"/>
                <a:gd name="connsiteY86" fmla="*/ 551564 h 1244353"/>
                <a:gd name="connsiteX87" fmla="*/ 1769641 w 2073866"/>
                <a:gd name="connsiteY87" fmla="*/ 393288 h 1244353"/>
                <a:gd name="connsiteX88" fmla="*/ 1818549 w 2073866"/>
                <a:gd name="connsiteY88" fmla="*/ 372534 h 1244353"/>
                <a:gd name="connsiteX89" fmla="*/ 1842372 w 2073866"/>
                <a:gd name="connsiteY89" fmla="*/ 383904 h 1244353"/>
                <a:gd name="connsiteX90" fmla="*/ 1862044 w 2073866"/>
                <a:gd name="connsiteY90" fmla="*/ 420720 h 1244353"/>
                <a:gd name="connsiteX91" fmla="*/ 1899041 w 2073866"/>
                <a:gd name="connsiteY91" fmla="*/ 418013 h 1244353"/>
                <a:gd name="connsiteX92" fmla="*/ 1975561 w 2073866"/>
                <a:gd name="connsiteY92" fmla="*/ 300164 h 1244353"/>
                <a:gd name="connsiteX93" fmla="*/ 2061648 w 2073866"/>
                <a:gd name="connsiteY93" fmla="*/ 161380 h 1244353"/>
                <a:gd name="connsiteX94" fmla="*/ 2070852 w 2073866"/>
                <a:gd name="connsiteY94" fmla="*/ 140986 h 1244353"/>
                <a:gd name="connsiteX95" fmla="*/ 2062369 w 2073866"/>
                <a:gd name="connsiteY95" fmla="*/ 105974 h 1244353"/>
                <a:gd name="connsiteX96" fmla="*/ 372053 w 2073866"/>
                <a:gd name="connsiteY96" fmla="*/ 584049 h 1244353"/>
                <a:gd name="connsiteX97" fmla="*/ 470952 w 2073866"/>
                <a:gd name="connsiteY97" fmla="*/ 584049 h 1244353"/>
                <a:gd name="connsiteX98" fmla="*/ 508130 w 2073866"/>
                <a:gd name="connsiteY98" fmla="*/ 667247 h 1244353"/>
                <a:gd name="connsiteX99" fmla="*/ 457598 w 2073866"/>
                <a:gd name="connsiteY99" fmla="*/ 717961 h 1244353"/>
                <a:gd name="connsiteX100" fmla="*/ 406884 w 2073866"/>
                <a:gd name="connsiteY100" fmla="*/ 733662 h 1244353"/>
                <a:gd name="connsiteX101" fmla="*/ 332529 w 2073866"/>
                <a:gd name="connsiteY101" fmla="*/ 685476 h 1244353"/>
                <a:gd name="connsiteX102" fmla="*/ 372053 w 2073866"/>
                <a:gd name="connsiteY102" fmla="*/ 584049 h 1244353"/>
                <a:gd name="connsiteX103" fmla="*/ 635906 w 2073866"/>
                <a:gd name="connsiteY103" fmla="*/ 656780 h 1244353"/>
                <a:gd name="connsiteX104" fmla="*/ 588802 w 2073866"/>
                <a:gd name="connsiteY104" fmla="*/ 716878 h 1244353"/>
                <a:gd name="connsiteX105" fmla="*/ 492248 w 2073866"/>
                <a:gd name="connsiteY105" fmla="*/ 799715 h 1244353"/>
                <a:gd name="connsiteX106" fmla="*/ 401651 w 2073866"/>
                <a:gd name="connsiteY106" fmla="*/ 940484 h 1244353"/>
                <a:gd name="connsiteX107" fmla="*/ 442257 w 2073866"/>
                <a:gd name="connsiteY107" fmla="*/ 1065914 h 1244353"/>
                <a:gd name="connsiteX108" fmla="*/ 400748 w 2073866"/>
                <a:gd name="connsiteY108" fmla="*/ 1202533 h 1244353"/>
                <a:gd name="connsiteX109" fmla="*/ 365736 w 2073866"/>
                <a:gd name="connsiteY109" fmla="*/ 1228521 h 1244353"/>
                <a:gd name="connsiteX110" fmla="*/ 342094 w 2073866"/>
                <a:gd name="connsiteY110" fmla="*/ 1207225 h 1244353"/>
                <a:gd name="connsiteX111" fmla="*/ 358156 w 2073866"/>
                <a:gd name="connsiteY111" fmla="*/ 1117529 h 1244353"/>
                <a:gd name="connsiteX112" fmla="*/ 335958 w 2073866"/>
                <a:gd name="connsiteY112" fmla="*/ 996251 h 1244353"/>
                <a:gd name="connsiteX113" fmla="*/ 330003 w 2073866"/>
                <a:gd name="connsiteY113" fmla="*/ 986686 h 1244353"/>
                <a:gd name="connsiteX114" fmla="*/ 251858 w 2073866"/>
                <a:gd name="connsiteY114" fmla="*/ 991378 h 1244353"/>
                <a:gd name="connsiteX115" fmla="*/ 204212 w 2073866"/>
                <a:gd name="connsiteY115" fmla="*/ 1103452 h 1244353"/>
                <a:gd name="connsiteX116" fmla="*/ 169742 w 2073866"/>
                <a:gd name="connsiteY116" fmla="*/ 1146405 h 1244353"/>
                <a:gd name="connsiteX117" fmla="*/ 75715 w 2073866"/>
                <a:gd name="connsiteY117" fmla="*/ 1213722 h 1244353"/>
                <a:gd name="connsiteX118" fmla="*/ 48644 w 2073866"/>
                <a:gd name="connsiteY118" fmla="*/ 1224550 h 1244353"/>
                <a:gd name="connsiteX119" fmla="*/ 24280 w 2073866"/>
                <a:gd name="connsiteY119" fmla="*/ 1182500 h 1244353"/>
                <a:gd name="connsiteX120" fmla="*/ 36011 w 2073866"/>
                <a:gd name="connsiteY120" fmla="*/ 1166979 h 1244353"/>
                <a:gd name="connsiteX121" fmla="*/ 103688 w 2073866"/>
                <a:gd name="connsiteY121" fmla="*/ 1112837 h 1244353"/>
                <a:gd name="connsiteX122" fmla="*/ 155665 w 2073866"/>
                <a:gd name="connsiteY122" fmla="*/ 1032165 h 1244353"/>
                <a:gd name="connsiteX123" fmla="*/ 175698 w 2073866"/>
                <a:gd name="connsiteY123" fmla="*/ 956186 h 1244353"/>
                <a:gd name="connsiteX124" fmla="*/ 217207 w 2073866"/>
                <a:gd name="connsiteY124" fmla="*/ 871002 h 1244353"/>
                <a:gd name="connsiteX125" fmla="*/ 319715 w 2073866"/>
                <a:gd name="connsiteY125" fmla="*/ 759108 h 1244353"/>
                <a:gd name="connsiteX126" fmla="*/ 366639 w 2073866"/>
                <a:gd name="connsiteY126" fmla="*/ 749363 h 1244353"/>
                <a:gd name="connsiteX127" fmla="*/ 460124 w 2073866"/>
                <a:gd name="connsiteY127" fmla="*/ 729511 h 1244353"/>
                <a:gd name="connsiteX128" fmla="*/ 535201 w 2073866"/>
                <a:gd name="connsiteY128" fmla="*/ 685476 h 1244353"/>
                <a:gd name="connsiteX129" fmla="*/ 572198 w 2073866"/>
                <a:gd name="connsiteY129" fmla="*/ 637469 h 1244353"/>
                <a:gd name="connsiteX130" fmla="*/ 607932 w 2073866"/>
                <a:gd name="connsiteY130" fmla="*/ 555173 h 1244353"/>
                <a:gd name="connsiteX131" fmla="*/ 614429 w 2073866"/>
                <a:gd name="connsiteY131" fmla="*/ 539111 h 1244353"/>
                <a:gd name="connsiteX132" fmla="*/ 642402 w 2073866"/>
                <a:gd name="connsiteY132" fmla="*/ 524132 h 1244353"/>
                <a:gd name="connsiteX133" fmla="*/ 658104 w 2073866"/>
                <a:gd name="connsiteY133" fmla="*/ 553368 h 1244353"/>
                <a:gd name="connsiteX134" fmla="*/ 635906 w 2073866"/>
                <a:gd name="connsiteY134" fmla="*/ 656780 h 1244353"/>
                <a:gd name="connsiteX135" fmla="*/ 1429629 w 2073866"/>
                <a:gd name="connsiteY135" fmla="*/ 608052 h 1244353"/>
                <a:gd name="connsiteX136" fmla="*/ 1424395 w 2073866"/>
                <a:gd name="connsiteY136" fmla="*/ 658404 h 1244353"/>
                <a:gd name="connsiteX137" fmla="*/ 1390105 w 2073866"/>
                <a:gd name="connsiteY137" fmla="*/ 735827 h 1244353"/>
                <a:gd name="connsiteX138" fmla="*/ 1314667 w 2073866"/>
                <a:gd name="connsiteY138" fmla="*/ 803505 h 1244353"/>
                <a:gd name="connsiteX139" fmla="*/ 1293010 w 2073866"/>
                <a:gd name="connsiteY139" fmla="*/ 805129 h 1244353"/>
                <a:gd name="connsiteX140" fmla="*/ 1282723 w 2073866"/>
                <a:gd name="connsiteY140" fmla="*/ 810002 h 1244353"/>
                <a:gd name="connsiteX141" fmla="*/ 1251862 w 2073866"/>
                <a:gd name="connsiteY141" fmla="*/ 923701 h 1244353"/>
                <a:gd name="connsiteX142" fmla="*/ 1246268 w 2073866"/>
                <a:gd name="connsiteY142" fmla="*/ 962683 h 1244353"/>
                <a:gd name="connsiteX143" fmla="*/ 1254389 w 2073866"/>
                <a:gd name="connsiteY143" fmla="*/ 1152722 h 1244353"/>
                <a:gd name="connsiteX144" fmla="*/ 1261066 w 2073866"/>
                <a:gd name="connsiteY144" fmla="*/ 1191524 h 1244353"/>
                <a:gd name="connsiteX145" fmla="*/ 1252403 w 2073866"/>
                <a:gd name="connsiteY145" fmla="*/ 1224009 h 1244353"/>
                <a:gd name="connsiteX146" fmla="*/ 1209270 w 2073866"/>
                <a:gd name="connsiteY146" fmla="*/ 1205059 h 1244353"/>
                <a:gd name="connsiteX147" fmla="*/ 1203315 w 2073866"/>
                <a:gd name="connsiteY147" fmla="*/ 1181056 h 1244353"/>
                <a:gd name="connsiteX148" fmla="*/ 1192306 w 2073866"/>
                <a:gd name="connsiteY148" fmla="*/ 1077645 h 1244353"/>
                <a:gd name="connsiteX149" fmla="*/ 1175702 w 2073866"/>
                <a:gd name="connsiteY149" fmla="*/ 970624 h 1244353"/>
                <a:gd name="connsiteX150" fmla="*/ 1143758 w 2073866"/>
                <a:gd name="connsiteY150" fmla="*/ 954562 h 1244353"/>
                <a:gd name="connsiteX151" fmla="*/ 1106942 w 2073866"/>
                <a:gd name="connsiteY151" fmla="*/ 980550 h 1244353"/>
                <a:gd name="connsiteX152" fmla="*/ 1078788 w 2073866"/>
                <a:gd name="connsiteY152" fmla="*/ 1193509 h 1244353"/>
                <a:gd name="connsiteX153" fmla="*/ 1048468 w 2073866"/>
                <a:gd name="connsiteY153" fmla="*/ 1228160 h 1244353"/>
                <a:gd name="connsiteX154" fmla="*/ 1018871 w 2073866"/>
                <a:gd name="connsiteY154" fmla="*/ 1195494 h 1244353"/>
                <a:gd name="connsiteX155" fmla="*/ 1021578 w 2073866"/>
                <a:gd name="connsiteY155" fmla="*/ 1105618 h 1244353"/>
                <a:gd name="connsiteX156" fmla="*/ 1043776 w 2073866"/>
                <a:gd name="connsiteY156" fmla="*/ 949689 h 1244353"/>
                <a:gd name="connsiteX157" fmla="*/ 1097738 w 2073866"/>
                <a:gd name="connsiteY157" fmla="*/ 779141 h 1244353"/>
                <a:gd name="connsiteX158" fmla="*/ 1112176 w 2073866"/>
                <a:gd name="connsiteY158" fmla="*/ 748641 h 1244353"/>
                <a:gd name="connsiteX159" fmla="*/ 1110912 w 2073866"/>
                <a:gd name="connsiteY159" fmla="*/ 736911 h 1244353"/>
                <a:gd name="connsiteX160" fmla="*/ 1100445 w 2073866"/>
                <a:gd name="connsiteY160" fmla="*/ 743949 h 1244353"/>
                <a:gd name="connsiteX161" fmla="*/ 1053702 w 2073866"/>
                <a:gd name="connsiteY161" fmla="*/ 861257 h 1244353"/>
                <a:gd name="connsiteX162" fmla="*/ 1025548 w 2073866"/>
                <a:gd name="connsiteY162" fmla="*/ 886704 h 1244353"/>
                <a:gd name="connsiteX163" fmla="*/ 1000282 w 2073866"/>
                <a:gd name="connsiteY163" fmla="*/ 874973 h 1244353"/>
                <a:gd name="connsiteX164" fmla="*/ 952998 w 2073866"/>
                <a:gd name="connsiteY164" fmla="*/ 734023 h 1244353"/>
                <a:gd name="connsiteX165" fmla="*/ 957870 w 2073866"/>
                <a:gd name="connsiteY165" fmla="*/ 704064 h 1244353"/>
                <a:gd name="connsiteX166" fmla="*/ 1010208 w 2073866"/>
                <a:gd name="connsiteY166" fmla="*/ 702621 h 1244353"/>
                <a:gd name="connsiteX167" fmla="*/ 1024826 w 2073866"/>
                <a:gd name="connsiteY167" fmla="*/ 745032 h 1244353"/>
                <a:gd name="connsiteX168" fmla="*/ 1031504 w 2073866"/>
                <a:gd name="connsiteY168" fmla="*/ 762177 h 1244353"/>
                <a:gd name="connsiteX169" fmla="*/ 1087992 w 2073866"/>
                <a:gd name="connsiteY169" fmla="*/ 704064 h 1244353"/>
                <a:gd name="connsiteX170" fmla="*/ 1143037 w 2073866"/>
                <a:gd name="connsiteY170" fmla="*/ 708035 h 1244353"/>
                <a:gd name="connsiteX171" fmla="*/ 1199525 w 2073866"/>
                <a:gd name="connsiteY171" fmla="*/ 748100 h 1244353"/>
                <a:gd name="connsiteX172" fmla="*/ 1302034 w 2073866"/>
                <a:gd name="connsiteY172" fmla="*/ 723555 h 1244353"/>
                <a:gd name="connsiteX173" fmla="*/ 1346250 w 2073866"/>
                <a:gd name="connsiteY173" fmla="*/ 693958 h 1244353"/>
                <a:gd name="connsiteX174" fmla="*/ 1366463 w 2073866"/>
                <a:gd name="connsiteY174" fmla="*/ 668691 h 1244353"/>
                <a:gd name="connsiteX175" fmla="*/ 1376930 w 2073866"/>
                <a:gd name="connsiteY175" fmla="*/ 599209 h 1244353"/>
                <a:gd name="connsiteX176" fmla="*/ 1386856 w 2073866"/>
                <a:gd name="connsiteY176" fmla="*/ 529907 h 1244353"/>
                <a:gd name="connsiteX177" fmla="*/ 1413747 w 2073866"/>
                <a:gd name="connsiteY177" fmla="*/ 503197 h 1244353"/>
                <a:gd name="connsiteX178" fmla="*/ 1435223 w 2073866"/>
                <a:gd name="connsiteY178" fmla="*/ 535141 h 1244353"/>
                <a:gd name="connsiteX179" fmla="*/ 1429629 w 2073866"/>
                <a:gd name="connsiteY179" fmla="*/ 608052 h 1244353"/>
                <a:gd name="connsiteX180" fmla="*/ 1045761 w 2073866"/>
                <a:gd name="connsiteY180" fmla="*/ 699191 h 1244353"/>
                <a:gd name="connsiteX181" fmla="*/ 1118492 w 2073866"/>
                <a:gd name="connsiteY181" fmla="*/ 668331 h 1244353"/>
                <a:gd name="connsiteX182" fmla="*/ 1124989 w 2073866"/>
                <a:gd name="connsiteY182" fmla="*/ 672662 h 1244353"/>
                <a:gd name="connsiteX183" fmla="*/ 1077164 w 2073866"/>
                <a:gd name="connsiteY183" fmla="*/ 694499 h 1244353"/>
                <a:gd name="connsiteX184" fmla="*/ 1037820 w 2073866"/>
                <a:gd name="connsiteY184" fmla="*/ 733842 h 1244353"/>
                <a:gd name="connsiteX185" fmla="*/ 1034572 w 2073866"/>
                <a:gd name="connsiteY185" fmla="*/ 723194 h 1244353"/>
                <a:gd name="connsiteX186" fmla="*/ 1045761 w 2073866"/>
                <a:gd name="connsiteY186" fmla="*/ 699191 h 1244353"/>
                <a:gd name="connsiteX187" fmla="*/ 1327661 w 2073866"/>
                <a:gd name="connsiteY187" fmla="*/ 586395 h 1244353"/>
                <a:gd name="connsiteX188" fmla="*/ 1334339 w 2073866"/>
                <a:gd name="connsiteY188" fmla="*/ 566724 h 1244353"/>
                <a:gd name="connsiteX189" fmla="*/ 1368809 w 2073866"/>
                <a:gd name="connsiteY189" fmla="*/ 552647 h 1244353"/>
                <a:gd name="connsiteX190" fmla="*/ 1352386 w 2073866"/>
                <a:gd name="connsiteY190" fmla="*/ 661292 h 1244353"/>
                <a:gd name="connsiteX191" fmla="*/ 1337768 w 2073866"/>
                <a:gd name="connsiteY191" fmla="*/ 676271 h 1244353"/>
                <a:gd name="connsiteX192" fmla="*/ 1339392 w 2073866"/>
                <a:gd name="connsiteY192" fmla="*/ 656961 h 1244353"/>
                <a:gd name="connsiteX193" fmla="*/ 1327661 w 2073866"/>
                <a:gd name="connsiteY193" fmla="*/ 586395 h 1244353"/>
                <a:gd name="connsiteX194" fmla="*/ 1291025 w 2073866"/>
                <a:gd name="connsiteY194" fmla="*/ 713449 h 1244353"/>
                <a:gd name="connsiteX195" fmla="*/ 1231108 w 2073866"/>
                <a:gd name="connsiteY195" fmla="*/ 734564 h 1244353"/>
                <a:gd name="connsiteX196" fmla="*/ 1141051 w 2073866"/>
                <a:gd name="connsiteY196" fmla="*/ 631874 h 1244353"/>
                <a:gd name="connsiteX197" fmla="*/ 1193028 w 2073866"/>
                <a:gd name="connsiteY197" fmla="*/ 554451 h 1244353"/>
                <a:gd name="connsiteX198" fmla="*/ 1278211 w 2073866"/>
                <a:gd name="connsiteY198" fmla="*/ 555173 h 1244353"/>
                <a:gd name="connsiteX199" fmla="*/ 1291025 w 2073866"/>
                <a:gd name="connsiteY199" fmla="*/ 713449 h 1244353"/>
                <a:gd name="connsiteX200" fmla="*/ 1779026 w 2073866"/>
                <a:gd name="connsiteY200" fmla="*/ 451040 h 1244353"/>
                <a:gd name="connsiteX201" fmla="*/ 1772168 w 2073866"/>
                <a:gd name="connsiteY201" fmla="*/ 714351 h 1244353"/>
                <a:gd name="connsiteX202" fmla="*/ 1770363 w 2073866"/>
                <a:gd name="connsiteY202" fmla="*/ 975857 h 1244353"/>
                <a:gd name="connsiteX203" fmla="*/ 1775957 w 2073866"/>
                <a:gd name="connsiteY203" fmla="*/ 1169867 h 1244353"/>
                <a:gd name="connsiteX204" fmla="*/ 1774695 w 2073866"/>
                <a:gd name="connsiteY204" fmla="*/ 1192245 h 1244353"/>
                <a:gd name="connsiteX205" fmla="*/ 1753038 w 2073866"/>
                <a:gd name="connsiteY205" fmla="*/ 1210654 h 1244353"/>
                <a:gd name="connsiteX206" fmla="*/ 1728674 w 2073866"/>
                <a:gd name="connsiteY206" fmla="*/ 1195855 h 1244353"/>
                <a:gd name="connsiteX207" fmla="*/ 1724343 w 2073866"/>
                <a:gd name="connsiteY207" fmla="*/ 1176725 h 1244353"/>
                <a:gd name="connsiteX208" fmla="*/ 1713334 w 2073866"/>
                <a:gd name="connsiteY208" fmla="*/ 1016825 h 1244353"/>
                <a:gd name="connsiteX209" fmla="*/ 1702324 w 2073866"/>
                <a:gd name="connsiteY209" fmla="*/ 950411 h 1244353"/>
                <a:gd name="connsiteX210" fmla="*/ 1674351 w 2073866"/>
                <a:gd name="connsiteY210" fmla="*/ 903849 h 1244353"/>
                <a:gd name="connsiteX211" fmla="*/ 1610824 w 2073866"/>
                <a:gd name="connsiteY211" fmla="*/ 934529 h 1244353"/>
                <a:gd name="connsiteX212" fmla="*/ 1601259 w 2073866"/>
                <a:gd name="connsiteY212" fmla="*/ 1001304 h 1244353"/>
                <a:gd name="connsiteX213" fmla="*/ 1584295 w 2073866"/>
                <a:gd name="connsiteY213" fmla="*/ 1183402 h 1244353"/>
                <a:gd name="connsiteX214" fmla="*/ 1569496 w 2073866"/>
                <a:gd name="connsiteY214" fmla="*/ 1214624 h 1244353"/>
                <a:gd name="connsiteX215" fmla="*/ 1533221 w 2073866"/>
                <a:gd name="connsiteY215" fmla="*/ 1182319 h 1244353"/>
                <a:gd name="connsiteX216" fmla="*/ 1543147 w 2073866"/>
                <a:gd name="connsiteY216" fmla="*/ 1087210 h 1244353"/>
                <a:gd name="connsiteX217" fmla="*/ 1548380 w 2073866"/>
                <a:gd name="connsiteY217" fmla="*/ 887606 h 1244353"/>
                <a:gd name="connsiteX218" fmla="*/ 1513008 w 2073866"/>
                <a:gd name="connsiteY218" fmla="*/ 566543 h 1244353"/>
                <a:gd name="connsiteX219" fmla="*/ 1503803 w 2073866"/>
                <a:gd name="connsiteY219" fmla="*/ 463132 h 1244353"/>
                <a:gd name="connsiteX220" fmla="*/ 1529972 w 2073866"/>
                <a:gd name="connsiteY220" fmla="*/ 424330 h 1244353"/>
                <a:gd name="connsiteX221" fmla="*/ 1546034 w 2073866"/>
                <a:gd name="connsiteY221" fmla="*/ 440211 h 1244353"/>
                <a:gd name="connsiteX222" fmla="*/ 1554155 w 2073866"/>
                <a:gd name="connsiteY222" fmla="*/ 487315 h 1244353"/>
                <a:gd name="connsiteX223" fmla="*/ 1552351 w 2073866"/>
                <a:gd name="connsiteY223" fmla="*/ 554451 h 1244353"/>
                <a:gd name="connsiteX224" fmla="*/ 1596567 w 2073866"/>
                <a:gd name="connsiteY224" fmla="*/ 655156 h 1244353"/>
                <a:gd name="connsiteX225" fmla="*/ 1671644 w 2073866"/>
                <a:gd name="connsiteY225" fmla="*/ 671759 h 1244353"/>
                <a:gd name="connsiteX226" fmla="*/ 1745097 w 2073866"/>
                <a:gd name="connsiteY226" fmla="*/ 618520 h 1244353"/>
                <a:gd name="connsiteX227" fmla="*/ 1756467 w 2073866"/>
                <a:gd name="connsiteY227" fmla="*/ 542179 h 1244353"/>
                <a:gd name="connsiteX228" fmla="*/ 1734629 w 2073866"/>
                <a:gd name="connsiteY228" fmla="*/ 499407 h 1244353"/>
                <a:gd name="connsiteX229" fmla="*/ 1718386 w 2073866"/>
                <a:gd name="connsiteY229" fmla="*/ 423608 h 1244353"/>
                <a:gd name="connsiteX230" fmla="*/ 1731741 w 2073866"/>
                <a:gd name="connsiteY230" fmla="*/ 397981 h 1244353"/>
                <a:gd name="connsiteX231" fmla="*/ 1765671 w 2073866"/>
                <a:gd name="connsiteY231" fmla="*/ 411877 h 1244353"/>
                <a:gd name="connsiteX232" fmla="*/ 1779026 w 2073866"/>
                <a:gd name="connsiteY232" fmla="*/ 451040 h 1244353"/>
                <a:gd name="connsiteX233" fmla="*/ 1704490 w 2073866"/>
                <a:gd name="connsiteY233" fmla="*/ 464756 h 1244353"/>
                <a:gd name="connsiteX234" fmla="*/ 1691135 w 2073866"/>
                <a:gd name="connsiteY234" fmla="*/ 469990 h 1244353"/>
                <a:gd name="connsiteX235" fmla="*/ 1571662 w 2073866"/>
                <a:gd name="connsiteY235" fmla="*/ 503919 h 1244353"/>
                <a:gd name="connsiteX236" fmla="*/ 1570579 w 2073866"/>
                <a:gd name="connsiteY236" fmla="*/ 463132 h 1244353"/>
                <a:gd name="connsiteX237" fmla="*/ 1668215 w 2073866"/>
                <a:gd name="connsiteY237" fmla="*/ 427398 h 1244353"/>
                <a:gd name="connsiteX238" fmla="*/ 1692398 w 2073866"/>
                <a:gd name="connsiteY238" fmla="*/ 421082 h 1244353"/>
                <a:gd name="connsiteX239" fmla="*/ 1703588 w 2073866"/>
                <a:gd name="connsiteY239" fmla="*/ 426676 h 1244353"/>
                <a:gd name="connsiteX240" fmla="*/ 1704490 w 2073866"/>
                <a:gd name="connsiteY240" fmla="*/ 464756 h 1244353"/>
                <a:gd name="connsiteX241" fmla="*/ 1744736 w 2073866"/>
                <a:gd name="connsiteY241" fmla="*/ 555534 h 1244353"/>
                <a:gd name="connsiteX242" fmla="*/ 1649626 w 2073866"/>
                <a:gd name="connsiteY242" fmla="*/ 657502 h 1244353"/>
                <a:gd name="connsiteX243" fmla="*/ 1582670 w 2073866"/>
                <a:gd name="connsiteY243" fmla="*/ 517454 h 1244353"/>
                <a:gd name="connsiteX244" fmla="*/ 1701963 w 2073866"/>
                <a:gd name="connsiteY244" fmla="*/ 490744 h 1244353"/>
                <a:gd name="connsiteX245" fmla="*/ 1744736 w 2073866"/>
                <a:gd name="connsiteY245" fmla="*/ 555534 h 1244353"/>
                <a:gd name="connsiteX246" fmla="*/ 2041254 w 2073866"/>
                <a:gd name="connsiteY246" fmla="*/ 172208 h 1244353"/>
                <a:gd name="connsiteX247" fmla="*/ 1895972 w 2073866"/>
                <a:gd name="connsiteY247" fmla="*/ 399425 h 1244353"/>
                <a:gd name="connsiteX248" fmla="*/ 1862044 w 2073866"/>
                <a:gd name="connsiteY248" fmla="*/ 395815 h 1244353"/>
                <a:gd name="connsiteX249" fmla="*/ 1844718 w 2073866"/>
                <a:gd name="connsiteY249" fmla="*/ 348711 h 1244353"/>
                <a:gd name="connsiteX250" fmla="*/ 1750331 w 2073866"/>
                <a:gd name="connsiteY250" fmla="*/ 377046 h 1244353"/>
                <a:gd name="connsiteX251" fmla="*/ 1716041 w 2073866"/>
                <a:gd name="connsiteY251" fmla="*/ 384265 h 1244353"/>
                <a:gd name="connsiteX252" fmla="*/ 1577256 w 2073866"/>
                <a:gd name="connsiteY252" fmla="*/ 444002 h 1244353"/>
                <a:gd name="connsiteX253" fmla="*/ 1557224 w 2073866"/>
                <a:gd name="connsiteY253" fmla="*/ 430466 h 1244353"/>
                <a:gd name="connsiteX254" fmla="*/ 1555780 w 2073866"/>
                <a:gd name="connsiteY254" fmla="*/ 427939 h 1244353"/>
                <a:gd name="connsiteX255" fmla="*/ 1543688 w 2073866"/>
                <a:gd name="connsiteY255" fmla="*/ 413321 h 1244353"/>
                <a:gd name="connsiteX256" fmla="*/ 1521490 w 2073866"/>
                <a:gd name="connsiteY256" fmla="*/ 408448 h 1244353"/>
                <a:gd name="connsiteX257" fmla="*/ 1495321 w 2073866"/>
                <a:gd name="connsiteY257" fmla="*/ 429564 h 1244353"/>
                <a:gd name="connsiteX258" fmla="*/ 1493336 w 2073866"/>
                <a:gd name="connsiteY258" fmla="*/ 433534 h 1244353"/>
                <a:gd name="connsiteX259" fmla="*/ 1493156 w 2073866"/>
                <a:gd name="connsiteY259" fmla="*/ 434076 h 1244353"/>
                <a:gd name="connsiteX260" fmla="*/ 1491712 w 2073866"/>
                <a:gd name="connsiteY260" fmla="*/ 437504 h 1244353"/>
                <a:gd name="connsiteX261" fmla="*/ 1491351 w 2073866"/>
                <a:gd name="connsiteY261" fmla="*/ 438587 h 1244353"/>
                <a:gd name="connsiteX262" fmla="*/ 1490449 w 2073866"/>
                <a:gd name="connsiteY262" fmla="*/ 441655 h 1244353"/>
                <a:gd name="connsiteX263" fmla="*/ 1490087 w 2073866"/>
                <a:gd name="connsiteY263" fmla="*/ 442919 h 1244353"/>
                <a:gd name="connsiteX264" fmla="*/ 1489185 w 2073866"/>
                <a:gd name="connsiteY264" fmla="*/ 447250 h 1244353"/>
                <a:gd name="connsiteX265" fmla="*/ 1487922 w 2073866"/>
                <a:gd name="connsiteY265" fmla="*/ 458440 h 1244353"/>
                <a:gd name="connsiteX266" fmla="*/ 1479259 w 2073866"/>
                <a:gd name="connsiteY266" fmla="*/ 488037 h 1244353"/>
                <a:gd name="connsiteX267" fmla="*/ 1434502 w 2073866"/>
                <a:gd name="connsiteY267" fmla="*/ 493812 h 1244353"/>
                <a:gd name="connsiteX268" fmla="*/ 1374765 w 2073866"/>
                <a:gd name="connsiteY268" fmla="*/ 517815 h 1244353"/>
                <a:gd name="connsiteX269" fmla="*/ 1353289 w 2073866"/>
                <a:gd name="connsiteY269" fmla="*/ 540916 h 1244353"/>
                <a:gd name="connsiteX270" fmla="*/ 1327481 w 2073866"/>
                <a:gd name="connsiteY270" fmla="*/ 552286 h 1244353"/>
                <a:gd name="connsiteX271" fmla="*/ 1295356 w 2073866"/>
                <a:gd name="connsiteY271" fmla="*/ 543082 h 1244353"/>
                <a:gd name="connsiteX272" fmla="*/ 1173717 w 2073866"/>
                <a:gd name="connsiteY272" fmla="*/ 547593 h 1244353"/>
                <a:gd name="connsiteX273" fmla="*/ 1125170 w 2073866"/>
                <a:gd name="connsiteY273" fmla="*/ 628987 h 1244353"/>
                <a:gd name="connsiteX274" fmla="*/ 1104415 w 2073866"/>
                <a:gd name="connsiteY274" fmla="*/ 654253 h 1244353"/>
                <a:gd name="connsiteX275" fmla="*/ 1030962 w 2073866"/>
                <a:gd name="connsiteY275" fmla="*/ 688904 h 1244353"/>
                <a:gd name="connsiteX276" fmla="*/ 1008042 w 2073866"/>
                <a:gd name="connsiteY276" fmla="*/ 671579 h 1244353"/>
                <a:gd name="connsiteX277" fmla="*/ 936033 w 2073866"/>
                <a:gd name="connsiteY277" fmla="*/ 717239 h 1244353"/>
                <a:gd name="connsiteX278" fmla="*/ 919790 w 2073866"/>
                <a:gd name="connsiteY278" fmla="*/ 743227 h 1244353"/>
                <a:gd name="connsiteX279" fmla="*/ 819086 w 2073866"/>
                <a:gd name="connsiteY279" fmla="*/ 786541 h 1244353"/>
                <a:gd name="connsiteX280" fmla="*/ 778480 w 2073866"/>
                <a:gd name="connsiteY280" fmla="*/ 805851 h 1244353"/>
                <a:gd name="connsiteX281" fmla="*/ 708275 w 2073866"/>
                <a:gd name="connsiteY281" fmla="*/ 783112 h 1244353"/>
                <a:gd name="connsiteX282" fmla="*/ 666947 w 2073866"/>
                <a:gd name="connsiteY282" fmla="*/ 675549 h 1244353"/>
                <a:gd name="connsiteX283" fmla="*/ 665322 w 2073866"/>
                <a:gd name="connsiteY283" fmla="*/ 672481 h 1244353"/>
                <a:gd name="connsiteX284" fmla="*/ 664962 w 2073866"/>
                <a:gd name="connsiteY284" fmla="*/ 671579 h 1244353"/>
                <a:gd name="connsiteX285" fmla="*/ 663879 w 2073866"/>
                <a:gd name="connsiteY285" fmla="*/ 669233 h 1244353"/>
                <a:gd name="connsiteX286" fmla="*/ 663518 w 2073866"/>
                <a:gd name="connsiteY286" fmla="*/ 668691 h 1244353"/>
                <a:gd name="connsiteX287" fmla="*/ 662255 w 2073866"/>
                <a:gd name="connsiteY287" fmla="*/ 665984 h 1244353"/>
                <a:gd name="connsiteX288" fmla="*/ 662074 w 2073866"/>
                <a:gd name="connsiteY288" fmla="*/ 665443 h 1244353"/>
                <a:gd name="connsiteX289" fmla="*/ 661172 w 2073866"/>
                <a:gd name="connsiteY289" fmla="*/ 663277 h 1244353"/>
                <a:gd name="connsiteX290" fmla="*/ 660991 w 2073866"/>
                <a:gd name="connsiteY290" fmla="*/ 662736 h 1244353"/>
                <a:gd name="connsiteX291" fmla="*/ 659367 w 2073866"/>
                <a:gd name="connsiteY291" fmla="*/ 657863 h 1244353"/>
                <a:gd name="connsiteX292" fmla="*/ 659187 w 2073866"/>
                <a:gd name="connsiteY292" fmla="*/ 657321 h 1244353"/>
                <a:gd name="connsiteX293" fmla="*/ 658645 w 2073866"/>
                <a:gd name="connsiteY293" fmla="*/ 655336 h 1244353"/>
                <a:gd name="connsiteX294" fmla="*/ 658645 w 2073866"/>
                <a:gd name="connsiteY294" fmla="*/ 655156 h 1244353"/>
                <a:gd name="connsiteX295" fmla="*/ 658104 w 2073866"/>
                <a:gd name="connsiteY295" fmla="*/ 652990 h 1244353"/>
                <a:gd name="connsiteX296" fmla="*/ 658104 w 2073866"/>
                <a:gd name="connsiteY296" fmla="*/ 652629 h 1244353"/>
                <a:gd name="connsiteX297" fmla="*/ 657743 w 2073866"/>
                <a:gd name="connsiteY297" fmla="*/ 650824 h 1244353"/>
                <a:gd name="connsiteX298" fmla="*/ 657743 w 2073866"/>
                <a:gd name="connsiteY298" fmla="*/ 650463 h 1244353"/>
                <a:gd name="connsiteX299" fmla="*/ 657201 w 2073866"/>
                <a:gd name="connsiteY299" fmla="*/ 646312 h 1244353"/>
                <a:gd name="connsiteX300" fmla="*/ 657201 w 2073866"/>
                <a:gd name="connsiteY300" fmla="*/ 645952 h 1244353"/>
                <a:gd name="connsiteX301" fmla="*/ 657021 w 2073866"/>
                <a:gd name="connsiteY301" fmla="*/ 643967 h 1244353"/>
                <a:gd name="connsiteX302" fmla="*/ 657021 w 2073866"/>
                <a:gd name="connsiteY302" fmla="*/ 643967 h 1244353"/>
                <a:gd name="connsiteX303" fmla="*/ 657021 w 2073866"/>
                <a:gd name="connsiteY303" fmla="*/ 641801 h 1244353"/>
                <a:gd name="connsiteX304" fmla="*/ 657021 w 2073866"/>
                <a:gd name="connsiteY304" fmla="*/ 641620 h 1244353"/>
                <a:gd name="connsiteX305" fmla="*/ 657021 w 2073866"/>
                <a:gd name="connsiteY305" fmla="*/ 639635 h 1244353"/>
                <a:gd name="connsiteX306" fmla="*/ 657021 w 2073866"/>
                <a:gd name="connsiteY306" fmla="*/ 639455 h 1244353"/>
                <a:gd name="connsiteX307" fmla="*/ 658465 w 2073866"/>
                <a:gd name="connsiteY307" fmla="*/ 613466 h 1244353"/>
                <a:gd name="connsiteX308" fmla="*/ 670917 w 2073866"/>
                <a:gd name="connsiteY308" fmla="*/ 553368 h 1244353"/>
                <a:gd name="connsiteX309" fmla="*/ 652509 w 2073866"/>
                <a:gd name="connsiteY309" fmla="*/ 510596 h 1244353"/>
                <a:gd name="connsiteX310" fmla="*/ 651065 w 2073866"/>
                <a:gd name="connsiteY310" fmla="*/ 459342 h 1244353"/>
                <a:gd name="connsiteX311" fmla="*/ 689326 w 2073866"/>
                <a:gd name="connsiteY311" fmla="*/ 442197 h 1244353"/>
                <a:gd name="connsiteX312" fmla="*/ 917625 w 2073866"/>
                <a:gd name="connsiteY312" fmla="*/ 372173 h 1244353"/>
                <a:gd name="connsiteX313" fmla="*/ 1511925 w 2073866"/>
                <a:gd name="connsiteY313" fmla="*/ 185202 h 1244353"/>
                <a:gd name="connsiteX314" fmla="*/ 1655582 w 2073866"/>
                <a:gd name="connsiteY314" fmla="*/ 146942 h 1244353"/>
                <a:gd name="connsiteX315" fmla="*/ 1726688 w 2073866"/>
                <a:gd name="connsiteY315" fmla="*/ 130880 h 1244353"/>
                <a:gd name="connsiteX316" fmla="*/ 1741488 w 2073866"/>
                <a:gd name="connsiteY316" fmla="*/ 102004 h 1244353"/>
                <a:gd name="connsiteX317" fmla="*/ 1723801 w 2073866"/>
                <a:gd name="connsiteY317" fmla="*/ 42809 h 1244353"/>
                <a:gd name="connsiteX318" fmla="*/ 1743653 w 2073866"/>
                <a:gd name="connsiteY318" fmla="*/ 16459 h 1244353"/>
                <a:gd name="connsiteX319" fmla="*/ 1891461 w 2073866"/>
                <a:gd name="connsiteY319" fmla="*/ 57246 h 1244353"/>
                <a:gd name="connsiteX320" fmla="*/ 1891822 w 2073866"/>
                <a:gd name="connsiteY320" fmla="*/ 57246 h 1244353"/>
                <a:gd name="connsiteX321" fmla="*/ 1895793 w 2073866"/>
                <a:gd name="connsiteY321" fmla="*/ 58329 h 1244353"/>
                <a:gd name="connsiteX322" fmla="*/ 1896514 w 2073866"/>
                <a:gd name="connsiteY322" fmla="*/ 58510 h 1244353"/>
                <a:gd name="connsiteX323" fmla="*/ 1900484 w 2073866"/>
                <a:gd name="connsiteY323" fmla="*/ 59773 h 1244353"/>
                <a:gd name="connsiteX324" fmla="*/ 1901387 w 2073866"/>
                <a:gd name="connsiteY324" fmla="*/ 59954 h 1244353"/>
                <a:gd name="connsiteX325" fmla="*/ 1905538 w 2073866"/>
                <a:gd name="connsiteY325" fmla="*/ 61217 h 1244353"/>
                <a:gd name="connsiteX326" fmla="*/ 1905898 w 2073866"/>
                <a:gd name="connsiteY326" fmla="*/ 61397 h 1244353"/>
                <a:gd name="connsiteX327" fmla="*/ 1910230 w 2073866"/>
                <a:gd name="connsiteY327" fmla="*/ 62661 h 1244353"/>
                <a:gd name="connsiteX328" fmla="*/ 1910591 w 2073866"/>
                <a:gd name="connsiteY328" fmla="*/ 62841 h 1244353"/>
                <a:gd name="connsiteX329" fmla="*/ 1914922 w 2073866"/>
                <a:gd name="connsiteY329" fmla="*/ 64104 h 1244353"/>
                <a:gd name="connsiteX330" fmla="*/ 1915283 w 2073866"/>
                <a:gd name="connsiteY330" fmla="*/ 64285 h 1244353"/>
                <a:gd name="connsiteX331" fmla="*/ 1946505 w 2073866"/>
                <a:gd name="connsiteY331" fmla="*/ 73669 h 1244353"/>
                <a:gd name="connsiteX332" fmla="*/ 1946505 w 2073866"/>
                <a:gd name="connsiteY332" fmla="*/ 73669 h 1244353"/>
                <a:gd name="connsiteX333" fmla="*/ 1950295 w 2073866"/>
                <a:gd name="connsiteY333" fmla="*/ 74752 h 1244353"/>
                <a:gd name="connsiteX334" fmla="*/ 1951017 w 2073866"/>
                <a:gd name="connsiteY334" fmla="*/ 74933 h 1244353"/>
                <a:gd name="connsiteX335" fmla="*/ 1954626 w 2073866"/>
                <a:gd name="connsiteY335" fmla="*/ 76016 h 1244353"/>
                <a:gd name="connsiteX336" fmla="*/ 1955168 w 2073866"/>
                <a:gd name="connsiteY336" fmla="*/ 76196 h 1244353"/>
                <a:gd name="connsiteX337" fmla="*/ 1958778 w 2073866"/>
                <a:gd name="connsiteY337" fmla="*/ 77279 h 1244353"/>
                <a:gd name="connsiteX338" fmla="*/ 1959499 w 2073866"/>
                <a:gd name="connsiteY338" fmla="*/ 77459 h 1244353"/>
                <a:gd name="connsiteX339" fmla="*/ 1962928 w 2073866"/>
                <a:gd name="connsiteY339" fmla="*/ 78542 h 1244353"/>
                <a:gd name="connsiteX340" fmla="*/ 1963650 w 2073866"/>
                <a:gd name="connsiteY340" fmla="*/ 78723 h 1244353"/>
                <a:gd name="connsiteX341" fmla="*/ 1967080 w 2073866"/>
                <a:gd name="connsiteY341" fmla="*/ 79806 h 1244353"/>
                <a:gd name="connsiteX342" fmla="*/ 1967621 w 2073866"/>
                <a:gd name="connsiteY342" fmla="*/ 79986 h 1244353"/>
                <a:gd name="connsiteX343" fmla="*/ 1981156 w 2073866"/>
                <a:gd name="connsiteY343" fmla="*/ 84137 h 1244353"/>
                <a:gd name="connsiteX344" fmla="*/ 1982239 w 2073866"/>
                <a:gd name="connsiteY344" fmla="*/ 84498 h 1244353"/>
                <a:gd name="connsiteX345" fmla="*/ 1984585 w 2073866"/>
                <a:gd name="connsiteY345" fmla="*/ 85220 h 1244353"/>
                <a:gd name="connsiteX346" fmla="*/ 1985849 w 2073866"/>
                <a:gd name="connsiteY346" fmla="*/ 85581 h 1244353"/>
                <a:gd name="connsiteX347" fmla="*/ 1988195 w 2073866"/>
                <a:gd name="connsiteY347" fmla="*/ 86303 h 1244353"/>
                <a:gd name="connsiteX348" fmla="*/ 1989458 w 2073866"/>
                <a:gd name="connsiteY348" fmla="*/ 86664 h 1244353"/>
                <a:gd name="connsiteX349" fmla="*/ 1991444 w 2073866"/>
                <a:gd name="connsiteY349" fmla="*/ 87205 h 1244353"/>
                <a:gd name="connsiteX350" fmla="*/ 1992706 w 2073866"/>
                <a:gd name="connsiteY350" fmla="*/ 87566 h 1244353"/>
                <a:gd name="connsiteX351" fmla="*/ 1994511 w 2073866"/>
                <a:gd name="connsiteY351" fmla="*/ 88107 h 1244353"/>
                <a:gd name="connsiteX352" fmla="*/ 1995775 w 2073866"/>
                <a:gd name="connsiteY352" fmla="*/ 88468 h 1244353"/>
                <a:gd name="connsiteX353" fmla="*/ 1997399 w 2073866"/>
                <a:gd name="connsiteY353" fmla="*/ 89010 h 1244353"/>
                <a:gd name="connsiteX354" fmla="*/ 1998842 w 2073866"/>
                <a:gd name="connsiteY354" fmla="*/ 89371 h 1244353"/>
                <a:gd name="connsiteX355" fmla="*/ 2000287 w 2073866"/>
                <a:gd name="connsiteY355" fmla="*/ 89912 h 1244353"/>
                <a:gd name="connsiteX356" fmla="*/ 2001911 w 2073866"/>
                <a:gd name="connsiteY356" fmla="*/ 90454 h 1244353"/>
                <a:gd name="connsiteX357" fmla="*/ 2003174 w 2073866"/>
                <a:gd name="connsiteY357" fmla="*/ 90814 h 1244353"/>
                <a:gd name="connsiteX358" fmla="*/ 2004799 w 2073866"/>
                <a:gd name="connsiteY358" fmla="*/ 91356 h 1244353"/>
                <a:gd name="connsiteX359" fmla="*/ 2006061 w 2073866"/>
                <a:gd name="connsiteY359" fmla="*/ 91717 h 1244353"/>
                <a:gd name="connsiteX360" fmla="*/ 2007506 w 2073866"/>
                <a:gd name="connsiteY360" fmla="*/ 92078 h 1244353"/>
                <a:gd name="connsiteX361" fmla="*/ 2008589 w 2073866"/>
                <a:gd name="connsiteY361" fmla="*/ 92439 h 1244353"/>
                <a:gd name="connsiteX362" fmla="*/ 2010032 w 2073866"/>
                <a:gd name="connsiteY362" fmla="*/ 92980 h 1244353"/>
                <a:gd name="connsiteX363" fmla="*/ 2010934 w 2073866"/>
                <a:gd name="connsiteY363" fmla="*/ 93341 h 1244353"/>
                <a:gd name="connsiteX364" fmla="*/ 2013100 w 2073866"/>
                <a:gd name="connsiteY364" fmla="*/ 94063 h 1244353"/>
                <a:gd name="connsiteX365" fmla="*/ 2041254 w 2073866"/>
                <a:gd name="connsiteY365" fmla="*/ 172208 h 124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Lst>
              <a:rect l="l" t="t" r="r" b="b"/>
              <a:pathLst>
                <a:path w="2073866" h="1244353">
                  <a:moveTo>
                    <a:pt x="2062369" y="105974"/>
                  </a:moveTo>
                  <a:cubicBezTo>
                    <a:pt x="2049917" y="94965"/>
                    <a:pt x="2035660" y="88829"/>
                    <a:pt x="2020499" y="83776"/>
                  </a:cubicBezTo>
                  <a:cubicBezTo>
                    <a:pt x="1980435" y="70421"/>
                    <a:pt x="1795268" y="17181"/>
                    <a:pt x="1743112" y="1841"/>
                  </a:cubicBezTo>
                  <a:cubicBezTo>
                    <a:pt x="1718386" y="-5378"/>
                    <a:pt x="1706115" y="9240"/>
                    <a:pt x="1711348" y="35048"/>
                  </a:cubicBezTo>
                  <a:cubicBezTo>
                    <a:pt x="1714777" y="52374"/>
                    <a:pt x="1720913" y="69338"/>
                    <a:pt x="1725245" y="86664"/>
                  </a:cubicBezTo>
                  <a:cubicBezTo>
                    <a:pt x="1731381" y="111389"/>
                    <a:pt x="1729937" y="114096"/>
                    <a:pt x="1706295" y="120593"/>
                  </a:cubicBezTo>
                  <a:cubicBezTo>
                    <a:pt x="1650348" y="136113"/>
                    <a:pt x="1594401" y="152356"/>
                    <a:pt x="1537913" y="166253"/>
                  </a:cubicBezTo>
                  <a:cubicBezTo>
                    <a:pt x="1447676" y="188270"/>
                    <a:pt x="1147007" y="287170"/>
                    <a:pt x="1084021" y="305759"/>
                  </a:cubicBezTo>
                  <a:cubicBezTo>
                    <a:pt x="970684" y="339146"/>
                    <a:pt x="858249" y="375241"/>
                    <a:pt x="745272" y="409892"/>
                  </a:cubicBezTo>
                  <a:cubicBezTo>
                    <a:pt x="717480" y="418374"/>
                    <a:pt x="689145" y="424691"/>
                    <a:pt x="661713" y="434256"/>
                  </a:cubicBezTo>
                  <a:cubicBezTo>
                    <a:pt x="630852" y="444904"/>
                    <a:pt x="619302" y="463854"/>
                    <a:pt x="620746" y="496700"/>
                  </a:cubicBezTo>
                  <a:cubicBezTo>
                    <a:pt x="620926" y="502114"/>
                    <a:pt x="624897" y="508611"/>
                    <a:pt x="618761" y="512040"/>
                  </a:cubicBezTo>
                  <a:cubicBezTo>
                    <a:pt x="603781" y="520342"/>
                    <a:pt x="602157" y="536223"/>
                    <a:pt x="596021" y="549579"/>
                  </a:cubicBezTo>
                  <a:cubicBezTo>
                    <a:pt x="581944" y="580259"/>
                    <a:pt x="568589" y="611301"/>
                    <a:pt x="554512" y="641801"/>
                  </a:cubicBezTo>
                  <a:cubicBezTo>
                    <a:pt x="547474" y="656961"/>
                    <a:pt x="538269" y="670315"/>
                    <a:pt x="520583" y="676993"/>
                  </a:cubicBezTo>
                  <a:cubicBezTo>
                    <a:pt x="519139" y="658224"/>
                    <a:pt x="520402" y="641801"/>
                    <a:pt x="516612" y="626641"/>
                  </a:cubicBezTo>
                  <a:cubicBezTo>
                    <a:pt x="498565" y="554812"/>
                    <a:pt x="420600" y="545247"/>
                    <a:pt x="370790" y="570513"/>
                  </a:cubicBezTo>
                  <a:cubicBezTo>
                    <a:pt x="322242" y="595058"/>
                    <a:pt x="296615" y="662375"/>
                    <a:pt x="326754" y="712907"/>
                  </a:cubicBezTo>
                  <a:cubicBezTo>
                    <a:pt x="333432" y="724277"/>
                    <a:pt x="331627" y="731135"/>
                    <a:pt x="322603" y="739437"/>
                  </a:cubicBezTo>
                  <a:cubicBezTo>
                    <a:pt x="284523" y="774268"/>
                    <a:pt x="252579" y="815236"/>
                    <a:pt x="216845" y="852414"/>
                  </a:cubicBezTo>
                  <a:cubicBezTo>
                    <a:pt x="188511" y="882192"/>
                    <a:pt x="166674" y="915399"/>
                    <a:pt x="160899" y="957449"/>
                  </a:cubicBezTo>
                  <a:cubicBezTo>
                    <a:pt x="158914" y="971346"/>
                    <a:pt x="154402" y="984881"/>
                    <a:pt x="151153" y="998417"/>
                  </a:cubicBezTo>
                  <a:cubicBezTo>
                    <a:pt x="139964" y="1043716"/>
                    <a:pt x="124624" y="1085586"/>
                    <a:pt x="82032" y="1112837"/>
                  </a:cubicBezTo>
                  <a:cubicBezTo>
                    <a:pt x="59292" y="1127455"/>
                    <a:pt x="39440" y="1146586"/>
                    <a:pt x="18866" y="1164272"/>
                  </a:cubicBezTo>
                  <a:cubicBezTo>
                    <a:pt x="8218" y="1173476"/>
                    <a:pt x="-2791" y="1185026"/>
                    <a:pt x="638" y="1200186"/>
                  </a:cubicBezTo>
                  <a:cubicBezTo>
                    <a:pt x="4609" y="1218414"/>
                    <a:pt x="16339" y="1231950"/>
                    <a:pt x="35469" y="1237364"/>
                  </a:cubicBezTo>
                  <a:cubicBezTo>
                    <a:pt x="45757" y="1240251"/>
                    <a:pt x="55683" y="1240251"/>
                    <a:pt x="65789" y="1236642"/>
                  </a:cubicBezTo>
                  <a:cubicBezTo>
                    <a:pt x="80949" y="1231228"/>
                    <a:pt x="95206" y="1223648"/>
                    <a:pt x="107479" y="1213541"/>
                  </a:cubicBezTo>
                  <a:cubicBezTo>
                    <a:pt x="142129" y="1185026"/>
                    <a:pt x="178946" y="1159038"/>
                    <a:pt x="208002" y="1124027"/>
                  </a:cubicBezTo>
                  <a:cubicBezTo>
                    <a:pt x="213597" y="1117349"/>
                    <a:pt x="248790" y="1025849"/>
                    <a:pt x="269724" y="990476"/>
                  </a:cubicBezTo>
                  <a:cubicBezTo>
                    <a:pt x="278929" y="974774"/>
                    <a:pt x="296074" y="973511"/>
                    <a:pt x="309428" y="985423"/>
                  </a:cubicBezTo>
                  <a:cubicBezTo>
                    <a:pt x="346786" y="1019352"/>
                    <a:pt x="363390" y="1058695"/>
                    <a:pt x="349494" y="1112115"/>
                  </a:cubicBezTo>
                  <a:cubicBezTo>
                    <a:pt x="341011" y="1144781"/>
                    <a:pt x="333792" y="1177807"/>
                    <a:pt x="326213" y="1210834"/>
                  </a:cubicBezTo>
                  <a:cubicBezTo>
                    <a:pt x="321701" y="1230506"/>
                    <a:pt x="338485" y="1238808"/>
                    <a:pt x="361946" y="1242417"/>
                  </a:cubicBezTo>
                  <a:cubicBezTo>
                    <a:pt x="393890" y="1244222"/>
                    <a:pt x="405440" y="1229784"/>
                    <a:pt x="410855" y="1214083"/>
                  </a:cubicBezTo>
                  <a:cubicBezTo>
                    <a:pt x="425654" y="1171491"/>
                    <a:pt x="441355" y="1129260"/>
                    <a:pt x="452003" y="1085586"/>
                  </a:cubicBezTo>
                  <a:cubicBezTo>
                    <a:pt x="460124" y="1052559"/>
                    <a:pt x="458680" y="1020615"/>
                    <a:pt x="440813" y="990476"/>
                  </a:cubicBezTo>
                  <a:cubicBezTo>
                    <a:pt x="434136" y="979286"/>
                    <a:pt x="428902" y="967014"/>
                    <a:pt x="422585" y="955464"/>
                  </a:cubicBezTo>
                  <a:cubicBezTo>
                    <a:pt x="417171" y="945718"/>
                    <a:pt x="416810" y="938500"/>
                    <a:pt x="424029" y="927671"/>
                  </a:cubicBezTo>
                  <a:cubicBezTo>
                    <a:pt x="453988" y="882372"/>
                    <a:pt x="502716" y="806212"/>
                    <a:pt x="508672" y="801520"/>
                  </a:cubicBezTo>
                  <a:cubicBezTo>
                    <a:pt x="527441" y="787443"/>
                    <a:pt x="567867" y="748461"/>
                    <a:pt x="586095" y="733481"/>
                  </a:cubicBezTo>
                  <a:cubicBezTo>
                    <a:pt x="607932" y="715434"/>
                    <a:pt x="632116" y="699552"/>
                    <a:pt x="646193" y="673745"/>
                  </a:cubicBezTo>
                  <a:cubicBezTo>
                    <a:pt x="654133" y="680422"/>
                    <a:pt x="683911" y="765425"/>
                    <a:pt x="696725" y="798632"/>
                  </a:cubicBezTo>
                  <a:cubicBezTo>
                    <a:pt x="708095" y="828050"/>
                    <a:pt x="719645" y="834366"/>
                    <a:pt x="750326" y="831839"/>
                  </a:cubicBezTo>
                  <a:cubicBezTo>
                    <a:pt x="761876" y="830757"/>
                    <a:pt x="772343" y="827508"/>
                    <a:pt x="782450" y="822274"/>
                  </a:cubicBezTo>
                  <a:cubicBezTo>
                    <a:pt x="825764" y="799896"/>
                    <a:pt x="871243" y="782029"/>
                    <a:pt x="916722" y="764523"/>
                  </a:cubicBezTo>
                  <a:cubicBezTo>
                    <a:pt x="940545" y="755319"/>
                    <a:pt x="940545" y="755319"/>
                    <a:pt x="949208" y="780585"/>
                  </a:cubicBezTo>
                  <a:cubicBezTo>
                    <a:pt x="958954" y="808919"/>
                    <a:pt x="968338" y="837434"/>
                    <a:pt x="979166" y="865408"/>
                  </a:cubicBezTo>
                  <a:cubicBezTo>
                    <a:pt x="995770" y="907999"/>
                    <a:pt x="997033" y="908180"/>
                    <a:pt x="1040347" y="895908"/>
                  </a:cubicBezTo>
                  <a:cubicBezTo>
                    <a:pt x="1043956" y="903487"/>
                    <a:pt x="1040528" y="910526"/>
                    <a:pt x="1039084" y="917745"/>
                  </a:cubicBezTo>
                  <a:cubicBezTo>
                    <a:pt x="1023383" y="997875"/>
                    <a:pt x="1007501" y="1077825"/>
                    <a:pt x="1002267" y="1159580"/>
                  </a:cubicBezTo>
                  <a:cubicBezTo>
                    <a:pt x="1001184" y="1177627"/>
                    <a:pt x="1002267" y="1195133"/>
                    <a:pt x="1005155" y="1212639"/>
                  </a:cubicBezTo>
                  <a:cubicBezTo>
                    <a:pt x="1007320" y="1225994"/>
                    <a:pt x="1014720" y="1235920"/>
                    <a:pt x="1026270" y="1240432"/>
                  </a:cubicBezTo>
                  <a:cubicBezTo>
                    <a:pt x="1050995" y="1250178"/>
                    <a:pt x="1081314" y="1241695"/>
                    <a:pt x="1087631" y="1215707"/>
                  </a:cubicBezTo>
                  <a:cubicBezTo>
                    <a:pt x="1091060" y="1201810"/>
                    <a:pt x="1096474" y="1064831"/>
                    <a:pt x="1108566" y="1017366"/>
                  </a:cubicBezTo>
                  <a:cubicBezTo>
                    <a:pt x="1112176" y="1002929"/>
                    <a:pt x="1116507" y="984520"/>
                    <a:pt x="1129681" y="974955"/>
                  </a:cubicBezTo>
                  <a:cubicBezTo>
                    <a:pt x="1140510" y="967014"/>
                    <a:pt x="1159279" y="968097"/>
                    <a:pt x="1164332" y="979648"/>
                  </a:cubicBezTo>
                  <a:cubicBezTo>
                    <a:pt x="1173537" y="1000943"/>
                    <a:pt x="1176605" y="1024946"/>
                    <a:pt x="1177327" y="1049491"/>
                  </a:cubicBezTo>
                  <a:cubicBezTo>
                    <a:pt x="1178048" y="1081435"/>
                    <a:pt x="1180756" y="1113198"/>
                    <a:pt x="1182741" y="1145142"/>
                  </a:cubicBezTo>
                  <a:cubicBezTo>
                    <a:pt x="1184184" y="1167701"/>
                    <a:pt x="1187794" y="1189899"/>
                    <a:pt x="1193208" y="1211737"/>
                  </a:cubicBezTo>
                  <a:cubicBezTo>
                    <a:pt x="1197901" y="1230686"/>
                    <a:pt x="1215046" y="1238447"/>
                    <a:pt x="1241575" y="1238627"/>
                  </a:cubicBezTo>
                  <a:cubicBezTo>
                    <a:pt x="1263773" y="1238447"/>
                    <a:pt x="1282001" y="1226174"/>
                    <a:pt x="1274421" y="1193689"/>
                  </a:cubicBezTo>
                  <a:cubicBezTo>
                    <a:pt x="1270090" y="1158136"/>
                    <a:pt x="1259262" y="1082698"/>
                    <a:pt x="1254750" y="1032346"/>
                  </a:cubicBezTo>
                  <a:cubicBezTo>
                    <a:pt x="1255652" y="968819"/>
                    <a:pt x="1264676" y="916843"/>
                    <a:pt x="1283445" y="861076"/>
                  </a:cubicBezTo>
                  <a:cubicBezTo>
                    <a:pt x="1287596" y="848984"/>
                    <a:pt x="1293191" y="838697"/>
                    <a:pt x="1303117" y="831118"/>
                  </a:cubicBezTo>
                  <a:cubicBezTo>
                    <a:pt x="1332714" y="808198"/>
                    <a:pt x="1359966" y="782570"/>
                    <a:pt x="1388120" y="757845"/>
                  </a:cubicBezTo>
                  <a:cubicBezTo>
                    <a:pt x="1403821" y="744129"/>
                    <a:pt x="1417357" y="728789"/>
                    <a:pt x="1429809" y="712185"/>
                  </a:cubicBezTo>
                  <a:cubicBezTo>
                    <a:pt x="1434502" y="705869"/>
                    <a:pt x="1437750" y="699733"/>
                    <a:pt x="1438291" y="691972"/>
                  </a:cubicBezTo>
                  <a:cubicBezTo>
                    <a:pt x="1442082" y="642523"/>
                    <a:pt x="1448940" y="593073"/>
                    <a:pt x="1448398" y="543262"/>
                  </a:cubicBezTo>
                  <a:cubicBezTo>
                    <a:pt x="1448037" y="516913"/>
                    <a:pt x="1449842" y="514567"/>
                    <a:pt x="1474567" y="503558"/>
                  </a:cubicBezTo>
                  <a:cubicBezTo>
                    <a:pt x="1484854" y="499046"/>
                    <a:pt x="1490809" y="499948"/>
                    <a:pt x="1491531" y="512401"/>
                  </a:cubicBezTo>
                  <a:cubicBezTo>
                    <a:pt x="1493336" y="550120"/>
                    <a:pt x="1503443" y="586395"/>
                    <a:pt x="1508315" y="623573"/>
                  </a:cubicBezTo>
                  <a:cubicBezTo>
                    <a:pt x="1516978" y="688724"/>
                    <a:pt x="1529611" y="753153"/>
                    <a:pt x="1531957" y="819026"/>
                  </a:cubicBezTo>
                  <a:cubicBezTo>
                    <a:pt x="1533582" y="863061"/>
                    <a:pt x="1533582" y="907277"/>
                    <a:pt x="1533582" y="951313"/>
                  </a:cubicBezTo>
                  <a:cubicBezTo>
                    <a:pt x="1533401" y="1033068"/>
                    <a:pt x="1529611" y="1114461"/>
                    <a:pt x="1515534" y="1195133"/>
                  </a:cubicBezTo>
                  <a:cubicBezTo>
                    <a:pt x="1511383" y="1218775"/>
                    <a:pt x="1529791" y="1227979"/>
                    <a:pt x="1553614" y="1231408"/>
                  </a:cubicBezTo>
                  <a:cubicBezTo>
                    <a:pt x="1570940" y="1233935"/>
                    <a:pt x="1595845" y="1227979"/>
                    <a:pt x="1597650" y="1203074"/>
                  </a:cubicBezTo>
                  <a:cubicBezTo>
                    <a:pt x="1600357" y="1127816"/>
                    <a:pt x="1611366" y="1053642"/>
                    <a:pt x="1618585" y="979106"/>
                  </a:cubicBezTo>
                  <a:cubicBezTo>
                    <a:pt x="1620209" y="963224"/>
                    <a:pt x="1623097" y="947523"/>
                    <a:pt x="1629233" y="932544"/>
                  </a:cubicBezTo>
                  <a:cubicBezTo>
                    <a:pt x="1635910" y="916301"/>
                    <a:pt x="1646378" y="910526"/>
                    <a:pt x="1662620" y="914316"/>
                  </a:cubicBezTo>
                  <a:cubicBezTo>
                    <a:pt x="1675434" y="917204"/>
                    <a:pt x="1679044" y="928032"/>
                    <a:pt x="1684818" y="939763"/>
                  </a:cubicBezTo>
                  <a:cubicBezTo>
                    <a:pt x="1690594" y="951674"/>
                    <a:pt x="1694384" y="964127"/>
                    <a:pt x="1696189" y="977301"/>
                  </a:cubicBezTo>
                  <a:cubicBezTo>
                    <a:pt x="1705934" y="1048047"/>
                    <a:pt x="1707739" y="1119153"/>
                    <a:pt x="1708822" y="1190441"/>
                  </a:cubicBezTo>
                  <a:cubicBezTo>
                    <a:pt x="1709182" y="1209752"/>
                    <a:pt x="1721274" y="1217873"/>
                    <a:pt x="1738960" y="1224370"/>
                  </a:cubicBezTo>
                  <a:cubicBezTo>
                    <a:pt x="1769461" y="1235559"/>
                    <a:pt x="1795268" y="1211737"/>
                    <a:pt x="1794907" y="1177447"/>
                  </a:cubicBezTo>
                  <a:cubicBezTo>
                    <a:pt x="1794366" y="1135216"/>
                    <a:pt x="1790937" y="1091180"/>
                    <a:pt x="1788591" y="1049130"/>
                  </a:cubicBezTo>
                  <a:cubicBezTo>
                    <a:pt x="1782094" y="932183"/>
                    <a:pt x="1776860" y="721390"/>
                    <a:pt x="1793283" y="551564"/>
                  </a:cubicBezTo>
                  <a:cubicBezTo>
                    <a:pt x="1797434" y="502836"/>
                    <a:pt x="1796892" y="405561"/>
                    <a:pt x="1769641" y="393288"/>
                  </a:cubicBezTo>
                  <a:cubicBezTo>
                    <a:pt x="1787508" y="385528"/>
                    <a:pt x="1802849" y="378490"/>
                    <a:pt x="1818549" y="372534"/>
                  </a:cubicBezTo>
                  <a:cubicBezTo>
                    <a:pt x="1835514" y="366037"/>
                    <a:pt x="1837860" y="366939"/>
                    <a:pt x="1842372" y="383904"/>
                  </a:cubicBezTo>
                  <a:cubicBezTo>
                    <a:pt x="1846162" y="397981"/>
                    <a:pt x="1852839" y="409892"/>
                    <a:pt x="1862044" y="420720"/>
                  </a:cubicBezTo>
                  <a:cubicBezTo>
                    <a:pt x="1876120" y="437324"/>
                    <a:pt x="1886588" y="436061"/>
                    <a:pt x="1899041" y="418013"/>
                  </a:cubicBezTo>
                  <a:cubicBezTo>
                    <a:pt x="1925751" y="379392"/>
                    <a:pt x="1951739" y="340590"/>
                    <a:pt x="1975561" y="300164"/>
                  </a:cubicBezTo>
                  <a:cubicBezTo>
                    <a:pt x="2003174" y="253241"/>
                    <a:pt x="2031870" y="207040"/>
                    <a:pt x="2061648" y="161380"/>
                  </a:cubicBezTo>
                  <a:cubicBezTo>
                    <a:pt x="2065618" y="155244"/>
                    <a:pt x="2067784" y="147664"/>
                    <a:pt x="2070852" y="140986"/>
                  </a:cubicBezTo>
                  <a:cubicBezTo>
                    <a:pt x="2076807" y="127090"/>
                    <a:pt x="2073920" y="116261"/>
                    <a:pt x="2062369" y="105974"/>
                  </a:cubicBezTo>
                  <a:close/>
                  <a:moveTo>
                    <a:pt x="372053" y="584049"/>
                  </a:moveTo>
                  <a:cubicBezTo>
                    <a:pt x="404358" y="564017"/>
                    <a:pt x="438106" y="567806"/>
                    <a:pt x="470952" y="584049"/>
                  </a:cubicBezTo>
                  <a:cubicBezTo>
                    <a:pt x="500189" y="598667"/>
                    <a:pt x="505784" y="625739"/>
                    <a:pt x="508130" y="667247"/>
                  </a:cubicBezTo>
                  <a:cubicBezTo>
                    <a:pt x="510837" y="691611"/>
                    <a:pt x="483405" y="705147"/>
                    <a:pt x="457598" y="717961"/>
                  </a:cubicBezTo>
                  <a:cubicBezTo>
                    <a:pt x="441896" y="725721"/>
                    <a:pt x="424210" y="730052"/>
                    <a:pt x="406884" y="733662"/>
                  </a:cubicBezTo>
                  <a:cubicBezTo>
                    <a:pt x="373316" y="740881"/>
                    <a:pt x="341011" y="719404"/>
                    <a:pt x="332529" y="685476"/>
                  </a:cubicBezTo>
                  <a:cubicBezTo>
                    <a:pt x="324227" y="651907"/>
                    <a:pt x="342275" y="602458"/>
                    <a:pt x="372053" y="584049"/>
                  </a:cubicBezTo>
                  <a:close/>
                  <a:moveTo>
                    <a:pt x="635906" y="656780"/>
                  </a:moveTo>
                  <a:cubicBezTo>
                    <a:pt x="627243" y="678257"/>
                    <a:pt x="607391" y="702801"/>
                    <a:pt x="588802" y="716878"/>
                  </a:cubicBezTo>
                  <a:cubicBezTo>
                    <a:pt x="558843" y="739437"/>
                    <a:pt x="496039" y="794481"/>
                    <a:pt x="492248" y="799715"/>
                  </a:cubicBezTo>
                  <a:cubicBezTo>
                    <a:pt x="470231" y="832020"/>
                    <a:pt x="398583" y="935070"/>
                    <a:pt x="401651" y="940484"/>
                  </a:cubicBezTo>
                  <a:cubicBezTo>
                    <a:pt x="406163" y="948786"/>
                    <a:pt x="450559" y="1026029"/>
                    <a:pt x="442257" y="1065914"/>
                  </a:cubicBezTo>
                  <a:cubicBezTo>
                    <a:pt x="436843" y="1091541"/>
                    <a:pt x="409772" y="1177988"/>
                    <a:pt x="400748" y="1202533"/>
                  </a:cubicBezTo>
                  <a:cubicBezTo>
                    <a:pt x="392266" y="1225453"/>
                    <a:pt x="391905" y="1228882"/>
                    <a:pt x="365736" y="1228521"/>
                  </a:cubicBezTo>
                  <a:cubicBezTo>
                    <a:pt x="351479" y="1231589"/>
                    <a:pt x="339748" y="1220399"/>
                    <a:pt x="342094" y="1207225"/>
                  </a:cubicBezTo>
                  <a:cubicBezTo>
                    <a:pt x="347328" y="1179612"/>
                    <a:pt x="349674" y="1150195"/>
                    <a:pt x="358156" y="1117529"/>
                  </a:cubicBezTo>
                  <a:cubicBezTo>
                    <a:pt x="374760" y="1055266"/>
                    <a:pt x="364473" y="1035414"/>
                    <a:pt x="335958" y="996251"/>
                  </a:cubicBezTo>
                  <a:cubicBezTo>
                    <a:pt x="333792" y="993183"/>
                    <a:pt x="332168" y="989754"/>
                    <a:pt x="330003" y="986686"/>
                  </a:cubicBezTo>
                  <a:cubicBezTo>
                    <a:pt x="304556" y="952757"/>
                    <a:pt x="273154" y="955103"/>
                    <a:pt x="251858" y="991378"/>
                  </a:cubicBezTo>
                  <a:cubicBezTo>
                    <a:pt x="230742" y="1026932"/>
                    <a:pt x="222079" y="1066455"/>
                    <a:pt x="204212" y="1103452"/>
                  </a:cubicBezTo>
                  <a:cubicBezTo>
                    <a:pt x="196272" y="1119876"/>
                    <a:pt x="183278" y="1135396"/>
                    <a:pt x="169742" y="1146405"/>
                  </a:cubicBezTo>
                  <a:cubicBezTo>
                    <a:pt x="140144" y="1170588"/>
                    <a:pt x="110186" y="1196396"/>
                    <a:pt x="75715" y="1213722"/>
                  </a:cubicBezTo>
                  <a:cubicBezTo>
                    <a:pt x="67233" y="1218053"/>
                    <a:pt x="58209" y="1224009"/>
                    <a:pt x="48644" y="1224550"/>
                  </a:cubicBezTo>
                  <a:cubicBezTo>
                    <a:pt x="26085" y="1225814"/>
                    <a:pt x="14174" y="1202533"/>
                    <a:pt x="24280" y="1182500"/>
                  </a:cubicBezTo>
                  <a:cubicBezTo>
                    <a:pt x="27168" y="1176544"/>
                    <a:pt x="30777" y="1171311"/>
                    <a:pt x="36011" y="1166979"/>
                  </a:cubicBezTo>
                  <a:cubicBezTo>
                    <a:pt x="58570" y="1148932"/>
                    <a:pt x="80047" y="1129260"/>
                    <a:pt x="103688" y="1112837"/>
                  </a:cubicBezTo>
                  <a:cubicBezTo>
                    <a:pt x="132564" y="1092805"/>
                    <a:pt x="147002" y="1064650"/>
                    <a:pt x="155665" y="1032165"/>
                  </a:cubicBezTo>
                  <a:cubicBezTo>
                    <a:pt x="162342" y="1006899"/>
                    <a:pt x="169561" y="981633"/>
                    <a:pt x="175698" y="956186"/>
                  </a:cubicBezTo>
                  <a:cubicBezTo>
                    <a:pt x="183097" y="924603"/>
                    <a:pt x="196091" y="895186"/>
                    <a:pt x="217207" y="871002"/>
                  </a:cubicBezTo>
                  <a:cubicBezTo>
                    <a:pt x="250594" y="832922"/>
                    <a:pt x="282357" y="793579"/>
                    <a:pt x="319715" y="759108"/>
                  </a:cubicBezTo>
                  <a:cubicBezTo>
                    <a:pt x="333792" y="746114"/>
                    <a:pt x="347148" y="736188"/>
                    <a:pt x="366639" y="749363"/>
                  </a:cubicBezTo>
                  <a:cubicBezTo>
                    <a:pt x="373857" y="754236"/>
                    <a:pt x="419337" y="749182"/>
                    <a:pt x="460124" y="729511"/>
                  </a:cubicBezTo>
                  <a:cubicBezTo>
                    <a:pt x="483405" y="715254"/>
                    <a:pt x="510657" y="702440"/>
                    <a:pt x="535201" y="685476"/>
                  </a:cubicBezTo>
                  <a:cubicBezTo>
                    <a:pt x="553249" y="673023"/>
                    <a:pt x="564799" y="657321"/>
                    <a:pt x="572198" y="637469"/>
                  </a:cubicBezTo>
                  <a:cubicBezTo>
                    <a:pt x="582666" y="609315"/>
                    <a:pt x="594577" y="581883"/>
                    <a:pt x="607932" y="555173"/>
                  </a:cubicBezTo>
                  <a:cubicBezTo>
                    <a:pt x="610098" y="551023"/>
                    <a:pt x="611722" y="542901"/>
                    <a:pt x="614429" y="539111"/>
                  </a:cubicBezTo>
                  <a:cubicBezTo>
                    <a:pt x="621648" y="528644"/>
                    <a:pt x="628325" y="518537"/>
                    <a:pt x="642402" y="524132"/>
                  </a:cubicBezTo>
                  <a:cubicBezTo>
                    <a:pt x="656840" y="529727"/>
                    <a:pt x="661172" y="540735"/>
                    <a:pt x="658104" y="553368"/>
                  </a:cubicBezTo>
                  <a:cubicBezTo>
                    <a:pt x="652328" y="579537"/>
                    <a:pt x="639515" y="647576"/>
                    <a:pt x="635906" y="656780"/>
                  </a:cubicBezTo>
                  <a:close/>
                  <a:moveTo>
                    <a:pt x="1429629" y="608052"/>
                  </a:moveTo>
                  <a:cubicBezTo>
                    <a:pt x="1428004" y="624836"/>
                    <a:pt x="1424395" y="641620"/>
                    <a:pt x="1424395" y="658404"/>
                  </a:cubicBezTo>
                  <a:cubicBezTo>
                    <a:pt x="1424214" y="689626"/>
                    <a:pt x="1411762" y="715073"/>
                    <a:pt x="1390105" y="735827"/>
                  </a:cubicBezTo>
                  <a:cubicBezTo>
                    <a:pt x="1365741" y="759289"/>
                    <a:pt x="1340294" y="781307"/>
                    <a:pt x="1314667" y="803505"/>
                  </a:cubicBezTo>
                  <a:cubicBezTo>
                    <a:pt x="1308711" y="808558"/>
                    <a:pt x="1302034" y="819026"/>
                    <a:pt x="1293010" y="805129"/>
                  </a:cubicBezTo>
                  <a:cubicBezTo>
                    <a:pt x="1290123" y="800798"/>
                    <a:pt x="1283806" y="804949"/>
                    <a:pt x="1282723" y="810002"/>
                  </a:cubicBezTo>
                  <a:cubicBezTo>
                    <a:pt x="1273158" y="848082"/>
                    <a:pt x="1255652" y="884177"/>
                    <a:pt x="1251862" y="923701"/>
                  </a:cubicBezTo>
                  <a:cubicBezTo>
                    <a:pt x="1250599" y="936875"/>
                    <a:pt x="1247892" y="949689"/>
                    <a:pt x="1246268" y="962683"/>
                  </a:cubicBezTo>
                  <a:cubicBezTo>
                    <a:pt x="1238507" y="1026390"/>
                    <a:pt x="1245004" y="1089737"/>
                    <a:pt x="1254389" y="1152722"/>
                  </a:cubicBezTo>
                  <a:cubicBezTo>
                    <a:pt x="1256374" y="1165716"/>
                    <a:pt x="1259622" y="1178530"/>
                    <a:pt x="1261066" y="1191524"/>
                  </a:cubicBezTo>
                  <a:cubicBezTo>
                    <a:pt x="1262330" y="1202171"/>
                    <a:pt x="1267383" y="1218595"/>
                    <a:pt x="1252403" y="1224009"/>
                  </a:cubicBezTo>
                  <a:cubicBezTo>
                    <a:pt x="1221362" y="1229965"/>
                    <a:pt x="1215948" y="1218595"/>
                    <a:pt x="1209270" y="1205059"/>
                  </a:cubicBezTo>
                  <a:cubicBezTo>
                    <a:pt x="1205661" y="1197660"/>
                    <a:pt x="1205119" y="1189177"/>
                    <a:pt x="1203315" y="1181056"/>
                  </a:cubicBezTo>
                  <a:cubicBezTo>
                    <a:pt x="1196276" y="1146947"/>
                    <a:pt x="1193750" y="1112296"/>
                    <a:pt x="1192306" y="1077645"/>
                  </a:cubicBezTo>
                  <a:cubicBezTo>
                    <a:pt x="1190862" y="1043535"/>
                    <a:pt x="1191945" y="1001124"/>
                    <a:pt x="1175702" y="970624"/>
                  </a:cubicBezTo>
                  <a:cubicBezTo>
                    <a:pt x="1170288" y="960517"/>
                    <a:pt x="1158738" y="952937"/>
                    <a:pt x="1143758" y="954562"/>
                  </a:cubicBezTo>
                  <a:cubicBezTo>
                    <a:pt x="1127335" y="956366"/>
                    <a:pt x="1115063" y="963044"/>
                    <a:pt x="1106942" y="980550"/>
                  </a:cubicBezTo>
                  <a:cubicBezTo>
                    <a:pt x="1080593" y="1036316"/>
                    <a:pt x="1079510" y="1186109"/>
                    <a:pt x="1078788" y="1193509"/>
                  </a:cubicBezTo>
                  <a:cubicBezTo>
                    <a:pt x="1077164" y="1212820"/>
                    <a:pt x="1068140" y="1226897"/>
                    <a:pt x="1048468" y="1228160"/>
                  </a:cubicBezTo>
                  <a:cubicBezTo>
                    <a:pt x="1030782" y="1229423"/>
                    <a:pt x="1021939" y="1217512"/>
                    <a:pt x="1018871" y="1195494"/>
                  </a:cubicBezTo>
                  <a:cubicBezTo>
                    <a:pt x="1014900" y="1165536"/>
                    <a:pt x="1018149" y="1135396"/>
                    <a:pt x="1021578" y="1105618"/>
                  </a:cubicBezTo>
                  <a:cubicBezTo>
                    <a:pt x="1027534" y="1053461"/>
                    <a:pt x="1032948" y="1000943"/>
                    <a:pt x="1043776" y="949689"/>
                  </a:cubicBezTo>
                  <a:cubicBezTo>
                    <a:pt x="1056048" y="891396"/>
                    <a:pt x="1070125" y="832922"/>
                    <a:pt x="1097738" y="779141"/>
                  </a:cubicBezTo>
                  <a:cubicBezTo>
                    <a:pt x="1102971" y="769215"/>
                    <a:pt x="1107483" y="758928"/>
                    <a:pt x="1112176" y="748641"/>
                  </a:cubicBezTo>
                  <a:cubicBezTo>
                    <a:pt x="1113980" y="744490"/>
                    <a:pt x="1117048" y="739256"/>
                    <a:pt x="1110912" y="736911"/>
                  </a:cubicBezTo>
                  <a:cubicBezTo>
                    <a:pt x="1105678" y="734925"/>
                    <a:pt x="1102610" y="739798"/>
                    <a:pt x="1100445" y="743949"/>
                  </a:cubicBezTo>
                  <a:cubicBezTo>
                    <a:pt x="1080412" y="781307"/>
                    <a:pt x="1063087" y="819928"/>
                    <a:pt x="1053702" y="861257"/>
                  </a:cubicBezTo>
                  <a:cubicBezTo>
                    <a:pt x="1049731" y="878582"/>
                    <a:pt x="1039445" y="883455"/>
                    <a:pt x="1025548" y="886704"/>
                  </a:cubicBezTo>
                  <a:cubicBezTo>
                    <a:pt x="1014359" y="889411"/>
                    <a:pt x="1005335" y="886884"/>
                    <a:pt x="1000282" y="874973"/>
                  </a:cubicBezTo>
                  <a:cubicBezTo>
                    <a:pt x="980791" y="829132"/>
                    <a:pt x="963104" y="782751"/>
                    <a:pt x="952998" y="734023"/>
                  </a:cubicBezTo>
                  <a:cubicBezTo>
                    <a:pt x="950832" y="723375"/>
                    <a:pt x="952637" y="713268"/>
                    <a:pt x="957870" y="704064"/>
                  </a:cubicBezTo>
                  <a:cubicBezTo>
                    <a:pt x="971767" y="679159"/>
                    <a:pt x="995409" y="678437"/>
                    <a:pt x="1010208" y="702621"/>
                  </a:cubicBezTo>
                  <a:cubicBezTo>
                    <a:pt x="1018149" y="715615"/>
                    <a:pt x="1021578" y="730233"/>
                    <a:pt x="1024826" y="745032"/>
                  </a:cubicBezTo>
                  <a:cubicBezTo>
                    <a:pt x="1025909" y="750446"/>
                    <a:pt x="1025909" y="756040"/>
                    <a:pt x="1031504" y="762177"/>
                  </a:cubicBezTo>
                  <a:cubicBezTo>
                    <a:pt x="1049010" y="740520"/>
                    <a:pt x="1065794" y="719585"/>
                    <a:pt x="1087992" y="704064"/>
                  </a:cubicBezTo>
                  <a:cubicBezTo>
                    <a:pt x="1111995" y="687100"/>
                    <a:pt x="1122102" y="688183"/>
                    <a:pt x="1143037" y="708035"/>
                  </a:cubicBezTo>
                  <a:cubicBezTo>
                    <a:pt x="1159820" y="723916"/>
                    <a:pt x="1174980" y="741603"/>
                    <a:pt x="1199525" y="748100"/>
                  </a:cubicBezTo>
                  <a:cubicBezTo>
                    <a:pt x="1238868" y="758748"/>
                    <a:pt x="1271714" y="746475"/>
                    <a:pt x="1302034" y="723555"/>
                  </a:cubicBezTo>
                  <a:cubicBezTo>
                    <a:pt x="1316291" y="712727"/>
                    <a:pt x="1329646" y="700816"/>
                    <a:pt x="1346250" y="693958"/>
                  </a:cubicBezTo>
                  <a:cubicBezTo>
                    <a:pt x="1357800" y="689265"/>
                    <a:pt x="1363215" y="680061"/>
                    <a:pt x="1366463" y="668691"/>
                  </a:cubicBezTo>
                  <a:cubicBezTo>
                    <a:pt x="1373141" y="645952"/>
                    <a:pt x="1376209" y="622851"/>
                    <a:pt x="1376930" y="599209"/>
                  </a:cubicBezTo>
                  <a:cubicBezTo>
                    <a:pt x="1377652" y="575747"/>
                    <a:pt x="1380360" y="552466"/>
                    <a:pt x="1386856" y="529907"/>
                  </a:cubicBezTo>
                  <a:cubicBezTo>
                    <a:pt x="1391910" y="512401"/>
                    <a:pt x="1400573" y="501753"/>
                    <a:pt x="1413747" y="503197"/>
                  </a:cubicBezTo>
                  <a:cubicBezTo>
                    <a:pt x="1426380" y="504460"/>
                    <a:pt x="1435584" y="517635"/>
                    <a:pt x="1435223" y="535141"/>
                  </a:cubicBezTo>
                  <a:cubicBezTo>
                    <a:pt x="1435043" y="559685"/>
                    <a:pt x="1431975" y="583869"/>
                    <a:pt x="1429629" y="608052"/>
                  </a:cubicBezTo>
                  <a:close/>
                  <a:moveTo>
                    <a:pt x="1045761" y="699191"/>
                  </a:moveTo>
                  <a:cubicBezTo>
                    <a:pt x="1068862" y="686739"/>
                    <a:pt x="1094128" y="674827"/>
                    <a:pt x="1118492" y="668331"/>
                  </a:cubicBezTo>
                  <a:cubicBezTo>
                    <a:pt x="1119575" y="667969"/>
                    <a:pt x="1121199" y="670135"/>
                    <a:pt x="1124989" y="672662"/>
                  </a:cubicBezTo>
                  <a:cubicBezTo>
                    <a:pt x="1108385" y="680422"/>
                    <a:pt x="1091421" y="684392"/>
                    <a:pt x="1077164" y="694499"/>
                  </a:cubicBezTo>
                  <a:cubicBezTo>
                    <a:pt x="1062365" y="704966"/>
                    <a:pt x="1048288" y="719766"/>
                    <a:pt x="1037820" y="733842"/>
                  </a:cubicBezTo>
                  <a:cubicBezTo>
                    <a:pt x="1034933" y="729330"/>
                    <a:pt x="1036196" y="726443"/>
                    <a:pt x="1034572" y="723194"/>
                  </a:cubicBezTo>
                  <a:cubicBezTo>
                    <a:pt x="1027172" y="709117"/>
                    <a:pt x="1030241" y="706771"/>
                    <a:pt x="1045761" y="699191"/>
                  </a:cubicBezTo>
                  <a:close/>
                  <a:moveTo>
                    <a:pt x="1327661" y="586395"/>
                  </a:moveTo>
                  <a:cubicBezTo>
                    <a:pt x="1322427" y="576830"/>
                    <a:pt x="1323871" y="570694"/>
                    <a:pt x="1334339" y="566724"/>
                  </a:cubicBezTo>
                  <a:cubicBezTo>
                    <a:pt x="1344806" y="562753"/>
                    <a:pt x="1354913" y="558422"/>
                    <a:pt x="1368809" y="552647"/>
                  </a:cubicBezTo>
                  <a:cubicBezTo>
                    <a:pt x="1367185" y="591268"/>
                    <a:pt x="1361951" y="626641"/>
                    <a:pt x="1352386" y="661292"/>
                  </a:cubicBezTo>
                  <a:cubicBezTo>
                    <a:pt x="1350220" y="669052"/>
                    <a:pt x="1346070" y="674466"/>
                    <a:pt x="1337768" y="676271"/>
                  </a:cubicBezTo>
                  <a:cubicBezTo>
                    <a:pt x="1334700" y="669413"/>
                    <a:pt x="1338309" y="663277"/>
                    <a:pt x="1339392" y="656961"/>
                  </a:cubicBezTo>
                  <a:cubicBezTo>
                    <a:pt x="1344084" y="632055"/>
                    <a:pt x="1339572" y="608594"/>
                    <a:pt x="1327661" y="586395"/>
                  </a:cubicBezTo>
                  <a:close/>
                  <a:moveTo>
                    <a:pt x="1291025" y="713449"/>
                  </a:moveTo>
                  <a:cubicBezTo>
                    <a:pt x="1272616" y="726984"/>
                    <a:pt x="1253126" y="736008"/>
                    <a:pt x="1231108" y="734564"/>
                  </a:cubicBezTo>
                  <a:cubicBezTo>
                    <a:pt x="1184004" y="735827"/>
                    <a:pt x="1131486" y="691792"/>
                    <a:pt x="1141051" y="631874"/>
                  </a:cubicBezTo>
                  <a:cubicBezTo>
                    <a:pt x="1146646" y="597224"/>
                    <a:pt x="1162889" y="567987"/>
                    <a:pt x="1193028" y="554451"/>
                  </a:cubicBezTo>
                  <a:cubicBezTo>
                    <a:pt x="1220460" y="542179"/>
                    <a:pt x="1247170" y="538389"/>
                    <a:pt x="1278211" y="555173"/>
                  </a:cubicBezTo>
                  <a:cubicBezTo>
                    <a:pt x="1336865" y="586395"/>
                    <a:pt x="1344445" y="673925"/>
                    <a:pt x="1291025" y="713449"/>
                  </a:cubicBezTo>
                  <a:close/>
                  <a:moveTo>
                    <a:pt x="1779026" y="451040"/>
                  </a:moveTo>
                  <a:cubicBezTo>
                    <a:pt x="1782455" y="471253"/>
                    <a:pt x="1776319" y="653712"/>
                    <a:pt x="1772168" y="714351"/>
                  </a:cubicBezTo>
                  <a:cubicBezTo>
                    <a:pt x="1766031" y="801700"/>
                    <a:pt x="1766031" y="888869"/>
                    <a:pt x="1770363" y="975857"/>
                  </a:cubicBezTo>
                  <a:cubicBezTo>
                    <a:pt x="1773612" y="1040467"/>
                    <a:pt x="1777943" y="1105077"/>
                    <a:pt x="1775957" y="1169867"/>
                  </a:cubicBezTo>
                  <a:cubicBezTo>
                    <a:pt x="1775778" y="1177447"/>
                    <a:pt x="1775957" y="1185026"/>
                    <a:pt x="1774695" y="1192245"/>
                  </a:cubicBezTo>
                  <a:cubicBezTo>
                    <a:pt x="1772709" y="1203796"/>
                    <a:pt x="1764769" y="1210293"/>
                    <a:pt x="1753038" y="1210654"/>
                  </a:cubicBezTo>
                  <a:cubicBezTo>
                    <a:pt x="1742029" y="1211015"/>
                    <a:pt x="1732283" y="1207947"/>
                    <a:pt x="1728674" y="1195855"/>
                  </a:cubicBezTo>
                  <a:cubicBezTo>
                    <a:pt x="1726869" y="1189538"/>
                    <a:pt x="1724703" y="1183222"/>
                    <a:pt x="1724343" y="1176725"/>
                  </a:cubicBezTo>
                  <a:cubicBezTo>
                    <a:pt x="1720372" y="1123485"/>
                    <a:pt x="1716582" y="1070065"/>
                    <a:pt x="1713334" y="1016825"/>
                  </a:cubicBezTo>
                  <a:cubicBezTo>
                    <a:pt x="1711889" y="994266"/>
                    <a:pt x="1708641" y="971887"/>
                    <a:pt x="1702324" y="950411"/>
                  </a:cubicBezTo>
                  <a:cubicBezTo>
                    <a:pt x="1696730" y="931281"/>
                    <a:pt x="1694925" y="911970"/>
                    <a:pt x="1674351" y="903849"/>
                  </a:cubicBezTo>
                  <a:cubicBezTo>
                    <a:pt x="1646378" y="892840"/>
                    <a:pt x="1619848" y="904931"/>
                    <a:pt x="1610824" y="934529"/>
                  </a:cubicBezTo>
                  <a:cubicBezTo>
                    <a:pt x="1604147" y="956366"/>
                    <a:pt x="1602883" y="978925"/>
                    <a:pt x="1601259" y="1001304"/>
                  </a:cubicBezTo>
                  <a:cubicBezTo>
                    <a:pt x="1597108" y="1062124"/>
                    <a:pt x="1585558" y="1122222"/>
                    <a:pt x="1584295" y="1183402"/>
                  </a:cubicBezTo>
                  <a:cubicBezTo>
                    <a:pt x="1584114" y="1194952"/>
                    <a:pt x="1582490" y="1209571"/>
                    <a:pt x="1569496" y="1214624"/>
                  </a:cubicBezTo>
                  <a:cubicBezTo>
                    <a:pt x="1546576" y="1223467"/>
                    <a:pt x="1530333" y="1207947"/>
                    <a:pt x="1533221" y="1182319"/>
                  </a:cubicBezTo>
                  <a:cubicBezTo>
                    <a:pt x="1536830" y="1150556"/>
                    <a:pt x="1540801" y="1118973"/>
                    <a:pt x="1543147" y="1087210"/>
                  </a:cubicBezTo>
                  <a:cubicBezTo>
                    <a:pt x="1548019" y="1020795"/>
                    <a:pt x="1548200" y="954201"/>
                    <a:pt x="1548380" y="887606"/>
                  </a:cubicBezTo>
                  <a:cubicBezTo>
                    <a:pt x="1548561" y="779141"/>
                    <a:pt x="1532499" y="672662"/>
                    <a:pt x="1513008" y="566543"/>
                  </a:cubicBezTo>
                  <a:cubicBezTo>
                    <a:pt x="1506691" y="532253"/>
                    <a:pt x="1501999" y="497963"/>
                    <a:pt x="1503803" y="463132"/>
                  </a:cubicBezTo>
                  <a:cubicBezTo>
                    <a:pt x="1504345" y="453747"/>
                    <a:pt x="1505247" y="421984"/>
                    <a:pt x="1529972" y="424330"/>
                  </a:cubicBezTo>
                  <a:cubicBezTo>
                    <a:pt x="1539176" y="425413"/>
                    <a:pt x="1544049" y="431368"/>
                    <a:pt x="1546034" y="440211"/>
                  </a:cubicBezTo>
                  <a:cubicBezTo>
                    <a:pt x="1549463" y="455732"/>
                    <a:pt x="1552170" y="471434"/>
                    <a:pt x="1554155" y="487315"/>
                  </a:cubicBezTo>
                  <a:cubicBezTo>
                    <a:pt x="1557043" y="509694"/>
                    <a:pt x="1558306" y="532434"/>
                    <a:pt x="1552351" y="554451"/>
                  </a:cubicBezTo>
                  <a:cubicBezTo>
                    <a:pt x="1540981" y="595960"/>
                    <a:pt x="1567150" y="639455"/>
                    <a:pt x="1596567" y="655156"/>
                  </a:cubicBezTo>
                  <a:cubicBezTo>
                    <a:pt x="1617141" y="666164"/>
                    <a:pt x="1646739" y="674106"/>
                    <a:pt x="1671644" y="671759"/>
                  </a:cubicBezTo>
                  <a:cubicBezTo>
                    <a:pt x="1708460" y="668331"/>
                    <a:pt x="1729215" y="648298"/>
                    <a:pt x="1745097" y="618520"/>
                  </a:cubicBezTo>
                  <a:cubicBezTo>
                    <a:pt x="1757550" y="595239"/>
                    <a:pt x="1758993" y="569070"/>
                    <a:pt x="1756467" y="542179"/>
                  </a:cubicBezTo>
                  <a:cubicBezTo>
                    <a:pt x="1755384" y="529727"/>
                    <a:pt x="1742931" y="508972"/>
                    <a:pt x="1734629" y="499407"/>
                  </a:cubicBezTo>
                  <a:cubicBezTo>
                    <a:pt x="1712792" y="474862"/>
                    <a:pt x="1718567" y="453386"/>
                    <a:pt x="1718386" y="423608"/>
                  </a:cubicBezTo>
                  <a:cubicBezTo>
                    <a:pt x="1718206" y="413863"/>
                    <a:pt x="1719831" y="402312"/>
                    <a:pt x="1731741" y="397981"/>
                  </a:cubicBezTo>
                  <a:cubicBezTo>
                    <a:pt x="1743112" y="393649"/>
                    <a:pt x="1757369" y="399786"/>
                    <a:pt x="1765671" y="411877"/>
                  </a:cubicBezTo>
                  <a:cubicBezTo>
                    <a:pt x="1773612" y="423247"/>
                    <a:pt x="1776860" y="437324"/>
                    <a:pt x="1779026" y="451040"/>
                  </a:cubicBezTo>
                  <a:close/>
                  <a:moveTo>
                    <a:pt x="1704490" y="464756"/>
                  </a:moveTo>
                  <a:cubicBezTo>
                    <a:pt x="1703949" y="471975"/>
                    <a:pt x="1696008" y="472155"/>
                    <a:pt x="1691135" y="469990"/>
                  </a:cubicBezTo>
                  <a:cubicBezTo>
                    <a:pt x="1644754" y="457176"/>
                    <a:pt x="1598371" y="478833"/>
                    <a:pt x="1571662" y="503919"/>
                  </a:cubicBezTo>
                  <a:cubicBezTo>
                    <a:pt x="1562638" y="474141"/>
                    <a:pt x="1562638" y="466200"/>
                    <a:pt x="1570579" y="463132"/>
                  </a:cubicBezTo>
                  <a:cubicBezTo>
                    <a:pt x="1596026" y="454289"/>
                    <a:pt x="1642949" y="437144"/>
                    <a:pt x="1668215" y="427398"/>
                  </a:cubicBezTo>
                  <a:cubicBezTo>
                    <a:pt x="1676156" y="424330"/>
                    <a:pt x="1683916" y="421442"/>
                    <a:pt x="1692398" y="421082"/>
                  </a:cubicBezTo>
                  <a:cubicBezTo>
                    <a:pt x="1697272" y="420901"/>
                    <a:pt x="1703046" y="421082"/>
                    <a:pt x="1703588" y="426676"/>
                  </a:cubicBezTo>
                  <a:cubicBezTo>
                    <a:pt x="1704851" y="439129"/>
                    <a:pt x="1705393" y="452123"/>
                    <a:pt x="1704490" y="464756"/>
                  </a:cubicBezTo>
                  <a:close/>
                  <a:moveTo>
                    <a:pt x="1744736" y="555534"/>
                  </a:moveTo>
                  <a:cubicBezTo>
                    <a:pt x="1742750" y="606789"/>
                    <a:pt x="1715860" y="662014"/>
                    <a:pt x="1649626" y="657502"/>
                  </a:cubicBezTo>
                  <a:cubicBezTo>
                    <a:pt x="1576534" y="649561"/>
                    <a:pt x="1540801" y="577913"/>
                    <a:pt x="1582670" y="517454"/>
                  </a:cubicBezTo>
                  <a:cubicBezTo>
                    <a:pt x="1614614" y="469087"/>
                    <a:pt x="1685179" y="478833"/>
                    <a:pt x="1701963" y="490744"/>
                  </a:cubicBezTo>
                  <a:cubicBezTo>
                    <a:pt x="1737517" y="512582"/>
                    <a:pt x="1744555" y="540735"/>
                    <a:pt x="1744736" y="555534"/>
                  </a:cubicBezTo>
                  <a:close/>
                  <a:moveTo>
                    <a:pt x="2041254" y="172208"/>
                  </a:moveTo>
                  <a:cubicBezTo>
                    <a:pt x="1993068" y="239344"/>
                    <a:pt x="1900846" y="393649"/>
                    <a:pt x="1895972" y="399425"/>
                  </a:cubicBezTo>
                  <a:cubicBezTo>
                    <a:pt x="1879550" y="418735"/>
                    <a:pt x="1874677" y="418194"/>
                    <a:pt x="1862044" y="395815"/>
                  </a:cubicBezTo>
                  <a:cubicBezTo>
                    <a:pt x="1856088" y="385167"/>
                    <a:pt x="1847065" y="360803"/>
                    <a:pt x="1844718" y="348711"/>
                  </a:cubicBezTo>
                  <a:cubicBezTo>
                    <a:pt x="1843275" y="341492"/>
                    <a:pt x="1792381" y="378850"/>
                    <a:pt x="1750331" y="377046"/>
                  </a:cubicBezTo>
                  <a:cubicBezTo>
                    <a:pt x="1746721" y="376865"/>
                    <a:pt x="1717665" y="382099"/>
                    <a:pt x="1716041" y="384265"/>
                  </a:cubicBezTo>
                  <a:cubicBezTo>
                    <a:pt x="1695827" y="411516"/>
                    <a:pt x="1592957" y="438046"/>
                    <a:pt x="1577256" y="444002"/>
                  </a:cubicBezTo>
                  <a:cubicBezTo>
                    <a:pt x="1564443" y="448874"/>
                    <a:pt x="1564984" y="444543"/>
                    <a:pt x="1557224" y="430466"/>
                  </a:cubicBezTo>
                  <a:cubicBezTo>
                    <a:pt x="1556682" y="429564"/>
                    <a:pt x="1556321" y="428842"/>
                    <a:pt x="1555780" y="427939"/>
                  </a:cubicBezTo>
                  <a:cubicBezTo>
                    <a:pt x="1552531" y="422345"/>
                    <a:pt x="1548561" y="417111"/>
                    <a:pt x="1543688" y="413321"/>
                  </a:cubicBezTo>
                  <a:cubicBezTo>
                    <a:pt x="1537913" y="408989"/>
                    <a:pt x="1530874" y="406644"/>
                    <a:pt x="1521490" y="408448"/>
                  </a:cubicBezTo>
                  <a:cubicBezTo>
                    <a:pt x="1511203" y="410253"/>
                    <a:pt x="1501638" y="418374"/>
                    <a:pt x="1495321" y="429564"/>
                  </a:cubicBezTo>
                  <a:cubicBezTo>
                    <a:pt x="1494599" y="430827"/>
                    <a:pt x="1493877" y="432090"/>
                    <a:pt x="1493336" y="433534"/>
                  </a:cubicBezTo>
                  <a:cubicBezTo>
                    <a:pt x="1493336" y="433715"/>
                    <a:pt x="1493156" y="433895"/>
                    <a:pt x="1493156" y="434076"/>
                  </a:cubicBezTo>
                  <a:cubicBezTo>
                    <a:pt x="1492614" y="435158"/>
                    <a:pt x="1492253" y="436241"/>
                    <a:pt x="1491712" y="437504"/>
                  </a:cubicBezTo>
                  <a:cubicBezTo>
                    <a:pt x="1491531" y="437865"/>
                    <a:pt x="1491531" y="438227"/>
                    <a:pt x="1491351" y="438587"/>
                  </a:cubicBezTo>
                  <a:cubicBezTo>
                    <a:pt x="1490990" y="439670"/>
                    <a:pt x="1490629" y="440572"/>
                    <a:pt x="1490449" y="441655"/>
                  </a:cubicBezTo>
                  <a:cubicBezTo>
                    <a:pt x="1490268" y="442016"/>
                    <a:pt x="1490268" y="442377"/>
                    <a:pt x="1490087" y="442919"/>
                  </a:cubicBezTo>
                  <a:cubicBezTo>
                    <a:pt x="1489726" y="444362"/>
                    <a:pt x="1489366" y="445806"/>
                    <a:pt x="1489185" y="447250"/>
                  </a:cubicBezTo>
                  <a:cubicBezTo>
                    <a:pt x="1488463" y="450860"/>
                    <a:pt x="1488824" y="454830"/>
                    <a:pt x="1487922" y="458440"/>
                  </a:cubicBezTo>
                  <a:cubicBezTo>
                    <a:pt x="1485215" y="468366"/>
                    <a:pt x="1494058" y="482443"/>
                    <a:pt x="1479259" y="488037"/>
                  </a:cubicBezTo>
                  <a:cubicBezTo>
                    <a:pt x="1463919" y="493812"/>
                    <a:pt x="1452729" y="501933"/>
                    <a:pt x="1434502" y="493812"/>
                  </a:cubicBezTo>
                  <a:cubicBezTo>
                    <a:pt x="1405084" y="480638"/>
                    <a:pt x="1384871" y="488218"/>
                    <a:pt x="1374765" y="517815"/>
                  </a:cubicBezTo>
                  <a:cubicBezTo>
                    <a:pt x="1370794" y="529546"/>
                    <a:pt x="1365741" y="537487"/>
                    <a:pt x="1353289" y="540916"/>
                  </a:cubicBezTo>
                  <a:cubicBezTo>
                    <a:pt x="1344265" y="543262"/>
                    <a:pt x="1336144" y="548496"/>
                    <a:pt x="1327481" y="552286"/>
                  </a:cubicBezTo>
                  <a:cubicBezTo>
                    <a:pt x="1316472" y="557159"/>
                    <a:pt x="1306185" y="549759"/>
                    <a:pt x="1295356" y="543082"/>
                  </a:cubicBezTo>
                  <a:cubicBezTo>
                    <a:pt x="1253847" y="517635"/>
                    <a:pt x="1213060" y="525215"/>
                    <a:pt x="1173717" y="547593"/>
                  </a:cubicBezTo>
                  <a:cubicBezTo>
                    <a:pt x="1145202" y="563836"/>
                    <a:pt x="1127516" y="595239"/>
                    <a:pt x="1125170" y="628987"/>
                  </a:cubicBezTo>
                  <a:cubicBezTo>
                    <a:pt x="1124267" y="642523"/>
                    <a:pt x="1120477" y="644327"/>
                    <a:pt x="1104415" y="654253"/>
                  </a:cubicBezTo>
                  <a:cubicBezTo>
                    <a:pt x="1081134" y="663999"/>
                    <a:pt x="1050814" y="683129"/>
                    <a:pt x="1030962" y="688904"/>
                  </a:cubicBezTo>
                  <a:cubicBezTo>
                    <a:pt x="1018690" y="692514"/>
                    <a:pt x="1021939" y="678076"/>
                    <a:pt x="1008042" y="671579"/>
                  </a:cubicBezTo>
                  <a:cubicBezTo>
                    <a:pt x="976279" y="656961"/>
                    <a:pt x="937297" y="682407"/>
                    <a:pt x="936033" y="717239"/>
                  </a:cubicBezTo>
                  <a:cubicBezTo>
                    <a:pt x="935492" y="730594"/>
                    <a:pt x="930619" y="736549"/>
                    <a:pt x="919790" y="743227"/>
                  </a:cubicBezTo>
                  <a:cubicBezTo>
                    <a:pt x="888207" y="762538"/>
                    <a:pt x="851572" y="769396"/>
                    <a:pt x="819086" y="786541"/>
                  </a:cubicBezTo>
                  <a:cubicBezTo>
                    <a:pt x="805912" y="793579"/>
                    <a:pt x="791835" y="798813"/>
                    <a:pt x="778480" y="805851"/>
                  </a:cubicBezTo>
                  <a:cubicBezTo>
                    <a:pt x="748882" y="821552"/>
                    <a:pt x="723616" y="812890"/>
                    <a:pt x="708275" y="783112"/>
                  </a:cubicBezTo>
                  <a:cubicBezTo>
                    <a:pt x="690769" y="748641"/>
                    <a:pt x="684453" y="709839"/>
                    <a:pt x="666947" y="675549"/>
                  </a:cubicBezTo>
                  <a:cubicBezTo>
                    <a:pt x="666406" y="674466"/>
                    <a:pt x="665864" y="673383"/>
                    <a:pt x="665322" y="672481"/>
                  </a:cubicBezTo>
                  <a:cubicBezTo>
                    <a:pt x="665142" y="672120"/>
                    <a:pt x="665142" y="671940"/>
                    <a:pt x="664962" y="671579"/>
                  </a:cubicBezTo>
                  <a:cubicBezTo>
                    <a:pt x="664601" y="670676"/>
                    <a:pt x="664240" y="669955"/>
                    <a:pt x="663879" y="669233"/>
                  </a:cubicBezTo>
                  <a:cubicBezTo>
                    <a:pt x="663879" y="669052"/>
                    <a:pt x="663698" y="668872"/>
                    <a:pt x="663518" y="668691"/>
                  </a:cubicBezTo>
                  <a:cubicBezTo>
                    <a:pt x="663157" y="667789"/>
                    <a:pt x="662615" y="666887"/>
                    <a:pt x="662255" y="665984"/>
                  </a:cubicBezTo>
                  <a:cubicBezTo>
                    <a:pt x="662255" y="665804"/>
                    <a:pt x="662074" y="665623"/>
                    <a:pt x="662074" y="665443"/>
                  </a:cubicBezTo>
                  <a:cubicBezTo>
                    <a:pt x="661713" y="664721"/>
                    <a:pt x="661533" y="663999"/>
                    <a:pt x="661172" y="663277"/>
                  </a:cubicBezTo>
                  <a:cubicBezTo>
                    <a:pt x="661172" y="663097"/>
                    <a:pt x="660991" y="662916"/>
                    <a:pt x="660991" y="662736"/>
                  </a:cubicBezTo>
                  <a:cubicBezTo>
                    <a:pt x="660270" y="661112"/>
                    <a:pt x="659728" y="659487"/>
                    <a:pt x="659367" y="657863"/>
                  </a:cubicBezTo>
                  <a:cubicBezTo>
                    <a:pt x="659367" y="657682"/>
                    <a:pt x="659187" y="657502"/>
                    <a:pt x="659187" y="657321"/>
                  </a:cubicBezTo>
                  <a:cubicBezTo>
                    <a:pt x="659006" y="656600"/>
                    <a:pt x="658826" y="656058"/>
                    <a:pt x="658645" y="655336"/>
                  </a:cubicBezTo>
                  <a:cubicBezTo>
                    <a:pt x="658645" y="655336"/>
                    <a:pt x="658645" y="655156"/>
                    <a:pt x="658645" y="655156"/>
                  </a:cubicBezTo>
                  <a:cubicBezTo>
                    <a:pt x="658465" y="654434"/>
                    <a:pt x="658284" y="653712"/>
                    <a:pt x="658104" y="652990"/>
                  </a:cubicBezTo>
                  <a:cubicBezTo>
                    <a:pt x="658104" y="652810"/>
                    <a:pt x="658104" y="652810"/>
                    <a:pt x="658104" y="652629"/>
                  </a:cubicBezTo>
                  <a:cubicBezTo>
                    <a:pt x="657923" y="652088"/>
                    <a:pt x="657923" y="651366"/>
                    <a:pt x="657743" y="650824"/>
                  </a:cubicBezTo>
                  <a:cubicBezTo>
                    <a:pt x="657743" y="650644"/>
                    <a:pt x="657743" y="650644"/>
                    <a:pt x="657743" y="650463"/>
                  </a:cubicBezTo>
                  <a:cubicBezTo>
                    <a:pt x="657562" y="649019"/>
                    <a:pt x="657382" y="647756"/>
                    <a:pt x="657201" y="646312"/>
                  </a:cubicBezTo>
                  <a:cubicBezTo>
                    <a:pt x="657201" y="646132"/>
                    <a:pt x="657201" y="646132"/>
                    <a:pt x="657201" y="645952"/>
                  </a:cubicBezTo>
                  <a:cubicBezTo>
                    <a:pt x="657201" y="645230"/>
                    <a:pt x="657201" y="644688"/>
                    <a:pt x="657021" y="643967"/>
                  </a:cubicBezTo>
                  <a:cubicBezTo>
                    <a:pt x="657021" y="643967"/>
                    <a:pt x="657021" y="643967"/>
                    <a:pt x="657021" y="643967"/>
                  </a:cubicBezTo>
                  <a:cubicBezTo>
                    <a:pt x="657021" y="643244"/>
                    <a:pt x="657021" y="642523"/>
                    <a:pt x="657021" y="641801"/>
                  </a:cubicBezTo>
                  <a:cubicBezTo>
                    <a:pt x="657021" y="641801"/>
                    <a:pt x="657021" y="641620"/>
                    <a:pt x="657021" y="641620"/>
                  </a:cubicBezTo>
                  <a:cubicBezTo>
                    <a:pt x="657021" y="640898"/>
                    <a:pt x="657021" y="640357"/>
                    <a:pt x="657021" y="639635"/>
                  </a:cubicBezTo>
                  <a:cubicBezTo>
                    <a:pt x="657021" y="639635"/>
                    <a:pt x="657021" y="639455"/>
                    <a:pt x="657021" y="639455"/>
                  </a:cubicBezTo>
                  <a:cubicBezTo>
                    <a:pt x="657201" y="632777"/>
                    <a:pt x="658104" y="625017"/>
                    <a:pt x="658465" y="613466"/>
                  </a:cubicBezTo>
                  <a:cubicBezTo>
                    <a:pt x="662255" y="595600"/>
                    <a:pt x="667489" y="566182"/>
                    <a:pt x="670917" y="553368"/>
                  </a:cubicBezTo>
                  <a:cubicBezTo>
                    <a:pt x="675971" y="534058"/>
                    <a:pt x="668571" y="521064"/>
                    <a:pt x="652509" y="510596"/>
                  </a:cubicBezTo>
                  <a:cubicBezTo>
                    <a:pt x="630852" y="496339"/>
                    <a:pt x="630672" y="475945"/>
                    <a:pt x="651065" y="459342"/>
                  </a:cubicBezTo>
                  <a:cubicBezTo>
                    <a:pt x="662255" y="450138"/>
                    <a:pt x="675971" y="445987"/>
                    <a:pt x="689326" y="442197"/>
                  </a:cubicBezTo>
                  <a:cubicBezTo>
                    <a:pt x="765847" y="420179"/>
                    <a:pt x="840563" y="392747"/>
                    <a:pt x="917625" y="372173"/>
                  </a:cubicBezTo>
                  <a:cubicBezTo>
                    <a:pt x="962743" y="360081"/>
                    <a:pt x="1494780" y="189534"/>
                    <a:pt x="1511925" y="185202"/>
                  </a:cubicBezTo>
                  <a:cubicBezTo>
                    <a:pt x="1560111" y="173291"/>
                    <a:pt x="1607034" y="157048"/>
                    <a:pt x="1655582" y="146942"/>
                  </a:cubicBezTo>
                  <a:cubicBezTo>
                    <a:pt x="1679404" y="142069"/>
                    <a:pt x="1702866" y="136113"/>
                    <a:pt x="1726688" y="130880"/>
                  </a:cubicBezTo>
                  <a:cubicBezTo>
                    <a:pt x="1745097" y="126909"/>
                    <a:pt x="1747984" y="120051"/>
                    <a:pt x="1741488" y="102004"/>
                  </a:cubicBezTo>
                  <a:cubicBezTo>
                    <a:pt x="1734448" y="82693"/>
                    <a:pt x="1728312" y="62841"/>
                    <a:pt x="1723801" y="42809"/>
                  </a:cubicBezTo>
                  <a:cubicBezTo>
                    <a:pt x="1719469" y="23678"/>
                    <a:pt x="1725605" y="12850"/>
                    <a:pt x="1743653" y="16459"/>
                  </a:cubicBezTo>
                  <a:cubicBezTo>
                    <a:pt x="1767476" y="21332"/>
                    <a:pt x="1831002" y="39379"/>
                    <a:pt x="1891461" y="57246"/>
                  </a:cubicBezTo>
                  <a:cubicBezTo>
                    <a:pt x="1891641" y="57246"/>
                    <a:pt x="1891641" y="57246"/>
                    <a:pt x="1891822" y="57246"/>
                  </a:cubicBezTo>
                  <a:cubicBezTo>
                    <a:pt x="1893085" y="57607"/>
                    <a:pt x="1894529" y="57968"/>
                    <a:pt x="1895793" y="58329"/>
                  </a:cubicBezTo>
                  <a:cubicBezTo>
                    <a:pt x="1895972" y="58329"/>
                    <a:pt x="1896334" y="58510"/>
                    <a:pt x="1896514" y="58510"/>
                  </a:cubicBezTo>
                  <a:cubicBezTo>
                    <a:pt x="1897777" y="58871"/>
                    <a:pt x="1899221" y="59232"/>
                    <a:pt x="1900484" y="59773"/>
                  </a:cubicBezTo>
                  <a:cubicBezTo>
                    <a:pt x="1900846" y="59773"/>
                    <a:pt x="1901026" y="59954"/>
                    <a:pt x="1901387" y="59954"/>
                  </a:cubicBezTo>
                  <a:cubicBezTo>
                    <a:pt x="1902831" y="60314"/>
                    <a:pt x="1904094" y="60856"/>
                    <a:pt x="1905538" y="61217"/>
                  </a:cubicBezTo>
                  <a:cubicBezTo>
                    <a:pt x="1905719" y="61217"/>
                    <a:pt x="1905719" y="61217"/>
                    <a:pt x="1905898" y="61397"/>
                  </a:cubicBezTo>
                  <a:cubicBezTo>
                    <a:pt x="1907343" y="61758"/>
                    <a:pt x="1908786" y="62300"/>
                    <a:pt x="1910230" y="62661"/>
                  </a:cubicBezTo>
                  <a:cubicBezTo>
                    <a:pt x="1910410" y="62661"/>
                    <a:pt x="1910410" y="62661"/>
                    <a:pt x="1910591" y="62841"/>
                  </a:cubicBezTo>
                  <a:cubicBezTo>
                    <a:pt x="1912035" y="63202"/>
                    <a:pt x="1913479" y="63743"/>
                    <a:pt x="1914922" y="64104"/>
                  </a:cubicBezTo>
                  <a:cubicBezTo>
                    <a:pt x="1915103" y="64104"/>
                    <a:pt x="1915103" y="64104"/>
                    <a:pt x="1915283" y="64285"/>
                  </a:cubicBezTo>
                  <a:cubicBezTo>
                    <a:pt x="1926112" y="67533"/>
                    <a:pt x="1936579" y="70602"/>
                    <a:pt x="1946505" y="73669"/>
                  </a:cubicBezTo>
                  <a:cubicBezTo>
                    <a:pt x="1946505" y="73669"/>
                    <a:pt x="1946505" y="73669"/>
                    <a:pt x="1946505" y="73669"/>
                  </a:cubicBezTo>
                  <a:cubicBezTo>
                    <a:pt x="1947769" y="74031"/>
                    <a:pt x="1949032" y="74391"/>
                    <a:pt x="1950295" y="74752"/>
                  </a:cubicBezTo>
                  <a:cubicBezTo>
                    <a:pt x="1950476" y="74752"/>
                    <a:pt x="1950656" y="74933"/>
                    <a:pt x="1951017" y="74933"/>
                  </a:cubicBezTo>
                  <a:cubicBezTo>
                    <a:pt x="1952281" y="75294"/>
                    <a:pt x="1953544" y="75655"/>
                    <a:pt x="1954626" y="76016"/>
                  </a:cubicBezTo>
                  <a:cubicBezTo>
                    <a:pt x="1954807" y="76016"/>
                    <a:pt x="1954988" y="76196"/>
                    <a:pt x="1955168" y="76196"/>
                  </a:cubicBezTo>
                  <a:cubicBezTo>
                    <a:pt x="1956431" y="76557"/>
                    <a:pt x="1957514" y="76918"/>
                    <a:pt x="1958778" y="77279"/>
                  </a:cubicBezTo>
                  <a:cubicBezTo>
                    <a:pt x="1958958" y="77279"/>
                    <a:pt x="1959319" y="77459"/>
                    <a:pt x="1959499" y="77459"/>
                  </a:cubicBezTo>
                  <a:cubicBezTo>
                    <a:pt x="1960582" y="77820"/>
                    <a:pt x="1961845" y="78181"/>
                    <a:pt x="1962928" y="78542"/>
                  </a:cubicBezTo>
                  <a:cubicBezTo>
                    <a:pt x="1963109" y="78542"/>
                    <a:pt x="1963470" y="78723"/>
                    <a:pt x="1963650" y="78723"/>
                  </a:cubicBezTo>
                  <a:cubicBezTo>
                    <a:pt x="1964733" y="79084"/>
                    <a:pt x="1965816" y="79445"/>
                    <a:pt x="1967080" y="79806"/>
                  </a:cubicBezTo>
                  <a:cubicBezTo>
                    <a:pt x="1967259" y="79806"/>
                    <a:pt x="1967440" y="79986"/>
                    <a:pt x="1967621" y="79986"/>
                  </a:cubicBezTo>
                  <a:cubicBezTo>
                    <a:pt x="1972313" y="81430"/>
                    <a:pt x="1976825" y="82874"/>
                    <a:pt x="1981156" y="84137"/>
                  </a:cubicBezTo>
                  <a:cubicBezTo>
                    <a:pt x="1981518" y="84317"/>
                    <a:pt x="1981878" y="84317"/>
                    <a:pt x="1982239" y="84498"/>
                  </a:cubicBezTo>
                  <a:cubicBezTo>
                    <a:pt x="1982961" y="84678"/>
                    <a:pt x="1983863" y="85039"/>
                    <a:pt x="1984585" y="85220"/>
                  </a:cubicBezTo>
                  <a:cubicBezTo>
                    <a:pt x="1984946" y="85400"/>
                    <a:pt x="1985307" y="85400"/>
                    <a:pt x="1985849" y="85581"/>
                  </a:cubicBezTo>
                  <a:cubicBezTo>
                    <a:pt x="1986571" y="85761"/>
                    <a:pt x="1987292" y="86122"/>
                    <a:pt x="1988195" y="86303"/>
                  </a:cubicBezTo>
                  <a:cubicBezTo>
                    <a:pt x="1988556" y="86483"/>
                    <a:pt x="1988916" y="86483"/>
                    <a:pt x="1989458" y="86664"/>
                  </a:cubicBezTo>
                  <a:cubicBezTo>
                    <a:pt x="1990180" y="86844"/>
                    <a:pt x="1990721" y="87025"/>
                    <a:pt x="1991444" y="87205"/>
                  </a:cubicBezTo>
                  <a:cubicBezTo>
                    <a:pt x="1991985" y="87385"/>
                    <a:pt x="1992346" y="87566"/>
                    <a:pt x="1992706" y="87566"/>
                  </a:cubicBezTo>
                  <a:cubicBezTo>
                    <a:pt x="1993248" y="87747"/>
                    <a:pt x="1993970" y="87927"/>
                    <a:pt x="1994511" y="88107"/>
                  </a:cubicBezTo>
                  <a:cubicBezTo>
                    <a:pt x="1995053" y="88288"/>
                    <a:pt x="1995414" y="88468"/>
                    <a:pt x="1995775" y="88468"/>
                  </a:cubicBezTo>
                  <a:cubicBezTo>
                    <a:pt x="1996316" y="88649"/>
                    <a:pt x="1996858" y="88829"/>
                    <a:pt x="1997399" y="89010"/>
                  </a:cubicBezTo>
                  <a:cubicBezTo>
                    <a:pt x="1997940" y="89190"/>
                    <a:pt x="1998301" y="89371"/>
                    <a:pt x="1998842" y="89371"/>
                  </a:cubicBezTo>
                  <a:cubicBezTo>
                    <a:pt x="1999384" y="89551"/>
                    <a:pt x="1999745" y="89732"/>
                    <a:pt x="2000287" y="89912"/>
                  </a:cubicBezTo>
                  <a:cubicBezTo>
                    <a:pt x="2000828" y="90093"/>
                    <a:pt x="2001370" y="90273"/>
                    <a:pt x="2001911" y="90454"/>
                  </a:cubicBezTo>
                  <a:cubicBezTo>
                    <a:pt x="2002272" y="90634"/>
                    <a:pt x="2002632" y="90634"/>
                    <a:pt x="2003174" y="90814"/>
                  </a:cubicBezTo>
                  <a:cubicBezTo>
                    <a:pt x="2003716" y="90995"/>
                    <a:pt x="2004257" y="91176"/>
                    <a:pt x="2004799" y="91356"/>
                  </a:cubicBezTo>
                  <a:cubicBezTo>
                    <a:pt x="2005159" y="91536"/>
                    <a:pt x="2005520" y="91536"/>
                    <a:pt x="2006061" y="91717"/>
                  </a:cubicBezTo>
                  <a:cubicBezTo>
                    <a:pt x="2006603" y="91897"/>
                    <a:pt x="2006964" y="92078"/>
                    <a:pt x="2007506" y="92078"/>
                  </a:cubicBezTo>
                  <a:cubicBezTo>
                    <a:pt x="2007866" y="92258"/>
                    <a:pt x="2008227" y="92258"/>
                    <a:pt x="2008589" y="92439"/>
                  </a:cubicBezTo>
                  <a:cubicBezTo>
                    <a:pt x="2009130" y="92619"/>
                    <a:pt x="2009671" y="92800"/>
                    <a:pt x="2010032" y="92980"/>
                  </a:cubicBezTo>
                  <a:cubicBezTo>
                    <a:pt x="2010393" y="93161"/>
                    <a:pt x="2010573" y="93161"/>
                    <a:pt x="2010934" y="93341"/>
                  </a:cubicBezTo>
                  <a:cubicBezTo>
                    <a:pt x="2011656" y="93522"/>
                    <a:pt x="2012378" y="93883"/>
                    <a:pt x="2013100" y="94063"/>
                  </a:cubicBezTo>
                  <a:cubicBezTo>
                    <a:pt x="2049736" y="106335"/>
                    <a:pt x="2075905" y="124202"/>
                    <a:pt x="2041254" y="172208"/>
                  </a:cubicBezTo>
                  <a:close/>
                </a:path>
              </a:pathLst>
            </a:custGeom>
            <a:solidFill>
              <a:srgbClr val="000000"/>
            </a:solidFill>
            <a:ln w="1804" cap="flat">
              <a:noFill/>
              <a:prstDash val="solid"/>
              <a:miter/>
            </a:ln>
          </p:spPr>
          <p:txBody>
            <a:bodyPr rtlCol="0" anchor="ctr"/>
            <a:lstStyle/>
            <a:p>
              <a:endParaRPr lang="en-US"/>
            </a:p>
          </p:txBody>
        </p:sp>
        <p:sp>
          <p:nvSpPr>
            <p:cNvPr id="272" name="Freeform 1072">
              <a:extLst>
                <a:ext uri="{FF2B5EF4-FFF2-40B4-BE49-F238E27FC236}">
                  <a16:creationId xmlns:a16="http://schemas.microsoft.com/office/drawing/2014/main" id="{E0594759-94D8-79F8-D433-5D85F96D4114}"/>
                </a:ext>
              </a:extLst>
            </p:cNvPr>
            <p:cNvSpPr/>
            <p:nvPr/>
          </p:nvSpPr>
          <p:spPr>
            <a:xfrm>
              <a:off x="7696100" y="4256396"/>
              <a:ext cx="66841" cy="201122"/>
            </a:xfrm>
            <a:custGeom>
              <a:avLst/>
              <a:gdLst>
                <a:gd name="connsiteX0" fmla="*/ 29576 w 66841"/>
                <a:gd name="connsiteY0" fmla="*/ 176759 h 201122"/>
                <a:gd name="connsiteX1" fmla="*/ 34629 w 66841"/>
                <a:gd name="connsiteY1" fmla="*/ 59090 h 201122"/>
                <a:gd name="connsiteX2" fmla="*/ 59174 w 66841"/>
                <a:gd name="connsiteY2" fmla="*/ 21732 h 201122"/>
                <a:gd name="connsiteX3" fmla="*/ 63325 w 66841"/>
                <a:gd name="connsiteY3" fmla="*/ 2963 h 201122"/>
                <a:gd name="connsiteX4" fmla="*/ 45999 w 66841"/>
                <a:gd name="connsiteY4" fmla="*/ 10001 h 201122"/>
                <a:gd name="connsiteX5" fmla="*/ 17484 w 66841"/>
                <a:gd name="connsiteY5" fmla="*/ 54759 h 201122"/>
                <a:gd name="connsiteX6" fmla="*/ 28313 w 66841"/>
                <a:gd name="connsiteY6" fmla="*/ 201123 h 201122"/>
                <a:gd name="connsiteX7" fmla="*/ 29576 w 66841"/>
                <a:gd name="connsiteY7" fmla="*/ 176759 h 201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1" h="201122">
                  <a:moveTo>
                    <a:pt x="29576" y="176759"/>
                  </a:moveTo>
                  <a:cubicBezTo>
                    <a:pt x="9543" y="136694"/>
                    <a:pt x="13153" y="97350"/>
                    <a:pt x="34629" y="59090"/>
                  </a:cubicBezTo>
                  <a:cubicBezTo>
                    <a:pt x="42029" y="46096"/>
                    <a:pt x="50691" y="34004"/>
                    <a:pt x="59174" y="21732"/>
                  </a:cubicBezTo>
                  <a:cubicBezTo>
                    <a:pt x="63144" y="15776"/>
                    <a:pt x="71627" y="10362"/>
                    <a:pt x="63325" y="2963"/>
                  </a:cubicBezTo>
                  <a:cubicBezTo>
                    <a:pt x="54662" y="-4617"/>
                    <a:pt x="49970" y="4046"/>
                    <a:pt x="45999" y="10001"/>
                  </a:cubicBezTo>
                  <a:cubicBezTo>
                    <a:pt x="36254" y="24800"/>
                    <a:pt x="25425" y="39058"/>
                    <a:pt x="17484" y="54759"/>
                  </a:cubicBezTo>
                  <a:cubicBezTo>
                    <a:pt x="-7060" y="104389"/>
                    <a:pt x="-7782" y="153117"/>
                    <a:pt x="28313" y="201123"/>
                  </a:cubicBezTo>
                  <a:cubicBezTo>
                    <a:pt x="38239" y="191197"/>
                    <a:pt x="33366" y="184159"/>
                    <a:pt x="29576" y="176759"/>
                  </a:cubicBezTo>
                  <a:close/>
                </a:path>
              </a:pathLst>
            </a:custGeom>
            <a:solidFill>
              <a:srgbClr val="000000"/>
            </a:solidFill>
            <a:ln w="1804" cap="flat">
              <a:noFill/>
              <a:prstDash val="solid"/>
              <a:miter/>
            </a:ln>
          </p:spPr>
          <p:txBody>
            <a:bodyPr rtlCol="0" anchor="ctr"/>
            <a:lstStyle/>
            <a:p>
              <a:endParaRPr lang="en-US"/>
            </a:p>
          </p:txBody>
        </p:sp>
        <p:sp>
          <p:nvSpPr>
            <p:cNvPr id="273" name="Freeform 1073">
              <a:extLst>
                <a:ext uri="{FF2B5EF4-FFF2-40B4-BE49-F238E27FC236}">
                  <a16:creationId xmlns:a16="http://schemas.microsoft.com/office/drawing/2014/main" id="{F5B51D40-C060-28FC-321C-01F8C7358C3B}"/>
                </a:ext>
              </a:extLst>
            </p:cNvPr>
            <p:cNvSpPr/>
            <p:nvPr/>
          </p:nvSpPr>
          <p:spPr>
            <a:xfrm>
              <a:off x="8521132" y="4422090"/>
              <a:ext cx="36329" cy="167206"/>
            </a:xfrm>
            <a:custGeom>
              <a:avLst/>
              <a:gdLst>
                <a:gd name="connsiteX0" fmla="*/ 27143 w 36329"/>
                <a:gd name="connsiteY0" fmla="*/ 1139 h 167206"/>
                <a:gd name="connsiteX1" fmla="*/ 14690 w 36329"/>
                <a:gd name="connsiteY1" fmla="*/ 8538 h 167206"/>
                <a:gd name="connsiteX2" fmla="*/ 72 w 36329"/>
                <a:gd name="connsiteY2" fmla="*/ 79464 h 167206"/>
                <a:gd name="connsiteX3" fmla="*/ 21007 w 36329"/>
                <a:gd name="connsiteY3" fmla="*/ 160678 h 167206"/>
                <a:gd name="connsiteX4" fmla="*/ 28948 w 36329"/>
                <a:gd name="connsiteY4" fmla="*/ 167174 h 167206"/>
                <a:gd name="connsiteX5" fmla="*/ 35986 w 36329"/>
                <a:gd name="connsiteY5" fmla="*/ 156887 h 167206"/>
                <a:gd name="connsiteX6" fmla="*/ 23353 w 36329"/>
                <a:gd name="connsiteY6" fmla="*/ 116822 h 167206"/>
                <a:gd name="connsiteX7" fmla="*/ 27323 w 36329"/>
                <a:gd name="connsiteY7" fmla="*/ 13231 h 167206"/>
                <a:gd name="connsiteX8" fmla="*/ 27143 w 36329"/>
                <a:gd name="connsiteY8" fmla="*/ 1139 h 16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29" h="167206">
                  <a:moveTo>
                    <a:pt x="27143" y="1139"/>
                  </a:moveTo>
                  <a:cubicBezTo>
                    <a:pt x="20104" y="-2651"/>
                    <a:pt x="17217" y="3846"/>
                    <a:pt x="14690" y="8538"/>
                  </a:cubicBezTo>
                  <a:cubicBezTo>
                    <a:pt x="3501" y="30917"/>
                    <a:pt x="1155" y="55100"/>
                    <a:pt x="72" y="79464"/>
                  </a:cubicBezTo>
                  <a:cubicBezTo>
                    <a:pt x="-1191" y="108701"/>
                    <a:pt x="14510" y="133426"/>
                    <a:pt x="21007" y="160678"/>
                  </a:cubicBezTo>
                  <a:cubicBezTo>
                    <a:pt x="21909" y="164829"/>
                    <a:pt x="25158" y="167536"/>
                    <a:pt x="28948" y="167174"/>
                  </a:cubicBezTo>
                  <a:cubicBezTo>
                    <a:pt x="34181" y="166453"/>
                    <a:pt x="37430" y="161941"/>
                    <a:pt x="35986" y="156887"/>
                  </a:cubicBezTo>
                  <a:cubicBezTo>
                    <a:pt x="32196" y="143352"/>
                    <a:pt x="27504" y="130177"/>
                    <a:pt x="23353" y="116822"/>
                  </a:cubicBezTo>
                  <a:cubicBezTo>
                    <a:pt x="12344" y="81811"/>
                    <a:pt x="9457" y="47159"/>
                    <a:pt x="27323" y="13231"/>
                  </a:cubicBezTo>
                  <a:cubicBezTo>
                    <a:pt x="29489" y="9080"/>
                    <a:pt x="32737" y="4207"/>
                    <a:pt x="27143" y="1139"/>
                  </a:cubicBezTo>
                  <a:close/>
                </a:path>
              </a:pathLst>
            </a:custGeom>
            <a:solidFill>
              <a:srgbClr val="000000"/>
            </a:solidFill>
            <a:ln w="1804" cap="flat">
              <a:noFill/>
              <a:prstDash val="solid"/>
              <a:miter/>
            </a:ln>
          </p:spPr>
          <p:txBody>
            <a:bodyPr rtlCol="0" anchor="ctr"/>
            <a:lstStyle/>
            <a:p>
              <a:endParaRPr lang="en-US"/>
            </a:p>
          </p:txBody>
        </p:sp>
        <p:sp>
          <p:nvSpPr>
            <p:cNvPr id="274" name="Freeform 1074">
              <a:extLst>
                <a:ext uri="{FF2B5EF4-FFF2-40B4-BE49-F238E27FC236}">
                  <a16:creationId xmlns:a16="http://schemas.microsoft.com/office/drawing/2014/main" id="{C1721647-F0D5-E199-B797-86B1975C147A}"/>
                </a:ext>
              </a:extLst>
            </p:cNvPr>
            <p:cNvSpPr/>
            <p:nvPr/>
          </p:nvSpPr>
          <p:spPr>
            <a:xfrm>
              <a:off x="7451356" y="4685886"/>
              <a:ext cx="143837" cy="19372"/>
            </a:xfrm>
            <a:custGeom>
              <a:avLst/>
              <a:gdLst>
                <a:gd name="connsiteX0" fmla="*/ 0 w 143837"/>
                <a:gd name="connsiteY0" fmla="*/ 13107 h 19372"/>
                <a:gd name="connsiteX1" fmla="*/ 143837 w 143837"/>
                <a:gd name="connsiteY1" fmla="*/ 13288 h 19372"/>
                <a:gd name="connsiteX2" fmla="*/ 0 w 143837"/>
                <a:gd name="connsiteY2" fmla="*/ 13107 h 19372"/>
              </a:gdLst>
              <a:ahLst/>
              <a:cxnLst>
                <a:cxn ang="0">
                  <a:pos x="connsiteX0" y="connsiteY0"/>
                </a:cxn>
                <a:cxn ang="0">
                  <a:pos x="connsiteX1" y="connsiteY1"/>
                </a:cxn>
                <a:cxn ang="0">
                  <a:pos x="connsiteX2" y="connsiteY2"/>
                </a:cxn>
              </a:cxnLst>
              <a:rect l="l" t="t" r="r" b="b"/>
              <a:pathLst>
                <a:path w="143837" h="19372">
                  <a:moveTo>
                    <a:pt x="0" y="13107"/>
                  </a:moveTo>
                  <a:cubicBezTo>
                    <a:pt x="49089" y="23935"/>
                    <a:pt x="94207" y="18521"/>
                    <a:pt x="143837" y="13288"/>
                  </a:cubicBezTo>
                  <a:cubicBezTo>
                    <a:pt x="116225" y="-4399"/>
                    <a:pt x="26530" y="-4399"/>
                    <a:pt x="0" y="13107"/>
                  </a:cubicBezTo>
                  <a:close/>
                </a:path>
              </a:pathLst>
            </a:custGeom>
            <a:solidFill>
              <a:srgbClr val="000000"/>
            </a:solidFill>
            <a:ln w="1804" cap="flat">
              <a:noFill/>
              <a:prstDash val="solid"/>
              <a:miter/>
            </a:ln>
          </p:spPr>
          <p:txBody>
            <a:bodyPr rtlCol="0" anchor="ctr"/>
            <a:lstStyle/>
            <a:p>
              <a:endParaRPr lang="en-US"/>
            </a:p>
          </p:txBody>
        </p:sp>
        <p:sp>
          <p:nvSpPr>
            <p:cNvPr id="275" name="Freeform 1075">
              <a:extLst>
                <a:ext uri="{FF2B5EF4-FFF2-40B4-BE49-F238E27FC236}">
                  <a16:creationId xmlns:a16="http://schemas.microsoft.com/office/drawing/2014/main" id="{0635B77F-827B-AF90-AE80-EB4B416940E3}"/>
                </a:ext>
              </a:extLst>
            </p:cNvPr>
            <p:cNvSpPr/>
            <p:nvPr/>
          </p:nvSpPr>
          <p:spPr>
            <a:xfrm>
              <a:off x="9202945" y="3368393"/>
              <a:ext cx="116201" cy="131893"/>
            </a:xfrm>
            <a:custGeom>
              <a:avLst/>
              <a:gdLst>
                <a:gd name="connsiteX0" fmla="*/ 1713 w 116201"/>
                <a:gd name="connsiteY0" fmla="*/ 131893 h 131893"/>
                <a:gd name="connsiteX1" fmla="*/ 13804 w 116201"/>
                <a:gd name="connsiteY1" fmla="*/ 91467 h 131893"/>
                <a:gd name="connsiteX2" fmla="*/ 43763 w 116201"/>
                <a:gd name="connsiteY2" fmla="*/ 42198 h 131893"/>
                <a:gd name="connsiteX3" fmla="*/ 110358 w 116201"/>
                <a:gd name="connsiteY3" fmla="*/ 7908 h 131893"/>
                <a:gd name="connsiteX4" fmla="*/ 115773 w 116201"/>
                <a:gd name="connsiteY4" fmla="*/ 508 h 131893"/>
                <a:gd name="connsiteX5" fmla="*/ 1713 w 116201"/>
                <a:gd name="connsiteY5" fmla="*/ 131893 h 13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201" h="131893">
                  <a:moveTo>
                    <a:pt x="1713" y="131893"/>
                  </a:moveTo>
                  <a:cubicBezTo>
                    <a:pt x="12902" y="119260"/>
                    <a:pt x="10737" y="104281"/>
                    <a:pt x="13804" y="91467"/>
                  </a:cubicBezTo>
                  <a:cubicBezTo>
                    <a:pt x="18497" y="71254"/>
                    <a:pt x="27160" y="54109"/>
                    <a:pt x="43763" y="42198"/>
                  </a:cubicBezTo>
                  <a:cubicBezTo>
                    <a:pt x="64157" y="27580"/>
                    <a:pt x="83648" y="10796"/>
                    <a:pt x="110358" y="7908"/>
                  </a:cubicBezTo>
                  <a:cubicBezTo>
                    <a:pt x="114148" y="7547"/>
                    <a:pt x="117397" y="5562"/>
                    <a:pt x="115773" y="508"/>
                  </a:cubicBezTo>
                  <a:cubicBezTo>
                    <a:pt x="51884" y="-6710"/>
                    <a:pt x="-11281" y="64216"/>
                    <a:pt x="1713" y="131893"/>
                  </a:cubicBezTo>
                  <a:close/>
                </a:path>
              </a:pathLst>
            </a:custGeom>
            <a:solidFill>
              <a:srgbClr val="000000"/>
            </a:solidFill>
            <a:ln w="1804" cap="flat">
              <a:noFill/>
              <a:prstDash val="solid"/>
              <a:miter/>
            </a:ln>
          </p:spPr>
          <p:txBody>
            <a:bodyPr rtlCol="0" anchor="ctr"/>
            <a:lstStyle/>
            <a:p>
              <a:endParaRPr lang="en-US"/>
            </a:p>
          </p:txBody>
        </p:sp>
        <p:sp>
          <p:nvSpPr>
            <p:cNvPr id="276" name="Freeform 1076">
              <a:extLst>
                <a:ext uri="{FF2B5EF4-FFF2-40B4-BE49-F238E27FC236}">
                  <a16:creationId xmlns:a16="http://schemas.microsoft.com/office/drawing/2014/main" id="{56C34D96-2513-245C-6227-7773F0F05CAF}"/>
                </a:ext>
              </a:extLst>
            </p:cNvPr>
            <p:cNvSpPr/>
            <p:nvPr/>
          </p:nvSpPr>
          <p:spPr>
            <a:xfrm>
              <a:off x="9418689" y="4666463"/>
              <a:ext cx="153233" cy="21613"/>
            </a:xfrm>
            <a:custGeom>
              <a:avLst/>
              <a:gdLst>
                <a:gd name="connsiteX0" fmla="*/ 124538 w 153233"/>
                <a:gd name="connsiteY0" fmla="*/ 6903 h 21613"/>
                <a:gd name="connsiteX1" fmla="*/ 21307 w 153233"/>
                <a:gd name="connsiteY1" fmla="*/ 225 h 21613"/>
                <a:gd name="connsiteX2" fmla="*/ 4704 w 153233"/>
                <a:gd name="connsiteY2" fmla="*/ 767 h 21613"/>
                <a:gd name="connsiteX3" fmla="*/ 11 w 153233"/>
                <a:gd name="connsiteY3" fmla="*/ 6903 h 21613"/>
                <a:gd name="connsiteX4" fmla="*/ 3802 w 153233"/>
                <a:gd name="connsiteY4" fmla="*/ 13400 h 21613"/>
                <a:gd name="connsiteX5" fmla="*/ 16976 w 153233"/>
                <a:gd name="connsiteY5" fmla="*/ 16829 h 21613"/>
                <a:gd name="connsiteX6" fmla="*/ 86819 w 153233"/>
                <a:gd name="connsiteY6" fmla="*/ 21160 h 21613"/>
                <a:gd name="connsiteX7" fmla="*/ 153233 w 153233"/>
                <a:gd name="connsiteY7" fmla="*/ 13761 h 21613"/>
                <a:gd name="connsiteX8" fmla="*/ 124538 w 153233"/>
                <a:gd name="connsiteY8" fmla="*/ 6903 h 21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233" h="21613">
                  <a:moveTo>
                    <a:pt x="124538" y="6903"/>
                  </a:moveTo>
                  <a:cubicBezTo>
                    <a:pt x="89887" y="8708"/>
                    <a:pt x="55778" y="2030"/>
                    <a:pt x="21307" y="225"/>
                  </a:cubicBezTo>
                  <a:cubicBezTo>
                    <a:pt x="15712" y="-135"/>
                    <a:pt x="10118" y="-135"/>
                    <a:pt x="4704" y="767"/>
                  </a:cubicBezTo>
                  <a:cubicBezTo>
                    <a:pt x="2719" y="1128"/>
                    <a:pt x="192" y="4557"/>
                    <a:pt x="11" y="6903"/>
                  </a:cubicBezTo>
                  <a:cubicBezTo>
                    <a:pt x="-169" y="9068"/>
                    <a:pt x="1816" y="12498"/>
                    <a:pt x="3802" y="13400"/>
                  </a:cubicBezTo>
                  <a:cubicBezTo>
                    <a:pt x="7952" y="15205"/>
                    <a:pt x="12464" y="16468"/>
                    <a:pt x="16976" y="16829"/>
                  </a:cubicBezTo>
                  <a:cubicBezTo>
                    <a:pt x="40257" y="18634"/>
                    <a:pt x="63538" y="20980"/>
                    <a:pt x="86819" y="21160"/>
                  </a:cubicBezTo>
                  <a:cubicBezTo>
                    <a:pt x="107032" y="21341"/>
                    <a:pt x="127786" y="24048"/>
                    <a:pt x="153233" y="13761"/>
                  </a:cubicBezTo>
                  <a:cubicBezTo>
                    <a:pt x="140420" y="10512"/>
                    <a:pt x="132479" y="6542"/>
                    <a:pt x="124538" y="6903"/>
                  </a:cubicBezTo>
                  <a:close/>
                </a:path>
              </a:pathLst>
            </a:custGeom>
            <a:solidFill>
              <a:srgbClr val="000000"/>
            </a:solidFill>
            <a:ln w="1804" cap="flat">
              <a:noFill/>
              <a:prstDash val="solid"/>
              <a:miter/>
            </a:ln>
          </p:spPr>
          <p:txBody>
            <a:bodyPr rtlCol="0" anchor="ctr"/>
            <a:lstStyle/>
            <a:p>
              <a:endParaRPr lang="en-US"/>
            </a:p>
          </p:txBody>
        </p:sp>
        <p:sp>
          <p:nvSpPr>
            <p:cNvPr id="277" name="Freeform 1077">
              <a:extLst>
                <a:ext uri="{FF2B5EF4-FFF2-40B4-BE49-F238E27FC236}">
                  <a16:creationId xmlns:a16="http://schemas.microsoft.com/office/drawing/2014/main" id="{FC313784-3ADA-1C08-6751-AF357E109151}"/>
                </a:ext>
              </a:extLst>
            </p:cNvPr>
            <p:cNvSpPr/>
            <p:nvPr/>
          </p:nvSpPr>
          <p:spPr>
            <a:xfrm>
              <a:off x="9477981" y="3985151"/>
              <a:ext cx="41300" cy="137408"/>
            </a:xfrm>
            <a:custGeom>
              <a:avLst/>
              <a:gdLst>
                <a:gd name="connsiteX0" fmla="*/ 636 w 41300"/>
                <a:gd name="connsiteY0" fmla="*/ 137409 h 137408"/>
                <a:gd name="connsiteX1" fmla="*/ 37273 w 41300"/>
                <a:gd name="connsiteY1" fmla="*/ 7287 h 137408"/>
                <a:gd name="connsiteX2" fmla="*/ 27166 w 41300"/>
                <a:gd name="connsiteY2" fmla="*/ 68 h 137408"/>
                <a:gd name="connsiteX3" fmla="*/ 21030 w 41300"/>
                <a:gd name="connsiteY3" fmla="*/ 8009 h 137408"/>
                <a:gd name="connsiteX4" fmla="*/ 21571 w 41300"/>
                <a:gd name="connsiteY4" fmla="*/ 19199 h 137408"/>
                <a:gd name="connsiteX5" fmla="*/ 276 w 41300"/>
                <a:gd name="connsiteY5" fmla="*/ 129107 h 137408"/>
                <a:gd name="connsiteX6" fmla="*/ 636 w 41300"/>
                <a:gd name="connsiteY6" fmla="*/ 137409 h 13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0" h="137408">
                  <a:moveTo>
                    <a:pt x="636" y="137409"/>
                  </a:moveTo>
                  <a:cubicBezTo>
                    <a:pt x="32761" y="107450"/>
                    <a:pt x="49545" y="45909"/>
                    <a:pt x="37273" y="7287"/>
                  </a:cubicBezTo>
                  <a:cubicBezTo>
                    <a:pt x="35649" y="2234"/>
                    <a:pt x="32580" y="-473"/>
                    <a:pt x="27166" y="68"/>
                  </a:cubicBezTo>
                  <a:cubicBezTo>
                    <a:pt x="22474" y="610"/>
                    <a:pt x="21391" y="4219"/>
                    <a:pt x="21030" y="8009"/>
                  </a:cubicBezTo>
                  <a:cubicBezTo>
                    <a:pt x="20669" y="11619"/>
                    <a:pt x="21211" y="15408"/>
                    <a:pt x="21571" y="19199"/>
                  </a:cubicBezTo>
                  <a:cubicBezTo>
                    <a:pt x="25903" y="58000"/>
                    <a:pt x="24098" y="95719"/>
                    <a:pt x="276" y="129107"/>
                  </a:cubicBezTo>
                  <a:cubicBezTo>
                    <a:pt x="-446" y="130009"/>
                    <a:pt x="456" y="132356"/>
                    <a:pt x="636" y="137409"/>
                  </a:cubicBezTo>
                  <a:close/>
                </a:path>
              </a:pathLst>
            </a:custGeom>
            <a:solidFill>
              <a:srgbClr val="000000"/>
            </a:solidFill>
            <a:ln w="1804" cap="flat">
              <a:noFill/>
              <a:prstDash val="solid"/>
              <a:miter/>
            </a:ln>
          </p:spPr>
          <p:txBody>
            <a:bodyPr rtlCol="0" anchor="ctr"/>
            <a:lstStyle/>
            <a:p>
              <a:endParaRPr lang="en-US"/>
            </a:p>
          </p:txBody>
        </p:sp>
        <p:sp>
          <p:nvSpPr>
            <p:cNvPr id="278" name="Freeform 1078">
              <a:extLst>
                <a:ext uri="{FF2B5EF4-FFF2-40B4-BE49-F238E27FC236}">
                  <a16:creationId xmlns:a16="http://schemas.microsoft.com/office/drawing/2014/main" id="{C32EBF02-2984-3C6E-C6A4-80046FC11199}"/>
                </a:ext>
              </a:extLst>
            </p:cNvPr>
            <p:cNvSpPr/>
            <p:nvPr/>
          </p:nvSpPr>
          <p:spPr>
            <a:xfrm>
              <a:off x="8489080" y="4676434"/>
              <a:ext cx="131565" cy="24564"/>
            </a:xfrm>
            <a:custGeom>
              <a:avLst/>
              <a:gdLst>
                <a:gd name="connsiteX0" fmla="*/ 0 w 131565"/>
                <a:gd name="connsiteY0" fmla="*/ 9565 h 24564"/>
                <a:gd name="connsiteX1" fmla="*/ 6136 w 131565"/>
                <a:gd name="connsiteY1" fmla="*/ 17687 h 24564"/>
                <a:gd name="connsiteX2" fmla="*/ 22559 w 131565"/>
                <a:gd name="connsiteY2" fmla="*/ 19311 h 24564"/>
                <a:gd name="connsiteX3" fmla="*/ 86447 w 131565"/>
                <a:gd name="connsiteY3" fmla="*/ 21296 h 24564"/>
                <a:gd name="connsiteX4" fmla="*/ 131565 w 131565"/>
                <a:gd name="connsiteY4" fmla="*/ 21296 h 24564"/>
                <a:gd name="connsiteX5" fmla="*/ 7941 w 131565"/>
                <a:gd name="connsiteY5" fmla="*/ 0 h 24564"/>
                <a:gd name="connsiteX6" fmla="*/ 0 w 131565"/>
                <a:gd name="connsiteY6" fmla="*/ 9565 h 24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565" h="24564">
                  <a:moveTo>
                    <a:pt x="0" y="9565"/>
                  </a:moveTo>
                  <a:cubicBezTo>
                    <a:pt x="0" y="13716"/>
                    <a:pt x="2346" y="16965"/>
                    <a:pt x="6136" y="17687"/>
                  </a:cubicBezTo>
                  <a:cubicBezTo>
                    <a:pt x="11550" y="18950"/>
                    <a:pt x="17145" y="19852"/>
                    <a:pt x="22559" y="19311"/>
                  </a:cubicBezTo>
                  <a:cubicBezTo>
                    <a:pt x="44035" y="17145"/>
                    <a:pt x="65151" y="19311"/>
                    <a:pt x="86447" y="21296"/>
                  </a:cubicBezTo>
                  <a:cubicBezTo>
                    <a:pt x="100163" y="22559"/>
                    <a:pt x="114781" y="27973"/>
                    <a:pt x="131565" y="21296"/>
                  </a:cubicBezTo>
                  <a:cubicBezTo>
                    <a:pt x="91139" y="-2346"/>
                    <a:pt x="49269" y="722"/>
                    <a:pt x="7941" y="0"/>
                  </a:cubicBezTo>
                  <a:cubicBezTo>
                    <a:pt x="3068" y="0"/>
                    <a:pt x="0" y="3970"/>
                    <a:pt x="0" y="9565"/>
                  </a:cubicBezTo>
                  <a:close/>
                </a:path>
              </a:pathLst>
            </a:custGeom>
            <a:solidFill>
              <a:srgbClr val="000000"/>
            </a:solidFill>
            <a:ln w="1804" cap="flat">
              <a:noFill/>
              <a:prstDash val="solid"/>
              <a:miter/>
            </a:ln>
          </p:spPr>
          <p:txBody>
            <a:bodyPr rtlCol="0" anchor="ctr"/>
            <a:lstStyle/>
            <a:p>
              <a:endParaRPr lang="en-US"/>
            </a:p>
          </p:txBody>
        </p:sp>
        <p:sp>
          <p:nvSpPr>
            <p:cNvPr id="279" name="Freeform 1079">
              <a:extLst>
                <a:ext uri="{FF2B5EF4-FFF2-40B4-BE49-F238E27FC236}">
                  <a16:creationId xmlns:a16="http://schemas.microsoft.com/office/drawing/2014/main" id="{F93E2A7B-FC3E-A800-507A-BDA1C8A274BC}"/>
                </a:ext>
              </a:extLst>
            </p:cNvPr>
            <p:cNvSpPr/>
            <p:nvPr/>
          </p:nvSpPr>
          <p:spPr>
            <a:xfrm>
              <a:off x="8065508" y="4663686"/>
              <a:ext cx="132519" cy="21858"/>
            </a:xfrm>
            <a:custGeom>
              <a:avLst/>
              <a:gdLst>
                <a:gd name="connsiteX0" fmla="*/ 132287 w 132519"/>
                <a:gd name="connsiteY0" fmla="*/ 17259 h 21858"/>
                <a:gd name="connsiteX1" fmla="*/ 123985 w 132519"/>
                <a:gd name="connsiteY1" fmla="*/ 8055 h 21858"/>
                <a:gd name="connsiteX2" fmla="*/ 74536 w 132519"/>
                <a:gd name="connsiteY2" fmla="*/ 295 h 21858"/>
                <a:gd name="connsiteX3" fmla="*/ 12994 w 132519"/>
                <a:gd name="connsiteY3" fmla="*/ 3182 h 21858"/>
                <a:gd name="connsiteX4" fmla="*/ 0 w 132519"/>
                <a:gd name="connsiteY4" fmla="*/ 10942 h 21858"/>
                <a:gd name="connsiteX5" fmla="*/ 15160 w 132519"/>
                <a:gd name="connsiteY5" fmla="*/ 18342 h 21858"/>
                <a:gd name="connsiteX6" fmla="*/ 120737 w 132519"/>
                <a:gd name="connsiteY6" fmla="*/ 20688 h 21858"/>
                <a:gd name="connsiteX7" fmla="*/ 132287 w 132519"/>
                <a:gd name="connsiteY7" fmla="*/ 17259 h 2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519" h="21858">
                  <a:moveTo>
                    <a:pt x="132287" y="17259"/>
                  </a:moveTo>
                  <a:cubicBezTo>
                    <a:pt x="133731" y="11303"/>
                    <a:pt x="128136" y="10221"/>
                    <a:pt x="123985" y="8055"/>
                  </a:cubicBezTo>
                  <a:cubicBezTo>
                    <a:pt x="108284" y="114"/>
                    <a:pt x="91319" y="1377"/>
                    <a:pt x="74536" y="295"/>
                  </a:cubicBezTo>
                  <a:cubicBezTo>
                    <a:pt x="53781" y="-1149"/>
                    <a:pt x="33568" y="3182"/>
                    <a:pt x="12994" y="3182"/>
                  </a:cubicBezTo>
                  <a:cubicBezTo>
                    <a:pt x="7399" y="3182"/>
                    <a:pt x="0" y="4265"/>
                    <a:pt x="0" y="10942"/>
                  </a:cubicBezTo>
                  <a:cubicBezTo>
                    <a:pt x="180" y="20147"/>
                    <a:pt x="9024" y="19605"/>
                    <a:pt x="15160" y="18342"/>
                  </a:cubicBezTo>
                  <a:cubicBezTo>
                    <a:pt x="50713" y="10582"/>
                    <a:pt x="85544" y="20869"/>
                    <a:pt x="120737" y="20688"/>
                  </a:cubicBezTo>
                  <a:cubicBezTo>
                    <a:pt x="125429" y="21952"/>
                    <a:pt x="130843" y="23576"/>
                    <a:pt x="132287" y="17259"/>
                  </a:cubicBezTo>
                  <a:close/>
                </a:path>
              </a:pathLst>
            </a:custGeom>
            <a:solidFill>
              <a:srgbClr val="000000"/>
            </a:solidFill>
            <a:ln w="1804" cap="flat">
              <a:noFill/>
              <a:prstDash val="solid"/>
              <a:miter/>
            </a:ln>
          </p:spPr>
          <p:txBody>
            <a:bodyPr rtlCol="0" anchor="ctr"/>
            <a:lstStyle/>
            <a:p>
              <a:endParaRPr lang="en-US"/>
            </a:p>
          </p:txBody>
        </p:sp>
        <p:sp>
          <p:nvSpPr>
            <p:cNvPr id="280" name="Freeform 1080">
              <a:extLst>
                <a:ext uri="{FF2B5EF4-FFF2-40B4-BE49-F238E27FC236}">
                  <a16:creationId xmlns:a16="http://schemas.microsoft.com/office/drawing/2014/main" id="{EBD61F71-44FB-5A58-2565-4E294B70A7D3}"/>
                </a:ext>
              </a:extLst>
            </p:cNvPr>
            <p:cNvSpPr/>
            <p:nvPr/>
          </p:nvSpPr>
          <p:spPr>
            <a:xfrm>
              <a:off x="8930146" y="4672286"/>
              <a:ext cx="98910" cy="16431"/>
            </a:xfrm>
            <a:custGeom>
              <a:avLst/>
              <a:gdLst>
                <a:gd name="connsiteX0" fmla="*/ 6869 w 98910"/>
                <a:gd name="connsiteY0" fmla="*/ 15156 h 16431"/>
                <a:gd name="connsiteX1" fmla="*/ 98911 w 98910"/>
                <a:gd name="connsiteY1" fmla="*/ 14976 h 16431"/>
                <a:gd name="connsiteX2" fmla="*/ 70396 w 98910"/>
                <a:gd name="connsiteY2" fmla="*/ 2703 h 16431"/>
                <a:gd name="connsiteX3" fmla="*/ 6148 w 98910"/>
                <a:gd name="connsiteY3" fmla="*/ 358 h 16431"/>
                <a:gd name="connsiteX4" fmla="*/ 11 w 98910"/>
                <a:gd name="connsiteY4" fmla="*/ 7576 h 16431"/>
                <a:gd name="connsiteX5" fmla="*/ 6869 w 98910"/>
                <a:gd name="connsiteY5" fmla="*/ 15156 h 1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910" h="16431">
                  <a:moveTo>
                    <a:pt x="6869" y="15156"/>
                  </a:moveTo>
                  <a:cubicBezTo>
                    <a:pt x="36287" y="15336"/>
                    <a:pt x="65704" y="18044"/>
                    <a:pt x="98911" y="14976"/>
                  </a:cubicBezTo>
                  <a:cubicBezTo>
                    <a:pt x="88263" y="6493"/>
                    <a:pt x="79059" y="5410"/>
                    <a:pt x="70396" y="2703"/>
                  </a:cubicBezTo>
                  <a:cubicBezTo>
                    <a:pt x="49100" y="-3974"/>
                    <a:pt x="27444" y="4328"/>
                    <a:pt x="6148" y="358"/>
                  </a:cubicBezTo>
                  <a:cubicBezTo>
                    <a:pt x="1816" y="-365"/>
                    <a:pt x="-169" y="3245"/>
                    <a:pt x="11" y="7576"/>
                  </a:cubicBezTo>
                  <a:cubicBezTo>
                    <a:pt x="553" y="11908"/>
                    <a:pt x="3260" y="15156"/>
                    <a:pt x="6869" y="15156"/>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75054906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9974CF-2AD2-BE7F-619A-5B24D4141A4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DE42408-024E-7B5C-48E7-F6B55E3CA8B8}"/>
              </a:ext>
            </a:extLst>
          </p:cNvPr>
          <p:cNvSpPr>
            <a:spLocks noGrp="1"/>
          </p:cNvSpPr>
          <p:nvPr>
            <p:ph type="body" sz="quarter" idx="18"/>
          </p:nvPr>
        </p:nvSpPr>
        <p:spPr>
          <a:xfrm>
            <a:off x="2139090" y="1504041"/>
            <a:ext cx="8162925" cy="3849918"/>
          </a:xfrm>
        </p:spPr>
        <p:txBody>
          <a:bodyPr/>
          <a:lstStyle/>
          <a:p>
            <a:pPr marL="0" indent="0"/>
            <a:r>
              <a:rPr lang="en-US" sz="2200" b="1" dirty="0"/>
              <a:t>Understand the Community Context </a:t>
            </a:r>
            <a:r>
              <a:rPr lang="en-US" sz="2200" dirty="0"/>
              <a:t>by doing community research and needs assessment: </a:t>
            </a:r>
            <a:r>
              <a:rPr lang="en-US" sz="2200" dirty="0">
                <a:solidFill>
                  <a:srgbClr val="083F59"/>
                </a:solidFill>
                <a:latin typeface="+mn-lt"/>
              </a:rPr>
              <a:t>Conduct surveys, interviews, and focus groups to gather insights into the community’s needs and concerns. Research the community’s history, culture, demographics, and challenges to ensure that engagement efforts are tailored to their specific context.</a:t>
            </a:r>
          </a:p>
          <a:p>
            <a:pPr marL="0" indent="0"/>
            <a:endParaRPr lang="en-US" sz="2200" dirty="0">
              <a:solidFill>
                <a:srgbClr val="083F59"/>
              </a:solidFill>
              <a:latin typeface="+mn-lt"/>
            </a:endParaRPr>
          </a:p>
          <a:p>
            <a:pPr marL="0" indent="0"/>
            <a:r>
              <a:rPr lang="en-US" sz="2200" b="1" dirty="0"/>
              <a:t>Stakeholder Mapping and Relationship Building: </a:t>
            </a:r>
            <a:r>
              <a:rPr lang="en-US" sz="2200" dirty="0">
                <a:solidFill>
                  <a:srgbClr val="083F59"/>
                </a:solidFill>
                <a:latin typeface="+mn-lt"/>
              </a:rPr>
              <a:t>Identify and engage key stakeholders such as local residents, business owners, non-profits, and government entities. Their objective is to ensure long-term relationships with these stakeholders to encourage collaboration, shared goals, and mutual support.</a:t>
            </a:r>
          </a:p>
          <a:p>
            <a:pPr marL="0" indent="0">
              <a:lnSpc>
                <a:spcPct val="100000"/>
              </a:lnSpc>
              <a:spcBef>
                <a:spcPts val="0"/>
              </a:spcBef>
            </a:pPr>
            <a:endParaRPr lang="en-US" sz="2200" dirty="0">
              <a:highlight>
                <a:srgbClr val="FFFF00"/>
              </a:highlight>
            </a:endParaRPr>
          </a:p>
          <a:p>
            <a:pPr marL="0" indent="0">
              <a:lnSpc>
                <a:spcPct val="100000"/>
              </a:lnSpc>
              <a:spcBef>
                <a:spcPts val="0"/>
              </a:spcBef>
            </a:pPr>
            <a:endParaRPr lang="en-IE" sz="2200" dirty="0">
              <a:highlight>
                <a:srgbClr val="FFFF00"/>
              </a:highlight>
            </a:endParaRPr>
          </a:p>
        </p:txBody>
      </p:sp>
      <p:sp>
        <p:nvSpPr>
          <p:cNvPr id="3" name="Text Placeholder 2">
            <a:extLst>
              <a:ext uri="{FF2B5EF4-FFF2-40B4-BE49-F238E27FC236}">
                <a16:creationId xmlns:a16="http://schemas.microsoft.com/office/drawing/2014/main" id="{D3F5C04B-BB9B-9B85-E7E7-8896CA271DE4}"/>
              </a:ext>
            </a:extLst>
          </p:cNvPr>
          <p:cNvSpPr>
            <a:spLocks noGrp="1"/>
          </p:cNvSpPr>
          <p:nvPr>
            <p:ph type="body" sz="quarter" idx="16"/>
          </p:nvPr>
        </p:nvSpPr>
        <p:spPr>
          <a:xfrm>
            <a:off x="865056" y="518608"/>
            <a:ext cx="10595237" cy="803654"/>
          </a:xfrm>
        </p:spPr>
        <p:txBody>
          <a:bodyPr/>
          <a:lstStyle/>
          <a:p>
            <a:r>
              <a:rPr lang="en-US" sz="3200" dirty="0">
                <a:solidFill>
                  <a:srgbClr val="01A54E"/>
                </a:solidFill>
              </a:rPr>
              <a:t>Key Actions: </a:t>
            </a:r>
            <a:r>
              <a:rPr lang="en-US" sz="3200" b="0" dirty="0">
                <a:solidFill>
                  <a:srgbClr val="FF0000"/>
                </a:solidFill>
              </a:rPr>
              <a:t>SME Community Engagement Team </a:t>
            </a:r>
          </a:p>
        </p:txBody>
      </p:sp>
      <p:sp>
        <p:nvSpPr>
          <p:cNvPr id="4" name="TextBox 3">
            <a:extLst>
              <a:ext uri="{FF2B5EF4-FFF2-40B4-BE49-F238E27FC236}">
                <a16:creationId xmlns:a16="http://schemas.microsoft.com/office/drawing/2014/main" id="{7663BAA5-4B5D-9FF6-5843-26895AD44C5F}"/>
              </a:ext>
            </a:extLst>
          </p:cNvPr>
          <p:cNvSpPr txBox="1"/>
          <p:nvPr/>
        </p:nvSpPr>
        <p:spPr>
          <a:xfrm>
            <a:off x="1343025" y="1846100"/>
            <a:ext cx="184731" cy="369332"/>
          </a:xfrm>
          <a:prstGeom prst="rect">
            <a:avLst/>
          </a:prstGeom>
          <a:noFill/>
        </p:spPr>
        <p:txBody>
          <a:bodyPr wrap="none" rtlCol="0">
            <a:spAutoFit/>
          </a:bodyPr>
          <a:lstStyle/>
          <a:p>
            <a:endParaRPr lang="en-IE" dirty="0"/>
          </a:p>
        </p:txBody>
      </p:sp>
      <p:pic>
        <p:nvPicPr>
          <p:cNvPr id="7" name="Picture 6" descr="A group of people with question marks&#10;&#10;AI-generated content may be incorrect.">
            <a:extLst>
              <a:ext uri="{FF2B5EF4-FFF2-40B4-BE49-F238E27FC236}">
                <a16:creationId xmlns:a16="http://schemas.microsoft.com/office/drawing/2014/main" id="{5138B4B0-36DF-BB10-D504-F67408A1B51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1691" y="2030766"/>
            <a:ext cx="1125700" cy="1125700"/>
          </a:xfrm>
          <a:prstGeom prst="rect">
            <a:avLst/>
          </a:prstGeom>
        </p:spPr>
      </p:pic>
      <p:pic>
        <p:nvPicPr>
          <p:cNvPr id="9" name="Picture 8" descr="A black background with a black square&#10;&#10;AI-generated content may be incorrect.">
            <a:extLst>
              <a:ext uri="{FF2B5EF4-FFF2-40B4-BE49-F238E27FC236}">
                <a16:creationId xmlns:a16="http://schemas.microsoft.com/office/drawing/2014/main" id="{13301DAD-9EF3-2487-33A5-E3FD46AA3ED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5706" y="3756149"/>
            <a:ext cx="1463384" cy="1214151"/>
          </a:xfrm>
          <a:prstGeom prst="rect">
            <a:avLst/>
          </a:prstGeom>
        </p:spPr>
      </p:pic>
    </p:spTree>
    <p:extLst>
      <p:ext uri="{BB962C8B-B14F-4D97-AF65-F5344CB8AC3E}">
        <p14:creationId xmlns:p14="http://schemas.microsoft.com/office/powerpoint/2010/main" val="247372219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3CD81A4-10D9-A5E9-282E-8E33353F2F2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F052EFE-22F8-BCD3-09EF-46727590B95C}"/>
              </a:ext>
            </a:extLst>
          </p:cNvPr>
          <p:cNvSpPr>
            <a:spLocks noGrp="1"/>
          </p:cNvSpPr>
          <p:nvPr>
            <p:ph type="body" sz="quarter" idx="18"/>
          </p:nvPr>
        </p:nvSpPr>
        <p:spPr>
          <a:xfrm>
            <a:off x="2748674" y="1084463"/>
            <a:ext cx="8901967" cy="3849918"/>
          </a:xfrm>
        </p:spPr>
        <p:txBody>
          <a:bodyPr/>
          <a:lstStyle/>
          <a:p>
            <a:pPr marL="0" indent="0"/>
            <a:r>
              <a:rPr lang="en-US" sz="2200" b="1" dirty="0"/>
              <a:t>Program Design and Implementation: </a:t>
            </a:r>
            <a:r>
              <a:rPr lang="en-US" sz="2200" dirty="0">
                <a:solidFill>
                  <a:srgbClr val="083F59"/>
                </a:solidFill>
                <a:latin typeface="+mn-lt"/>
              </a:rPr>
              <a:t>Develop the inclusive community programs, initiatives, and events that address local needs (e.g., supporting local artisans, </a:t>
            </a:r>
            <a:r>
              <a:rPr lang="en-US" sz="2200" dirty="0" err="1">
                <a:solidFill>
                  <a:srgbClr val="083F59"/>
                </a:solidFill>
                <a:latin typeface="+mn-lt"/>
              </a:rPr>
              <a:t>organise</a:t>
            </a:r>
            <a:r>
              <a:rPr lang="en-US" sz="2200" dirty="0">
                <a:solidFill>
                  <a:srgbClr val="083F59"/>
                </a:solidFill>
                <a:latin typeface="+mn-lt"/>
              </a:rPr>
              <a:t> </a:t>
            </a:r>
            <a:r>
              <a:rPr lang="en-US" sz="2200" dirty="0"/>
              <a:t>cultural exchange</a:t>
            </a:r>
            <a:r>
              <a:rPr lang="en-US" sz="2200" dirty="0">
                <a:solidFill>
                  <a:srgbClr val="083F59"/>
                </a:solidFill>
                <a:latin typeface="+mn-lt"/>
              </a:rPr>
              <a:t> workshops, or providing job training). Ensure these programs are accessible to all community members, including those with different abilities, backgrounds, or socioeconomic statuses.</a:t>
            </a:r>
          </a:p>
          <a:p>
            <a:pPr marL="0" indent="0"/>
            <a:r>
              <a:rPr lang="en-US" sz="2200" b="1" dirty="0"/>
              <a:t>Promotion of Inclusivity: </a:t>
            </a:r>
            <a:r>
              <a:rPr lang="en-US" sz="2200" dirty="0">
                <a:solidFill>
                  <a:srgbClr val="083F59"/>
                </a:solidFill>
                <a:latin typeface="+mn-lt"/>
              </a:rPr>
              <a:t>Organize community events, town halls, or forums where all community members can voice their opinions and participate in decision-making. Use inclusive communication methods (e.g., multilingual materials, accessible venues) to ensure that everyone can get involved.</a:t>
            </a:r>
          </a:p>
          <a:p>
            <a:pPr marL="0" indent="0"/>
            <a:r>
              <a:rPr lang="en-US" sz="2200" b="1" dirty="0"/>
              <a:t>Collaboration with Local Organizations and Government: </a:t>
            </a:r>
            <a:r>
              <a:rPr lang="en-US" sz="2200" dirty="0">
                <a:solidFill>
                  <a:srgbClr val="083F59"/>
                </a:solidFill>
                <a:latin typeface="+mn-lt"/>
              </a:rPr>
              <a:t>Partner with local non-profits, government agencies, schools, and businesses to maximize the impact of community initiatives. Collaborate on projects that support social, economic, and environmental goals, such as sustainability or job creation.</a:t>
            </a:r>
          </a:p>
          <a:p>
            <a:pPr marL="0" indent="0">
              <a:lnSpc>
                <a:spcPct val="100000"/>
              </a:lnSpc>
              <a:spcBef>
                <a:spcPts val="0"/>
              </a:spcBef>
            </a:pPr>
            <a:endParaRPr lang="en-IE" sz="2200" dirty="0">
              <a:highlight>
                <a:srgbClr val="FFFF00"/>
              </a:highlight>
            </a:endParaRPr>
          </a:p>
        </p:txBody>
      </p:sp>
      <p:sp>
        <p:nvSpPr>
          <p:cNvPr id="4" name="TextBox 3">
            <a:extLst>
              <a:ext uri="{FF2B5EF4-FFF2-40B4-BE49-F238E27FC236}">
                <a16:creationId xmlns:a16="http://schemas.microsoft.com/office/drawing/2014/main" id="{F9E30BB2-03F7-B367-6855-2D7ED20F04E0}"/>
              </a:ext>
            </a:extLst>
          </p:cNvPr>
          <p:cNvSpPr txBox="1"/>
          <p:nvPr/>
        </p:nvSpPr>
        <p:spPr>
          <a:xfrm>
            <a:off x="1343025" y="1447800"/>
            <a:ext cx="184731" cy="369332"/>
          </a:xfrm>
          <a:prstGeom prst="rect">
            <a:avLst/>
          </a:prstGeom>
          <a:noFill/>
        </p:spPr>
        <p:txBody>
          <a:bodyPr wrap="none" rtlCol="0">
            <a:spAutoFit/>
          </a:bodyPr>
          <a:lstStyle/>
          <a:p>
            <a:endParaRPr lang="en-IE" dirty="0"/>
          </a:p>
        </p:txBody>
      </p:sp>
      <p:grpSp>
        <p:nvGrpSpPr>
          <p:cNvPr id="5" name="Group 4">
            <a:extLst>
              <a:ext uri="{FF2B5EF4-FFF2-40B4-BE49-F238E27FC236}">
                <a16:creationId xmlns:a16="http://schemas.microsoft.com/office/drawing/2014/main" id="{937AA117-CF23-1DC6-549F-8ED28ED9D6CA}"/>
              </a:ext>
            </a:extLst>
          </p:cNvPr>
          <p:cNvGrpSpPr/>
          <p:nvPr/>
        </p:nvGrpSpPr>
        <p:grpSpPr>
          <a:xfrm>
            <a:off x="865056" y="1238250"/>
            <a:ext cx="1411420" cy="1293779"/>
            <a:chOff x="7190753" y="5365577"/>
            <a:chExt cx="745522" cy="754273"/>
          </a:xfrm>
        </p:grpSpPr>
        <p:grpSp>
          <p:nvGrpSpPr>
            <p:cNvPr id="6" name="Graphic 2">
              <a:extLst>
                <a:ext uri="{FF2B5EF4-FFF2-40B4-BE49-F238E27FC236}">
                  <a16:creationId xmlns:a16="http://schemas.microsoft.com/office/drawing/2014/main" id="{1185AF0B-C066-656C-FF18-2A923F6B8F2E}"/>
                </a:ext>
              </a:extLst>
            </p:cNvPr>
            <p:cNvGrpSpPr/>
            <p:nvPr/>
          </p:nvGrpSpPr>
          <p:grpSpPr>
            <a:xfrm>
              <a:off x="7353351" y="5647412"/>
              <a:ext cx="420044" cy="75879"/>
              <a:chOff x="7353351" y="5647412"/>
              <a:chExt cx="420044" cy="75879"/>
            </a:xfrm>
            <a:solidFill>
              <a:srgbClr val="00BADE"/>
            </a:solidFill>
          </p:grpSpPr>
          <p:sp>
            <p:nvSpPr>
              <p:cNvPr id="17" name="Freeform 385">
                <a:extLst>
                  <a:ext uri="{FF2B5EF4-FFF2-40B4-BE49-F238E27FC236}">
                    <a16:creationId xmlns:a16="http://schemas.microsoft.com/office/drawing/2014/main" id="{034B17B1-5F1D-8D4B-E450-D94076F56156}"/>
                  </a:ext>
                </a:extLst>
              </p:cNvPr>
              <p:cNvSpPr/>
              <p:nvPr/>
            </p:nvSpPr>
            <p:spPr>
              <a:xfrm>
                <a:off x="7353351" y="5649220"/>
                <a:ext cx="131884" cy="74071"/>
              </a:xfrm>
              <a:custGeom>
                <a:avLst/>
                <a:gdLst>
                  <a:gd name="connsiteX0" fmla="*/ 123755 w 131884"/>
                  <a:gd name="connsiteY0" fmla="*/ 23486 h 74071"/>
                  <a:gd name="connsiteX1" fmla="*/ 60523 w 131884"/>
                  <a:gd name="connsiteY1" fmla="*/ 74072 h 74071"/>
                  <a:gd name="connsiteX2" fmla="*/ 0 w 131884"/>
                  <a:gd name="connsiteY2" fmla="*/ 74072 h 74071"/>
                  <a:gd name="connsiteX3" fmla="*/ 0 w 131884"/>
                  <a:gd name="connsiteY3" fmla="*/ 63233 h 74071"/>
                  <a:gd name="connsiteX4" fmla="*/ 31616 w 131884"/>
                  <a:gd name="connsiteY4" fmla="*/ 27100 h 74071"/>
                  <a:gd name="connsiteX5" fmla="*/ 68652 w 131884"/>
                  <a:gd name="connsiteY5" fmla="*/ 18970 h 74071"/>
                  <a:gd name="connsiteX6" fmla="*/ 80396 w 131884"/>
                  <a:gd name="connsiteY6" fmla="*/ 5420 h 74071"/>
                  <a:gd name="connsiteX7" fmla="*/ 80396 w 131884"/>
                  <a:gd name="connsiteY7" fmla="*/ 0 h 74071"/>
                  <a:gd name="connsiteX8" fmla="*/ 89429 w 131884"/>
                  <a:gd name="connsiteY8" fmla="*/ 0 h 74071"/>
                  <a:gd name="connsiteX9" fmla="*/ 98462 w 131884"/>
                  <a:gd name="connsiteY9" fmla="*/ 0 h 74071"/>
                  <a:gd name="connsiteX10" fmla="*/ 98462 w 131884"/>
                  <a:gd name="connsiteY10" fmla="*/ 2709 h 74071"/>
                  <a:gd name="connsiteX11" fmla="*/ 103882 w 131884"/>
                  <a:gd name="connsiteY11" fmla="*/ 13550 h 74071"/>
                  <a:gd name="connsiteX12" fmla="*/ 109302 w 131884"/>
                  <a:gd name="connsiteY12" fmla="*/ 16259 h 74071"/>
                  <a:gd name="connsiteX13" fmla="*/ 131885 w 131884"/>
                  <a:gd name="connsiteY13" fmla="*/ 21680 h 74071"/>
                  <a:gd name="connsiteX14" fmla="*/ 123755 w 131884"/>
                  <a:gd name="connsiteY14" fmla="*/ 23486 h 740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1884" h="74071">
                    <a:moveTo>
                      <a:pt x="123755" y="23486"/>
                    </a:moveTo>
                    <a:cubicBezTo>
                      <a:pt x="94849" y="28906"/>
                      <a:pt x="72266" y="48780"/>
                      <a:pt x="60523" y="74072"/>
                    </a:cubicBezTo>
                    <a:lnTo>
                      <a:pt x="0" y="74072"/>
                    </a:lnTo>
                    <a:lnTo>
                      <a:pt x="0" y="63233"/>
                    </a:lnTo>
                    <a:cubicBezTo>
                      <a:pt x="0" y="46069"/>
                      <a:pt x="11743" y="29809"/>
                      <a:pt x="31616" y="27100"/>
                    </a:cubicBezTo>
                    <a:lnTo>
                      <a:pt x="68652" y="18970"/>
                    </a:lnTo>
                    <a:cubicBezTo>
                      <a:pt x="74072" y="16259"/>
                      <a:pt x="80396" y="10839"/>
                      <a:pt x="80396" y="5420"/>
                    </a:cubicBezTo>
                    <a:lnTo>
                      <a:pt x="80396" y="0"/>
                    </a:lnTo>
                    <a:cubicBezTo>
                      <a:pt x="83106" y="0"/>
                      <a:pt x="85816" y="0"/>
                      <a:pt x="89429" y="0"/>
                    </a:cubicBezTo>
                    <a:cubicBezTo>
                      <a:pt x="93042" y="0"/>
                      <a:pt x="94849" y="0"/>
                      <a:pt x="98462" y="0"/>
                    </a:cubicBezTo>
                    <a:lnTo>
                      <a:pt x="98462" y="2709"/>
                    </a:lnTo>
                    <a:cubicBezTo>
                      <a:pt x="98462" y="8130"/>
                      <a:pt x="101172" y="10839"/>
                      <a:pt x="103882" y="13550"/>
                    </a:cubicBezTo>
                    <a:cubicBezTo>
                      <a:pt x="106592" y="13550"/>
                      <a:pt x="106592" y="16259"/>
                      <a:pt x="109302" y="16259"/>
                    </a:cubicBezTo>
                    <a:lnTo>
                      <a:pt x="131885" y="21680"/>
                    </a:lnTo>
                    <a:lnTo>
                      <a:pt x="123755" y="23486"/>
                    </a:lnTo>
                    <a:close/>
                  </a:path>
                </a:pathLst>
              </a:custGeom>
              <a:grp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386">
                <a:extLst>
                  <a:ext uri="{FF2B5EF4-FFF2-40B4-BE49-F238E27FC236}">
                    <a16:creationId xmlns:a16="http://schemas.microsoft.com/office/drawing/2014/main" id="{4246C939-653B-FF3E-31B1-A388D685089B}"/>
                  </a:ext>
                </a:extLst>
              </p:cNvPr>
              <p:cNvSpPr/>
              <p:nvPr/>
            </p:nvSpPr>
            <p:spPr>
              <a:xfrm>
                <a:off x="7640607" y="5647412"/>
                <a:ext cx="132788" cy="75879"/>
              </a:xfrm>
              <a:custGeom>
                <a:avLst/>
                <a:gdLst>
                  <a:gd name="connsiteX0" fmla="*/ 132788 w 132788"/>
                  <a:gd name="connsiteY0" fmla="*/ 75879 h 75879"/>
                  <a:gd name="connsiteX1" fmla="*/ 72266 w 132788"/>
                  <a:gd name="connsiteY1" fmla="*/ 75879 h 75879"/>
                  <a:gd name="connsiteX2" fmla="*/ 9033 w 132788"/>
                  <a:gd name="connsiteY2" fmla="*/ 27100 h 75879"/>
                  <a:gd name="connsiteX3" fmla="*/ 0 w 132788"/>
                  <a:gd name="connsiteY3" fmla="*/ 24390 h 75879"/>
                  <a:gd name="connsiteX4" fmla="*/ 22583 w 132788"/>
                  <a:gd name="connsiteY4" fmla="*/ 18971 h 75879"/>
                  <a:gd name="connsiteX5" fmla="*/ 28003 w 132788"/>
                  <a:gd name="connsiteY5" fmla="*/ 16260 h 75879"/>
                  <a:gd name="connsiteX6" fmla="*/ 33423 w 132788"/>
                  <a:gd name="connsiteY6" fmla="*/ 5421 h 75879"/>
                  <a:gd name="connsiteX7" fmla="*/ 33423 w 132788"/>
                  <a:gd name="connsiteY7" fmla="*/ 0 h 75879"/>
                  <a:gd name="connsiteX8" fmla="*/ 42456 w 132788"/>
                  <a:gd name="connsiteY8" fmla="*/ 0 h 75879"/>
                  <a:gd name="connsiteX9" fmla="*/ 51489 w 132788"/>
                  <a:gd name="connsiteY9" fmla="*/ 0 h 75879"/>
                  <a:gd name="connsiteX10" fmla="*/ 51489 w 132788"/>
                  <a:gd name="connsiteY10" fmla="*/ 5421 h 75879"/>
                  <a:gd name="connsiteX11" fmla="*/ 63233 w 132788"/>
                  <a:gd name="connsiteY11" fmla="*/ 18971 h 75879"/>
                  <a:gd name="connsiteX12" fmla="*/ 100269 w 132788"/>
                  <a:gd name="connsiteY12" fmla="*/ 27100 h 75879"/>
                  <a:gd name="connsiteX13" fmla="*/ 131885 w 132788"/>
                  <a:gd name="connsiteY13" fmla="*/ 62329 h 75879"/>
                  <a:gd name="connsiteX14" fmla="*/ 131885 w 132788"/>
                  <a:gd name="connsiteY14" fmla="*/ 75879 h 75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2788" h="75879">
                    <a:moveTo>
                      <a:pt x="132788" y="75879"/>
                    </a:moveTo>
                    <a:lnTo>
                      <a:pt x="72266" y="75879"/>
                    </a:lnTo>
                    <a:cubicBezTo>
                      <a:pt x="60523" y="51490"/>
                      <a:pt x="37940" y="32520"/>
                      <a:pt x="9033" y="27100"/>
                    </a:cubicBezTo>
                    <a:lnTo>
                      <a:pt x="0" y="24390"/>
                    </a:lnTo>
                    <a:lnTo>
                      <a:pt x="22583" y="18971"/>
                    </a:lnTo>
                    <a:cubicBezTo>
                      <a:pt x="25293" y="18971"/>
                      <a:pt x="25293" y="18971"/>
                      <a:pt x="28003" y="16260"/>
                    </a:cubicBezTo>
                    <a:cubicBezTo>
                      <a:pt x="33423" y="13550"/>
                      <a:pt x="33423" y="8130"/>
                      <a:pt x="33423" y="5421"/>
                    </a:cubicBezTo>
                    <a:lnTo>
                      <a:pt x="33423" y="0"/>
                    </a:lnTo>
                    <a:cubicBezTo>
                      <a:pt x="36133" y="0"/>
                      <a:pt x="38843" y="0"/>
                      <a:pt x="42456" y="0"/>
                    </a:cubicBezTo>
                    <a:cubicBezTo>
                      <a:pt x="45166" y="0"/>
                      <a:pt x="47876" y="0"/>
                      <a:pt x="51489" y="0"/>
                    </a:cubicBezTo>
                    <a:lnTo>
                      <a:pt x="51489" y="5421"/>
                    </a:lnTo>
                    <a:cubicBezTo>
                      <a:pt x="51489" y="10841"/>
                      <a:pt x="56909" y="16260"/>
                      <a:pt x="63233" y="18971"/>
                    </a:cubicBezTo>
                    <a:lnTo>
                      <a:pt x="100269" y="27100"/>
                    </a:lnTo>
                    <a:cubicBezTo>
                      <a:pt x="117432" y="29810"/>
                      <a:pt x="131885" y="46070"/>
                      <a:pt x="131885" y="62329"/>
                    </a:cubicBezTo>
                    <a:lnTo>
                      <a:pt x="131885" y="75879"/>
                    </a:lnTo>
                    <a:close/>
                  </a:path>
                </a:pathLst>
              </a:custGeom>
              <a:grp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grpSp>
        <p:grpSp>
          <p:nvGrpSpPr>
            <p:cNvPr id="7" name="Graphic 2">
              <a:extLst>
                <a:ext uri="{FF2B5EF4-FFF2-40B4-BE49-F238E27FC236}">
                  <a16:creationId xmlns:a16="http://schemas.microsoft.com/office/drawing/2014/main" id="{7B820BAB-8E0B-7C14-F5EE-D5D5F04EDB63}"/>
                </a:ext>
              </a:extLst>
            </p:cNvPr>
            <p:cNvGrpSpPr/>
            <p:nvPr/>
          </p:nvGrpSpPr>
          <p:grpSpPr>
            <a:xfrm>
              <a:off x="7190753" y="5365577"/>
              <a:ext cx="745522" cy="754273"/>
              <a:chOff x="7190753" y="5365577"/>
              <a:chExt cx="745522" cy="754273"/>
            </a:xfrm>
            <a:solidFill>
              <a:srgbClr val="000000"/>
            </a:solidFill>
          </p:grpSpPr>
          <p:sp>
            <p:nvSpPr>
              <p:cNvPr id="8" name="Freeform 376">
                <a:extLst>
                  <a:ext uri="{FF2B5EF4-FFF2-40B4-BE49-F238E27FC236}">
                    <a16:creationId xmlns:a16="http://schemas.microsoft.com/office/drawing/2014/main" id="{53AFAA4F-499E-718F-6F72-B2E98777AA3A}"/>
                  </a:ext>
                </a:extLst>
              </p:cNvPr>
              <p:cNvSpPr/>
              <p:nvPr/>
            </p:nvSpPr>
            <p:spPr>
              <a:xfrm>
                <a:off x="7304327" y="6055729"/>
                <a:ext cx="49268" cy="63218"/>
              </a:xfrm>
              <a:custGeom>
                <a:avLst/>
                <a:gdLst>
                  <a:gd name="connsiteX0" fmla="*/ 46314 w 49268"/>
                  <a:gd name="connsiteY0" fmla="*/ 38828 h 63218"/>
                  <a:gd name="connsiteX1" fmla="*/ 24634 w 49268"/>
                  <a:gd name="connsiteY1" fmla="*/ 6309 h 63218"/>
                  <a:gd name="connsiteX2" fmla="*/ 5664 w 49268"/>
                  <a:gd name="connsiteY2" fmla="*/ 3599 h 63218"/>
                  <a:gd name="connsiteX3" fmla="*/ 2955 w 49268"/>
                  <a:gd name="connsiteY3" fmla="*/ 24375 h 63218"/>
                  <a:gd name="connsiteX4" fmla="*/ 24634 w 49268"/>
                  <a:gd name="connsiteY4" fmla="*/ 56894 h 63218"/>
                  <a:gd name="connsiteX5" fmla="*/ 35474 w 49268"/>
                  <a:gd name="connsiteY5" fmla="*/ 63218 h 63218"/>
                  <a:gd name="connsiteX6" fmla="*/ 43604 w 49268"/>
                  <a:gd name="connsiteY6" fmla="*/ 60508 h 63218"/>
                  <a:gd name="connsiteX7" fmla="*/ 46314 w 49268"/>
                  <a:gd name="connsiteY7" fmla="*/ 38828 h 632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268" h="63218">
                    <a:moveTo>
                      <a:pt x="46314" y="38828"/>
                    </a:moveTo>
                    <a:lnTo>
                      <a:pt x="24634" y="6309"/>
                    </a:lnTo>
                    <a:cubicBezTo>
                      <a:pt x="19214" y="-14"/>
                      <a:pt x="11084" y="-2725"/>
                      <a:pt x="5664" y="3599"/>
                    </a:cubicBezTo>
                    <a:cubicBezTo>
                      <a:pt x="244" y="9922"/>
                      <a:pt x="-2466" y="18052"/>
                      <a:pt x="2955" y="24375"/>
                    </a:cubicBezTo>
                    <a:lnTo>
                      <a:pt x="24634" y="56894"/>
                    </a:lnTo>
                    <a:cubicBezTo>
                      <a:pt x="27344" y="59605"/>
                      <a:pt x="32764" y="63218"/>
                      <a:pt x="35474" y="63218"/>
                    </a:cubicBezTo>
                    <a:cubicBezTo>
                      <a:pt x="38184" y="63218"/>
                      <a:pt x="40894" y="63218"/>
                      <a:pt x="43604" y="60508"/>
                    </a:cubicBezTo>
                    <a:cubicBezTo>
                      <a:pt x="49024" y="53282"/>
                      <a:pt x="51734" y="44249"/>
                      <a:pt x="46314" y="38828"/>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9" name="Freeform 377">
                <a:extLst>
                  <a:ext uri="{FF2B5EF4-FFF2-40B4-BE49-F238E27FC236}">
                    <a16:creationId xmlns:a16="http://schemas.microsoft.com/office/drawing/2014/main" id="{BCA15AEF-C109-F653-F844-F920093F8822}"/>
                  </a:ext>
                </a:extLst>
              </p:cNvPr>
              <p:cNvSpPr/>
              <p:nvPr/>
            </p:nvSpPr>
            <p:spPr>
              <a:xfrm>
                <a:off x="7190753" y="5591308"/>
                <a:ext cx="332214" cy="524928"/>
              </a:xfrm>
              <a:custGeom>
                <a:avLst/>
                <a:gdLst>
                  <a:gd name="connsiteX0" fmla="*/ 331519 w 332214"/>
                  <a:gd name="connsiteY0" fmla="*/ 506862 h 524928"/>
                  <a:gd name="connsiteX1" fmla="*/ 308032 w 332214"/>
                  <a:gd name="connsiteY1" fmla="*/ 392141 h 524928"/>
                  <a:gd name="connsiteX2" fmla="*/ 214990 w 332214"/>
                  <a:gd name="connsiteY2" fmla="*/ 257546 h 524928"/>
                  <a:gd name="connsiteX3" fmla="*/ 162598 w 332214"/>
                  <a:gd name="connsiteY3" fmla="*/ 223219 h 524928"/>
                  <a:gd name="connsiteX4" fmla="*/ 95752 w 332214"/>
                  <a:gd name="connsiteY4" fmla="*/ 228640 h 524928"/>
                  <a:gd name="connsiteX5" fmla="*/ 95752 w 332214"/>
                  <a:gd name="connsiteY5" fmla="*/ 49782 h 524928"/>
                  <a:gd name="connsiteX6" fmla="*/ 57813 w 332214"/>
                  <a:gd name="connsiteY6" fmla="*/ 1002 h 524928"/>
                  <a:gd name="connsiteX7" fmla="*/ 17163 w 332214"/>
                  <a:gd name="connsiteY7" fmla="*/ 10035 h 524928"/>
                  <a:gd name="connsiteX8" fmla="*/ 0 w 332214"/>
                  <a:gd name="connsiteY8" fmla="*/ 47071 h 524928"/>
                  <a:gd name="connsiteX9" fmla="*/ 0 w 332214"/>
                  <a:gd name="connsiteY9" fmla="*/ 273806 h 524928"/>
                  <a:gd name="connsiteX10" fmla="*/ 26197 w 332214"/>
                  <a:gd name="connsiteY10" fmla="*/ 356911 h 524928"/>
                  <a:gd name="connsiteX11" fmla="*/ 52393 w 332214"/>
                  <a:gd name="connsiteY11" fmla="*/ 393947 h 524928"/>
                  <a:gd name="connsiteX12" fmla="*/ 64136 w 332214"/>
                  <a:gd name="connsiteY12" fmla="*/ 399367 h 524928"/>
                  <a:gd name="connsiteX13" fmla="*/ 73169 w 332214"/>
                  <a:gd name="connsiteY13" fmla="*/ 396658 h 524928"/>
                  <a:gd name="connsiteX14" fmla="*/ 75879 w 332214"/>
                  <a:gd name="connsiteY14" fmla="*/ 376784 h 524928"/>
                  <a:gd name="connsiteX15" fmla="*/ 49683 w 332214"/>
                  <a:gd name="connsiteY15" fmla="*/ 339748 h 524928"/>
                  <a:gd name="connsiteX16" fmla="*/ 28906 w 332214"/>
                  <a:gd name="connsiteY16" fmla="*/ 273806 h 524928"/>
                  <a:gd name="connsiteX17" fmla="*/ 28906 w 332214"/>
                  <a:gd name="connsiteY17" fmla="*/ 47071 h 524928"/>
                  <a:gd name="connsiteX18" fmla="*/ 37940 w 332214"/>
                  <a:gd name="connsiteY18" fmla="*/ 32619 h 524928"/>
                  <a:gd name="connsiteX19" fmla="*/ 55102 w 332214"/>
                  <a:gd name="connsiteY19" fmla="*/ 29909 h 524928"/>
                  <a:gd name="connsiteX20" fmla="*/ 69556 w 332214"/>
                  <a:gd name="connsiteY20" fmla="*/ 49782 h 524928"/>
                  <a:gd name="connsiteX21" fmla="*/ 69556 w 332214"/>
                  <a:gd name="connsiteY21" fmla="*/ 230446 h 524928"/>
                  <a:gd name="connsiteX22" fmla="*/ 95752 w 332214"/>
                  <a:gd name="connsiteY22" fmla="*/ 299098 h 524928"/>
                  <a:gd name="connsiteX23" fmla="*/ 98462 w 332214"/>
                  <a:gd name="connsiteY23" fmla="*/ 301809 h 524928"/>
                  <a:gd name="connsiteX24" fmla="*/ 130079 w 332214"/>
                  <a:gd name="connsiteY24" fmla="*/ 336134 h 524928"/>
                  <a:gd name="connsiteX25" fmla="*/ 144531 w 332214"/>
                  <a:gd name="connsiteY25" fmla="*/ 353298 h 524928"/>
                  <a:gd name="connsiteX26" fmla="*/ 168018 w 332214"/>
                  <a:gd name="connsiteY26" fmla="*/ 375881 h 524928"/>
                  <a:gd name="connsiteX27" fmla="*/ 188794 w 332214"/>
                  <a:gd name="connsiteY27" fmla="*/ 375881 h 524928"/>
                  <a:gd name="connsiteX28" fmla="*/ 188794 w 332214"/>
                  <a:gd name="connsiteY28" fmla="*/ 356008 h 524928"/>
                  <a:gd name="connsiteX29" fmla="*/ 150855 w 332214"/>
                  <a:gd name="connsiteY29" fmla="*/ 315359 h 524928"/>
                  <a:gd name="connsiteX30" fmla="*/ 115625 w 332214"/>
                  <a:gd name="connsiteY30" fmla="*/ 281032 h 524928"/>
                  <a:gd name="connsiteX31" fmla="*/ 115625 w 332214"/>
                  <a:gd name="connsiteY31" fmla="*/ 249416 h 524928"/>
                  <a:gd name="connsiteX32" fmla="*/ 144531 w 332214"/>
                  <a:gd name="connsiteY32" fmla="*/ 246706 h 524928"/>
                  <a:gd name="connsiteX33" fmla="*/ 196924 w 332214"/>
                  <a:gd name="connsiteY33" fmla="*/ 281032 h 524928"/>
                  <a:gd name="connsiteX34" fmla="*/ 278223 w 332214"/>
                  <a:gd name="connsiteY34" fmla="*/ 398464 h 524928"/>
                  <a:gd name="connsiteX35" fmla="*/ 301710 w 332214"/>
                  <a:gd name="connsiteY35" fmla="*/ 513186 h 524928"/>
                  <a:gd name="connsiteX36" fmla="*/ 316163 w 332214"/>
                  <a:gd name="connsiteY36" fmla="*/ 524929 h 524928"/>
                  <a:gd name="connsiteX37" fmla="*/ 318872 w 332214"/>
                  <a:gd name="connsiteY37" fmla="*/ 524929 h 524928"/>
                  <a:gd name="connsiteX38" fmla="*/ 331519 w 332214"/>
                  <a:gd name="connsiteY38" fmla="*/ 506862 h 524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32214" h="524928">
                    <a:moveTo>
                      <a:pt x="331519" y="506862"/>
                    </a:moveTo>
                    <a:lnTo>
                      <a:pt x="308032" y="392141"/>
                    </a:lnTo>
                    <a:cubicBezTo>
                      <a:pt x="296289" y="337942"/>
                      <a:pt x="264673" y="289162"/>
                      <a:pt x="214990" y="257546"/>
                    </a:cubicBezTo>
                    <a:lnTo>
                      <a:pt x="162598" y="223219"/>
                    </a:lnTo>
                    <a:cubicBezTo>
                      <a:pt x="141822" y="208766"/>
                      <a:pt x="112915" y="211477"/>
                      <a:pt x="95752" y="228640"/>
                    </a:cubicBezTo>
                    <a:lnTo>
                      <a:pt x="95752" y="49782"/>
                    </a:lnTo>
                    <a:cubicBezTo>
                      <a:pt x="95752" y="27199"/>
                      <a:pt x="78589" y="6422"/>
                      <a:pt x="57813" y="1002"/>
                    </a:cubicBezTo>
                    <a:cubicBezTo>
                      <a:pt x="43359" y="-1707"/>
                      <a:pt x="28906" y="1002"/>
                      <a:pt x="17163" y="10035"/>
                    </a:cubicBezTo>
                    <a:cubicBezTo>
                      <a:pt x="5420" y="19069"/>
                      <a:pt x="0" y="32619"/>
                      <a:pt x="0" y="47071"/>
                    </a:cubicBezTo>
                    <a:lnTo>
                      <a:pt x="0" y="273806"/>
                    </a:lnTo>
                    <a:cubicBezTo>
                      <a:pt x="0" y="302712"/>
                      <a:pt x="9033" y="331618"/>
                      <a:pt x="26197" y="356911"/>
                    </a:cubicBezTo>
                    <a:lnTo>
                      <a:pt x="52393" y="393947"/>
                    </a:lnTo>
                    <a:cubicBezTo>
                      <a:pt x="55102" y="396658"/>
                      <a:pt x="61426" y="399367"/>
                      <a:pt x="64136" y="399367"/>
                    </a:cubicBezTo>
                    <a:cubicBezTo>
                      <a:pt x="66846" y="399367"/>
                      <a:pt x="69556" y="399367"/>
                      <a:pt x="73169" y="396658"/>
                    </a:cubicBezTo>
                    <a:cubicBezTo>
                      <a:pt x="78589" y="391238"/>
                      <a:pt x="82202" y="382205"/>
                      <a:pt x="75879" y="376784"/>
                    </a:cubicBezTo>
                    <a:lnTo>
                      <a:pt x="49683" y="339748"/>
                    </a:lnTo>
                    <a:cubicBezTo>
                      <a:pt x="35230" y="319875"/>
                      <a:pt x="28906" y="296389"/>
                      <a:pt x="28906" y="273806"/>
                    </a:cubicBezTo>
                    <a:lnTo>
                      <a:pt x="28906" y="47071"/>
                    </a:lnTo>
                    <a:cubicBezTo>
                      <a:pt x="28906" y="41652"/>
                      <a:pt x="31616" y="35329"/>
                      <a:pt x="37940" y="32619"/>
                    </a:cubicBezTo>
                    <a:cubicBezTo>
                      <a:pt x="43359" y="29909"/>
                      <a:pt x="49683" y="27199"/>
                      <a:pt x="55102" y="29909"/>
                    </a:cubicBezTo>
                    <a:cubicBezTo>
                      <a:pt x="64136" y="32619"/>
                      <a:pt x="69556" y="38942"/>
                      <a:pt x="69556" y="49782"/>
                    </a:cubicBezTo>
                    <a:lnTo>
                      <a:pt x="69556" y="230446"/>
                    </a:lnTo>
                    <a:cubicBezTo>
                      <a:pt x="69556" y="256643"/>
                      <a:pt x="78589" y="279226"/>
                      <a:pt x="95752" y="299098"/>
                    </a:cubicBezTo>
                    <a:lnTo>
                      <a:pt x="98462" y="301809"/>
                    </a:lnTo>
                    <a:cubicBezTo>
                      <a:pt x="107495" y="313551"/>
                      <a:pt x="119239" y="324392"/>
                      <a:pt x="130079" y="336134"/>
                    </a:cubicBezTo>
                    <a:lnTo>
                      <a:pt x="144531" y="353298"/>
                    </a:lnTo>
                    <a:cubicBezTo>
                      <a:pt x="158984" y="367751"/>
                      <a:pt x="168018" y="375881"/>
                      <a:pt x="168018" y="375881"/>
                    </a:cubicBezTo>
                    <a:cubicBezTo>
                      <a:pt x="173438" y="381300"/>
                      <a:pt x="182471" y="381300"/>
                      <a:pt x="188794" y="375881"/>
                    </a:cubicBezTo>
                    <a:cubicBezTo>
                      <a:pt x="194214" y="370461"/>
                      <a:pt x="194214" y="361428"/>
                      <a:pt x="188794" y="356008"/>
                    </a:cubicBezTo>
                    <a:cubicBezTo>
                      <a:pt x="188794" y="356008"/>
                      <a:pt x="171631" y="338845"/>
                      <a:pt x="150855" y="315359"/>
                    </a:cubicBezTo>
                    <a:lnTo>
                      <a:pt x="115625" y="281032"/>
                    </a:lnTo>
                    <a:cubicBezTo>
                      <a:pt x="106592" y="271999"/>
                      <a:pt x="106592" y="258449"/>
                      <a:pt x="115625" y="249416"/>
                    </a:cubicBezTo>
                    <a:cubicBezTo>
                      <a:pt x="124658" y="240382"/>
                      <a:pt x="136401" y="240382"/>
                      <a:pt x="144531" y="246706"/>
                    </a:cubicBezTo>
                    <a:lnTo>
                      <a:pt x="196924" y="281032"/>
                    </a:lnTo>
                    <a:cubicBezTo>
                      <a:pt x="237573" y="309939"/>
                      <a:pt x="266480" y="349684"/>
                      <a:pt x="278223" y="398464"/>
                    </a:cubicBezTo>
                    <a:lnTo>
                      <a:pt x="301710" y="513186"/>
                    </a:lnTo>
                    <a:cubicBezTo>
                      <a:pt x="304419" y="518606"/>
                      <a:pt x="310743" y="524929"/>
                      <a:pt x="316163" y="524929"/>
                    </a:cubicBezTo>
                    <a:lnTo>
                      <a:pt x="318872" y="524929"/>
                    </a:lnTo>
                    <a:cubicBezTo>
                      <a:pt x="328809" y="521315"/>
                      <a:pt x="334229" y="512282"/>
                      <a:pt x="331519" y="506862"/>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378">
                <a:extLst>
                  <a:ext uri="{FF2B5EF4-FFF2-40B4-BE49-F238E27FC236}">
                    <a16:creationId xmlns:a16="http://schemas.microsoft.com/office/drawing/2014/main" id="{E8946C97-6359-CF70-FA02-3508DB9CE25C}"/>
                  </a:ext>
                </a:extLst>
              </p:cNvPr>
              <p:cNvSpPr/>
              <p:nvPr/>
            </p:nvSpPr>
            <p:spPr>
              <a:xfrm>
                <a:off x="7272067" y="6011466"/>
                <a:ext cx="31338" cy="31602"/>
              </a:xfrm>
              <a:custGeom>
                <a:avLst/>
                <a:gdLst>
                  <a:gd name="connsiteX0" fmla="*/ 27988 w 31338"/>
                  <a:gd name="connsiteY0" fmla="*/ 6309 h 31602"/>
                  <a:gd name="connsiteX1" fmla="*/ 27988 w 31338"/>
                  <a:gd name="connsiteY1" fmla="*/ 6309 h 31602"/>
                  <a:gd name="connsiteX2" fmla="*/ 6309 w 31338"/>
                  <a:gd name="connsiteY2" fmla="*/ 3599 h 31602"/>
                  <a:gd name="connsiteX3" fmla="*/ 3599 w 31338"/>
                  <a:gd name="connsiteY3" fmla="*/ 25279 h 31602"/>
                  <a:gd name="connsiteX4" fmla="*/ 16245 w 31338"/>
                  <a:gd name="connsiteY4" fmla="*/ 31602 h 31602"/>
                  <a:gd name="connsiteX5" fmla="*/ 25278 w 31338"/>
                  <a:gd name="connsiteY5" fmla="*/ 28892 h 31602"/>
                  <a:gd name="connsiteX6" fmla="*/ 27988 w 31338"/>
                  <a:gd name="connsiteY6" fmla="*/ 6309 h 31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338" h="31602">
                    <a:moveTo>
                      <a:pt x="27988" y="6309"/>
                    </a:moveTo>
                    <a:lnTo>
                      <a:pt x="27988" y="6309"/>
                    </a:lnTo>
                    <a:cubicBezTo>
                      <a:pt x="21666" y="-14"/>
                      <a:pt x="12632" y="-2725"/>
                      <a:pt x="6309" y="3599"/>
                    </a:cubicBezTo>
                    <a:cubicBezTo>
                      <a:pt x="-14" y="9922"/>
                      <a:pt x="-2724" y="18955"/>
                      <a:pt x="3599" y="25279"/>
                    </a:cubicBezTo>
                    <a:cubicBezTo>
                      <a:pt x="6309" y="27989"/>
                      <a:pt x="12632" y="31602"/>
                      <a:pt x="16245" y="31602"/>
                    </a:cubicBezTo>
                    <a:cubicBezTo>
                      <a:pt x="18955" y="31602"/>
                      <a:pt x="22569" y="31602"/>
                      <a:pt x="25278" y="28892"/>
                    </a:cubicBezTo>
                    <a:cubicBezTo>
                      <a:pt x="30699" y="22569"/>
                      <a:pt x="34312" y="12633"/>
                      <a:pt x="27988" y="6309"/>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1" name="Freeform 379">
                <a:extLst>
                  <a:ext uri="{FF2B5EF4-FFF2-40B4-BE49-F238E27FC236}">
                    <a16:creationId xmlns:a16="http://schemas.microsoft.com/office/drawing/2014/main" id="{7D01D9D6-BA60-ACF4-3267-4622322E0FE9}"/>
                  </a:ext>
                </a:extLst>
              </p:cNvPr>
              <p:cNvSpPr/>
              <p:nvPr/>
            </p:nvSpPr>
            <p:spPr>
              <a:xfrm>
                <a:off x="7610098" y="5598136"/>
                <a:ext cx="326177" cy="521713"/>
              </a:xfrm>
              <a:custGeom>
                <a:avLst/>
                <a:gdLst>
                  <a:gd name="connsiteX0" fmla="*/ 308732 w 326177"/>
                  <a:gd name="connsiteY0" fmla="*/ 9531 h 521713"/>
                  <a:gd name="connsiteX1" fmla="*/ 268987 w 326177"/>
                  <a:gd name="connsiteY1" fmla="*/ 1401 h 521713"/>
                  <a:gd name="connsiteX2" fmla="*/ 231950 w 326177"/>
                  <a:gd name="connsiteY2" fmla="*/ 50180 h 521713"/>
                  <a:gd name="connsiteX3" fmla="*/ 231950 w 326177"/>
                  <a:gd name="connsiteY3" fmla="*/ 227231 h 521713"/>
                  <a:gd name="connsiteX4" fmla="*/ 166008 w 326177"/>
                  <a:gd name="connsiteY4" fmla="*/ 221811 h 521713"/>
                  <a:gd name="connsiteX5" fmla="*/ 114518 w 326177"/>
                  <a:gd name="connsiteY5" fmla="*/ 256137 h 521713"/>
                  <a:gd name="connsiteX6" fmla="*/ 23283 w 326177"/>
                  <a:gd name="connsiteY6" fmla="*/ 390732 h 521713"/>
                  <a:gd name="connsiteX7" fmla="*/ 700 w 326177"/>
                  <a:gd name="connsiteY7" fmla="*/ 504550 h 521713"/>
                  <a:gd name="connsiteX8" fmla="*/ 12443 w 326177"/>
                  <a:gd name="connsiteY8" fmla="*/ 521714 h 521713"/>
                  <a:gd name="connsiteX9" fmla="*/ 15153 w 326177"/>
                  <a:gd name="connsiteY9" fmla="*/ 521714 h 521713"/>
                  <a:gd name="connsiteX10" fmla="*/ 29606 w 326177"/>
                  <a:gd name="connsiteY10" fmla="*/ 509970 h 521713"/>
                  <a:gd name="connsiteX11" fmla="*/ 52189 w 326177"/>
                  <a:gd name="connsiteY11" fmla="*/ 396152 h 521713"/>
                  <a:gd name="connsiteX12" fmla="*/ 131682 w 326177"/>
                  <a:gd name="connsiteY12" fmla="*/ 278720 h 521713"/>
                  <a:gd name="connsiteX13" fmla="*/ 183171 w 326177"/>
                  <a:gd name="connsiteY13" fmla="*/ 244394 h 521713"/>
                  <a:gd name="connsiteX14" fmla="*/ 212077 w 326177"/>
                  <a:gd name="connsiteY14" fmla="*/ 247104 h 521713"/>
                  <a:gd name="connsiteX15" fmla="*/ 212077 w 326177"/>
                  <a:gd name="connsiteY15" fmla="*/ 278720 h 521713"/>
                  <a:gd name="connsiteX16" fmla="*/ 140715 w 326177"/>
                  <a:gd name="connsiteY16" fmla="*/ 352793 h 521713"/>
                  <a:gd name="connsiteX17" fmla="*/ 140715 w 326177"/>
                  <a:gd name="connsiteY17" fmla="*/ 372666 h 521713"/>
                  <a:gd name="connsiteX18" fmla="*/ 160588 w 326177"/>
                  <a:gd name="connsiteY18" fmla="*/ 372666 h 521713"/>
                  <a:gd name="connsiteX19" fmla="*/ 229240 w 326177"/>
                  <a:gd name="connsiteY19" fmla="*/ 298594 h 521713"/>
                  <a:gd name="connsiteX20" fmla="*/ 231950 w 326177"/>
                  <a:gd name="connsiteY20" fmla="*/ 295883 h 521713"/>
                  <a:gd name="connsiteX21" fmla="*/ 257243 w 326177"/>
                  <a:gd name="connsiteY21" fmla="*/ 227231 h 521713"/>
                  <a:gd name="connsiteX22" fmla="*/ 257243 w 326177"/>
                  <a:gd name="connsiteY22" fmla="*/ 47470 h 521713"/>
                  <a:gd name="connsiteX23" fmla="*/ 271696 w 326177"/>
                  <a:gd name="connsiteY23" fmla="*/ 27597 h 521713"/>
                  <a:gd name="connsiteX24" fmla="*/ 288860 w 326177"/>
                  <a:gd name="connsiteY24" fmla="*/ 30307 h 521713"/>
                  <a:gd name="connsiteX25" fmla="*/ 296989 w 326177"/>
                  <a:gd name="connsiteY25" fmla="*/ 44759 h 521713"/>
                  <a:gd name="connsiteX26" fmla="*/ 296989 w 326177"/>
                  <a:gd name="connsiteY26" fmla="*/ 270590 h 521713"/>
                  <a:gd name="connsiteX27" fmla="*/ 277116 w 326177"/>
                  <a:gd name="connsiteY27" fmla="*/ 336533 h 521713"/>
                  <a:gd name="connsiteX28" fmla="*/ 166008 w 326177"/>
                  <a:gd name="connsiteY28" fmla="*/ 491001 h 521713"/>
                  <a:gd name="connsiteX29" fmla="*/ 168718 w 326177"/>
                  <a:gd name="connsiteY29" fmla="*/ 510874 h 521713"/>
                  <a:gd name="connsiteX30" fmla="*/ 176848 w 326177"/>
                  <a:gd name="connsiteY30" fmla="*/ 513584 h 521713"/>
                  <a:gd name="connsiteX31" fmla="*/ 188591 w 326177"/>
                  <a:gd name="connsiteY31" fmla="*/ 508164 h 521713"/>
                  <a:gd name="connsiteX32" fmla="*/ 299699 w 326177"/>
                  <a:gd name="connsiteY32" fmla="*/ 353696 h 521713"/>
                  <a:gd name="connsiteX33" fmla="*/ 324993 w 326177"/>
                  <a:gd name="connsiteY33" fmla="*/ 270590 h 521713"/>
                  <a:gd name="connsiteX34" fmla="*/ 324993 w 326177"/>
                  <a:gd name="connsiteY34" fmla="*/ 44759 h 521713"/>
                  <a:gd name="connsiteX35" fmla="*/ 308732 w 326177"/>
                  <a:gd name="connsiteY35" fmla="*/ 9531 h 521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6177" h="521713">
                    <a:moveTo>
                      <a:pt x="308732" y="9531"/>
                    </a:moveTo>
                    <a:cubicBezTo>
                      <a:pt x="296989" y="1401"/>
                      <a:pt x="283439" y="-2213"/>
                      <a:pt x="268987" y="1401"/>
                    </a:cubicBezTo>
                    <a:cubicBezTo>
                      <a:pt x="246404" y="6820"/>
                      <a:pt x="231950" y="26693"/>
                      <a:pt x="231950" y="50180"/>
                    </a:cubicBezTo>
                    <a:lnTo>
                      <a:pt x="231950" y="227231"/>
                    </a:lnTo>
                    <a:cubicBezTo>
                      <a:pt x="214787" y="210068"/>
                      <a:pt x="186784" y="207357"/>
                      <a:pt x="166008" y="221811"/>
                    </a:cubicBezTo>
                    <a:lnTo>
                      <a:pt x="114518" y="256137"/>
                    </a:lnTo>
                    <a:cubicBezTo>
                      <a:pt x="69352" y="287753"/>
                      <a:pt x="35026" y="335630"/>
                      <a:pt x="23283" y="390732"/>
                    </a:cubicBezTo>
                    <a:lnTo>
                      <a:pt x="700" y="504550"/>
                    </a:lnTo>
                    <a:cubicBezTo>
                      <a:pt x="-2010" y="512680"/>
                      <a:pt x="3410" y="519003"/>
                      <a:pt x="12443" y="521714"/>
                    </a:cubicBezTo>
                    <a:lnTo>
                      <a:pt x="15153" y="521714"/>
                    </a:lnTo>
                    <a:cubicBezTo>
                      <a:pt x="20573" y="521714"/>
                      <a:pt x="26897" y="516294"/>
                      <a:pt x="29606" y="509970"/>
                    </a:cubicBezTo>
                    <a:lnTo>
                      <a:pt x="52189" y="396152"/>
                    </a:lnTo>
                    <a:cubicBezTo>
                      <a:pt x="63932" y="347372"/>
                      <a:pt x="89225" y="307627"/>
                      <a:pt x="131682" y="278720"/>
                    </a:cubicBezTo>
                    <a:lnTo>
                      <a:pt x="183171" y="244394"/>
                    </a:lnTo>
                    <a:cubicBezTo>
                      <a:pt x="191301" y="238974"/>
                      <a:pt x="205754" y="238974"/>
                      <a:pt x="212077" y="247104"/>
                    </a:cubicBezTo>
                    <a:cubicBezTo>
                      <a:pt x="220207" y="255234"/>
                      <a:pt x="220207" y="269687"/>
                      <a:pt x="212077" y="278720"/>
                    </a:cubicBezTo>
                    <a:lnTo>
                      <a:pt x="140715" y="352793"/>
                    </a:lnTo>
                    <a:cubicBezTo>
                      <a:pt x="135295" y="358213"/>
                      <a:pt x="135295" y="367246"/>
                      <a:pt x="140715" y="372666"/>
                    </a:cubicBezTo>
                    <a:cubicBezTo>
                      <a:pt x="146135" y="378085"/>
                      <a:pt x="155168" y="378085"/>
                      <a:pt x="160588" y="372666"/>
                    </a:cubicBezTo>
                    <a:cubicBezTo>
                      <a:pt x="160588" y="372666"/>
                      <a:pt x="220207" y="309433"/>
                      <a:pt x="229240" y="298594"/>
                    </a:cubicBezTo>
                    <a:lnTo>
                      <a:pt x="231950" y="295883"/>
                    </a:lnTo>
                    <a:cubicBezTo>
                      <a:pt x="249113" y="276011"/>
                      <a:pt x="257243" y="253428"/>
                      <a:pt x="257243" y="227231"/>
                    </a:cubicBezTo>
                    <a:lnTo>
                      <a:pt x="257243" y="47470"/>
                    </a:lnTo>
                    <a:cubicBezTo>
                      <a:pt x="257243" y="39340"/>
                      <a:pt x="262663" y="30307"/>
                      <a:pt x="271696" y="27597"/>
                    </a:cubicBezTo>
                    <a:cubicBezTo>
                      <a:pt x="277116" y="27597"/>
                      <a:pt x="283439" y="27597"/>
                      <a:pt x="288860" y="30307"/>
                    </a:cubicBezTo>
                    <a:cubicBezTo>
                      <a:pt x="294279" y="33017"/>
                      <a:pt x="296989" y="38437"/>
                      <a:pt x="296989" y="44759"/>
                    </a:cubicBezTo>
                    <a:lnTo>
                      <a:pt x="296989" y="270590"/>
                    </a:lnTo>
                    <a:cubicBezTo>
                      <a:pt x="296989" y="293173"/>
                      <a:pt x="288860" y="316660"/>
                      <a:pt x="277116" y="336533"/>
                    </a:cubicBezTo>
                    <a:lnTo>
                      <a:pt x="166008" y="491001"/>
                    </a:lnTo>
                    <a:cubicBezTo>
                      <a:pt x="160588" y="496420"/>
                      <a:pt x="163298" y="505453"/>
                      <a:pt x="168718" y="510874"/>
                    </a:cubicBezTo>
                    <a:cubicBezTo>
                      <a:pt x="171428" y="513584"/>
                      <a:pt x="174138" y="513584"/>
                      <a:pt x="176848" y="513584"/>
                    </a:cubicBezTo>
                    <a:cubicBezTo>
                      <a:pt x="182267" y="513584"/>
                      <a:pt x="184978" y="510874"/>
                      <a:pt x="188591" y="508164"/>
                    </a:cubicBezTo>
                    <a:lnTo>
                      <a:pt x="299699" y="353696"/>
                    </a:lnTo>
                    <a:cubicBezTo>
                      <a:pt x="316862" y="331113"/>
                      <a:pt x="324993" y="302206"/>
                      <a:pt x="324993" y="270590"/>
                    </a:cubicBezTo>
                    <a:lnTo>
                      <a:pt x="324993" y="44759"/>
                    </a:lnTo>
                    <a:cubicBezTo>
                      <a:pt x="329509" y="32114"/>
                      <a:pt x="320476" y="17660"/>
                      <a:pt x="308732" y="9531"/>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2" name="Freeform 380">
                <a:extLst>
                  <a:ext uri="{FF2B5EF4-FFF2-40B4-BE49-F238E27FC236}">
                    <a16:creationId xmlns:a16="http://schemas.microsoft.com/office/drawing/2014/main" id="{54CD5FDC-D8E0-B34B-A0F5-1A5511A4E56A}"/>
                  </a:ext>
                </a:extLst>
              </p:cNvPr>
              <p:cNvSpPr/>
              <p:nvPr/>
            </p:nvSpPr>
            <p:spPr>
              <a:xfrm>
                <a:off x="7328058" y="5441456"/>
                <a:ext cx="477856" cy="383008"/>
              </a:xfrm>
              <a:custGeom>
                <a:avLst/>
                <a:gdLst>
                  <a:gd name="connsiteX0" fmla="*/ 448047 w 477856"/>
                  <a:gd name="connsiteY0" fmla="*/ 284546 h 383008"/>
                  <a:gd name="connsiteX1" fmla="*/ 387525 w 477856"/>
                  <a:gd name="connsiteY1" fmla="*/ 284546 h 383008"/>
                  <a:gd name="connsiteX2" fmla="*/ 324292 w 477856"/>
                  <a:gd name="connsiteY2" fmla="*/ 233056 h 383008"/>
                  <a:gd name="connsiteX3" fmla="*/ 315259 w 477856"/>
                  <a:gd name="connsiteY3" fmla="*/ 230347 h 383008"/>
                  <a:gd name="connsiteX4" fmla="*/ 337842 w 477856"/>
                  <a:gd name="connsiteY4" fmla="*/ 224927 h 383008"/>
                  <a:gd name="connsiteX5" fmla="*/ 343262 w 477856"/>
                  <a:gd name="connsiteY5" fmla="*/ 222217 h 383008"/>
                  <a:gd name="connsiteX6" fmla="*/ 348682 w 477856"/>
                  <a:gd name="connsiteY6" fmla="*/ 210473 h 383008"/>
                  <a:gd name="connsiteX7" fmla="*/ 348682 w 477856"/>
                  <a:gd name="connsiteY7" fmla="*/ 205054 h 383008"/>
                  <a:gd name="connsiteX8" fmla="*/ 357715 w 477856"/>
                  <a:gd name="connsiteY8" fmla="*/ 205054 h 383008"/>
                  <a:gd name="connsiteX9" fmla="*/ 366748 w 477856"/>
                  <a:gd name="connsiteY9" fmla="*/ 205054 h 383008"/>
                  <a:gd name="connsiteX10" fmla="*/ 366748 w 477856"/>
                  <a:gd name="connsiteY10" fmla="*/ 210473 h 383008"/>
                  <a:gd name="connsiteX11" fmla="*/ 378491 w 477856"/>
                  <a:gd name="connsiteY11" fmla="*/ 224927 h 383008"/>
                  <a:gd name="connsiteX12" fmla="*/ 415528 w 477856"/>
                  <a:gd name="connsiteY12" fmla="*/ 233056 h 383008"/>
                  <a:gd name="connsiteX13" fmla="*/ 447144 w 477856"/>
                  <a:gd name="connsiteY13" fmla="*/ 270093 h 383008"/>
                  <a:gd name="connsiteX14" fmla="*/ 447144 w 477856"/>
                  <a:gd name="connsiteY14" fmla="*/ 284546 h 383008"/>
                  <a:gd name="connsiteX15" fmla="*/ 284546 w 477856"/>
                  <a:gd name="connsiteY15" fmla="*/ 207764 h 383008"/>
                  <a:gd name="connsiteX16" fmla="*/ 284546 w 477856"/>
                  <a:gd name="connsiteY16" fmla="*/ 207764 h 383008"/>
                  <a:gd name="connsiteX17" fmla="*/ 310742 w 477856"/>
                  <a:gd name="connsiteY17" fmla="*/ 182471 h 383008"/>
                  <a:gd name="connsiteX18" fmla="*/ 322486 w 477856"/>
                  <a:gd name="connsiteY18" fmla="*/ 194214 h 383008"/>
                  <a:gd name="connsiteX19" fmla="*/ 322486 w 477856"/>
                  <a:gd name="connsiteY19" fmla="*/ 199634 h 383008"/>
                  <a:gd name="connsiteX20" fmla="*/ 296289 w 477856"/>
                  <a:gd name="connsiteY20" fmla="*/ 205054 h 383008"/>
                  <a:gd name="connsiteX21" fmla="*/ 284546 w 477856"/>
                  <a:gd name="connsiteY21" fmla="*/ 207764 h 383008"/>
                  <a:gd name="connsiteX22" fmla="*/ 238477 w 477856"/>
                  <a:gd name="connsiteY22" fmla="*/ 193311 h 383008"/>
                  <a:gd name="connsiteX23" fmla="*/ 180664 w 477856"/>
                  <a:gd name="connsiteY23" fmla="*/ 136401 h 383008"/>
                  <a:gd name="connsiteX24" fmla="*/ 180664 w 477856"/>
                  <a:gd name="connsiteY24" fmla="*/ 121948 h 383008"/>
                  <a:gd name="connsiteX25" fmla="*/ 200537 w 477856"/>
                  <a:gd name="connsiteY25" fmla="*/ 121948 h 383008"/>
                  <a:gd name="connsiteX26" fmla="*/ 263770 w 477856"/>
                  <a:gd name="connsiteY26" fmla="*/ 99365 h 383008"/>
                  <a:gd name="connsiteX27" fmla="*/ 295386 w 477856"/>
                  <a:gd name="connsiteY27" fmla="*/ 116529 h 383008"/>
                  <a:gd name="connsiteX28" fmla="*/ 295386 w 477856"/>
                  <a:gd name="connsiteY28" fmla="*/ 139112 h 383008"/>
                  <a:gd name="connsiteX29" fmla="*/ 238477 w 477856"/>
                  <a:gd name="connsiteY29" fmla="*/ 193311 h 383008"/>
                  <a:gd name="connsiteX30" fmla="*/ 255640 w 477856"/>
                  <a:gd name="connsiteY30" fmla="*/ 230347 h 383008"/>
                  <a:gd name="connsiteX31" fmla="*/ 238477 w 477856"/>
                  <a:gd name="connsiteY31" fmla="*/ 270093 h 383008"/>
                  <a:gd name="connsiteX32" fmla="*/ 221314 w 477856"/>
                  <a:gd name="connsiteY32" fmla="*/ 230347 h 383008"/>
                  <a:gd name="connsiteX33" fmla="*/ 221314 w 477856"/>
                  <a:gd name="connsiteY33" fmla="*/ 218603 h 383008"/>
                  <a:gd name="connsiteX34" fmla="*/ 238477 w 477856"/>
                  <a:gd name="connsiteY34" fmla="*/ 221314 h 383008"/>
                  <a:gd name="connsiteX35" fmla="*/ 255640 w 477856"/>
                  <a:gd name="connsiteY35" fmla="*/ 218603 h 383008"/>
                  <a:gd name="connsiteX36" fmla="*/ 255640 w 477856"/>
                  <a:gd name="connsiteY36" fmla="*/ 230347 h 383008"/>
                  <a:gd name="connsiteX37" fmla="*/ 193310 w 477856"/>
                  <a:gd name="connsiteY37" fmla="*/ 207764 h 383008"/>
                  <a:gd name="connsiteX38" fmla="*/ 181567 w 477856"/>
                  <a:gd name="connsiteY38" fmla="*/ 205054 h 383008"/>
                  <a:gd name="connsiteX39" fmla="*/ 155371 w 477856"/>
                  <a:gd name="connsiteY39" fmla="*/ 199634 h 383008"/>
                  <a:gd name="connsiteX40" fmla="*/ 155371 w 477856"/>
                  <a:gd name="connsiteY40" fmla="*/ 194214 h 383008"/>
                  <a:gd name="connsiteX41" fmla="*/ 167114 w 477856"/>
                  <a:gd name="connsiteY41" fmla="*/ 182471 h 383008"/>
                  <a:gd name="connsiteX42" fmla="*/ 193310 w 477856"/>
                  <a:gd name="connsiteY42" fmla="*/ 207764 h 383008"/>
                  <a:gd name="connsiteX43" fmla="*/ 149951 w 477856"/>
                  <a:gd name="connsiteY43" fmla="*/ 230347 h 383008"/>
                  <a:gd name="connsiteX44" fmla="*/ 86719 w 477856"/>
                  <a:gd name="connsiteY44" fmla="*/ 281836 h 383008"/>
                  <a:gd name="connsiteX45" fmla="*/ 26196 w 477856"/>
                  <a:gd name="connsiteY45" fmla="*/ 281836 h 383008"/>
                  <a:gd name="connsiteX46" fmla="*/ 26196 w 477856"/>
                  <a:gd name="connsiteY46" fmla="*/ 270093 h 383008"/>
                  <a:gd name="connsiteX47" fmla="*/ 57812 w 477856"/>
                  <a:gd name="connsiteY47" fmla="*/ 233056 h 383008"/>
                  <a:gd name="connsiteX48" fmla="*/ 94849 w 477856"/>
                  <a:gd name="connsiteY48" fmla="*/ 224927 h 383008"/>
                  <a:gd name="connsiteX49" fmla="*/ 106592 w 477856"/>
                  <a:gd name="connsiteY49" fmla="*/ 210473 h 383008"/>
                  <a:gd name="connsiteX50" fmla="*/ 106592 w 477856"/>
                  <a:gd name="connsiteY50" fmla="*/ 205054 h 383008"/>
                  <a:gd name="connsiteX51" fmla="*/ 115625 w 477856"/>
                  <a:gd name="connsiteY51" fmla="*/ 205054 h 383008"/>
                  <a:gd name="connsiteX52" fmla="*/ 124658 w 477856"/>
                  <a:gd name="connsiteY52" fmla="*/ 205054 h 383008"/>
                  <a:gd name="connsiteX53" fmla="*/ 124658 w 477856"/>
                  <a:gd name="connsiteY53" fmla="*/ 207764 h 383008"/>
                  <a:gd name="connsiteX54" fmla="*/ 130078 w 477856"/>
                  <a:gd name="connsiteY54" fmla="*/ 219506 h 383008"/>
                  <a:gd name="connsiteX55" fmla="*/ 135498 w 477856"/>
                  <a:gd name="connsiteY55" fmla="*/ 222217 h 383008"/>
                  <a:gd name="connsiteX56" fmla="*/ 158081 w 477856"/>
                  <a:gd name="connsiteY56" fmla="*/ 227637 h 383008"/>
                  <a:gd name="connsiteX57" fmla="*/ 149951 w 477856"/>
                  <a:gd name="connsiteY57" fmla="*/ 230347 h 383008"/>
                  <a:gd name="connsiteX58" fmla="*/ 81299 w 477856"/>
                  <a:gd name="connsiteY58" fmla="*/ 133691 h 383008"/>
                  <a:gd name="connsiteX59" fmla="*/ 101172 w 477856"/>
                  <a:gd name="connsiteY59" fmla="*/ 133691 h 383008"/>
                  <a:gd name="connsiteX60" fmla="*/ 152661 w 477856"/>
                  <a:gd name="connsiteY60" fmla="*/ 121948 h 383008"/>
                  <a:gd name="connsiteX61" fmla="*/ 152661 w 477856"/>
                  <a:gd name="connsiteY61" fmla="*/ 139112 h 383008"/>
                  <a:gd name="connsiteX62" fmla="*/ 115625 w 477856"/>
                  <a:gd name="connsiteY62" fmla="*/ 176148 h 383008"/>
                  <a:gd name="connsiteX63" fmla="*/ 78589 w 477856"/>
                  <a:gd name="connsiteY63" fmla="*/ 139112 h 383008"/>
                  <a:gd name="connsiteX64" fmla="*/ 78589 w 477856"/>
                  <a:gd name="connsiteY64" fmla="*/ 133691 h 383008"/>
                  <a:gd name="connsiteX65" fmla="*/ 81299 w 477856"/>
                  <a:gd name="connsiteY65" fmla="*/ 133691 h 383008"/>
                  <a:gd name="connsiteX66" fmla="*/ 115625 w 477856"/>
                  <a:gd name="connsiteY66" fmla="*/ 70458 h 383008"/>
                  <a:gd name="connsiteX67" fmla="*/ 149951 w 477856"/>
                  <a:gd name="connsiteY67" fmla="*/ 93041 h 383008"/>
                  <a:gd name="connsiteX68" fmla="*/ 101172 w 477856"/>
                  <a:gd name="connsiteY68" fmla="*/ 104785 h 383008"/>
                  <a:gd name="connsiteX69" fmla="*/ 81299 w 477856"/>
                  <a:gd name="connsiteY69" fmla="*/ 104785 h 383008"/>
                  <a:gd name="connsiteX70" fmla="*/ 115625 w 477856"/>
                  <a:gd name="connsiteY70" fmla="*/ 70458 h 383008"/>
                  <a:gd name="connsiteX71" fmla="*/ 181567 w 477856"/>
                  <a:gd name="connsiteY71" fmla="*/ 87622 h 383008"/>
                  <a:gd name="connsiteX72" fmla="*/ 181567 w 477856"/>
                  <a:gd name="connsiteY72" fmla="*/ 87622 h 383008"/>
                  <a:gd name="connsiteX73" fmla="*/ 239380 w 477856"/>
                  <a:gd name="connsiteY73" fmla="*/ 30713 h 383008"/>
                  <a:gd name="connsiteX74" fmla="*/ 293579 w 477856"/>
                  <a:gd name="connsiteY74" fmla="*/ 79492 h 383008"/>
                  <a:gd name="connsiteX75" fmla="*/ 267383 w 477856"/>
                  <a:gd name="connsiteY75" fmla="*/ 65039 h 383008"/>
                  <a:gd name="connsiteX76" fmla="*/ 247510 w 477856"/>
                  <a:gd name="connsiteY76" fmla="*/ 67749 h 383008"/>
                  <a:gd name="connsiteX77" fmla="*/ 198731 w 477856"/>
                  <a:gd name="connsiteY77" fmla="*/ 90332 h 383008"/>
                  <a:gd name="connsiteX78" fmla="*/ 181567 w 477856"/>
                  <a:gd name="connsiteY78" fmla="*/ 87622 h 383008"/>
                  <a:gd name="connsiteX79" fmla="*/ 325196 w 477856"/>
                  <a:gd name="connsiteY79" fmla="*/ 139112 h 383008"/>
                  <a:gd name="connsiteX80" fmla="*/ 325196 w 477856"/>
                  <a:gd name="connsiteY80" fmla="*/ 139112 h 383008"/>
                  <a:gd name="connsiteX81" fmla="*/ 325196 w 477856"/>
                  <a:gd name="connsiteY81" fmla="*/ 124658 h 383008"/>
                  <a:gd name="connsiteX82" fmla="*/ 376685 w 477856"/>
                  <a:gd name="connsiteY82" fmla="*/ 136401 h 383008"/>
                  <a:gd name="connsiteX83" fmla="*/ 396558 w 477856"/>
                  <a:gd name="connsiteY83" fmla="*/ 136401 h 383008"/>
                  <a:gd name="connsiteX84" fmla="*/ 396558 w 477856"/>
                  <a:gd name="connsiteY84" fmla="*/ 141821 h 383008"/>
                  <a:gd name="connsiteX85" fmla="*/ 359522 w 477856"/>
                  <a:gd name="connsiteY85" fmla="*/ 178857 h 383008"/>
                  <a:gd name="connsiteX86" fmla="*/ 325196 w 477856"/>
                  <a:gd name="connsiteY86" fmla="*/ 139112 h 383008"/>
                  <a:gd name="connsiteX87" fmla="*/ 359522 w 477856"/>
                  <a:gd name="connsiteY87" fmla="*/ 70458 h 383008"/>
                  <a:gd name="connsiteX88" fmla="*/ 396558 w 477856"/>
                  <a:gd name="connsiteY88" fmla="*/ 104785 h 383008"/>
                  <a:gd name="connsiteX89" fmla="*/ 376685 w 477856"/>
                  <a:gd name="connsiteY89" fmla="*/ 104785 h 383008"/>
                  <a:gd name="connsiteX90" fmla="*/ 327906 w 477856"/>
                  <a:gd name="connsiteY90" fmla="*/ 93041 h 383008"/>
                  <a:gd name="connsiteX91" fmla="*/ 359522 w 477856"/>
                  <a:gd name="connsiteY91" fmla="*/ 70458 h 383008"/>
                  <a:gd name="connsiteX92" fmla="*/ 425464 w 477856"/>
                  <a:gd name="connsiteY92" fmla="*/ 205054 h 383008"/>
                  <a:gd name="connsiteX93" fmla="*/ 399268 w 477856"/>
                  <a:gd name="connsiteY93" fmla="*/ 199634 h 383008"/>
                  <a:gd name="connsiteX94" fmla="*/ 399268 w 477856"/>
                  <a:gd name="connsiteY94" fmla="*/ 194214 h 383008"/>
                  <a:gd name="connsiteX95" fmla="*/ 428174 w 477856"/>
                  <a:gd name="connsiteY95" fmla="*/ 140015 h 383008"/>
                  <a:gd name="connsiteX96" fmla="*/ 428174 w 477856"/>
                  <a:gd name="connsiteY96" fmla="*/ 105688 h 383008"/>
                  <a:gd name="connsiteX97" fmla="*/ 362232 w 477856"/>
                  <a:gd name="connsiteY97" fmla="*/ 39746 h 383008"/>
                  <a:gd name="connsiteX98" fmla="*/ 318872 w 477856"/>
                  <a:gd name="connsiteY98" fmla="*/ 54199 h 383008"/>
                  <a:gd name="connsiteX99" fmla="*/ 238477 w 477856"/>
                  <a:gd name="connsiteY99" fmla="*/ 0 h 383008"/>
                  <a:gd name="connsiteX100" fmla="*/ 158081 w 477856"/>
                  <a:gd name="connsiteY100" fmla="*/ 54199 h 383008"/>
                  <a:gd name="connsiteX101" fmla="*/ 114722 w 477856"/>
                  <a:gd name="connsiteY101" fmla="*/ 37036 h 383008"/>
                  <a:gd name="connsiteX102" fmla="*/ 48779 w 477856"/>
                  <a:gd name="connsiteY102" fmla="*/ 102979 h 383008"/>
                  <a:gd name="connsiteX103" fmla="*/ 48779 w 477856"/>
                  <a:gd name="connsiteY103" fmla="*/ 105688 h 383008"/>
                  <a:gd name="connsiteX104" fmla="*/ 48779 w 477856"/>
                  <a:gd name="connsiteY104" fmla="*/ 137304 h 383008"/>
                  <a:gd name="connsiteX105" fmla="*/ 77685 w 477856"/>
                  <a:gd name="connsiteY105" fmla="*/ 191504 h 383008"/>
                  <a:gd name="connsiteX106" fmla="*/ 77685 w 477856"/>
                  <a:gd name="connsiteY106" fmla="*/ 196923 h 383008"/>
                  <a:gd name="connsiteX107" fmla="*/ 51489 w 477856"/>
                  <a:gd name="connsiteY107" fmla="*/ 202344 h 383008"/>
                  <a:gd name="connsiteX108" fmla="*/ 0 w 477856"/>
                  <a:gd name="connsiteY108" fmla="*/ 268286 h 383008"/>
                  <a:gd name="connsiteX109" fmla="*/ 0 w 477856"/>
                  <a:gd name="connsiteY109" fmla="*/ 297193 h 383008"/>
                  <a:gd name="connsiteX110" fmla="*/ 14453 w 477856"/>
                  <a:gd name="connsiteY110" fmla="*/ 311646 h 383008"/>
                  <a:gd name="connsiteX111" fmla="*/ 80395 w 477856"/>
                  <a:gd name="connsiteY111" fmla="*/ 311646 h 383008"/>
                  <a:gd name="connsiteX112" fmla="*/ 80395 w 477856"/>
                  <a:gd name="connsiteY112" fmla="*/ 317066 h 383008"/>
                  <a:gd name="connsiteX113" fmla="*/ 80395 w 477856"/>
                  <a:gd name="connsiteY113" fmla="*/ 368555 h 383008"/>
                  <a:gd name="connsiteX114" fmla="*/ 94849 w 477856"/>
                  <a:gd name="connsiteY114" fmla="*/ 383009 h 383008"/>
                  <a:gd name="connsiteX115" fmla="*/ 184277 w 477856"/>
                  <a:gd name="connsiteY115" fmla="*/ 383009 h 383008"/>
                  <a:gd name="connsiteX116" fmla="*/ 198731 w 477856"/>
                  <a:gd name="connsiteY116" fmla="*/ 368555 h 383008"/>
                  <a:gd name="connsiteX117" fmla="*/ 184277 w 477856"/>
                  <a:gd name="connsiteY117" fmla="*/ 354102 h 383008"/>
                  <a:gd name="connsiteX118" fmla="*/ 169824 w 477856"/>
                  <a:gd name="connsiteY118" fmla="*/ 354102 h 383008"/>
                  <a:gd name="connsiteX119" fmla="*/ 169824 w 477856"/>
                  <a:gd name="connsiteY119" fmla="*/ 322485 h 383008"/>
                  <a:gd name="connsiteX120" fmla="*/ 155371 w 477856"/>
                  <a:gd name="connsiteY120" fmla="*/ 308032 h 383008"/>
                  <a:gd name="connsiteX121" fmla="*/ 140918 w 477856"/>
                  <a:gd name="connsiteY121" fmla="*/ 322485 h 383008"/>
                  <a:gd name="connsiteX122" fmla="*/ 140918 w 477856"/>
                  <a:gd name="connsiteY122" fmla="*/ 354102 h 383008"/>
                  <a:gd name="connsiteX123" fmla="*/ 112012 w 477856"/>
                  <a:gd name="connsiteY123" fmla="*/ 354102 h 383008"/>
                  <a:gd name="connsiteX124" fmla="*/ 112012 w 477856"/>
                  <a:gd name="connsiteY124" fmla="*/ 317066 h 383008"/>
                  <a:gd name="connsiteX125" fmla="*/ 158081 w 477856"/>
                  <a:gd name="connsiteY125" fmla="*/ 257447 h 383008"/>
                  <a:gd name="connsiteX126" fmla="*/ 197827 w 477856"/>
                  <a:gd name="connsiteY126" fmla="*/ 249317 h 383008"/>
                  <a:gd name="connsiteX127" fmla="*/ 224024 w 477856"/>
                  <a:gd name="connsiteY127" fmla="*/ 308936 h 383008"/>
                  <a:gd name="connsiteX128" fmla="*/ 238477 w 477856"/>
                  <a:gd name="connsiteY128" fmla="*/ 317066 h 383008"/>
                  <a:gd name="connsiteX129" fmla="*/ 252930 w 477856"/>
                  <a:gd name="connsiteY129" fmla="*/ 308936 h 383008"/>
                  <a:gd name="connsiteX130" fmla="*/ 279126 w 477856"/>
                  <a:gd name="connsiteY130" fmla="*/ 249317 h 383008"/>
                  <a:gd name="connsiteX131" fmla="*/ 319775 w 477856"/>
                  <a:gd name="connsiteY131" fmla="*/ 257447 h 383008"/>
                  <a:gd name="connsiteX132" fmla="*/ 365845 w 477856"/>
                  <a:gd name="connsiteY132" fmla="*/ 317066 h 383008"/>
                  <a:gd name="connsiteX133" fmla="*/ 365845 w 477856"/>
                  <a:gd name="connsiteY133" fmla="*/ 354102 h 383008"/>
                  <a:gd name="connsiteX134" fmla="*/ 336939 w 477856"/>
                  <a:gd name="connsiteY134" fmla="*/ 354102 h 383008"/>
                  <a:gd name="connsiteX135" fmla="*/ 336939 w 477856"/>
                  <a:gd name="connsiteY135" fmla="*/ 322485 h 383008"/>
                  <a:gd name="connsiteX136" fmla="*/ 322486 w 477856"/>
                  <a:gd name="connsiteY136" fmla="*/ 308032 h 383008"/>
                  <a:gd name="connsiteX137" fmla="*/ 308032 w 477856"/>
                  <a:gd name="connsiteY137" fmla="*/ 322485 h 383008"/>
                  <a:gd name="connsiteX138" fmla="*/ 308032 w 477856"/>
                  <a:gd name="connsiteY138" fmla="*/ 354102 h 383008"/>
                  <a:gd name="connsiteX139" fmla="*/ 290870 w 477856"/>
                  <a:gd name="connsiteY139" fmla="*/ 354102 h 383008"/>
                  <a:gd name="connsiteX140" fmla="*/ 276416 w 477856"/>
                  <a:gd name="connsiteY140" fmla="*/ 368555 h 383008"/>
                  <a:gd name="connsiteX141" fmla="*/ 290870 w 477856"/>
                  <a:gd name="connsiteY141" fmla="*/ 383009 h 383008"/>
                  <a:gd name="connsiteX142" fmla="*/ 380298 w 477856"/>
                  <a:gd name="connsiteY142" fmla="*/ 383009 h 383008"/>
                  <a:gd name="connsiteX143" fmla="*/ 394752 w 477856"/>
                  <a:gd name="connsiteY143" fmla="*/ 368555 h 383008"/>
                  <a:gd name="connsiteX144" fmla="*/ 394752 w 477856"/>
                  <a:gd name="connsiteY144" fmla="*/ 317066 h 383008"/>
                  <a:gd name="connsiteX145" fmla="*/ 394752 w 477856"/>
                  <a:gd name="connsiteY145" fmla="*/ 311646 h 383008"/>
                  <a:gd name="connsiteX146" fmla="*/ 463404 w 477856"/>
                  <a:gd name="connsiteY146" fmla="*/ 311646 h 383008"/>
                  <a:gd name="connsiteX147" fmla="*/ 477857 w 477856"/>
                  <a:gd name="connsiteY147" fmla="*/ 297193 h 383008"/>
                  <a:gd name="connsiteX148" fmla="*/ 477857 w 477856"/>
                  <a:gd name="connsiteY148" fmla="*/ 268286 h 383008"/>
                  <a:gd name="connsiteX149" fmla="*/ 425464 w 477856"/>
                  <a:gd name="connsiteY149" fmla="*/ 205054 h 383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Lst>
                <a:rect l="l" t="t" r="r" b="b"/>
                <a:pathLst>
                  <a:path w="477856" h="383008">
                    <a:moveTo>
                      <a:pt x="448047" y="284546"/>
                    </a:moveTo>
                    <a:lnTo>
                      <a:pt x="387525" y="284546"/>
                    </a:lnTo>
                    <a:cubicBezTo>
                      <a:pt x="375782" y="259253"/>
                      <a:pt x="353198" y="238477"/>
                      <a:pt x="324292" y="233056"/>
                    </a:cubicBezTo>
                    <a:lnTo>
                      <a:pt x="315259" y="230347"/>
                    </a:lnTo>
                    <a:lnTo>
                      <a:pt x="337842" y="224927"/>
                    </a:lnTo>
                    <a:cubicBezTo>
                      <a:pt x="340552" y="224927"/>
                      <a:pt x="340552" y="224927"/>
                      <a:pt x="343262" y="222217"/>
                    </a:cubicBezTo>
                    <a:cubicBezTo>
                      <a:pt x="348682" y="219506"/>
                      <a:pt x="348682" y="214087"/>
                      <a:pt x="348682" y="210473"/>
                    </a:cubicBezTo>
                    <a:lnTo>
                      <a:pt x="348682" y="205054"/>
                    </a:lnTo>
                    <a:cubicBezTo>
                      <a:pt x="351392" y="205054"/>
                      <a:pt x="354102" y="205054"/>
                      <a:pt x="357715" y="205054"/>
                    </a:cubicBezTo>
                    <a:cubicBezTo>
                      <a:pt x="361329" y="205054"/>
                      <a:pt x="363135" y="205054"/>
                      <a:pt x="366748" y="205054"/>
                    </a:cubicBezTo>
                    <a:lnTo>
                      <a:pt x="366748" y="210473"/>
                    </a:lnTo>
                    <a:cubicBezTo>
                      <a:pt x="366748" y="215894"/>
                      <a:pt x="372169" y="222217"/>
                      <a:pt x="378491" y="224927"/>
                    </a:cubicBezTo>
                    <a:lnTo>
                      <a:pt x="415528" y="233056"/>
                    </a:lnTo>
                    <a:cubicBezTo>
                      <a:pt x="432691" y="235767"/>
                      <a:pt x="447144" y="252930"/>
                      <a:pt x="447144" y="270093"/>
                    </a:cubicBezTo>
                    <a:lnTo>
                      <a:pt x="447144" y="284546"/>
                    </a:lnTo>
                    <a:close/>
                    <a:moveTo>
                      <a:pt x="284546" y="207764"/>
                    </a:moveTo>
                    <a:lnTo>
                      <a:pt x="284546" y="207764"/>
                    </a:lnTo>
                    <a:cubicBezTo>
                      <a:pt x="296289" y="199634"/>
                      <a:pt x="304419" y="190601"/>
                      <a:pt x="310742" y="182471"/>
                    </a:cubicBezTo>
                    <a:cubicBezTo>
                      <a:pt x="313453" y="187890"/>
                      <a:pt x="319775" y="190601"/>
                      <a:pt x="322486" y="194214"/>
                    </a:cubicBezTo>
                    <a:lnTo>
                      <a:pt x="322486" y="199634"/>
                    </a:lnTo>
                    <a:lnTo>
                      <a:pt x="296289" y="205054"/>
                    </a:lnTo>
                    <a:cubicBezTo>
                      <a:pt x="293579" y="205054"/>
                      <a:pt x="287256" y="207764"/>
                      <a:pt x="284546" y="207764"/>
                    </a:cubicBezTo>
                    <a:close/>
                    <a:moveTo>
                      <a:pt x="238477" y="193311"/>
                    </a:moveTo>
                    <a:cubicBezTo>
                      <a:pt x="206860" y="193311"/>
                      <a:pt x="180664" y="168018"/>
                      <a:pt x="180664" y="136401"/>
                    </a:cubicBezTo>
                    <a:lnTo>
                      <a:pt x="180664" y="121948"/>
                    </a:lnTo>
                    <a:lnTo>
                      <a:pt x="200537" y="121948"/>
                    </a:lnTo>
                    <a:cubicBezTo>
                      <a:pt x="223121" y="121948"/>
                      <a:pt x="246607" y="113818"/>
                      <a:pt x="263770" y="99365"/>
                    </a:cubicBezTo>
                    <a:lnTo>
                      <a:pt x="295386" y="116529"/>
                    </a:lnTo>
                    <a:lnTo>
                      <a:pt x="295386" y="139112"/>
                    </a:lnTo>
                    <a:cubicBezTo>
                      <a:pt x="293579" y="168018"/>
                      <a:pt x="270093" y="193311"/>
                      <a:pt x="238477" y="193311"/>
                    </a:cubicBezTo>
                    <a:close/>
                    <a:moveTo>
                      <a:pt x="255640" y="230347"/>
                    </a:moveTo>
                    <a:lnTo>
                      <a:pt x="238477" y="270093"/>
                    </a:lnTo>
                    <a:lnTo>
                      <a:pt x="221314" y="230347"/>
                    </a:lnTo>
                    <a:lnTo>
                      <a:pt x="221314" y="218603"/>
                    </a:lnTo>
                    <a:cubicBezTo>
                      <a:pt x="226733" y="218603"/>
                      <a:pt x="233057" y="221314"/>
                      <a:pt x="238477" y="221314"/>
                    </a:cubicBezTo>
                    <a:cubicBezTo>
                      <a:pt x="243897" y="221314"/>
                      <a:pt x="250220" y="221314"/>
                      <a:pt x="255640" y="218603"/>
                    </a:cubicBezTo>
                    <a:lnTo>
                      <a:pt x="255640" y="230347"/>
                    </a:lnTo>
                    <a:close/>
                    <a:moveTo>
                      <a:pt x="193310" y="207764"/>
                    </a:moveTo>
                    <a:cubicBezTo>
                      <a:pt x="190601" y="205054"/>
                      <a:pt x="184277" y="205054"/>
                      <a:pt x="181567" y="205054"/>
                    </a:cubicBezTo>
                    <a:lnTo>
                      <a:pt x="155371" y="199634"/>
                    </a:lnTo>
                    <a:lnTo>
                      <a:pt x="155371" y="194214"/>
                    </a:lnTo>
                    <a:cubicBezTo>
                      <a:pt x="160791" y="191504"/>
                      <a:pt x="164405" y="186084"/>
                      <a:pt x="167114" y="182471"/>
                    </a:cubicBezTo>
                    <a:cubicBezTo>
                      <a:pt x="172534" y="193311"/>
                      <a:pt x="181567" y="202344"/>
                      <a:pt x="193310" y="207764"/>
                    </a:cubicBezTo>
                    <a:close/>
                    <a:moveTo>
                      <a:pt x="149951" y="230347"/>
                    </a:moveTo>
                    <a:cubicBezTo>
                      <a:pt x="121045" y="235767"/>
                      <a:pt x="98462" y="255639"/>
                      <a:pt x="86719" y="281836"/>
                    </a:cubicBezTo>
                    <a:lnTo>
                      <a:pt x="26196" y="281836"/>
                    </a:lnTo>
                    <a:lnTo>
                      <a:pt x="26196" y="270093"/>
                    </a:lnTo>
                    <a:cubicBezTo>
                      <a:pt x="26196" y="252930"/>
                      <a:pt x="37940" y="235767"/>
                      <a:pt x="57812" y="233056"/>
                    </a:cubicBezTo>
                    <a:lnTo>
                      <a:pt x="94849" y="224927"/>
                    </a:lnTo>
                    <a:cubicBezTo>
                      <a:pt x="100268" y="222217"/>
                      <a:pt x="106592" y="216797"/>
                      <a:pt x="106592" y="210473"/>
                    </a:cubicBezTo>
                    <a:lnTo>
                      <a:pt x="106592" y="205054"/>
                    </a:lnTo>
                    <a:cubicBezTo>
                      <a:pt x="109302" y="205054"/>
                      <a:pt x="112012" y="205054"/>
                      <a:pt x="115625" y="205054"/>
                    </a:cubicBezTo>
                    <a:cubicBezTo>
                      <a:pt x="118335" y="205054"/>
                      <a:pt x="121045" y="205054"/>
                      <a:pt x="124658" y="205054"/>
                    </a:cubicBezTo>
                    <a:lnTo>
                      <a:pt x="124658" y="207764"/>
                    </a:lnTo>
                    <a:cubicBezTo>
                      <a:pt x="124658" y="213184"/>
                      <a:pt x="127368" y="215894"/>
                      <a:pt x="130078" y="219506"/>
                    </a:cubicBezTo>
                    <a:cubicBezTo>
                      <a:pt x="132788" y="219506"/>
                      <a:pt x="132788" y="222217"/>
                      <a:pt x="135498" y="222217"/>
                    </a:cubicBezTo>
                    <a:lnTo>
                      <a:pt x="158081" y="227637"/>
                    </a:lnTo>
                    <a:lnTo>
                      <a:pt x="149951" y="230347"/>
                    </a:lnTo>
                    <a:close/>
                    <a:moveTo>
                      <a:pt x="81299" y="133691"/>
                    </a:moveTo>
                    <a:lnTo>
                      <a:pt x="101172" y="133691"/>
                    </a:lnTo>
                    <a:cubicBezTo>
                      <a:pt x="118335" y="133691"/>
                      <a:pt x="135498" y="130982"/>
                      <a:pt x="152661" y="121948"/>
                    </a:cubicBezTo>
                    <a:lnTo>
                      <a:pt x="152661" y="139112"/>
                    </a:lnTo>
                    <a:cubicBezTo>
                      <a:pt x="152661" y="158984"/>
                      <a:pt x="135498" y="176148"/>
                      <a:pt x="115625" y="176148"/>
                    </a:cubicBezTo>
                    <a:cubicBezTo>
                      <a:pt x="95752" y="176148"/>
                      <a:pt x="78589" y="158984"/>
                      <a:pt x="78589" y="139112"/>
                    </a:cubicBezTo>
                    <a:lnTo>
                      <a:pt x="78589" y="133691"/>
                    </a:lnTo>
                    <a:lnTo>
                      <a:pt x="81299" y="133691"/>
                    </a:lnTo>
                    <a:close/>
                    <a:moveTo>
                      <a:pt x="115625" y="70458"/>
                    </a:moveTo>
                    <a:cubicBezTo>
                      <a:pt x="130078" y="70458"/>
                      <a:pt x="144531" y="78589"/>
                      <a:pt x="149951" y="93041"/>
                    </a:cubicBezTo>
                    <a:cubicBezTo>
                      <a:pt x="135498" y="101172"/>
                      <a:pt x="118335" y="104785"/>
                      <a:pt x="101172" y="104785"/>
                    </a:cubicBezTo>
                    <a:lnTo>
                      <a:pt x="81299" y="104785"/>
                    </a:lnTo>
                    <a:cubicBezTo>
                      <a:pt x="81299" y="84912"/>
                      <a:pt x="98462" y="70458"/>
                      <a:pt x="115625" y="70458"/>
                    </a:cubicBezTo>
                    <a:close/>
                    <a:moveTo>
                      <a:pt x="181567" y="87622"/>
                    </a:moveTo>
                    <a:lnTo>
                      <a:pt x="181567" y="87622"/>
                    </a:lnTo>
                    <a:cubicBezTo>
                      <a:pt x="181567" y="56005"/>
                      <a:pt x="207764" y="30713"/>
                      <a:pt x="239380" y="30713"/>
                    </a:cubicBezTo>
                    <a:cubicBezTo>
                      <a:pt x="268287" y="30713"/>
                      <a:pt x="290870" y="50586"/>
                      <a:pt x="293579" y="79492"/>
                    </a:cubicBezTo>
                    <a:lnTo>
                      <a:pt x="267383" y="65039"/>
                    </a:lnTo>
                    <a:cubicBezTo>
                      <a:pt x="261963" y="62329"/>
                      <a:pt x="252930" y="62329"/>
                      <a:pt x="247510" y="67749"/>
                    </a:cubicBezTo>
                    <a:cubicBezTo>
                      <a:pt x="235767" y="82202"/>
                      <a:pt x="218604" y="90332"/>
                      <a:pt x="198731" y="90332"/>
                    </a:cubicBezTo>
                    <a:lnTo>
                      <a:pt x="181567" y="87622"/>
                    </a:lnTo>
                    <a:close/>
                    <a:moveTo>
                      <a:pt x="325196" y="139112"/>
                    </a:moveTo>
                    <a:cubicBezTo>
                      <a:pt x="325196" y="136401"/>
                      <a:pt x="325196" y="136401"/>
                      <a:pt x="325196" y="139112"/>
                    </a:cubicBezTo>
                    <a:lnTo>
                      <a:pt x="325196" y="124658"/>
                    </a:lnTo>
                    <a:cubicBezTo>
                      <a:pt x="342359" y="130079"/>
                      <a:pt x="359522" y="136401"/>
                      <a:pt x="376685" y="136401"/>
                    </a:cubicBezTo>
                    <a:lnTo>
                      <a:pt x="396558" y="136401"/>
                    </a:lnTo>
                    <a:lnTo>
                      <a:pt x="396558" y="141821"/>
                    </a:lnTo>
                    <a:cubicBezTo>
                      <a:pt x="396558" y="161695"/>
                      <a:pt x="379395" y="178857"/>
                      <a:pt x="359522" y="178857"/>
                    </a:cubicBezTo>
                    <a:cubicBezTo>
                      <a:pt x="339649" y="178857"/>
                      <a:pt x="325196" y="158984"/>
                      <a:pt x="325196" y="139112"/>
                    </a:cubicBezTo>
                    <a:close/>
                    <a:moveTo>
                      <a:pt x="359522" y="70458"/>
                    </a:moveTo>
                    <a:cubicBezTo>
                      <a:pt x="379395" y="70458"/>
                      <a:pt x="393848" y="84912"/>
                      <a:pt x="396558" y="104785"/>
                    </a:cubicBezTo>
                    <a:lnTo>
                      <a:pt x="376685" y="104785"/>
                    </a:lnTo>
                    <a:cubicBezTo>
                      <a:pt x="359522" y="104785"/>
                      <a:pt x="342359" y="102075"/>
                      <a:pt x="327906" y="93041"/>
                    </a:cubicBezTo>
                    <a:cubicBezTo>
                      <a:pt x="333325" y="79492"/>
                      <a:pt x="345069" y="70458"/>
                      <a:pt x="359522" y="70458"/>
                    </a:cubicBezTo>
                    <a:close/>
                    <a:moveTo>
                      <a:pt x="425464" y="205054"/>
                    </a:moveTo>
                    <a:lnTo>
                      <a:pt x="399268" y="199634"/>
                    </a:lnTo>
                    <a:lnTo>
                      <a:pt x="399268" y="194214"/>
                    </a:lnTo>
                    <a:cubicBezTo>
                      <a:pt x="416431" y="182471"/>
                      <a:pt x="428174" y="162598"/>
                      <a:pt x="428174" y="140015"/>
                    </a:cubicBezTo>
                    <a:lnTo>
                      <a:pt x="428174" y="105688"/>
                    </a:lnTo>
                    <a:cubicBezTo>
                      <a:pt x="428174" y="68652"/>
                      <a:pt x="399268" y="39746"/>
                      <a:pt x="362232" y="39746"/>
                    </a:cubicBezTo>
                    <a:cubicBezTo>
                      <a:pt x="345069" y="39746"/>
                      <a:pt x="330615" y="45166"/>
                      <a:pt x="318872" y="54199"/>
                    </a:cubicBezTo>
                    <a:cubicBezTo>
                      <a:pt x="307129" y="22583"/>
                      <a:pt x="275513" y="0"/>
                      <a:pt x="238477" y="0"/>
                    </a:cubicBezTo>
                    <a:cubicBezTo>
                      <a:pt x="204150" y="0"/>
                      <a:pt x="172534" y="22583"/>
                      <a:pt x="158081" y="54199"/>
                    </a:cubicBezTo>
                    <a:cubicBezTo>
                      <a:pt x="146338" y="46069"/>
                      <a:pt x="131885" y="37036"/>
                      <a:pt x="114722" y="37036"/>
                    </a:cubicBezTo>
                    <a:cubicBezTo>
                      <a:pt x="77685" y="37036"/>
                      <a:pt x="48779" y="65942"/>
                      <a:pt x="48779" y="102979"/>
                    </a:cubicBezTo>
                    <a:lnTo>
                      <a:pt x="48779" y="105688"/>
                    </a:lnTo>
                    <a:lnTo>
                      <a:pt x="48779" y="137304"/>
                    </a:lnTo>
                    <a:cubicBezTo>
                      <a:pt x="48779" y="159887"/>
                      <a:pt x="60523" y="179761"/>
                      <a:pt x="77685" y="191504"/>
                    </a:cubicBezTo>
                    <a:lnTo>
                      <a:pt x="77685" y="196923"/>
                    </a:lnTo>
                    <a:lnTo>
                      <a:pt x="51489" y="202344"/>
                    </a:lnTo>
                    <a:cubicBezTo>
                      <a:pt x="19873" y="210473"/>
                      <a:pt x="0" y="236670"/>
                      <a:pt x="0" y="268286"/>
                    </a:cubicBezTo>
                    <a:lnTo>
                      <a:pt x="0" y="297193"/>
                    </a:lnTo>
                    <a:cubicBezTo>
                      <a:pt x="0" y="305322"/>
                      <a:pt x="5420" y="311646"/>
                      <a:pt x="14453" y="311646"/>
                    </a:cubicBezTo>
                    <a:lnTo>
                      <a:pt x="80395" y="311646"/>
                    </a:lnTo>
                    <a:cubicBezTo>
                      <a:pt x="80395" y="314355"/>
                      <a:pt x="80395" y="314355"/>
                      <a:pt x="80395" y="317066"/>
                    </a:cubicBezTo>
                    <a:lnTo>
                      <a:pt x="80395" y="368555"/>
                    </a:lnTo>
                    <a:cubicBezTo>
                      <a:pt x="80395" y="376685"/>
                      <a:pt x="85816" y="383009"/>
                      <a:pt x="94849" y="383009"/>
                    </a:cubicBezTo>
                    <a:lnTo>
                      <a:pt x="184277" y="383009"/>
                    </a:lnTo>
                    <a:cubicBezTo>
                      <a:pt x="193310" y="383009"/>
                      <a:pt x="198731" y="377588"/>
                      <a:pt x="198731" y="368555"/>
                    </a:cubicBezTo>
                    <a:cubicBezTo>
                      <a:pt x="198731" y="360425"/>
                      <a:pt x="193310" y="354102"/>
                      <a:pt x="184277" y="354102"/>
                    </a:cubicBezTo>
                    <a:lnTo>
                      <a:pt x="169824" y="354102"/>
                    </a:lnTo>
                    <a:lnTo>
                      <a:pt x="169824" y="322485"/>
                    </a:lnTo>
                    <a:cubicBezTo>
                      <a:pt x="169824" y="314355"/>
                      <a:pt x="164405" y="308032"/>
                      <a:pt x="155371" y="308032"/>
                    </a:cubicBezTo>
                    <a:cubicBezTo>
                      <a:pt x="146338" y="308032"/>
                      <a:pt x="140918" y="313452"/>
                      <a:pt x="140918" y="322485"/>
                    </a:cubicBezTo>
                    <a:lnTo>
                      <a:pt x="140918" y="354102"/>
                    </a:lnTo>
                    <a:lnTo>
                      <a:pt x="112012" y="354102"/>
                    </a:lnTo>
                    <a:lnTo>
                      <a:pt x="112012" y="317066"/>
                    </a:lnTo>
                    <a:cubicBezTo>
                      <a:pt x="112012" y="288160"/>
                      <a:pt x="131885" y="265577"/>
                      <a:pt x="158081" y="257447"/>
                    </a:cubicBezTo>
                    <a:lnTo>
                      <a:pt x="197827" y="249317"/>
                    </a:lnTo>
                    <a:lnTo>
                      <a:pt x="224024" y="308936"/>
                    </a:lnTo>
                    <a:cubicBezTo>
                      <a:pt x="226733" y="314355"/>
                      <a:pt x="233057" y="317066"/>
                      <a:pt x="238477" y="317066"/>
                    </a:cubicBezTo>
                    <a:cubicBezTo>
                      <a:pt x="243897" y="317066"/>
                      <a:pt x="250220" y="314355"/>
                      <a:pt x="252930" y="308936"/>
                    </a:cubicBezTo>
                    <a:lnTo>
                      <a:pt x="279126" y="249317"/>
                    </a:lnTo>
                    <a:lnTo>
                      <a:pt x="319775" y="257447"/>
                    </a:lnTo>
                    <a:cubicBezTo>
                      <a:pt x="348682" y="262866"/>
                      <a:pt x="365845" y="289063"/>
                      <a:pt x="365845" y="317066"/>
                    </a:cubicBezTo>
                    <a:lnTo>
                      <a:pt x="365845" y="354102"/>
                    </a:lnTo>
                    <a:lnTo>
                      <a:pt x="336939" y="354102"/>
                    </a:lnTo>
                    <a:lnTo>
                      <a:pt x="336939" y="322485"/>
                    </a:lnTo>
                    <a:cubicBezTo>
                      <a:pt x="336939" y="314355"/>
                      <a:pt x="331519" y="308032"/>
                      <a:pt x="322486" y="308032"/>
                    </a:cubicBezTo>
                    <a:cubicBezTo>
                      <a:pt x="313453" y="308032"/>
                      <a:pt x="308032" y="313452"/>
                      <a:pt x="308032" y="322485"/>
                    </a:cubicBezTo>
                    <a:lnTo>
                      <a:pt x="308032" y="354102"/>
                    </a:lnTo>
                    <a:lnTo>
                      <a:pt x="290870" y="354102"/>
                    </a:lnTo>
                    <a:cubicBezTo>
                      <a:pt x="281836" y="354102"/>
                      <a:pt x="276416" y="359521"/>
                      <a:pt x="276416" y="368555"/>
                    </a:cubicBezTo>
                    <a:cubicBezTo>
                      <a:pt x="276416" y="376685"/>
                      <a:pt x="281836" y="383009"/>
                      <a:pt x="290870" y="383009"/>
                    </a:cubicBezTo>
                    <a:lnTo>
                      <a:pt x="380298" y="383009"/>
                    </a:lnTo>
                    <a:cubicBezTo>
                      <a:pt x="389331" y="383009"/>
                      <a:pt x="394752" y="377588"/>
                      <a:pt x="394752" y="368555"/>
                    </a:cubicBezTo>
                    <a:lnTo>
                      <a:pt x="394752" y="317066"/>
                    </a:lnTo>
                    <a:cubicBezTo>
                      <a:pt x="394752" y="314355"/>
                      <a:pt x="394752" y="314355"/>
                      <a:pt x="394752" y="311646"/>
                    </a:cubicBezTo>
                    <a:lnTo>
                      <a:pt x="463404" y="311646"/>
                    </a:lnTo>
                    <a:cubicBezTo>
                      <a:pt x="472437" y="311646"/>
                      <a:pt x="477857" y="306226"/>
                      <a:pt x="477857" y="297193"/>
                    </a:cubicBezTo>
                    <a:lnTo>
                      <a:pt x="477857" y="268286"/>
                    </a:lnTo>
                    <a:cubicBezTo>
                      <a:pt x="476954" y="239380"/>
                      <a:pt x="454371" y="213184"/>
                      <a:pt x="425464" y="205054"/>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3" name="Freeform 381">
                <a:extLst>
                  <a:ext uri="{FF2B5EF4-FFF2-40B4-BE49-F238E27FC236}">
                    <a16:creationId xmlns:a16="http://schemas.microsoft.com/office/drawing/2014/main" id="{3DC9A183-A389-9730-9483-2240BE81D0B5}"/>
                  </a:ext>
                </a:extLst>
              </p:cNvPr>
              <p:cNvSpPr/>
              <p:nvPr/>
            </p:nvSpPr>
            <p:spPr>
              <a:xfrm>
                <a:off x="7549372" y="5799171"/>
                <a:ext cx="30028" cy="30713"/>
              </a:xfrm>
              <a:custGeom>
                <a:avLst/>
                <a:gdLst>
                  <a:gd name="connsiteX0" fmla="*/ 26196 w 30028"/>
                  <a:gd name="connsiteY0" fmla="*/ 2710 h 30713"/>
                  <a:gd name="connsiteX1" fmla="*/ 14453 w 30028"/>
                  <a:gd name="connsiteY1" fmla="*/ 0 h 30713"/>
                  <a:gd name="connsiteX2" fmla="*/ 2710 w 30028"/>
                  <a:gd name="connsiteY2" fmla="*/ 2710 h 30713"/>
                  <a:gd name="connsiteX3" fmla="*/ 0 w 30028"/>
                  <a:gd name="connsiteY3" fmla="*/ 15356 h 30713"/>
                  <a:gd name="connsiteX4" fmla="*/ 2710 w 30028"/>
                  <a:gd name="connsiteY4" fmla="*/ 28003 h 30713"/>
                  <a:gd name="connsiteX5" fmla="*/ 14453 w 30028"/>
                  <a:gd name="connsiteY5" fmla="*/ 30713 h 30713"/>
                  <a:gd name="connsiteX6" fmla="*/ 26196 w 30028"/>
                  <a:gd name="connsiteY6" fmla="*/ 28003 h 30713"/>
                  <a:gd name="connsiteX7" fmla="*/ 28906 w 30028"/>
                  <a:gd name="connsiteY7" fmla="*/ 15356 h 30713"/>
                  <a:gd name="connsiteX8" fmla="*/ 26196 w 30028"/>
                  <a:gd name="connsiteY8" fmla="*/ 2710 h 30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028" h="30713">
                    <a:moveTo>
                      <a:pt x="26196" y="2710"/>
                    </a:moveTo>
                    <a:cubicBezTo>
                      <a:pt x="23486" y="0"/>
                      <a:pt x="19873" y="0"/>
                      <a:pt x="14453" y="0"/>
                    </a:cubicBezTo>
                    <a:cubicBezTo>
                      <a:pt x="11743" y="0"/>
                      <a:pt x="5420" y="2710"/>
                      <a:pt x="2710" y="2710"/>
                    </a:cubicBezTo>
                    <a:cubicBezTo>
                      <a:pt x="0" y="5420"/>
                      <a:pt x="0" y="9033"/>
                      <a:pt x="0" y="15356"/>
                    </a:cubicBezTo>
                    <a:cubicBezTo>
                      <a:pt x="0" y="18066"/>
                      <a:pt x="2710" y="24389"/>
                      <a:pt x="2710" y="28003"/>
                    </a:cubicBezTo>
                    <a:cubicBezTo>
                      <a:pt x="5420" y="30713"/>
                      <a:pt x="9033" y="30713"/>
                      <a:pt x="14453" y="30713"/>
                    </a:cubicBezTo>
                    <a:cubicBezTo>
                      <a:pt x="17163" y="30713"/>
                      <a:pt x="23486" y="28003"/>
                      <a:pt x="26196" y="28003"/>
                    </a:cubicBezTo>
                    <a:cubicBezTo>
                      <a:pt x="28906" y="25293"/>
                      <a:pt x="28906" y="21680"/>
                      <a:pt x="28906" y="15356"/>
                    </a:cubicBezTo>
                    <a:cubicBezTo>
                      <a:pt x="31616" y="9033"/>
                      <a:pt x="28906" y="5420"/>
                      <a:pt x="26196" y="2710"/>
                    </a:cubicBezTo>
                    <a:close/>
                  </a:path>
                </a:pathLst>
              </a:custGeom>
              <a:solidFill>
                <a:srgbClr val="000000"/>
              </a:solidFill>
              <a:ln w="9028"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4" name="Freeform 382">
                <a:extLst>
                  <a:ext uri="{FF2B5EF4-FFF2-40B4-BE49-F238E27FC236}">
                    <a16:creationId xmlns:a16="http://schemas.microsoft.com/office/drawing/2014/main" id="{8D3F50B9-0D8D-BE36-FF43-0E3026C67814}"/>
                  </a:ext>
                </a:extLst>
              </p:cNvPr>
              <p:cNvSpPr/>
              <p:nvPr/>
            </p:nvSpPr>
            <p:spPr>
              <a:xfrm>
                <a:off x="7553889" y="5365577"/>
                <a:ext cx="25292" cy="49682"/>
              </a:xfrm>
              <a:custGeom>
                <a:avLst/>
                <a:gdLst>
                  <a:gd name="connsiteX0" fmla="*/ 12646 w 25292"/>
                  <a:gd name="connsiteY0" fmla="*/ 0 h 49682"/>
                  <a:gd name="connsiteX1" fmla="*/ 0 w 25292"/>
                  <a:gd name="connsiteY1" fmla="*/ 13550 h 49682"/>
                  <a:gd name="connsiteX2" fmla="*/ 0 w 25292"/>
                  <a:gd name="connsiteY2" fmla="*/ 36133 h 49682"/>
                  <a:gd name="connsiteX3" fmla="*/ 12646 w 25292"/>
                  <a:gd name="connsiteY3" fmla="*/ 49683 h 49682"/>
                  <a:gd name="connsiteX4" fmla="*/ 25293 w 25292"/>
                  <a:gd name="connsiteY4" fmla="*/ 36133 h 49682"/>
                  <a:gd name="connsiteX5" fmla="*/ 25293 w 25292"/>
                  <a:gd name="connsiteY5" fmla="*/ 13550 h 49682"/>
                  <a:gd name="connsiteX6" fmla="*/ 12646 w 25292"/>
                  <a:gd name="connsiteY6" fmla="*/ 0 h 49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5292" h="49682">
                    <a:moveTo>
                      <a:pt x="12646" y="0"/>
                    </a:moveTo>
                    <a:cubicBezTo>
                      <a:pt x="5420" y="0"/>
                      <a:pt x="0" y="5420"/>
                      <a:pt x="0" y="13550"/>
                    </a:cubicBezTo>
                    <a:lnTo>
                      <a:pt x="0" y="36133"/>
                    </a:lnTo>
                    <a:cubicBezTo>
                      <a:pt x="0" y="44263"/>
                      <a:pt x="5420" y="49683"/>
                      <a:pt x="12646" y="49683"/>
                    </a:cubicBezTo>
                    <a:cubicBezTo>
                      <a:pt x="19873" y="49683"/>
                      <a:pt x="25293" y="44263"/>
                      <a:pt x="25293" y="36133"/>
                    </a:cubicBezTo>
                    <a:lnTo>
                      <a:pt x="25293" y="13550"/>
                    </a:lnTo>
                    <a:cubicBezTo>
                      <a:pt x="25293" y="5420"/>
                      <a:pt x="20776" y="0"/>
                      <a:pt x="12646" y="0"/>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5" name="Freeform 383">
                <a:extLst>
                  <a:ext uri="{FF2B5EF4-FFF2-40B4-BE49-F238E27FC236}">
                    <a16:creationId xmlns:a16="http://schemas.microsoft.com/office/drawing/2014/main" id="{3E7F05EA-DFDD-58E8-796B-7B151B26BD0A}"/>
                  </a:ext>
                </a:extLst>
              </p:cNvPr>
              <p:cNvSpPr/>
              <p:nvPr/>
            </p:nvSpPr>
            <p:spPr>
              <a:xfrm>
                <a:off x="7473945" y="5390644"/>
                <a:ext cx="43084" cy="43585"/>
              </a:xfrm>
              <a:custGeom>
                <a:avLst/>
                <a:gdLst>
                  <a:gd name="connsiteX0" fmla="*/ 38391 w 43084"/>
                  <a:gd name="connsiteY0" fmla="*/ 20099 h 43585"/>
                  <a:gd name="connsiteX1" fmla="*/ 23938 w 43084"/>
                  <a:gd name="connsiteY1" fmla="*/ 4743 h 43585"/>
                  <a:gd name="connsiteX2" fmla="*/ 4065 w 43084"/>
                  <a:gd name="connsiteY2" fmla="*/ 4743 h 43585"/>
                  <a:gd name="connsiteX3" fmla="*/ 4065 w 43084"/>
                  <a:gd name="connsiteY3" fmla="*/ 25519 h 43585"/>
                  <a:gd name="connsiteX4" fmla="*/ 18518 w 43084"/>
                  <a:gd name="connsiteY4" fmla="*/ 40875 h 43585"/>
                  <a:gd name="connsiteX5" fmla="*/ 30261 w 43084"/>
                  <a:gd name="connsiteY5" fmla="*/ 43585 h 43585"/>
                  <a:gd name="connsiteX6" fmla="*/ 42004 w 43084"/>
                  <a:gd name="connsiteY6" fmla="*/ 40875 h 43585"/>
                  <a:gd name="connsiteX7" fmla="*/ 38391 w 43084"/>
                  <a:gd name="connsiteY7" fmla="*/ 20099 h 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084" h="43585">
                    <a:moveTo>
                      <a:pt x="38391" y="20099"/>
                    </a:moveTo>
                    <a:lnTo>
                      <a:pt x="23938" y="4743"/>
                    </a:lnTo>
                    <a:cubicBezTo>
                      <a:pt x="18518" y="-1581"/>
                      <a:pt x="9485" y="-1581"/>
                      <a:pt x="4065" y="4743"/>
                    </a:cubicBezTo>
                    <a:cubicBezTo>
                      <a:pt x="-1355" y="11066"/>
                      <a:pt x="-1355" y="20099"/>
                      <a:pt x="4065" y="25519"/>
                    </a:cubicBezTo>
                    <a:lnTo>
                      <a:pt x="18518" y="40875"/>
                    </a:lnTo>
                    <a:cubicBezTo>
                      <a:pt x="21228" y="43585"/>
                      <a:pt x="23938" y="43585"/>
                      <a:pt x="30261" y="43585"/>
                    </a:cubicBezTo>
                    <a:cubicBezTo>
                      <a:pt x="32971" y="43585"/>
                      <a:pt x="39295" y="40875"/>
                      <a:pt x="42004" y="40875"/>
                    </a:cubicBezTo>
                    <a:cubicBezTo>
                      <a:pt x="43811" y="34552"/>
                      <a:pt x="43811" y="25519"/>
                      <a:pt x="38391" y="20099"/>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6" name="Freeform 384">
                <a:extLst>
                  <a:ext uri="{FF2B5EF4-FFF2-40B4-BE49-F238E27FC236}">
                    <a16:creationId xmlns:a16="http://schemas.microsoft.com/office/drawing/2014/main" id="{6239C02E-BEB3-0FB3-3A93-3615380539AB}"/>
                  </a:ext>
                </a:extLst>
              </p:cNvPr>
              <p:cNvSpPr/>
              <p:nvPr/>
            </p:nvSpPr>
            <p:spPr>
              <a:xfrm>
                <a:off x="7617572" y="5390644"/>
                <a:ext cx="43724" cy="43585"/>
              </a:xfrm>
              <a:custGeom>
                <a:avLst/>
                <a:gdLst>
                  <a:gd name="connsiteX0" fmla="*/ 38391 w 43724"/>
                  <a:gd name="connsiteY0" fmla="*/ 4743 h 43585"/>
                  <a:gd name="connsiteX1" fmla="*/ 18518 w 43724"/>
                  <a:gd name="connsiteY1" fmla="*/ 4743 h 43585"/>
                  <a:gd name="connsiteX2" fmla="*/ 4065 w 43724"/>
                  <a:gd name="connsiteY2" fmla="*/ 20099 h 43585"/>
                  <a:gd name="connsiteX3" fmla="*/ 4065 w 43724"/>
                  <a:gd name="connsiteY3" fmla="*/ 40875 h 43585"/>
                  <a:gd name="connsiteX4" fmla="*/ 15808 w 43724"/>
                  <a:gd name="connsiteY4" fmla="*/ 43585 h 43585"/>
                  <a:gd name="connsiteX5" fmla="*/ 27551 w 43724"/>
                  <a:gd name="connsiteY5" fmla="*/ 40875 h 43585"/>
                  <a:gd name="connsiteX6" fmla="*/ 42005 w 43724"/>
                  <a:gd name="connsiteY6" fmla="*/ 25519 h 43585"/>
                  <a:gd name="connsiteX7" fmla="*/ 38391 w 43724"/>
                  <a:gd name="connsiteY7" fmla="*/ 4743 h 43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724" h="43585">
                    <a:moveTo>
                      <a:pt x="38391" y="4743"/>
                    </a:moveTo>
                    <a:cubicBezTo>
                      <a:pt x="32972" y="-1581"/>
                      <a:pt x="23938" y="-1581"/>
                      <a:pt x="18518" y="4743"/>
                    </a:cubicBezTo>
                    <a:lnTo>
                      <a:pt x="4065" y="20099"/>
                    </a:lnTo>
                    <a:cubicBezTo>
                      <a:pt x="-1355" y="26422"/>
                      <a:pt x="-1355" y="35456"/>
                      <a:pt x="4065" y="40875"/>
                    </a:cubicBezTo>
                    <a:cubicBezTo>
                      <a:pt x="6775" y="43585"/>
                      <a:pt x="9485" y="43585"/>
                      <a:pt x="15808" y="43585"/>
                    </a:cubicBezTo>
                    <a:cubicBezTo>
                      <a:pt x="18518" y="43585"/>
                      <a:pt x="24841" y="43585"/>
                      <a:pt x="27551" y="40875"/>
                    </a:cubicBezTo>
                    <a:lnTo>
                      <a:pt x="42005" y="25519"/>
                    </a:lnTo>
                    <a:cubicBezTo>
                      <a:pt x="44715" y="22809"/>
                      <a:pt x="44715" y="11066"/>
                      <a:pt x="38391" y="4743"/>
                    </a:cubicBezTo>
                    <a:close/>
                  </a:path>
                </a:pathLst>
              </a:custGeom>
              <a:solidFill>
                <a:srgbClr val="000000"/>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grpSp>
      </p:grpSp>
      <p:grpSp>
        <p:nvGrpSpPr>
          <p:cNvPr id="19" name="Group 18">
            <a:extLst>
              <a:ext uri="{FF2B5EF4-FFF2-40B4-BE49-F238E27FC236}">
                <a16:creationId xmlns:a16="http://schemas.microsoft.com/office/drawing/2014/main" id="{52EBD1F3-A998-E9ED-B35B-654B8865D921}"/>
              </a:ext>
            </a:extLst>
          </p:cNvPr>
          <p:cNvGrpSpPr/>
          <p:nvPr/>
        </p:nvGrpSpPr>
        <p:grpSpPr>
          <a:xfrm>
            <a:off x="860469" y="2901264"/>
            <a:ext cx="1367045" cy="1176088"/>
            <a:chOff x="5632524" y="3887743"/>
            <a:chExt cx="867188" cy="794922"/>
          </a:xfrm>
        </p:grpSpPr>
        <p:sp>
          <p:nvSpPr>
            <p:cNvPr id="20" name="Freeform 264">
              <a:extLst>
                <a:ext uri="{FF2B5EF4-FFF2-40B4-BE49-F238E27FC236}">
                  <a16:creationId xmlns:a16="http://schemas.microsoft.com/office/drawing/2014/main" id="{E7765D4B-F1ED-214C-108E-47BC79963A8E}"/>
                </a:ext>
              </a:extLst>
            </p:cNvPr>
            <p:cNvSpPr/>
            <p:nvPr/>
          </p:nvSpPr>
          <p:spPr>
            <a:xfrm>
              <a:off x="6219683" y="3963622"/>
              <a:ext cx="173437" cy="160791"/>
            </a:xfrm>
            <a:custGeom>
              <a:avLst/>
              <a:gdLst>
                <a:gd name="connsiteX0" fmla="*/ 158985 w 173437"/>
                <a:gd name="connsiteY0" fmla="*/ 0 h 160791"/>
                <a:gd name="connsiteX1" fmla="*/ 173438 w 173437"/>
                <a:gd name="connsiteY1" fmla="*/ 14453 h 160791"/>
                <a:gd name="connsiteX2" fmla="*/ 173438 w 173437"/>
                <a:gd name="connsiteY2" fmla="*/ 101172 h 160791"/>
                <a:gd name="connsiteX3" fmla="*/ 158985 w 173437"/>
                <a:gd name="connsiteY3" fmla="*/ 115625 h 160791"/>
                <a:gd name="connsiteX4" fmla="*/ 144531 w 173437"/>
                <a:gd name="connsiteY4" fmla="*/ 130079 h 160791"/>
                <a:gd name="connsiteX5" fmla="*/ 144531 w 173437"/>
                <a:gd name="connsiteY5" fmla="*/ 160791 h 160791"/>
                <a:gd name="connsiteX6" fmla="*/ 80396 w 173437"/>
                <a:gd name="connsiteY6" fmla="*/ 118335 h 160791"/>
                <a:gd name="connsiteX7" fmla="*/ 72266 w 173437"/>
                <a:gd name="connsiteY7" fmla="*/ 115625 h 160791"/>
                <a:gd name="connsiteX8" fmla="*/ 14453 w 173437"/>
                <a:gd name="connsiteY8" fmla="*/ 115625 h 160791"/>
                <a:gd name="connsiteX9" fmla="*/ 0 w 173437"/>
                <a:gd name="connsiteY9" fmla="*/ 101172 h 160791"/>
                <a:gd name="connsiteX10" fmla="*/ 0 w 173437"/>
                <a:gd name="connsiteY10" fmla="*/ 89429 h 160791"/>
                <a:gd name="connsiteX11" fmla="*/ 4517 w 173437"/>
                <a:gd name="connsiteY11" fmla="*/ 86719 h 160791"/>
                <a:gd name="connsiteX12" fmla="*/ 57813 w 173437"/>
                <a:gd name="connsiteY12" fmla="*/ 86719 h 160791"/>
                <a:gd name="connsiteX13" fmla="*/ 101172 w 173437"/>
                <a:gd name="connsiteY13" fmla="*/ 43359 h 160791"/>
                <a:gd name="connsiteX14" fmla="*/ 101172 w 173437"/>
                <a:gd name="connsiteY14" fmla="*/ 0 h 160791"/>
                <a:gd name="connsiteX15" fmla="*/ 158985 w 173437"/>
                <a:gd name="connsiteY15" fmla="*/ 0 h 16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3437" h="160791">
                  <a:moveTo>
                    <a:pt x="158985" y="0"/>
                  </a:moveTo>
                  <a:cubicBezTo>
                    <a:pt x="167114" y="0"/>
                    <a:pt x="173438" y="6323"/>
                    <a:pt x="173438" y="14453"/>
                  </a:cubicBezTo>
                  <a:lnTo>
                    <a:pt x="173438" y="101172"/>
                  </a:lnTo>
                  <a:cubicBezTo>
                    <a:pt x="173438" y="109302"/>
                    <a:pt x="167114" y="115625"/>
                    <a:pt x="158985" y="115625"/>
                  </a:cubicBezTo>
                  <a:cubicBezTo>
                    <a:pt x="150855" y="115625"/>
                    <a:pt x="144531" y="121948"/>
                    <a:pt x="144531" y="130079"/>
                  </a:cubicBezTo>
                  <a:lnTo>
                    <a:pt x="144531" y="160791"/>
                  </a:lnTo>
                  <a:lnTo>
                    <a:pt x="80396" y="118335"/>
                  </a:lnTo>
                  <a:cubicBezTo>
                    <a:pt x="77686" y="116529"/>
                    <a:pt x="74976" y="115625"/>
                    <a:pt x="72266" y="115625"/>
                  </a:cubicBezTo>
                  <a:lnTo>
                    <a:pt x="14453" y="115625"/>
                  </a:lnTo>
                  <a:cubicBezTo>
                    <a:pt x="6323" y="115625"/>
                    <a:pt x="0" y="109302"/>
                    <a:pt x="0" y="101172"/>
                  </a:cubicBezTo>
                  <a:lnTo>
                    <a:pt x="0" y="89429"/>
                  </a:lnTo>
                  <a:lnTo>
                    <a:pt x="4517" y="86719"/>
                  </a:lnTo>
                  <a:lnTo>
                    <a:pt x="57813" y="86719"/>
                  </a:lnTo>
                  <a:cubicBezTo>
                    <a:pt x="81299" y="86719"/>
                    <a:pt x="101172" y="66846"/>
                    <a:pt x="101172" y="43359"/>
                  </a:cubicBezTo>
                  <a:lnTo>
                    <a:pt x="101172" y="0"/>
                  </a:lnTo>
                  <a:lnTo>
                    <a:pt x="158985" y="0"/>
                  </a:lnTo>
                  <a:close/>
                </a:path>
              </a:pathLst>
            </a:custGeom>
            <a:solidFill>
              <a:srgbClr val="00BADE"/>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1" name="Freeform 265">
              <a:extLst>
                <a:ext uri="{FF2B5EF4-FFF2-40B4-BE49-F238E27FC236}">
                  <a16:creationId xmlns:a16="http://schemas.microsoft.com/office/drawing/2014/main" id="{D3B13178-8D8A-F911-FE41-C1C39FBE225A}"/>
                </a:ext>
              </a:extLst>
            </p:cNvPr>
            <p:cNvSpPr/>
            <p:nvPr/>
          </p:nvSpPr>
          <p:spPr>
            <a:xfrm>
              <a:off x="6118511" y="3905809"/>
              <a:ext cx="173437" cy="160791"/>
            </a:xfrm>
            <a:custGeom>
              <a:avLst/>
              <a:gdLst>
                <a:gd name="connsiteX0" fmla="*/ 0 w 173437"/>
                <a:gd name="connsiteY0" fmla="*/ 14453 h 160791"/>
                <a:gd name="connsiteX1" fmla="*/ 14453 w 173437"/>
                <a:gd name="connsiteY1" fmla="*/ 0 h 160791"/>
                <a:gd name="connsiteX2" fmla="*/ 158985 w 173437"/>
                <a:gd name="connsiteY2" fmla="*/ 0 h 160791"/>
                <a:gd name="connsiteX3" fmla="*/ 173438 w 173437"/>
                <a:gd name="connsiteY3" fmla="*/ 14453 h 160791"/>
                <a:gd name="connsiteX4" fmla="*/ 173438 w 173437"/>
                <a:gd name="connsiteY4" fmla="*/ 28906 h 160791"/>
                <a:gd name="connsiteX5" fmla="*/ 115625 w 173437"/>
                <a:gd name="connsiteY5" fmla="*/ 28906 h 160791"/>
                <a:gd name="connsiteX6" fmla="*/ 72266 w 173437"/>
                <a:gd name="connsiteY6" fmla="*/ 72266 h 160791"/>
                <a:gd name="connsiteX7" fmla="*/ 72266 w 173437"/>
                <a:gd name="connsiteY7" fmla="*/ 131885 h 160791"/>
                <a:gd name="connsiteX8" fmla="*/ 28906 w 173437"/>
                <a:gd name="connsiteY8" fmla="*/ 160791 h 160791"/>
                <a:gd name="connsiteX9" fmla="*/ 28906 w 173437"/>
                <a:gd name="connsiteY9" fmla="*/ 130078 h 160791"/>
                <a:gd name="connsiteX10" fmla="*/ 14453 w 173437"/>
                <a:gd name="connsiteY10" fmla="*/ 115625 h 160791"/>
                <a:gd name="connsiteX11" fmla="*/ 0 w 173437"/>
                <a:gd name="connsiteY11" fmla="*/ 101172 h 160791"/>
                <a:gd name="connsiteX12" fmla="*/ 0 w 173437"/>
                <a:gd name="connsiteY12" fmla="*/ 14453 h 16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3437" h="160791">
                  <a:moveTo>
                    <a:pt x="0" y="14453"/>
                  </a:moveTo>
                  <a:cubicBezTo>
                    <a:pt x="0" y="6323"/>
                    <a:pt x="6323" y="0"/>
                    <a:pt x="14453" y="0"/>
                  </a:cubicBezTo>
                  <a:lnTo>
                    <a:pt x="158985" y="0"/>
                  </a:lnTo>
                  <a:cubicBezTo>
                    <a:pt x="167114" y="0"/>
                    <a:pt x="173438" y="6323"/>
                    <a:pt x="173438" y="14453"/>
                  </a:cubicBezTo>
                  <a:lnTo>
                    <a:pt x="173438" y="28906"/>
                  </a:lnTo>
                  <a:lnTo>
                    <a:pt x="115625" y="28906"/>
                  </a:lnTo>
                  <a:cubicBezTo>
                    <a:pt x="92139" y="28906"/>
                    <a:pt x="72266" y="48779"/>
                    <a:pt x="72266" y="72266"/>
                  </a:cubicBezTo>
                  <a:lnTo>
                    <a:pt x="72266" y="131885"/>
                  </a:lnTo>
                  <a:lnTo>
                    <a:pt x="28906" y="160791"/>
                  </a:lnTo>
                  <a:lnTo>
                    <a:pt x="28906" y="130078"/>
                  </a:lnTo>
                  <a:cubicBezTo>
                    <a:pt x="28906" y="121948"/>
                    <a:pt x="22583" y="115625"/>
                    <a:pt x="14453" y="115625"/>
                  </a:cubicBezTo>
                  <a:cubicBezTo>
                    <a:pt x="6323" y="115625"/>
                    <a:pt x="0" y="109302"/>
                    <a:pt x="0" y="101172"/>
                  </a:cubicBezTo>
                  <a:lnTo>
                    <a:pt x="0" y="14453"/>
                  </a:lnTo>
                  <a:close/>
                </a:path>
              </a:pathLst>
            </a:custGeom>
            <a:solidFill>
              <a:srgbClr val="00BADE"/>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2" name="Freeform 266">
              <a:extLst>
                <a:ext uri="{FF2B5EF4-FFF2-40B4-BE49-F238E27FC236}">
                  <a16:creationId xmlns:a16="http://schemas.microsoft.com/office/drawing/2014/main" id="{1110DFAE-FFC6-CF0C-CDFF-1C313CFCD2B9}"/>
                </a:ext>
              </a:extLst>
            </p:cNvPr>
            <p:cNvSpPr/>
            <p:nvPr/>
          </p:nvSpPr>
          <p:spPr>
            <a:xfrm>
              <a:off x="5699369" y="3949169"/>
              <a:ext cx="202343" cy="160791"/>
            </a:xfrm>
            <a:custGeom>
              <a:avLst/>
              <a:gdLst>
                <a:gd name="connsiteX0" fmla="*/ 0 w 202343"/>
                <a:gd name="connsiteY0" fmla="*/ 14453 h 160791"/>
                <a:gd name="connsiteX1" fmla="*/ 14453 w 202343"/>
                <a:gd name="connsiteY1" fmla="*/ 0 h 160791"/>
                <a:gd name="connsiteX2" fmla="*/ 187891 w 202343"/>
                <a:gd name="connsiteY2" fmla="*/ 0 h 160791"/>
                <a:gd name="connsiteX3" fmla="*/ 202344 w 202343"/>
                <a:gd name="connsiteY3" fmla="*/ 14453 h 160791"/>
                <a:gd name="connsiteX4" fmla="*/ 202344 w 202343"/>
                <a:gd name="connsiteY4" fmla="*/ 101172 h 160791"/>
                <a:gd name="connsiteX5" fmla="*/ 187891 w 202343"/>
                <a:gd name="connsiteY5" fmla="*/ 115625 h 160791"/>
                <a:gd name="connsiteX6" fmla="*/ 115625 w 202343"/>
                <a:gd name="connsiteY6" fmla="*/ 115625 h 160791"/>
                <a:gd name="connsiteX7" fmla="*/ 107495 w 202343"/>
                <a:gd name="connsiteY7" fmla="*/ 118335 h 160791"/>
                <a:gd name="connsiteX8" fmla="*/ 43360 w 202343"/>
                <a:gd name="connsiteY8" fmla="*/ 160791 h 160791"/>
                <a:gd name="connsiteX9" fmla="*/ 43360 w 202343"/>
                <a:gd name="connsiteY9" fmla="*/ 130078 h 160791"/>
                <a:gd name="connsiteX10" fmla="*/ 28906 w 202343"/>
                <a:gd name="connsiteY10" fmla="*/ 115625 h 160791"/>
                <a:gd name="connsiteX11" fmla="*/ 14453 w 202343"/>
                <a:gd name="connsiteY11" fmla="*/ 115625 h 160791"/>
                <a:gd name="connsiteX12" fmla="*/ 0 w 202343"/>
                <a:gd name="connsiteY12" fmla="*/ 101172 h 160791"/>
                <a:gd name="connsiteX13" fmla="*/ 0 w 202343"/>
                <a:gd name="connsiteY13" fmla="*/ 14453 h 16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02343" h="160791">
                  <a:moveTo>
                    <a:pt x="0" y="14453"/>
                  </a:moveTo>
                  <a:cubicBezTo>
                    <a:pt x="0" y="6323"/>
                    <a:pt x="6323" y="0"/>
                    <a:pt x="14453" y="0"/>
                  </a:cubicBezTo>
                  <a:lnTo>
                    <a:pt x="187891" y="0"/>
                  </a:lnTo>
                  <a:cubicBezTo>
                    <a:pt x="196021" y="0"/>
                    <a:pt x="202344" y="6323"/>
                    <a:pt x="202344" y="14453"/>
                  </a:cubicBezTo>
                  <a:lnTo>
                    <a:pt x="202344" y="101172"/>
                  </a:lnTo>
                  <a:cubicBezTo>
                    <a:pt x="202344" y="109302"/>
                    <a:pt x="196021" y="115625"/>
                    <a:pt x="187891" y="115625"/>
                  </a:cubicBezTo>
                  <a:lnTo>
                    <a:pt x="115625" y="115625"/>
                  </a:lnTo>
                  <a:cubicBezTo>
                    <a:pt x="112915" y="115625"/>
                    <a:pt x="110205" y="116528"/>
                    <a:pt x="107495" y="118335"/>
                  </a:cubicBezTo>
                  <a:lnTo>
                    <a:pt x="43360" y="160791"/>
                  </a:lnTo>
                  <a:lnTo>
                    <a:pt x="43360" y="130078"/>
                  </a:lnTo>
                  <a:cubicBezTo>
                    <a:pt x="43360" y="121948"/>
                    <a:pt x="37036" y="115625"/>
                    <a:pt x="28906" y="115625"/>
                  </a:cubicBezTo>
                  <a:lnTo>
                    <a:pt x="14453" y="115625"/>
                  </a:lnTo>
                  <a:cubicBezTo>
                    <a:pt x="6323" y="115625"/>
                    <a:pt x="0" y="109302"/>
                    <a:pt x="0" y="101172"/>
                  </a:cubicBezTo>
                  <a:lnTo>
                    <a:pt x="0" y="14453"/>
                  </a:lnTo>
                  <a:close/>
                </a:path>
              </a:pathLst>
            </a:custGeom>
            <a:solidFill>
              <a:srgbClr val="00BADE"/>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grpSp>
          <p:nvGrpSpPr>
            <p:cNvPr id="23" name="Graphic 2">
              <a:extLst>
                <a:ext uri="{FF2B5EF4-FFF2-40B4-BE49-F238E27FC236}">
                  <a16:creationId xmlns:a16="http://schemas.microsoft.com/office/drawing/2014/main" id="{0CFFA87A-97BA-4ED8-AF8E-5DE756DA024A}"/>
                </a:ext>
              </a:extLst>
            </p:cNvPr>
            <p:cNvGrpSpPr/>
            <p:nvPr/>
          </p:nvGrpSpPr>
          <p:grpSpPr>
            <a:xfrm>
              <a:off x="5632524" y="3887743"/>
              <a:ext cx="867188" cy="794922"/>
              <a:chOff x="5632524" y="3887743"/>
              <a:chExt cx="867188" cy="794922"/>
            </a:xfrm>
            <a:solidFill>
              <a:srgbClr val="010101"/>
            </a:solidFill>
          </p:grpSpPr>
          <p:sp>
            <p:nvSpPr>
              <p:cNvPr id="24" name="Freeform 268">
                <a:extLst>
                  <a:ext uri="{FF2B5EF4-FFF2-40B4-BE49-F238E27FC236}">
                    <a16:creationId xmlns:a16="http://schemas.microsoft.com/office/drawing/2014/main" id="{11860893-E6AB-9C3F-12B8-AE0DE007C1D9}"/>
                  </a:ext>
                </a:extLst>
              </p:cNvPr>
              <p:cNvSpPr/>
              <p:nvPr/>
            </p:nvSpPr>
            <p:spPr>
              <a:xfrm>
                <a:off x="5632524" y="4290624"/>
                <a:ext cx="867188" cy="392041"/>
              </a:xfrm>
              <a:custGeom>
                <a:avLst/>
                <a:gdLst>
                  <a:gd name="connsiteX0" fmla="*/ 823829 w 867188"/>
                  <a:gd name="connsiteY0" fmla="*/ 30713 h 392041"/>
                  <a:gd name="connsiteX1" fmla="*/ 785890 w 867188"/>
                  <a:gd name="connsiteY1" fmla="*/ 47876 h 392041"/>
                  <a:gd name="connsiteX2" fmla="*/ 719044 w 867188"/>
                  <a:gd name="connsiteY2" fmla="*/ 88525 h 392041"/>
                  <a:gd name="connsiteX3" fmla="*/ 664845 w 867188"/>
                  <a:gd name="connsiteY3" fmla="*/ 88525 h 392041"/>
                  <a:gd name="connsiteX4" fmla="*/ 650391 w 867188"/>
                  <a:gd name="connsiteY4" fmla="*/ 102979 h 392041"/>
                  <a:gd name="connsiteX5" fmla="*/ 650391 w 867188"/>
                  <a:gd name="connsiteY5" fmla="*/ 131885 h 392041"/>
                  <a:gd name="connsiteX6" fmla="*/ 619679 w 867188"/>
                  <a:gd name="connsiteY6" fmla="*/ 131885 h 392041"/>
                  <a:gd name="connsiteX7" fmla="*/ 607032 w 867188"/>
                  <a:gd name="connsiteY7" fmla="*/ 56909 h 392041"/>
                  <a:gd name="connsiteX8" fmla="*/ 590772 w 867188"/>
                  <a:gd name="connsiteY8" fmla="*/ 45166 h 392041"/>
                  <a:gd name="connsiteX9" fmla="*/ 579029 w 867188"/>
                  <a:gd name="connsiteY9" fmla="*/ 61426 h 392041"/>
                  <a:gd name="connsiteX10" fmla="*/ 590772 w 867188"/>
                  <a:gd name="connsiteY10" fmla="*/ 130982 h 392041"/>
                  <a:gd name="connsiteX11" fmla="*/ 548316 w 867188"/>
                  <a:gd name="connsiteY11" fmla="*/ 130982 h 392041"/>
                  <a:gd name="connsiteX12" fmla="*/ 537476 w 867188"/>
                  <a:gd name="connsiteY12" fmla="*/ 56909 h 392041"/>
                  <a:gd name="connsiteX13" fmla="*/ 513990 w 867188"/>
                  <a:gd name="connsiteY13" fmla="*/ 24390 h 392041"/>
                  <a:gd name="connsiteX14" fmla="*/ 469727 w 867188"/>
                  <a:gd name="connsiteY14" fmla="*/ 1807 h 392041"/>
                  <a:gd name="connsiteX15" fmla="*/ 463404 w 867188"/>
                  <a:gd name="connsiteY15" fmla="*/ 0 h 392041"/>
                  <a:gd name="connsiteX16" fmla="*/ 405591 w 867188"/>
                  <a:gd name="connsiteY16" fmla="*/ 0 h 392041"/>
                  <a:gd name="connsiteX17" fmla="*/ 399268 w 867188"/>
                  <a:gd name="connsiteY17" fmla="*/ 1807 h 392041"/>
                  <a:gd name="connsiteX18" fmla="*/ 355005 w 867188"/>
                  <a:gd name="connsiteY18" fmla="*/ 24390 h 392041"/>
                  <a:gd name="connsiteX19" fmla="*/ 331519 w 867188"/>
                  <a:gd name="connsiteY19" fmla="*/ 56909 h 392041"/>
                  <a:gd name="connsiteX20" fmla="*/ 320679 w 867188"/>
                  <a:gd name="connsiteY20" fmla="*/ 130982 h 392041"/>
                  <a:gd name="connsiteX21" fmla="*/ 278223 w 867188"/>
                  <a:gd name="connsiteY21" fmla="*/ 130982 h 392041"/>
                  <a:gd name="connsiteX22" fmla="*/ 289966 w 867188"/>
                  <a:gd name="connsiteY22" fmla="*/ 61426 h 392041"/>
                  <a:gd name="connsiteX23" fmla="*/ 278223 w 867188"/>
                  <a:gd name="connsiteY23" fmla="*/ 45166 h 392041"/>
                  <a:gd name="connsiteX24" fmla="*/ 261963 w 867188"/>
                  <a:gd name="connsiteY24" fmla="*/ 56909 h 392041"/>
                  <a:gd name="connsiteX25" fmla="*/ 261963 w 867188"/>
                  <a:gd name="connsiteY25" fmla="*/ 56909 h 392041"/>
                  <a:gd name="connsiteX26" fmla="*/ 249317 w 867188"/>
                  <a:gd name="connsiteY26" fmla="*/ 131885 h 392041"/>
                  <a:gd name="connsiteX27" fmla="*/ 216797 w 867188"/>
                  <a:gd name="connsiteY27" fmla="*/ 131885 h 392041"/>
                  <a:gd name="connsiteX28" fmla="*/ 216797 w 867188"/>
                  <a:gd name="connsiteY28" fmla="*/ 102979 h 392041"/>
                  <a:gd name="connsiteX29" fmla="*/ 202344 w 867188"/>
                  <a:gd name="connsiteY29" fmla="*/ 88525 h 392041"/>
                  <a:gd name="connsiteX30" fmla="*/ 148145 w 867188"/>
                  <a:gd name="connsiteY30" fmla="*/ 88525 h 392041"/>
                  <a:gd name="connsiteX31" fmla="*/ 81299 w 867188"/>
                  <a:gd name="connsiteY31" fmla="*/ 47876 h 392041"/>
                  <a:gd name="connsiteX32" fmla="*/ 43359 w 867188"/>
                  <a:gd name="connsiteY32" fmla="*/ 30713 h 392041"/>
                  <a:gd name="connsiteX33" fmla="*/ 0 w 867188"/>
                  <a:gd name="connsiteY33" fmla="*/ 74072 h 392041"/>
                  <a:gd name="connsiteX34" fmla="*/ 0 w 867188"/>
                  <a:gd name="connsiteY34" fmla="*/ 247510 h 392041"/>
                  <a:gd name="connsiteX35" fmla="*/ 9937 w 867188"/>
                  <a:gd name="connsiteY35" fmla="*/ 261060 h 392041"/>
                  <a:gd name="connsiteX36" fmla="*/ 14453 w 867188"/>
                  <a:gd name="connsiteY36" fmla="*/ 262866 h 392041"/>
                  <a:gd name="connsiteX37" fmla="*/ 14453 w 867188"/>
                  <a:gd name="connsiteY37" fmla="*/ 363135 h 392041"/>
                  <a:gd name="connsiteX38" fmla="*/ 0 w 867188"/>
                  <a:gd name="connsiteY38" fmla="*/ 363135 h 392041"/>
                  <a:gd name="connsiteX39" fmla="*/ 0 w 867188"/>
                  <a:gd name="connsiteY39" fmla="*/ 392042 h 392041"/>
                  <a:gd name="connsiteX40" fmla="*/ 867189 w 867188"/>
                  <a:gd name="connsiteY40" fmla="*/ 392042 h 392041"/>
                  <a:gd name="connsiteX41" fmla="*/ 867189 w 867188"/>
                  <a:gd name="connsiteY41" fmla="*/ 363135 h 392041"/>
                  <a:gd name="connsiteX42" fmla="*/ 852735 w 867188"/>
                  <a:gd name="connsiteY42" fmla="*/ 363135 h 392041"/>
                  <a:gd name="connsiteX43" fmla="*/ 852735 w 867188"/>
                  <a:gd name="connsiteY43" fmla="*/ 233960 h 392041"/>
                  <a:gd name="connsiteX44" fmla="*/ 858155 w 867188"/>
                  <a:gd name="connsiteY44" fmla="*/ 231250 h 392041"/>
                  <a:gd name="connsiteX45" fmla="*/ 867189 w 867188"/>
                  <a:gd name="connsiteY45" fmla="*/ 217700 h 392041"/>
                  <a:gd name="connsiteX46" fmla="*/ 867189 w 867188"/>
                  <a:gd name="connsiteY46" fmla="*/ 73169 h 392041"/>
                  <a:gd name="connsiteX47" fmla="*/ 823829 w 867188"/>
                  <a:gd name="connsiteY47" fmla="*/ 30713 h 392041"/>
                  <a:gd name="connsiteX48" fmla="*/ 693751 w 867188"/>
                  <a:gd name="connsiteY48" fmla="*/ 303516 h 392041"/>
                  <a:gd name="connsiteX49" fmla="*/ 727174 w 867188"/>
                  <a:gd name="connsiteY49" fmla="*/ 363135 h 392041"/>
                  <a:gd name="connsiteX50" fmla="*/ 693751 w 867188"/>
                  <a:gd name="connsiteY50" fmla="*/ 363135 h 392041"/>
                  <a:gd name="connsiteX51" fmla="*/ 693751 w 867188"/>
                  <a:gd name="connsiteY51" fmla="*/ 303516 h 392041"/>
                  <a:gd name="connsiteX52" fmla="*/ 693751 w 867188"/>
                  <a:gd name="connsiteY52" fmla="*/ 160791 h 392041"/>
                  <a:gd name="connsiteX53" fmla="*/ 737110 w 867188"/>
                  <a:gd name="connsiteY53" fmla="*/ 160791 h 392041"/>
                  <a:gd name="connsiteX54" fmla="*/ 743433 w 867188"/>
                  <a:gd name="connsiteY54" fmla="*/ 158984 h 392041"/>
                  <a:gd name="connsiteX55" fmla="*/ 780470 w 867188"/>
                  <a:gd name="connsiteY55" fmla="*/ 140918 h 392041"/>
                  <a:gd name="connsiteX56" fmla="*/ 780470 w 867188"/>
                  <a:gd name="connsiteY56" fmla="*/ 167114 h 392041"/>
                  <a:gd name="connsiteX57" fmla="*/ 693751 w 867188"/>
                  <a:gd name="connsiteY57" fmla="*/ 221314 h 392041"/>
                  <a:gd name="connsiteX58" fmla="*/ 693751 w 867188"/>
                  <a:gd name="connsiteY58" fmla="*/ 160791 h 392041"/>
                  <a:gd name="connsiteX59" fmla="*/ 359522 w 867188"/>
                  <a:gd name="connsiteY59" fmla="*/ 62329 h 392041"/>
                  <a:gd name="connsiteX60" fmla="*/ 367652 w 867188"/>
                  <a:gd name="connsiteY60" fmla="*/ 51489 h 392041"/>
                  <a:gd name="connsiteX61" fmla="*/ 409205 w 867188"/>
                  <a:gd name="connsiteY61" fmla="*/ 30713 h 392041"/>
                  <a:gd name="connsiteX62" fmla="*/ 459791 w 867188"/>
                  <a:gd name="connsiteY62" fmla="*/ 30713 h 392041"/>
                  <a:gd name="connsiteX63" fmla="*/ 501343 w 867188"/>
                  <a:gd name="connsiteY63" fmla="*/ 51489 h 392041"/>
                  <a:gd name="connsiteX64" fmla="*/ 509473 w 867188"/>
                  <a:gd name="connsiteY64" fmla="*/ 62329 h 392041"/>
                  <a:gd name="connsiteX65" fmla="*/ 519410 w 867188"/>
                  <a:gd name="connsiteY65" fmla="*/ 131885 h 392041"/>
                  <a:gd name="connsiteX66" fmla="*/ 492310 w 867188"/>
                  <a:gd name="connsiteY66" fmla="*/ 131885 h 392041"/>
                  <a:gd name="connsiteX67" fmla="*/ 492310 w 867188"/>
                  <a:gd name="connsiteY67" fmla="*/ 74072 h 392041"/>
                  <a:gd name="connsiteX68" fmla="*/ 477857 w 867188"/>
                  <a:gd name="connsiteY68" fmla="*/ 59619 h 392041"/>
                  <a:gd name="connsiteX69" fmla="*/ 391138 w 867188"/>
                  <a:gd name="connsiteY69" fmla="*/ 59619 h 392041"/>
                  <a:gd name="connsiteX70" fmla="*/ 376685 w 867188"/>
                  <a:gd name="connsiteY70" fmla="*/ 74072 h 392041"/>
                  <a:gd name="connsiteX71" fmla="*/ 376685 w 867188"/>
                  <a:gd name="connsiteY71" fmla="*/ 131885 h 392041"/>
                  <a:gd name="connsiteX72" fmla="*/ 349586 w 867188"/>
                  <a:gd name="connsiteY72" fmla="*/ 131885 h 392041"/>
                  <a:gd name="connsiteX73" fmla="*/ 359522 w 867188"/>
                  <a:gd name="connsiteY73" fmla="*/ 62329 h 392041"/>
                  <a:gd name="connsiteX74" fmla="*/ 462501 w 867188"/>
                  <a:gd name="connsiteY74" fmla="*/ 131885 h 392041"/>
                  <a:gd name="connsiteX75" fmla="*/ 404688 w 867188"/>
                  <a:gd name="connsiteY75" fmla="*/ 131885 h 392041"/>
                  <a:gd name="connsiteX76" fmla="*/ 404688 w 867188"/>
                  <a:gd name="connsiteY76" fmla="*/ 88525 h 392041"/>
                  <a:gd name="connsiteX77" fmla="*/ 462501 w 867188"/>
                  <a:gd name="connsiteY77" fmla="*/ 88525 h 392041"/>
                  <a:gd name="connsiteX78" fmla="*/ 462501 w 867188"/>
                  <a:gd name="connsiteY78" fmla="*/ 131885 h 392041"/>
                  <a:gd name="connsiteX79" fmla="*/ 664845 w 867188"/>
                  <a:gd name="connsiteY79" fmla="*/ 160791 h 392041"/>
                  <a:gd name="connsiteX80" fmla="*/ 664845 w 867188"/>
                  <a:gd name="connsiteY80" fmla="*/ 189698 h 392041"/>
                  <a:gd name="connsiteX81" fmla="*/ 202344 w 867188"/>
                  <a:gd name="connsiteY81" fmla="*/ 189698 h 392041"/>
                  <a:gd name="connsiteX82" fmla="*/ 202344 w 867188"/>
                  <a:gd name="connsiteY82" fmla="*/ 160791 h 392041"/>
                  <a:gd name="connsiteX83" fmla="*/ 664845 w 867188"/>
                  <a:gd name="connsiteY83" fmla="*/ 160791 h 392041"/>
                  <a:gd name="connsiteX84" fmla="*/ 520313 w 867188"/>
                  <a:gd name="connsiteY84" fmla="*/ 221314 h 392041"/>
                  <a:gd name="connsiteX85" fmla="*/ 520313 w 867188"/>
                  <a:gd name="connsiteY85" fmla="*/ 218604 h 392041"/>
                  <a:gd name="connsiteX86" fmla="*/ 607032 w 867188"/>
                  <a:gd name="connsiteY86" fmla="*/ 218604 h 392041"/>
                  <a:gd name="connsiteX87" fmla="*/ 607032 w 867188"/>
                  <a:gd name="connsiteY87" fmla="*/ 363135 h 392041"/>
                  <a:gd name="connsiteX88" fmla="*/ 478760 w 867188"/>
                  <a:gd name="connsiteY88" fmla="*/ 363135 h 392041"/>
                  <a:gd name="connsiteX89" fmla="*/ 490503 w 867188"/>
                  <a:gd name="connsiteY89" fmla="*/ 268287 h 392041"/>
                  <a:gd name="connsiteX90" fmla="*/ 507667 w 867188"/>
                  <a:gd name="connsiteY90" fmla="*/ 251123 h 392041"/>
                  <a:gd name="connsiteX91" fmla="*/ 520313 w 867188"/>
                  <a:gd name="connsiteY91" fmla="*/ 221314 h 392041"/>
                  <a:gd name="connsiteX92" fmla="*/ 359522 w 867188"/>
                  <a:gd name="connsiteY92" fmla="*/ 252027 h 392041"/>
                  <a:gd name="connsiteX93" fmla="*/ 376685 w 867188"/>
                  <a:gd name="connsiteY93" fmla="*/ 269190 h 392041"/>
                  <a:gd name="connsiteX94" fmla="*/ 388428 w 867188"/>
                  <a:gd name="connsiteY94" fmla="*/ 364038 h 392041"/>
                  <a:gd name="connsiteX95" fmla="*/ 260156 w 867188"/>
                  <a:gd name="connsiteY95" fmla="*/ 364038 h 392041"/>
                  <a:gd name="connsiteX96" fmla="*/ 260156 w 867188"/>
                  <a:gd name="connsiteY96" fmla="*/ 219507 h 392041"/>
                  <a:gd name="connsiteX97" fmla="*/ 346875 w 867188"/>
                  <a:gd name="connsiteY97" fmla="*/ 219507 h 392041"/>
                  <a:gd name="connsiteX98" fmla="*/ 346875 w 867188"/>
                  <a:gd name="connsiteY98" fmla="*/ 222217 h 392041"/>
                  <a:gd name="connsiteX99" fmla="*/ 359522 w 867188"/>
                  <a:gd name="connsiteY99" fmla="*/ 252027 h 392041"/>
                  <a:gd name="connsiteX100" fmla="*/ 173438 w 867188"/>
                  <a:gd name="connsiteY100" fmla="*/ 279127 h 392041"/>
                  <a:gd name="connsiteX101" fmla="*/ 158081 w 867188"/>
                  <a:gd name="connsiteY101" fmla="*/ 228540 h 392041"/>
                  <a:gd name="connsiteX102" fmla="*/ 151758 w 867188"/>
                  <a:gd name="connsiteY102" fmla="*/ 220411 h 392041"/>
                  <a:gd name="connsiteX103" fmla="*/ 86719 w 867188"/>
                  <a:gd name="connsiteY103" fmla="*/ 181567 h 392041"/>
                  <a:gd name="connsiteX104" fmla="*/ 86719 w 867188"/>
                  <a:gd name="connsiteY104" fmla="*/ 140918 h 392041"/>
                  <a:gd name="connsiteX105" fmla="*/ 123755 w 867188"/>
                  <a:gd name="connsiteY105" fmla="*/ 158984 h 392041"/>
                  <a:gd name="connsiteX106" fmla="*/ 130078 w 867188"/>
                  <a:gd name="connsiteY106" fmla="*/ 160791 h 392041"/>
                  <a:gd name="connsiteX107" fmla="*/ 173438 w 867188"/>
                  <a:gd name="connsiteY107" fmla="*/ 160791 h 392041"/>
                  <a:gd name="connsiteX108" fmla="*/ 173438 w 867188"/>
                  <a:gd name="connsiteY108" fmla="*/ 279127 h 392041"/>
                  <a:gd name="connsiteX109" fmla="*/ 43359 w 867188"/>
                  <a:gd name="connsiteY109" fmla="*/ 272803 h 392041"/>
                  <a:gd name="connsiteX110" fmla="*/ 89429 w 867188"/>
                  <a:gd name="connsiteY110" fmla="*/ 288160 h 392041"/>
                  <a:gd name="connsiteX111" fmla="*/ 111108 w 867188"/>
                  <a:gd name="connsiteY111" fmla="*/ 363135 h 392041"/>
                  <a:gd name="connsiteX112" fmla="*/ 43359 w 867188"/>
                  <a:gd name="connsiteY112" fmla="*/ 363135 h 392041"/>
                  <a:gd name="connsiteX113" fmla="*/ 43359 w 867188"/>
                  <a:gd name="connsiteY113" fmla="*/ 272803 h 392041"/>
                  <a:gd name="connsiteX114" fmla="*/ 140918 w 867188"/>
                  <a:gd name="connsiteY114" fmla="*/ 363135 h 392041"/>
                  <a:gd name="connsiteX115" fmla="*/ 114722 w 867188"/>
                  <a:gd name="connsiteY115" fmla="*/ 272803 h 392041"/>
                  <a:gd name="connsiteX116" fmla="*/ 105689 w 867188"/>
                  <a:gd name="connsiteY116" fmla="*/ 262866 h 392041"/>
                  <a:gd name="connsiteX117" fmla="*/ 28906 w 867188"/>
                  <a:gd name="connsiteY117" fmla="*/ 237573 h 392041"/>
                  <a:gd name="connsiteX118" fmla="*/ 28906 w 867188"/>
                  <a:gd name="connsiteY118" fmla="*/ 74976 h 392041"/>
                  <a:gd name="connsiteX119" fmla="*/ 43359 w 867188"/>
                  <a:gd name="connsiteY119" fmla="*/ 60523 h 392041"/>
                  <a:gd name="connsiteX120" fmla="*/ 61426 w 867188"/>
                  <a:gd name="connsiteY120" fmla="*/ 70459 h 392041"/>
                  <a:gd name="connsiteX121" fmla="*/ 65039 w 867188"/>
                  <a:gd name="connsiteY121" fmla="*/ 73169 h 392041"/>
                  <a:gd name="connsiteX122" fmla="*/ 137305 w 867188"/>
                  <a:gd name="connsiteY122" fmla="*/ 116529 h 392041"/>
                  <a:gd name="connsiteX123" fmla="*/ 144531 w 867188"/>
                  <a:gd name="connsiteY123" fmla="*/ 118335 h 392041"/>
                  <a:gd name="connsiteX124" fmla="*/ 187891 w 867188"/>
                  <a:gd name="connsiteY124" fmla="*/ 118335 h 392041"/>
                  <a:gd name="connsiteX125" fmla="*/ 187891 w 867188"/>
                  <a:gd name="connsiteY125" fmla="*/ 132788 h 392041"/>
                  <a:gd name="connsiteX126" fmla="*/ 133691 w 867188"/>
                  <a:gd name="connsiteY126" fmla="*/ 132788 h 392041"/>
                  <a:gd name="connsiteX127" fmla="*/ 78589 w 867188"/>
                  <a:gd name="connsiteY127" fmla="*/ 105689 h 392041"/>
                  <a:gd name="connsiteX128" fmla="*/ 59619 w 867188"/>
                  <a:gd name="connsiteY128" fmla="*/ 112012 h 392041"/>
                  <a:gd name="connsiteX129" fmla="*/ 57813 w 867188"/>
                  <a:gd name="connsiteY129" fmla="*/ 118335 h 392041"/>
                  <a:gd name="connsiteX130" fmla="*/ 57813 w 867188"/>
                  <a:gd name="connsiteY130" fmla="*/ 190601 h 392041"/>
                  <a:gd name="connsiteX131" fmla="*/ 65039 w 867188"/>
                  <a:gd name="connsiteY131" fmla="*/ 203247 h 392041"/>
                  <a:gd name="connsiteX132" fmla="*/ 132788 w 867188"/>
                  <a:gd name="connsiteY132" fmla="*/ 243897 h 392041"/>
                  <a:gd name="connsiteX133" fmla="*/ 168921 w 867188"/>
                  <a:gd name="connsiteY133" fmla="*/ 364038 h 392041"/>
                  <a:gd name="connsiteX134" fmla="*/ 140918 w 867188"/>
                  <a:gd name="connsiteY134" fmla="*/ 364038 h 392041"/>
                  <a:gd name="connsiteX135" fmla="*/ 202344 w 867188"/>
                  <a:gd name="connsiteY135" fmla="*/ 363135 h 392041"/>
                  <a:gd name="connsiteX136" fmla="*/ 202344 w 867188"/>
                  <a:gd name="connsiteY136" fmla="*/ 218604 h 392041"/>
                  <a:gd name="connsiteX137" fmla="*/ 231250 w 867188"/>
                  <a:gd name="connsiteY137" fmla="*/ 218604 h 392041"/>
                  <a:gd name="connsiteX138" fmla="*/ 231250 w 867188"/>
                  <a:gd name="connsiteY138" fmla="*/ 363135 h 392041"/>
                  <a:gd name="connsiteX139" fmla="*/ 202344 w 867188"/>
                  <a:gd name="connsiteY139" fmla="*/ 363135 h 392041"/>
                  <a:gd name="connsiteX140" fmla="*/ 417335 w 867188"/>
                  <a:gd name="connsiteY140" fmla="*/ 363135 h 392041"/>
                  <a:gd name="connsiteX141" fmla="*/ 404688 w 867188"/>
                  <a:gd name="connsiteY141" fmla="*/ 260156 h 392041"/>
                  <a:gd name="connsiteX142" fmla="*/ 400171 w 867188"/>
                  <a:gd name="connsiteY142" fmla="*/ 252027 h 392041"/>
                  <a:gd name="connsiteX143" fmla="*/ 379395 w 867188"/>
                  <a:gd name="connsiteY143" fmla="*/ 231250 h 392041"/>
                  <a:gd name="connsiteX144" fmla="*/ 374878 w 867188"/>
                  <a:gd name="connsiteY144" fmla="*/ 221314 h 392041"/>
                  <a:gd name="connsiteX145" fmla="*/ 374878 w 867188"/>
                  <a:gd name="connsiteY145" fmla="*/ 218604 h 392041"/>
                  <a:gd name="connsiteX146" fmla="*/ 490503 w 867188"/>
                  <a:gd name="connsiteY146" fmla="*/ 218604 h 392041"/>
                  <a:gd name="connsiteX147" fmla="*/ 490503 w 867188"/>
                  <a:gd name="connsiteY147" fmla="*/ 221314 h 392041"/>
                  <a:gd name="connsiteX148" fmla="*/ 485987 w 867188"/>
                  <a:gd name="connsiteY148" fmla="*/ 231250 h 392041"/>
                  <a:gd name="connsiteX149" fmla="*/ 465211 w 867188"/>
                  <a:gd name="connsiteY149" fmla="*/ 252027 h 392041"/>
                  <a:gd name="connsiteX150" fmla="*/ 460694 w 867188"/>
                  <a:gd name="connsiteY150" fmla="*/ 260156 h 392041"/>
                  <a:gd name="connsiteX151" fmla="*/ 448048 w 867188"/>
                  <a:gd name="connsiteY151" fmla="*/ 363135 h 392041"/>
                  <a:gd name="connsiteX152" fmla="*/ 417335 w 867188"/>
                  <a:gd name="connsiteY152" fmla="*/ 363135 h 392041"/>
                  <a:gd name="connsiteX153" fmla="*/ 635938 w 867188"/>
                  <a:gd name="connsiteY153" fmla="*/ 363135 h 392041"/>
                  <a:gd name="connsiteX154" fmla="*/ 635938 w 867188"/>
                  <a:gd name="connsiteY154" fmla="*/ 218604 h 392041"/>
                  <a:gd name="connsiteX155" fmla="*/ 664845 w 867188"/>
                  <a:gd name="connsiteY155" fmla="*/ 218604 h 392041"/>
                  <a:gd name="connsiteX156" fmla="*/ 664845 w 867188"/>
                  <a:gd name="connsiteY156" fmla="*/ 363135 h 392041"/>
                  <a:gd name="connsiteX157" fmla="*/ 635938 w 867188"/>
                  <a:gd name="connsiteY157" fmla="*/ 363135 h 392041"/>
                  <a:gd name="connsiteX158" fmla="*/ 760597 w 867188"/>
                  <a:gd name="connsiteY158" fmla="*/ 363135 h 392041"/>
                  <a:gd name="connsiteX159" fmla="*/ 699171 w 867188"/>
                  <a:gd name="connsiteY159" fmla="*/ 252930 h 392041"/>
                  <a:gd name="connsiteX160" fmla="*/ 803053 w 867188"/>
                  <a:gd name="connsiteY160" fmla="*/ 187891 h 392041"/>
                  <a:gd name="connsiteX161" fmla="*/ 810279 w 867188"/>
                  <a:gd name="connsiteY161" fmla="*/ 175245 h 392041"/>
                  <a:gd name="connsiteX162" fmla="*/ 810279 w 867188"/>
                  <a:gd name="connsiteY162" fmla="*/ 117432 h 392041"/>
                  <a:gd name="connsiteX163" fmla="*/ 795826 w 867188"/>
                  <a:gd name="connsiteY163" fmla="*/ 102979 h 392041"/>
                  <a:gd name="connsiteX164" fmla="*/ 789503 w 867188"/>
                  <a:gd name="connsiteY164" fmla="*/ 104785 h 392041"/>
                  <a:gd name="connsiteX165" fmla="*/ 734400 w 867188"/>
                  <a:gd name="connsiteY165" fmla="*/ 131885 h 392041"/>
                  <a:gd name="connsiteX166" fmla="*/ 680201 w 867188"/>
                  <a:gd name="connsiteY166" fmla="*/ 131885 h 392041"/>
                  <a:gd name="connsiteX167" fmla="*/ 680201 w 867188"/>
                  <a:gd name="connsiteY167" fmla="*/ 117432 h 392041"/>
                  <a:gd name="connsiteX168" fmla="*/ 723561 w 867188"/>
                  <a:gd name="connsiteY168" fmla="*/ 117432 h 392041"/>
                  <a:gd name="connsiteX169" fmla="*/ 730787 w 867188"/>
                  <a:gd name="connsiteY169" fmla="*/ 115625 h 392041"/>
                  <a:gd name="connsiteX170" fmla="*/ 803053 w 867188"/>
                  <a:gd name="connsiteY170" fmla="*/ 72266 h 392041"/>
                  <a:gd name="connsiteX171" fmla="*/ 806666 w 867188"/>
                  <a:gd name="connsiteY171" fmla="*/ 69556 h 392041"/>
                  <a:gd name="connsiteX172" fmla="*/ 824732 w 867188"/>
                  <a:gd name="connsiteY172" fmla="*/ 59619 h 392041"/>
                  <a:gd name="connsiteX173" fmla="*/ 839186 w 867188"/>
                  <a:gd name="connsiteY173" fmla="*/ 74072 h 392041"/>
                  <a:gd name="connsiteX174" fmla="*/ 839186 w 867188"/>
                  <a:gd name="connsiteY174" fmla="*/ 208667 h 392041"/>
                  <a:gd name="connsiteX175" fmla="*/ 747047 w 867188"/>
                  <a:gd name="connsiteY175" fmla="*/ 248413 h 392041"/>
                  <a:gd name="connsiteX176" fmla="*/ 738917 w 867188"/>
                  <a:gd name="connsiteY176" fmla="*/ 265577 h 392041"/>
                  <a:gd name="connsiteX177" fmla="*/ 763307 w 867188"/>
                  <a:gd name="connsiteY177" fmla="*/ 363135 h 392041"/>
                  <a:gd name="connsiteX178" fmla="*/ 760597 w 867188"/>
                  <a:gd name="connsiteY178" fmla="*/ 363135 h 392041"/>
                  <a:gd name="connsiteX179" fmla="*/ 823829 w 867188"/>
                  <a:gd name="connsiteY179" fmla="*/ 363135 h 392041"/>
                  <a:gd name="connsiteX180" fmla="*/ 791310 w 867188"/>
                  <a:gd name="connsiteY180" fmla="*/ 363135 h 392041"/>
                  <a:gd name="connsiteX181" fmla="*/ 767823 w 867188"/>
                  <a:gd name="connsiteY181" fmla="*/ 270093 h 392041"/>
                  <a:gd name="connsiteX182" fmla="*/ 822926 w 867188"/>
                  <a:gd name="connsiteY182" fmla="*/ 246607 h 392041"/>
                  <a:gd name="connsiteX183" fmla="*/ 822926 w 867188"/>
                  <a:gd name="connsiteY183" fmla="*/ 363135 h 392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867188" h="392041">
                    <a:moveTo>
                      <a:pt x="823829" y="30713"/>
                    </a:moveTo>
                    <a:cubicBezTo>
                      <a:pt x="804860" y="30713"/>
                      <a:pt x="790406" y="43359"/>
                      <a:pt x="785890" y="47876"/>
                    </a:cubicBezTo>
                    <a:lnTo>
                      <a:pt x="719044" y="88525"/>
                    </a:lnTo>
                    <a:lnTo>
                      <a:pt x="664845" y="88525"/>
                    </a:lnTo>
                    <a:cubicBezTo>
                      <a:pt x="656715" y="88525"/>
                      <a:pt x="650391" y="94849"/>
                      <a:pt x="650391" y="102979"/>
                    </a:cubicBezTo>
                    <a:lnTo>
                      <a:pt x="650391" y="131885"/>
                    </a:lnTo>
                    <a:lnTo>
                      <a:pt x="619679" y="131885"/>
                    </a:lnTo>
                    <a:lnTo>
                      <a:pt x="607032" y="56909"/>
                    </a:lnTo>
                    <a:cubicBezTo>
                      <a:pt x="606129" y="48780"/>
                      <a:pt x="597999" y="43359"/>
                      <a:pt x="590772" y="45166"/>
                    </a:cubicBezTo>
                    <a:cubicBezTo>
                      <a:pt x="582642" y="46069"/>
                      <a:pt x="577222" y="54199"/>
                      <a:pt x="579029" y="61426"/>
                    </a:cubicBezTo>
                    <a:lnTo>
                      <a:pt x="590772" y="130982"/>
                    </a:lnTo>
                    <a:lnTo>
                      <a:pt x="548316" y="130982"/>
                    </a:lnTo>
                    <a:lnTo>
                      <a:pt x="537476" y="56909"/>
                    </a:lnTo>
                    <a:cubicBezTo>
                      <a:pt x="535670" y="42456"/>
                      <a:pt x="526636" y="30713"/>
                      <a:pt x="513990" y="24390"/>
                    </a:cubicBezTo>
                    <a:lnTo>
                      <a:pt x="469727" y="1807"/>
                    </a:lnTo>
                    <a:cubicBezTo>
                      <a:pt x="467920" y="903"/>
                      <a:pt x="465211" y="0"/>
                      <a:pt x="463404" y="0"/>
                    </a:cubicBezTo>
                    <a:lnTo>
                      <a:pt x="405591" y="0"/>
                    </a:lnTo>
                    <a:cubicBezTo>
                      <a:pt x="403785" y="0"/>
                      <a:pt x="401075" y="903"/>
                      <a:pt x="399268" y="1807"/>
                    </a:cubicBezTo>
                    <a:lnTo>
                      <a:pt x="355005" y="24390"/>
                    </a:lnTo>
                    <a:cubicBezTo>
                      <a:pt x="342359" y="30713"/>
                      <a:pt x="333326" y="43359"/>
                      <a:pt x="331519" y="56909"/>
                    </a:cubicBezTo>
                    <a:lnTo>
                      <a:pt x="320679" y="130982"/>
                    </a:lnTo>
                    <a:lnTo>
                      <a:pt x="278223" y="130982"/>
                    </a:lnTo>
                    <a:lnTo>
                      <a:pt x="289966" y="61426"/>
                    </a:lnTo>
                    <a:cubicBezTo>
                      <a:pt x="290870" y="53296"/>
                      <a:pt x="286353" y="46069"/>
                      <a:pt x="278223" y="45166"/>
                    </a:cubicBezTo>
                    <a:cubicBezTo>
                      <a:pt x="270093" y="44263"/>
                      <a:pt x="262867" y="48780"/>
                      <a:pt x="261963" y="56909"/>
                    </a:cubicBezTo>
                    <a:cubicBezTo>
                      <a:pt x="261963" y="56909"/>
                      <a:pt x="261963" y="56909"/>
                      <a:pt x="261963" y="56909"/>
                    </a:cubicBezTo>
                    <a:lnTo>
                      <a:pt x="249317" y="131885"/>
                    </a:lnTo>
                    <a:lnTo>
                      <a:pt x="216797" y="131885"/>
                    </a:lnTo>
                    <a:lnTo>
                      <a:pt x="216797" y="102979"/>
                    </a:lnTo>
                    <a:cubicBezTo>
                      <a:pt x="216797" y="94849"/>
                      <a:pt x="210474" y="88525"/>
                      <a:pt x="202344" y="88525"/>
                    </a:cubicBezTo>
                    <a:lnTo>
                      <a:pt x="148145" y="88525"/>
                    </a:lnTo>
                    <a:lnTo>
                      <a:pt x="81299" y="47876"/>
                    </a:lnTo>
                    <a:cubicBezTo>
                      <a:pt x="76782" y="43359"/>
                      <a:pt x="62329" y="30713"/>
                      <a:pt x="43359" y="30713"/>
                    </a:cubicBezTo>
                    <a:cubicBezTo>
                      <a:pt x="19873" y="30713"/>
                      <a:pt x="0" y="50586"/>
                      <a:pt x="0" y="74072"/>
                    </a:cubicBezTo>
                    <a:lnTo>
                      <a:pt x="0" y="247510"/>
                    </a:lnTo>
                    <a:cubicBezTo>
                      <a:pt x="0" y="253833"/>
                      <a:pt x="3613" y="259253"/>
                      <a:pt x="9937" y="261060"/>
                    </a:cubicBezTo>
                    <a:lnTo>
                      <a:pt x="14453" y="262866"/>
                    </a:lnTo>
                    <a:lnTo>
                      <a:pt x="14453" y="363135"/>
                    </a:lnTo>
                    <a:lnTo>
                      <a:pt x="0" y="363135"/>
                    </a:lnTo>
                    <a:lnTo>
                      <a:pt x="0" y="392042"/>
                    </a:lnTo>
                    <a:lnTo>
                      <a:pt x="867189" y="392042"/>
                    </a:lnTo>
                    <a:lnTo>
                      <a:pt x="867189" y="363135"/>
                    </a:lnTo>
                    <a:lnTo>
                      <a:pt x="852735" y="363135"/>
                    </a:lnTo>
                    <a:lnTo>
                      <a:pt x="852735" y="233960"/>
                    </a:lnTo>
                    <a:lnTo>
                      <a:pt x="858155" y="231250"/>
                    </a:lnTo>
                    <a:cubicBezTo>
                      <a:pt x="863575" y="228540"/>
                      <a:pt x="867189" y="224024"/>
                      <a:pt x="867189" y="217700"/>
                    </a:cubicBezTo>
                    <a:lnTo>
                      <a:pt x="867189" y="73169"/>
                    </a:lnTo>
                    <a:cubicBezTo>
                      <a:pt x="867189" y="50586"/>
                      <a:pt x="848219" y="30713"/>
                      <a:pt x="823829" y="30713"/>
                    </a:cubicBezTo>
                    <a:close/>
                    <a:moveTo>
                      <a:pt x="693751" y="303516"/>
                    </a:moveTo>
                    <a:lnTo>
                      <a:pt x="727174" y="363135"/>
                    </a:lnTo>
                    <a:lnTo>
                      <a:pt x="693751" y="363135"/>
                    </a:lnTo>
                    <a:lnTo>
                      <a:pt x="693751" y="303516"/>
                    </a:lnTo>
                    <a:close/>
                    <a:moveTo>
                      <a:pt x="693751" y="160791"/>
                    </a:moveTo>
                    <a:lnTo>
                      <a:pt x="737110" y="160791"/>
                    </a:lnTo>
                    <a:cubicBezTo>
                      <a:pt x="738917" y="160791"/>
                      <a:pt x="741627" y="159888"/>
                      <a:pt x="743433" y="158984"/>
                    </a:cubicBezTo>
                    <a:lnTo>
                      <a:pt x="780470" y="140918"/>
                    </a:lnTo>
                    <a:lnTo>
                      <a:pt x="780470" y="167114"/>
                    </a:lnTo>
                    <a:lnTo>
                      <a:pt x="693751" y="221314"/>
                    </a:lnTo>
                    <a:lnTo>
                      <a:pt x="693751" y="160791"/>
                    </a:lnTo>
                    <a:close/>
                    <a:moveTo>
                      <a:pt x="359522" y="62329"/>
                    </a:moveTo>
                    <a:cubicBezTo>
                      <a:pt x="360425" y="57813"/>
                      <a:pt x="363135" y="53296"/>
                      <a:pt x="367652" y="51489"/>
                    </a:cubicBezTo>
                    <a:lnTo>
                      <a:pt x="409205" y="30713"/>
                    </a:lnTo>
                    <a:lnTo>
                      <a:pt x="459791" y="30713"/>
                    </a:lnTo>
                    <a:lnTo>
                      <a:pt x="501343" y="51489"/>
                    </a:lnTo>
                    <a:cubicBezTo>
                      <a:pt x="505860" y="53296"/>
                      <a:pt x="508570" y="57813"/>
                      <a:pt x="509473" y="62329"/>
                    </a:cubicBezTo>
                    <a:lnTo>
                      <a:pt x="519410" y="131885"/>
                    </a:lnTo>
                    <a:lnTo>
                      <a:pt x="492310" y="131885"/>
                    </a:lnTo>
                    <a:lnTo>
                      <a:pt x="492310" y="74072"/>
                    </a:lnTo>
                    <a:cubicBezTo>
                      <a:pt x="492310" y="65942"/>
                      <a:pt x="485987" y="59619"/>
                      <a:pt x="477857" y="59619"/>
                    </a:cubicBezTo>
                    <a:lnTo>
                      <a:pt x="391138" y="59619"/>
                    </a:lnTo>
                    <a:cubicBezTo>
                      <a:pt x="383008" y="59619"/>
                      <a:pt x="376685" y="65942"/>
                      <a:pt x="376685" y="74072"/>
                    </a:cubicBezTo>
                    <a:lnTo>
                      <a:pt x="376685" y="131885"/>
                    </a:lnTo>
                    <a:lnTo>
                      <a:pt x="349586" y="131885"/>
                    </a:lnTo>
                    <a:lnTo>
                      <a:pt x="359522" y="62329"/>
                    </a:lnTo>
                    <a:close/>
                    <a:moveTo>
                      <a:pt x="462501" y="131885"/>
                    </a:moveTo>
                    <a:lnTo>
                      <a:pt x="404688" y="131885"/>
                    </a:lnTo>
                    <a:lnTo>
                      <a:pt x="404688" y="88525"/>
                    </a:lnTo>
                    <a:lnTo>
                      <a:pt x="462501" y="88525"/>
                    </a:lnTo>
                    <a:lnTo>
                      <a:pt x="462501" y="131885"/>
                    </a:lnTo>
                    <a:close/>
                    <a:moveTo>
                      <a:pt x="664845" y="160791"/>
                    </a:moveTo>
                    <a:lnTo>
                      <a:pt x="664845" y="189698"/>
                    </a:lnTo>
                    <a:lnTo>
                      <a:pt x="202344" y="189698"/>
                    </a:lnTo>
                    <a:lnTo>
                      <a:pt x="202344" y="160791"/>
                    </a:lnTo>
                    <a:lnTo>
                      <a:pt x="664845" y="160791"/>
                    </a:lnTo>
                    <a:close/>
                    <a:moveTo>
                      <a:pt x="520313" y="221314"/>
                    </a:moveTo>
                    <a:lnTo>
                      <a:pt x="520313" y="218604"/>
                    </a:lnTo>
                    <a:lnTo>
                      <a:pt x="607032" y="218604"/>
                    </a:lnTo>
                    <a:lnTo>
                      <a:pt x="607032" y="363135"/>
                    </a:lnTo>
                    <a:lnTo>
                      <a:pt x="478760" y="363135"/>
                    </a:lnTo>
                    <a:lnTo>
                      <a:pt x="490503" y="268287"/>
                    </a:lnTo>
                    <a:lnTo>
                      <a:pt x="507667" y="251123"/>
                    </a:lnTo>
                    <a:cubicBezTo>
                      <a:pt x="515797" y="243897"/>
                      <a:pt x="520313" y="233057"/>
                      <a:pt x="520313" y="221314"/>
                    </a:cubicBezTo>
                    <a:close/>
                    <a:moveTo>
                      <a:pt x="359522" y="252027"/>
                    </a:moveTo>
                    <a:lnTo>
                      <a:pt x="376685" y="269190"/>
                    </a:lnTo>
                    <a:lnTo>
                      <a:pt x="388428" y="364038"/>
                    </a:lnTo>
                    <a:lnTo>
                      <a:pt x="260156" y="364038"/>
                    </a:lnTo>
                    <a:lnTo>
                      <a:pt x="260156" y="219507"/>
                    </a:lnTo>
                    <a:lnTo>
                      <a:pt x="346875" y="219507"/>
                    </a:lnTo>
                    <a:lnTo>
                      <a:pt x="346875" y="222217"/>
                    </a:lnTo>
                    <a:cubicBezTo>
                      <a:pt x="346875" y="233057"/>
                      <a:pt x="351392" y="243897"/>
                      <a:pt x="359522" y="252027"/>
                    </a:cubicBezTo>
                    <a:close/>
                    <a:moveTo>
                      <a:pt x="173438" y="279127"/>
                    </a:moveTo>
                    <a:lnTo>
                      <a:pt x="158081" y="228540"/>
                    </a:lnTo>
                    <a:cubicBezTo>
                      <a:pt x="157178" y="224927"/>
                      <a:pt x="154468" y="222217"/>
                      <a:pt x="151758" y="220411"/>
                    </a:cubicBezTo>
                    <a:lnTo>
                      <a:pt x="86719" y="181567"/>
                    </a:lnTo>
                    <a:lnTo>
                      <a:pt x="86719" y="140918"/>
                    </a:lnTo>
                    <a:lnTo>
                      <a:pt x="123755" y="158984"/>
                    </a:lnTo>
                    <a:cubicBezTo>
                      <a:pt x="125562" y="159888"/>
                      <a:pt x="128272" y="160791"/>
                      <a:pt x="130078" y="160791"/>
                    </a:cubicBezTo>
                    <a:lnTo>
                      <a:pt x="173438" y="160791"/>
                    </a:lnTo>
                    <a:lnTo>
                      <a:pt x="173438" y="279127"/>
                    </a:lnTo>
                    <a:close/>
                    <a:moveTo>
                      <a:pt x="43359" y="272803"/>
                    </a:moveTo>
                    <a:lnTo>
                      <a:pt x="89429" y="288160"/>
                    </a:lnTo>
                    <a:lnTo>
                      <a:pt x="111108" y="363135"/>
                    </a:lnTo>
                    <a:lnTo>
                      <a:pt x="43359" y="363135"/>
                    </a:lnTo>
                    <a:lnTo>
                      <a:pt x="43359" y="272803"/>
                    </a:lnTo>
                    <a:close/>
                    <a:moveTo>
                      <a:pt x="140918" y="363135"/>
                    </a:moveTo>
                    <a:lnTo>
                      <a:pt x="114722" y="272803"/>
                    </a:lnTo>
                    <a:cubicBezTo>
                      <a:pt x="113819" y="268287"/>
                      <a:pt x="110205" y="264673"/>
                      <a:pt x="105689" y="262866"/>
                    </a:cubicBezTo>
                    <a:lnTo>
                      <a:pt x="28906" y="237573"/>
                    </a:lnTo>
                    <a:lnTo>
                      <a:pt x="28906" y="74976"/>
                    </a:lnTo>
                    <a:cubicBezTo>
                      <a:pt x="28906" y="66846"/>
                      <a:pt x="35229" y="60523"/>
                      <a:pt x="43359" y="60523"/>
                    </a:cubicBezTo>
                    <a:cubicBezTo>
                      <a:pt x="50586" y="60523"/>
                      <a:pt x="59619" y="67749"/>
                      <a:pt x="61426" y="70459"/>
                    </a:cubicBezTo>
                    <a:cubicBezTo>
                      <a:pt x="62329" y="71363"/>
                      <a:pt x="63233" y="72266"/>
                      <a:pt x="65039" y="73169"/>
                    </a:cubicBezTo>
                    <a:lnTo>
                      <a:pt x="137305" y="116529"/>
                    </a:lnTo>
                    <a:cubicBezTo>
                      <a:pt x="139111" y="117432"/>
                      <a:pt x="141822" y="118335"/>
                      <a:pt x="144531" y="118335"/>
                    </a:cubicBezTo>
                    <a:lnTo>
                      <a:pt x="187891" y="118335"/>
                    </a:lnTo>
                    <a:lnTo>
                      <a:pt x="187891" y="132788"/>
                    </a:lnTo>
                    <a:lnTo>
                      <a:pt x="133691" y="132788"/>
                    </a:lnTo>
                    <a:lnTo>
                      <a:pt x="78589" y="105689"/>
                    </a:lnTo>
                    <a:cubicBezTo>
                      <a:pt x="71362" y="102075"/>
                      <a:pt x="62329" y="104785"/>
                      <a:pt x="59619" y="112012"/>
                    </a:cubicBezTo>
                    <a:cubicBezTo>
                      <a:pt x="58716" y="113818"/>
                      <a:pt x="57813" y="116529"/>
                      <a:pt x="57813" y="118335"/>
                    </a:cubicBezTo>
                    <a:lnTo>
                      <a:pt x="57813" y="190601"/>
                    </a:lnTo>
                    <a:cubicBezTo>
                      <a:pt x="57813" y="196021"/>
                      <a:pt x="60523" y="200537"/>
                      <a:pt x="65039" y="203247"/>
                    </a:cubicBezTo>
                    <a:lnTo>
                      <a:pt x="132788" y="243897"/>
                    </a:lnTo>
                    <a:lnTo>
                      <a:pt x="168921" y="364038"/>
                    </a:lnTo>
                    <a:lnTo>
                      <a:pt x="140918" y="364038"/>
                    </a:lnTo>
                    <a:close/>
                    <a:moveTo>
                      <a:pt x="202344" y="363135"/>
                    </a:moveTo>
                    <a:lnTo>
                      <a:pt x="202344" y="218604"/>
                    </a:lnTo>
                    <a:lnTo>
                      <a:pt x="231250" y="218604"/>
                    </a:lnTo>
                    <a:lnTo>
                      <a:pt x="231250" y="363135"/>
                    </a:lnTo>
                    <a:lnTo>
                      <a:pt x="202344" y="363135"/>
                    </a:lnTo>
                    <a:close/>
                    <a:moveTo>
                      <a:pt x="417335" y="363135"/>
                    </a:moveTo>
                    <a:lnTo>
                      <a:pt x="404688" y="260156"/>
                    </a:lnTo>
                    <a:cubicBezTo>
                      <a:pt x="404688" y="256544"/>
                      <a:pt x="402881" y="253833"/>
                      <a:pt x="400171" y="252027"/>
                    </a:cubicBezTo>
                    <a:lnTo>
                      <a:pt x="379395" y="231250"/>
                    </a:lnTo>
                    <a:cubicBezTo>
                      <a:pt x="376685" y="228540"/>
                      <a:pt x="374878" y="224927"/>
                      <a:pt x="374878" y="221314"/>
                    </a:cubicBezTo>
                    <a:lnTo>
                      <a:pt x="374878" y="218604"/>
                    </a:lnTo>
                    <a:lnTo>
                      <a:pt x="490503" y="218604"/>
                    </a:lnTo>
                    <a:lnTo>
                      <a:pt x="490503" y="221314"/>
                    </a:lnTo>
                    <a:cubicBezTo>
                      <a:pt x="490503" y="224927"/>
                      <a:pt x="488697" y="228540"/>
                      <a:pt x="485987" y="231250"/>
                    </a:cubicBezTo>
                    <a:lnTo>
                      <a:pt x="465211" y="252027"/>
                    </a:lnTo>
                    <a:cubicBezTo>
                      <a:pt x="462501" y="254737"/>
                      <a:pt x="461597" y="257447"/>
                      <a:pt x="460694" y="260156"/>
                    </a:cubicBezTo>
                    <a:lnTo>
                      <a:pt x="448048" y="363135"/>
                    </a:lnTo>
                    <a:lnTo>
                      <a:pt x="417335" y="363135"/>
                    </a:lnTo>
                    <a:close/>
                    <a:moveTo>
                      <a:pt x="635938" y="363135"/>
                    </a:moveTo>
                    <a:lnTo>
                      <a:pt x="635938" y="218604"/>
                    </a:lnTo>
                    <a:lnTo>
                      <a:pt x="664845" y="218604"/>
                    </a:lnTo>
                    <a:lnTo>
                      <a:pt x="664845" y="363135"/>
                    </a:lnTo>
                    <a:lnTo>
                      <a:pt x="635938" y="363135"/>
                    </a:lnTo>
                    <a:close/>
                    <a:moveTo>
                      <a:pt x="760597" y="363135"/>
                    </a:moveTo>
                    <a:lnTo>
                      <a:pt x="699171" y="252930"/>
                    </a:lnTo>
                    <a:lnTo>
                      <a:pt x="803053" y="187891"/>
                    </a:lnTo>
                    <a:cubicBezTo>
                      <a:pt x="807569" y="185181"/>
                      <a:pt x="810279" y="180664"/>
                      <a:pt x="810279" y="175245"/>
                    </a:cubicBezTo>
                    <a:lnTo>
                      <a:pt x="810279" y="117432"/>
                    </a:lnTo>
                    <a:cubicBezTo>
                      <a:pt x="810279" y="109302"/>
                      <a:pt x="803956" y="102979"/>
                      <a:pt x="795826" y="102979"/>
                    </a:cubicBezTo>
                    <a:cubicBezTo>
                      <a:pt x="794020" y="102979"/>
                      <a:pt x="791310" y="103882"/>
                      <a:pt x="789503" y="104785"/>
                    </a:cubicBezTo>
                    <a:lnTo>
                      <a:pt x="734400" y="131885"/>
                    </a:lnTo>
                    <a:lnTo>
                      <a:pt x="680201" y="131885"/>
                    </a:lnTo>
                    <a:lnTo>
                      <a:pt x="680201" y="117432"/>
                    </a:lnTo>
                    <a:lnTo>
                      <a:pt x="723561" y="117432"/>
                    </a:lnTo>
                    <a:cubicBezTo>
                      <a:pt x="726270" y="117432"/>
                      <a:pt x="728981" y="116529"/>
                      <a:pt x="730787" y="115625"/>
                    </a:cubicBezTo>
                    <a:lnTo>
                      <a:pt x="803053" y="72266"/>
                    </a:lnTo>
                    <a:cubicBezTo>
                      <a:pt x="803956" y="71363"/>
                      <a:pt x="805763" y="70459"/>
                      <a:pt x="806666" y="69556"/>
                    </a:cubicBezTo>
                    <a:cubicBezTo>
                      <a:pt x="808473" y="67749"/>
                      <a:pt x="816603" y="59619"/>
                      <a:pt x="824732" y="59619"/>
                    </a:cubicBezTo>
                    <a:cubicBezTo>
                      <a:pt x="832863" y="59619"/>
                      <a:pt x="839186" y="65942"/>
                      <a:pt x="839186" y="74072"/>
                    </a:cubicBezTo>
                    <a:lnTo>
                      <a:pt x="839186" y="208667"/>
                    </a:lnTo>
                    <a:lnTo>
                      <a:pt x="747047" y="248413"/>
                    </a:lnTo>
                    <a:cubicBezTo>
                      <a:pt x="740724" y="251123"/>
                      <a:pt x="737110" y="258350"/>
                      <a:pt x="738917" y="265577"/>
                    </a:cubicBezTo>
                    <a:lnTo>
                      <a:pt x="763307" y="363135"/>
                    </a:lnTo>
                    <a:lnTo>
                      <a:pt x="760597" y="363135"/>
                    </a:lnTo>
                    <a:close/>
                    <a:moveTo>
                      <a:pt x="823829" y="363135"/>
                    </a:moveTo>
                    <a:lnTo>
                      <a:pt x="791310" y="363135"/>
                    </a:lnTo>
                    <a:lnTo>
                      <a:pt x="767823" y="270093"/>
                    </a:lnTo>
                    <a:lnTo>
                      <a:pt x="822926" y="246607"/>
                    </a:lnTo>
                    <a:lnTo>
                      <a:pt x="822926" y="363135"/>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5" name="Freeform 269">
                <a:extLst>
                  <a:ext uri="{FF2B5EF4-FFF2-40B4-BE49-F238E27FC236}">
                    <a16:creationId xmlns:a16="http://schemas.microsoft.com/office/drawing/2014/main" id="{EC2D48D2-0E06-02A5-2EAB-09F79DC5F75E}"/>
                  </a:ext>
                </a:extLst>
              </p:cNvPr>
              <p:cNvSpPr/>
              <p:nvPr/>
            </p:nvSpPr>
            <p:spPr>
              <a:xfrm>
                <a:off x="6080571" y="3887743"/>
                <a:ext cx="332422" cy="288861"/>
              </a:xfrm>
              <a:custGeom>
                <a:avLst/>
                <a:gdLst>
                  <a:gd name="connsiteX0" fmla="*/ 28906 w 332422"/>
                  <a:gd name="connsiteY0" fmla="*/ 170727 h 288861"/>
                  <a:gd name="connsiteX1" fmla="*/ 28906 w 332422"/>
                  <a:gd name="connsiteY1" fmla="*/ 216797 h 288861"/>
                  <a:gd name="connsiteX2" fmla="*/ 43359 w 332422"/>
                  <a:gd name="connsiteY2" fmla="*/ 231250 h 288861"/>
                  <a:gd name="connsiteX3" fmla="*/ 51489 w 332422"/>
                  <a:gd name="connsiteY3" fmla="*/ 228540 h 288861"/>
                  <a:gd name="connsiteX4" fmla="*/ 102075 w 332422"/>
                  <a:gd name="connsiteY4" fmla="*/ 195117 h 288861"/>
                  <a:gd name="connsiteX5" fmla="*/ 144531 w 332422"/>
                  <a:gd name="connsiteY5" fmla="*/ 231250 h 288861"/>
                  <a:gd name="connsiteX6" fmla="*/ 197827 w 332422"/>
                  <a:gd name="connsiteY6" fmla="*/ 231250 h 288861"/>
                  <a:gd name="connsiteX7" fmla="*/ 280933 w 332422"/>
                  <a:gd name="connsiteY7" fmla="*/ 286352 h 288861"/>
                  <a:gd name="connsiteX8" fmla="*/ 300806 w 332422"/>
                  <a:gd name="connsiteY8" fmla="*/ 282740 h 288861"/>
                  <a:gd name="connsiteX9" fmla="*/ 303516 w 332422"/>
                  <a:gd name="connsiteY9" fmla="*/ 274609 h 288861"/>
                  <a:gd name="connsiteX10" fmla="*/ 303516 w 332422"/>
                  <a:gd name="connsiteY10" fmla="*/ 228540 h 288861"/>
                  <a:gd name="connsiteX11" fmla="*/ 332422 w 332422"/>
                  <a:gd name="connsiteY11" fmla="*/ 187891 h 288861"/>
                  <a:gd name="connsiteX12" fmla="*/ 332422 w 332422"/>
                  <a:gd name="connsiteY12" fmla="*/ 101172 h 288861"/>
                  <a:gd name="connsiteX13" fmla="*/ 289063 w 332422"/>
                  <a:gd name="connsiteY13" fmla="*/ 57812 h 288861"/>
                  <a:gd name="connsiteX14" fmla="*/ 231250 w 332422"/>
                  <a:gd name="connsiteY14" fmla="*/ 57812 h 288861"/>
                  <a:gd name="connsiteX15" fmla="*/ 231250 w 332422"/>
                  <a:gd name="connsiteY15" fmla="*/ 43359 h 288861"/>
                  <a:gd name="connsiteX16" fmla="*/ 187891 w 332422"/>
                  <a:gd name="connsiteY16" fmla="*/ 0 h 288861"/>
                  <a:gd name="connsiteX17" fmla="*/ 43359 w 332422"/>
                  <a:gd name="connsiteY17" fmla="*/ 0 h 288861"/>
                  <a:gd name="connsiteX18" fmla="*/ 0 w 332422"/>
                  <a:gd name="connsiteY18" fmla="*/ 43359 h 288861"/>
                  <a:gd name="connsiteX19" fmla="*/ 0 w 332422"/>
                  <a:gd name="connsiteY19" fmla="*/ 130078 h 288861"/>
                  <a:gd name="connsiteX20" fmla="*/ 28906 w 332422"/>
                  <a:gd name="connsiteY20" fmla="*/ 170727 h 288861"/>
                  <a:gd name="connsiteX21" fmla="*/ 289063 w 332422"/>
                  <a:gd name="connsiteY21" fmla="*/ 86719 h 288861"/>
                  <a:gd name="connsiteX22" fmla="*/ 303516 w 332422"/>
                  <a:gd name="connsiteY22" fmla="*/ 101172 h 288861"/>
                  <a:gd name="connsiteX23" fmla="*/ 303516 w 332422"/>
                  <a:gd name="connsiteY23" fmla="*/ 187891 h 288861"/>
                  <a:gd name="connsiteX24" fmla="*/ 289063 w 332422"/>
                  <a:gd name="connsiteY24" fmla="*/ 202344 h 288861"/>
                  <a:gd name="connsiteX25" fmla="*/ 274610 w 332422"/>
                  <a:gd name="connsiteY25" fmla="*/ 216797 h 288861"/>
                  <a:gd name="connsiteX26" fmla="*/ 274610 w 332422"/>
                  <a:gd name="connsiteY26" fmla="*/ 247510 h 288861"/>
                  <a:gd name="connsiteX27" fmla="*/ 210474 w 332422"/>
                  <a:gd name="connsiteY27" fmla="*/ 205054 h 288861"/>
                  <a:gd name="connsiteX28" fmla="*/ 202344 w 332422"/>
                  <a:gd name="connsiteY28" fmla="*/ 202344 h 288861"/>
                  <a:gd name="connsiteX29" fmla="*/ 144531 w 332422"/>
                  <a:gd name="connsiteY29" fmla="*/ 202344 h 288861"/>
                  <a:gd name="connsiteX30" fmla="*/ 130078 w 332422"/>
                  <a:gd name="connsiteY30" fmla="*/ 187891 h 288861"/>
                  <a:gd name="connsiteX31" fmla="*/ 130078 w 332422"/>
                  <a:gd name="connsiteY31" fmla="*/ 176148 h 288861"/>
                  <a:gd name="connsiteX32" fmla="*/ 134595 w 332422"/>
                  <a:gd name="connsiteY32" fmla="*/ 173437 h 288861"/>
                  <a:gd name="connsiteX33" fmla="*/ 187891 w 332422"/>
                  <a:gd name="connsiteY33" fmla="*/ 173437 h 288861"/>
                  <a:gd name="connsiteX34" fmla="*/ 231250 w 332422"/>
                  <a:gd name="connsiteY34" fmla="*/ 130078 h 288861"/>
                  <a:gd name="connsiteX35" fmla="*/ 231250 w 332422"/>
                  <a:gd name="connsiteY35" fmla="*/ 86719 h 288861"/>
                  <a:gd name="connsiteX36" fmla="*/ 289063 w 332422"/>
                  <a:gd name="connsiteY36" fmla="*/ 86719 h 288861"/>
                  <a:gd name="connsiteX37" fmla="*/ 130078 w 332422"/>
                  <a:gd name="connsiteY37" fmla="*/ 144531 h 288861"/>
                  <a:gd name="connsiteX38" fmla="*/ 130078 w 332422"/>
                  <a:gd name="connsiteY38" fmla="*/ 101172 h 288861"/>
                  <a:gd name="connsiteX39" fmla="*/ 144531 w 332422"/>
                  <a:gd name="connsiteY39" fmla="*/ 86719 h 288861"/>
                  <a:gd name="connsiteX40" fmla="*/ 202344 w 332422"/>
                  <a:gd name="connsiteY40" fmla="*/ 86719 h 288861"/>
                  <a:gd name="connsiteX41" fmla="*/ 202344 w 332422"/>
                  <a:gd name="connsiteY41" fmla="*/ 130078 h 288861"/>
                  <a:gd name="connsiteX42" fmla="*/ 187891 w 332422"/>
                  <a:gd name="connsiteY42" fmla="*/ 144531 h 288861"/>
                  <a:gd name="connsiteX43" fmla="*/ 130078 w 332422"/>
                  <a:gd name="connsiteY43" fmla="*/ 144531 h 288861"/>
                  <a:gd name="connsiteX44" fmla="*/ 28906 w 332422"/>
                  <a:gd name="connsiteY44" fmla="*/ 43359 h 288861"/>
                  <a:gd name="connsiteX45" fmla="*/ 43359 w 332422"/>
                  <a:gd name="connsiteY45" fmla="*/ 28906 h 288861"/>
                  <a:gd name="connsiteX46" fmla="*/ 187891 w 332422"/>
                  <a:gd name="connsiteY46" fmla="*/ 28906 h 288861"/>
                  <a:gd name="connsiteX47" fmla="*/ 202344 w 332422"/>
                  <a:gd name="connsiteY47" fmla="*/ 43359 h 288861"/>
                  <a:gd name="connsiteX48" fmla="*/ 202344 w 332422"/>
                  <a:gd name="connsiteY48" fmla="*/ 57812 h 288861"/>
                  <a:gd name="connsiteX49" fmla="*/ 144531 w 332422"/>
                  <a:gd name="connsiteY49" fmla="*/ 57812 h 288861"/>
                  <a:gd name="connsiteX50" fmla="*/ 101172 w 332422"/>
                  <a:gd name="connsiteY50" fmla="*/ 101172 h 288861"/>
                  <a:gd name="connsiteX51" fmla="*/ 101172 w 332422"/>
                  <a:gd name="connsiteY51" fmla="*/ 160791 h 288861"/>
                  <a:gd name="connsiteX52" fmla="*/ 57813 w 332422"/>
                  <a:gd name="connsiteY52" fmla="*/ 189698 h 288861"/>
                  <a:gd name="connsiteX53" fmla="*/ 57813 w 332422"/>
                  <a:gd name="connsiteY53" fmla="*/ 158984 h 288861"/>
                  <a:gd name="connsiteX54" fmla="*/ 43359 w 332422"/>
                  <a:gd name="connsiteY54" fmla="*/ 144531 h 288861"/>
                  <a:gd name="connsiteX55" fmla="*/ 28906 w 332422"/>
                  <a:gd name="connsiteY55" fmla="*/ 130078 h 288861"/>
                  <a:gd name="connsiteX56" fmla="*/ 28906 w 332422"/>
                  <a:gd name="connsiteY56" fmla="*/ 43359 h 288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332422" h="288861">
                    <a:moveTo>
                      <a:pt x="28906" y="170727"/>
                    </a:moveTo>
                    <a:lnTo>
                      <a:pt x="28906" y="216797"/>
                    </a:lnTo>
                    <a:cubicBezTo>
                      <a:pt x="28906" y="224927"/>
                      <a:pt x="35229" y="231250"/>
                      <a:pt x="43359" y="231250"/>
                    </a:cubicBezTo>
                    <a:cubicBezTo>
                      <a:pt x="46069" y="231250"/>
                      <a:pt x="48779" y="230347"/>
                      <a:pt x="51489" y="228540"/>
                    </a:cubicBezTo>
                    <a:lnTo>
                      <a:pt x="102075" y="195117"/>
                    </a:lnTo>
                    <a:cubicBezTo>
                      <a:pt x="105688" y="215894"/>
                      <a:pt x="123755" y="231250"/>
                      <a:pt x="144531" y="231250"/>
                    </a:cubicBezTo>
                    <a:lnTo>
                      <a:pt x="197827" y="231250"/>
                    </a:lnTo>
                    <a:lnTo>
                      <a:pt x="280933" y="286352"/>
                    </a:lnTo>
                    <a:cubicBezTo>
                      <a:pt x="287256" y="290869"/>
                      <a:pt x="296289" y="289063"/>
                      <a:pt x="300806" y="282740"/>
                    </a:cubicBezTo>
                    <a:cubicBezTo>
                      <a:pt x="302613" y="280030"/>
                      <a:pt x="303516" y="277319"/>
                      <a:pt x="303516" y="274609"/>
                    </a:cubicBezTo>
                    <a:lnTo>
                      <a:pt x="303516" y="228540"/>
                    </a:lnTo>
                    <a:cubicBezTo>
                      <a:pt x="320679" y="222217"/>
                      <a:pt x="332422" y="205957"/>
                      <a:pt x="332422" y="187891"/>
                    </a:cubicBezTo>
                    <a:lnTo>
                      <a:pt x="332422" y="101172"/>
                    </a:lnTo>
                    <a:cubicBezTo>
                      <a:pt x="332422" y="77685"/>
                      <a:pt x="312549" y="57812"/>
                      <a:pt x="289063" y="57812"/>
                    </a:cubicBezTo>
                    <a:lnTo>
                      <a:pt x="231250" y="57812"/>
                    </a:lnTo>
                    <a:lnTo>
                      <a:pt x="231250" y="43359"/>
                    </a:lnTo>
                    <a:cubicBezTo>
                      <a:pt x="231250" y="19873"/>
                      <a:pt x="211377" y="0"/>
                      <a:pt x="187891" y="0"/>
                    </a:cubicBezTo>
                    <a:lnTo>
                      <a:pt x="43359" y="0"/>
                    </a:lnTo>
                    <a:cubicBezTo>
                      <a:pt x="19873" y="0"/>
                      <a:pt x="0" y="19873"/>
                      <a:pt x="0" y="43359"/>
                    </a:cubicBezTo>
                    <a:lnTo>
                      <a:pt x="0" y="130078"/>
                    </a:lnTo>
                    <a:cubicBezTo>
                      <a:pt x="0" y="148144"/>
                      <a:pt x="11743" y="165308"/>
                      <a:pt x="28906" y="170727"/>
                    </a:cubicBezTo>
                    <a:close/>
                    <a:moveTo>
                      <a:pt x="289063" y="86719"/>
                    </a:moveTo>
                    <a:cubicBezTo>
                      <a:pt x="297193" y="86719"/>
                      <a:pt x="303516" y="93042"/>
                      <a:pt x="303516" y="101172"/>
                    </a:cubicBezTo>
                    <a:lnTo>
                      <a:pt x="303516" y="187891"/>
                    </a:lnTo>
                    <a:cubicBezTo>
                      <a:pt x="303516" y="196020"/>
                      <a:pt x="297193" y="202344"/>
                      <a:pt x="289063" y="202344"/>
                    </a:cubicBezTo>
                    <a:cubicBezTo>
                      <a:pt x="280933" y="202344"/>
                      <a:pt x="274610" y="208667"/>
                      <a:pt x="274610" y="216797"/>
                    </a:cubicBezTo>
                    <a:lnTo>
                      <a:pt x="274610" y="247510"/>
                    </a:lnTo>
                    <a:lnTo>
                      <a:pt x="210474" y="205054"/>
                    </a:lnTo>
                    <a:cubicBezTo>
                      <a:pt x="207764" y="203247"/>
                      <a:pt x="205054" y="202344"/>
                      <a:pt x="202344" y="202344"/>
                    </a:cubicBezTo>
                    <a:lnTo>
                      <a:pt x="144531" y="202344"/>
                    </a:lnTo>
                    <a:cubicBezTo>
                      <a:pt x="136402" y="202344"/>
                      <a:pt x="130078" y="196020"/>
                      <a:pt x="130078" y="187891"/>
                    </a:cubicBezTo>
                    <a:lnTo>
                      <a:pt x="130078" y="176148"/>
                    </a:lnTo>
                    <a:lnTo>
                      <a:pt x="134595" y="173437"/>
                    </a:lnTo>
                    <a:lnTo>
                      <a:pt x="187891" y="173437"/>
                    </a:lnTo>
                    <a:cubicBezTo>
                      <a:pt x="211377" y="173437"/>
                      <a:pt x="231250" y="153565"/>
                      <a:pt x="231250" y="130078"/>
                    </a:cubicBezTo>
                    <a:lnTo>
                      <a:pt x="231250" y="86719"/>
                    </a:lnTo>
                    <a:lnTo>
                      <a:pt x="289063" y="86719"/>
                    </a:lnTo>
                    <a:close/>
                    <a:moveTo>
                      <a:pt x="130078" y="144531"/>
                    </a:moveTo>
                    <a:lnTo>
                      <a:pt x="130078" y="101172"/>
                    </a:lnTo>
                    <a:cubicBezTo>
                      <a:pt x="130078" y="93042"/>
                      <a:pt x="136402" y="86719"/>
                      <a:pt x="144531" y="86719"/>
                    </a:cubicBezTo>
                    <a:lnTo>
                      <a:pt x="202344" y="86719"/>
                    </a:lnTo>
                    <a:lnTo>
                      <a:pt x="202344" y="130078"/>
                    </a:lnTo>
                    <a:cubicBezTo>
                      <a:pt x="202344" y="138208"/>
                      <a:pt x="196021" y="144531"/>
                      <a:pt x="187891" y="144531"/>
                    </a:cubicBezTo>
                    <a:lnTo>
                      <a:pt x="130078" y="144531"/>
                    </a:lnTo>
                    <a:close/>
                    <a:moveTo>
                      <a:pt x="28906" y="43359"/>
                    </a:moveTo>
                    <a:cubicBezTo>
                      <a:pt x="28906" y="35229"/>
                      <a:pt x="35229" y="28906"/>
                      <a:pt x="43359" y="28906"/>
                    </a:cubicBezTo>
                    <a:lnTo>
                      <a:pt x="187891" y="28906"/>
                    </a:lnTo>
                    <a:cubicBezTo>
                      <a:pt x="196021" y="28906"/>
                      <a:pt x="202344" y="35229"/>
                      <a:pt x="202344" y="43359"/>
                    </a:cubicBezTo>
                    <a:lnTo>
                      <a:pt x="202344" y="57812"/>
                    </a:lnTo>
                    <a:lnTo>
                      <a:pt x="144531" y="57812"/>
                    </a:lnTo>
                    <a:cubicBezTo>
                      <a:pt x="121045" y="57812"/>
                      <a:pt x="101172" y="77685"/>
                      <a:pt x="101172" y="101172"/>
                    </a:cubicBezTo>
                    <a:lnTo>
                      <a:pt x="101172" y="160791"/>
                    </a:lnTo>
                    <a:lnTo>
                      <a:pt x="57813" y="189698"/>
                    </a:lnTo>
                    <a:lnTo>
                      <a:pt x="57813" y="158984"/>
                    </a:lnTo>
                    <a:cubicBezTo>
                      <a:pt x="57813" y="150854"/>
                      <a:pt x="51489" y="144531"/>
                      <a:pt x="43359" y="144531"/>
                    </a:cubicBezTo>
                    <a:cubicBezTo>
                      <a:pt x="35229" y="144531"/>
                      <a:pt x="28906" y="138208"/>
                      <a:pt x="28906" y="130078"/>
                    </a:cubicBezTo>
                    <a:lnTo>
                      <a:pt x="28906" y="43359"/>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6" name="Freeform 270">
                <a:extLst>
                  <a:ext uri="{FF2B5EF4-FFF2-40B4-BE49-F238E27FC236}">
                    <a16:creationId xmlns:a16="http://schemas.microsoft.com/office/drawing/2014/main" id="{B9E8B268-D6E9-BAB7-9E98-596336C84F2D}"/>
                  </a:ext>
                </a:extLst>
              </p:cNvPr>
              <p:cNvSpPr/>
              <p:nvPr/>
            </p:nvSpPr>
            <p:spPr>
              <a:xfrm>
                <a:off x="5661430" y="3931102"/>
                <a:ext cx="260156" cy="231250"/>
              </a:xfrm>
              <a:custGeom>
                <a:avLst/>
                <a:gdLst>
                  <a:gd name="connsiteX0" fmla="*/ 43359 w 260156"/>
                  <a:gd name="connsiteY0" fmla="*/ 173438 h 231250"/>
                  <a:gd name="connsiteX1" fmla="*/ 43359 w 260156"/>
                  <a:gd name="connsiteY1" fmla="*/ 216797 h 231250"/>
                  <a:gd name="connsiteX2" fmla="*/ 57813 w 260156"/>
                  <a:gd name="connsiteY2" fmla="*/ 231250 h 231250"/>
                  <a:gd name="connsiteX3" fmla="*/ 65942 w 260156"/>
                  <a:gd name="connsiteY3" fmla="*/ 228540 h 231250"/>
                  <a:gd name="connsiteX4" fmla="*/ 149048 w 260156"/>
                  <a:gd name="connsiteY4" fmla="*/ 173438 h 231250"/>
                  <a:gd name="connsiteX5" fmla="*/ 216797 w 260156"/>
                  <a:gd name="connsiteY5" fmla="*/ 173438 h 231250"/>
                  <a:gd name="connsiteX6" fmla="*/ 260156 w 260156"/>
                  <a:gd name="connsiteY6" fmla="*/ 130078 h 231250"/>
                  <a:gd name="connsiteX7" fmla="*/ 260156 w 260156"/>
                  <a:gd name="connsiteY7" fmla="*/ 43359 h 231250"/>
                  <a:gd name="connsiteX8" fmla="*/ 216797 w 260156"/>
                  <a:gd name="connsiteY8" fmla="*/ 0 h 231250"/>
                  <a:gd name="connsiteX9" fmla="*/ 43359 w 260156"/>
                  <a:gd name="connsiteY9" fmla="*/ 0 h 231250"/>
                  <a:gd name="connsiteX10" fmla="*/ 0 w 260156"/>
                  <a:gd name="connsiteY10" fmla="*/ 43359 h 231250"/>
                  <a:gd name="connsiteX11" fmla="*/ 0 w 260156"/>
                  <a:gd name="connsiteY11" fmla="*/ 130078 h 231250"/>
                  <a:gd name="connsiteX12" fmla="*/ 43359 w 260156"/>
                  <a:gd name="connsiteY12" fmla="*/ 173438 h 231250"/>
                  <a:gd name="connsiteX13" fmla="*/ 28906 w 260156"/>
                  <a:gd name="connsiteY13" fmla="*/ 43359 h 231250"/>
                  <a:gd name="connsiteX14" fmla="*/ 43359 w 260156"/>
                  <a:gd name="connsiteY14" fmla="*/ 28906 h 231250"/>
                  <a:gd name="connsiteX15" fmla="*/ 216797 w 260156"/>
                  <a:gd name="connsiteY15" fmla="*/ 28906 h 231250"/>
                  <a:gd name="connsiteX16" fmla="*/ 231250 w 260156"/>
                  <a:gd name="connsiteY16" fmla="*/ 43359 h 231250"/>
                  <a:gd name="connsiteX17" fmla="*/ 231250 w 260156"/>
                  <a:gd name="connsiteY17" fmla="*/ 130078 h 231250"/>
                  <a:gd name="connsiteX18" fmla="*/ 216797 w 260156"/>
                  <a:gd name="connsiteY18" fmla="*/ 144531 h 231250"/>
                  <a:gd name="connsiteX19" fmla="*/ 144531 w 260156"/>
                  <a:gd name="connsiteY19" fmla="*/ 144531 h 231250"/>
                  <a:gd name="connsiteX20" fmla="*/ 136401 w 260156"/>
                  <a:gd name="connsiteY20" fmla="*/ 147241 h 231250"/>
                  <a:gd name="connsiteX21" fmla="*/ 72266 w 260156"/>
                  <a:gd name="connsiteY21" fmla="*/ 189698 h 231250"/>
                  <a:gd name="connsiteX22" fmla="*/ 72266 w 260156"/>
                  <a:gd name="connsiteY22" fmla="*/ 158984 h 231250"/>
                  <a:gd name="connsiteX23" fmla="*/ 57813 w 260156"/>
                  <a:gd name="connsiteY23" fmla="*/ 144531 h 231250"/>
                  <a:gd name="connsiteX24" fmla="*/ 43359 w 260156"/>
                  <a:gd name="connsiteY24" fmla="*/ 144531 h 231250"/>
                  <a:gd name="connsiteX25" fmla="*/ 28906 w 260156"/>
                  <a:gd name="connsiteY25" fmla="*/ 130078 h 231250"/>
                  <a:gd name="connsiteX26" fmla="*/ 28906 w 260156"/>
                  <a:gd name="connsiteY26" fmla="*/ 43359 h 231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260156" h="231250">
                    <a:moveTo>
                      <a:pt x="43359" y="173438"/>
                    </a:moveTo>
                    <a:lnTo>
                      <a:pt x="43359" y="216797"/>
                    </a:lnTo>
                    <a:cubicBezTo>
                      <a:pt x="43359" y="224927"/>
                      <a:pt x="49683" y="231250"/>
                      <a:pt x="57813" y="231250"/>
                    </a:cubicBezTo>
                    <a:cubicBezTo>
                      <a:pt x="60522" y="231250"/>
                      <a:pt x="63233" y="230347"/>
                      <a:pt x="65942" y="228540"/>
                    </a:cubicBezTo>
                    <a:lnTo>
                      <a:pt x="149048" y="173438"/>
                    </a:lnTo>
                    <a:lnTo>
                      <a:pt x="216797" y="173438"/>
                    </a:lnTo>
                    <a:cubicBezTo>
                      <a:pt x="240283" y="173438"/>
                      <a:pt x="260156" y="153565"/>
                      <a:pt x="260156" y="130078"/>
                    </a:cubicBezTo>
                    <a:lnTo>
                      <a:pt x="260156" y="43359"/>
                    </a:lnTo>
                    <a:cubicBezTo>
                      <a:pt x="260156" y="19873"/>
                      <a:pt x="240283" y="0"/>
                      <a:pt x="216797" y="0"/>
                    </a:cubicBezTo>
                    <a:lnTo>
                      <a:pt x="43359" y="0"/>
                    </a:lnTo>
                    <a:cubicBezTo>
                      <a:pt x="19873" y="0"/>
                      <a:pt x="0" y="19873"/>
                      <a:pt x="0" y="43359"/>
                    </a:cubicBezTo>
                    <a:lnTo>
                      <a:pt x="0" y="130078"/>
                    </a:lnTo>
                    <a:cubicBezTo>
                      <a:pt x="0" y="154468"/>
                      <a:pt x="19873" y="173438"/>
                      <a:pt x="43359" y="173438"/>
                    </a:cubicBezTo>
                    <a:close/>
                    <a:moveTo>
                      <a:pt x="28906" y="43359"/>
                    </a:moveTo>
                    <a:cubicBezTo>
                      <a:pt x="28906" y="35229"/>
                      <a:pt x="35229" y="28906"/>
                      <a:pt x="43359" y="28906"/>
                    </a:cubicBezTo>
                    <a:lnTo>
                      <a:pt x="216797" y="28906"/>
                    </a:lnTo>
                    <a:cubicBezTo>
                      <a:pt x="224927" y="28906"/>
                      <a:pt x="231250" y="35229"/>
                      <a:pt x="231250" y="43359"/>
                    </a:cubicBezTo>
                    <a:lnTo>
                      <a:pt x="231250" y="130078"/>
                    </a:lnTo>
                    <a:cubicBezTo>
                      <a:pt x="231250" y="138208"/>
                      <a:pt x="224927" y="144531"/>
                      <a:pt x="216797" y="144531"/>
                    </a:cubicBezTo>
                    <a:lnTo>
                      <a:pt x="144531" y="144531"/>
                    </a:lnTo>
                    <a:cubicBezTo>
                      <a:pt x="141821" y="144531"/>
                      <a:pt x="139111" y="145435"/>
                      <a:pt x="136401" y="147241"/>
                    </a:cubicBezTo>
                    <a:lnTo>
                      <a:pt x="72266" y="189698"/>
                    </a:lnTo>
                    <a:lnTo>
                      <a:pt x="72266" y="158984"/>
                    </a:lnTo>
                    <a:cubicBezTo>
                      <a:pt x="72266" y="150855"/>
                      <a:pt x="65942" y="144531"/>
                      <a:pt x="57813" y="144531"/>
                    </a:cubicBezTo>
                    <a:lnTo>
                      <a:pt x="43359" y="144531"/>
                    </a:lnTo>
                    <a:cubicBezTo>
                      <a:pt x="35229" y="144531"/>
                      <a:pt x="28906" y="138208"/>
                      <a:pt x="28906" y="130078"/>
                    </a:cubicBezTo>
                    <a:lnTo>
                      <a:pt x="28906" y="43359"/>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7" name="Freeform 271">
                <a:extLst>
                  <a:ext uri="{FF2B5EF4-FFF2-40B4-BE49-F238E27FC236}">
                    <a16:creationId xmlns:a16="http://schemas.microsoft.com/office/drawing/2014/main" id="{1DA1F108-07E4-8B47-3E9E-8FA56564A04A}"/>
                  </a:ext>
                </a:extLst>
              </p:cNvPr>
              <p:cNvSpPr/>
              <p:nvPr/>
            </p:nvSpPr>
            <p:spPr>
              <a:xfrm>
                <a:off x="5719243" y="4003368"/>
                <a:ext cx="28906" cy="28906"/>
              </a:xfrm>
              <a:custGeom>
                <a:avLst/>
                <a:gdLst>
                  <a:gd name="connsiteX0" fmla="*/ 0 w 28906"/>
                  <a:gd name="connsiteY0" fmla="*/ 0 h 28906"/>
                  <a:gd name="connsiteX1" fmla="*/ 28906 w 28906"/>
                  <a:gd name="connsiteY1" fmla="*/ 0 h 28906"/>
                  <a:gd name="connsiteX2" fmla="*/ 28906 w 28906"/>
                  <a:gd name="connsiteY2" fmla="*/ 28907 h 28906"/>
                  <a:gd name="connsiteX3" fmla="*/ 0 w 28906"/>
                  <a:gd name="connsiteY3" fmla="*/ 28907 h 28906"/>
                </a:gdLst>
                <a:ahLst/>
                <a:cxnLst>
                  <a:cxn ang="0">
                    <a:pos x="connsiteX0" y="connsiteY0"/>
                  </a:cxn>
                  <a:cxn ang="0">
                    <a:pos x="connsiteX1" y="connsiteY1"/>
                  </a:cxn>
                  <a:cxn ang="0">
                    <a:pos x="connsiteX2" y="connsiteY2"/>
                  </a:cxn>
                  <a:cxn ang="0">
                    <a:pos x="connsiteX3" y="connsiteY3"/>
                  </a:cxn>
                </a:cxnLst>
                <a:rect l="l" t="t" r="r" b="b"/>
                <a:pathLst>
                  <a:path w="28906" h="28906">
                    <a:moveTo>
                      <a:pt x="0" y="0"/>
                    </a:moveTo>
                    <a:lnTo>
                      <a:pt x="28906" y="0"/>
                    </a:lnTo>
                    <a:lnTo>
                      <a:pt x="28906" y="28907"/>
                    </a:lnTo>
                    <a:lnTo>
                      <a:pt x="0" y="28907"/>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8" name="Freeform 272">
                <a:extLst>
                  <a:ext uri="{FF2B5EF4-FFF2-40B4-BE49-F238E27FC236}">
                    <a16:creationId xmlns:a16="http://schemas.microsoft.com/office/drawing/2014/main" id="{3F36EF86-B786-77A9-F2CB-206303ADD592}"/>
                  </a:ext>
                </a:extLst>
              </p:cNvPr>
              <p:cNvSpPr/>
              <p:nvPr/>
            </p:nvSpPr>
            <p:spPr>
              <a:xfrm>
                <a:off x="5777055" y="4003368"/>
                <a:ext cx="28906" cy="28906"/>
              </a:xfrm>
              <a:custGeom>
                <a:avLst/>
                <a:gdLst>
                  <a:gd name="connsiteX0" fmla="*/ 0 w 28906"/>
                  <a:gd name="connsiteY0" fmla="*/ 0 h 28906"/>
                  <a:gd name="connsiteX1" fmla="*/ 28906 w 28906"/>
                  <a:gd name="connsiteY1" fmla="*/ 0 h 28906"/>
                  <a:gd name="connsiteX2" fmla="*/ 28906 w 28906"/>
                  <a:gd name="connsiteY2" fmla="*/ 28907 h 28906"/>
                  <a:gd name="connsiteX3" fmla="*/ 0 w 28906"/>
                  <a:gd name="connsiteY3" fmla="*/ 28907 h 28906"/>
                </a:gdLst>
                <a:ahLst/>
                <a:cxnLst>
                  <a:cxn ang="0">
                    <a:pos x="connsiteX0" y="connsiteY0"/>
                  </a:cxn>
                  <a:cxn ang="0">
                    <a:pos x="connsiteX1" y="connsiteY1"/>
                  </a:cxn>
                  <a:cxn ang="0">
                    <a:pos x="connsiteX2" y="connsiteY2"/>
                  </a:cxn>
                  <a:cxn ang="0">
                    <a:pos x="connsiteX3" y="connsiteY3"/>
                  </a:cxn>
                </a:cxnLst>
                <a:rect l="l" t="t" r="r" b="b"/>
                <a:pathLst>
                  <a:path w="28906" h="28906">
                    <a:moveTo>
                      <a:pt x="0" y="0"/>
                    </a:moveTo>
                    <a:lnTo>
                      <a:pt x="28906" y="0"/>
                    </a:lnTo>
                    <a:lnTo>
                      <a:pt x="28906" y="28907"/>
                    </a:lnTo>
                    <a:lnTo>
                      <a:pt x="0" y="28907"/>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29" name="Freeform 273">
                <a:extLst>
                  <a:ext uri="{FF2B5EF4-FFF2-40B4-BE49-F238E27FC236}">
                    <a16:creationId xmlns:a16="http://schemas.microsoft.com/office/drawing/2014/main" id="{54631E31-9063-5E1E-E0B0-9BE6E6DF048E}"/>
                  </a:ext>
                </a:extLst>
              </p:cNvPr>
              <p:cNvSpPr/>
              <p:nvPr/>
            </p:nvSpPr>
            <p:spPr>
              <a:xfrm>
                <a:off x="5834868" y="4003368"/>
                <a:ext cx="28906" cy="28906"/>
              </a:xfrm>
              <a:custGeom>
                <a:avLst/>
                <a:gdLst>
                  <a:gd name="connsiteX0" fmla="*/ 0 w 28906"/>
                  <a:gd name="connsiteY0" fmla="*/ 0 h 28906"/>
                  <a:gd name="connsiteX1" fmla="*/ 28906 w 28906"/>
                  <a:gd name="connsiteY1" fmla="*/ 0 h 28906"/>
                  <a:gd name="connsiteX2" fmla="*/ 28906 w 28906"/>
                  <a:gd name="connsiteY2" fmla="*/ 28907 h 28906"/>
                  <a:gd name="connsiteX3" fmla="*/ 0 w 28906"/>
                  <a:gd name="connsiteY3" fmla="*/ 28907 h 28906"/>
                </a:gdLst>
                <a:ahLst/>
                <a:cxnLst>
                  <a:cxn ang="0">
                    <a:pos x="connsiteX0" y="connsiteY0"/>
                  </a:cxn>
                  <a:cxn ang="0">
                    <a:pos x="connsiteX1" y="connsiteY1"/>
                  </a:cxn>
                  <a:cxn ang="0">
                    <a:pos x="connsiteX2" y="connsiteY2"/>
                  </a:cxn>
                  <a:cxn ang="0">
                    <a:pos x="connsiteX3" y="connsiteY3"/>
                  </a:cxn>
                </a:cxnLst>
                <a:rect l="l" t="t" r="r" b="b"/>
                <a:pathLst>
                  <a:path w="28906" h="28906">
                    <a:moveTo>
                      <a:pt x="0" y="0"/>
                    </a:moveTo>
                    <a:lnTo>
                      <a:pt x="28906" y="0"/>
                    </a:lnTo>
                    <a:lnTo>
                      <a:pt x="28906" y="28907"/>
                    </a:lnTo>
                    <a:lnTo>
                      <a:pt x="0" y="28907"/>
                    </a:ln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0" name="Freeform 274">
                <a:extLst>
                  <a:ext uri="{FF2B5EF4-FFF2-40B4-BE49-F238E27FC236}">
                    <a16:creationId xmlns:a16="http://schemas.microsoft.com/office/drawing/2014/main" id="{ED921626-5146-EF74-F03E-66EB7F0E4327}"/>
                  </a:ext>
                </a:extLst>
              </p:cNvPr>
              <p:cNvSpPr/>
              <p:nvPr/>
            </p:nvSpPr>
            <p:spPr>
              <a:xfrm>
                <a:off x="6008306" y="4162352"/>
                <a:ext cx="115625" cy="115625"/>
              </a:xfrm>
              <a:custGeom>
                <a:avLst/>
                <a:gdLst>
                  <a:gd name="connsiteX0" fmla="*/ 57813 w 115625"/>
                  <a:gd name="connsiteY0" fmla="*/ 115625 h 115625"/>
                  <a:gd name="connsiteX1" fmla="*/ 115625 w 115625"/>
                  <a:gd name="connsiteY1" fmla="*/ 57813 h 115625"/>
                  <a:gd name="connsiteX2" fmla="*/ 57813 w 115625"/>
                  <a:gd name="connsiteY2" fmla="*/ 0 h 115625"/>
                  <a:gd name="connsiteX3" fmla="*/ 0 w 115625"/>
                  <a:gd name="connsiteY3" fmla="*/ 57813 h 115625"/>
                  <a:gd name="connsiteX4" fmla="*/ 57813 w 115625"/>
                  <a:gd name="connsiteY4" fmla="*/ 115625 h 115625"/>
                  <a:gd name="connsiteX5" fmla="*/ 57813 w 115625"/>
                  <a:gd name="connsiteY5" fmla="*/ 28906 h 115625"/>
                  <a:gd name="connsiteX6" fmla="*/ 86719 w 115625"/>
                  <a:gd name="connsiteY6" fmla="*/ 57813 h 115625"/>
                  <a:gd name="connsiteX7" fmla="*/ 57813 w 115625"/>
                  <a:gd name="connsiteY7" fmla="*/ 86719 h 115625"/>
                  <a:gd name="connsiteX8" fmla="*/ 28906 w 115625"/>
                  <a:gd name="connsiteY8" fmla="*/ 57813 h 115625"/>
                  <a:gd name="connsiteX9" fmla="*/ 57813 w 115625"/>
                  <a:gd name="connsiteY9" fmla="*/ 28906 h 11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25" h="115625">
                    <a:moveTo>
                      <a:pt x="57813" y="115625"/>
                    </a:moveTo>
                    <a:cubicBezTo>
                      <a:pt x="89429" y="115625"/>
                      <a:pt x="115625" y="89429"/>
                      <a:pt x="115625" y="57813"/>
                    </a:cubicBezTo>
                    <a:cubicBezTo>
                      <a:pt x="115625" y="26197"/>
                      <a:pt x="89429" y="0"/>
                      <a:pt x="57813" y="0"/>
                    </a:cubicBezTo>
                    <a:cubicBezTo>
                      <a:pt x="26196" y="0"/>
                      <a:pt x="0" y="26197"/>
                      <a:pt x="0" y="57813"/>
                    </a:cubicBezTo>
                    <a:cubicBezTo>
                      <a:pt x="0" y="89429"/>
                      <a:pt x="26196" y="115625"/>
                      <a:pt x="57813" y="115625"/>
                    </a:cubicBezTo>
                    <a:close/>
                    <a:moveTo>
                      <a:pt x="57813" y="28906"/>
                    </a:moveTo>
                    <a:cubicBezTo>
                      <a:pt x="74072" y="28906"/>
                      <a:pt x="86719" y="41553"/>
                      <a:pt x="86719" y="57813"/>
                    </a:cubicBezTo>
                    <a:cubicBezTo>
                      <a:pt x="86719" y="74072"/>
                      <a:pt x="74072" y="86719"/>
                      <a:pt x="57813" y="86719"/>
                    </a:cubicBezTo>
                    <a:cubicBezTo>
                      <a:pt x="41553" y="86719"/>
                      <a:pt x="28906" y="74072"/>
                      <a:pt x="28906" y="57813"/>
                    </a:cubicBezTo>
                    <a:cubicBezTo>
                      <a:pt x="28906" y="41553"/>
                      <a:pt x="41553" y="28906"/>
                      <a:pt x="57813" y="28906"/>
                    </a:cubicBez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1" name="Freeform 275">
                <a:extLst>
                  <a:ext uri="{FF2B5EF4-FFF2-40B4-BE49-F238E27FC236}">
                    <a16:creationId xmlns:a16="http://schemas.microsoft.com/office/drawing/2014/main" id="{88AAB630-2690-38BA-ED3E-ADC7C06E5D64}"/>
                  </a:ext>
                </a:extLst>
              </p:cNvPr>
              <p:cNvSpPr/>
              <p:nvPr/>
            </p:nvSpPr>
            <p:spPr>
              <a:xfrm>
                <a:off x="6384087" y="4191259"/>
                <a:ext cx="115625" cy="115625"/>
              </a:xfrm>
              <a:custGeom>
                <a:avLst/>
                <a:gdLst>
                  <a:gd name="connsiteX0" fmla="*/ 0 w 115625"/>
                  <a:gd name="connsiteY0" fmla="*/ 57813 h 115625"/>
                  <a:gd name="connsiteX1" fmla="*/ 57813 w 115625"/>
                  <a:gd name="connsiteY1" fmla="*/ 115625 h 115625"/>
                  <a:gd name="connsiteX2" fmla="*/ 115625 w 115625"/>
                  <a:gd name="connsiteY2" fmla="*/ 57813 h 115625"/>
                  <a:gd name="connsiteX3" fmla="*/ 57813 w 115625"/>
                  <a:gd name="connsiteY3" fmla="*/ 0 h 115625"/>
                  <a:gd name="connsiteX4" fmla="*/ 0 w 115625"/>
                  <a:gd name="connsiteY4" fmla="*/ 57813 h 115625"/>
                  <a:gd name="connsiteX5" fmla="*/ 57813 w 115625"/>
                  <a:gd name="connsiteY5" fmla="*/ 28906 h 115625"/>
                  <a:gd name="connsiteX6" fmla="*/ 86719 w 115625"/>
                  <a:gd name="connsiteY6" fmla="*/ 57813 h 115625"/>
                  <a:gd name="connsiteX7" fmla="*/ 57813 w 115625"/>
                  <a:gd name="connsiteY7" fmla="*/ 86719 h 115625"/>
                  <a:gd name="connsiteX8" fmla="*/ 28906 w 115625"/>
                  <a:gd name="connsiteY8" fmla="*/ 57813 h 115625"/>
                  <a:gd name="connsiteX9" fmla="*/ 57813 w 115625"/>
                  <a:gd name="connsiteY9" fmla="*/ 28906 h 11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25" h="115625">
                    <a:moveTo>
                      <a:pt x="0" y="57813"/>
                    </a:moveTo>
                    <a:cubicBezTo>
                      <a:pt x="0" y="89429"/>
                      <a:pt x="26196" y="115625"/>
                      <a:pt x="57813" y="115625"/>
                    </a:cubicBezTo>
                    <a:cubicBezTo>
                      <a:pt x="89429" y="115625"/>
                      <a:pt x="115625" y="89429"/>
                      <a:pt x="115625" y="57813"/>
                    </a:cubicBezTo>
                    <a:cubicBezTo>
                      <a:pt x="115625" y="26197"/>
                      <a:pt x="89429" y="0"/>
                      <a:pt x="57813" y="0"/>
                    </a:cubicBezTo>
                    <a:cubicBezTo>
                      <a:pt x="26196" y="0"/>
                      <a:pt x="0" y="26197"/>
                      <a:pt x="0" y="57813"/>
                    </a:cubicBezTo>
                    <a:close/>
                    <a:moveTo>
                      <a:pt x="57813" y="28906"/>
                    </a:moveTo>
                    <a:cubicBezTo>
                      <a:pt x="74072" y="28906"/>
                      <a:pt x="86719" y="41553"/>
                      <a:pt x="86719" y="57813"/>
                    </a:cubicBezTo>
                    <a:cubicBezTo>
                      <a:pt x="86719" y="74072"/>
                      <a:pt x="74072" y="86719"/>
                      <a:pt x="57813" y="86719"/>
                    </a:cubicBezTo>
                    <a:cubicBezTo>
                      <a:pt x="41553" y="86719"/>
                      <a:pt x="28906" y="74072"/>
                      <a:pt x="28906" y="57813"/>
                    </a:cubicBezTo>
                    <a:cubicBezTo>
                      <a:pt x="28906" y="41553"/>
                      <a:pt x="41553" y="28906"/>
                      <a:pt x="57813" y="28906"/>
                    </a:cubicBez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2" name="Freeform 276">
                <a:extLst>
                  <a:ext uri="{FF2B5EF4-FFF2-40B4-BE49-F238E27FC236}">
                    <a16:creationId xmlns:a16="http://schemas.microsoft.com/office/drawing/2014/main" id="{D8020D9E-5013-0313-7540-F996985096DC}"/>
                  </a:ext>
                </a:extLst>
              </p:cNvPr>
              <p:cNvSpPr/>
              <p:nvPr/>
            </p:nvSpPr>
            <p:spPr>
              <a:xfrm>
                <a:off x="5632524" y="4191259"/>
                <a:ext cx="115625" cy="115625"/>
              </a:xfrm>
              <a:custGeom>
                <a:avLst/>
                <a:gdLst>
                  <a:gd name="connsiteX0" fmla="*/ 57813 w 115625"/>
                  <a:gd name="connsiteY0" fmla="*/ 115625 h 115625"/>
                  <a:gd name="connsiteX1" fmla="*/ 115625 w 115625"/>
                  <a:gd name="connsiteY1" fmla="*/ 57813 h 115625"/>
                  <a:gd name="connsiteX2" fmla="*/ 57813 w 115625"/>
                  <a:gd name="connsiteY2" fmla="*/ 0 h 115625"/>
                  <a:gd name="connsiteX3" fmla="*/ 0 w 115625"/>
                  <a:gd name="connsiteY3" fmla="*/ 57813 h 115625"/>
                  <a:gd name="connsiteX4" fmla="*/ 57813 w 115625"/>
                  <a:gd name="connsiteY4" fmla="*/ 115625 h 115625"/>
                  <a:gd name="connsiteX5" fmla="*/ 57813 w 115625"/>
                  <a:gd name="connsiteY5" fmla="*/ 28906 h 115625"/>
                  <a:gd name="connsiteX6" fmla="*/ 86719 w 115625"/>
                  <a:gd name="connsiteY6" fmla="*/ 57813 h 115625"/>
                  <a:gd name="connsiteX7" fmla="*/ 57813 w 115625"/>
                  <a:gd name="connsiteY7" fmla="*/ 86719 h 115625"/>
                  <a:gd name="connsiteX8" fmla="*/ 28906 w 115625"/>
                  <a:gd name="connsiteY8" fmla="*/ 57813 h 115625"/>
                  <a:gd name="connsiteX9" fmla="*/ 57813 w 115625"/>
                  <a:gd name="connsiteY9" fmla="*/ 28906 h 115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5625" h="115625">
                    <a:moveTo>
                      <a:pt x="57813" y="115625"/>
                    </a:moveTo>
                    <a:cubicBezTo>
                      <a:pt x="89429" y="115625"/>
                      <a:pt x="115625" y="89429"/>
                      <a:pt x="115625" y="57813"/>
                    </a:cubicBezTo>
                    <a:cubicBezTo>
                      <a:pt x="115625" y="26197"/>
                      <a:pt x="89429" y="0"/>
                      <a:pt x="57813" y="0"/>
                    </a:cubicBezTo>
                    <a:cubicBezTo>
                      <a:pt x="26196" y="0"/>
                      <a:pt x="0" y="26197"/>
                      <a:pt x="0" y="57813"/>
                    </a:cubicBezTo>
                    <a:cubicBezTo>
                      <a:pt x="0" y="89429"/>
                      <a:pt x="26196" y="115625"/>
                      <a:pt x="57813" y="115625"/>
                    </a:cubicBezTo>
                    <a:close/>
                    <a:moveTo>
                      <a:pt x="57813" y="28906"/>
                    </a:moveTo>
                    <a:cubicBezTo>
                      <a:pt x="74072" y="28906"/>
                      <a:pt x="86719" y="41553"/>
                      <a:pt x="86719" y="57813"/>
                    </a:cubicBezTo>
                    <a:cubicBezTo>
                      <a:pt x="86719" y="74072"/>
                      <a:pt x="74072" y="86719"/>
                      <a:pt x="57813" y="86719"/>
                    </a:cubicBezTo>
                    <a:cubicBezTo>
                      <a:pt x="41553" y="86719"/>
                      <a:pt x="28906" y="74072"/>
                      <a:pt x="28906" y="57813"/>
                    </a:cubicBezTo>
                    <a:cubicBezTo>
                      <a:pt x="28906" y="41553"/>
                      <a:pt x="41553" y="28906"/>
                      <a:pt x="57813" y="28906"/>
                    </a:cubicBezTo>
                    <a:close/>
                  </a:path>
                </a:pathLst>
              </a:custGeom>
              <a:solidFill>
                <a:srgbClr val="010101"/>
              </a:solidFill>
              <a:ln w="9028" cap="flat">
                <a:no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grpSp>
      </p:grpSp>
      <p:grpSp>
        <p:nvGrpSpPr>
          <p:cNvPr id="33" name="Graphic 3">
            <a:extLst>
              <a:ext uri="{FF2B5EF4-FFF2-40B4-BE49-F238E27FC236}">
                <a16:creationId xmlns:a16="http://schemas.microsoft.com/office/drawing/2014/main" id="{C610AE88-4646-B06F-7017-3FEBA61A1EF6}"/>
              </a:ext>
            </a:extLst>
          </p:cNvPr>
          <p:cNvGrpSpPr/>
          <p:nvPr/>
        </p:nvGrpSpPr>
        <p:grpSpPr>
          <a:xfrm>
            <a:off x="924039" y="4389044"/>
            <a:ext cx="1146476" cy="1157445"/>
            <a:chOff x="6582714" y="331356"/>
            <a:chExt cx="1146476" cy="1157445"/>
          </a:xfrm>
        </p:grpSpPr>
        <p:sp>
          <p:nvSpPr>
            <p:cNvPr id="34" name="Freeform 1022">
              <a:extLst>
                <a:ext uri="{FF2B5EF4-FFF2-40B4-BE49-F238E27FC236}">
                  <a16:creationId xmlns:a16="http://schemas.microsoft.com/office/drawing/2014/main" id="{17DBB454-9A7A-BCD3-18BA-C0F4859D62BC}"/>
                </a:ext>
              </a:extLst>
            </p:cNvPr>
            <p:cNvSpPr/>
            <p:nvPr/>
          </p:nvSpPr>
          <p:spPr>
            <a:xfrm>
              <a:off x="7021557" y="463008"/>
              <a:ext cx="255077" cy="279761"/>
            </a:xfrm>
            <a:custGeom>
              <a:avLst/>
              <a:gdLst>
                <a:gd name="connsiteX0" fmla="*/ 27428 w 255077"/>
                <a:gd name="connsiteY0" fmla="*/ 49370 h 279761"/>
                <a:gd name="connsiteX1" fmla="*/ 128910 w 255077"/>
                <a:gd name="connsiteY1" fmla="*/ 0 h 279761"/>
                <a:gd name="connsiteX2" fmla="*/ 128910 w 255077"/>
                <a:gd name="connsiteY2" fmla="*/ 0 h 279761"/>
                <a:gd name="connsiteX3" fmla="*/ 255077 w 255077"/>
                <a:gd name="connsiteY3" fmla="*/ 128910 h 279761"/>
                <a:gd name="connsiteX4" fmla="*/ 219421 w 255077"/>
                <a:gd name="connsiteY4" fmla="*/ 216678 h 279761"/>
                <a:gd name="connsiteX5" fmla="*/ 181022 w 255077"/>
                <a:gd name="connsiteY5" fmla="*/ 279762 h 279761"/>
                <a:gd name="connsiteX6" fmla="*/ 76797 w 255077"/>
                <a:gd name="connsiteY6" fmla="*/ 279762 h 279761"/>
                <a:gd name="connsiteX7" fmla="*/ 35656 w 255077"/>
                <a:gd name="connsiteY7" fmla="*/ 216678 h 279761"/>
                <a:gd name="connsiteX8" fmla="*/ 0 w 255077"/>
                <a:gd name="connsiteY8" fmla="*/ 128910 h 279761"/>
                <a:gd name="connsiteX9" fmla="*/ 2742 w 255077"/>
                <a:gd name="connsiteY9" fmla="*/ 74055 h 279761"/>
                <a:gd name="connsiteX10" fmla="*/ 27428 w 255077"/>
                <a:gd name="connsiteY10" fmla="*/ 49370 h 2797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077" h="279761">
                  <a:moveTo>
                    <a:pt x="27428" y="49370"/>
                  </a:moveTo>
                  <a:cubicBezTo>
                    <a:pt x="52113" y="19199"/>
                    <a:pt x="87769" y="0"/>
                    <a:pt x="128910" y="0"/>
                  </a:cubicBezTo>
                  <a:lnTo>
                    <a:pt x="128910" y="0"/>
                  </a:lnTo>
                  <a:cubicBezTo>
                    <a:pt x="200222" y="0"/>
                    <a:pt x="255077" y="57598"/>
                    <a:pt x="255077" y="128910"/>
                  </a:cubicBezTo>
                  <a:cubicBezTo>
                    <a:pt x="255077" y="161823"/>
                    <a:pt x="241363" y="194736"/>
                    <a:pt x="219421" y="216678"/>
                  </a:cubicBezTo>
                  <a:cubicBezTo>
                    <a:pt x="202965" y="233135"/>
                    <a:pt x="189252" y="255077"/>
                    <a:pt x="181022" y="279762"/>
                  </a:cubicBezTo>
                  <a:lnTo>
                    <a:pt x="76797" y="279762"/>
                  </a:lnTo>
                  <a:cubicBezTo>
                    <a:pt x="68569" y="257820"/>
                    <a:pt x="54855" y="235878"/>
                    <a:pt x="35656" y="216678"/>
                  </a:cubicBezTo>
                  <a:cubicBezTo>
                    <a:pt x="13714" y="191993"/>
                    <a:pt x="0" y="161823"/>
                    <a:pt x="0" y="128910"/>
                  </a:cubicBezTo>
                  <a:lnTo>
                    <a:pt x="2742" y="74055"/>
                  </a:lnTo>
                  <a:lnTo>
                    <a:pt x="27428" y="49370"/>
                  </a:lnTo>
                  <a:close/>
                </a:path>
              </a:pathLst>
            </a:custGeom>
            <a:solidFill>
              <a:srgbClr val="00BADE"/>
            </a:solidFill>
            <a:ln w="27426" cap="flat">
              <a:noFill/>
              <a:prstDash val="solid"/>
              <a:miter/>
            </a:ln>
          </p:spPr>
          <p:txBody>
            <a:bodyPr rtlCol="0" anchor="ctr"/>
            <a:lstStyle/>
            <a:p>
              <a:endParaRPr lang="en-US"/>
            </a:p>
          </p:txBody>
        </p:sp>
        <p:grpSp>
          <p:nvGrpSpPr>
            <p:cNvPr id="35" name="Graphic 3">
              <a:extLst>
                <a:ext uri="{FF2B5EF4-FFF2-40B4-BE49-F238E27FC236}">
                  <a16:creationId xmlns:a16="http://schemas.microsoft.com/office/drawing/2014/main" id="{9EF7CB49-0DBC-222B-7F06-297209FA7171}"/>
                </a:ext>
              </a:extLst>
            </p:cNvPr>
            <p:cNvGrpSpPr/>
            <p:nvPr/>
          </p:nvGrpSpPr>
          <p:grpSpPr>
            <a:xfrm>
              <a:off x="6582714" y="331356"/>
              <a:ext cx="1146476" cy="1157445"/>
              <a:chOff x="6582714" y="331356"/>
              <a:chExt cx="1146476" cy="1157445"/>
            </a:xfrm>
            <a:solidFill>
              <a:srgbClr val="000000"/>
            </a:solidFill>
          </p:grpSpPr>
          <p:sp>
            <p:nvSpPr>
              <p:cNvPr id="36" name="Freeform 1024">
                <a:extLst>
                  <a:ext uri="{FF2B5EF4-FFF2-40B4-BE49-F238E27FC236}">
                    <a16:creationId xmlns:a16="http://schemas.microsoft.com/office/drawing/2014/main" id="{D6AC5E57-D9FD-49EE-9B01-5E9ED4783263}"/>
                  </a:ext>
                </a:extLst>
              </p:cNvPr>
              <p:cNvSpPr/>
              <p:nvPr/>
            </p:nvSpPr>
            <p:spPr>
              <a:xfrm>
                <a:off x="6582714" y="424610"/>
                <a:ext cx="1146476" cy="1064191"/>
              </a:xfrm>
              <a:custGeom>
                <a:avLst/>
                <a:gdLst>
                  <a:gd name="connsiteX0" fmla="*/ 1023052 w 1146476"/>
                  <a:gd name="connsiteY0" fmla="*/ 811858 h 1064191"/>
                  <a:gd name="connsiteX1" fmla="*/ 1061451 w 1146476"/>
                  <a:gd name="connsiteY1" fmla="*/ 724089 h 1064191"/>
                  <a:gd name="connsiteX2" fmla="*/ 959969 w 1146476"/>
                  <a:gd name="connsiteY2" fmla="*/ 606150 h 1064191"/>
                  <a:gd name="connsiteX3" fmla="*/ 959969 w 1146476"/>
                  <a:gd name="connsiteY3" fmla="*/ 556781 h 1064191"/>
                  <a:gd name="connsiteX4" fmla="*/ 910599 w 1146476"/>
                  <a:gd name="connsiteY4" fmla="*/ 507411 h 1064191"/>
                  <a:gd name="connsiteX5" fmla="*/ 584209 w 1146476"/>
                  <a:gd name="connsiteY5" fmla="*/ 507411 h 1064191"/>
                  <a:gd name="connsiteX6" fmla="*/ 584209 w 1146476"/>
                  <a:gd name="connsiteY6" fmla="*/ 433356 h 1064191"/>
                  <a:gd name="connsiteX7" fmla="*/ 619865 w 1146476"/>
                  <a:gd name="connsiteY7" fmla="*/ 433356 h 1064191"/>
                  <a:gd name="connsiteX8" fmla="*/ 663750 w 1146476"/>
                  <a:gd name="connsiteY8" fmla="*/ 389472 h 1064191"/>
                  <a:gd name="connsiteX9" fmla="*/ 663750 w 1146476"/>
                  <a:gd name="connsiteY9" fmla="*/ 356559 h 1064191"/>
                  <a:gd name="connsiteX10" fmla="*/ 652778 w 1146476"/>
                  <a:gd name="connsiteY10" fmla="*/ 326389 h 1064191"/>
                  <a:gd name="connsiteX11" fmla="*/ 685692 w 1146476"/>
                  <a:gd name="connsiteY11" fmla="*/ 274276 h 1064191"/>
                  <a:gd name="connsiteX12" fmla="*/ 729575 w 1146476"/>
                  <a:gd name="connsiteY12" fmla="*/ 164566 h 1064191"/>
                  <a:gd name="connsiteX13" fmla="*/ 729575 w 1146476"/>
                  <a:gd name="connsiteY13" fmla="*/ 150852 h 1064191"/>
                  <a:gd name="connsiteX14" fmla="*/ 710377 w 1146476"/>
                  <a:gd name="connsiteY14" fmla="*/ 134395 h 1064191"/>
                  <a:gd name="connsiteX15" fmla="*/ 693920 w 1146476"/>
                  <a:gd name="connsiteY15" fmla="*/ 153595 h 1064191"/>
                  <a:gd name="connsiteX16" fmla="*/ 693920 w 1146476"/>
                  <a:gd name="connsiteY16" fmla="*/ 164566 h 1064191"/>
                  <a:gd name="connsiteX17" fmla="*/ 661006 w 1146476"/>
                  <a:gd name="connsiteY17" fmla="*/ 249591 h 1064191"/>
                  <a:gd name="connsiteX18" fmla="*/ 622609 w 1146476"/>
                  <a:gd name="connsiteY18" fmla="*/ 309932 h 1064191"/>
                  <a:gd name="connsiteX19" fmla="*/ 518384 w 1146476"/>
                  <a:gd name="connsiteY19" fmla="*/ 309932 h 1064191"/>
                  <a:gd name="connsiteX20" fmla="*/ 479984 w 1146476"/>
                  <a:gd name="connsiteY20" fmla="*/ 249591 h 1064191"/>
                  <a:gd name="connsiteX21" fmla="*/ 444329 w 1146476"/>
                  <a:gd name="connsiteY21" fmla="*/ 161823 h 1064191"/>
                  <a:gd name="connsiteX22" fmla="*/ 570495 w 1146476"/>
                  <a:gd name="connsiteY22" fmla="*/ 35656 h 1064191"/>
                  <a:gd name="connsiteX23" fmla="*/ 570495 w 1146476"/>
                  <a:gd name="connsiteY23" fmla="*/ 35656 h 1064191"/>
                  <a:gd name="connsiteX24" fmla="*/ 669236 w 1146476"/>
                  <a:gd name="connsiteY24" fmla="*/ 82283 h 1064191"/>
                  <a:gd name="connsiteX25" fmla="*/ 693920 w 1146476"/>
                  <a:gd name="connsiteY25" fmla="*/ 85026 h 1064191"/>
                  <a:gd name="connsiteX26" fmla="*/ 696664 w 1146476"/>
                  <a:gd name="connsiteY26" fmla="*/ 60341 h 1064191"/>
                  <a:gd name="connsiteX27" fmla="*/ 570495 w 1146476"/>
                  <a:gd name="connsiteY27" fmla="*/ 0 h 1064191"/>
                  <a:gd name="connsiteX28" fmla="*/ 570495 w 1146476"/>
                  <a:gd name="connsiteY28" fmla="*/ 0 h 1064191"/>
                  <a:gd name="connsiteX29" fmla="*/ 411415 w 1146476"/>
                  <a:gd name="connsiteY29" fmla="*/ 159080 h 1064191"/>
                  <a:gd name="connsiteX30" fmla="*/ 455299 w 1146476"/>
                  <a:gd name="connsiteY30" fmla="*/ 268791 h 1064191"/>
                  <a:gd name="connsiteX31" fmla="*/ 488212 w 1146476"/>
                  <a:gd name="connsiteY31" fmla="*/ 318160 h 1064191"/>
                  <a:gd name="connsiteX32" fmla="*/ 477242 w 1146476"/>
                  <a:gd name="connsiteY32" fmla="*/ 348331 h 1064191"/>
                  <a:gd name="connsiteX33" fmla="*/ 477242 w 1146476"/>
                  <a:gd name="connsiteY33" fmla="*/ 381244 h 1064191"/>
                  <a:gd name="connsiteX34" fmla="*/ 521126 w 1146476"/>
                  <a:gd name="connsiteY34" fmla="*/ 425128 h 1064191"/>
                  <a:gd name="connsiteX35" fmla="*/ 556781 w 1146476"/>
                  <a:gd name="connsiteY35" fmla="*/ 425128 h 1064191"/>
                  <a:gd name="connsiteX36" fmla="*/ 556781 w 1146476"/>
                  <a:gd name="connsiteY36" fmla="*/ 499183 h 1064191"/>
                  <a:gd name="connsiteX37" fmla="*/ 230393 w 1146476"/>
                  <a:gd name="connsiteY37" fmla="*/ 499183 h 1064191"/>
                  <a:gd name="connsiteX38" fmla="*/ 181022 w 1146476"/>
                  <a:gd name="connsiteY38" fmla="*/ 548552 h 1064191"/>
                  <a:gd name="connsiteX39" fmla="*/ 181022 w 1146476"/>
                  <a:gd name="connsiteY39" fmla="*/ 597922 h 1064191"/>
                  <a:gd name="connsiteX40" fmla="*/ 79541 w 1146476"/>
                  <a:gd name="connsiteY40" fmla="*/ 715861 h 1064191"/>
                  <a:gd name="connsiteX41" fmla="*/ 117939 w 1146476"/>
                  <a:gd name="connsiteY41" fmla="*/ 803629 h 1064191"/>
                  <a:gd name="connsiteX42" fmla="*/ 68569 w 1146476"/>
                  <a:gd name="connsiteY42" fmla="*/ 822829 h 1064191"/>
                  <a:gd name="connsiteX43" fmla="*/ 63083 w 1146476"/>
                  <a:gd name="connsiteY43" fmla="*/ 847513 h 1064191"/>
                  <a:gd name="connsiteX44" fmla="*/ 87769 w 1146476"/>
                  <a:gd name="connsiteY44" fmla="*/ 852999 h 1064191"/>
                  <a:gd name="connsiteX45" fmla="*/ 153594 w 1146476"/>
                  <a:gd name="connsiteY45" fmla="*/ 833800 h 1064191"/>
                  <a:gd name="connsiteX46" fmla="*/ 249591 w 1146476"/>
                  <a:gd name="connsiteY46" fmla="*/ 833800 h 1064191"/>
                  <a:gd name="connsiteX47" fmla="*/ 373016 w 1146476"/>
                  <a:gd name="connsiteY47" fmla="*/ 957224 h 1064191"/>
                  <a:gd name="connsiteX48" fmla="*/ 373016 w 1146476"/>
                  <a:gd name="connsiteY48" fmla="*/ 1012079 h 1064191"/>
                  <a:gd name="connsiteX49" fmla="*/ 359302 w 1146476"/>
                  <a:gd name="connsiteY49" fmla="*/ 1025793 h 1064191"/>
                  <a:gd name="connsiteX50" fmla="*/ 323646 w 1146476"/>
                  <a:gd name="connsiteY50" fmla="*/ 1025793 h 1064191"/>
                  <a:gd name="connsiteX51" fmla="*/ 323646 w 1146476"/>
                  <a:gd name="connsiteY51" fmla="*/ 973681 h 1064191"/>
                  <a:gd name="connsiteX52" fmla="*/ 307190 w 1146476"/>
                  <a:gd name="connsiteY52" fmla="*/ 957224 h 1064191"/>
                  <a:gd name="connsiteX53" fmla="*/ 290733 w 1146476"/>
                  <a:gd name="connsiteY53" fmla="*/ 973681 h 1064191"/>
                  <a:gd name="connsiteX54" fmla="*/ 290733 w 1146476"/>
                  <a:gd name="connsiteY54" fmla="*/ 1025793 h 1064191"/>
                  <a:gd name="connsiteX55" fmla="*/ 117939 w 1146476"/>
                  <a:gd name="connsiteY55" fmla="*/ 1025793 h 1064191"/>
                  <a:gd name="connsiteX56" fmla="*/ 117939 w 1146476"/>
                  <a:gd name="connsiteY56" fmla="*/ 973681 h 1064191"/>
                  <a:gd name="connsiteX57" fmla="*/ 101483 w 1146476"/>
                  <a:gd name="connsiteY57" fmla="*/ 957224 h 1064191"/>
                  <a:gd name="connsiteX58" fmla="*/ 85025 w 1146476"/>
                  <a:gd name="connsiteY58" fmla="*/ 973681 h 1064191"/>
                  <a:gd name="connsiteX59" fmla="*/ 85025 w 1146476"/>
                  <a:gd name="connsiteY59" fmla="*/ 1025793 h 1064191"/>
                  <a:gd name="connsiteX60" fmla="*/ 49369 w 1146476"/>
                  <a:gd name="connsiteY60" fmla="*/ 1025793 h 1064191"/>
                  <a:gd name="connsiteX61" fmla="*/ 35656 w 1146476"/>
                  <a:gd name="connsiteY61" fmla="*/ 1012079 h 1064191"/>
                  <a:gd name="connsiteX62" fmla="*/ 35656 w 1146476"/>
                  <a:gd name="connsiteY62" fmla="*/ 957224 h 1064191"/>
                  <a:gd name="connsiteX63" fmla="*/ 46627 w 1146476"/>
                  <a:gd name="connsiteY63" fmla="*/ 905112 h 1064191"/>
                  <a:gd name="connsiteX64" fmla="*/ 38399 w 1146476"/>
                  <a:gd name="connsiteY64" fmla="*/ 883169 h 1064191"/>
                  <a:gd name="connsiteX65" fmla="*/ 16456 w 1146476"/>
                  <a:gd name="connsiteY65" fmla="*/ 891398 h 1064191"/>
                  <a:gd name="connsiteX66" fmla="*/ 0 w 1146476"/>
                  <a:gd name="connsiteY66" fmla="*/ 959967 h 1064191"/>
                  <a:gd name="connsiteX67" fmla="*/ 0 w 1146476"/>
                  <a:gd name="connsiteY67" fmla="*/ 1014822 h 1064191"/>
                  <a:gd name="connsiteX68" fmla="*/ 49369 w 1146476"/>
                  <a:gd name="connsiteY68" fmla="*/ 1064192 h 1064191"/>
                  <a:gd name="connsiteX69" fmla="*/ 362046 w 1146476"/>
                  <a:gd name="connsiteY69" fmla="*/ 1064192 h 1064191"/>
                  <a:gd name="connsiteX70" fmla="*/ 394959 w 1146476"/>
                  <a:gd name="connsiteY70" fmla="*/ 1053221 h 1064191"/>
                  <a:gd name="connsiteX71" fmla="*/ 427871 w 1146476"/>
                  <a:gd name="connsiteY71" fmla="*/ 1064192 h 1064191"/>
                  <a:gd name="connsiteX72" fmla="*/ 713120 w 1146476"/>
                  <a:gd name="connsiteY72" fmla="*/ 1064192 h 1064191"/>
                  <a:gd name="connsiteX73" fmla="*/ 751519 w 1146476"/>
                  <a:gd name="connsiteY73" fmla="*/ 1050478 h 1064191"/>
                  <a:gd name="connsiteX74" fmla="*/ 787175 w 1146476"/>
                  <a:gd name="connsiteY74" fmla="*/ 1064192 h 1064191"/>
                  <a:gd name="connsiteX75" fmla="*/ 1097107 w 1146476"/>
                  <a:gd name="connsiteY75" fmla="*/ 1064192 h 1064191"/>
                  <a:gd name="connsiteX76" fmla="*/ 1146476 w 1146476"/>
                  <a:gd name="connsiteY76" fmla="*/ 1014822 h 1064191"/>
                  <a:gd name="connsiteX77" fmla="*/ 1146476 w 1146476"/>
                  <a:gd name="connsiteY77" fmla="*/ 959967 h 1064191"/>
                  <a:gd name="connsiteX78" fmla="*/ 1023052 w 1146476"/>
                  <a:gd name="connsiteY78" fmla="*/ 811858 h 1064191"/>
                  <a:gd name="connsiteX79" fmla="*/ 1023052 w 1146476"/>
                  <a:gd name="connsiteY79" fmla="*/ 811858 h 1064191"/>
                  <a:gd name="connsiteX80" fmla="*/ 943513 w 1146476"/>
                  <a:gd name="connsiteY80" fmla="*/ 641806 h 1064191"/>
                  <a:gd name="connsiteX81" fmla="*/ 946255 w 1146476"/>
                  <a:gd name="connsiteY81" fmla="*/ 641806 h 1064191"/>
                  <a:gd name="connsiteX82" fmla="*/ 1028538 w 1146476"/>
                  <a:gd name="connsiteY82" fmla="*/ 726832 h 1064191"/>
                  <a:gd name="connsiteX83" fmla="*/ 959969 w 1146476"/>
                  <a:gd name="connsiteY83" fmla="*/ 809115 h 1064191"/>
                  <a:gd name="connsiteX84" fmla="*/ 927055 w 1146476"/>
                  <a:gd name="connsiteY84" fmla="*/ 809115 h 1064191"/>
                  <a:gd name="connsiteX85" fmla="*/ 858486 w 1146476"/>
                  <a:gd name="connsiteY85" fmla="*/ 726832 h 1064191"/>
                  <a:gd name="connsiteX86" fmla="*/ 940769 w 1146476"/>
                  <a:gd name="connsiteY86" fmla="*/ 641806 h 1064191"/>
                  <a:gd name="connsiteX87" fmla="*/ 943513 w 1146476"/>
                  <a:gd name="connsiteY87" fmla="*/ 641806 h 1064191"/>
                  <a:gd name="connsiteX88" fmla="*/ 943513 w 1146476"/>
                  <a:gd name="connsiteY88" fmla="*/ 641806 h 1064191"/>
                  <a:gd name="connsiteX89" fmla="*/ 512898 w 1146476"/>
                  <a:gd name="connsiteY89" fmla="*/ 400443 h 1064191"/>
                  <a:gd name="connsiteX90" fmla="*/ 504670 w 1146476"/>
                  <a:gd name="connsiteY90" fmla="*/ 392215 h 1064191"/>
                  <a:gd name="connsiteX91" fmla="*/ 504670 w 1146476"/>
                  <a:gd name="connsiteY91" fmla="*/ 359302 h 1064191"/>
                  <a:gd name="connsiteX92" fmla="*/ 512898 w 1146476"/>
                  <a:gd name="connsiteY92" fmla="*/ 351073 h 1064191"/>
                  <a:gd name="connsiteX93" fmla="*/ 617123 w 1146476"/>
                  <a:gd name="connsiteY93" fmla="*/ 351073 h 1064191"/>
                  <a:gd name="connsiteX94" fmla="*/ 625351 w 1146476"/>
                  <a:gd name="connsiteY94" fmla="*/ 359302 h 1064191"/>
                  <a:gd name="connsiteX95" fmla="*/ 625351 w 1146476"/>
                  <a:gd name="connsiteY95" fmla="*/ 392215 h 1064191"/>
                  <a:gd name="connsiteX96" fmla="*/ 617123 w 1146476"/>
                  <a:gd name="connsiteY96" fmla="*/ 400443 h 1064191"/>
                  <a:gd name="connsiteX97" fmla="*/ 512898 w 1146476"/>
                  <a:gd name="connsiteY97" fmla="*/ 400443 h 1064191"/>
                  <a:gd name="connsiteX98" fmla="*/ 512898 w 1146476"/>
                  <a:gd name="connsiteY98" fmla="*/ 400443 h 1064191"/>
                  <a:gd name="connsiteX99" fmla="*/ 565009 w 1146476"/>
                  <a:gd name="connsiteY99" fmla="*/ 639063 h 1064191"/>
                  <a:gd name="connsiteX100" fmla="*/ 650036 w 1146476"/>
                  <a:gd name="connsiteY100" fmla="*/ 724089 h 1064191"/>
                  <a:gd name="connsiteX101" fmla="*/ 581467 w 1146476"/>
                  <a:gd name="connsiteY101" fmla="*/ 806372 h 1064191"/>
                  <a:gd name="connsiteX102" fmla="*/ 548553 w 1146476"/>
                  <a:gd name="connsiteY102" fmla="*/ 806372 h 1064191"/>
                  <a:gd name="connsiteX103" fmla="*/ 479984 w 1146476"/>
                  <a:gd name="connsiteY103" fmla="*/ 724089 h 1064191"/>
                  <a:gd name="connsiteX104" fmla="*/ 565009 w 1146476"/>
                  <a:gd name="connsiteY104" fmla="*/ 639063 h 1064191"/>
                  <a:gd name="connsiteX105" fmla="*/ 565009 w 1146476"/>
                  <a:gd name="connsiteY105" fmla="*/ 639063 h 1064191"/>
                  <a:gd name="connsiteX106" fmla="*/ 205708 w 1146476"/>
                  <a:gd name="connsiteY106" fmla="*/ 809115 h 1064191"/>
                  <a:gd name="connsiteX107" fmla="*/ 172794 w 1146476"/>
                  <a:gd name="connsiteY107" fmla="*/ 809115 h 1064191"/>
                  <a:gd name="connsiteX108" fmla="*/ 104225 w 1146476"/>
                  <a:gd name="connsiteY108" fmla="*/ 726832 h 1064191"/>
                  <a:gd name="connsiteX109" fmla="*/ 189252 w 1146476"/>
                  <a:gd name="connsiteY109" fmla="*/ 641806 h 1064191"/>
                  <a:gd name="connsiteX110" fmla="*/ 274277 w 1146476"/>
                  <a:gd name="connsiteY110" fmla="*/ 726832 h 1064191"/>
                  <a:gd name="connsiteX111" fmla="*/ 205708 w 1146476"/>
                  <a:gd name="connsiteY111" fmla="*/ 809115 h 1064191"/>
                  <a:gd name="connsiteX112" fmla="*/ 205708 w 1146476"/>
                  <a:gd name="connsiteY112" fmla="*/ 809115 h 1064191"/>
                  <a:gd name="connsiteX113" fmla="*/ 271535 w 1146476"/>
                  <a:gd name="connsiteY113" fmla="*/ 811858 h 1064191"/>
                  <a:gd name="connsiteX114" fmla="*/ 309932 w 1146476"/>
                  <a:gd name="connsiteY114" fmla="*/ 724089 h 1064191"/>
                  <a:gd name="connsiteX115" fmla="*/ 208450 w 1146476"/>
                  <a:gd name="connsiteY115" fmla="*/ 606150 h 1064191"/>
                  <a:gd name="connsiteX116" fmla="*/ 208450 w 1146476"/>
                  <a:gd name="connsiteY116" fmla="*/ 556781 h 1064191"/>
                  <a:gd name="connsiteX117" fmla="*/ 224907 w 1146476"/>
                  <a:gd name="connsiteY117" fmla="*/ 540324 h 1064191"/>
                  <a:gd name="connsiteX118" fmla="*/ 548553 w 1146476"/>
                  <a:gd name="connsiteY118" fmla="*/ 540324 h 1064191"/>
                  <a:gd name="connsiteX119" fmla="*/ 548553 w 1146476"/>
                  <a:gd name="connsiteY119" fmla="*/ 606150 h 1064191"/>
                  <a:gd name="connsiteX120" fmla="*/ 447071 w 1146476"/>
                  <a:gd name="connsiteY120" fmla="*/ 724089 h 1064191"/>
                  <a:gd name="connsiteX121" fmla="*/ 485470 w 1146476"/>
                  <a:gd name="connsiteY121" fmla="*/ 811858 h 1064191"/>
                  <a:gd name="connsiteX122" fmla="*/ 378502 w 1146476"/>
                  <a:gd name="connsiteY122" fmla="*/ 894140 h 1064191"/>
                  <a:gd name="connsiteX123" fmla="*/ 271535 w 1146476"/>
                  <a:gd name="connsiteY123" fmla="*/ 811858 h 1064191"/>
                  <a:gd name="connsiteX124" fmla="*/ 271535 w 1146476"/>
                  <a:gd name="connsiteY124" fmla="*/ 811858 h 1064191"/>
                  <a:gd name="connsiteX125" fmla="*/ 737805 w 1146476"/>
                  <a:gd name="connsiteY125" fmla="*/ 965452 h 1064191"/>
                  <a:gd name="connsiteX126" fmla="*/ 737805 w 1146476"/>
                  <a:gd name="connsiteY126" fmla="*/ 1012079 h 1064191"/>
                  <a:gd name="connsiteX127" fmla="*/ 713120 w 1146476"/>
                  <a:gd name="connsiteY127" fmla="*/ 1034021 h 1064191"/>
                  <a:gd name="connsiteX128" fmla="*/ 685692 w 1146476"/>
                  <a:gd name="connsiteY128" fmla="*/ 1034021 h 1064191"/>
                  <a:gd name="connsiteX129" fmla="*/ 685692 w 1146476"/>
                  <a:gd name="connsiteY129" fmla="*/ 981909 h 1064191"/>
                  <a:gd name="connsiteX130" fmla="*/ 669236 w 1146476"/>
                  <a:gd name="connsiteY130" fmla="*/ 965452 h 1064191"/>
                  <a:gd name="connsiteX131" fmla="*/ 652778 w 1146476"/>
                  <a:gd name="connsiteY131" fmla="*/ 981909 h 1064191"/>
                  <a:gd name="connsiteX132" fmla="*/ 652778 w 1146476"/>
                  <a:gd name="connsiteY132" fmla="*/ 1034021 h 1064191"/>
                  <a:gd name="connsiteX133" fmla="*/ 479984 w 1146476"/>
                  <a:gd name="connsiteY133" fmla="*/ 1034021 h 1064191"/>
                  <a:gd name="connsiteX134" fmla="*/ 479984 w 1146476"/>
                  <a:gd name="connsiteY134" fmla="*/ 981909 h 1064191"/>
                  <a:gd name="connsiteX135" fmla="*/ 463528 w 1146476"/>
                  <a:gd name="connsiteY135" fmla="*/ 965452 h 1064191"/>
                  <a:gd name="connsiteX136" fmla="*/ 447071 w 1146476"/>
                  <a:gd name="connsiteY136" fmla="*/ 981909 h 1064191"/>
                  <a:gd name="connsiteX137" fmla="*/ 447071 w 1146476"/>
                  <a:gd name="connsiteY137" fmla="*/ 1034021 h 1064191"/>
                  <a:gd name="connsiteX138" fmla="*/ 411415 w 1146476"/>
                  <a:gd name="connsiteY138" fmla="*/ 1034021 h 1064191"/>
                  <a:gd name="connsiteX139" fmla="*/ 397701 w 1146476"/>
                  <a:gd name="connsiteY139" fmla="*/ 1020307 h 1064191"/>
                  <a:gd name="connsiteX140" fmla="*/ 397701 w 1146476"/>
                  <a:gd name="connsiteY140" fmla="*/ 965452 h 1064191"/>
                  <a:gd name="connsiteX141" fmla="*/ 521126 w 1146476"/>
                  <a:gd name="connsiteY141" fmla="*/ 842028 h 1064191"/>
                  <a:gd name="connsiteX142" fmla="*/ 617123 w 1146476"/>
                  <a:gd name="connsiteY142" fmla="*/ 842028 h 1064191"/>
                  <a:gd name="connsiteX143" fmla="*/ 737805 w 1146476"/>
                  <a:gd name="connsiteY143" fmla="*/ 965452 h 1064191"/>
                  <a:gd name="connsiteX144" fmla="*/ 737805 w 1146476"/>
                  <a:gd name="connsiteY144" fmla="*/ 965452 h 1064191"/>
                  <a:gd name="connsiteX145" fmla="*/ 737805 w 1146476"/>
                  <a:gd name="connsiteY145" fmla="*/ 965452 h 1064191"/>
                  <a:gd name="connsiteX146" fmla="*/ 647292 w 1146476"/>
                  <a:gd name="connsiteY146" fmla="*/ 811858 h 1064191"/>
                  <a:gd name="connsiteX147" fmla="*/ 685692 w 1146476"/>
                  <a:gd name="connsiteY147" fmla="*/ 724089 h 1064191"/>
                  <a:gd name="connsiteX148" fmla="*/ 584209 w 1146476"/>
                  <a:gd name="connsiteY148" fmla="*/ 606150 h 1064191"/>
                  <a:gd name="connsiteX149" fmla="*/ 584209 w 1146476"/>
                  <a:gd name="connsiteY149" fmla="*/ 540324 h 1064191"/>
                  <a:gd name="connsiteX150" fmla="*/ 910599 w 1146476"/>
                  <a:gd name="connsiteY150" fmla="*/ 540324 h 1064191"/>
                  <a:gd name="connsiteX151" fmla="*/ 927055 w 1146476"/>
                  <a:gd name="connsiteY151" fmla="*/ 556781 h 1064191"/>
                  <a:gd name="connsiteX152" fmla="*/ 927055 w 1146476"/>
                  <a:gd name="connsiteY152" fmla="*/ 606150 h 1064191"/>
                  <a:gd name="connsiteX153" fmla="*/ 825572 w 1146476"/>
                  <a:gd name="connsiteY153" fmla="*/ 724089 h 1064191"/>
                  <a:gd name="connsiteX154" fmla="*/ 863972 w 1146476"/>
                  <a:gd name="connsiteY154" fmla="*/ 811858 h 1064191"/>
                  <a:gd name="connsiteX155" fmla="*/ 757003 w 1146476"/>
                  <a:gd name="connsiteY155" fmla="*/ 894140 h 1064191"/>
                  <a:gd name="connsiteX156" fmla="*/ 647292 w 1146476"/>
                  <a:gd name="connsiteY156" fmla="*/ 811858 h 1064191"/>
                  <a:gd name="connsiteX157" fmla="*/ 647292 w 1146476"/>
                  <a:gd name="connsiteY157" fmla="*/ 811858 h 1064191"/>
                  <a:gd name="connsiteX158" fmla="*/ 1113563 w 1146476"/>
                  <a:gd name="connsiteY158" fmla="*/ 1020307 h 1064191"/>
                  <a:gd name="connsiteX159" fmla="*/ 1099849 w 1146476"/>
                  <a:gd name="connsiteY159" fmla="*/ 1034021 h 1064191"/>
                  <a:gd name="connsiteX160" fmla="*/ 1064193 w 1146476"/>
                  <a:gd name="connsiteY160" fmla="*/ 1034021 h 1064191"/>
                  <a:gd name="connsiteX161" fmla="*/ 1064193 w 1146476"/>
                  <a:gd name="connsiteY161" fmla="*/ 981909 h 1064191"/>
                  <a:gd name="connsiteX162" fmla="*/ 1047737 w 1146476"/>
                  <a:gd name="connsiteY162" fmla="*/ 965452 h 1064191"/>
                  <a:gd name="connsiteX163" fmla="*/ 1031280 w 1146476"/>
                  <a:gd name="connsiteY163" fmla="*/ 981909 h 1064191"/>
                  <a:gd name="connsiteX164" fmla="*/ 1031280 w 1146476"/>
                  <a:gd name="connsiteY164" fmla="*/ 1034021 h 1064191"/>
                  <a:gd name="connsiteX165" fmla="*/ 858486 w 1146476"/>
                  <a:gd name="connsiteY165" fmla="*/ 1034021 h 1064191"/>
                  <a:gd name="connsiteX166" fmla="*/ 858486 w 1146476"/>
                  <a:gd name="connsiteY166" fmla="*/ 981909 h 1064191"/>
                  <a:gd name="connsiteX167" fmla="*/ 842030 w 1146476"/>
                  <a:gd name="connsiteY167" fmla="*/ 965452 h 1064191"/>
                  <a:gd name="connsiteX168" fmla="*/ 825572 w 1146476"/>
                  <a:gd name="connsiteY168" fmla="*/ 981909 h 1064191"/>
                  <a:gd name="connsiteX169" fmla="*/ 825572 w 1146476"/>
                  <a:gd name="connsiteY169" fmla="*/ 1034021 h 1064191"/>
                  <a:gd name="connsiteX170" fmla="*/ 789917 w 1146476"/>
                  <a:gd name="connsiteY170" fmla="*/ 1034021 h 1064191"/>
                  <a:gd name="connsiteX171" fmla="*/ 776203 w 1146476"/>
                  <a:gd name="connsiteY171" fmla="*/ 1020307 h 1064191"/>
                  <a:gd name="connsiteX172" fmla="*/ 776203 w 1146476"/>
                  <a:gd name="connsiteY172" fmla="*/ 965452 h 1064191"/>
                  <a:gd name="connsiteX173" fmla="*/ 776203 w 1146476"/>
                  <a:gd name="connsiteY173" fmla="*/ 965452 h 1064191"/>
                  <a:gd name="connsiteX174" fmla="*/ 899627 w 1146476"/>
                  <a:gd name="connsiteY174" fmla="*/ 842028 h 1064191"/>
                  <a:gd name="connsiteX175" fmla="*/ 995624 w 1146476"/>
                  <a:gd name="connsiteY175" fmla="*/ 842028 h 1064191"/>
                  <a:gd name="connsiteX176" fmla="*/ 1119049 w 1146476"/>
                  <a:gd name="connsiteY176" fmla="*/ 965452 h 1064191"/>
                  <a:gd name="connsiteX177" fmla="*/ 1119049 w 1146476"/>
                  <a:gd name="connsiteY177" fmla="*/ 1020307 h 1064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Lst>
                <a:rect l="l" t="t" r="r" b="b"/>
                <a:pathLst>
                  <a:path w="1146476" h="1064191">
                    <a:moveTo>
                      <a:pt x="1023052" y="811858"/>
                    </a:moveTo>
                    <a:cubicBezTo>
                      <a:pt x="1047737" y="789915"/>
                      <a:pt x="1061451" y="759745"/>
                      <a:pt x="1061451" y="724089"/>
                    </a:cubicBezTo>
                    <a:cubicBezTo>
                      <a:pt x="1061451" y="663748"/>
                      <a:pt x="1017566" y="614379"/>
                      <a:pt x="959969" y="606150"/>
                    </a:cubicBezTo>
                    <a:lnTo>
                      <a:pt x="959969" y="556781"/>
                    </a:lnTo>
                    <a:cubicBezTo>
                      <a:pt x="959969" y="529353"/>
                      <a:pt x="938027" y="507411"/>
                      <a:pt x="910599" y="507411"/>
                    </a:cubicBezTo>
                    <a:lnTo>
                      <a:pt x="584209" y="507411"/>
                    </a:lnTo>
                    <a:lnTo>
                      <a:pt x="584209" y="433356"/>
                    </a:lnTo>
                    <a:lnTo>
                      <a:pt x="619865" y="433356"/>
                    </a:lnTo>
                    <a:cubicBezTo>
                      <a:pt x="644550" y="433356"/>
                      <a:pt x="663750" y="414157"/>
                      <a:pt x="663750" y="389472"/>
                    </a:cubicBezTo>
                    <a:lnTo>
                      <a:pt x="663750" y="356559"/>
                    </a:lnTo>
                    <a:cubicBezTo>
                      <a:pt x="663750" y="345588"/>
                      <a:pt x="658264" y="334617"/>
                      <a:pt x="652778" y="326389"/>
                    </a:cubicBezTo>
                    <a:cubicBezTo>
                      <a:pt x="661006" y="307189"/>
                      <a:pt x="671978" y="290733"/>
                      <a:pt x="685692" y="274276"/>
                    </a:cubicBezTo>
                    <a:cubicBezTo>
                      <a:pt x="713120" y="244106"/>
                      <a:pt x="729575" y="205707"/>
                      <a:pt x="729575" y="164566"/>
                    </a:cubicBezTo>
                    <a:cubicBezTo>
                      <a:pt x="729575" y="159080"/>
                      <a:pt x="729575" y="153595"/>
                      <a:pt x="729575" y="150852"/>
                    </a:cubicBezTo>
                    <a:cubicBezTo>
                      <a:pt x="729575" y="142624"/>
                      <a:pt x="721348" y="134395"/>
                      <a:pt x="710377" y="134395"/>
                    </a:cubicBezTo>
                    <a:cubicBezTo>
                      <a:pt x="702148" y="134395"/>
                      <a:pt x="693920" y="142624"/>
                      <a:pt x="693920" y="153595"/>
                    </a:cubicBezTo>
                    <a:cubicBezTo>
                      <a:pt x="693920" y="156337"/>
                      <a:pt x="693920" y="161823"/>
                      <a:pt x="693920" y="164566"/>
                    </a:cubicBezTo>
                    <a:cubicBezTo>
                      <a:pt x="693920" y="197479"/>
                      <a:pt x="682950" y="227649"/>
                      <a:pt x="661006" y="249591"/>
                    </a:cubicBezTo>
                    <a:cubicBezTo>
                      <a:pt x="644550" y="268791"/>
                      <a:pt x="630837" y="287990"/>
                      <a:pt x="622609" y="309932"/>
                    </a:cubicBezTo>
                    <a:lnTo>
                      <a:pt x="518384" y="309932"/>
                    </a:lnTo>
                    <a:cubicBezTo>
                      <a:pt x="510154" y="287990"/>
                      <a:pt x="496440" y="266048"/>
                      <a:pt x="479984" y="249591"/>
                    </a:cubicBezTo>
                    <a:cubicBezTo>
                      <a:pt x="458042" y="224906"/>
                      <a:pt x="444329" y="194736"/>
                      <a:pt x="444329" y="161823"/>
                    </a:cubicBezTo>
                    <a:cubicBezTo>
                      <a:pt x="444329" y="93254"/>
                      <a:pt x="499184" y="35656"/>
                      <a:pt x="570495" y="35656"/>
                    </a:cubicBezTo>
                    <a:lnTo>
                      <a:pt x="570495" y="35656"/>
                    </a:lnTo>
                    <a:cubicBezTo>
                      <a:pt x="608895" y="35656"/>
                      <a:pt x="644550" y="52112"/>
                      <a:pt x="669236" y="82283"/>
                    </a:cubicBezTo>
                    <a:cubicBezTo>
                      <a:pt x="674720" y="90511"/>
                      <a:pt x="685692" y="90511"/>
                      <a:pt x="693920" y="85026"/>
                    </a:cubicBezTo>
                    <a:cubicBezTo>
                      <a:pt x="702148" y="79540"/>
                      <a:pt x="702148" y="68569"/>
                      <a:pt x="696664" y="60341"/>
                    </a:cubicBezTo>
                    <a:cubicBezTo>
                      <a:pt x="666492" y="21942"/>
                      <a:pt x="619865" y="0"/>
                      <a:pt x="570495" y="0"/>
                    </a:cubicBezTo>
                    <a:cubicBezTo>
                      <a:pt x="570495" y="0"/>
                      <a:pt x="570495" y="0"/>
                      <a:pt x="570495" y="0"/>
                    </a:cubicBezTo>
                    <a:cubicBezTo>
                      <a:pt x="482726" y="0"/>
                      <a:pt x="411415" y="71312"/>
                      <a:pt x="411415" y="159080"/>
                    </a:cubicBezTo>
                    <a:cubicBezTo>
                      <a:pt x="411415" y="200222"/>
                      <a:pt x="427871" y="238620"/>
                      <a:pt x="455299" y="268791"/>
                    </a:cubicBezTo>
                    <a:cubicBezTo>
                      <a:pt x="469013" y="282504"/>
                      <a:pt x="479984" y="301704"/>
                      <a:pt x="488212" y="318160"/>
                    </a:cubicBezTo>
                    <a:cubicBezTo>
                      <a:pt x="479984" y="326389"/>
                      <a:pt x="477242" y="337360"/>
                      <a:pt x="477242" y="348331"/>
                    </a:cubicBezTo>
                    <a:lnTo>
                      <a:pt x="477242" y="381244"/>
                    </a:lnTo>
                    <a:cubicBezTo>
                      <a:pt x="477242" y="405929"/>
                      <a:pt x="496440" y="425128"/>
                      <a:pt x="521126" y="425128"/>
                    </a:cubicBezTo>
                    <a:lnTo>
                      <a:pt x="556781" y="425128"/>
                    </a:lnTo>
                    <a:lnTo>
                      <a:pt x="556781" y="499183"/>
                    </a:lnTo>
                    <a:lnTo>
                      <a:pt x="230393" y="499183"/>
                    </a:lnTo>
                    <a:cubicBezTo>
                      <a:pt x="202965" y="499183"/>
                      <a:pt x="181022" y="521125"/>
                      <a:pt x="181022" y="548552"/>
                    </a:cubicBezTo>
                    <a:lnTo>
                      <a:pt x="181022" y="597922"/>
                    </a:lnTo>
                    <a:cubicBezTo>
                      <a:pt x="123425" y="606150"/>
                      <a:pt x="79541" y="655520"/>
                      <a:pt x="79541" y="715861"/>
                    </a:cubicBezTo>
                    <a:cubicBezTo>
                      <a:pt x="79541" y="748774"/>
                      <a:pt x="93255" y="781687"/>
                      <a:pt x="117939" y="803629"/>
                    </a:cubicBezTo>
                    <a:cubicBezTo>
                      <a:pt x="101483" y="806372"/>
                      <a:pt x="85025" y="814600"/>
                      <a:pt x="68569" y="822829"/>
                    </a:cubicBezTo>
                    <a:cubicBezTo>
                      <a:pt x="60341" y="828314"/>
                      <a:pt x="57597" y="839285"/>
                      <a:pt x="63083" y="847513"/>
                    </a:cubicBezTo>
                    <a:cubicBezTo>
                      <a:pt x="68569" y="855742"/>
                      <a:pt x="79541" y="858484"/>
                      <a:pt x="87769" y="852999"/>
                    </a:cubicBezTo>
                    <a:cubicBezTo>
                      <a:pt x="106969" y="842028"/>
                      <a:pt x="128910" y="833800"/>
                      <a:pt x="153594" y="833800"/>
                    </a:cubicBezTo>
                    <a:lnTo>
                      <a:pt x="249591" y="833800"/>
                    </a:lnTo>
                    <a:cubicBezTo>
                      <a:pt x="318160" y="833800"/>
                      <a:pt x="373016" y="888655"/>
                      <a:pt x="373016" y="957224"/>
                    </a:cubicBezTo>
                    <a:lnTo>
                      <a:pt x="373016" y="1012079"/>
                    </a:lnTo>
                    <a:cubicBezTo>
                      <a:pt x="373016" y="1020307"/>
                      <a:pt x="367532" y="1025793"/>
                      <a:pt x="359302" y="1025793"/>
                    </a:cubicBezTo>
                    <a:lnTo>
                      <a:pt x="323646" y="1025793"/>
                    </a:lnTo>
                    <a:lnTo>
                      <a:pt x="323646" y="973681"/>
                    </a:lnTo>
                    <a:cubicBezTo>
                      <a:pt x="323646" y="965452"/>
                      <a:pt x="315418" y="957224"/>
                      <a:pt x="307190" y="957224"/>
                    </a:cubicBezTo>
                    <a:cubicBezTo>
                      <a:pt x="298962" y="957224"/>
                      <a:pt x="290733" y="965452"/>
                      <a:pt x="290733" y="973681"/>
                    </a:cubicBezTo>
                    <a:lnTo>
                      <a:pt x="290733" y="1025793"/>
                    </a:lnTo>
                    <a:lnTo>
                      <a:pt x="117939" y="1025793"/>
                    </a:lnTo>
                    <a:lnTo>
                      <a:pt x="117939" y="973681"/>
                    </a:lnTo>
                    <a:cubicBezTo>
                      <a:pt x="117939" y="965452"/>
                      <a:pt x="109711" y="957224"/>
                      <a:pt x="101483" y="957224"/>
                    </a:cubicBezTo>
                    <a:cubicBezTo>
                      <a:pt x="93255" y="957224"/>
                      <a:pt x="85025" y="965452"/>
                      <a:pt x="85025" y="973681"/>
                    </a:cubicBezTo>
                    <a:lnTo>
                      <a:pt x="85025" y="1025793"/>
                    </a:lnTo>
                    <a:lnTo>
                      <a:pt x="49369" y="1025793"/>
                    </a:lnTo>
                    <a:cubicBezTo>
                      <a:pt x="41142" y="1025793"/>
                      <a:pt x="35656" y="1020307"/>
                      <a:pt x="35656" y="1012079"/>
                    </a:cubicBezTo>
                    <a:lnTo>
                      <a:pt x="35656" y="957224"/>
                    </a:lnTo>
                    <a:cubicBezTo>
                      <a:pt x="35656" y="938025"/>
                      <a:pt x="38399" y="921568"/>
                      <a:pt x="46627" y="905112"/>
                    </a:cubicBezTo>
                    <a:cubicBezTo>
                      <a:pt x="49369" y="896883"/>
                      <a:pt x="46627" y="885912"/>
                      <a:pt x="38399" y="883169"/>
                    </a:cubicBezTo>
                    <a:cubicBezTo>
                      <a:pt x="30170" y="880427"/>
                      <a:pt x="19200" y="883169"/>
                      <a:pt x="16456" y="891398"/>
                    </a:cubicBezTo>
                    <a:cubicBezTo>
                      <a:pt x="5486" y="913340"/>
                      <a:pt x="0" y="935282"/>
                      <a:pt x="0" y="959967"/>
                    </a:cubicBezTo>
                    <a:lnTo>
                      <a:pt x="0" y="1014822"/>
                    </a:lnTo>
                    <a:cubicBezTo>
                      <a:pt x="0" y="1042250"/>
                      <a:pt x="21942" y="1064192"/>
                      <a:pt x="49369" y="1064192"/>
                    </a:cubicBezTo>
                    <a:lnTo>
                      <a:pt x="362046" y="1064192"/>
                    </a:lnTo>
                    <a:cubicBezTo>
                      <a:pt x="373016" y="1064192"/>
                      <a:pt x="386730" y="1058706"/>
                      <a:pt x="394959" y="1053221"/>
                    </a:cubicBezTo>
                    <a:cubicBezTo>
                      <a:pt x="403187" y="1061449"/>
                      <a:pt x="414157" y="1064192"/>
                      <a:pt x="427871" y="1064192"/>
                    </a:cubicBezTo>
                    <a:lnTo>
                      <a:pt x="713120" y="1064192"/>
                    </a:lnTo>
                    <a:cubicBezTo>
                      <a:pt x="726833" y="1064192"/>
                      <a:pt x="740547" y="1058706"/>
                      <a:pt x="751519" y="1050478"/>
                    </a:cubicBezTo>
                    <a:cubicBezTo>
                      <a:pt x="759747" y="1058706"/>
                      <a:pt x="773461" y="1064192"/>
                      <a:pt x="787175" y="1064192"/>
                    </a:cubicBezTo>
                    <a:lnTo>
                      <a:pt x="1097107" y="1064192"/>
                    </a:lnTo>
                    <a:cubicBezTo>
                      <a:pt x="1124535" y="1064192"/>
                      <a:pt x="1146476" y="1042250"/>
                      <a:pt x="1146476" y="1014822"/>
                    </a:cubicBezTo>
                    <a:lnTo>
                      <a:pt x="1146476" y="959967"/>
                    </a:lnTo>
                    <a:cubicBezTo>
                      <a:pt x="1146476" y="891398"/>
                      <a:pt x="1094365" y="828314"/>
                      <a:pt x="1023052" y="811858"/>
                    </a:cubicBezTo>
                    <a:lnTo>
                      <a:pt x="1023052" y="811858"/>
                    </a:lnTo>
                    <a:close/>
                    <a:moveTo>
                      <a:pt x="943513" y="641806"/>
                    </a:moveTo>
                    <a:cubicBezTo>
                      <a:pt x="943513" y="641806"/>
                      <a:pt x="946255" y="641806"/>
                      <a:pt x="946255" y="641806"/>
                    </a:cubicBezTo>
                    <a:cubicBezTo>
                      <a:pt x="990138" y="644549"/>
                      <a:pt x="1028538" y="680205"/>
                      <a:pt x="1028538" y="726832"/>
                    </a:cubicBezTo>
                    <a:cubicBezTo>
                      <a:pt x="1028538" y="767973"/>
                      <a:pt x="1001110" y="800887"/>
                      <a:pt x="959969" y="809115"/>
                    </a:cubicBezTo>
                    <a:lnTo>
                      <a:pt x="927055" y="809115"/>
                    </a:lnTo>
                    <a:cubicBezTo>
                      <a:pt x="888657" y="800887"/>
                      <a:pt x="858486" y="765231"/>
                      <a:pt x="858486" y="726832"/>
                    </a:cubicBezTo>
                    <a:cubicBezTo>
                      <a:pt x="858486" y="680205"/>
                      <a:pt x="894142" y="644549"/>
                      <a:pt x="940769" y="641806"/>
                    </a:cubicBezTo>
                    <a:cubicBezTo>
                      <a:pt x="940769" y="641806"/>
                      <a:pt x="940769" y="641806"/>
                      <a:pt x="943513" y="641806"/>
                    </a:cubicBezTo>
                    <a:lnTo>
                      <a:pt x="943513" y="641806"/>
                    </a:lnTo>
                    <a:close/>
                    <a:moveTo>
                      <a:pt x="512898" y="400443"/>
                    </a:moveTo>
                    <a:cubicBezTo>
                      <a:pt x="507412" y="400443"/>
                      <a:pt x="504670" y="397701"/>
                      <a:pt x="504670" y="392215"/>
                    </a:cubicBezTo>
                    <a:lnTo>
                      <a:pt x="504670" y="359302"/>
                    </a:lnTo>
                    <a:cubicBezTo>
                      <a:pt x="504670" y="353816"/>
                      <a:pt x="507412" y="351073"/>
                      <a:pt x="512898" y="351073"/>
                    </a:cubicBezTo>
                    <a:lnTo>
                      <a:pt x="617123" y="351073"/>
                    </a:lnTo>
                    <a:cubicBezTo>
                      <a:pt x="622609" y="351073"/>
                      <a:pt x="625351" y="353816"/>
                      <a:pt x="625351" y="359302"/>
                    </a:cubicBezTo>
                    <a:lnTo>
                      <a:pt x="625351" y="392215"/>
                    </a:lnTo>
                    <a:cubicBezTo>
                      <a:pt x="625351" y="397701"/>
                      <a:pt x="622609" y="400443"/>
                      <a:pt x="617123" y="400443"/>
                    </a:cubicBezTo>
                    <a:lnTo>
                      <a:pt x="512898" y="400443"/>
                    </a:lnTo>
                    <a:lnTo>
                      <a:pt x="512898" y="400443"/>
                    </a:lnTo>
                    <a:close/>
                    <a:moveTo>
                      <a:pt x="565009" y="639063"/>
                    </a:moveTo>
                    <a:cubicBezTo>
                      <a:pt x="611637" y="639063"/>
                      <a:pt x="650036" y="677462"/>
                      <a:pt x="650036" y="724089"/>
                    </a:cubicBezTo>
                    <a:cubicBezTo>
                      <a:pt x="650036" y="765231"/>
                      <a:pt x="622609" y="798144"/>
                      <a:pt x="581467" y="806372"/>
                    </a:cubicBezTo>
                    <a:lnTo>
                      <a:pt x="548553" y="806372"/>
                    </a:lnTo>
                    <a:cubicBezTo>
                      <a:pt x="510154" y="798144"/>
                      <a:pt x="479984" y="762488"/>
                      <a:pt x="479984" y="724089"/>
                    </a:cubicBezTo>
                    <a:cubicBezTo>
                      <a:pt x="479984" y="677462"/>
                      <a:pt x="518384" y="639063"/>
                      <a:pt x="565009" y="639063"/>
                    </a:cubicBezTo>
                    <a:lnTo>
                      <a:pt x="565009" y="639063"/>
                    </a:lnTo>
                    <a:close/>
                    <a:moveTo>
                      <a:pt x="205708" y="809115"/>
                    </a:moveTo>
                    <a:lnTo>
                      <a:pt x="172794" y="809115"/>
                    </a:lnTo>
                    <a:cubicBezTo>
                      <a:pt x="134396" y="800887"/>
                      <a:pt x="104225" y="765231"/>
                      <a:pt x="104225" y="726832"/>
                    </a:cubicBezTo>
                    <a:cubicBezTo>
                      <a:pt x="104225" y="680205"/>
                      <a:pt x="142624" y="641806"/>
                      <a:pt x="189252" y="641806"/>
                    </a:cubicBezTo>
                    <a:cubicBezTo>
                      <a:pt x="235877" y="641806"/>
                      <a:pt x="274277" y="680205"/>
                      <a:pt x="274277" y="726832"/>
                    </a:cubicBezTo>
                    <a:cubicBezTo>
                      <a:pt x="274277" y="765231"/>
                      <a:pt x="244107" y="800887"/>
                      <a:pt x="205708" y="809115"/>
                    </a:cubicBezTo>
                    <a:lnTo>
                      <a:pt x="205708" y="809115"/>
                    </a:lnTo>
                    <a:close/>
                    <a:moveTo>
                      <a:pt x="271535" y="811858"/>
                    </a:moveTo>
                    <a:cubicBezTo>
                      <a:pt x="296219" y="789915"/>
                      <a:pt x="309932" y="759745"/>
                      <a:pt x="309932" y="724089"/>
                    </a:cubicBezTo>
                    <a:cubicBezTo>
                      <a:pt x="309932" y="663748"/>
                      <a:pt x="266049" y="614379"/>
                      <a:pt x="208450" y="606150"/>
                    </a:cubicBezTo>
                    <a:lnTo>
                      <a:pt x="208450" y="556781"/>
                    </a:lnTo>
                    <a:cubicBezTo>
                      <a:pt x="208450" y="548552"/>
                      <a:pt x="216679" y="540324"/>
                      <a:pt x="224907" y="540324"/>
                    </a:cubicBezTo>
                    <a:lnTo>
                      <a:pt x="548553" y="540324"/>
                    </a:lnTo>
                    <a:lnTo>
                      <a:pt x="548553" y="606150"/>
                    </a:lnTo>
                    <a:cubicBezTo>
                      <a:pt x="490956" y="614379"/>
                      <a:pt x="447071" y="663748"/>
                      <a:pt x="447071" y="724089"/>
                    </a:cubicBezTo>
                    <a:cubicBezTo>
                      <a:pt x="447071" y="757002"/>
                      <a:pt x="460785" y="789915"/>
                      <a:pt x="485470" y="811858"/>
                    </a:cubicBezTo>
                    <a:cubicBezTo>
                      <a:pt x="438843" y="822829"/>
                      <a:pt x="400443" y="852999"/>
                      <a:pt x="378502" y="894140"/>
                    </a:cubicBezTo>
                    <a:cubicBezTo>
                      <a:pt x="356560" y="852999"/>
                      <a:pt x="318160" y="822829"/>
                      <a:pt x="271535" y="811858"/>
                    </a:cubicBezTo>
                    <a:lnTo>
                      <a:pt x="271535" y="811858"/>
                    </a:lnTo>
                    <a:close/>
                    <a:moveTo>
                      <a:pt x="737805" y="965452"/>
                    </a:moveTo>
                    <a:lnTo>
                      <a:pt x="737805" y="1012079"/>
                    </a:lnTo>
                    <a:cubicBezTo>
                      <a:pt x="737805" y="1025793"/>
                      <a:pt x="726833" y="1034021"/>
                      <a:pt x="713120" y="1034021"/>
                    </a:cubicBezTo>
                    <a:lnTo>
                      <a:pt x="685692" y="1034021"/>
                    </a:lnTo>
                    <a:lnTo>
                      <a:pt x="685692" y="981909"/>
                    </a:lnTo>
                    <a:cubicBezTo>
                      <a:pt x="685692" y="973681"/>
                      <a:pt x="677464" y="965452"/>
                      <a:pt x="669236" y="965452"/>
                    </a:cubicBezTo>
                    <a:cubicBezTo>
                      <a:pt x="661006" y="965452"/>
                      <a:pt x="652778" y="973681"/>
                      <a:pt x="652778" y="981909"/>
                    </a:cubicBezTo>
                    <a:lnTo>
                      <a:pt x="652778" y="1034021"/>
                    </a:lnTo>
                    <a:lnTo>
                      <a:pt x="479984" y="1034021"/>
                    </a:lnTo>
                    <a:lnTo>
                      <a:pt x="479984" y="981909"/>
                    </a:lnTo>
                    <a:cubicBezTo>
                      <a:pt x="479984" y="973681"/>
                      <a:pt x="471756" y="965452"/>
                      <a:pt x="463528" y="965452"/>
                    </a:cubicBezTo>
                    <a:cubicBezTo>
                      <a:pt x="455299" y="965452"/>
                      <a:pt x="447071" y="973681"/>
                      <a:pt x="447071" y="981909"/>
                    </a:cubicBezTo>
                    <a:lnTo>
                      <a:pt x="447071" y="1034021"/>
                    </a:lnTo>
                    <a:lnTo>
                      <a:pt x="411415" y="1034021"/>
                    </a:lnTo>
                    <a:cubicBezTo>
                      <a:pt x="403187" y="1034021"/>
                      <a:pt x="397701" y="1028536"/>
                      <a:pt x="397701" y="1020307"/>
                    </a:cubicBezTo>
                    <a:lnTo>
                      <a:pt x="397701" y="965452"/>
                    </a:lnTo>
                    <a:cubicBezTo>
                      <a:pt x="397701" y="896883"/>
                      <a:pt x="452557" y="842028"/>
                      <a:pt x="521126" y="842028"/>
                    </a:cubicBezTo>
                    <a:lnTo>
                      <a:pt x="617123" y="842028"/>
                    </a:lnTo>
                    <a:cubicBezTo>
                      <a:pt x="680206" y="842028"/>
                      <a:pt x="735061" y="896883"/>
                      <a:pt x="737805" y="965452"/>
                    </a:cubicBezTo>
                    <a:cubicBezTo>
                      <a:pt x="737805" y="965452"/>
                      <a:pt x="737805" y="965452"/>
                      <a:pt x="737805" y="965452"/>
                    </a:cubicBezTo>
                    <a:lnTo>
                      <a:pt x="737805" y="965452"/>
                    </a:lnTo>
                    <a:close/>
                    <a:moveTo>
                      <a:pt x="647292" y="811858"/>
                    </a:moveTo>
                    <a:cubicBezTo>
                      <a:pt x="671978" y="789915"/>
                      <a:pt x="685692" y="759745"/>
                      <a:pt x="685692" y="724089"/>
                    </a:cubicBezTo>
                    <a:cubicBezTo>
                      <a:pt x="685692" y="663748"/>
                      <a:pt x="641808" y="614379"/>
                      <a:pt x="584209" y="606150"/>
                    </a:cubicBezTo>
                    <a:lnTo>
                      <a:pt x="584209" y="540324"/>
                    </a:lnTo>
                    <a:lnTo>
                      <a:pt x="910599" y="540324"/>
                    </a:lnTo>
                    <a:cubicBezTo>
                      <a:pt x="918827" y="540324"/>
                      <a:pt x="927055" y="548552"/>
                      <a:pt x="927055" y="556781"/>
                    </a:cubicBezTo>
                    <a:lnTo>
                      <a:pt x="927055" y="606150"/>
                    </a:lnTo>
                    <a:cubicBezTo>
                      <a:pt x="869458" y="614379"/>
                      <a:pt x="825572" y="663748"/>
                      <a:pt x="825572" y="724089"/>
                    </a:cubicBezTo>
                    <a:cubicBezTo>
                      <a:pt x="825572" y="757002"/>
                      <a:pt x="839286" y="789915"/>
                      <a:pt x="863972" y="811858"/>
                    </a:cubicBezTo>
                    <a:cubicBezTo>
                      <a:pt x="817344" y="822829"/>
                      <a:pt x="778947" y="852999"/>
                      <a:pt x="757003" y="894140"/>
                    </a:cubicBezTo>
                    <a:cubicBezTo>
                      <a:pt x="732319" y="852999"/>
                      <a:pt x="693920" y="822829"/>
                      <a:pt x="647292" y="811858"/>
                    </a:cubicBezTo>
                    <a:lnTo>
                      <a:pt x="647292" y="811858"/>
                    </a:lnTo>
                    <a:close/>
                    <a:moveTo>
                      <a:pt x="1113563" y="1020307"/>
                    </a:moveTo>
                    <a:cubicBezTo>
                      <a:pt x="1113563" y="1028536"/>
                      <a:pt x="1108079" y="1034021"/>
                      <a:pt x="1099849" y="1034021"/>
                    </a:cubicBezTo>
                    <a:lnTo>
                      <a:pt x="1064193" y="1034021"/>
                    </a:lnTo>
                    <a:lnTo>
                      <a:pt x="1064193" y="981909"/>
                    </a:lnTo>
                    <a:cubicBezTo>
                      <a:pt x="1064193" y="973681"/>
                      <a:pt x="1055965" y="965452"/>
                      <a:pt x="1047737" y="965452"/>
                    </a:cubicBezTo>
                    <a:cubicBezTo>
                      <a:pt x="1039510" y="965452"/>
                      <a:pt x="1031280" y="973681"/>
                      <a:pt x="1031280" y="981909"/>
                    </a:cubicBezTo>
                    <a:lnTo>
                      <a:pt x="1031280" y="1034021"/>
                    </a:lnTo>
                    <a:lnTo>
                      <a:pt x="858486" y="1034021"/>
                    </a:lnTo>
                    <a:lnTo>
                      <a:pt x="858486" y="981909"/>
                    </a:lnTo>
                    <a:cubicBezTo>
                      <a:pt x="858486" y="973681"/>
                      <a:pt x="850258" y="965452"/>
                      <a:pt x="842030" y="965452"/>
                    </a:cubicBezTo>
                    <a:cubicBezTo>
                      <a:pt x="833802" y="965452"/>
                      <a:pt x="825572" y="973681"/>
                      <a:pt x="825572" y="981909"/>
                    </a:cubicBezTo>
                    <a:lnTo>
                      <a:pt x="825572" y="1034021"/>
                    </a:lnTo>
                    <a:lnTo>
                      <a:pt x="789917" y="1034021"/>
                    </a:lnTo>
                    <a:cubicBezTo>
                      <a:pt x="781689" y="1034021"/>
                      <a:pt x="776203" y="1028536"/>
                      <a:pt x="776203" y="1020307"/>
                    </a:cubicBezTo>
                    <a:cubicBezTo>
                      <a:pt x="776203" y="959967"/>
                      <a:pt x="776203" y="968195"/>
                      <a:pt x="776203" y="965452"/>
                    </a:cubicBezTo>
                    <a:cubicBezTo>
                      <a:pt x="776203" y="965452"/>
                      <a:pt x="776203" y="965452"/>
                      <a:pt x="776203" y="965452"/>
                    </a:cubicBezTo>
                    <a:cubicBezTo>
                      <a:pt x="776203" y="896883"/>
                      <a:pt x="831058" y="842028"/>
                      <a:pt x="899627" y="842028"/>
                    </a:cubicBezTo>
                    <a:lnTo>
                      <a:pt x="995624" y="842028"/>
                    </a:lnTo>
                    <a:cubicBezTo>
                      <a:pt x="1064193" y="842028"/>
                      <a:pt x="1119049" y="896883"/>
                      <a:pt x="1119049" y="965452"/>
                    </a:cubicBezTo>
                    <a:lnTo>
                      <a:pt x="1119049" y="1020307"/>
                    </a:lnTo>
                    <a:close/>
                  </a:path>
                </a:pathLst>
              </a:custGeom>
              <a:solidFill>
                <a:srgbClr val="000000"/>
              </a:solidFill>
              <a:ln w="27426" cap="flat">
                <a:noFill/>
                <a:prstDash val="solid"/>
                <a:miter/>
              </a:ln>
            </p:spPr>
            <p:txBody>
              <a:bodyPr rtlCol="0" anchor="ctr"/>
              <a:lstStyle/>
              <a:p>
                <a:endParaRPr lang="en-US"/>
              </a:p>
            </p:txBody>
          </p:sp>
          <p:sp>
            <p:nvSpPr>
              <p:cNvPr id="37" name="Freeform 1025">
                <a:extLst>
                  <a:ext uri="{FF2B5EF4-FFF2-40B4-BE49-F238E27FC236}">
                    <a16:creationId xmlns:a16="http://schemas.microsoft.com/office/drawing/2014/main" id="{98F13579-6BE8-4D0D-A604-9E469EEC62B8}"/>
                  </a:ext>
                </a:extLst>
              </p:cNvPr>
              <p:cNvSpPr/>
              <p:nvPr/>
            </p:nvSpPr>
            <p:spPr>
              <a:xfrm>
                <a:off x="6889905" y="572719"/>
                <a:ext cx="65825" cy="32913"/>
              </a:xfrm>
              <a:custGeom>
                <a:avLst/>
                <a:gdLst>
                  <a:gd name="connsiteX0" fmla="*/ 16456 w 65825"/>
                  <a:gd name="connsiteY0" fmla="*/ 32913 h 32913"/>
                  <a:gd name="connsiteX1" fmla="*/ 49369 w 65825"/>
                  <a:gd name="connsiteY1" fmla="*/ 32913 h 32913"/>
                  <a:gd name="connsiteX2" fmla="*/ 65825 w 65825"/>
                  <a:gd name="connsiteY2" fmla="*/ 16457 h 32913"/>
                  <a:gd name="connsiteX3" fmla="*/ 49369 w 65825"/>
                  <a:gd name="connsiteY3" fmla="*/ 0 h 32913"/>
                  <a:gd name="connsiteX4" fmla="*/ 16456 w 65825"/>
                  <a:gd name="connsiteY4" fmla="*/ 0 h 32913"/>
                  <a:gd name="connsiteX5" fmla="*/ 0 w 65825"/>
                  <a:gd name="connsiteY5" fmla="*/ 16457 h 32913"/>
                  <a:gd name="connsiteX6" fmla="*/ 16456 w 65825"/>
                  <a:gd name="connsiteY6" fmla="*/ 32913 h 32913"/>
                  <a:gd name="connsiteX7" fmla="*/ 16456 w 65825"/>
                  <a:gd name="connsiteY7" fmla="*/ 32913 h 3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825" h="32913">
                    <a:moveTo>
                      <a:pt x="16456" y="32913"/>
                    </a:moveTo>
                    <a:lnTo>
                      <a:pt x="49369" y="32913"/>
                    </a:lnTo>
                    <a:cubicBezTo>
                      <a:pt x="57597" y="32913"/>
                      <a:pt x="65825" y="24685"/>
                      <a:pt x="65825" y="16457"/>
                    </a:cubicBezTo>
                    <a:cubicBezTo>
                      <a:pt x="65825" y="8228"/>
                      <a:pt x="57597" y="0"/>
                      <a:pt x="49369" y="0"/>
                    </a:cubicBezTo>
                    <a:lnTo>
                      <a:pt x="16456" y="0"/>
                    </a:lnTo>
                    <a:cubicBezTo>
                      <a:pt x="8228" y="0"/>
                      <a:pt x="0" y="8228"/>
                      <a:pt x="0" y="16457"/>
                    </a:cubicBezTo>
                    <a:cubicBezTo>
                      <a:pt x="0" y="24685"/>
                      <a:pt x="8228" y="32913"/>
                      <a:pt x="16456" y="32913"/>
                    </a:cubicBezTo>
                    <a:lnTo>
                      <a:pt x="16456" y="32913"/>
                    </a:lnTo>
                    <a:close/>
                  </a:path>
                </a:pathLst>
              </a:custGeom>
              <a:solidFill>
                <a:srgbClr val="000000"/>
              </a:solidFill>
              <a:ln w="27426" cap="flat">
                <a:noFill/>
                <a:prstDash val="solid"/>
                <a:miter/>
              </a:ln>
            </p:spPr>
            <p:txBody>
              <a:bodyPr rtlCol="0" anchor="ctr"/>
              <a:lstStyle/>
              <a:p>
                <a:endParaRPr lang="en-US"/>
              </a:p>
            </p:txBody>
          </p:sp>
          <p:sp>
            <p:nvSpPr>
              <p:cNvPr id="38" name="Freeform 1026">
                <a:extLst>
                  <a:ext uri="{FF2B5EF4-FFF2-40B4-BE49-F238E27FC236}">
                    <a16:creationId xmlns:a16="http://schemas.microsoft.com/office/drawing/2014/main" id="{73DBCEB0-F7E1-C985-4924-E101978A70BE}"/>
                  </a:ext>
                </a:extLst>
              </p:cNvPr>
              <p:cNvSpPr/>
              <p:nvPr/>
            </p:nvSpPr>
            <p:spPr>
              <a:xfrm>
                <a:off x="7339717" y="572719"/>
                <a:ext cx="65827" cy="32913"/>
              </a:xfrm>
              <a:custGeom>
                <a:avLst/>
                <a:gdLst>
                  <a:gd name="connsiteX0" fmla="*/ 16458 w 65827"/>
                  <a:gd name="connsiteY0" fmla="*/ 32913 h 32913"/>
                  <a:gd name="connsiteX1" fmla="*/ 49371 w 65827"/>
                  <a:gd name="connsiteY1" fmla="*/ 32913 h 32913"/>
                  <a:gd name="connsiteX2" fmla="*/ 65827 w 65827"/>
                  <a:gd name="connsiteY2" fmla="*/ 16457 h 32913"/>
                  <a:gd name="connsiteX3" fmla="*/ 49371 w 65827"/>
                  <a:gd name="connsiteY3" fmla="*/ 0 h 32913"/>
                  <a:gd name="connsiteX4" fmla="*/ 16458 w 65827"/>
                  <a:gd name="connsiteY4" fmla="*/ 0 h 32913"/>
                  <a:gd name="connsiteX5" fmla="*/ 0 w 65827"/>
                  <a:gd name="connsiteY5" fmla="*/ 16457 h 32913"/>
                  <a:gd name="connsiteX6" fmla="*/ 16458 w 65827"/>
                  <a:gd name="connsiteY6" fmla="*/ 32913 h 32913"/>
                  <a:gd name="connsiteX7" fmla="*/ 16458 w 65827"/>
                  <a:gd name="connsiteY7" fmla="*/ 32913 h 3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827" h="32913">
                    <a:moveTo>
                      <a:pt x="16458" y="32913"/>
                    </a:moveTo>
                    <a:lnTo>
                      <a:pt x="49371" y="32913"/>
                    </a:lnTo>
                    <a:cubicBezTo>
                      <a:pt x="57599" y="32913"/>
                      <a:pt x="65827" y="24685"/>
                      <a:pt x="65827" y="16457"/>
                    </a:cubicBezTo>
                    <a:cubicBezTo>
                      <a:pt x="65827" y="8228"/>
                      <a:pt x="57599" y="0"/>
                      <a:pt x="49371" y="0"/>
                    </a:cubicBezTo>
                    <a:lnTo>
                      <a:pt x="16458" y="0"/>
                    </a:lnTo>
                    <a:cubicBezTo>
                      <a:pt x="8230" y="0"/>
                      <a:pt x="0" y="8228"/>
                      <a:pt x="0" y="16457"/>
                    </a:cubicBezTo>
                    <a:cubicBezTo>
                      <a:pt x="0" y="24685"/>
                      <a:pt x="8230" y="32913"/>
                      <a:pt x="16458" y="32913"/>
                    </a:cubicBezTo>
                    <a:lnTo>
                      <a:pt x="16458" y="32913"/>
                    </a:lnTo>
                    <a:close/>
                  </a:path>
                </a:pathLst>
              </a:custGeom>
              <a:solidFill>
                <a:srgbClr val="000000"/>
              </a:solidFill>
              <a:ln w="27426" cap="flat">
                <a:noFill/>
                <a:prstDash val="solid"/>
                <a:miter/>
              </a:ln>
            </p:spPr>
            <p:txBody>
              <a:bodyPr rtlCol="0" anchor="ctr"/>
              <a:lstStyle/>
              <a:p>
                <a:endParaRPr lang="en-US"/>
              </a:p>
            </p:txBody>
          </p:sp>
          <p:sp>
            <p:nvSpPr>
              <p:cNvPr id="39" name="Freeform 1027">
                <a:extLst>
                  <a:ext uri="{FF2B5EF4-FFF2-40B4-BE49-F238E27FC236}">
                    <a16:creationId xmlns:a16="http://schemas.microsoft.com/office/drawing/2014/main" id="{9037160C-FCA5-A4B5-A2D0-7C400EEB4F5F}"/>
                  </a:ext>
                </a:extLst>
              </p:cNvPr>
              <p:cNvSpPr/>
              <p:nvPr/>
            </p:nvSpPr>
            <p:spPr>
              <a:xfrm>
                <a:off x="6959845" y="401296"/>
                <a:ext cx="54854" cy="56226"/>
              </a:xfrm>
              <a:custGeom>
                <a:avLst/>
                <a:gdLst>
                  <a:gd name="connsiteX0" fmla="*/ 28798 w 54854"/>
                  <a:gd name="connsiteY0" fmla="*/ 50741 h 56226"/>
                  <a:gd name="connsiteX1" fmla="*/ 39770 w 54854"/>
                  <a:gd name="connsiteY1" fmla="*/ 56227 h 56226"/>
                  <a:gd name="connsiteX2" fmla="*/ 50740 w 54854"/>
                  <a:gd name="connsiteY2" fmla="*/ 50741 h 56226"/>
                  <a:gd name="connsiteX3" fmla="*/ 50740 w 54854"/>
                  <a:gd name="connsiteY3" fmla="*/ 26056 h 56226"/>
                  <a:gd name="connsiteX4" fmla="*/ 28798 w 54854"/>
                  <a:gd name="connsiteY4" fmla="*/ 4114 h 56226"/>
                  <a:gd name="connsiteX5" fmla="*/ 4114 w 54854"/>
                  <a:gd name="connsiteY5" fmla="*/ 4114 h 56226"/>
                  <a:gd name="connsiteX6" fmla="*/ 4114 w 54854"/>
                  <a:gd name="connsiteY6" fmla="*/ 28799 h 56226"/>
                  <a:gd name="connsiteX7" fmla="*/ 28798 w 54854"/>
                  <a:gd name="connsiteY7" fmla="*/ 50741 h 5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854" h="56226">
                    <a:moveTo>
                      <a:pt x="28798" y="50741"/>
                    </a:moveTo>
                    <a:cubicBezTo>
                      <a:pt x="31542" y="53484"/>
                      <a:pt x="37026" y="56227"/>
                      <a:pt x="39770" y="56227"/>
                    </a:cubicBezTo>
                    <a:cubicBezTo>
                      <a:pt x="45256" y="56227"/>
                      <a:pt x="47998" y="53484"/>
                      <a:pt x="50740" y="50741"/>
                    </a:cubicBezTo>
                    <a:cubicBezTo>
                      <a:pt x="56226" y="45256"/>
                      <a:pt x="56226" y="34284"/>
                      <a:pt x="50740" y="26056"/>
                    </a:cubicBezTo>
                    <a:lnTo>
                      <a:pt x="28798" y="4114"/>
                    </a:lnTo>
                    <a:cubicBezTo>
                      <a:pt x="23312" y="-1371"/>
                      <a:pt x="12342" y="-1371"/>
                      <a:pt x="4114" y="4114"/>
                    </a:cubicBezTo>
                    <a:cubicBezTo>
                      <a:pt x="-1371" y="9600"/>
                      <a:pt x="-1371" y="20571"/>
                      <a:pt x="4114" y="28799"/>
                    </a:cubicBezTo>
                    <a:lnTo>
                      <a:pt x="28798" y="50741"/>
                    </a:lnTo>
                    <a:close/>
                  </a:path>
                </a:pathLst>
              </a:custGeom>
              <a:solidFill>
                <a:srgbClr val="000000"/>
              </a:solidFill>
              <a:ln w="27426" cap="flat">
                <a:noFill/>
                <a:prstDash val="solid"/>
                <a:miter/>
              </a:ln>
            </p:spPr>
            <p:txBody>
              <a:bodyPr rtlCol="0" anchor="ctr"/>
              <a:lstStyle/>
              <a:p>
                <a:endParaRPr lang="en-US"/>
              </a:p>
            </p:txBody>
          </p:sp>
          <p:sp>
            <p:nvSpPr>
              <p:cNvPr id="40" name="Freeform 1028">
                <a:extLst>
                  <a:ext uri="{FF2B5EF4-FFF2-40B4-BE49-F238E27FC236}">
                    <a16:creationId xmlns:a16="http://schemas.microsoft.com/office/drawing/2014/main" id="{EE407C44-1E0A-0459-BA1A-420EDFC1C632}"/>
                  </a:ext>
                </a:extLst>
              </p:cNvPr>
              <p:cNvSpPr/>
              <p:nvPr/>
            </p:nvSpPr>
            <p:spPr>
              <a:xfrm>
                <a:off x="7278006" y="719456"/>
                <a:ext cx="52112" cy="56226"/>
              </a:xfrm>
              <a:custGeom>
                <a:avLst/>
                <a:gdLst>
                  <a:gd name="connsiteX0" fmla="*/ 28800 w 52112"/>
                  <a:gd name="connsiteY0" fmla="*/ 4114 h 56226"/>
                  <a:gd name="connsiteX1" fmla="*/ 4114 w 52112"/>
                  <a:gd name="connsiteY1" fmla="*/ 4114 h 56226"/>
                  <a:gd name="connsiteX2" fmla="*/ 4114 w 52112"/>
                  <a:gd name="connsiteY2" fmla="*/ 28799 h 56226"/>
                  <a:gd name="connsiteX3" fmla="*/ 26056 w 52112"/>
                  <a:gd name="connsiteY3" fmla="*/ 50741 h 56226"/>
                  <a:gd name="connsiteX4" fmla="*/ 37028 w 52112"/>
                  <a:gd name="connsiteY4" fmla="*/ 56227 h 56226"/>
                  <a:gd name="connsiteX5" fmla="*/ 47998 w 52112"/>
                  <a:gd name="connsiteY5" fmla="*/ 50741 h 56226"/>
                  <a:gd name="connsiteX6" fmla="*/ 47998 w 52112"/>
                  <a:gd name="connsiteY6" fmla="*/ 26056 h 56226"/>
                  <a:gd name="connsiteX7" fmla="*/ 28800 w 52112"/>
                  <a:gd name="connsiteY7" fmla="*/ 4114 h 5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2112" h="56226">
                    <a:moveTo>
                      <a:pt x="28800" y="4114"/>
                    </a:moveTo>
                    <a:cubicBezTo>
                      <a:pt x="23314" y="-1371"/>
                      <a:pt x="12342" y="-1371"/>
                      <a:pt x="4114" y="4114"/>
                    </a:cubicBezTo>
                    <a:cubicBezTo>
                      <a:pt x="-1371" y="9600"/>
                      <a:pt x="-1371" y="20571"/>
                      <a:pt x="4114" y="28799"/>
                    </a:cubicBezTo>
                    <a:lnTo>
                      <a:pt x="26056" y="50741"/>
                    </a:lnTo>
                    <a:cubicBezTo>
                      <a:pt x="28800" y="53484"/>
                      <a:pt x="34284" y="56227"/>
                      <a:pt x="37028" y="56227"/>
                    </a:cubicBezTo>
                    <a:cubicBezTo>
                      <a:pt x="42514" y="56227"/>
                      <a:pt x="45256" y="53484"/>
                      <a:pt x="47998" y="50741"/>
                    </a:cubicBezTo>
                    <a:cubicBezTo>
                      <a:pt x="53484" y="45256"/>
                      <a:pt x="53484" y="34285"/>
                      <a:pt x="47998" y="26056"/>
                    </a:cubicBezTo>
                    <a:lnTo>
                      <a:pt x="28800" y="4114"/>
                    </a:lnTo>
                    <a:close/>
                  </a:path>
                </a:pathLst>
              </a:custGeom>
              <a:solidFill>
                <a:srgbClr val="000000"/>
              </a:solidFill>
              <a:ln w="27426" cap="flat">
                <a:noFill/>
                <a:prstDash val="solid"/>
                <a:miter/>
              </a:ln>
            </p:spPr>
            <p:txBody>
              <a:bodyPr rtlCol="0" anchor="ctr"/>
              <a:lstStyle/>
              <a:p>
                <a:endParaRPr lang="en-US"/>
              </a:p>
            </p:txBody>
          </p:sp>
          <p:sp>
            <p:nvSpPr>
              <p:cNvPr id="41" name="Freeform 1029">
                <a:extLst>
                  <a:ext uri="{FF2B5EF4-FFF2-40B4-BE49-F238E27FC236}">
                    <a16:creationId xmlns:a16="http://schemas.microsoft.com/office/drawing/2014/main" id="{09995CCA-8404-D22E-AE8C-D61E45D6911C}"/>
                  </a:ext>
                </a:extLst>
              </p:cNvPr>
              <p:cNvSpPr/>
              <p:nvPr/>
            </p:nvSpPr>
            <p:spPr>
              <a:xfrm>
                <a:off x="6959845" y="719456"/>
                <a:ext cx="54854" cy="56226"/>
              </a:xfrm>
              <a:custGeom>
                <a:avLst/>
                <a:gdLst>
                  <a:gd name="connsiteX0" fmla="*/ 17828 w 54854"/>
                  <a:gd name="connsiteY0" fmla="*/ 56227 h 56226"/>
                  <a:gd name="connsiteX1" fmla="*/ 28798 w 54854"/>
                  <a:gd name="connsiteY1" fmla="*/ 50741 h 56226"/>
                  <a:gd name="connsiteX2" fmla="*/ 50740 w 54854"/>
                  <a:gd name="connsiteY2" fmla="*/ 28799 h 56226"/>
                  <a:gd name="connsiteX3" fmla="*/ 50740 w 54854"/>
                  <a:gd name="connsiteY3" fmla="*/ 4114 h 56226"/>
                  <a:gd name="connsiteX4" fmla="*/ 26056 w 54854"/>
                  <a:gd name="connsiteY4" fmla="*/ 4114 h 56226"/>
                  <a:gd name="connsiteX5" fmla="*/ 4114 w 54854"/>
                  <a:gd name="connsiteY5" fmla="*/ 26056 h 56226"/>
                  <a:gd name="connsiteX6" fmla="*/ 4114 w 54854"/>
                  <a:gd name="connsiteY6" fmla="*/ 50741 h 56226"/>
                  <a:gd name="connsiteX7" fmla="*/ 17828 w 54854"/>
                  <a:gd name="connsiteY7" fmla="*/ 56227 h 56226"/>
                  <a:gd name="connsiteX8" fmla="*/ 17828 w 54854"/>
                  <a:gd name="connsiteY8" fmla="*/ 56227 h 5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54" h="56226">
                    <a:moveTo>
                      <a:pt x="17828" y="56227"/>
                    </a:moveTo>
                    <a:cubicBezTo>
                      <a:pt x="23312" y="56227"/>
                      <a:pt x="26056" y="53484"/>
                      <a:pt x="28798" y="50741"/>
                    </a:cubicBezTo>
                    <a:lnTo>
                      <a:pt x="50740" y="28799"/>
                    </a:lnTo>
                    <a:cubicBezTo>
                      <a:pt x="56226" y="23314"/>
                      <a:pt x="56226" y="12342"/>
                      <a:pt x="50740" y="4114"/>
                    </a:cubicBezTo>
                    <a:cubicBezTo>
                      <a:pt x="45256" y="-1371"/>
                      <a:pt x="34284" y="-1371"/>
                      <a:pt x="26056" y="4114"/>
                    </a:cubicBezTo>
                    <a:lnTo>
                      <a:pt x="4114" y="26056"/>
                    </a:lnTo>
                    <a:cubicBezTo>
                      <a:pt x="-1371" y="31542"/>
                      <a:pt x="-1371" y="42513"/>
                      <a:pt x="4114" y="50741"/>
                    </a:cubicBezTo>
                    <a:cubicBezTo>
                      <a:pt x="9599" y="56227"/>
                      <a:pt x="12342" y="56227"/>
                      <a:pt x="17828" y="56227"/>
                    </a:cubicBezTo>
                    <a:lnTo>
                      <a:pt x="17828" y="56227"/>
                    </a:lnTo>
                    <a:close/>
                  </a:path>
                </a:pathLst>
              </a:custGeom>
              <a:solidFill>
                <a:srgbClr val="000000"/>
              </a:solidFill>
              <a:ln w="27426" cap="flat">
                <a:noFill/>
                <a:prstDash val="solid"/>
                <a:miter/>
              </a:ln>
            </p:spPr>
            <p:txBody>
              <a:bodyPr rtlCol="0" anchor="ctr"/>
              <a:lstStyle/>
              <a:p>
                <a:endParaRPr lang="en-US"/>
              </a:p>
            </p:txBody>
          </p:sp>
          <p:sp>
            <p:nvSpPr>
              <p:cNvPr id="42" name="Freeform 1030">
                <a:extLst>
                  <a:ext uri="{FF2B5EF4-FFF2-40B4-BE49-F238E27FC236}">
                    <a16:creationId xmlns:a16="http://schemas.microsoft.com/office/drawing/2014/main" id="{C098E28F-C2D0-A29E-EFF1-D0A435D2F057}"/>
                  </a:ext>
                </a:extLst>
              </p:cNvPr>
              <p:cNvSpPr/>
              <p:nvPr/>
            </p:nvSpPr>
            <p:spPr>
              <a:xfrm>
                <a:off x="7278006" y="401296"/>
                <a:ext cx="54856" cy="56226"/>
              </a:xfrm>
              <a:custGeom>
                <a:avLst/>
                <a:gdLst>
                  <a:gd name="connsiteX0" fmla="*/ 17828 w 54856"/>
                  <a:gd name="connsiteY0" fmla="*/ 56227 h 56226"/>
                  <a:gd name="connsiteX1" fmla="*/ 28800 w 54856"/>
                  <a:gd name="connsiteY1" fmla="*/ 50741 h 56226"/>
                  <a:gd name="connsiteX2" fmla="*/ 50742 w 54856"/>
                  <a:gd name="connsiteY2" fmla="*/ 28799 h 56226"/>
                  <a:gd name="connsiteX3" fmla="*/ 50742 w 54856"/>
                  <a:gd name="connsiteY3" fmla="*/ 4114 h 56226"/>
                  <a:gd name="connsiteX4" fmla="*/ 26056 w 54856"/>
                  <a:gd name="connsiteY4" fmla="*/ 4114 h 56226"/>
                  <a:gd name="connsiteX5" fmla="*/ 4114 w 54856"/>
                  <a:gd name="connsiteY5" fmla="*/ 26056 h 56226"/>
                  <a:gd name="connsiteX6" fmla="*/ 4114 w 54856"/>
                  <a:gd name="connsiteY6" fmla="*/ 50741 h 56226"/>
                  <a:gd name="connsiteX7" fmla="*/ 17828 w 54856"/>
                  <a:gd name="connsiteY7" fmla="*/ 56227 h 56226"/>
                  <a:gd name="connsiteX8" fmla="*/ 17828 w 54856"/>
                  <a:gd name="connsiteY8" fmla="*/ 56227 h 56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856" h="56226">
                    <a:moveTo>
                      <a:pt x="17828" y="56227"/>
                    </a:moveTo>
                    <a:cubicBezTo>
                      <a:pt x="23314" y="56227"/>
                      <a:pt x="26056" y="53484"/>
                      <a:pt x="28800" y="50741"/>
                    </a:cubicBezTo>
                    <a:lnTo>
                      <a:pt x="50742" y="28799"/>
                    </a:lnTo>
                    <a:cubicBezTo>
                      <a:pt x="56228" y="23314"/>
                      <a:pt x="56228" y="12342"/>
                      <a:pt x="50742" y="4114"/>
                    </a:cubicBezTo>
                    <a:cubicBezTo>
                      <a:pt x="45256" y="-1371"/>
                      <a:pt x="34284" y="-1371"/>
                      <a:pt x="26056" y="4114"/>
                    </a:cubicBezTo>
                    <a:lnTo>
                      <a:pt x="4114" y="26056"/>
                    </a:lnTo>
                    <a:cubicBezTo>
                      <a:pt x="-1371" y="31542"/>
                      <a:pt x="-1371" y="42513"/>
                      <a:pt x="4114" y="50741"/>
                    </a:cubicBezTo>
                    <a:cubicBezTo>
                      <a:pt x="9600" y="53484"/>
                      <a:pt x="12342" y="56227"/>
                      <a:pt x="17828" y="56227"/>
                    </a:cubicBezTo>
                    <a:lnTo>
                      <a:pt x="17828" y="56227"/>
                    </a:lnTo>
                    <a:close/>
                  </a:path>
                </a:pathLst>
              </a:custGeom>
              <a:solidFill>
                <a:srgbClr val="000000"/>
              </a:solidFill>
              <a:ln w="27426" cap="flat">
                <a:noFill/>
                <a:prstDash val="solid"/>
                <a:miter/>
              </a:ln>
            </p:spPr>
            <p:txBody>
              <a:bodyPr rtlCol="0" anchor="ctr"/>
              <a:lstStyle/>
              <a:p>
                <a:endParaRPr lang="en-US"/>
              </a:p>
            </p:txBody>
          </p:sp>
          <p:sp>
            <p:nvSpPr>
              <p:cNvPr id="43" name="Freeform 1031">
                <a:extLst>
                  <a:ext uri="{FF2B5EF4-FFF2-40B4-BE49-F238E27FC236}">
                    <a16:creationId xmlns:a16="http://schemas.microsoft.com/office/drawing/2014/main" id="{2865FF95-0861-CD49-C379-3E4877A69DA0}"/>
                  </a:ext>
                </a:extLst>
              </p:cNvPr>
              <p:cNvSpPr/>
              <p:nvPr/>
            </p:nvSpPr>
            <p:spPr>
              <a:xfrm>
                <a:off x="7131268" y="331356"/>
                <a:ext cx="32913" cy="65826"/>
              </a:xfrm>
              <a:custGeom>
                <a:avLst/>
                <a:gdLst>
                  <a:gd name="connsiteX0" fmla="*/ 16456 w 32913"/>
                  <a:gd name="connsiteY0" fmla="*/ 65826 h 65826"/>
                  <a:gd name="connsiteX1" fmla="*/ 32914 w 32913"/>
                  <a:gd name="connsiteY1" fmla="*/ 49370 h 65826"/>
                  <a:gd name="connsiteX2" fmla="*/ 32914 w 32913"/>
                  <a:gd name="connsiteY2" fmla="*/ 16457 h 65826"/>
                  <a:gd name="connsiteX3" fmla="*/ 16456 w 32913"/>
                  <a:gd name="connsiteY3" fmla="*/ 0 h 65826"/>
                  <a:gd name="connsiteX4" fmla="*/ 0 w 32913"/>
                  <a:gd name="connsiteY4" fmla="*/ 16457 h 65826"/>
                  <a:gd name="connsiteX5" fmla="*/ 0 w 32913"/>
                  <a:gd name="connsiteY5" fmla="*/ 49370 h 65826"/>
                  <a:gd name="connsiteX6" fmla="*/ 16456 w 32913"/>
                  <a:gd name="connsiteY6" fmla="*/ 65826 h 65826"/>
                  <a:gd name="connsiteX7" fmla="*/ 16456 w 32913"/>
                  <a:gd name="connsiteY7" fmla="*/ 65826 h 65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913" h="65826">
                    <a:moveTo>
                      <a:pt x="16456" y="65826"/>
                    </a:moveTo>
                    <a:cubicBezTo>
                      <a:pt x="24686" y="65826"/>
                      <a:pt x="32914" y="57598"/>
                      <a:pt x="32914" y="49370"/>
                    </a:cubicBezTo>
                    <a:lnTo>
                      <a:pt x="32914" y="16457"/>
                    </a:lnTo>
                    <a:cubicBezTo>
                      <a:pt x="32914" y="8228"/>
                      <a:pt x="24686" y="0"/>
                      <a:pt x="16456" y="0"/>
                    </a:cubicBezTo>
                    <a:cubicBezTo>
                      <a:pt x="8228" y="0"/>
                      <a:pt x="0" y="8228"/>
                      <a:pt x="0" y="16457"/>
                    </a:cubicBezTo>
                    <a:lnTo>
                      <a:pt x="0" y="49370"/>
                    </a:lnTo>
                    <a:cubicBezTo>
                      <a:pt x="0" y="57598"/>
                      <a:pt x="8228" y="65826"/>
                      <a:pt x="16456" y="65826"/>
                    </a:cubicBezTo>
                    <a:lnTo>
                      <a:pt x="16456" y="65826"/>
                    </a:lnTo>
                    <a:close/>
                  </a:path>
                </a:pathLst>
              </a:custGeom>
              <a:solidFill>
                <a:srgbClr val="000000"/>
              </a:solidFill>
              <a:ln w="27426"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199885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7FD834-B020-47F9-DCCD-FED9E94C81F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2F2D547-45EC-D6E2-EF1F-BF7814B4A162}"/>
              </a:ext>
            </a:extLst>
          </p:cNvPr>
          <p:cNvSpPr>
            <a:spLocks noGrp="1"/>
          </p:cNvSpPr>
          <p:nvPr>
            <p:ph type="body" sz="quarter" idx="18"/>
          </p:nvPr>
        </p:nvSpPr>
        <p:spPr>
          <a:xfrm>
            <a:off x="1651879" y="674660"/>
            <a:ext cx="10069643" cy="3849918"/>
          </a:xfrm>
        </p:spPr>
        <p:txBody>
          <a:bodyPr/>
          <a:lstStyle/>
          <a:p>
            <a:pPr marL="0" indent="0"/>
            <a:r>
              <a:rPr lang="en-US" sz="2200" b="1" dirty="0"/>
              <a:t>Feedback Collection and Impact Assessment: </a:t>
            </a:r>
            <a:r>
              <a:rPr lang="en-US" sz="2200" dirty="0">
                <a:solidFill>
                  <a:srgbClr val="083F59"/>
                </a:solidFill>
                <a:latin typeface="+mn-lt"/>
              </a:rPr>
              <a:t>Regularly gather feedback from the community to understand how the business is impacting them and whether their needs are being met. Use surveys, interviews, and social media to assess the effectiveness of community programs and make adjustments when needed.</a:t>
            </a:r>
          </a:p>
          <a:p>
            <a:pPr marL="0" indent="0"/>
            <a:r>
              <a:rPr lang="en-US" sz="2200" b="1" dirty="0"/>
              <a:t>Communication and Transparency: </a:t>
            </a:r>
            <a:r>
              <a:rPr lang="en-US" sz="2200" dirty="0">
                <a:solidFill>
                  <a:srgbClr val="083F59"/>
                </a:solidFill>
                <a:latin typeface="+mn-lt"/>
              </a:rPr>
              <a:t>Maintain open, transparent communication with the community regarding SME’s goals, initiatives, and impacts. Use multiple communication channels (e.g., social media, meetings) to share progress and updates.</a:t>
            </a:r>
          </a:p>
          <a:p>
            <a:pPr marL="0" indent="0"/>
            <a:r>
              <a:rPr lang="en-US" sz="2200" b="1" dirty="0"/>
              <a:t>Crisis Management and Conflict Resolution: </a:t>
            </a:r>
            <a:r>
              <a:rPr lang="en-US" sz="2200" dirty="0">
                <a:solidFill>
                  <a:srgbClr val="083F59"/>
                </a:solidFill>
                <a:latin typeface="+mn-lt"/>
              </a:rPr>
              <a:t>Address any concerns or conflicts that may arise within the community due to the SME’s activities, whether related to environmental impact, social concerns, or misunderstandings. Work proactively to resolve issues and maintain a positive relationship between the SME and the community.</a:t>
            </a:r>
          </a:p>
          <a:p>
            <a:pPr marL="0" indent="0"/>
            <a:r>
              <a:rPr lang="en-US" sz="2200" b="1" dirty="0"/>
              <a:t>Volunteerism and Employee Involvement: </a:t>
            </a:r>
            <a:r>
              <a:rPr lang="en-US" sz="2200" dirty="0">
                <a:solidFill>
                  <a:srgbClr val="083F59"/>
                </a:solidFill>
                <a:latin typeface="+mn-lt"/>
              </a:rPr>
              <a:t>Encourage SME employees to participate in community service and volunteering efforts. Organize team-building volunteer events or donate resources to community causes, creating a strong sense of social responsibility within the company.</a:t>
            </a:r>
          </a:p>
          <a:p>
            <a:pPr marL="0" indent="0"/>
            <a:endParaRPr lang="en-US" sz="2200" b="1" dirty="0">
              <a:highlight>
                <a:srgbClr val="FFFF00"/>
              </a:highlight>
            </a:endParaRPr>
          </a:p>
          <a:p>
            <a:pPr marL="0" indent="0"/>
            <a:endParaRPr lang="en-US" sz="2200" b="1" dirty="0">
              <a:highlight>
                <a:srgbClr val="FFFF00"/>
              </a:highlight>
            </a:endParaRPr>
          </a:p>
          <a:p>
            <a:pPr marL="0" indent="0">
              <a:lnSpc>
                <a:spcPct val="100000"/>
              </a:lnSpc>
              <a:spcBef>
                <a:spcPts val="0"/>
              </a:spcBef>
            </a:pPr>
            <a:endParaRPr lang="en-IE" sz="2200" dirty="0">
              <a:highlight>
                <a:srgbClr val="FFFF00"/>
              </a:highlight>
            </a:endParaRPr>
          </a:p>
        </p:txBody>
      </p:sp>
      <p:sp>
        <p:nvSpPr>
          <p:cNvPr id="4" name="TextBox 3">
            <a:extLst>
              <a:ext uri="{FF2B5EF4-FFF2-40B4-BE49-F238E27FC236}">
                <a16:creationId xmlns:a16="http://schemas.microsoft.com/office/drawing/2014/main" id="{780550A0-44DA-7E22-9CDC-945F75D4A35E}"/>
              </a:ext>
            </a:extLst>
          </p:cNvPr>
          <p:cNvSpPr txBox="1"/>
          <p:nvPr/>
        </p:nvSpPr>
        <p:spPr>
          <a:xfrm>
            <a:off x="1381423" y="1079052"/>
            <a:ext cx="184731" cy="369332"/>
          </a:xfrm>
          <a:prstGeom prst="rect">
            <a:avLst/>
          </a:prstGeom>
          <a:noFill/>
        </p:spPr>
        <p:txBody>
          <a:bodyPr wrap="none" rtlCol="0">
            <a:spAutoFit/>
          </a:bodyPr>
          <a:lstStyle/>
          <a:p>
            <a:endParaRPr lang="en-IE" dirty="0"/>
          </a:p>
        </p:txBody>
      </p:sp>
      <p:grpSp>
        <p:nvGrpSpPr>
          <p:cNvPr id="5" name="Graphic 3">
            <a:extLst>
              <a:ext uri="{FF2B5EF4-FFF2-40B4-BE49-F238E27FC236}">
                <a16:creationId xmlns:a16="http://schemas.microsoft.com/office/drawing/2014/main" id="{B84DEC1C-9834-E593-99D2-C7F2FFA0CD26}"/>
              </a:ext>
            </a:extLst>
          </p:cNvPr>
          <p:cNvGrpSpPr/>
          <p:nvPr/>
        </p:nvGrpSpPr>
        <p:grpSpPr>
          <a:xfrm>
            <a:off x="409406" y="2060820"/>
            <a:ext cx="1242473" cy="905111"/>
            <a:chOff x="2616673" y="2155292"/>
            <a:chExt cx="1242473" cy="905111"/>
          </a:xfrm>
        </p:grpSpPr>
        <p:sp>
          <p:nvSpPr>
            <p:cNvPr id="6" name="Freeform 1040">
              <a:extLst>
                <a:ext uri="{FF2B5EF4-FFF2-40B4-BE49-F238E27FC236}">
                  <a16:creationId xmlns:a16="http://schemas.microsoft.com/office/drawing/2014/main" id="{82763180-1E93-CC96-4E3B-1DE0E0E1BCB6}"/>
                </a:ext>
              </a:extLst>
            </p:cNvPr>
            <p:cNvSpPr/>
            <p:nvPr/>
          </p:nvSpPr>
          <p:spPr>
            <a:xfrm>
              <a:off x="2655071" y="2371971"/>
              <a:ext cx="52113" cy="252334"/>
            </a:xfrm>
            <a:custGeom>
              <a:avLst/>
              <a:gdLst>
                <a:gd name="connsiteX0" fmla="*/ 52113 w 52113"/>
                <a:gd name="connsiteY0" fmla="*/ 238620 h 252334"/>
                <a:gd name="connsiteX1" fmla="*/ 38399 w 52113"/>
                <a:gd name="connsiteY1" fmla="*/ 252334 h 252334"/>
                <a:gd name="connsiteX2" fmla="*/ 13714 w 52113"/>
                <a:gd name="connsiteY2" fmla="*/ 252334 h 252334"/>
                <a:gd name="connsiteX3" fmla="*/ 0 w 52113"/>
                <a:gd name="connsiteY3" fmla="*/ 238620 h 252334"/>
                <a:gd name="connsiteX4" fmla="*/ 0 w 52113"/>
                <a:gd name="connsiteY4" fmla="*/ 238620 h 252334"/>
                <a:gd name="connsiteX5" fmla="*/ 0 w 52113"/>
                <a:gd name="connsiteY5" fmla="*/ 235877 h 252334"/>
                <a:gd name="connsiteX6" fmla="*/ 0 w 52113"/>
                <a:gd name="connsiteY6" fmla="*/ 13714 h 252334"/>
                <a:gd name="connsiteX7" fmla="*/ 13714 w 52113"/>
                <a:gd name="connsiteY7" fmla="*/ 0 h 252334"/>
                <a:gd name="connsiteX8" fmla="*/ 38399 w 52113"/>
                <a:gd name="connsiteY8" fmla="*/ 0 h 252334"/>
                <a:gd name="connsiteX9" fmla="*/ 52113 w 52113"/>
                <a:gd name="connsiteY9" fmla="*/ 13714 h 252334"/>
                <a:gd name="connsiteX10" fmla="*/ 52113 w 52113"/>
                <a:gd name="connsiteY10" fmla="*/ 238620 h 25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13" h="252334">
                  <a:moveTo>
                    <a:pt x="52113" y="238620"/>
                  </a:moveTo>
                  <a:cubicBezTo>
                    <a:pt x="52113" y="246849"/>
                    <a:pt x="46627" y="252334"/>
                    <a:pt x="38399" y="252334"/>
                  </a:cubicBezTo>
                  <a:lnTo>
                    <a:pt x="13714" y="252334"/>
                  </a:lnTo>
                  <a:cubicBezTo>
                    <a:pt x="5486" y="252334"/>
                    <a:pt x="0" y="246849"/>
                    <a:pt x="0" y="238620"/>
                  </a:cubicBezTo>
                  <a:cubicBezTo>
                    <a:pt x="0" y="238620"/>
                    <a:pt x="0" y="238620"/>
                    <a:pt x="0" y="238620"/>
                  </a:cubicBezTo>
                  <a:cubicBezTo>
                    <a:pt x="0" y="238620"/>
                    <a:pt x="0" y="238620"/>
                    <a:pt x="0" y="235877"/>
                  </a:cubicBezTo>
                  <a:lnTo>
                    <a:pt x="0" y="13714"/>
                  </a:lnTo>
                  <a:cubicBezTo>
                    <a:pt x="0" y="5485"/>
                    <a:pt x="5486" y="0"/>
                    <a:pt x="13714" y="0"/>
                  </a:cubicBezTo>
                  <a:lnTo>
                    <a:pt x="38399" y="0"/>
                  </a:lnTo>
                  <a:cubicBezTo>
                    <a:pt x="46627" y="0"/>
                    <a:pt x="52113" y="5485"/>
                    <a:pt x="52113" y="13714"/>
                  </a:cubicBezTo>
                  <a:lnTo>
                    <a:pt x="52113" y="238620"/>
                  </a:lnTo>
                  <a:close/>
                </a:path>
              </a:pathLst>
            </a:custGeom>
            <a:solidFill>
              <a:srgbClr val="00BADE"/>
            </a:solidFill>
            <a:ln w="27426" cap="flat">
              <a:noFill/>
              <a:prstDash val="solid"/>
              <a:miter/>
            </a:ln>
          </p:spPr>
          <p:txBody>
            <a:bodyPr rtlCol="0" anchor="ctr"/>
            <a:lstStyle/>
            <a:p>
              <a:endParaRPr lang="en-US"/>
            </a:p>
          </p:txBody>
        </p:sp>
        <p:sp>
          <p:nvSpPr>
            <p:cNvPr id="7" name="Freeform 1041">
              <a:extLst>
                <a:ext uri="{FF2B5EF4-FFF2-40B4-BE49-F238E27FC236}">
                  <a16:creationId xmlns:a16="http://schemas.microsoft.com/office/drawing/2014/main" id="{8D4BD9B1-DBED-5D33-BEC0-08E47826EA60}"/>
                </a:ext>
              </a:extLst>
            </p:cNvPr>
            <p:cNvSpPr/>
            <p:nvPr/>
          </p:nvSpPr>
          <p:spPr>
            <a:xfrm>
              <a:off x="3763150" y="2720302"/>
              <a:ext cx="52111" cy="252334"/>
            </a:xfrm>
            <a:custGeom>
              <a:avLst/>
              <a:gdLst>
                <a:gd name="connsiteX0" fmla="*/ 52112 w 52111"/>
                <a:gd name="connsiteY0" fmla="*/ 238620 h 252334"/>
                <a:gd name="connsiteX1" fmla="*/ 38398 w 52111"/>
                <a:gd name="connsiteY1" fmla="*/ 252334 h 252334"/>
                <a:gd name="connsiteX2" fmla="*/ 13714 w 52111"/>
                <a:gd name="connsiteY2" fmla="*/ 252334 h 252334"/>
                <a:gd name="connsiteX3" fmla="*/ 0 w 52111"/>
                <a:gd name="connsiteY3" fmla="*/ 238620 h 252334"/>
                <a:gd name="connsiteX4" fmla="*/ 0 w 52111"/>
                <a:gd name="connsiteY4" fmla="*/ 238620 h 252334"/>
                <a:gd name="connsiteX5" fmla="*/ 0 w 52111"/>
                <a:gd name="connsiteY5" fmla="*/ 235878 h 252334"/>
                <a:gd name="connsiteX6" fmla="*/ 0 w 52111"/>
                <a:gd name="connsiteY6" fmla="*/ 13714 h 252334"/>
                <a:gd name="connsiteX7" fmla="*/ 13714 w 52111"/>
                <a:gd name="connsiteY7" fmla="*/ 0 h 252334"/>
                <a:gd name="connsiteX8" fmla="*/ 38398 w 52111"/>
                <a:gd name="connsiteY8" fmla="*/ 0 h 252334"/>
                <a:gd name="connsiteX9" fmla="*/ 52112 w 52111"/>
                <a:gd name="connsiteY9" fmla="*/ 13714 h 252334"/>
                <a:gd name="connsiteX10" fmla="*/ 52112 w 52111"/>
                <a:gd name="connsiteY10" fmla="*/ 238620 h 2523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2111" h="252334">
                  <a:moveTo>
                    <a:pt x="52112" y="238620"/>
                  </a:moveTo>
                  <a:cubicBezTo>
                    <a:pt x="52112" y="246849"/>
                    <a:pt x="46627" y="252334"/>
                    <a:pt x="38398" y="252334"/>
                  </a:cubicBezTo>
                  <a:lnTo>
                    <a:pt x="13714" y="252334"/>
                  </a:lnTo>
                  <a:cubicBezTo>
                    <a:pt x="5486" y="252334"/>
                    <a:pt x="0" y="246849"/>
                    <a:pt x="0" y="238620"/>
                  </a:cubicBezTo>
                  <a:cubicBezTo>
                    <a:pt x="0" y="238620"/>
                    <a:pt x="0" y="238620"/>
                    <a:pt x="0" y="238620"/>
                  </a:cubicBezTo>
                  <a:cubicBezTo>
                    <a:pt x="0" y="238620"/>
                    <a:pt x="0" y="238620"/>
                    <a:pt x="0" y="235878"/>
                  </a:cubicBezTo>
                  <a:lnTo>
                    <a:pt x="0" y="13714"/>
                  </a:lnTo>
                  <a:cubicBezTo>
                    <a:pt x="0" y="5485"/>
                    <a:pt x="5486" y="0"/>
                    <a:pt x="13714" y="0"/>
                  </a:cubicBezTo>
                  <a:lnTo>
                    <a:pt x="38398" y="0"/>
                  </a:lnTo>
                  <a:cubicBezTo>
                    <a:pt x="46627" y="0"/>
                    <a:pt x="52112" y="5485"/>
                    <a:pt x="52112" y="13714"/>
                  </a:cubicBezTo>
                  <a:lnTo>
                    <a:pt x="52112" y="238620"/>
                  </a:lnTo>
                  <a:close/>
                </a:path>
              </a:pathLst>
            </a:custGeom>
            <a:solidFill>
              <a:srgbClr val="00BADE"/>
            </a:solidFill>
            <a:ln w="27426" cap="flat">
              <a:noFill/>
              <a:prstDash val="solid"/>
              <a:miter/>
            </a:ln>
          </p:spPr>
          <p:txBody>
            <a:bodyPr rtlCol="0" anchor="ctr"/>
            <a:lstStyle/>
            <a:p>
              <a:endParaRPr lang="en-US"/>
            </a:p>
          </p:txBody>
        </p:sp>
        <p:sp>
          <p:nvSpPr>
            <p:cNvPr id="8" name="Freeform 1042">
              <a:extLst>
                <a:ext uri="{FF2B5EF4-FFF2-40B4-BE49-F238E27FC236}">
                  <a16:creationId xmlns:a16="http://schemas.microsoft.com/office/drawing/2014/main" id="{5C3D86EA-B55B-5012-0D9C-E7E25EB28200}"/>
                </a:ext>
              </a:extLst>
            </p:cNvPr>
            <p:cNvSpPr/>
            <p:nvPr/>
          </p:nvSpPr>
          <p:spPr>
            <a:xfrm>
              <a:off x="3406590" y="2215633"/>
              <a:ext cx="109710" cy="109710"/>
            </a:xfrm>
            <a:custGeom>
              <a:avLst/>
              <a:gdLst>
                <a:gd name="connsiteX0" fmla="*/ 0 w 109710"/>
                <a:gd name="connsiteY0" fmla="*/ 74054 h 109710"/>
                <a:gd name="connsiteX1" fmla="*/ 0 w 109710"/>
                <a:gd name="connsiteY1" fmla="*/ 0 h 109710"/>
                <a:gd name="connsiteX2" fmla="*/ 109711 w 109710"/>
                <a:gd name="connsiteY2" fmla="*/ 109710 h 109710"/>
                <a:gd name="connsiteX3" fmla="*/ 35656 w 109710"/>
                <a:gd name="connsiteY3" fmla="*/ 109710 h 109710"/>
                <a:gd name="connsiteX4" fmla="*/ 0 w 109710"/>
                <a:gd name="connsiteY4" fmla="*/ 74054 h 109710"/>
                <a:gd name="connsiteX5" fmla="*/ 0 w 109710"/>
                <a:gd name="connsiteY5" fmla="*/ 74054 h 1097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9710" h="109710">
                  <a:moveTo>
                    <a:pt x="0" y="74054"/>
                  </a:moveTo>
                  <a:lnTo>
                    <a:pt x="0" y="0"/>
                  </a:lnTo>
                  <a:cubicBezTo>
                    <a:pt x="16456" y="16456"/>
                    <a:pt x="93253" y="93254"/>
                    <a:pt x="109711" y="109710"/>
                  </a:cubicBezTo>
                  <a:lnTo>
                    <a:pt x="35656" y="109710"/>
                  </a:lnTo>
                  <a:cubicBezTo>
                    <a:pt x="16456" y="109710"/>
                    <a:pt x="0" y="93254"/>
                    <a:pt x="0" y="74054"/>
                  </a:cubicBezTo>
                  <a:lnTo>
                    <a:pt x="0" y="74054"/>
                  </a:lnTo>
                  <a:close/>
                </a:path>
              </a:pathLst>
            </a:custGeom>
            <a:solidFill>
              <a:srgbClr val="00BADE"/>
            </a:solidFill>
            <a:ln w="27426" cap="flat">
              <a:noFill/>
              <a:prstDash val="solid"/>
              <a:miter/>
            </a:ln>
          </p:spPr>
          <p:txBody>
            <a:bodyPr rtlCol="0" anchor="ctr"/>
            <a:lstStyle/>
            <a:p>
              <a:endParaRPr lang="en-US"/>
            </a:p>
          </p:txBody>
        </p:sp>
        <p:grpSp>
          <p:nvGrpSpPr>
            <p:cNvPr id="9" name="Graphic 3">
              <a:extLst>
                <a:ext uri="{FF2B5EF4-FFF2-40B4-BE49-F238E27FC236}">
                  <a16:creationId xmlns:a16="http://schemas.microsoft.com/office/drawing/2014/main" id="{BEAD0F2A-BDEB-7562-3EEE-4E953561F2EB}"/>
                </a:ext>
              </a:extLst>
            </p:cNvPr>
            <p:cNvGrpSpPr/>
            <p:nvPr/>
          </p:nvGrpSpPr>
          <p:grpSpPr>
            <a:xfrm>
              <a:off x="2616673" y="2155292"/>
              <a:ext cx="1242473" cy="905111"/>
              <a:chOff x="2616673" y="2155292"/>
              <a:chExt cx="1242473" cy="905111"/>
            </a:xfrm>
            <a:solidFill>
              <a:srgbClr val="000000"/>
            </a:solidFill>
          </p:grpSpPr>
          <p:sp>
            <p:nvSpPr>
              <p:cNvPr id="10" name="Freeform 1044">
                <a:extLst>
                  <a:ext uri="{FF2B5EF4-FFF2-40B4-BE49-F238E27FC236}">
                    <a16:creationId xmlns:a16="http://schemas.microsoft.com/office/drawing/2014/main" id="{B5E435BD-8C5F-A2B4-5C99-A7EBBACC7784}"/>
                  </a:ext>
                </a:extLst>
              </p:cNvPr>
              <p:cNvSpPr/>
              <p:nvPr/>
            </p:nvSpPr>
            <p:spPr>
              <a:xfrm>
                <a:off x="2992431" y="2805327"/>
                <a:ext cx="200223" cy="38398"/>
              </a:xfrm>
              <a:custGeom>
                <a:avLst/>
                <a:gdLst>
                  <a:gd name="connsiteX0" fmla="*/ 181024 w 200223"/>
                  <a:gd name="connsiteY0" fmla="*/ 0 h 38398"/>
                  <a:gd name="connsiteX1" fmla="*/ 19200 w 200223"/>
                  <a:gd name="connsiteY1" fmla="*/ 0 h 38398"/>
                  <a:gd name="connsiteX2" fmla="*/ 0 w 200223"/>
                  <a:gd name="connsiteY2" fmla="*/ 19199 h 38398"/>
                  <a:gd name="connsiteX3" fmla="*/ 19200 w 200223"/>
                  <a:gd name="connsiteY3" fmla="*/ 38399 h 38398"/>
                  <a:gd name="connsiteX4" fmla="*/ 181024 w 200223"/>
                  <a:gd name="connsiteY4" fmla="*/ 38399 h 38398"/>
                  <a:gd name="connsiteX5" fmla="*/ 200223 w 200223"/>
                  <a:gd name="connsiteY5" fmla="*/ 19199 h 38398"/>
                  <a:gd name="connsiteX6" fmla="*/ 181024 w 200223"/>
                  <a:gd name="connsiteY6" fmla="*/ 0 h 38398"/>
                  <a:gd name="connsiteX7" fmla="*/ 181024 w 200223"/>
                  <a:gd name="connsiteY7" fmla="*/ 0 h 38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223" h="38398">
                    <a:moveTo>
                      <a:pt x="181024" y="0"/>
                    </a:moveTo>
                    <a:lnTo>
                      <a:pt x="19200" y="0"/>
                    </a:lnTo>
                    <a:cubicBezTo>
                      <a:pt x="8230" y="0"/>
                      <a:pt x="0" y="8228"/>
                      <a:pt x="0" y="19199"/>
                    </a:cubicBezTo>
                    <a:cubicBezTo>
                      <a:pt x="0" y="30170"/>
                      <a:pt x="8230" y="38399"/>
                      <a:pt x="19200" y="38399"/>
                    </a:cubicBezTo>
                    <a:lnTo>
                      <a:pt x="181024" y="38399"/>
                    </a:lnTo>
                    <a:cubicBezTo>
                      <a:pt x="191994" y="38399"/>
                      <a:pt x="200223" y="30170"/>
                      <a:pt x="200223" y="19199"/>
                    </a:cubicBezTo>
                    <a:cubicBezTo>
                      <a:pt x="197480" y="8228"/>
                      <a:pt x="189252" y="0"/>
                      <a:pt x="181024" y="0"/>
                    </a:cubicBezTo>
                    <a:lnTo>
                      <a:pt x="181024" y="0"/>
                    </a:lnTo>
                    <a:close/>
                  </a:path>
                </a:pathLst>
              </a:custGeom>
              <a:solidFill>
                <a:srgbClr val="000000"/>
              </a:solidFill>
              <a:ln w="27426" cap="flat">
                <a:noFill/>
                <a:prstDash val="solid"/>
                <a:miter/>
              </a:ln>
            </p:spPr>
            <p:txBody>
              <a:bodyPr rtlCol="0" anchor="ctr"/>
              <a:lstStyle/>
              <a:p>
                <a:endParaRPr lang="en-US"/>
              </a:p>
            </p:txBody>
          </p:sp>
          <p:sp>
            <p:nvSpPr>
              <p:cNvPr id="11" name="Freeform 1045">
                <a:extLst>
                  <a:ext uri="{FF2B5EF4-FFF2-40B4-BE49-F238E27FC236}">
                    <a16:creationId xmlns:a16="http://schemas.microsoft.com/office/drawing/2014/main" id="{9AE13DCF-F283-6067-81D5-27ECCE51C125}"/>
                  </a:ext>
                </a:extLst>
              </p:cNvPr>
              <p:cNvSpPr/>
              <p:nvPr/>
            </p:nvSpPr>
            <p:spPr>
              <a:xfrm>
                <a:off x="2992431" y="2882124"/>
                <a:ext cx="200223" cy="38398"/>
              </a:xfrm>
              <a:custGeom>
                <a:avLst/>
                <a:gdLst>
                  <a:gd name="connsiteX0" fmla="*/ 181024 w 200223"/>
                  <a:gd name="connsiteY0" fmla="*/ 0 h 38398"/>
                  <a:gd name="connsiteX1" fmla="*/ 19200 w 200223"/>
                  <a:gd name="connsiteY1" fmla="*/ 0 h 38398"/>
                  <a:gd name="connsiteX2" fmla="*/ 0 w 200223"/>
                  <a:gd name="connsiteY2" fmla="*/ 19200 h 38398"/>
                  <a:gd name="connsiteX3" fmla="*/ 19200 w 200223"/>
                  <a:gd name="connsiteY3" fmla="*/ 38399 h 38398"/>
                  <a:gd name="connsiteX4" fmla="*/ 181024 w 200223"/>
                  <a:gd name="connsiteY4" fmla="*/ 38399 h 38398"/>
                  <a:gd name="connsiteX5" fmla="*/ 200223 w 200223"/>
                  <a:gd name="connsiteY5" fmla="*/ 19200 h 38398"/>
                  <a:gd name="connsiteX6" fmla="*/ 181024 w 200223"/>
                  <a:gd name="connsiteY6" fmla="*/ 0 h 38398"/>
                  <a:gd name="connsiteX7" fmla="*/ 181024 w 200223"/>
                  <a:gd name="connsiteY7" fmla="*/ 0 h 38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0223" h="38398">
                    <a:moveTo>
                      <a:pt x="181024" y="0"/>
                    </a:moveTo>
                    <a:lnTo>
                      <a:pt x="19200" y="0"/>
                    </a:lnTo>
                    <a:cubicBezTo>
                      <a:pt x="8230" y="0"/>
                      <a:pt x="0" y="8228"/>
                      <a:pt x="0" y="19200"/>
                    </a:cubicBezTo>
                    <a:cubicBezTo>
                      <a:pt x="0" y="30171"/>
                      <a:pt x="8230" y="38399"/>
                      <a:pt x="19200" y="38399"/>
                    </a:cubicBezTo>
                    <a:lnTo>
                      <a:pt x="181024" y="38399"/>
                    </a:lnTo>
                    <a:cubicBezTo>
                      <a:pt x="191994" y="38399"/>
                      <a:pt x="200223" y="30171"/>
                      <a:pt x="200223" y="19200"/>
                    </a:cubicBezTo>
                    <a:cubicBezTo>
                      <a:pt x="197480" y="8228"/>
                      <a:pt x="189252" y="0"/>
                      <a:pt x="181024" y="0"/>
                    </a:cubicBezTo>
                    <a:lnTo>
                      <a:pt x="181024" y="0"/>
                    </a:lnTo>
                    <a:close/>
                  </a:path>
                </a:pathLst>
              </a:custGeom>
              <a:solidFill>
                <a:srgbClr val="000000"/>
              </a:solidFill>
              <a:ln w="27426" cap="flat">
                <a:noFill/>
                <a:prstDash val="solid"/>
                <a:miter/>
              </a:ln>
            </p:spPr>
            <p:txBody>
              <a:bodyPr rtlCol="0" anchor="ctr"/>
              <a:lstStyle/>
              <a:p>
                <a:endParaRPr lang="en-US"/>
              </a:p>
            </p:txBody>
          </p:sp>
          <p:sp>
            <p:nvSpPr>
              <p:cNvPr id="12" name="Freeform 1046">
                <a:extLst>
                  <a:ext uri="{FF2B5EF4-FFF2-40B4-BE49-F238E27FC236}">
                    <a16:creationId xmlns:a16="http://schemas.microsoft.com/office/drawing/2014/main" id="{B213CC3C-3CF9-A33C-27B1-7D7D6ED284D2}"/>
                  </a:ext>
                </a:extLst>
              </p:cNvPr>
              <p:cNvSpPr/>
              <p:nvPr/>
            </p:nvSpPr>
            <p:spPr>
              <a:xfrm>
                <a:off x="2616673" y="2155292"/>
                <a:ext cx="1242473" cy="905111"/>
              </a:xfrm>
              <a:custGeom>
                <a:avLst/>
                <a:gdLst>
                  <a:gd name="connsiteX0" fmla="*/ 1184874 w 1242473"/>
                  <a:gd name="connsiteY0" fmla="*/ 532096 h 905111"/>
                  <a:gd name="connsiteX1" fmla="*/ 1160190 w 1242473"/>
                  <a:gd name="connsiteY1" fmla="*/ 532096 h 905111"/>
                  <a:gd name="connsiteX2" fmla="*/ 1116305 w 1242473"/>
                  <a:gd name="connsiteY2" fmla="*/ 559524 h 905111"/>
                  <a:gd name="connsiteX3" fmla="*/ 1099849 w 1242473"/>
                  <a:gd name="connsiteY3" fmla="*/ 559524 h 905111"/>
                  <a:gd name="connsiteX4" fmla="*/ 968197 w 1242473"/>
                  <a:gd name="connsiteY4" fmla="*/ 471755 h 905111"/>
                  <a:gd name="connsiteX5" fmla="*/ 968197 w 1242473"/>
                  <a:gd name="connsiteY5" fmla="*/ 348331 h 905111"/>
                  <a:gd name="connsiteX6" fmla="*/ 948997 w 1242473"/>
                  <a:gd name="connsiteY6" fmla="*/ 329131 h 905111"/>
                  <a:gd name="connsiteX7" fmla="*/ 929797 w 1242473"/>
                  <a:gd name="connsiteY7" fmla="*/ 348331 h 905111"/>
                  <a:gd name="connsiteX8" fmla="*/ 929797 w 1242473"/>
                  <a:gd name="connsiteY8" fmla="*/ 507411 h 905111"/>
                  <a:gd name="connsiteX9" fmla="*/ 888656 w 1242473"/>
                  <a:gd name="connsiteY9" fmla="*/ 548552 h 905111"/>
                  <a:gd name="connsiteX10" fmla="*/ 828314 w 1242473"/>
                  <a:gd name="connsiteY10" fmla="*/ 548552 h 905111"/>
                  <a:gd name="connsiteX11" fmla="*/ 767975 w 1242473"/>
                  <a:gd name="connsiteY11" fmla="*/ 608894 h 905111"/>
                  <a:gd name="connsiteX12" fmla="*/ 828314 w 1242473"/>
                  <a:gd name="connsiteY12" fmla="*/ 669234 h 905111"/>
                  <a:gd name="connsiteX13" fmla="*/ 916083 w 1242473"/>
                  <a:gd name="connsiteY13" fmla="*/ 669234 h 905111"/>
                  <a:gd name="connsiteX14" fmla="*/ 929797 w 1242473"/>
                  <a:gd name="connsiteY14" fmla="*/ 671977 h 905111"/>
                  <a:gd name="connsiteX15" fmla="*/ 929797 w 1242473"/>
                  <a:gd name="connsiteY15" fmla="*/ 831057 h 905111"/>
                  <a:gd name="connsiteX16" fmla="*/ 894142 w 1242473"/>
                  <a:gd name="connsiteY16" fmla="*/ 866713 h 905111"/>
                  <a:gd name="connsiteX17" fmla="*/ 345588 w 1242473"/>
                  <a:gd name="connsiteY17" fmla="*/ 866713 h 905111"/>
                  <a:gd name="connsiteX18" fmla="*/ 309932 w 1242473"/>
                  <a:gd name="connsiteY18" fmla="*/ 831057 h 905111"/>
                  <a:gd name="connsiteX19" fmla="*/ 309932 w 1242473"/>
                  <a:gd name="connsiteY19" fmla="*/ 518382 h 905111"/>
                  <a:gd name="connsiteX20" fmla="*/ 436099 w 1242473"/>
                  <a:gd name="connsiteY20" fmla="*/ 521125 h 905111"/>
                  <a:gd name="connsiteX21" fmla="*/ 493698 w 1242473"/>
                  <a:gd name="connsiteY21" fmla="*/ 463527 h 905111"/>
                  <a:gd name="connsiteX22" fmla="*/ 485468 w 1242473"/>
                  <a:gd name="connsiteY22" fmla="*/ 433357 h 905111"/>
                  <a:gd name="connsiteX23" fmla="*/ 510154 w 1242473"/>
                  <a:gd name="connsiteY23" fmla="*/ 386730 h 905111"/>
                  <a:gd name="connsiteX24" fmla="*/ 501926 w 1242473"/>
                  <a:gd name="connsiteY24" fmla="*/ 356559 h 905111"/>
                  <a:gd name="connsiteX25" fmla="*/ 526610 w 1242473"/>
                  <a:gd name="connsiteY25" fmla="*/ 309932 h 905111"/>
                  <a:gd name="connsiteX26" fmla="*/ 512896 w 1242473"/>
                  <a:gd name="connsiteY26" fmla="*/ 271534 h 905111"/>
                  <a:gd name="connsiteX27" fmla="*/ 529354 w 1242473"/>
                  <a:gd name="connsiteY27" fmla="*/ 233135 h 905111"/>
                  <a:gd name="connsiteX28" fmla="*/ 529354 w 1242473"/>
                  <a:gd name="connsiteY28" fmla="*/ 233135 h 905111"/>
                  <a:gd name="connsiteX29" fmla="*/ 471755 w 1242473"/>
                  <a:gd name="connsiteY29" fmla="*/ 175537 h 905111"/>
                  <a:gd name="connsiteX30" fmla="*/ 326388 w 1242473"/>
                  <a:gd name="connsiteY30" fmla="*/ 175537 h 905111"/>
                  <a:gd name="connsiteX31" fmla="*/ 309932 w 1242473"/>
                  <a:gd name="connsiteY31" fmla="*/ 159080 h 905111"/>
                  <a:gd name="connsiteX32" fmla="*/ 309932 w 1242473"/>
                  <a:gd name="connsiteY32" fmla="*/ 71312 h 905111"/>
                  <a:gd name="connsiteX33" fmla="*/ 345588 w 1242473"/>
                  <a:gd name="connsiteY33" fmla="*/ 35656 h 905111"/>
                  <a:gd name="connsiteX34" fmla="*/ 757003 w 1242473"/>
                  <a:gd name="connsiteY34" fmla="*/ 35656 h 905111"/>
                  <a:gd name="connsiteX35" fmla="*/ 757003 w 1242473"/>
                  <a:gd name="connsiteY35" fmla="*/ 134396 h 905111"/>
                  <a:gd name="connsiteX36" fmla="*/ 831058 w 1242473"/>
                  <a:gd name="connsiteY36" fmla="*/ 208450 h 905111"/>
                  <a:gd name="connsiteX37" fmla="*/ 929797 w 1242473"/>
                  <a:gd name="connsiteY37" fmla="*/ 208450 h 905111"/>
                  <a:gd name="connsiteX38" fmla="*/ 929797 w 1242473"/>
                  <a:gd name="connsiteY38" fmla="*/ 263305 h 905111"/>
                  <a:gd name="connsiteX39" fmla="*/ 948997 w 1242473"/>
                  <a:gd name="connsiteY39" fmla="*/ 282505 h 905111"/>
                  <a:gd name="connsiteX40" fmla="*/ 968197 w 1242473"/>
                  <a:gd name="connsiteY40" fmla="*/ 263305 h 905111"/>
                  <a:gd name="connsiteX41" fmla="*/ 968197 w 1242473"/>
                  <a:gd name="connsiteY41" fmla="*/ 208450 h 905111"/>
                  <a:gd name="connsiteX42" fmla="*/ 951739 w 1242473"/>
                  <a:gd name="connsiteY42" fmla="*/ 170052 h 905111"/>
                  <a:gd name="connsiteX43" fmla="*/ 798145 w 1242473"/>
                  <a:gd name="connsiteY43" fmla="*/ 16457 h 905111"/>
                  <a:gd name="connsiteX44" fmla="*/ 759745 w 1242473"/>
                  <a:gd name="connsiteY44" fmla="*/ 0 h 905111"/>
                  <a:gd name="connsiteX45" fmla="*/ 345588 w 1242473"/>
                  <a:gd name="connsiteY45" fmla="*/ 0 h 905111"/>
                  <a:gd name="connsiteX46" fmla="*/ 271533 w 1242473"/>
                  <a:gd name="connsiteY46" fmla="*/ 74055 h 905111"/>
                  <a:gd name="connsiteX47" fmla="*/ 271533 w 1242473"/>
                  <a:gd name="connsiteY47" fmla="*/ 120682 h 905111"/>
                  <a:gd name="connsiteX48" fmla="*/ 137138 w 1242473"/>
                  <a:gd name="connsiteY48" fmla="*/ 208450 h 905111"/>
                  <a:gd name="connsiteX49" fmla="*/ 120681 w 1242473"/>
                  <a:gd name="connsiteY49" fmla="*/ 208450 h 905111"/>
                  <a:gd name="connsiteX50" fmla="*/ 76797 w 1242473"/>
                  <a:gd name="connsiteY50" fmla="*/ 181022 h 905111"/>
                  <a:gd name="connsiteX51" fmla="*/ 52112 w 1242473"/>
                  <a:gd name="connsiteY51" fmla="*/ 181022 h 905111"/>
                  <a:gd name="connsiteX52" fmla="*/ 0 w 1242473"/>
                  <a:gd name="connsiteY52" fmla="*/ 233135 h 905111"/>
                  <a:gd name="connsiteX53" fmla="*/ 0 w 1242473"/>
                  <a:gd name="connsiteY53" fmla="*/ 455299 h 905111"/>
                  <a:gd name="connsiteX54" fmla="*/ 52112 w 1242473"/>
                  <a:gd name="connsiteY54" fmla="*/ 507411 h 905111"/>
                  <a:gd name="connsiteX55" fmla="*/ 76797 w 1242473"/>
                  <a:gd name="connsiteY55" fmla="*/ 507411 h 905111"/>
                  <a:gd name="connsiteX56" fmla="*/ 123425 w 1242473"/>
                  <a:gd name="connsiteY56" fmla="*/ 479983 h 905111"/>
                  <a:gd name="connsiteX57" fmla="*/ 167308 w 1242473"/>
                  <a:gd name="connsiteY57" fmla="*/ 479983 h 905111"/>
                  <a:gd name="connsiteX58" fmla="*/ 241363 w 1242473"/>
                  <a:gd name="connsiteY58" fmla="*/ 504669 h 905111"/>
                  <a:gd name="connsiteX59" fmla="*/ 241363 w 1242473"/>
                  <a:gd name="connsiteY59" fmla="*/ 504669 h 905111"/>
                  <a:gd name="connsiteX60" fmla="*/ 274277 w 1242473"/>
                  <a:gd name="connsiteY60" fmla="*/ 512897 h 905111"/>
                  <a:gd name="connsiteX61" fmla="*/ 274277 w 1242473"/>
                  <a:gd name="connsiteY61" fmla="*/ 831057 h 905111"/>
                  <a:gd name="connsiteX62" fmla="*/ 348330 w 1242473"/>
                  <a:gd name="connsiteY62" fmla="*/ 905112 h 905111"/>
                  <a:gd name="connsiteX63" fmla="*/ 896884 w 1242473"/>
                  <a:gd name="connsiteY63" fmla="*/ 905112 h 905111"/>
                  <a:gd name="connsiteX64" fmla="*/ 959969 w 1242473"/>
                  <a:gd name="connsiteY64" fmla="*/ 866713 h 905111"/>
                  <a:gd name="connsiteX65" fmla="*/ 1055965 w 1242473"/>
                  <a:gd name="connsiteY65" fmla="*/ 833800 h 905111"/>
                  <a:gd name="connsiteX66" fmla="*/ 1119049 w 1242473"/>
                  <a:gd name="connsiteY66" fmla="*/ 831057 h 905111"/>
                  <a:gd name="connsiteX67" fmla="*/ 1165676 w 1242473"/>
                  <a:gd name="connsiteY67" fmla="*/ 858485 h 905111"/>
                  <a:gd name="connsiteX68" fmla="*/ 1190360 w 1242473"/>
                  <a:gd name="connsiteY68" fmla="*/ 858485 h 905111"/>
                  <a:gd name="connsiteX69" fmla="*/ 1242473 w 1242473"/>
                  <a:gd name="connsiteY69" fmla="*/ 806372 h 905111"/>
                  <a:gd name="connsiteX70" fmla="*/ 1242473 w 1242473"/>
                  <a:gd name="connsiteY70" fmla="*/ 584208 h 905111"/>
                  <a:gd name="connsiteX71" fmla="*/ 1184874 w 1242473"/>
                  <a:gd name="connsiteY71" fmla="*/ 532096 h 905111"/>
                  <a:gd name="connsiteX72" fmla="*/ 1184874 w 1242473"/>
                  <a:gd name="connsiteY72" fmla="*/ 532096 h 905111"/>
                  <a:gd name="connsiteX73" fmla="*/ 792659 w 1242473"/>
                  <a:gd name="connsiteY73" fmla="*/ 139881 h 905111"/>
                  <a:gd name="connsiteX74" fmla="*/ 792659 w 1242473"/>
                  <a:gd name="connsiteY74" fmla="*/ 65827 h 905111"/>
                  <a:gd name="connsiteX75" fmla="*/ 902369 w 1242473"/>
                  <a:gd name="connsiteY75" fmla="*/ 175537 h 905111"/>
                  <a:gd name="connsiteX76" fmla="*/ 828314 w 1242473"/>
                  <a:gd name="connsiteY76" fmla="*/ 175537 h 905111"/>
                  <a:gd name="connsiteX77" fmla="*/ 792659 w 1242473"/>
                  <a:gd name="connsiteY77" fmla="*/ 139881 h 905111"/>
                  <a:gd name="connsiteX78" fmla="*/ 792659 w 1242473"/>
                  <a:gd name="connsiteY78" fmla="*/ 139881 h 905111"/>
                  <a:gd name="connsiteX79" fmla="*/ 164566 w 1242473"/>
                  <a:gd name="connsiteY79" fmla="*/ 441585 h 905111"/>
                  <a:gd name="connsiteX80" fmla="*/ 126167 w 1242473"/>
                  <a:gd name="connsiteY80" fmla="*/ 441585 h 905111"/>
                  <a:gd name="connsiteX81" fmla="*/ 126167 w 1242473"/>
                  <a:gd name="connsiteY81" fmla="*/ 359302 h 905111"/>
                  <a:gd name="connsiteX82" fmla="*/ 106967 w 1242473"/>
                  <a:gd name="connsiteY82" fmla="*/ 340103 h 905111"/>
                  <a:gd name="connsiteX83" fmla="*/ 87767 w 1242473"/>
                  <a:gd name="connsiteY83" fmla="*/ 359302 h 905111"/>
                  <a:gd name="connsiteX84" fmla="*/ 87767 w 1242473"/>
                  <a:gd name="connsiteY84" fmla="*/ 455299 h 905111"/>
                  <a:gd name="connsiteX85" fmla="*/ 87767 w 1242473"/>
                  <a:gd name="connsiteY85" fmla="*/ 458042 h 905111"/>
                  <a:gd name="connsiteX86" fmla="*/ 87767 w 1242473"/>
                  <a:gd name="connsiteY86" fmla="*/ 458042 h 905111"/>
                  <a:gd name="connsiteX87" fmla="*/ 74053 w 1242473"/>
                  <a:gd name="connsiteY87" fmla="*/ 471755 h 905111"/>
                  <a:gd name="connsiteX88" fmla="*/ 49369 w 1242473"/>
                  <a:gd name="connsiteY88" fmla="*/ 471755 h 905111"/>
                  <a:gd name="connsiteX89" fmla="*/ 35656 w 1242473"/>
                  <a:gd name="connsiteY89" fmla="*/ 458042 h 905111"/>
                  <a:gd name="connsiteX90" fmla="*/ 35656 w 1242473"/>
                  <a:gd name="connsiteY90" fmla="*/ 235878 h 905111"/>
                  <a:gd name="connsiteX91" fmla="*/ 49369 w 1242473"/>
                  <a:gd name="connsiteY91" fmla="*/ 222164 h 905111"/>
                  <a:gd name="connsiteX92" fmla="*/ 74053 w 1242473"/>
                  <a:gd name="connsiteY92" fmla="*/ 222164 h 905111"/>
                  <a:gd name="connsiteX93" fmla="*/ 87767 w 1242473"/>
                  <a:gd name="connsiteY93" fmla="*/ 235878 h 905111"/>
                  <a:gd name="connsiteX94" fmla="*/ 87767 w 1242473"/>
                  <a:gd name="connsiteY94" fmla="*/ 277019 h 905111"/>
                  <a:gd name="connsiteX95" fmla="*/ 106967 w 1242473"/>
                  <a:gd name="connsiteY95" fmla="*/ 296218 h 905111"/>
                  <a:gd name="connsiteX96" fmla="*/ 126167 w 1242473"/>
                  <a:gd name="connsiteY96" fmla="*/ 277019 h 905111"/>
                  <a:gd name="connsiteX97" fmla="*/ 126167 w 1242473"/>
                  <a:gd name="connsiteY97" fmla="*/ 246849 h 905111"/>
                  <a:gd name="connsiteX98" fmla="*/ 137138 w 1242473"/>
                  <a:gd name="connsiteY98" fmla="*/ 246849 h 905111"/>
                  <a:gd name="connsiteX99" fmla="*/ 271533 w 1242473"/>
                  <a:gd name="connsiteY99" fmla="*/ 159080 h 905111"/>
                  <a:gd name="connsiteX100" fmla="*/ 271533 w 1242473"/>
                  <a:gd name="connsiteY100" fmla="*/ 161823 h 905111"/>
                  <a:gd name="connsiteX101" fmla="*/ 323646 w 1242473"/>
                  <a:gd name="connsiteY101" fmla="*/ 213936 h 905111"/>
                  <a:gd name="connsiteX102" fmla="*/ 469013 w 1242473"/>
                  <a:gd name="connsiteY102" fmla="*/ 213936 h 905111"/>
                  <a:gd name="connsiteX103" fmla="*/ 488212 w 1242473"/>
                  <a:gd name="connsiteY103" fmla="*/ 233135 h 905111"/>
                  <a:gd name="connsiteX104" fmla="*/ 488212 w 1242473"/>
                  <a:gd name="connsiteY104" fmla="*/ 233135 h 905111"/>
                  <a:gd name="connsiteX105" fmla="*/ 488212 w 1242473"/>
                  <a:gd name="connsiteY105" fmla="*/ 233135 h 905111"/>
                  <a:gd name="connsiteX106" fmla="*/ 469013 w 1242473"/>
                  <a:gd name="connsiteY106" fmla="*/ 252334 h 905111"/>
                  <a:gd name="connsiteX107" fmla="*/ 469013 w 1242473"/>
                  <a:gd name="connsiteY107" fmla="*/ 252334 h 905111"/>
                  <a:gd name="connsiteX108" fmla="*/ 469013 w 1242473"/>
                  <a:gd name="connsiteY108" fmla="*/ 252334 h 905111"/>
                  <a:gd name="connsiteX109" fmla="*/ 326388 w 1242473"/>
                  <a:gd name="connsiteY109" fmla="*/ 252334 h 905111"/>
                  <a:gd name="connsiteX110" fmla="*/ 307189 w 1242473"/>
                  <a:gd name="connsiteY110" fmla="*/ 271534 h 905111"/>
                  <a:gd name="connsiteX111" fmla="*/ 326388 w 1242473"/>
                  <a:gd name="connsiteY111" fmla="*/ 290733 h 905111"/>
                  <a:gd name="connsiteX112" fmla="*/ 469013 w 1242473"/>
                  <a:gd name="connsiteY112" fmla="*/ 290733 h 905111"/>
                  <a:gd name="connsiteX113" fmla="*/ 488212 w 1242473"/>
                  <a:gd name="connsiteY113" fmla="*/ 309932 h 905111"/>
                  <a:gd name="connsiteX114" fmla="*/ 469013 w 1242473"/>
                  <a:gd name="connsiteY114" fmla="*/ 329131 h 905111"/>
                  <a:gd name="connsiteX115" fmla="*/ 329132 w 1242473"/>
                  <a:gd name="connsiteY115" fmla="*/ 329131 h 905111"/>
                  <a:gd name="connsiteX116" fmla="*/ 309932 w 1242473"/>
                  <a:gd name="connsiteY116" fmla="*/ 348331 h 905111"/>
                  <a:gd name="connsiteX117" fmla="*/ 329132 w 1242473"/>
                  <a:gd name="connsiteY117" fmla="*/ 367530 h 905111"/>
                  <a:gd name="connsiteX118" fmla="*/ 452557 w 1242473"/>
                  <a:gd name="connsiteY118" fmla="*/ 367530 h 905111"/>
                  <a:gd name="connsiteX119" fmla="*/ 471755 w 1242473"/>
                  <a:gd name="connsiteY119" fmla="*/ 386730 h 905111"/>
                  <a:gd name="connsiteX120" fmla="*/ 452557 w 1242473"/>
                  <a:gd name="connsiteY120" fmla="*/ 405929 h 905111"/>
                  <a:gd name="connsiteX121" fmla="*/ 329132 w 1242473"/>
                  <a:gd name="connsiteY121" fmla="*/ 405929 h 905111"/>
                  <a:gd name="connsiteX122" fmla="*/ 309932 w 1242473"/>
                  <a:gd name="connsiteY122" fmla="*/ 425128 h 905111"/>
                  <a:gd name="connsiteX123" fmla="*/ 329132 w 1242473"/>
                  <a:gd name="connsiteY123" fmla="*/ 444328 h 905111"/>
                  <a:gd name="connsiteX124" fmla="*/ 436099 w 1242473"/>
                  <a:gd name="connsiteY124" fmla="*/ 444328 h 905111"/>
                  <a:gd name="connsiteX125" fmla="*/ 455299 w 1242473"/>
                  <a:gd name="connsiteY125" fmla="*/ 463527 h 905111"/>
                  <a:gd name="connsiteX126" fmla="*/ 436099 w 1242473"/>
                  <a:gd name="connsiteY126" fmla="*/ 482726 h 905111"/>
                  <a:gd name="connsiteX127" fmla="*/ 252333 w 1242473"/>
                  <a:gd name="connsiteY127" fmla="*/ 469013 h 905111"/>
                  <a:gd name="connsiteX128" fmla="*/ 164566 w 1242473"/>
                  <a:gd name="connsiteY128" fmla="*/ 441585 h 905111"/>
                  <a:gd name="connsiteX129" fmla="*/ 164566 w 1242473"/>
                  <a:gd name="connsiteY129" fmla="*/ 441585 h 905111"/>
                  <a:gd name="connsiteX130" fmla="*/ 1039508 w 1242473"/>
                  <a:gd name="connsiteY130" fmla="*/ 798144 h 905111"/>
                  <a:gd name="connsiteX131" fmla="*/ 965453 w 1242473"/>
                  <a:gd name="connsiteY131" fmla="*/ 825572 h 905111"/>
                  <a:gd name="connsiteX132" fmla="*/ 965453 w 1242473"/>
                  <a:gd name="connsiteY132" fmla="*/ 713118 h 905111"/>
                  <a:gd name="connsiteX133" fmla="*/ 1020308 w 1242473"/>
                  <a:gd name="connsiteY133" fmla="*/ 735060 h 905111"/>
                  <a:gd name="connsiteX134" fmla="*/ 1039508 w 1242473"/>
                  <a:gd name="connsiteY134" fmla="*/ 715861 h 905111"/>
                  <a:gd name="connsiteX135" fmla="*/ 1020308 w 1242473"/>
                  <a:gd name="connsiteY135" fmla="*/ 696662 h 905111"/>
                  <a:gd name="connsiteX136" fmla="*/ 979167 w 1242473"/>
                  <a:gd name="connsiteY136" fmla="*/ 671977 h 905111"/>
                  <a:gd name="connsiteX137" fmla="*/ 916083 w 1242473"/>
                  <a:gd name="connsiteY137" fmla="*/ 633578 h 905111"/>
                  <a:gd name="connsiteX138" fmla="*/ 828314 w 1242473"/>
                  <a:gd name="connsiteY138" fmla="*/ 633578 h 905111"/>
                  <a:gd name="connsiteX139" fmla="*/ 803631 w 1242473"/>
                  <a:gd name="connsiteY139" fmla="*/ 608894 h 905111"/>
                  <a:gd name="connsiteX140" fmla="*/ 828314 w 1242473"/>
                  <a:gd name="connsiteY140" fmla="*/ 584208 h 905111"/>
                  <a:gd name="connsiteX141" fmla="*/ 888656 w 1242473"/>
                  <a:gd name="connsiteY141" fmla="*/ 584208 h 905111"/>
                  <a:gd name="connsiteX142" fmla="*/ 965453 w 1242473"/>
                  <a:gd name="connsiteY142" fmla="*/ 507411 h 905111"/>
                  <a:gd name="connsiteX143" fmla="*/ 1097107 w 1242473"/>
                  <a:gd name="connsiteY143" fmla="*/ 595180 h 905111"/>
                  <a:gd name="connsiteX144" fmla="*/ 1108077 w 1242473"/>
                  <a:gd name="connsiteY144" fmla="*/ 595180 h 905111"/>
                  <a:gd name="connsiteX145" fmla="*/ 1108077 w 1242473"/>
                  <a:gd name="connsiteY145" fmla="*/ 789916 h 905111"/>
                  <a:gd name="connsiteX146" fmla="*/ 1039508 w 1242473"/>
                  <a:gd name="connsiteY146" fmla="*/ 798144 h 905111"/>
                  <a:gd name="connsiteX147" fmla="*/ 1039508 w 1242473"/>
                  <a:gd name="connsiteY147" fmla="*/ 798144 h 905111"/>
                  <a:gd name="connsiteX148" fmla="*/ 1201332 w 1242473"/>
                  <a:gd name="connsiteY148" fmla="*/ 806372 h 905111"/>
                  <a:gd name="connsiteX149" fmla="*/ 1187618 w 1242473"/>
                  <a:gd name="connsiteY149" fmla="*/ 820086 h 905111"/>
                  <a:gd name="connsiteX150" fmla="*/ 1162932 w 1242473"/>
                  <a:gd name="connsiteY150" fmla="*/ 820086 h 905111"/>
                  <a:gd name="connsiteX151" fmla="*/ 1149219 w 1242473"/>
                  <a:gd name="connsiteY151" fmla="*/ 806372 h 905111"/>
                  <a:gd name="connsiteX152" fmla="*/ 1149219 w 1242473"/>
                  <a:gd name="connsiteY152" fmla="*/ 806372 h 905111"/>
                  <a:gd name="connsiteX153" fmla="*/ 1149219 w 1242473"/>
                  <a:gd name="connsiteY153" fmla="*/ 803629 h 905111"/>
                  <a:gd name="connsiteX154" fmla="*/ 1149219 w 1242473"/>
                  <a:gd name="connsiteY154" fmla="*/ 581466 h 905111"/>
                  <a:gd name="connsiteX155" fmla="*/ 1162932 w 1242473"/>
                  <a:gd name="connsiteY155" fmla="*/ 567752 h 905111"/>
                  <a:gd name="connsiteX156" fmla="*/ 1187618 w 1242473"/>
                  <a:gd name="connsiteY156" fmla="*/ 567752 h 905111"/>
                  <a:gd name="connsiteX157" fmla="*/ 1201332 w 1242473"/>
                  <a:gd name="connsiteY157" fmla="*/ 581466 h 905111"/>
                  <a:gd name="connsiteX158" fmla="*/ 1201332 w 1242473"/>
                  <a:gd name="connsiteY158" fmla="*/ 806372 h 9051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Lst>
                <a:rect l="l" t="t" r="r" b="b"/>
                <a:pathLst>
                  <a:path w="1242473" h="905111">
                    <a:moveTo>
                      <a:pt x="1184874" y="532096"/>
                    </a:moveTo>
                    <a:lnTo>
                      <a:pt x="1160190" y="532096"/>
                    </a:lnTo>
                    <a:cubicBezTo>
                      <a:pt x="1140991" y="532096"/>
                      <a:pt x="1124535" y="543067"/>
                      <a:pt x="1116305" y="559524"/>
                    </a:cubicBezTo>
                    <a:lnTo>
                      <a:pt x="1099849" y="559524"/>
                    </a:lnTo>
                    <a:cubicBezTo>
                      <a:pt x="1047736" y="559524"/>
                      <a:pt x="1055965" y="488212"/>
                      <a:pt x="968197" y="471755"/>
                    </a:cubicBezTo>
                    <a:lnTo>
                      <a:pt x="968197" y="348331"/>
                    </a:lnTo>
                    <a:cubicBezTo>
                      <a:pt x="968197" y="337360"/>
                      <a:pt x="959969" y="329131"/>
                      <a:pt x="948997" y="329131"/>
                    </a:cubicBezTo>
                    <a:cubicBezTo>
                      <a:pt x="938025" y="329131"/>
                      <a:pt x="929797" y="337360"/>
                      <a:pt x="929797" y="348331"/>
                    </a:cubicBezTo>
                    <a:lnTo>
                      <a:pt x="929797" y="507411"/>
                    </a:lnTo>
                    <a:cubicBezTo>
                      <a:pt x="929797" y="529353"/>
                      <a:pt x="910597" y="548552"/>
                      <a:pt x="888656" y="548552"/>
                    </a:cubicBezTo>
                    <a:lnTo>
                      <a:pt x="828314" y="548552"/>
                    </a:lnTo>
                    <a:cubicBezTo>
                      <a:pt x="795403" y="548552"/>
                      <a:pt x="767975" y="575980"/>
                      <a:pt x="767975" y="608894"/>
                    </a:cubicBezTo>
                    <a:cubicBezTo>
                      <a:pt x="767975" y="641807"/>
                      <a:pt x="795403" y="669234"/>
                      <a:pt x="828314" y="669234"/>
                    </a:cubicBezTo>
                    <a:lnTo>
                      <a:pt x="916083" y="669234"/>
                    </a:lnTo>
                    <a:cubicBezTo>
                      <a:pt x="921569" y="669234"/>
                      <a:pt x="924311" y="669234"/>
                      <a:pt x="929797" y="671977"/>
                    </a:cubicBezTo>
                    <a:lnTo>
                      <a:pt x="929797" y="831057"/>
                    </a:lnTo>
                    <a:cubicBezTo>
                      <a:pt x="929797" y="850256"/>
                      <a:pt x="913341" y="866713"/>
                      <a:pt x="894142" y="866713"/>
                    </a:cubicBezTo>
                    <a:lnTo>
                      <a:pt x="345588" y="866713"/>
                    </a:lnTo>
                    <a:cubicBezTo>
                      <a:pt x="326388" y="866713"/>
                      <a:pt x="309932" y="850256"/>
                      <a:pt x="309932" y="831057"/>
                    </a:cubicBezTo>
                    <a:lnTo>
                      <a:pt x="309932" y="518382"/>
                    </a:lnTo>
                    <a:cubicBezTo>
                      <a:pt x="334616" y="521125"/>
                      <a:pt x="389472" y="521125"/>
                      <a:pt x="436099" y="521125"/>
                    </a:cubicBezTo>
                    <a:cubicBezTo>
                      <a:pt x="466270" y="521125"/>
                      <a:pt x="493698" y="496440"/>
                      <a:pt x="493698" y="463527"/>
                    </a:cubicBezTo>
                    <a:cubicBezTo>
                      <a:pt x="493698" y="452556"/>
                      <a:pt x="490954" y="441585"/>
                      <a:pt x="485468" y="433357"/>
                    </a:cubicBezTo>
                    <a:cubicBezTo>
                      <a:pt x="499182" y="422386"/>
                      <a:pt x="510154" y="405929"/>
                      <a:pt x="510154" y="386730"/>
                    </a:cubicBezTo>
                    <a:cubicBezTo>
                      <a:pt x="510154" y="375759"/>
                      <a:pt x="507412" y="367530"/>
                      <a:pt x="501926" y="356559"/>
                    </a:cubicBezTo>
                    <a:cubicBezTo>
                      <a:pt x="518382" y="345588"/>
                      <a:pt x="526610" y="329131"/>
                      <a:pt x="526610" y="309932"/>
                    </a:cubicBezTo>
                    <a:cubicBezTo>
                      <a:pt x="526610" y="296218"/>
                      <a:pt x="521126" y="282505"/>
                      <a:pt x="512896" y="271534"/>
                    </a:cubicBezTo>
                    <a:cubicBezTo>
                      <a:pt x="523868" y="260562"/>
                      <a:pt x="529354" y="246849"/>
                      <a:pt x="529354" y="233135"/>
                    </a:cubicBezTo>
                    <a:cubicBezTo>
                      <a:pt x="529354" y="233135"/>
                      <a:pt x="529354" y="233135"/>
                      <a:pt x="529354" y="233135"/>
                    </a:cubicBezTo>
                    <a:cubicBezTo>
                      <a:pt x="529354" y="202965"/>
                      <a:pt x="504668" y="175537"/>
                      <a:pt x="471755" y="175537"/>
                    </a:cubicBezTo>
                    <a:lnTo>
                      <a:pt x="326388" y="175537"/>
                    </a:lnTo>
                    <a:cubicBezTo>
                      <a:pt x="318160" y="175537"/>
                      <a:pt x="309932" y="167309"/>
                      <a:pt x="309932" y="159080"/>
                    </a:cubicBezTo>
                    <a:cubicBezTo>
                      <a:pt x="309932" y="150852"/>
                      <a:pt x="309932" y="191993"/>
                      <a:pt x="309932" y="71312"/>
                    </a:cubicBezTo>
                    <a:cubicBezTo>
                      <a:pt x="309932" y="52113"/>
                      <a:pt x="326388" y="35656"/>
                      <a:pt x="345588" y="35656"/>
                    </a:cubicBezTo>
                    <a:lnTo>
                      <a:pt x="757003" y="35656"/>
                    </a:lnTo>
                    <a:lnTo>
                      <a:pt x="757003" y="134396"/>
                    </a:lnTo>
                    <a:cubicBezTo>
                      <a:pt x="757003" y="175537"/>
                      <a:pt x="789917" y="208450"/>
                      <a:pt x="831058" y="208450"/>
                    </a:cubicBezTo>
                    <a:lnTo>
                      <a:pt x="929797" y="208450"/>
                    </a:lnTo>
                    <a:lnTo>
                      <a:pt x="929797" y="263305"/>
                    </a:lnTo>
                    <a:cubicBezTo>
                      <a:pt x="929797" y="274276"/>
                      <a:pt x="938025" y="282505"/>
                      <a:pt x="948997" y="282505"/>
                    </a:cubicBezTo>
                    <a:cubicBezTo>
                      <a:pt x="959969" y="282505"/>
                      <a:pt x="968197" y="274276"/>
                      <a:pt x="968197" y="263305"/>
                    </a:cubicBezTo>
                    <a:lnTo>
                      <a:pt x="968197" y="208450"/>
                    </a:lnTo>
                    <a:cubicBezTo>
                      <a:pt x="968197" y="194736"/>
                      <a:pt x="962711" y="181022"/>
                      <a:pt x="951739" y="170052"/>
                    </a:cubicBezTo>
                    <a:lnTo>
                      <a:pt x="798145" y="16457"/>
                    </a:lnTo>
                    <a:cubicBezTo>
                      <a:pt x="789917" y="8228"/>
                      <a:pt x="776203" y="0"/>
                      <a:pt x="759745" y="0"/>
                    </a:cubicBezTo>
                    <a:lnTo>
                      <a:pt x="345588" y="0"/>
                    </a:lnTo>
                    <a:cubicBezTo>
                      <a:pt x="304447" y="0"/>
                      <a:pt x="271533" y="32913"/>
                      <a:pt x="271533" y="74055"/>
                    </a:cubicBezTo>
                    <a:lnTo>
                      <a:pt x="271533" y="120682"/>
                    </a:lnTo>
                    <a:cubicBezTo>
                      <a:pt x="183764" y="137138"/>
                      <a:pt x="189250" y="208450"/>
                      <a:pt x="137138" y="208450"/>
                    </a:cubicBezTo>
                    <a:lnTo>
                      <a:pt x="120681" y="208450"/>
                    </a:lnTo>
                    <a:cubicBezTo>
                      <a:pt x="112453" y="191993"/>
                      <a:pt x="95997" y="181022"/>
                      <a:pt x="76797" y="181022"/>
                    </a:cubicBezTo>
                    <a:lnTo>
                      <a:pt x="52112" y="181022"/>
                    </a:lnTo>
                    <a:cubicBezTo>
                      <a:pt x="24684" y="181022"/>
                      <a:pt x="0" y="202965"/>
                      <a:pt x="0" y="233135"/>
                    </a:cubicBezTo>
                    <a:lnTo>
                      <a:pt x="0" y="455299"/>
                    </a:lnTo>
                    <a:cubicBezTo>
                      <a:pt x="0" y="482726"/>
                      <a:pt x="21942" y="507411"/>
                      <a:pt x="52112" y="507411"/>
                    </a:cubicBezTo>
                    <a:lnTo>
                      <a:pt x="76797" y="507411"/>
                    </a:lnTo>
                    <a:cubicBezTo>
                      <a:pt x="95997" y="507411"/>
                      <a:pt x="115195" y="496440"/>
                      <a:pt x="123425" y="479983"/>
                    </a:cubicBezTo>
                    <a:lnTo>
                      <a:pt x="167308" y="479983"/>
                    </a:lnTo>
                    <a:cubicBezTo>
                      <a:pt x="183764" y="479983"/>
                      <a:pt x="189250" y="485469"/>
                      <a:pt x="241363" y="504669"/>
                    </a:cubicBezTo>
                    <a:cubicBezTo>
                      <a:pt x="241363" y="504669"/>
                      <a:pt x="241363" y="504669"/>
                      <a:pt x="241363" y="504669"/>
                    </a:cubicBezTo>
                    <a:cubicBezTo>
                      <a:pt x="252333" y="507411"/>
                      <a:pt x="263305" y="512897"/>
                      <a:pt x="274277" y="512897"/>
                    </a:cubicBezTo>
                    <a:lnTo>
                      <a:pt x="274277" y="831057"/>
                    </a:lnTo>
                    <a:cubicBezTo>
                      <a:pt x="274277" y="872198"/>
                      <a:pt x="307189" y="905112"/>
                      <a:pt x="348330" y="905112"/>
                    </a:cubicBezTo>
                    <a:lnTo>
                      <a:pt x="896884" y="905112"/>
                    </a:lnTo>
                    <a:cubicBezTo>
                      <a:pt x="924311" y="905112"/>
                      <a:pt x="948997" y="888655"/>
                      <a:pt x="959969" y="866713"/>
                    </a:cubicBezTo>
                    <a:cubicBezTo>
                      <a:pt x="1001110" y="858485"/>
                      <a:pt x="1017566" y="847514"/>
                      <a:pt x="1055965" y="833800"/>
                    </a:cubicBezTo>
                    <a:cubicBezTo>
                      <a:pt x="1069679" y="828315"/>
                      <a:pt x="1077907" y="831057"/>
                      <a:pt x="1119049" y="831057"/>
                    </a:cubicBezTo>
                    <a:cubicBezTo>
                      <a:pt x="1127277" y="847514"/>
                      <a:pt x="1143733" y="858485"/>
                      <a:pt x="1165676" y="858485"/>
                    </a:cubicBezTo>
                    <a:lnTo>
                      <a:pt x="1190360" y="858485"/>
                    </a:lnTo>
                    <a:cubicBezTo>
                      <a:pt x="1217788" y="858485"/>
                      <a:pt x="1242473" y="836542"/>
                      <a:pt x="1242473" y="806372"/>
                    </a:cubicBezTo>
                    <a:lnTo>
                      <a:pt x="1242473" y="584208"/>
                    </a:lnTo>
                    <a:cubicBezTo>
                      <a:pt x="1236987" y="556781"/>
                      <a:pt x="1212302" y="532096"/>
                      <a:pt x="1184874" y="532096"/>
                    </a:cubicBezTo>
                    <a:lnTo>
                      <a:pt x="1184874" y="532096"/>
                    </a:lnTo>
                    <a:close/>
                    <a:moveTo>
                      <a:pt x="792659" y="139881"/>
                    </a:moveTo>
                    <a:lnTo>
                      <a:pt x="792659" y="65827"/>
                    </a:lnTo>
                    <a:cubicBezTo>
                      <a:pt x="809116" y="82283"/>
                      <a:pt x="885914" y="159080"/>
                      <a:pt x="902369" y="175537"/>
                    </a:cubicBezTo>
                    <a:lnTo>
                      <a:pt x="828314" y="175537"/>
                    </a:lnTo>
                    <a:cubicBezTo>
                      <a:pt x="809116" y="175537"/>
                      <a:pt x="792659" y="159080"/>
                      <a:pt x="792659" y="139881"/>
                    </a:cubicBezTo>
                    <a:lnTo>
                      <a:pt x="792659" y="139881"/>
                    </a:lnTo>
                    <a:close/>
                    <a:moveTo>
                      <a:pt x="164566" y="441585"/>
                    </a:moveTo>
                    <a:lnTo>
                      <a:pt x="126167" y="441585"/>
                    </a:lnTo>
                    <a:lnTo>
                      <a:pt x="126167" y="359302"/>
                    </a:lnTo>
                    <a:cubicBezTo>
                      <a:pt x="126167" y="348331"/>
                      <a:pt x="117939" y="340103"/>
                      <a:pt x="106967" y="340103"/>
                    </a:cubicBezTo>
                    <a:cubicBezTo>
                      <a:pt x="95997" y="340103"/>
                      <a:pt x="87767" y="348331"/>
                      <a:pt x="87767" y="359302"/>
                    </a:cubicBezTo>
                    <a:lnTo>
                      <a:pt x="87767" y="455299"/>
                    </a:lnTo>
                    <a:cubicBezTo>
                      <a:pt x="87767" y="455299"/>
                      <a:pt x="87767" y="455299"/>
                      <a:pt x="87767" y="458042"/>
                    </a:cubicBezTo>
                    <a:cubicBezTo>
                      <a:pt x="87767" y="458042"/>
                      <a:pt x="87767" y="458042"/>
                      <a:pt x="87767" y="458042"/>
                    </a:cubicBezTo>
                    <a:cubicBezTo>
                      <a:pt x="87767" y="466270"/>
                      <a:pt x="79539" y="471755"/>
                      <a:pt x="74053" y="471755"/>
                    </a:cubicBezTo>
                    <a:lnTo>
                      <a:pt x="49369" y="471755"/>
                    </a:lnTo>
                    <a:cubicBezTo>
                      <a:pt x="41142" y="471755"/>
                      <a:pt x="35656" y="466270"/>
                      <a:pt x="35656" y="458042"/>
                    </a:cubicBezTo>
                    <a:lnTo>
                      <a:pt x="35656" y="235878"/>
                    </a:lnTo>
                    <a:cubicBezTo>
                      <a:pt x="35656" y="227649"/>
                      <a:pt x="41142" y="222164"/>
                      <a:pt x="49369" y="222164"/>
                    </a:cubicBezTo>
                    <a:lnTo>
                      <a:pt x="74053" y="222164"/>
                    </a:lnTo>
                    <a:cubicBezTo>
                      <a:pt x="82283" y="222164"/>
                      <a:pt x="87767" y="227649"/>
                      <a:pt x="87767" y="235878"/>
                    </a:cubicBezTo>
                    <a:lnTo>
                      <a:pt x="87767" y="277019"/>
                    </a:lnTo>
                    <a:cubicBezTo>
                      <a:pt x="87767" y="287990"/>
                      <a:pt x="95997" y="296218"/>
                      <a:pt x="106967" y="296218"/>
                    </a:cubicBezTo>
                    <a:cubicBezTo>
                      <a:pt x="117939" y="296218"/>
                      <a:pt x="126167" y="287990"/>
                      <a:pt x="126167" y="277019"/>
                    </a:cubicBezTo>
                    <a:lnTo>
                      <a:pt x="126167" y="246849"/>
                    </a:lnTo>
                    <a:lnTo>
                      <a:pt x="137138" y="246849"/>
                    </a:lnTo>
                    <a:cubicBezTo>
                      <a:pt x="213936" y="246849"/>
                      <a:pt x="202964" y="175537"/>
                      <a:pt x="271533" y="159080"/>
                    </a:cubicBezTo>
                    <a:lnTo>
                      <a:pt x="271533" y="161823"/>
                    </a:lnTo>
                    <a:cubicBezTo>
                      <a:pt x="271533" y="191993"/>
                      <a:pt x="296219" y="213936"/>
                      <a:pt x="323646" y="213936"/>
                    </a:cubicBezTo>
                    <a:lnTo>
                      <a:pt x="469013" y="213936"/>
                    </a:lnTo>
                    <a:cubicBezTo>
                      <a:pt x="479984" y="213936"/>
                      <a:pt x="488212" y="222164"/>
                      <a:pt x="488212" y="233135"/>
                    </a:cubicBezTo>
                    <a:cubicBezTo>
                      <a:pt x="488212" y="233135"/>
                      <a:pt x="488212" y="233135"/>
                      <a:pt x="488212" y="233135"/>
                    </a:cubicBezTo>
                    <a:cubicBezTo>
                      <a:pt x="488212" y="233135"/>
                      <a:pt x="488212" y="233135"/>
                      <a:pt x="488212" y="233135"/>
                    </a:cubicBezTo>
                    <a:cubicBezTo>
                      <a:pt x="488212" y="244106"/>
                      <a:pt x="479984" y="252334"/>
                      <a:pt x="469013" y="252334"/>
                    </a:cubicBezTo>
                    <a:lnTo>
                      <a:pt x="469013" y="252334"/>
                    </a:lnTo>
                    <a:cubicBezTo>
                      <a:pt x="469013" y="252334"/>
                      <a:pt x="469013" y="252334"/>
                      <a:pt x="469013" y="252334"/>
                    </a:cubicBezTo>
                    <a:cubicBezTo>
                      <a:pt x="466270" y="252334"/>
                      <a:pt x="477241" y="252334"/>
                      <a:pt x="326388" y="252334"/>
                    </a:cubicBezTo>
                    <a:cubicBezTo>
                      <a:pt x="315418" y="252334"/>
                      <a:pt x="307189" y="260562"/>
                      <a:pt x="307189" y="271534"/>
                    </a:cubicBezTo>
                    <a:cubicBezTo>
                      <a:pt x="307189" y="282505"/>
                      <a:pt x="315418" y="290733"/>
                      <a:pt x="326388" y="290733"/>
                    </a:cubicBezTo>
                    <a:cubicBezTo>
                      <a:pt x="362044" y="290733"/>
                      <a:pt x="466270" y="290733"/>
                      <a:pt x="469013" y="290733"/>
                    </a:cubicBezTo>
                    <a:cubicBezTo>
                      <a:pt x="479984" y="290733"/>
                      <a:pt x="488212" y="298961"/>
                      <a:pt x="488212" y="309932"/>
                    </a:cubicBezTo>
                    <a:cubicBezTo>
                      <a:pt x="488212" y="320904"/>
                      <a:pt x="479984" y="329131"/>
                      <a:pt x="469013" y="329131"/>
                    </a:cubicBezTo>
                    <a:cubicBezTo>
                      <a:pt x="438843" y="329131"/>
                      <a:pt x="359302" y="329131"/>
                      <a:pt x="329132" y="329131"/>
                    </a:cubicBezTo>
                    <a:cubicBezTo>
                      <a:pt x="318160" y="329131"/>
                      <a:pt x="309932" y="337360"/>
                      <a:pt x="309932" y="348331"/>
                    </a:cubicBezTo>
                    <a:cubicBezTo>
                      <a:pt x="309932" y="359302"/>
                      <a:pt x="318160" y="367530"/>
                      <a:pt x="329132" y="367530"/>
                    </a:cubicBezTo>
                    <a:lnTo>
                      <a:pt x="452557" y="367530"/>
                    </a:lnTo>
                    <a:cubicBezTo>
                      <a:pt x="463527" y="367530"/>
                      <a:pt x="471755" y="375759"/>
                      <a:pt x="471755" y="386730"/>
                    </a:cubicBezTo>
                    <a:cubicBezTo>
                      <a:pt x="471755" y="397701"/>
                      <a:pt x="463527" y="405929"/>
                      <a:pt x="452557" y="405929"/>
                    </a:cubicBezTo>
                    <a:cubicBezTo>
                      <a:pt x="425129" y="405929"/>
                      <a:pt x="373016" y="405929"/>
                      <a:pt x="329132" y="405929"/>
                    </a:cubicBezTo>
                    <a:cubicBezTo>
                      <a:pt x="318160" y="405929"/>
                      <a:pt x="309932" y="414157"/>
                      <a:pt x="309932" y="425128"/>
                    </a:cubicBezTo>
                    <a:cubicBezTo>
                      <a:pt x="309932" y="436099"/>
                      <a:pt x="318160" y="444328"/>
                      <a:pt x="329132" y="444328"/>
                    </a:cubicBezTo>
                    <a:lnTo>
                      <a:pt x="436099" y="444328"/>
                    </a:lnTo>
                    <a:cubicBezTo>
                      <a:pt x="447071" y="444328"/>
                      <a:pt x="455299" y="452556"/>
                      <a:pt x="455299" y="463527"/>
                    </a:cubicBezTo>
                    <a:cubicBezTo>
                      <a:pt x="455299" y="474498"/>
                      <a:pt x="447071" y="482726"/>
                      <a:pt x="436099" y="482726"/>
                    </a:cubicBezTo>
                    <a:cubicBezTo>
                      <a:pt x="334616" y="482726"/>
                      <a:pt x="301704" y="485469"/>
                      <a:pt x="252333" y="469013"/>
                    </a:cubicBezTo>
                    <a:cubicBezTo>
                      <a:pt x="202964" y="452556"/>
                      <a:pt x="191994" y="441585"/>
                      <a:pt x="164566" y="441585"/>
                    </a:cubicBezTo>
                    <a:lnTo>
                      <a:pt x="164566" y="441585"/>
                    </a:lnTo>
                    <a:close/>
                    <a:moveTo>
                      <a:pt x="1039508" y="798144"/>
                    </a:moveTo>
                    <a:cubicBezTo>
                      <a:pt x="995624" y="814601"/>
                      <a:pt x="990138" y="820086"/>
                      <a:pt x="965453" y="825572"/>
                    </a:cubicBezTo>
                    <a:lnTo>
                      <a:pt x="965453" y="713118"/>
                    </a:lnTo>
                    <a:cubicBezTo>
                      <a:pt x="979167" y="726832"/>
                      <a:pt x="1001110" y="735060"/>
                      <a:pt x="1020308" y="735060"/>
                    </a:cubicBezTo>
                    <a:cubicBezTo>
                      <a:pt x="1031280" y="735060"/>
                      <a:pt x="1039508" y="726832"/>
                      <a:pt x="1039508" y="715861"/>
                    </a:cubicBezTo>
                    <a:cubicBezTo>
                      <a:pt x="1039508" y="704890"/>
                      <a:pt x="1031280" y="696662"/>
                      <a:pt x="1020308" y="696662"/>
                    </a:cubicBezTo>
                    <a:cubicBezTo>
                      <a:pt x="1003852" y="696662"/>
                      <a:pt x="987396" y="685691"/>
                      <a:pt x="979167" y="671977"/>
                    </a:cubicBezTo>
                    <a:cubicBezTo>
                      <a:pt x="968197" y="647292"/>
                      <a:pt x="943511" y="633578"/>
                      <a:pt x="916083" y="633578"/>
                    </a:cubicBezTo>
                    <a:lnTo>
                      <a:pt x="828314" y="633578"/>
                    </a:lnTo>
                    <a:cubicBezTo>
                      <a:pt x="814601" y="633578"/>
                      <a:pt x="803631" y="622607"/>
                      <a:pt x="803631" y="608894"/>
                    </a:cubicBezTo>
                    <a:cubicBezTo>
                      <a:pt x="803631" y="595180"/>
                      <a:pt x="814601" y="584208"/>
                      <a:pt x="828314" y="584208"/>
                    </a:cubicBezTo>
                    <a:lnTo>
                      <a:pt x="888656" y="584208"/>
                    </a:lnTo>
                    <a:cubicBezTo>
                      <a:pt x="929797" y="584208"/>
                      <a:pt x="965453" y="548552"/>
                      <a:pt x="965453" y="507411"/>
                    </a:cubicBezTo>
                    <a:cubicBezTo>
                      <a:pt x="1031280" y="523868"/>
                      <a:pt x="1023052" y="595180"/>
                      <a:pt x="1097107" y="595180"/>
                    </a:cubicBezTo>
                    <a:lnTo>
                      <a:pt x="1108077" y="595180"/>
                    </a:lnTo>
                    <a:lnTo>
                      <a:pt x="1108077" y="789916"/>
                    </a:lnTo>
                    <a:cubicBezTo>
                      <a:pt x="1077907" y="792659"/>
                      <a:pt x="1061450" y="789916"/>
                      <a:pt x="1039508" y="798144"/>
                    </a:cubicBezTo>
                    <a:lnTo>
                      <a:pt x="1039508" y="798144"/>
                    </a:lnTo>
                    <a:close/>
                    <a:moveTo>
                      <a:pt x="1201332" y="806372"/>
                    </a:moveTo>
                    <a:cubicBezTo>
                      <a:pt x="1201332" y="814601"/>
                      <a:pt x="1195846" y="820086"/>
                      <a:pt x="1187618" y="820086"/>
                    </a:cubicBezTo>
                    <a:lnTo>
                      <a:pt x="1162932" y="820086"/>
                    </a:lnTo>
                    <a:cubicBezTo>
                      <a:pt x="1154704" y="820086"/>
                      <a:pt x="1149219" y="814601"/>
                      <a:pt x="1149219" y="806372"/>
                    </a:cubicBezTo>
                    <a:cubicBezTo>
                      <a:pt x="1149219" y="806372"/>
                      <a:pt x="1149219" y="806372"/>
                      <a:pt x="1149219" y="806372"/>
                    </a:cubicBezTo>
                    <a:cubicBezTo>
                      <a:pt x="1149219" y="806372"/>
                      <a:pt x="1149219" y="806372"/>
                      <a:pt x="1149219" y="803629"/>
                    </a:cubicBezTo>
                    <a:lnTo>
                      <a:pt x="1149219" y="581466"/>
                    </a:lnTo>
                    <a:cubicBezTo>
                      <a:pt x="1149219" y="573238"/>
                      <a:pt x="1154704" y="567752"/>
                      <a:pt x="1162932" y="567752"/>
                    </a:cubicBezTo>
                    <a:lnTo>
                      <a:pt x="1187618" y="567752"/>
                    </a:lnTo>
                    <a:cubicBezTo>
                      <a:pt x="1195846" y="567752"/>
                      <a:pt x="1201332" y="573238"/>
                      <a:pt x="1201332" y="581466"/>
                    </a:cubicBezTo>
                    <a:lnTo>
                      <a:pt x="1201332" y="806372"/>
                    </a:lnTo>
                    <a:close/>
                  </a:path>
                </a:pathLst>
              </a:custGeom>
              <a:solidFill>
                <a:srgbClr val="000000"/>
              </a:solidFill>
              <a:ln w="27426" cap="flat">
                <a:noFill/>
                <a:prstDash val="solid"/>
                <a:miter/>
              </a:ln>
            </p:spPr>
            <p:txBody>
              <a:bodyPr rtlCol="0" anchor="ctr"/>
              <a:lstStyle/>
              <a:p>
                <a:endParaRPr lang="en-US"/>
              </a:p>
            </p:txBody>
          </p:sp>
        </p:grpSp>
      </p:grpSp>
      <p:grpSp>
        <p:nvGrpSpPr>
          <p:cNvPr id="13" name="Graphic 3">
            <a:extLst>
              <a:ext uri="{FF2B5EF4-FFF2-40B4-BE49-F238E27FC236}">
                <a16:creationId xmlns:a16="http://schemas.microsoft.com/office/drawing/2014/main" id="{7DF994B3-4297-A103-5F62-4D3A0B2AB992}"/>
              </a:ext>
            </a:extLst>
          </p:cNvPr>
          <p:cNvGrpSpPr/>
          <p:nvPr/>
        </p:nvGrpSpPr>
        <p:grpSpPr>
          <a:xfrm>
            <a:off x="446243" y="884175"/>
            <a:ext cx="1135695" cy="927053"/>
            <a:chOff x="4588722" y="5454835"/>
            <a:chExt cx="1135695" cy="927053"/>
          </a:xfrm>
        </p:grpSpPr>
        <p:sp>
          <p:nvSpPr>
            <p:cNvPr id="14" name="Freeform 1093">
              <a:extLst>
                <a:ext uri="{FF2B5EF4-FFF2-40B4-BE49-F238E27FC236}">
                  <a16:creationId xmlns:a16="http://schemas.microsoft.com/office/drawing/2014/main" id="{0DBEA9DB-DB74-48AA-90B0-28E02538825B}"/>
                </a:ext>
              </a:extLst>
            </p:cNvPr>
            <p:cNvSpPr/>
            <p:nvPr/>
          </p:nvSpPr>
          <p:spPr>
            <a:xfrm>
              <a:off x="5441723" y="6107613"/>
              <a:ext cx="145366" cy="46626"/>
            </a:xfrm>
            <a:custGeom>
              <a:avLst/>
              <a:gdLst>
                <a:gd name="connsiteX0" fmla="*/ 1 w 145366"/>
                <a:gd name="connsiteY0" fmla="*/ 0 h 46626"/>
                <a:gd name="connsiteX1" fmla="*/ 145367 w 145366"/>
                <a:gd name="connsiteY1" fmla="*/ 0 h 46626"/>
                <a:gd name="connsiteX2" fmla="*/ 145367 w 145366"/>
                <a:gd name="connsiteY2" fmla="*/ 46627 h 46626"/>
                <a:gd name="connsiteX3" fmla="*/ 1 w 145366"/>
                <a:gd name="connsiteY3" fmla="*/ 46627 h 46626"/>
              </a:gdLst>
              <a:ahLst/>
              <a:cxnLst>
                <a:cxn ang="0">
                  <a:pos x="connsiteX0" y="connsiteY0"/>
                </a:cxn>
                <a:cxn ang="0">
                  <a:pos x="connsiteX1" y="connsiteY1"/>
                </a:cxn>
                <a:cxn ang="0">
                  <a:pos x="connsiteX2" y="connsiteY2"/>
                </a:cxn>
                <a:cxn ang="0">
                  <a:pos x="connsiteX3" y="connsiteY3"/>
                </a:cxn>
              </a:cxnLst>
              <a:rect l="l" t="t" r="r" b="b"/>
              <a:pathLst>
                <a:path w="145366" h="46626">
                  <a:moveTo>
                    <a:pt x="1" y="0"/>
                  </a:moveTo>
                  <a:lnTo>
                    <a:pt x="145367" y="0"/>
                  </a:lnTo>
                  <a:lnTo>
                    <a:pt x="145367" y="46627"/>
                  </a:lnTo>
                  <a:lnTo>
                    <a:pt x="1" y="46627"/>
                  </a:lnTo>
                  <a:close/>
                </a:path>
              </a:pathLst>
            </a:custGeom>
            <a:solidFill>
              <a:srgbClr val="00BADE"/>
            </a:solidFill>
            <a:ln w="27426" cap="flat">
              <a:noFill/>
              <a:prstDash val="solid"/>
              <a:miter/>
            </a:ln>
          </p:spPr>
          <p:txBody>
            <a:bodyPr rtlCol="0" anchor="ctr"/>
            <a:lstStyle/>
            <a:p>
              <a:endParaRPr lang="en-US"/>
            </a:p>
          </p:txBody>
        </p:sp>
        <p:sp>
          <p:nvSpPr>
            <p:cNvPr id="15" name="Freeform 1094">
              <a:extLst>
                <a:ext uri="{FF2B5EF4-FFF2-40B4-BE49-F238E27FC236}">
                  <a16:creationId xmlns:a16="http://schemas.microsoft.com/office/drawing/2014/main" id="{C855DCEE-D8DA-CA4D-9E1A-C20872920E6D}"/>
                </a:ext>
              </a:extLst>
            </p:cNvPr>
            <p:cNvSpPr/>
            <p:nvPr/>
          </p:nvSpPr>
          <p:spPr>
            <a:xfrm>
              <a:off x="5170189" y="5635858"/>
              <a:ext cx="57598" cy="27427"/>
            </a:xfrm>
            <a:custGeom>
              <a:avLst/>
              <a:gdLst>
                <a:gd name="connsiteX0" fmla="*/ 0 w 57598"/>
                <a:gd name="connsiteY0" fmla="*/ 0 h 27427"/>
                <a:gd name="connsiteX1" fmla="*/ 57597 w 57598"/>
                <a:gd name="connsiteY1" fmla="*/ 0 h 27427"/>
                <a:gd name="connsiteX2" fmla="*/ 57597 w 57598"/>
                <a:gd name="connsiteY2" fmla="*/ 27427 h 27427"/>
                <a:gd name="connsiteX3" fmla="*/ 0 w 57598"/>
                <a:gd name="connsiteY3" fmla="*/ 27427 h 27427"/>
              </a:gdLst>
              <a:ahLst/>
              <a:cxnLst>
                <a:cxn ang="0">
                  <a:pos x="connsiteX0" y="connsiteY0"/>
                </a:cxn>
                <a:cxn ang="0">
                  <a:pos x="connsiteX1" y="connsiteY1"/>
                </a:cxn>
                <a:cxn ang="0">
                  <a:pos x="connsiteX2" y="connsiteY2"/>
                </a:cxn>
                <a:cxn ang="0">
                  <a:pos x="connsiteX3" y="connsiteY3"/>
                </a:cxn>
              </a:cxnLst>
              <a:rect l="l" t="t" r="r" b="b"/>
              <a:pathLst>
                <a:path w="57598" h="27427">
                  <a:moveTo>
                    <a:pt x="0" y="0"/>
                  </a:moveTo>
                  <a:lnTo>
                    <a:pt x="57597" y="0"/>
                  </a:lnTo>
                  <a:lnTo>
                    <a:pt x="57597" y="27427"/>
                  </a:lnTo>
                  <a:lnTo>
                    <a:pt x="0" y="27427"/>
                  </a:lnTo>
                  <a:close/>
                </a:path>
              </a:pathLst>
            </a:custGeom>
            <a:solidFill>
              <a:srgbClr val="00BADE"/>
            </a:solidFill>
            <a:ln w="27426" cap="flat">
              <a:noFill/>
              <a:prstDash val="solid"/>
              <a:miter/>
            </a:ln>
          </p:spPr>
          <p:txBody>
            <a:bodyPr rtlCol="0" anchor="ctr"/>
            <a:lstStyle/>
            <a:p>
              <a:endParaRPr lang="en-US"/>
            </a:p>
          </p:txBody>
        </p:sp>
        <p:sp>
          <p:nvSpPr>
            <p:cNvPr id="16" name="Freeform 1095">
              <a:extLst>
                <a:ext uri="{FF2B5EF4-FFF2-40B4-BE49-F238E27FC236}">
                  <a16:creationId xmlns:a16="http://schemas.microsoft.com/office/drawing/2014/main" id="{667C25E4-465F-8F47-9255-F13EE2D800F8}"/>
                </a:ext>
              </a:extLst>
            </p:cNvPr>
            <p:cNvSpPr/>
            <p:nvPr/>
          </p:nvSpPr>
          <p:spPr>
            <a:xfrm>
              <a:off x="5170189" y="5762025"/>
              <a:ext cx="57598" cy="27427"/>
            </a:xfrm>
            <a:custGeom>
              <a:avLst/>
              <a:gdLst>
                <a:gd name="connsiteX0" fmla="*/ 0 w 57598"/>
                <a:gd name="connsiteY0" fmla="*/ 0 h 27427"/>
                <a:gd name="connsiteX1" fmla="*/ 57597 w 57598"/>
                <a:gd name="connsiteY1" fmla="*/ 0 h 27427"/>
                <a:gd name="connsiteX2" fmla="*/ 57597 w 57598"/>
                <a:gd name="connsiteY2" fmla="*/ 27427 h 27427"/>
                <a:gd name="connsiteX3" fmla="*/ 0 w 57598"/>
                <a:gd name="connsiteY3" fmla="*/ 27427 h 27427"/>
              </a:gdLst>
              <a:ahLst/>
              <a:cxnLst>
                <a:cxn ang="0">
                  <a:pos x="connsiteX0" y="connsiteY0"/>
                </a:cxn>
                <a:cxn ang="0">
                  <a:pos x="connsiteX1" y="connsiteY1"/>
                </a:cxn>
                <a:cxn ang="0">
                  <a:pos x="connsiteX2" y="connsiteY2"/>
                </a:cxn>
                <a:cxn ang="0">
                  <a:pos x="connsiteX3" y="connsiteY3"/>
                </a:cxn>
              </a:cxnLst>
              <a:rect l="l" t="t" r="r" b="b"/>
              <a:pathLst>
                <a:path w="57598" h="27427">
                  <a:moveTo>
                    <a:pt x="0" y="0"/>
                  </a:moveTo>
                  <a:lnTo>
                    <a:pt x="57597" y="0"/>
                  </a:lnTo>
                  <a:lnTo>
                    <a:pt x="57597" y="27427"/>
                  </a:lnTo>
                  <a:lnTo>
                    <a:pt x="0" y="27427"/>
                  </a:lnTo>
                  <a:close/>
                </a:path>
              </a:pathLst>
            </a:custGeom>
            <a:solidFill>
              <a:srgbClr val="00BADE"/>
            </a:solidFill>
            <a:ln w="27426" cap="flat">
              <a:noFill/>
              <a:prstDash val="solid"/>
              <a:miter/>
            </a:ln>
          </p:spPr>
          <p:txBody>
            <a:bodyPr rtlCol="0" anchor="ctr"/>
            <a:lstStyle/>
            <a:p>
              <a:endParaRPr lang="en-US"/>
            </a:p>
          </p:txBody>
        </p:sp>
        <p:grpSp>
          <p:nvGrpSpPr>
            <p:cNvPr id="17" name="Graphic 3">
              <a:extLst>
                <a:ext uri="{FF2B5EF4-FFF2-40B4-BE49-F238E27FC236}">
                  <a16:creationId xmlns:a16="http://schemas.microsoft.com/office/drawing/2014/main" id="{B3131D7D-FD8D-68A8-5EE7-B7C3DC71FB9C}"/>
                </a:ext>
              </a:extLst>
            </p:cNvPr>
            <p:cNvGrpSpPr/>
            <p:nvPr/>
          </p:nvGrpSpPr>
          <p:grpSpPr>
            <a:xfrm>
              <a:off x="4588722" y="5454835"/>
              <a:ext cx="1135695" cy="927053"/>
              <a:chOff x="4588722" y="5454835"/>
              <a:chExt cx="1135695" cy="927053"/>
            </a:xfrm>
            <a:solidFill>
              <a:srgbClr val="000000"/>
            </a:solidFill>
          </p:grpSpPr>
          <p:sp>
            <p:nvSpPr>
              <p:cNvPr id="18" name="Freeform 1097">
                <a:extLst>
                  <a:ext uri="{FF2B5EF4-FFF2-40B4-BE49-F238E27FC236}">
                    <a16:creationId xmlns:a16="http://schemas.microsoft.com/office/drawing/2014/main" id="{C8DC587C-D154-E7F3-EB32-D3C191CBBEA7}"/>
                  </a:ext>
                </a:extLst>
              </p:cNvPr>
              <p:cNvSpPr/>
              <p:nvPr/>
            </p:nvSpPr>
            <p:spPr>
              <a:xfrm>
                <a:off x="4681977" y="5454835"/>
                <a:ext cx="1042440" cy="927053"/>
              </a:xfrm>
              <a:custGeom>
                <a:avLst/>
                <a:gdLst>
                  <a:gd name="connsiteX0" fmla="*/ 979168 w 1042440"/>
                  <a:gd name="connsiteY0" fmla="*/ 60341 h 927053"/>
                  <a:gd name="connsiteX1" fmla="*/ 932541 w 1042440"/>
                  <a:gd name="connsiteY1" fmla="*/ 60341 h 927053"/>
                  <a:gd name="connsiteX2" fmla="*/ 932541 w 1042440"/>
                  <a:gd name="connsiteY2" fmla="*/ 16456 h 927053"/>
                  <a:gd name="connsiteX3" fmla="*/ 916083 w 1042440"/>
                  <a:gd name="connsiteY3" fmla="*/ 0 h 927053"/>
                  <a:gd name="connsiteX4" fmla="*/ 814602 w 1042440"/>
                  <a:gd name="connsiteY4" fmla="*/ 0 h 927053"/>
                  <a:gd name="connsiteX5" fmla="*/ 798145 w 1042440"/>
                  <a:gd name="connsiteY5" fmla="*/ 16456 h 927053"/>
                  <a:gd name="connsiteX6" fmla="*/ 798145 w 1042440"/>
                  <a:gd name="connsiteY6" fmla="*/ 60341 h 927053"/>
                  <a:gd name="connsiteX7" fmla="*/ 246849 w 1042440"/>
                  <a:gd name="connsiteY7" fmla="*/ 60341 h 927053"/>
                  <a:gd name="connsiteX8" fmla="*/ 246849 w 1042440"/>
                  <a:gd name="connsiteY8" fmla="*/ 16456 h 927053"/>
                  <a:gd name="connsiteX9" fmla="*/ 230391 w 1042440"/>
                  <a:gd name="connsiteY9" fmla="*/ 0 h 927053"/>
                  <a:gd name="connsiteX10" fmla="*/ 128910 w 1042440"/>
                  <a:gd name="connsiteY10" fmla="*/ 0 h 927053"/>
                  <a:gd name="connsiteX11" fmla="*/ 112453 w 1042440"/>
                  <a:gd name="connsiteY11" fmla="*/ 16456 h 927053"/>
                  <a:gd name="connsiteX12" fmla="*/ 112453 w 1042440"/>
                  <a:gd name="connsiteY12" fmla="*/ 60341 h 927053"/>
                  <a:gd name="connsiteX13" fmla="*/ 74055 w 1042440"/>
                  <a:gd name="connsiteY13" fmla="*/ 60341 h 927053"/>
                  <a:gd name="connsiteX14" fmla="*/ 0 w 1042440"/>
                  <a:gd name="connsiteY14" fmla="*/ 134396 h 927053"/>
                  <a:gd name="connsiteX15" fmla="*/ 0 w 1042440"/>
                  <a:gd name="connsiteY15" fmla="*/ 540324 h 927053"/>
                  <a:gd name="connsiteX16" fmla="*/ 16456 w 1042440"/>
                  <a:gd name="connsiteY16" fmla="*/ 556781 h 927053"/>
                  <a:gd name="connsiteX17" fmla="*/ 32914 w 1042440"/>
                  <a:gd name="connsiteY17" fmla="*/ 540324 h 927053"/>
                  <a:gd name="connsiteX18" fmla="*/ 32914 w 1042440"/>
                  <a:gd name="connsiteY18" fmla="*/ 134396 h 927053"/>
                  <a:gd name="connsiteX19" fmla="*/ 74055 w 1042440"/>
                  <a:gd name="connsiteY19" fmla="*/ 93254 h 927053"/>
                  <a:gd name="connsiteX20" fmla="*/ 981910 w 1042440"/>
                  <a:gd name="connsiteY20" fmla="*/ 93254 h 927053"/>
                  <a:gd name="connsiteX21" fmla="*/ 1014824 w 1042440"/>
                  <a:gd name="connsiteY21" fmla="*/ 126167 h 927053"/>
                  <a:gd name="connsiteX22" fmla="*/ 1014824 w 1042440"/>
                  <a:gd name="connsiteY22" fmla="*/ 680205 h 927053"/>
                  <a:gd name="connsiteX23" fmla="*/ 981910 w 1042440"/>
                  <a:gd name="connsiteY23" fmla="*/ 713119 h 927053"/>
                  <a:gd name="connsiteX24" fmla="*/ 946255 w 1042440"/>
                  <a:gd name="connsiteY24" fmla="*/ 713119 h 927053"/>
                  <a:gd name="connsiteX25" fmla="*/ 946255 w 1042440"/>
                  <a:gd name="connsiteY25" fmla="*/ 650035 h 927053"/>
                  <a:gd name="connsiteX26" fmla="*/ 929797 w 1042440"/>
                  <a:gd name="connsiteY26" fmla="*/ 633578 h 927053"/>
                  <a:gd name="connsiteX27" fmla="*/ 748775 w 1042440"/>
                  <a:gd name="connsiteY27" fmla="*/ 633578 h 927053"/>
                  <a:gd name="connsiteX28" fmla="*/ 732319 w 1042440"/>
                  <a:gd name="connsiteY28" fmla="*/ 650035 h 927053"/>
                  <a:gd name="connsiteX29" fmla="*/ 732319 w 1042440"/>
                  <a:gd name="connsiteY29" fmla="*/ 713119 h 927053"/>
                  <a:gd name="connsiteX30" fmla="*/ 463527 w 1042440"/>
                  <a:gd name="connsiteY30" fmla="*/ 713119 h 927053"/>
                  <a:gd name="connsiteX31" fmla="*/ 526612 w 1042440"/>
                  <a:gd name="connsiteY31" fmla="*/ 696662 h 927053"/>
                  <a:gd name="connsiteX32" fmla="*/ 608895 w 1042440"/>
                  <a:gd name="connsiteY32" fmla="*/ 641807 h 927053"/>
                  <a:gd name="connsiteX33" fmla="*/ 715862 w 1042440"/>
                  <a:gd name="connsiteY33" fmla="*/ 510154 h 927053"/>
                  <a:gd name="connsiteX34" fmla="*/ 718605 w 1042440"/>
                  <a:gd name="connsiteY34" fmla="*/ 501926 h 927053"/>
                  <a:gd name="connsiteX35" fmla="*/ 726833 w 1042440"/>
                  <a:gd name="connsiteY35" fmla="*/ 375758 h 927053"/>
                  <a:gd name="connsiteX36" fmla="*/ 707634 w 1042440"/>
                  <a:gd name="connsiteY36" fmla="*/ 345588 h 927053"/>
                  <a:gd name="connsiteX37" fmla="*/ 715862 w 1042440"/>
                  <a:gd name="connsiteY37" fmla="*/ 331874 h 927053"/>
                  <a:gd name="connsiteX38" fmla="*/ 699406 w 1042440"/>
                  <a:gd name="connsiteY38" fmla="*/ 315418 h 927053"/>
                  <a:gd name="connsiteX39" fmla="*/ 625351 w 1042440"/>
                  <a:gd name="connsiteY39" fmla="*/ 315418 h 927053"/>
                  <a:gd name="connsiteX40" fmla="*/ 608895 w 1042440"/>
                  <a:gd name="connsiteY40" fmla="*/ 331874 h 927053"/>
                  <a:gd name="connsiteX41" fmla="*/ 625351 w 1042440"/>
                  <a:gd name="connsiteY41" fmla="*/ 348331 h 927053"/>
                  <a:gd name="connsiteX42" fmla="*/ 680206 w 1042440"/>
                  <a:gd name="connsiteY42" fmla="*/ 348331 h 927053"/>
                  <a:gd name="connsiteX43" fmla="*/ 674720 w 1042440"/>
                  <a:gd name="connsiteY43" fmla="*/ 353817 h 927053"/>
                  <a:gd name="connsiteX44" fmla="*/ 614379 w 1042440"/>
                  <a:gd name="connsiteY44" fmla="*/ 414157 h 927053"/>
                  <a:gd name="connsiteX45" fmla="*/ 581467 w 1042440"/>
                  <a:gd name="connsiteY45" fmla="*/ 455298 h 927053"/>
                  <a:gd name="connsiteX46" fmla="*/ 584209 w 1042440"/>
                  <a:gd name="connsiteY46" fmla="*/ 479984 h 927053"/>
                  <a:gd name="connsiteX47" fmla="*/ 608895 w 1042440"/>
                  <a:gd name="connsiteY47" fmla="*/ 477241 h 927053"/>
                  <a:gd name="connsiteX48" fmla="*/ 628093 w 1042440"/>
                  <a:gd name="connsiteY48" fmla="*/ 452556 h 927053"/>
                  <a:gd name="connsiteX49" fmla="*/ 677464 w 1042440"/>
                  <a:gd name="connsiteY49" fmla="*/ 501926 h 927053"/>
                  <a:gd name="connsiteX50" fmla="*/ 578723 w 1042440"/>
                  <a:gd name="connsiteY50" fmla="*/ 619864 h 927053"/>
                  <a:gd name="connsiteX51" fmla="*/ 512898 w 1042440"/>
                  <a:gd name="connsiteY51" fmla="*/ 663748 h 927053"/>
                  <a:gd name="connsiteX52" fmla="*/ 249591 w 1042440"/>
                  <a:gd name="connsiteY52" fmla="*/ 740546 h 927053"/>
                  <a:gd name="connsiteX53" fmla="*/ 260563 w 1042440"/>
                  <a:gd name="connsiteY53" fmla="*/ 773459 h 927053"/>
                  <a:gd name="connsiteX54" fmla="*/ 318160 w 1042440"/>
                  <a:gd name="connsiteY54" fmla="*/ 754260 h 927053"/>
                  <a:gd name="connsiteX55" fmla="*/ 318160 w 1042440"/>
                  <a:gd name="connsiteY55" fmla="*/ 894140 h 927053"/>
                  <a:gd name="connsiteX56" fmla="*/ 296219 w 1042440"/>
                  <a:gd name="connsiteY56" fmla="*/ 894140 h 927053"/>
                  <a:gd name="connsiteX57" fmla="*/ 279763 w 1042440"/>
                  <a:gd name="connsiteY57" fmla="*/ 910597 h 927053"/>
                  <a:gd name="connsiteX58" fmla="*/ 296219 w 1042440"/>
                  <a:gd name="connsiteY58" fmla="*/ 927054 h 927053"/>
                  <a:gd name="connsiteX59" fmla="*/ 397701 w 1042440"/>
                  <a:gd name="connsiteY59" fmla="*/ 927054 h 927053"/>
                  <a:gd name="connsiteX60" fmla="*/ 414157 w 1042440"/>
                  <a:gd name="connsiteY60" fmla="*/ 910597 h 927053"/>
                  <a:gd name="connsiteX61" fmla="*/ 397701 w 1042440"/>
                  <a:gd name="connsiteY61" fmla="*/ 894140 h 927053"/>
                  <a:gd name="connsiteX62" fmla="*/ 351074 w 1042440"/>
                  <a:gd name="connsiteY62" fmla="*/ 894140 h 927053"/>
                  <a:gd name="connsiteX63" fmla="*/ 351074 w 1042440"/>
                  <a:gd name="connsiteY63" fmla="*/ 748774 h 927053"/>
                  <a:gd name="connsiteX64" fmla="*/ 976425 w 1042440"/>
                  <a:gd name="connsiteY64" fmla="*/ 748774 h 927053"/>
                  <a:gd name="connsiteX65" fmla="*/ 1042252 w 1042440"/>
                  <a:gd name="connsiteY65" fmla="*/ 682948 h 927053"/>
                  <a:gd name="connsiteX66" fmla="*/ 1042252 w 1042440"/>
                  <a:gd name="connsiteY66" fmla="*/ 128910 h 927053"/>
                  <a:gd name="connsiteX67" fmla="*/ 979168 w 1042440"/>
                  <a:gd name="connsiteY67" fmla="*/ 60341 h 927053"/>
                  <a:gd name="connsiteX68" fmla="*/ 979168 w 1042440"/>
                  <a:gd name="connsiteY68" fmla="*/ 60341 h 927053"/>
                  <a:gd name="connsiteX69" fmla="*/ 831058 w 1042440"/>
                  <a:gd name="connsiteY69" fmla="*/ 30170 h 927053"/>
                  <a:gd name="connsiteX70" fmla="*/ 899627 w 1042440"/>
                  <a:gd name="connsiteY70" fmla="*/ 30170 h 927053"/>
                  <a:gd name="connsiteX71" fmla="*/ 899627 w 1042440"/>
                  <a:gd name="connsiteY71" fmla="*/ 57598 h 927053"/>
                  <a:gd name="connsiteX72" fmla="*/ 831058 w 1042440"/>
                  <a:gd name="connsiteY72" fmla="*/ 57598 h 927053"/>
                  <a:gd name="connsiteX73" fmla="*/ 831058 w 1042440"/>
                  <a:gd name="connsiteY73" fmla="*/ 30170 h 927053"/>
                  <a:gd name="connsiteX74" fmla="*/ 145366 w 1042440"/>
                  <a:gd name="connsiteY74" fmla="*/ 30170 h 927053"/>
                  <a:gd name="connsiteX75" fmla="*/ 213936 w 1042440"/>
                  <a:gd name="connsiteY75" fmla="*/ 30170 h 927053"/>
                  <a:gd name="connsiteX76" fmla="*/ 213936 w 1042440"/>
                  <a:gd name="connsiteY76" fmla="*/ 57598 h 927053"/>
                  <a:gd name="connsiteX77" fmla="*/ 145366 w 1042440"/>
                  <a:gd name="connsiteY77" fmla="*/ 57598 h 927053"/>
                  <a:gd name="connsiteX78" fmla="*/ 145366 w 1042440"/>
                  <a:gd name="connsiteY78" fmla="*/ 30170 h 927053"/>
                  <a:gd name="connsiteX79" fmla="*/ 696662 w 1042440"/>
                  <a:gd name="connsiteY79" fmla="*/ 383987 h 927053"/>
                  <a:gd name="connsiteX80" fmla="*/ 691178 w 1042440"/>
                  <a:gd name="connsiteY80" fmla="*/ 460784 h 927053"/>
                  <a:gd name="connsiteX81" fmla="*/ 655520 w 1042440"/>
                  <a:gd name="connsiteY81" fmla="*/ 425129 h 927053"/>
                  <a:gd name="connsiteX82" fmla="*/ 696662 w 1042440"/>
                  <a:gd name="connsiteY82" fmla="*/ 383987 h 927053"/>
                  <a:gd name="connsiteX83" fmla="*/ 765231 w 1042440"/>
                  <a:gd name="connsiteY83" fmla="*/ 710376 h 927053"/>
                  <a:gd name="connsiteX84" fmla="*/ 765231 w 1042440"/>
                  <a:gd name="connsiteY84" fmla="*/ 663748 h 927053"/>
                  <a:gd name="connsiteX85" fmla="*/ 910599 w 1042440"/>
                  <a:gd name="connsiteY85" fmla="*/ 663748 h 927053"/>
                  <a:gd name="connsiteX86" fmla="*/ 910599 w 1042440"/>
                  <a:gd name="connsiteY86" fmla="*/ 710376 h 927053"/>
                  <a:gd name="connsiteX87" fmla="*/ 765231 w 1042440"/>
                  <a:gd name="connsiteY87" fmla="*/ 710376 h 927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1042440" h="927053">
                    <a:moveTo>
                      <a:pt x="979168" y="60341"/>
                    </a:moveTo>
                    <a:lnTo>
                      <a:pt x="932541" y="60341"/>
                    </a:lnTo>
                    <a:lnTo>
                      <a:pt x="932541" y="16456"/>
                    </a:lnTo>
                    <a:cubicBezTo>
                      <a:pt x="932541" y="8228"/>
                      <a:pt x="924313" y="0"/>
                      <a:pt x="916083" y="0"/>
                    </a:cubicBezTo>
                    <a:lnTo>
                      <a:pt x="814602" y="0"/>
                    </a:lnTo>
                    <a:cubicBezTo>
                      <a:pt x="806373" y="0"/>
                      <a:pt x="798145" y="8228"/>
                      <a:pt x="798145" y="16456"/>
                    </a:cubicBezTo>
                    <a:lnTo>
                      <a:pt x="798145" y="60341"/>
                    </a:lnTo>
                    <a:lnTo>
                      <a:pt x="246849" y="60341"/>
                    </a:lnTo>
                    <a:lnTo>
                      <a:pt x="246849" y="16456"/>
                    </a:lnTo>
                    <a:cubicBezTo>
                      <a:pt x="246849" y="8228"/>
                      <a:pt x="238621" y="0"/>
                      <a:pt x="230391" y="0"/>
                    </a:cubicBezTo>
                    <a:lnTo>
                      <a:pt x="128910" y="0"/>
                    </a:lnTo>
                    <a:cubicBezTo>
                      <a:pt x="120681" y="0"/>
                      <a:pt x="112453" y="8228"/>
                      <a:pt x="112453" y="16456"/>
                    </a:cubicBezTo>
                    <a:lnTo>
                      <a:pt x="112453" y="60341"/>
                    </a:lnTo>
                    <a:lnTo>
                      <a:pt x="74055" y="60341"/>
                    </a:lnTo>
                    <a:cubicBezTo>
                      <a:pt x="32914" y="60341"/>
                      <a:pt x="0" y="93254"/>
                      <a:pt x="0" y="134396"/>
                    </a:cubicBezTo>
                    <a:lnTo>
                      <a:pt x="0" y="540324"/>
                    </a:lnTo>
                    <a:cubicBezTo>
                      <a:pt x="0" y="548553"/>
                      <a:pt x="8228" y="556781"/>
                      <a:pt x="16456" y="556781"/>
                    </a:cubicBezTo>
                    <a:cubicBezTo>
                      <a:pt x="24684" y="556781"/>
                      <a:pt x="32914" y="548553"/>
                      <a:pt x="32914" y="540324"/>
                    </a:cubicBezTo>
                    <a:lnTo>
                      <a:pt x="32914" y="134396"/>
                    </a:lnTo>
                    <a:cubicBezTo>
                      <a:pt x="32914" y="112453"/>
                      <a:pt x="52112" y="93254"/>
                      <a:pt x="74055" y="93254"/>
                    </a:cubicBezTo>
                    <a:lnTo>
                      <a:pt x="981910" y="93254"/>
                    </a:lnTo>
                    <a:cubicBezTo>
                      <a:pt x="1001110" y="93254"/>
                      <a:pt x="1014824" y="106968"/>
                      <a:pt x="1014824" y="126167"/>
                    </a:cubicBezTo>
                    <a:lnTo>
                      <a:pt x="1014824" y="680205"/>
                    </a:lnTo>
                    <a:cubicBezTo>
                      <a:pt x="1014824" y="699405"/>
                      <a:pt x="1001110" y="713119"/>
                      <a:pt x="981910" y="713119"/>
                    </a:cubicBezTo>
                    <a:lnTo>
                      <a:pt x="946255" y="713119"/>
                    </a:lnTo>
                    <a:lnTo>
                      <a:pt x="946255" y="650035"/>
                    </a:lnTo>
                    <a:cubicBezTo>
                      <a:pt x="946255" y="641807"/>
                      <a:pt x="938027" y="633578"/>
                      <a:pt x="929797" y="633578"/>
                    </a:cubicBezTo>
                    <a:lnTo>
                      <a:pt x="748775" y="633578"/>
                    </a:lnTo>
                    <a:cubicBezTo>
                      <a:pt x="740547" y="633578"/>
                      <a:pt x="732319" y="641807"/>
                      <a:pt x="732319" y="650035"/>
                    </a:cubicBezTo>
                    <a:lnTo>
                      <a:pt x="732319" y="713119"/>
                    </a:lnTo>
                    <a:lnTo>
                      <a:pt x="463527" y="713119"/>
                    </a:lnTo>
                    <a:lnTo>
                      <a:pt x="526612" y="696662"/>
                    </a:lnTo>
                    <a:cubicBezTo>
                      <a:pt x="559524" y="688433"/>
                      <a:pt x="586951" y="669234"/>
                      <a:pt x="608895" y="641807"/>
                    </a:cubicBezTo>
                    <a:lnTo>
                      <a:pt x="715862" y="510154"/>
                    </a:lnTo>
                    <a:cubicBezTo>
                      <a:pt x="718605" y="507411"/>
                      <a:pt x="718605" y="504669"/>
                      <a:pt x="718605" y="501926"/>
                    </a:cubicBezTo>
                    <a:lnTo>
                      <a:pt x="726833" y="375758"/>
                    </a:lnTo>
                    <a:cubicBezTo>
                      <a:pt x="726833" y="364787"/>
                      <a:pt x="721348" y="351074"/>
                      <a:pt x="707634" y="345588"/>
                    </a:cubicBezTo>
                    <a:cubicBezTo>
                      <a:pt x="713120" y="342846"/>
                      <a:pt x="715862" y="337360"/>
                      <a:pt x="715862" y="331874"/>
                    </a:cubicBezTo>
                    <a:cubicBezTo>
                      <a:pt x="715862" y="323646"/>
                      <a:pt x="707634" y="315418"/>
                      <a:pt x="699406" y="315418"/>
                    </a:cubicBezTo>
                    <a:lnTo>
                      <a:pt x="625351" y="315418"/>
                    </a:lnTo>
                    <a:cubicBezTo>
                      <a:pt x="617123" y="315418"/>
                      <a:pt x="608895" y="323646"/>
                      <a:pt x="608895" y="331874"/>
                    </a:cubicBezTo>
                    <a:cubicBezTo>
                      <a:pt x="608895" y="340103"/>
                      <a:pt x="617123" y="348331"/>
                      <a:pt x="625351" y="348331"/>
                    </a:cubicBezTo>
                    <a:lnTo>
                      <a:pt x="680206" y="348331"/>
                    </a:lnTo>
                    <a:cubicBezTo>
                      <a:pt x="677464" y="348331"/>
                      <a:pt x="677464" y="351074"/>
                      <a:pt x="674720" y="353817"/>
                    </a:cubicBezTo>
                    <a:lnTo>
                      <a:pt x="614379" y="414157"/>
                    </a:lnTo>
                    <a:cubicBezTo>
                      <a:pt x="603409" y="425129"/>
                      <a:pt x="592437" y="441584"/>
                      <a:pt x="581467" y="455298"/>
                    </a:cubicBezTo>
                    <a:cubicBezTo>
                      <a:pt x="575981" y="463527"/>
                      <a:pt x="575981" y="471755"/>
                      <a:pt x="584209" y="479984"/>
                    </a:cubicBezTo>
                    <a:cubicBezTo>
                      <a:pt x="592437" y="485469"/>
                      <a:pt x="600665" y="485469"/>
                      <a:pt x="608895" y="477241"/>
                    </a:cubicBezTo>
                    <a:lnTo>
                      <a:pt x="628093" y="452556"/>
                    </a:lnTo>
                    <a:lnTo>
                      <a:pt x="677464" y="501926"/>
                    </a:lnTo>
                    <a:lnTo>
                      <a:pt x="578723" y="619864"/>
                    </a:lnTo>
                    <a:cubicBezTo>
                      <a:pt x="562267" y="641807"/>
                      <a:pt x="537582" y="655520"/>
                      <a:pt x="512898" y="663748"/>
                    </a:cubicBezTo>
                    <a:lnTo>
                      <a:pt x="249591" y="740546"/>
                    </a:lnTo>
                    <a:cubicBezTo>
                      <a:pt x="230391" y="746031"/>
                      <a:pt x="238621" y="778945"/>
                      <a:pt x="260563" y="773459"/>
                    </a:cubicBezTo>
                    <a:lnTo>
                      <a:pt x="318160" y="754260"/>
                    </a:lnTo>
                    <a:lnTo>
                      <a:pt x="318160" y="894140"/>
                    </a:lnTo>
                    <a:lnTo>
                      <a:pt x="296219" y="894140"/>
                    </a:lnTo>
                    <a:cubicBezTo>
                      <a:pt x="287991" y="894140"/>
                      <a:pt x="279763" y="902369"/>
                      <a:pt x="279763" y="910597"/>
                    </a:cubicBezTo>
                    <a:cubicBezTo>
                      <a:pt x="279763" y="918826"/>
                      <a:pt x="287991" y="927054"/>
                      <a:pt x="296219" y="927054"/>
                    </a:cubicBezTo>
                    <a:lnTo>
                      <a:pt x="397701" y="927054"/>
                    </a:lnTo>
                    <a:cubicBezTo>
                      <a:pt x="405929" y="927054"/>
                      <a:pt x="414157" y="918826"/>
                      <a:pt x="414157" y="910597"/>
                    </a:cubicBezTo>
                    <a:cubicBezTo>
                      <a:pt x="414157" y="902369"/>
                      <a:pt x="405929" y="894140"/>
                      <a:pt x="397701" y="894140"/>
                    </a:cubicBezTo>
                    <a:lnTo>
                      <a:pt x="351074" y="894140"/>
                    </a:lnTo>
                    <a:lnTo>
                      <a:pt x="351074" y="748774"/>
                    </a:lnTo>
                    <a:lnTo>
                      <a:pt x="976425" y="748774"/>
                    </a:lnTo>
                    <a:cubicBezTo>
                      <a:pt x="1012080" y="748774"/>
                      <a:pt x="1042252" y="718604"/>
                      <a:pt x="1042252" y="682948"/>
                    </a:cubicBezTo>
                    <a:lnTo>
                      <a:pt x="1042252" y="128910"/>
                    </a:lnTo>
                    <a:cubicBezTo>
                      <a:pt x="1044994" y="87768"/>
                      <a:pt x="1017566" y="60341"/>
                      <a:pt x="979168" y="60341"/>
                    </a:cubicBezTo>
                    <a:lnTo>
                      <a:pt x="979168" y="60341"/>
                    </a:lnTo>
                    <a:close/>
                    <a:moveTo>
                      <a:pt x="831058" y="30170"/>
                    </a:moveTo>
                    <a:lnTo>
                      <a:pt x="899627" y="30170"/>
                    </a:lnTo>
                    <a:lnTo>
                      <a:pt x="899627" y="57598"/>
                    </a:lnTo>
                    <a:lnTo>
                      <a:pt x="831058" y="57598"/>
                    </a:lnTo>
                    <a:lnTo>
                      <a:pt x="831058" y="30170"/>
                    </a:lnTo>
                    <a:close/>
                    <a:moveTo>
                      <a:pt x="145366" y="30170"/>
                    </a:moveTo>
                    <a:lnTo>
                      <a:pt x="213936" y="30170"/>
                    </a:lnTo>
                    <a:lnTo>
                      <a:pt x="213936" y="57598"/>
                    </a:lnTo>
                    <a:lnTo>
                      <a:pt x="145366" y="57598"/>
                    </a:lnTo>
                    <a:lnTo>
                      <a:pt x="145366" y="30170"/>
                    </a:lnTo>
                    <a:close/>
                    <a:moveTo>
                      <a:pt x="696662" y="383987"/>
                    </a:moveTo>
                    <a:lnTo>
                      <a:pt x="691178" y="460784"/>
                    </a:lnTo>
                    <a:lnTo>
                      <a:pt x="655520" y="425129"/>
                    </a:lnTo>
                    <a:lnTo>
                      <a:pt x="696662" y="383987"/>
                    </a:lnTo>
                    <a:close/>
                    <a:moveTo>
                      <a:pt x="765231" y="710376"/>
                    </a:moveTo>
                    <a:lnTo>
                      <a:pt x="765231" y="663748"/>
                    </a:lnTo>
                    <a:lnTo>
                      <a:pt x="910599" y="663748"/>
                    </a:lnTo>
                    <a:lnTo>
                      <a:pt x="910599" y="710376"/>
                    </a:lnTo>
                    <a:lnTo>
                      <a:pt x="765231" y="710376"/>
                    </a:lnTo>
                    <a:close/>
                  </a:path>
                </a:pathLst>
              </a:custGeom>
              <a:solidFill>
                <a:srgbClr val="000000"/>
              </a:solidFill>
              <a:ln w="27426" cap="flat">
                <a:noFill/>
                <a:prstDash val="solid"/>
                <a:miter/>
              </a:ln>
            </p:spPr>
            <p:txBody>
              <a:bodyPr rtlCol="0" anchor="ctr"/>
              <a:lstStyle/>
              <a:p>
                <a:endParaRPr lang="en-US"/>
              </a:p>
            </p:txBody>
          </p:sp>
          <p:sp>
            <p:nvSpPr>
              <p:cNvPr id="19" name="Freeform 1098">
                <a:extLst>
                  <a:ext uri="{FF2B5EF4-FFF2-40B4-BE49-F238E27FC236}">
                    <a16:creationId xmlns:a16="http://schemas.microsoft.com/office/drawing/2014/main" id="{7E35D408-03FB-4008-3BB7-3D386DF85CA0}"/>
                  </a:ext>
                </a:extLst>
              </p:cNvPr>
              <p:cNvSpPr/>
              <p:nvPr/>
            </p:nvSpPr>
            <p:spPr>
              <a:xfrm>
                <a:off x="4588722" y="5715398"/>
                <a:ext cx="662087" cy="663747"/>
              </a:xfrm>
              <a:custGeom>
                <a:avLst/>
                <a:gdLst>
                  <a:gd name="connsiteX0" fmla="*/ 312676 w 662087"/>
                  <a:gd name="connsiteY0" fmla="*/ 630835 h 663747"/>
                  <a:gd name="connsiteX1" fmla="*/ 98741 w 662087"/>
                  <a:gd name="connsiteY1" fmla="*/ 630835 h 663747"/>
                  <a:gd name="connsiteX2" fmla="*/ 98741 w 662087"/>
                  <a:gd name="connsiteY2" fmla="*/ 543067 h 663747"/>
                  <a:gd name="connsiteX3" fmla="*/ 137138 w 662087"/>
                  <a:gd name="connsiteY3" fmla="*/ 378501 h 663747"/>
                  <a:gd name="connsiteX4" fmla="*/ 211193 w 662087"/>
                  <a:gd name="connsiteY4" fmla="*/ 331874 h 663747"/>
                  <a:gd name="connsiteX5" fmla="*/ 493698 w 662087"/>
                  <a:gd name="connsiteY5" fmla="*/ 331874 h 663747"/>
                  <a:gd name="connsiteX6" fmla="*/ 655522 w 662087"/>
                  <a:gd name="connsiteY6" fmla="*/ 274276 h 663747"/>
                  <a:gd name="connsiteX7" fmla="*/ 658264 w 662087"/>
                  <a:gd name="connsiteY7" fmla="*/ 249591 h 663747"/>
                  <a:gd name="connsiteX8" fmla="*/ 633580 w 662087"/>
                  <a:gd name="connsiteY8" fmla="*/ 246849 h 663747"/>
                  <a:gd name="connsiteX9" fmla="*/ 493698 w 662087"/>
                  <a:gd name="connsiteY9" fmla="*/ 298961 h 663747"/>
                  <a:gd name="connsiteX10" fmla="*/ 373017 w 662087"/>
                  <a:gd name="connsiteY10" fmla="*/ 298961 h 663747"/>
                  <a:gd name="connsiteX11" fmla="*/ 403187 w 662087"/>
                  <a:gd name="connsiteY11" fmla="*/ 224906 h 663747"/>
                  <a:gd name="connsiteX12" fmla="*/ 403187 w 662087"/>
                  <a:gd name="connsiteY12" fmla="*/ 164566 h 663747"/>
                  <a:gd name="connsiteX13" fmla="*/ 479984 w 662087"/>
                  <a:gd name="connsiteY13" fmla="*/ 82283 h 663747"/>
                  <a:gd name="connsiteX14" fmla="*/ 397701 w 662087"/>
                  <a:gd name="connsiteY14" fmla="*/ 0 h 663747"/>
                  <a:gd name="connsiteX15" fmla="*/ 323646 w 662087"/>
                  <a:gd name="connsiteY15" fmla="*/ 27428 h 663747"/>
                  <a:gd name="connsiteX16" fmla="*/ 285248 w 662087"/>
                  <a:gd name="connsiteY16" fmla="*/ 43884 h 663747"/>
                  <a:gd name="connsiteX17" fmla="*/ 238621 w 662087"/>
                  <a:gd name="connsiteY17" fmla="*/ 43884 h 663747"/>
                  <a:gd name="connsiteX18" fmla="*/ 170052 w 662087"/>
                  <a:gd name="connsiteY18" fmla="*/ 112453 h 663747"/>
                  <a:gd name="connsiteX19" fmla="*/ 170052 w 662087"/>
                  <a:gd name="connsiteY19" fmla="*/ 238620 h 663747"/>
                  <a:gd name="connsiteX20" fmla="*/ 181024 w 662087"/>
                  <a:gd name="connsiteY20" fmla="*/ 277018 h 663747"/>
                  <a:gd name="connsiteX21" fmla="*/ 194737 w 662087"/>
                  <a:gd name="connsiteY21" fmla="*/ 290732 h 663747"/>
                  <a:gd name="connsiteX22" fmla="*/ 213936 w 662087"/>
                  <a:gd name="connsiteY22" fmla="*/ 301704 h 663747"/>
                  <a:gd name="connsiteX23" fmla="*/ 106969 w 662087"/>
                  <a:gd name="connsiteY23" fmla="*/ 364787 h 663747"/>
                  <a:gd name="connsiteX24" fmla="*/ 65827 w 662087"/>
                  <a:gd name="connsiteY24" fmla="*/ 543067 h 663747"/>
                  <a:gd name="connsiteX25" fmla="*/ 65827 w 662087"/>
                  <a:gd name="connsiteY25" fmla="*/ 630835 h 663747"/>
                  <a:gd name="connsiteX26" fmla="*/ 16458 w 662087"/>
                  <a:gd name="connsiteY26" fmla="*/ 630835 h 663747"/>
                  <a:gd name="connsiteX27" fmla="*/ 0 w 662087"/>
                  <a:gd name="connsiteY27" fmla="*/ 647291 h 663747"/>
                  <a:gd name="connsiteX28" fmla="*/ 16458 w 662087"/>
                  <a:gd name="connsiteY28" fmla="*/ 663748 h 663747"/>
                  <a:gd name="connsiteX29" fmla="*/ 315418 w 662087"/>
                  <a:gd name="connsiteY29" fmla="*/ 663748 h 663747"/>
                  <a:gd name="connsiteX30" fmla="*/ 331876 w 662087"/>
                  <a:gd name="connsiteY30" fmla="*/ 647291 h 663747"/>
                  <a:gd name="connsiteX31" fmla="*/ 312676 w 662087"/>
                  <a:gd name="connsiteY31" fmla="*/ 630835 h 663747"/>
                  <a:gd name="connsiteX32" fmla="*/ 312676 w 662087"/>
                  <a:gd name="connsiteY32" fmla="*/ 630835 h 663747"/>
                  <a:gd name="connsiteX33" fmla="*/ 285248 w 662087"/>
                  <a:gd name="connsiteY33" fmla="*/ 298961 h 663747"/>
                  <a:gd name="connsiteX34" fmla="*/ 257821 w 662087"/>
                  <a:gd name="connsiteY34" fmla="*/ 293475 h 663747"/>
                  <a:gd name="connsiteX35" fmla="*/ 268791 w 662087"/>
                  <a:gd name="connsiteY35" fmla="*/ 285247 h 663747"/>
                  <a:gd name="connsiteX36" fmla="*/ 290734 w 662087"/>
                  <a:gd name="connsiteY36" fmla="*/ 238620 h 663747"/>
                  <a:gd name="connsiteX37" fmla="*/ 290734 w 662087"/>
                  <a:gd name="connsiteY37" fmla="*/ 164566 h 663747"/>
                  <a:gd name="connsiteX38" fmla="*/ 364788 w 662087"/>
                  <a:gd name="connsiteY38" fmla="*/ 164566 h 663747"/>
                  <a:gd name="connsiteX39" fmla="*/ 364788 w 662087"/>
                  <a:gd name="connsiteY39" fmla="*/ 224906 h 663747"/>
                  <a:gd name="connsiteX40" fmla="*/ 290734 w 662087"/>
                  <a:gd name="connsiteY40" fmla="*/ 298961 h 663747"/>
                  <a:gd name="connsiteX41" fmla="*/ 285248 w 662087"/>
                  <a:gd name="connsiteY41" fmla="*/ 298961 h 663747"/>
                  <a:gd name="connsiteX42" fmla="*/ 200222 w 662087"/>
                  <a:gd name="connsiteY42" fmla="*/ 235877 h 663747"/>
                  <a:gd name="connsiteX43" fmla="*/ 200222 w 662087"/>
                  <a:gd name="connsiteY43" fmla="*/ 109710 h 663747"/>
                  <a:gd name="connsiteX44" fmla="*/ 235879 w 662087"/>
                  <a:gd name="connsiteY44" fmla="*/ 74054 h 663747"/>
                  <a:gd name="connsiteX45" fmla="*/ 282505 w 662087"/>
                  <a:gd name="connsiteY45" fmla="*/ 74054 h 663747"/>
                  <a:gd name="connsiteX46" fmla="*/ 345590 w 662087"/>
                  <a:gd name="connsiteY46" fmla="*/ 46626 h 663747"/>
                  <a:gd name="connsiteX47" fmla="*/ 394959 w 662087"/>
                  <a:gd name="connsiteY47" fmla="*/ 30170 h 663747"/>
                  <a:gd name="connsiteX48" fmla="*/ 444329 w 662087"/>
                  <a:gd name="connsiteY48" fmla="*/ 79540 h 663747"/>
                  <a:gd name="connsiteX49" fmla="*/ 394959 w 662087"/>
                  <a:gd name="connsiteY49" fmla="*/ 128909 h 663747"/>
                  <a:gd name="connsiteX50" fmla="*/ 277021 w 662087"/>
                  <a:gd name="connsiteY50" fmla="*/ 128909 h 663747"/>
                  <a:gd name="connsiteX51" fmla="*/ 260563 w 662087"/>
                  <a:gd name="connsiteY51" fmla="*/ 145366 h 663747"/>
                  <a:gd name="connsiteX52" fmla="*/ 260563 w 662087"/>
                  <a:gd name="connsiteY52" fmla="*/ 235877 h 663747"/>
                  <a:gd name="connsiteX53" fmla="*/ 224907 w 662087"/>
                  <a:gd name="connsiteY53" fmla="*/ 263305 h 663747"/>
                  <a:gd name="connsiteX54" fmla="*/ 200222 w 662087"/>
                  <a:gd name="connsiteY54" fmla="*/ 235877 h 663747"/>
                  <a:gd name="connsiteX55" fmla="*/ 200222 w 662087"/>
                  <a:gd name="connsiteY55" fmla="*/ 235877 h 663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662087" h="663747">
                    <a:moveTo>
                      <a:pt x="312676" y="630835"/>
                    </a:moveTo>
                    <a:lnTo>
                      <a:pt x="98741" y="630835"/>
                    </a:lnTo>
                    <a:lnTo>
                      <a:pt x="98741" y="543067"/>
                    </a:lnTo>
                    <a:cubicBezTo>
                      <a:pt x="98741" y="485468"/>
                      <a:pt x="112454" y="430613"/>
                      <a:pt x="137138" y="378501"/>
                    </a:cubicBezTo>
                    <a:cubicBezTo>
                      <a:pt x="150852" y="351073"/>
                      <a:pt x="178280" y="331874"/>
                      <a:pt x="211193" y="331874"/>
                    </a:cubicBezTo>
                    <a:lnTo>
                      <a:pt x="493698" y="331874"/>
                    </a:lnTo>
                    <a:cubicBezTo>
                      <a:pt x="551297" y="331874"/>
                      <a:pt x="608895" y="309932"/>
                      <a:pt x="655522" y="274276"/>
                    </a:cubicBezTo>
                    <a:cubicBezTo>
                      <a:pt x="663750" y="268790"/>
                      <a:pt x="663750" y="257819"/>
                      <a:pt x="658264" y="249591"/>
                    </a:cubicBezTo>
                    <a:cubicBezTo>
                      <a:pt x="652778" y="241363"/>
                      <a:pt x="641808" y="241363"/>
                      <a:pt x="633580" y="246849"/>
                    </a:cubicBezTo>
                    <a:cubicBezTo>
                      <a:pt x="595181" y="279761"/>
                      <a:pt x="545811" y="298961"/>
                      <a:pt x="493698" y="298961"/>
                    </a:cubicBezTo>
                    <a:lnTo>
                      <a:pt x="373017" y="298961"/>
                    </a:lnTo>
                    <a:cubicBezTo>
                      <a:pt x="392215" y="279761"/>
                      <a:pt x="403187" y="252334"/>
                      <a:pt x="403187" y="224906"/>
                    </a:cubicBezTo>
                    <a:lnTo>
                      <a:pt x="403187" y="164566"/>
                    </a:lnTo>
                    <a:cubicBezTo>
                      <a:pt x="447071" y="161823"/>
                      <a:pt x="479984" y="126166"/>
                      <a:pt x="479984" y="82283"/>
                    </a:cubicBezTo>
                    <a:cubicBezTo>
                      <a:pt x="479984" y="35656"/>
                      <a:pt x="441587" y="0"/>
                      <a:pt x="397701" y="0"/>
                    </a:cubicBezTo>
                    <a:cubicBezTo>
                      <a:pt x="370274" y="0"/>
                      <a:pt x="342846" y="5485"/>
                      <a:pt x="323646" y="27428"/>
                    </a:cubicBezTo>
                    <a:cubicBezTo>
                      <a:pt x="315418" y="38399"/>
                      <a:pt x="301704" y="43884"/>
                      <a:pt x="285248" y="43884"/>
                    </a:cubicBezTo>
                    <a:lnTo>
                      <a:pt x="238621" y="43884"/>
                    </a:lnTo>
                    <a:cubicBezTo>
                      <a:pt x="200222" y="43884"/>
                      <a:pt x="170052" y="74054"/>
                      <a:pt x="170052" y="112453"/>
                    </a:cubicBezTo>
                    <a:lnTo>
                      <a:pt x="170052" y="238620"/>
                    </a:lnTo>
                    <a:cubicBezTo>
                      <a:pt x="170052" y="252334"/>
                      <a:pt x="172794" y="266047"/>
                      <a:pt x="181024" y="277018"/>
                    </a:cubicBezTo>
                    <a:cubicBezTo>
                      <a:pt x="183766" y="282504"/>
                      <a:pt x="189252" y="287990"/>
                      <a:pt x="194737" y="290732"/>
                    </a:cubicBezTo>
                    <a:cubicBezTo>
                      <a:pt x="200222" y="293475"/>
                      <a:pt x="208451" y="296218"/>
                      <a:pt x="213936" y="301704"/>
                    </a:cubicBezTo>
                    <a:cubicBezTo>
                      <a:pt x="170052" y="301704"/>
                      <a:pt x="126168" y="326389"/>
                      <a:pt x="106969" y="364787"/>
                    </a:cubicBezTo>
                    <a:cubicBezTo>
                      <a:pt x="79541" y="419642"/>
                      <a:pt x="65827" y="482725"/>
                      <a:pt x="65827" y="543067"/>
                    </a:cubicBezTo>
                    <a:lnTo>
                      <a:pt x="65827" y="630835"/>
                    </a:lnTo>
                    <a:lnTo>
                      <a:pt x="16458" y="630835"/>
                    </a:lnTo>
                    <a:cubicBezTo>
                      <a:pt x="8228" y="630835"/>
                      <a:pt x="0" y="639063"/>
                      <a:pt x="0" y="647291"/>
                    </a:cubicBezTo>
                    <a:cubicBezTo>
                      <a:pt x="0" y="655520"/>
                      <a:pt x="8228" y="663748"/>
                      <a:pt x="16458" y="663748"/>
                    </a:cubicBezTo>
                    <a:lnTo>
                      <a:pt x="315418" y="663748"/>
                    </a:lnTo>
                    <a:cubicBezTo>
                      <a:pt x="323646" y="663748"/>
                      <a:pt x="331876" y="655520"/>
                      <a:pt x="331876" y="647291"/>
                    </a:cubicBezTo>
                    <a:cubicBezTo>
                      <a:pt x="331876" y="639063"/>
                      <a:pt x="320904" y="630835"/>
                      <a:pt x="312676" y="630835"/>
                    </a:cubicBezTo>
                    <a:lnTo>
                      <a:pt x="312676" y="630835"/>
                    </a:lnTo>
                    <a:close/>
                    <a:moveTo>
                      <a:pt x="285248" y="298961"/>
                    </a:moveTo>
                    <a:cubicBezTo>
                      <a:pt x="277021" y="298961"/>
                      <a:pt x="266049" y="296218"/>
                      <a:pt x="257821" y="293475"/>
                    </a:cubicBezTo>
                    <a:cubicBezTo>
                      <a:pt x="260563" y="290732"/>
                      <a:pt x="266049" y="287990"/>
                      <a:pt x="268791" y="285247"/>
                    </a:cubicBezTo>
                    <a:cubicBezTo>
                      <a:pt x="282505" y="274276"/>
                      <a:pt x="290734" y="257819"/>
                      <a:pt x="290734" y="238620"/>
                    </a:cubicBezTo>
                    <a:lnTo>
                      <a:pt x="290734" y="164566"/>
                    </a:lnTo>
                    <a:lnTo>
                      <a:pt x="364788" y="164566"/>
                    </a:lnTo>
                    <a:lnTo>
                      <a:pt x="364788" y="224906"/>
                    </a:lnTo>
                    <a:cubicBezTo>
                      <a:pt x="364788" y="266047"/>
                      <a:pt x="331876" y="298961"/>
                      <a:pt x="290734" y="298961"/>
                    </a:cubicBezTo>
                    <a:cubicBezTo>
                      <a:pt x="287991" y="298961"/>
                      <a:pt x="287991" y="298961"/>
                      <a:pt x="285248" y="298961"/>
                    </a:cubicBezTo>
                    <a:close/>
                    <a:moveTo>
                      <a:pt x="200222" y="235877"/>
                    </a:moveTo>
                    <a:lnTo>
                      <a:pt x="200222" y="109710"/>
                    </a:lnTo>
                    <a:cubicBezTo>
                      <a:pt x="200222" y="90511"/>
                      <a:pt x="216679" y="74054"/>
                      <a:pt x="235879" y="74054"/>
                    </a:cubicBezTo>
                    <a:lnTo>
                      <a:pt x="282505" y="74054"/>
                    </a:lnTo>
                    <a:cubicBezTo>
                      <a:pt x="307190" y="74054"/>
                      <a:pt x="329132" y="63083"/>
                      <a:pt x="345590" y="46626"/>
                    </a:cubicBezTo>
                    <a:cubicBezTo>
                      <a:pt x="359304" y="32913"/>
                      <a:pt x="375759" y="30170"/>
                      <a:pt x="394959" y="30170"/>
                    </a:cubicBezTo>
                    <a:cubicBezTo>
                      <a:pt x="422387" y="30170"/>
                      <a:pt x="444329" y="52112"/>
                      <a:pt x="444329" y="79540"/>
                    </a:cubicBezTo>
                    <a:cubicBezTo>
                      <a:pt x="444329" y="106968"/>
                      <a:pt x="422387" y="128909"/>
                      <a:pt x="394959" y="128909"/>
                    </a:cubicBezTo>
                    <a:lnTo>
                      <a:pt x="277021" y="128909"/>
                    </a:lnTo>
                    <a:cubicBezTo>
                      <a:pt x="268791" y="128909"/>
                      <a:pt x="260563" y="137138"/>
                      <a:pt x="260563" y="145366"/>
                    </a:cubicBezTo>
                    <a:lnTo>
                      <a:pt x="260563" y="235877"/>
                    </a:lnTo>
                    <a:cubicBezTo>
                      <a:pt x="260563" y="255077"/>
                      <a:pt x="244107" y="268790"/>
                      <a:pt x="224907" y="263305"/>
                    </a:cubicBezTo>
                    <a:cubicBezTo>
                      <a:pt x="208451" y="260562"/>
                      <a:pt x="200222" y="249591"/>
                      <a:pt x="200222" y="235877"/>
                    </a:cubicBezTo>
                    <a:lnTo>
                      <a:pt x="200222" y="235877"/>
                    </a:lnTo>
                    <a:close/>
                  </a:path>
                </a:pathLst>
              </a:custGeom>
              <a:solidFill>
                <a:srgbClr val="000000"/>
              </a:solidFill>
              <a:ln w="27426" cap="flat">
                <a:noFill/>
                <a:prstDash val="solid"/>
                <a:miter/>
              </a:ln>
            </p:spPr>
            <p:txBody>
              <a:bodyPr rtlCol="0" anchor="ctr"/>
              <a:lstStyle/>
              <a:p>
                <a:endParaRPr lang="en-US"/>
              </a:p>
            </p:txBody>
          </p:sp>
          <p:sp>
            <p:nvSpPr>
              <p:cNvPr id="20" name="Freeform 1099">
                <a:extLst>
                  <a:ext uri="{FF2B5EF4-FFF2-40B4-BE49-F238E27FC236}">
                    <a16:creationId xmlns:a16="http://schemas.microsoft.com/office/drawing/2014/main" id="{ABC609FD-6B15-87A9-0921-5FC399CEC738}"/>
                  </a:ext>
                </a:extLst>
              </p:cNvPr>
              <p:cNvSpPr/>
              <p:nvPr/>
            </p:nvSpPr>
            <p:spPr>
              <a:xfrm>
                <a:off x="5142762" y="5613916"/>
                <a:ext cx="123424" cy="93253"/>
              </a:xfrm>
              <a:custGeom>
                <a:avLst/>
                <a:gdLst>
                  <a:gd name="connsiteX0" fmla="*/ 16456 w 123424"/>
                  <a:gd name="connsiteY0" fmla="*/ 93254 h 93253"/>
                  <a:gd name="connsiteX1" fmla="*/ 106969 w 123424"/>
                  <a:gd name="connsiteY1" fmla="*/ 93254 h 93253"/>
                  <a:gd name="connsiteX2" fmla="*/ 123425 w 123424"/>
                  <a:gd name="connsiteY2" fmla="*/ 76797 h 93253"/>
                  <a:gd name="connsiteX3" fmla="*/ 123425 w 123424"/>
                  <a:gd name="connsiteY3" fmla="*/ 16457 h 93253"/>
                  <a:gd name="connsiteX4" fmla="*/ 106969 w 123424"/>
                  <a:gd name="connsiteY4" fmla="*/ 0 h 93253"/>
                  <a:gd name="connsiteX5" fmla="*/ 16456 w 123424"/>
                  <a:gd name="connsiteY5" fmla="*/ 0 h 93253"/>
                  <a:gd name="connsiteX6" fmla="*/ 0 w 123424"/>
                  <a:gd name="connsiteY6" fmla="*/ 16457 h 93253"/>
                  <a:gd name="connsiteX7" fmla="*/ 0 w 123424"/>
                  <a:gd name="connsiteY7" fmla="*/ 76797 h 93253"/>
                  <a:gd name="connsiteX8" fmla="*/ 16456 w 123424"/>
                  <a:gd name="connsiteY8" fmla="*/ 93254 h 93253"/>
                  <a:gd name="connsiteX9" fmla="*/ 32914 w 123424"/>
                  <a:gd name="connsiteY9" fmla="*/ 32913 h 93253"/>
                  <a:gd name="connsiteX10" fmla="*/ 90511 w 123424"/>
                  <a:gd name="connsiteY10" fmla="*/ 32913 h 93253"/>
                  <a:gd name="connsiteX11" fmla="*/ 90511 w 123424"/>
                  <a:gd name="connsiteY11" fmla="*/ 60341 h 93253"/>
                  <a:gd name="connsiteX12" fmla="*/ 32914 w 123424"/>
                  <a:gd name="connsiteY12" fmla="*/ 60341 h 93253"/>
                  <a:gd name="connsiteX13" fmla="*/ 32914 w 123424"/>
                  <a:gd name="connsiteY13" fmla="*/ 32913 h 93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424" h="93253">
                    <a:moveTo>
                      <a:pt x="16456" y="93254"/>
                    </a:moveTo>
                    <a:lnTo>
                      <a:pt x="106969" y="93254"/>
                    </a:lnTo>
                    <a:cubicBezTo>
                      <a:pt x="115197" y="93254"/>
                      <a:pt x="123425" y="85026"/>
                      <a:pt x="123425" y="76797"/>
                    </a:cubicBezTo>
                    <a:lnTo>
                      <a:pt x="123425" y="16457"/>
                    </a:lnTo>
                    <a:cubicBezTo>
                      <a:pt x="123425" y="8228"/>
                      <a:pt x="115197" y="0"/>
                      <a:pt x="106969" y="0"/>
                    </a:cubicBezTo>
                    <a:lnTo>
                      <a:pt x="16456" y="0"/>
                    </a:lnTo>
                    <a:cubicBezTo>
                      <a:pt x="8228" y="0"/>
                      <a:pt x="0" y="8228"/>
                      <a:pt x="0" y="16457"/>
                    </a:cubicBezTo>
                    <a:lnTo>
                      <a:pt x="0" y="76797"/>
                    </a:lnTo>
                    <a:cubicBezTo>
                      <a:pt x="0" y="87769"/>
                      <a:pt x="5486" y="93254"/>
                      <a:pt x="16456" y="93254"/>
                    </a:cubicBezTo>
                    <a:close/>
                    <a:moveTo>
                      <a:pt x="32914" y="32913"/>
                    </a:moveTo>
                    <a:lnTo>
                      <a:pt x="90511" y="32913"/>
                    </a:lnTo>
                    <a:lnTo>
                      <a:pt x="90511" y="60341"/>
                    </a:lnTo>
                    <a:lnTo>
                      <a:pt x="32914" y="60341"/>
                    </a:lnTo>
                    <a:lnTo>
                      <a:pt x="32914" y="32913"/>
                    </a:lnTo>
                    <a:close/>
                  </a:path>
                </a:pathLst>
              </a:custGeom>
              <a:solidFill>
                <a:srgbClr val="000000"/>
              </a:solidFill>
              <a:ln w="27426" cap="flat">
                <a:noFill/>
                <a:prstDash val="solid"/>
                <a:miter/>
              </a:ln>
            </p:spPr>
            <p:txBody>
              <a:bodyPr rtlCol="0" anchor="ctr"/>
              <a:lstStyle/>
              <a:p>
                <a:endParaRPr lang="en-US"/>
              </a:p>
            </p:txBody>
          </p:sp>
          <p:sp>
            <p:nvSpPr>
              <p:cNvPr id="21" name="Freeform 1100">
                <a:extLst>
                  <a:ext uri="{FF2B5EF4-FFF2-40B4-BE49-F238E27FC236}">
                    <a16:creationId xmlns:a16="http://schemas.microsoft.com/office/drawing/2014/main" id="{7A3B9294-E10D-C20B-6EB8-4BBBB69CB7F2}"/>
                  </a:ext>
                </a:extLst>
              </p:cNvPr>
              <p:cNvSpPr/>
              <p:nvPr/>
            </p:nvSpPr>
            <p:spPr>
              <a:xfrm>
                <a:off x="5142762" y="5740083"/>
                <a:ext cx="123424" cy="93253"/>
              </a:xfrm>
              <a:custGeom>
                <a:avLst/>
                <a:gdLst>
                  <a:gd name="connsiteX0" fmla="*/ 0 w 123424"/>
                  <a:gd name="connsiteY0" fmla="*/ 76797 h 93253"/>
                  <a:gd name="connsiteX1" fmla="*/ 16456 w 123424"/>
                  <a:gd name="connsiteY1" fmla="*/ 93254 h 93253"/>
                  <a:gd name="connsiteX2" fmla="*/ 106969 w 123424"/>
                  <a:gd name="connsiteY2" fmla="*/ 93254 h 93253"/>
                  <a:gd name="connsiteX3" fmla="*/ 123425 w 123424"/>
                  <a:gd name="connsiteY3" fmla="*/ 76797 h 93253"/>
                  <a:gd name="connsiteX4" fmla="*/ 123425 w 123424"/>
                  <a:gd name="connsiteY4" fmla="*/ 16457 h 93253"/>
                  <a:gd name="connsiteX5" fmla="*/ 106969 w 123424"/>
                  <a:gd name="connsiteY5" fmla="*/ 0 h 93253"/>
                  <a:gd name="connsiteX6" fmla="*/ 16456 w 123424"/>
                  <a:gd name="connsiteY6" fmla="*/ 0 h 93253"/>
                  <a:gd name="connsiteX7" fmla="*/ 0 w 123424"/>
                  <a:gd name="connsiteY7" fmla="*/ 16457 h 93253"/>
                  <a:gd name="connsiteX8" fmla="*/ 0 w 123424"/>
                  <a:gd name="connsiteY8" fmla="*/ 76797 h 93253"/>
                  <a:gd name="connsiteX9" fmla="*/ 32914 w 123424"/>
                  <a:gd name="connsiteY9" fmla="*/ 30171 h 93253"/>
                  <a:gd name="connsiteX10" fmla="*/ 90511 w 123424"/>
                  <a:gd name="connsiteY10" fmla="*/ 30171 h 93253"/>
                  <a:gd name="connsiteX11" fmla="*/ 90511 w 123424"/>
                  <a:gd name="connsiteY11" fmla="*/ 57598 h 93253"/>
                  <a:gd name="connsiteX12" fmla="*/ 32914 w 123424"/>
                  <a:gd name="connsiteY12" fmla="*/ 57598 h 93253"/>
                  <a:gd name="connsiteX13" fmla="*/ 32914 w 123424"/>
                  <a:gd name="connsiteY13" fmla="*/ 30171 h 93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23424" h="93253">
                    <a:moveTo>
                      <a:pt x="0" y="76797"/>
                    </a:moveTo>
                    <a:cubicBezTo>
                      <a:pt x="0" y="85026"/>
                      <a:pt x="8228" y="93254"/>
                      <a:pt x="16456" y="93254"/>
                    </a:cubicBezTo>
                    <a:lnTo>
                      <a:pt x="106969" y="93254"/>
                    </a:lnTo>
                    <a:cubicBezTo>
                      <a:pt x="115197" y="93254"/>
                      <a:pt x="123425" y="85026"/>
                      <a:pt x="123425" y="76797"/>
                    </a:cubicBezTo>
                    <a:lnTo>
                      <a:pt x="123425" y="16457"/>
                    </a:lnTo>
                    <a:cubicBezTo>
                      <a:pt x="123425" y="8228"/>
                      <a:pt x="115197" y="0"/>
                      <a:pt x="106969" y="0"/>
                    </a:cubicBezTo>
                    <a:lnTo>
                      <a:pt x="16456" y="0"/>
                    </a:lnTo>
                    <a:cubicBezTo>
                      <a:pt x="8228" y="0"/>
                      <a:pt x="0" y="8228"/>
                      <a:pt x="0" y="16457"/>
                    </a:cubicBezTo>
                    <a:lnTo>
                      <a:pt x="0" y="76797"/>
                    </a:lnTo>
                    <a:close/>
                    <a:moveTo>
                      <a:pt x="32914" y="30171"/>
                    </a:moveTo>
                    <a:lnTo>
                      <a:pt x="90511" y="30171"/>
                    </a:lnTo>
                    <a:lnTo>
                      <a:pt x="90511" y="57598"/>
                    </a:lnTo>
                    <a:lnTo>
                      <a:pt x="32914" y="57598"/>
                    </a:lnTo>
                    <a:lnTo>
                      <a:pt x="32914" y="30171"/>
                    </a:lnTo>
                    <a:close/>
                  </a:path>
                </a:pathLst>
              </a:custGeom>
              <a:solidFill>
                <a:srgbClr val="000000"/>
              </a:solidFill>
              <a:ln w="27426" cap="flat">
                <a:noFill/>
                <a:prstDash val="solid"/>
                <a:miter/>
              </a:ln>
            </p:spPr>
            <p:txBody>
              <a:bodyPr rtlCol="0" anchor="ctr"/>
              <a:lstStyle/>
              <a:p>
                <a:endParaRPr lang="en-US"/>
              </a:p>
            </p:txBody>
          </p:sp>
          <p:sp>
            <p:nvSpPr>
              <p:cNvPr id="22" name="Freeform 1101">
                <a:extLst>
                  <a:ext uri="{FF2B5EF4-FFF2-40B4-BE49-F238E27FC236}">
                    <a16:creationId xmlns:a16="http://schemas.microsoft.com/office/drawing/2014/main" id="{1EE9C803-DF6F-A148-AD07-656C0D551557}"/>
                  </a:ext>
                </a:extLst>
              </p:cNvPr>
              <p:cNvSpPr/>
              <p:nvPr/>
            </p:nvSpPr>
            <p:spPr>
              <a:xfrm>
                <a:off x="5296356" y="5644086"/>
                <a:ext cx="329132" cy="32912"/>
              </a:xfrm>
              <a:custGeom>
                <a:avLst/>
                <a:gdLst>
                  <a:gd name="connsiteX0" fmla="*/ 16458 w 329132"/>
                  <a:gd name="connsiteY0" fmla="*/ 32913 h 32912"/>
                  <a:gd name="connsiteX1" fmla="*/ 312676 w 329132"/>
                  <a:gd name="connsiteY1" fmla="*/ 32913 h 32912"/>
                  <a:gd name="connsiteX2" fmla="*/ 329132 w 329132"/>
                  <a:gd name="connsiteY2" fmla="*/ 16457 h 32912"/>
                  <a:gd name="connsiteX3" fmla="*/ 312676 w 329132"/>
                  <a:gd name="connsiteY3" fmla="*/ 0 h 32912"/>
                  <a:gd name="connsiteX4" fmla="*/ 16458 w 329132"/>
                  <a:gd name="connsiteY4" fmla="*/ 0 h 32912"/>
                  <a:gd name="connsiteX5" fmla="*/ 0 w 329132"/>
                  <a:gd name="connsiteY5" fmla="*/ 16457 h 32912"/>
                  <a:gd name="connsiteX6" fmla="*/ 16458 w 329132"/>
                  <a:gd name="connsiteY6" fmla="*/ 32913 h 32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2" h="32912">
                    <a:moveTo>
                      <a:pt x="16458" y="32913"/>
                    </a:moveTo>
                    <a:lnTo>
                      <a:pt x="312676" y="32913"/>
                    </a:lnTo>
                    <a:cubicBezTo>
                      <a:pt x="320904" y="32913"/>
                      <a:pt x="329132" y="24685"/>
                      <a:pt x="329132" y="16457"/>
                    </a:cubicBezTo>
                    <a:cubicBezTo>
                      <a:pt x="329132" y="8228"/>
                      <a:pt x="320904" y="0"/>
                      <a:pt x="312676" y="0"/>
                    </a:cubicBezTo>
                    <a:lnTo>
                      <a:pt x="16458" y="0"/>
                    </a:lnTo>
                    <a:cubicBezTo>
                      <a:pt x="8230" y="0"/>
                      <a:pt x="0" y="8228"/>
                      <a:pt x="0" y="16457"/>
                    </a:cubicBezTo>
                    <a:cubicBezTo>
                      <a:pt x="0" y="24685"/>
                      <a:pt x="8230" y="32913"/>
                      <a:pt x="16458" y="32913"/>
                    </a:cubicBezTo>
                    <a:close/>
                  </a:path>
                </a:pathLst>
              </a:custGeom>
              <a:solidFill>
                <a:srgbClr val="000000"/>
              </a:solidFill>
              <a:ln w="27426" cap="flat">
                <a:noFill/>
                <a:prstDash val="solid"/>
                <a:miter/>
              </a:ln>
            </p:spPr>
            <p:txBody>
              <a:bodyPr rtlCol="0" anchor="ctr"/>
              <a:lstStyle/>
              <a:p>
                <a:endParaRPr lang="en-US"/>
              </a:p>
            </p:txBody>
          </p:sp>
        </p:grpSp>
      </p:grpSp>
      <p:grpSp>
        <p:nvGrpSpPr>
          <p:cNvPr id="23" name="Graphic 3">
            <a:extLst>
              <a:ext uri="{FF2B5EF4-FFF2-40B4-BE49-F238E27FC236}">
                <a16:creationId xmlns:a16="http://schemas.microsoft.com/office/drawing/2014/main" id="{62662DBD-C17C-AE0B-F341-B8340A95D44F}"/>
              </a:ext>
            </a:extLst>
          </p:cNvPr>
          <p:cNvGrpSpPr/>
          <p:nvPr/>
        </p:nvGrpSpPr>
        <p:grpSpPr>
          <a:xfrm>
            <a:off x="547274" y="3237434"/>
            <a:ext cx="1088878" cy="1091730"/>
            <a:chOff x="10620068" y="399814"/>
            <a:chExt cx="1088878" cy="1091730"/>
          </a:xfrm>
        </p:grpSpPr>
        <p:sp>
          <p:nvSpPr>
            <p:cNvPr id="24" name="Freeform 1066">
              <a:extLst>
                <a:ext uri="{FF2B5EF4-FFF2-40B4-BE49-F238E27FC236}">
                  <a16:creationId xmlns:a16="http://schemas.microsoft.com/office/drawing/2014/main" id="{A1319FAA-9D7F-C03C-CDEF-2B8ACE15DC8E}"/>
                </a:ext>
              </a:extLst>
            </p:cNvPr>
            <p:cNvSpPr/>
            <p:nvPr/>
          </p:nvSpPr>
          <p:spPr>
            <a:xfrm>
              <a:off x="11182336" y="424610"/>
              <a:ext cx="318160" cy="359301"/>
            </a:xfrm>
            <a:custGeom>
              <a:avLst/>
              <a:gdLst>
                <a:gd name="connsiteX0" fmla="*/ 54855 w 318160"/>
                <a:gd name="connsiteY0" fmla="*/ 38399 h 359301"/>
                <a:gd name="connsiteX1" fmla="*/ 156338 w 318160"/>
                <a:gd name="connsiteY1" fmla="*/ 0 h 359301"/>
                <a:gd name="connsiteX2" fmla="*/ 271533 w 318160"/>
                <a:gd name="connsiteY2" fmla="*/ 46627 h 359301"/>
                <a:gd name="connsiteX3" fmla="*/ 318160 w 318160"/>
                <a:gd name="connsiteY3" fmla="*/ 161823 h 359301"/>
                <a:gd name="connsiteX4" fmla="*/ 238621 w 318160"/>
                <a:gd name="connsiteY4" fmla="*/ 301704 h 359301"/>
                <a:gd name="connsiteX5" fmla="*/ 213936 w 318160"/>
                <a:gd name="connsiteY5" fmla="*/ 345588 h 359301"/>
                <a:gd name="connsiteX6" fmla="*/ 213936 w 318160"/>
                <a:gd name="connsiteY6" fmla="*/ 359302 h 359301"/>
                <a:gd name="connsiteX7" fmla="*/ 175536 w 318160"/>
                <a:gd name="connsiteY7" fmla="*/ 359302 h 359301"/>
                <a:gd name="connsiteX8" fmla="*/ 175536 w 318160"/>
                <a:gd name="connsiteY8" fmla="*/ 249591 h 359301"/>
                <a:gd name="connsiteX9" fmla="*/ 194736 w 318160"/>
                <a:gd name="connsiteY9" fmla="*/ 249591 h 359301"/>
                <a:gd name="connsiteX10" fmla="*/ 211193 w 318160"/>
                <a:gd name="connsiteY10" fmla="*/ 233135 h 359301"/>
                <a:gd name="connsiteX11" fmla="*/ 194736 w 318160"/>
                <a:gd name="connsiteY11" fmla="*/ 216678 h 359301"/>
                <a:gd name="connsiteX12" fmla="*/ 123425 w 318160"/>
                <a:gd name="connsiteY12" fmla="*/ 216678 h 359301"/>
                <a:gd name="connsiteX13" fmla="*/ 106967 w 318160"/>
                <a:gd name="connsiteY13" fmla="*/ 233135 h 359301"/>
                <a:gd name="connsiteX14" fmla="*/ 123425 w 318160"/>
                <a:gd name="connsiteY14" fmla="*/ 249591 h 359301"/>
                <a:gd name="connsiteX15" fmla="*/ 142624 w 318160"/>
                <a:gd name="connsiteY15" fmla="*/ 249591 h 359301"/>
                <a:gd name="connsiteX16" fmla="*/ 142624 w 318160"/>
                <a:gd name="connsiteY16" fmla="*/ 359302 h 359301"/>
                <a:gd name="connsiteX17" fmla="*/ 104225 w 318160"/>
                <a:gd name="connsiteY17" fmla="*/ 359302 h 359301"/>
                <a:gd name="connsiteX18" fmla="*/ 104225 w 318160"/>
                <a:gd name="connsiteY18" fmla="*/ 345588 h 359301"/>
                <a:gd name="connsiteX19" fmla="*/ 79539 w 318160"/>
                <a:gd name="connsiteY19" fmla="*/ 301704 h 359301"/>
                <a:gd name="connsiteX20" fmla="*/ 0 w 318160"/>
                <a:gd name="connsiteY20" fmla="*/ 161823 h 359301"/>
                <a:gd name="connsiteX21" fmla="*/ 19200 w 318160"/>
                <a:gd name="connsiteY21" fmla="*/ 85026 h 359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18160" h="359301">
                  <a:moveTo>
                    <a:pt x="54855" y="38399"/>
                  </a:moveTo>
                  <a:cubicBezTo>
                    <a:pt x="82283" y="13714"/>
                    <a:pt x="117939" y="2743"/>
                    <a:pt x="156338" y="0"/>
                  </a:cubicBezTo>
                  <a:cubicBezTo>
                    <a:pt x="200222" y="0"/>
                    <a:pt x="241363" y="16457"/>
                    <a:pt x="271533" y="46627"/>
                  </a:cubicBezTo>
                  <a:cubicBezTo>
                    <a:pt x="301704" y="76797"/>
                    <a:pt x="318160" y="117939"/>
                    <a:pt x="318160" y="161823"/>
                  </a:cubicBezTo>
                  <a:cubicBezTo>
                    <a:pt x="318160" y="219421"/>
                    <a:pt x="287991" y="271533"/>
                    <a:pt x="238621" y="301704"/>
                  </a:cubicBezTo>
                  <a:cubicBezTo>
                    <a:pt x="222163" y="309932"/>
                    <a:pt x="213936" y="329131"/>
                    <a:pt x="213936" y="345588"/>
                  </a:cubicBezTo>
                  <a:lnTo>
                    <a:pt x="213936" y="359302"/>
                  </a:lnTo>
                  <a:lnTo>
                    <a:pt x="175536" y="359302"/>
                  </a:lnTo>
                  <a:lnTo>
                    <a:pt x="175536" y="249591"/>
                  </a:lnTo>
                  <a:lnTo>
                    <a:pt x="194736" y="249591"/>
                  </a:lnTo>
                  <a:cubicBezTo>
                    <a:pt x="202964" y="249591"/>
                    <a:pt x="211193" y="241363"/>
                    <a:pt x="211193" y="233135"/>
                  </a:cubicBezTo>
                  <a:cubicBezTo>
                    <a:pt x="211193" y="224906"/>
                    <a:pt x="202964" y="216678"/>
                    <a:pt x="194736" y="216678"/>
                  </a:cubicBezTo>
                  <a:lnTo>
                    <a:pt x="123425" y="216678"/>
                  </a:lnTo>
                  <a:cubicBezTo>
                    <a:pt x="115197" y="216678"/>
                    <a:pt x="106967" y="224906"/>
                    <a:pt x="106967" y="233135"/>
                  </a:cubicBezTo>
                  <a:cubicBezTo>
                    <a:pt x="106967" y="241363"/>
                    <a:pt x="115197" y="249591"/>
                    <a:pt x="123425" y="249591"/>
                  </a:cubicBezTo>
                  <a:lnTo>
                    <a:pt x="142624" y="249591"/>
                  </a:lnTo>
                  <a:lnTo>
                    <a:pt x="142624" y="359302"/>
                  </a:lnTo>
                  <a:lnTo>
                    <a:pt x="104225" y="359302"/>
                  </a:lnTo>
                  <a:lnTo>
                    <a:pt x="104225" y="345588"/>
                  </a:lnTo>
                  <a:cubicBezTo>
                    <a:pt x="104225" y="326389"/>
                    <a:pt x="93253" y="309932"/>
                    <a:pt x="79539" y="301704"/>
                  </a:cubicBezTo>
                  <a:cubicBezTo>
                    <a:pt x="30170" y="274276"/>
                    <a:pt x="0" y="219421"/>
                    <a:pt x="0" y="161823"/>
                  </a:cubicBezTo>
                  <a:cubicBezTo>
                    <a:pt x="0" y="134395"/>
                    <a:pt x="5486" y="106968"/>
                    <a:pt x="19200" y="85026"/>
                  </a:cubicBezTo>
                </a:path>
              </a:pathLst>
            </a:custGeom>
            <a:solidFill>
              <a:srgbClr val="00BADE"/>
            </a:solidFill>
            <a:ln w="27426" cap="flat">
              <a:noFill/>
              <a:prstDash val="solid"/>
              <a:miter/>
            </a:ln>
          </p:spPr>
          <p:txBody>
            <a:bodyPr rtlCol="0" anchor="ctr"/>
            <a:lstStyle/>
            <a:p>
              <a:endParaRPr lang="en-US"/>
            </a:p>
          </p:txBody>
        </p:sp>
        <p:grpSp>
          <p:nvGrpSpPr>
            <p:cNvPr id="25" name="Graphic 3">
              <a:extLst>
                <a:ext uri="{FF2B5EF4-FFF2-40B4-BE49-F238E27FC236}">
                  <a16:creationId xmlns:a16="http://schemas.microsoft.com/office/drawing/2014/main" id="{9E241A33-299A-7175-A7FD-8AA8BE4F9B67}"/>
                </a:ext>
              </a:extLst>
            </p:cNvPr>
            <p:cNvGrpSpPr/>
            <p:nvPr/>
          </p:nvGrpSpPr>
          <p:grpSpPr>
            <a:xfrm>
              <a:off x="10620068" y="399814"/>
              <a:ext cx="1088878" cy="1091730"/>
              <a:chOff x="10620068" y="399814"/>
              <a:chExt cx="1088878" cy="1091730"/>
            </a:xfrm>
            <a:solidFill>
              <a:srgbClr val="000000"/>
            </a:solidFill>
          </p:grpSpPr>
          <p:sp>
            <p:nvSpPr>
              <p:cNvPr id="26" name="Freeform 1068">
                <a:extLst>
                  <a:ext uri="{FF2B5EF4-FFF2-40B4-BE49-F238E27FC236}">
                    <a16:creationId xmlns:a16="http://schemas.microsoft.com/office/drawing/2014/main" id="{E1B63A7B-0F1D-F544-07F4-0FF42781E222}"/>
                  </a:ext>
                </a:extLst>
              </p:cNvPr>
              <p:cNvSpPr/>
              <p:nvPr/>
            </p:nvSpPr>
            <p:spPr>
              <a:xfrm>
                <a:off x="10847718" y="893622"/>
                <a:ext cx="32913" cy="49369"/>
              </a:xfrm>
              <a:custGeom>
                <a:avLst/>
                <a:gdLst>
                  <a:gd name="connsiteX0" fmla="*/ 16456 w 32913"/>
                  <a:gd name="connsiteY0" fmla="*/ 0 h 49369"/>
                  <a:gd name="connsiteX1" fmla="*/ 0 w 32913"/>
                  <a:gd name="connsiteY1" fmla="*/ 16457 h 49369"/>
                  <a:gd name="connsiteX2" fmla="*/ 0 w 32913"/>
                  <a:gd name="connsiteY2" fmla="*/ 32913 h 49369"/>
                  <a:gd name="connsiteX3" fmla="*/ 16456 w 32913"/>
                  <a:gd name="connsiteY3" fmla="*/ 49370 h 49369"/>
                  <a:gd name="connsiteX4" fmla="*/ 32914 w 32913"/>
                  <a:gd name="connsiteY4" fmla="*/ 32913 h 49369"/>
                  <a:gd name="connsiteX5" fmla="*/ 32914 w 32913"/>
                  <a:gd name="connsiteY5" fmla="*/ 16457 h 49369"/>
                  <a:gd name="connsiteX6" fmla="*/ 16456 w 32913"/>
                  <a:gd name="connsiteY6" fmla="*/ 0 h 4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49369">
                    <a:moveTo>
                      <a:pt x="16456" y="0"/>
                    </a:moveTo>
                    <a:cubicBezTo>
                      <a:pt x="8228" y="0"/>
                      <a:pt x="0" y="8228"/>
                      <a:pt x="0" y="16457"/>
                    </a:cubicBezTo>
                    <a:lnTo>
                      <a:pt x="0" y="32913"/>
                    </a:lnTo>
                    <a:cubicBezTo>
                      <a:pt x="0" y="41141"/>
                      <a:pt x="8228" y="49370"/>
                      <a:pt x="16456" y="49370"/>
                    </a:cubicBezTo>
                    <a:cubicBezTo>
                      <a:pt x="24686" y="49370"/>
                      <a:pt x="32914" y="41141"/>
                      <a:pt x="32914" y="32913"/>
                    </a:cubicBezTo>
                    <a:lnTo>
                      <a:pt x="32914" y="16457"/>
                    </a:lnTo>
                    <a:cubicBezTo>
                      <a:pt x="32914" y="8228"/>
                      <a:pt x="24686" y="0"/>
                      <a:pt x="16456" y="0"/>
                    </a:cubicBezTo>
                    <a:close/>
                  </a:path>
                </a:pathLst>
              </a:custGeom>
              <a:solidFill>
                <a:srgbClr val="000000"/>
              </a:solidFill>
              <a:ln w="27426" cap="flat">
                <a:noFill/>
                <a:prstDash val="solid"/>
                <a:miter/>
              </a:ln>
            </p:spPr>
            <p:txBody>
              <a:bodyPr rtlCol="0" anchor="ctr"/>
              <a:lstStyle/>
              <a:p>
                <a:endParaRPr lang="en-US"/>
              </a:p>
            </p:txBody>
          </p:sp>
          <p:sp>
            <p:nvSpPr>
              <p:cNvPr id="27" name="Freeform 1069">
                <a:extLst>
                  <a:ext uri="{FF2B5EF4-FFF2-40B4-BE49-F238E27FC236}">
                    <a16:creationId xmlns:a16="http://schemas.microsoft.com/office/drawing/2014/main" id="{E0FC19D4-2252-1B78-0A90-7DFA9E8C6A5C}"/>
                  </a:ext>
                </a:extLst>
              </p:cNvPr>
              <p:cNvSpPr/>
              <p:nvPr/>
            </p:nvSpPr>
            <p:spPr>
              <a:xfrm>
                <a:off x="10987598" y="893622"/>
                <a:ext cx="32913" cy="49369"/>
              </a:xfrm>
              <a:custGeom>
                <a:avLst/>
                <a:gdLst>
                  <a:gd name="connsiteX0" fmla="*/ 16458 w 32913"/>
                  <a:gd name="connsiteY0" fmla="*/ 49370 h 49369"/>
                  <a:gd name="connsiteX1" fmla="*/ 32914 w 32913"/>
                  <a:gd name="connsiteY1" fmla="*/ 32913 h 49369"/>
                  <a:gd name="connsiteX2" fmla="*/ 32914 w 32913"/>
                  <a:gd name="connsiteY2" fmla="*/ 16457 h 49369"/>
                  <a:gd name="connsiteX3" fmla="*/ 16458 w 32913"/>
                  <a:gd name="connsiteY3" fmla="*/ 0 h 49369"/>
                  <a:gd name="connsiteX4" fmla="*/ 0 w 32913"/>
                  <a:gd name="connsiteY4" fmla="*/ 16457 h 49369"/>
                  <a:gd name="connsiteX5" fmla="*/ 0 w 32913"/>
                  <a:gd name="connsiteY5" fmla="*/ 32913 h 49369"/>
                  <a:gd name="connsiteX6" fmla="*/ 16458 w 32913"/>
                  <a:gd name="connsiteY6" fmla="*/ 49370 h 49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49369">
                    <a:moveTo>
                      <a:pt x="16458" y="49370"/>
                    </a:moveTo>
                    <a:cubicBezTo>
                      <a:pt x="24686" y="49370"/>
                      <a:pt x="32914" y="41141"/>
                      <a:pt x="32914" y="32913"/>
                    </a:cubicBezTo>
                    <a:lnTo>
                      <a:pt x="32914" y="16457"/>
                    </a:lnTo>
                    <a:cubicBezTo>
                      <a:pt x="32914" y="8228"/>
                      <a:pt x="24686" y="0"/>
                      <a:pt x="16458" y="0"/>
                    </a:cubicBezTo>
                    <a:cubicBezTo>
                      <a:pt x="8230" y="0"/>
                      <a:pt x="0" y="8228"/>
                      <a:pt x="0" y="16457"/>
                    </a:cubicBezTo>
                    <a:lnTo>
                      <a:pt x="0" y="32913"/>
                    </a:lnTo>
                    <a:cubicBezTo>
                      <a:pt x="0" y="43884"/>
                      <a:pt x="8230" y="49370"/>
                      <a:pt x="16458" y="49370"/>
                    </a:cubicBezTo>
                    <a:close/>
                  </a:path>
                </a:pathLst>
              </a:custGeom>
              <a:solidFill>
                <a:srgbClr val="000000"/>
              </a:solidFill>
              <a:ln w="27426" cap="flat">
                <a:noFill/>
                <a:prstDash val="solid"/>
                <a:miter/>
              </a:ln>
            </p:spPr>
            <p:txBody>
              <a:bodyPr rtlCol="0" anchor="ctr"/>
              <a:lstStyle/>
              <a:p>
                <a:endParaRPr lang="en-US"/>
              </a:p>
            </p:txBody>
          </p:sp>
          <p:sp>
            <p:nvSpPr>
              <p:cNvPr id="28" name="Freeform 1070">
                <a:extLst>
                  <a:ext uri="{FF2B5EF4-FFF2-40B4-BE49-F238E27FC236}">
                    <a16:creationId xmlns:a16="http://schemas.microsoft.com/office/drawing/2014/main" id="{4FF02DF6-3A10-5F1F-04B0-FACA87798A6E}"/>
                  </a:ext>
                </a:extLst>
              </p:cNvPr>
              <p:cNvSpPr/>
              <p:nvPr/>
            </p:nvSpPr>
            <p:spPr>
              <a:xfrm>
                <a:off x="10888748" y="981279"/>
                <a:ext cx="93476" cy="49480"/>
              </a:xfrm>
              <a:custGeom>
                <a:avLst/>
                <a:gdLst>
                  <a:gd name="connsiteX0" fmla="*/ 90622 w 93476"/>
                  <a:gd name="connsiteY0" fmla="*/ 24796 h 49480"/>
                  <a:gd name="connsiteX1" fmla="*/ 85136 w 93476"/>
                  <a:gd name="connsiteY1" fmla="*/ 2854 h 49480"/>
                  <a:gd name="connsiteX2" fmla="*/ 63194 w 93476"/>
                  <a:gd name="connsiteY2" fmla="*/ 8339 h 49480"/>
                  <a:gd name="connsiteX3" fmla="*/ 46738 w 93476"/>
                  <a:gd name="connsiteY3" fmla="*/ 19311 h 49480"/>
                  <a:gd name="connsiteX4" fmla="*/ 30281 w 93476"/>
                  <a:gd name="connsiteY4" fmla="*/ 8339 h 49480"/>
                  <a:gd name="connsiteX5" fmla="*/ 8339 w 93476"/>
                  <a:gd name="connsiteY5" fmla="*/ 2854 h 49480"/>
                  <a:gd name="connsiteX6" fmla="*/ 2853 w 93476"/>
                  <a:gd name="connsiteY6" fmla="*/ 24796 h 49480"/>
                  <a:gd name="connsiteX7" fmla="*/ 46738 w 93476"/>
                  <a:gd name="connsiteY7" fmla="*/ 49481 h 49480"/>
                  <a:gd name="connsiteX8" fmla="*/ 90622 w 93476"/>
                  <a:gd name="connsiteY8" fmla="*/ 24796 h 494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76" h="49480">
                    <a:moveTo>
                      <a:pt x="90622" y="24796"/>
                    </a:moveTo>
                    <a:cubicBezTo>
                      <a:pt x="96108" y="16568"/>
                      <a:pt x="93366" y="8339"/>
                      <a:pt x="85136" y="2854"/>
                    </a:cubicBezTo>
                    <a:cubicBezTo>
                      <a:pt x="76908" y="-2632"/>
                      <a:pt x="68680" y="111"/>
                      <a:pt x="63194" y="8339"/>
                    </a:cubicBezTo>
                    <a:cubicBezTo>
                      <a:pt x="60452" y="13825"/>
                      <a:pt x="52224" y="19311"/>
                      <a:pt x="46738" y="19311"/>
                    </a:cubicBezTo>
                    <a:cubicBezTo>
                      <a:pt x="41253" y="19311"/>
                      <a:pt x="33025" y="16568"/>
                      <a:pt x="30281" y="8339"/>
                    </a:cubicBezTo>
                    <a:cubicBezTo>
                      <a:pt x="24797" y="111"/>
                      <a:pt x="16567" y="-2632"/>
                      <a:pt x="8339" y="2854"/>
                    </a:cubicBezTo>
                    <a:cubicBezTo>
                      <a:pt x="111" y="8339"/>
                      <a:pt x="-2631" y="16568"/>
                      <a:pt x="2853" y="24796"/>
                    </a:cubicBezTo>
                    <a:cubicBezTo>
                      <a:pt x="11083" y="41253"/>
                      <a:pt x="30281" y="49481"/>
                      <a:pt x="46738" y="49481"/>
                    </a:cubicBezTo>
                    <a:cubicBezTo>
                      <a:pt x="63194" y="49481"/>
                      <a:pt x="79652" y="41253"/>
                      <a:pt x="90622" y="24796"/>
                    </a:cubicBezTo>
                    <a:close/>
                  </a:path>
                </a:pathLst>
              </a:custGeom>
              <a:solidFill>
                <a:srgbClr val="000000"/>
              </a:solidFill>
              <a:ln w="27426" cap="flat">
                <a:noFill/>
                <a:prstDash val="solid"/>
                <a:miter/>
              </a:ln>
            </p:spPr>
            <p:txBody>
              <a:bodyPr rtlCol="0" anchor="ctr"/>
              <a:lstStyle/>
              <a:p>
                <a:endParaRPr lang="en-US"/>
              </a:p>
            </p:txBody>
          </p:sp>
          <p:sp>
            <p:nvSpPr>
              <p:cNvPr id="29" name="Freeform 1071">
                <a:extLst>
                  <a:ext uri="{FF2B5EF4-FFF2-40B4-BE49-F238E27FC236}">
                    <a16:creationId xmlns:a16="http://schemas.microsoft.com/office/drawing/2014/main" id="{42D9EE0D-3DCC-51D1-F9E1-4C040B8CCF69}"/>
                  </a:ext>
                </a:extLst>
              </p:cNvPr>
              <p:cNvSpPr/>
              <p:nvPr/>
            </p:nvSpPr>
            <p:spPr>
              <a:xfrm>
                <a:off x="10620068" y="611117"/>
                <a:ext cx="625430" cy="880426"/>
              </a:xfrm>
              <a:custGeom>
                <a:avLst/>
                <a:gdLst>
                  <a:gd name="connsiteX0" fmla="*/ 471756 w 625430"/>
                  <a:gd name="connsiteY0" fmla="*/ 600665 h 880426"/>
                  <a:gd name="connsiteX1" fmla="*/ 416901 w 625430"/>
                  <a:gd name="connsiteY1" fmla="*/ 600665 h 880426"/>
                  <a:gd name="connsiteX2" fmla="*/ 416901 w 625430"/>
                  <a:gd name="connsiteY2" fmla="*/ 532096 h 880426"/>
                  <a:gd name="connsiteX3" fmla="*/ 504668 w 625430"/>
                  <a:gd name="connsiteY3" fmla="*/ 386729 h 880426"/>
                  <a:gd name="connsiteX4" fmla="*/ 523868 w 625430"/>
                  <a:gd name="connsiteY4" fmla="*/ 386729 h 880426"/>
                  <a:gd name="connsiteX5" fmla="*/ 575981 w 625430"/>
                  <a:gd name="connsiteY5" fmla="*/ 334617 h 880426"/>
                  <a:gd name="connsiteX6" fmla="*/ 575981 w 625430"/>
                  <a:gd name="connsiteY6" fmla="*/ 263305 h 880426"/>
                  <a:gd name="connsiteX7" fmla="*/ 540326 w 625430"/>
                  <a:gd name="connsiteY7" fmla="*/ 213936 h 880426"/>
                  <a:gd name="connsiteX8" fmla="*/ 540326 w 625430"/>
                  <a:gd name="connsiteY8" fmla="*/ 156338 h 880426"/>
                  <a:gd name="connsiteX9" fmla="*/ 383987 w 625430"/>
                  <a:gd name="connsiteY9" fmla="*/ 0 h 880426"/>
                  <a:gd name="connsiteX10" fmla="*/ 244105 w 625430"/>
                  <a:gd name="connsiteY10" fmla="*/ 0 h 880426"/>
                  <a:gd name="connsiteX11" fmla="*/ 87769 w 625430"/>
                  <a:gd name="connsiteY11" fmla="*/ 156338 h 880426"/>
                  <a:gd name="connsiteX12" fmla="*/ 87769 w 625430"/>
                  <a:gd name="connsiteY12" fmla="*/ 213936 h 880426"/>
                  <a:gd name="connsiteX13" fmla="*/ 52112 w 625430"/>
                  <a:gd name="connsiteY13" fmla="*/ 263305 h 880426"/>
                  <a:gd name="connsiteX14" fmla="*/ 52112 w 625430"/>
                  <a:gd name="connsiteY14" fmla="*/ 334617 h 880426"/>
                  <a:gd name="connsiteX15" fmla="*/ 104225 w 625430"/>
                  <a:gd name="connsiteY15" fmla="*/ 386729 h 880426"/>
                  <a:gd name="connsiteX16" fmla="*/ 123425 w 625430"/>
                  <a:gd name="connsiteY16" fmla="*/ 386729 h 880426"/>
                  <a:gd name="connsiteX17" fmla="*/ 211193 w 625430"/>
                  <a:gd name="connsiteY17" fmla="*/ 532096 h 880426"/>
                  <a:gd name="connsiteX18" fmla="*/ 211193 w 625430"/>
                  <a:gd name="connsiteY18" fmla="*/ 600665 h 880426"/>
                  <a:gd name="connsiteX19" fmla="*/ 156338 w 625430"/>
                  <a:gd name="connsiteY19" fmla="*/ 600665 h 880426"/>
                  <a:gd name="connsiteX20" fmla="*/ 0 w 625430"/>
                  <a:gd name="connsiteY20" fmla="*/ 757002 h 880426"/>
                  <a:gd name="connsiteX21" fmla="*/ 0 w 625430"/>
                  <a:gd name="connsiteY21" fmla="*/ 828314 h 880426"/>
                  <a:gd name="connsiteX22" fmla="*/ 52112 w 625430"/>
                  <a:gd name="connsiteY22" fmla="*/ 880427 h 880426"/>
                  <a:gd name="connsiteX23" fmla="*/ 109711 w 625430"/>
                  <a:gd name="connsiteY23" fmla="*/ 880427 h 880426"/>
                  <a:gd name="connsiteX24" fmla="*/ 126167 w 625430"/>
                  <a:gd name="connsiteY24" fmla="*/ 863970 h 880426"/>
                  <a:gd name="connsiteX25" fmla="*/ 109711 w 625430"/>
                  <a:gd name="connsiteY25" fmla="*/ 847514 h 880426"/>
                  <a:gd name="connsiteX26" fmla="*/ 49369 w 625430"/>
                  <a:gd name="connsiteY26" fmla="*/ 847514 h 880426"/>
                  <a:gd name="connsiteX27" fmla="*/ 30170 w 625430"/>
                  <a:gd name="connsiteY27" fmla="*/ 828314 h 880426"/>
                  <a:gd name="connsiteX28" fmla="*/ 30170 w 625430"/>
                  <a:gd name="connsiteY28" fmla="*/ 757002 h 880426"/>
                  <a:gd name="connsiteX29" fmla="*/ 156338 w 625430"/>
                  <a:gd name="connsiteY29" fmla="*/ 630835 h 880426"/>
                  <a:gd name="connsiteX30" fmla="*/ 189250 w 625430"/>
                  <a:gd name="connsiteY30" fmla="*/ 630835 h 880426"/>
                  <a:gd name="connsiteX31" fmla="*/ 156338 w 625430"/>
                  <a:gd name="connsiteY31" fmla="*/ 666491 h 880426"/>
                  <a:gd name="connsiteX32" fmla="*/ 148108 w 625430"/>
                  <a:gd name="connsiteY32" fmla="*/ 693919 h 880426"/>
                  <a:gd name="connsiteX33" fmla="*/ 161822 w 625430"/>
                  <a:gd name="connsiteY33" fmla="*/ 718604 h 880426"/>
                  <a:gd name="connsiteX34" fmla="*/ 304447 w 625430"/>
                  <a:gd name="connsiteY34" fmla="*/ 811858 h 880426"/>
                  <a:gd name="connsiteX35" fmla="*/ 312674 w 625430"/>
                  <a:gd name="connsiteY35" fmla="*/ 814601 h 880426"/>
                  <a:gd name="connsiteX36" fmla="*/ 320904 w 625430"/>
                  <a:gd name="connsiteY36" fmla="*/ 811858 h 880426"/>
                  <a:gd name="connsiteX37" fmla="*/ 320904 w 625430"/>
                  <a:gd name="connsiteY37" fmla="*/ 811858 h 880426"/>
                  <a:gd name="connsiteX38" fmla="*/ 320904 w 625430"/>
                  <a:gd name="connsiteY38" fmla="*/ 811858 h 880426"/>
                  <a:gd name="connsiteX39" fmla="*/ 320904 w 625430"/>
                  <a:gd name="connsiteY39" fmla="*/ 811858 h 880426"/>
                  <a:gd name="connsiteX40" fmla="*/ 460785 w 625430"/>
                  <a:gd name="connsiteY40" fmla="*/ 718604 h 880426"/>
                  <a:gd name="connsiteX41" fmla="*/ 474498 w 625430"/>
                  <a:gd name="connsiteY41" fmla="*/ 693919 h 880426"/>
                  <a:gd name="connsiteX42" fmla="*/ 466270 w 625430"/>
                  <a:gd name="connsiteY42" fmla="*/ 666491 h 880426"/>
                  <a:gd name="connsiteX43" fmla="*/ 433357 w 625430"/>
                  <a:gd name="connsiteY43" fmla="*/ 630835 h 880426"/>
                  <a:gd name="connsiteX44" fmla="*/ 466270 w 625430"/>
                  <a:gd name="connsiteY44" fmla="*/ 630835 h 880426"/>
                  <a:gd name="connsiteX45" fmla="*/ 592437 w 625430"/>
                  <a:gd name="connsiteY45" fmla="*/ 757002 h 880426"/>
                  <a:gd name="connsiteX46" fmla="*/ 592437 w 625430"/>
                  <a:gd name="connsiteY46" fmla="*/ 828314 h 880426"/>
                  <a:gd name="connsiteX47" fmla="*/ 573237 w 625430"/>
                  <a:gd name="connsiteY47" fmla="*/ 847514 h 880426"/>
                  <a:gd name="connsiteX48" fmla="*/ 167308 w 625430"/>
                  <a:gd name="connsiteY48" fmla="*/ 847514 h 880426"/>
                  <a:gd name="connsiteX49" fmla="*/ 150852 w 625430"/>
                  <a:gd name="connsiteY49" fmla="*/ 863970 h 880426"/>
                  <a:gd name="connsiteX50" fmla="*/ 167308 w 625430"/>
                  <a:gd name="connsiteY50" fmla="*/ 880427 h 880426"/>
                  <a:gd name="connsiteX51" fmla="*/ 573237 w 625430"/>
                  <a:gd name="connsiteY51" fmla="*/ 880427 h 880426"/>
                  <a:gd name="connsiteX52" fmla="*/ 625351 w 625430"/>
                  <a:gd name="connsiteY52" fmla="*/ 828314 h 880426"/>
                  <a:gd name="connsiteX53" fmla="*/ 625351 w 625430"/>
                  <a:gd name="connsiteY53" fmla="*/ 757002 h 880426"/>
                  <a:gd name="connsiteX54" fmla="*/ 471756 w 625430"/>
                  <a:gd name="connsiteY54" fmla="*/ 600665 h 880426"/>
                  <a:gd name="connsiteX55" fmla="*/ 471756 w 625430"/>
                  <a:gd name="connsiteY55" fmla="*/ 600665 h 880426"/>
                  <a:gd name="connsiteX56" fmla="*/ 545810 w 625430"/>
                  <a:gd name="connsiteY56" fmla="*/ 334617 h 880426"/>
                  <a:gd name="connsiteX57" fmla="*/ 526612 w 625430"/>
                  <a:gd name="connsiteY57" fmla="*/ 353816 h 880426"/>
                  <a:gd name="connsiteX58" fmla="*/ 507412 w 625430"/>
                  <a:gd name="connsiteY58" fmla="*/ 353816 h 880426"/>
                  <a:gd name="connsiteX59" fmla="*/ 507412 w 625430"/>
                  <a:gd name="connsiteY59" fmla="*/ 244106 h 880426"/>
                  <a:gd name="connsiteX60" fmla="*/ 526612 w 625430"/>
                  <a:gd name="connsiteY60" fmla="*/ 244106 h 880426"/>
                  <a:gd name="connsiteX61" fmla="*/ 545810 w 625430"/>
                  <a:gd name="connsiteY61" fmla="*/ 263305 h 880426"/>
                  <a:gd name="connsiteX62" fmla="*/ 545810 w 625430"/>
                  <a:gd name="connsiteY62" fmla="*/ 334617 h 880426"/>
                  <a:gd name="connsiteX63" fmla="*/ 244105 w 625430"/>
                  <a:gd name="connsiteY63" fmla="*/ 32913 h 880426"/>
                  <a:gd name="connsiteX64" fmla="*/ 383987 w 625430"/>
                  <a:gd name="connsiteY64" fmla="*/ 32913 h 880426"/>
                  <a:gd name="connsiteX65" fmla="*/ 510154 w 625430"/>
                  <a:gd name="connsiteY65" fmla="*/ 159080 h 880426"/>
                  <a:gd name="connsiteX66" fmla="*/ 510154 w 625430"/>
                  <a:gd name="connsiteY66" fmla="*/ 213936 h 880426"/>
                  <a:gd name="connsiteX67" fmla="*/ 455299 w 625430"/>
                  <a:gd name="connsiteY67" fmla="*/ 213936 h 880426"/>
                  <a:gd name="connsiteX68" fmla="*/ 400443 w 625430"/>
                  <a:gd name="connsiteY68" fmla="*/ 161823 h 880426"/>
                  <a:gd name="connsiteX69" fmla="*/ 405929 w 625430"/>
                  <a:gd name="connsiteY69" fmla="*/ 123424 h 880426"/>
                  <a:gd name="connsiteX70" fmla="*/ 389473 w 625430"/>
                  <a:gd name="connsiteY70" fmla="*/ 106968 h 880426"/>
                  <a:gd name="connsiteX71" fmla="*/ 373016 w 625430"/>
                  <a:gd name="connsiteY71" fmla="*/ 123424 h 880426"/>
                  <a:gd name="connsiteX72" fmla="*/ 282505 w 625430"/>
                  <a:gd name="connsiteY72" fmla="*/ 213936 h 880426"/>
                  <a:gd name="connsiteX73" fmla="*/ 115197 w 625430"/>
                  <a:gd name="connsiteY73" fmla="*/ 213936 h 880426"/>
                  <a:gd name="connsiteX74" fmla="*/ 115197 w 625430"/>
                  <a:gd name="connsiteY74" fmla="*/ 159080 h 880426"/>
                  <a:gd name="connsiteX75" fmla="*/ 244105 w 625430"/>
                  <a:gd name="connsiteY75" fmla="*/ 32913 h 880426"/>
                  <a:gd name="connsiteX76" fmla="*/ 82283 w 625430"/>
                  <a:gd name="connsiteY76" fmla="*/ 334617 h 880426"/>
                  <a:gd name="connsiteX77" fmla="*/ 82283 w 625430"/>
                  <a:gd name="connsiteY77" fmla="*/ 263305 h 880426"/>
                  <a:gd name="connsiteX78" fmla="*/ 101483 w 625430"/>
                  <a:gd name="connsiteY78" fmla="*/ 244106 h 880426"/>
                  <a:gd name="connsiteX79" fmla="*/ 120681 w 625430"/>
                  <a:gd name="connsiteY79" fmla="*/ 244106 h 880426"/>
                  <a:gd name="connsiteX80" fmla="*/ 120681 w 625430"/>
                  <a:gd name="connsiteY80" fmla="*/ 353816 h 880426"/>
                  <a:gd name="connsiteX81" fmla="*/ 101483 w 625430"/>
                  <a:gd name="connsiteY81" fmla="*/ 353816 h 880426"/>
                  <a:gd name="connsiteX82" fmla="*/ 82283 w 625430"/>
                  <a:gd name="connsiteY82" fmla="*/ 334617 h 880426"/>
                  <a:gd name="connsiteX83" fmla="*/ 153594 w 625430"/>
                  <a:gd name="connsiteY83" fmla="*/ 370273 h 880426"/>
                  <a:gd name="connsiteX84" fmla="*/ 153594 w 625430"/>
                  <a:gd name="connsiteY84" fmla="*/ 244106 h 880426"/>
                  <a:gd name="connsiteX85" fmla="*/ 285247 w 625430"/>
                  <a:gd name="connsiteY85" fmla="*/ 244106 h 880426"/>
                  <a:gd name="connsiteX86" fmla="*/ 378502 w 625430"/>
                  <a:gd name="connsiteY86" fmla="*/ 200222 h 880426"/>
                  <a:gd name="connsiteX87" fmla="*/ 455299 w 625430"/>
                  <a:gd name="connsiteY87" fmla="*/ 244106 h 880426"/>
                  <a:gd name="connsiteX88" fmla="*/ 474498 w 625430"/>
                  <a:gd name="connsiteY88" fmla="*/ 244106 h 880426"/>
                  <a:gd name="connsiteX89" fmla="*/ 474498 w 625430"/>
                  <a:gd name="connsiteY89" fmla="*/ 370273 h 880426"/>
                  <a:gd name="connsiteX90" fmla="*/ 474498 w 625430"/>
                  <a:gd name="connsiteY90" fmla="*/ 370273 h 880426"/>
                  <a:gd name="connsiteX91" fmla="*/ 315418 w 625430"/>
                  <a:gd name="connsiteY91" fmla="*/ 529353 h 880426"/>
                  <a:gd name="connsiteX92" fmla="*/ 153594 w 625430"/>
                  <a:gd name="connsiteY92" fmla="*/ 370273 h 880426"/>
                  <a:gd name="connsiteX93" fmla="*/ 153594 w 625430"/>
                  <a:gd name="connsiteY93" fmla="*/ 370273 h 880426"/>
                  <a:gd name="connsiteX94" fmla="*/ 315418 w 625430"/>
                  <a:gd name="connsiteY94" fmla="*/ 562266 h 880426"/>
                  <a:gd name="connsiteX95" fmla="*/ 386730 w 625430"/>
                  <a:gd name="connsiteY95" fmla="*/ 548552 h 880426"/>
                  <a:gd name="connsiteX96" fmla="*/ 386730 w 625430"/>
                  <a:gd name="connsiteY96" fmla="*/ 614379 h 880426"/>
                  <a:gd name="connsiteX97" fmla="*/ 373016 w 625430"/>
                  <a:gd name="connsiteY97" fmla="*/ 644549 h 880426"/>
                  <a:gd name="connsiteX98" fmla="*/ 257819 w 625430"/>
                  <a:gd name="connsiteY98" fmla="*/ 644549 h 880426"/>
                  <a:gd name="connsiteX99" fmla="*/ 244105 w 625430"/>
                  <a:gd name="connsiteY99" fmla="*/ 614379 h 880426"/>
                  <a:gd name="connsiteX100" fmla="*/ 244105 w 625430"/>
                  <a:gd name="connsiteY100" fmla="*/ 548552 h 880426"/>
                  <a:gd name="connsiteX101" fmla="*/ 315418 w 625430"/>
                  <a:gd name="connsiteY101" fmla="*/ 562266 h 880426"/>
                  <a:gd name="connsiteX102" fmla="*/ 315418 w 625430"/>
                  <a:gd name="connsiteY102" fmla="*/ 562266 h 880426"/>
                  <a:gd name="connsiteX103" fmla="*/ 356560 w 625430"/>
                  <a:gd name="connsiteY103" fmla="*/ 674719 h 880426"/>
                  <a:gd name="connsiteX104" fmla="*/ 315418 w 625430"/>
                  <a:gd name="connsiteY104" fmla="*/ 762488 h 880426"/>
                  <a:gd name="connsiteX105" fmla="*/ 271533 w 625430"/>
                  <a:gd name="connsiteY105" fmla="*/ 674719 h 880426"/>
                  <a:gd name="connsiteX106" fmla="*/ 356560 w 625430"/>
                  <a:gd name="connsiteY106" fmla="*/ 674719 h 880426"/>
                  <a:gd name="connsiteX107" fmla="*/ 181022 w 625430"/>
                  <a:gd name="connsiteY107" fmla="*/ 691176 h 880426"/>
                  <a:gd name="connsiteX108" fmla="*/ 181022 w 625430"/>
                  <a:gd name="connsiteY108" fmla="*/ 691176 h 880426"/>
                  <a:gd name="connsiteX109" fmla="*/ 222163 w 625430"/>
                  <a:gd name="connsiteY109" fmla="*/ 644549 h 880426"/>
                  <a:gd name="connsiteX110" fmla="*/ 274277 w 625430"/>
                  <a:gd name="connsiteY110" fmla="*/ 754260 h 880426"/>
                  <a:gd name="connsiteX111" fmla="*/ 181022 w 625430"/>
                  <a:gd name="connsiteY111" fmla="*/ 691176 h 880426"/>
                  <a:gd name="connsiteX112" fmla="*/ 181022 w 625430"/>
                  <a:gd name="connsiteY112" fmla="*/ 691176 h 880426"/>
                  <a:gd name="connsiteX113" fmla="*/ 181022 w 625430"/>
                  <a:gd name="connsiteY113" fmla="*/ 691176 h 880426"/>
                  <a:gd name="connsiteX114" fmla="*/ 447071 w 625430"/>
                  <a:gd name="connsiteY114" fmla="*/ 691176 h 880426"/>
                  <a:gd name="connsiteX115" fmla="*/ 447071 w 625430"/>
                  <a:gd name="connsiteY115" fmla="*/ 691176 h 880426"/>
                  <a:gd name="connsiteX116" fmla="*/ 353816 w 625430"/>
                  <a:gd name="connsiteY116" fmla="*/ 754260 h 880426"/>
                  <a:gd name="connsiteX117" fmla="*/ 405929 w 625430"/>
                  <a:gd name="connsiteY117" fmla="*/ 644549 h 880426"/>
                  <a:gd name="connsiteX118" fmla="*/ 447071 w 625430"/>
                  <a:gd name="connsiteY118" fmla="*/ 691176 h 880426"/>
                  <a:gd name="connsiteX119" fmla="*/ 447071 w 625430"/>
                  <a:gd name="connsiteY119" fmla="*/ 691176 h 880426"/>
                  <a:gd name="connsiteX120" fmla="*/ 447071 w 625430"/>
                  <a:gd name="connsiteY120" fmla="*/ 691176 h 880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625430" h="880426">
                    <a:moveTo>
                      <a:pt x="471756" y="600665"/>
                    </a:moveTo>
                    <a:lnTo>
                      <a:pt x="416901" y="600665"/>
                    </a:lnTo>
                    <a:lnTo>
                      <a:pt x="416901" y="532096"/>
                    </a:lnTo>
                    <a:cubicBezTo>
                      <a:pt x="466270" y="501926"/>
                      <a:pt x="499184" y="447070"/>
                      <a:pt x="504668" y="386729"/>
                    </a:cubicBezTo>
                    <a:lnTo>
                      <a:pt x="523868" y="386729"/>
                    </a:lnTo>
                    <a:cubicBezTo>
                      <a:pt x="551296" y="386729"/>
                      <a:pt x="575981" y="364787"/>
                      <a:pt x="575981" y="334617"/>
                    </a:cubicBezTo>
                    <a:lnTo>
                      <a:pt x="575981" y="263305"/>
                    </a:lnTo>
                    <a:cubicBezTo>
                      <a:pt x="575981" y="241363"/>
                      <a:pt x="562267" y="222164"/>
                      <a:pt x="540326" y="213936"/>
                    </a:cubicBezTo>
                    <a:lnTo>
                      <a:pt x="540326" y="156338"/>
                    </a:lnTo>
                    <a:cubicBezTo>
                      <a:pt x="540326" y="68569"/>
                      <a:pt x="469013" y="0"/>
                      <a:pt x="383987" y="0"/>
                    </a:cubicBezTo>
                    <a:lnTo>
                      <a:pt x="244105" y="0"/>
                    </a:lnTo>
                    <a:cubicBezTo>
                      <a:pt x="156338" y="0"/>
                      <a:pt x="87769" y="71312"/>
                      <a:pt x="87769" y="156338"/>
                    </a:cubicBezTo>
                    <a:lnTo>
                      <a:pt x="87769" y="213936"/>
                    </a:lnTo>
                    <a:cubicBezTo>
                      <a:pt x="68569" y="219421"/>
                      <a:pt x="52112" y="238620"/>
                      <a:pt x="52112" y="263305"/>
                    </a:cubicBezTo>
                    <a:lnTo>
                      <a:pt x="52112" y="334617"/>
                    </a:lnTo>
                    <a:cubicBezTo>
                      <a:pt x="52112" y="362045"/>
                      <a:pt x="74055" y="386729"/>
                      <a:pt x="104225" y="386729"/>
                    </a:cubicBezTo>
                    <a:lnTo>
                      <a:pt x="123425" y="386729"/>
                    </a:lnTo>
                    <a:cubicBezTo>
                      <a:pt x="128910" y="447070"/>
                      <a:pt x="161822" y="501926"/>
                      <a:pt x="211193" y="532096"/>
                    </a:cubicBezTo>
                    <a:lnTo>
                      <a:pt x="211193" y="600665"/>
                    </a:lnTo>
                    <a:lnTo>
                      <a:pt x="156338" y="600665"/>
                    </a:lnTo>
                    <a:cubicBezTo>
                      <a:pt x="68569" y="600665"/>
                      <a:pt x="0" y="671977"/>
                      <a:pt x="0" y="757002"/>
                    </a:cubicBezTo>
                    <a:lnTo>
                      <a:pt x="0" y="828314"/>
                    </a:lnTo>
                    <a:cubicBezTo>
                      <a:pt x="0" y="855742"/>
                      <a:pt x="21942" y="880427"/>
                      <a:pt x="52112" y="880427"/>
                    </a:cubicBezTo>
                    <a:lnTo>
                      <a:pt x="109711" y="880427"/>
                    </a:lnTo>
                    <a:cubicBezTo>
                      <a:pt x="117939" y="880427"/>
                      <a:pt x="126167" y="872198"/>
                      <a:pt x="126167" y="863970"/>
                    </a:cubicBezTo>
                    <a:cubicBezTo>
                      <a:pt x="126167" y="855742"/>
                      <a:pt x="117939" y="847514"/>
                      <a:pt x="109711" y="847514"/>
                    </a:cubicBezTo>
                    <a:lnTo>
                      <a:pt x="49369" y="847514"/>
                    </a:lnTo>
                    <a:cubicBezTo>
                      <a:pt x="38398" y="847514"/>
                      <a:pt x="30170" y="839285"/>
                      <a:pt x="30170" y="828314"/>
                    </a:cubicBezTo>
                    <a:lnTo>
                      <a:pt x="30170" y="757002"/>
                    </a:lnTo>
                    <a:cubicBezTo>
                      <a:pt x="30170" y="688433"/>
                      <a:pt x="85025" y="630835"/>
                      <a:pt x="156338" y="630835"/>
                    </a:cubicBezTo>
                    <a:lnTo>
                      <a:pt x="189250" y="630835"/>
                    </a:lnTo>
                    <a:lnTo>
                      <a:pt x="156338" y="666491"/>
                    </a:lnTo>
                    <a:cubicBezTo>
                      <a:pt x="150852" y="674719"/>
                      <a:pt x="145366" y="682948"/>
                      <a:pt x="148108" y="693919"/>
                    </a:cubicBezTo>
                    <a:cubicBezTo>
                      <a:pt x="148108" y="704890"/>
                      <a:pt x="153594" y="713118"/>
                      <a:pt x="161822" y="718604"/>
                    </a:cubicBezTo>
                    <a:lnTo>
                      <a:pt x="304447" y="811858"/>
                    </a:lnTo>
                    <a:cubicBezTo>
                      <a:pt x="307190" y="814601"/>
                      <a:pt x="309932" y="814601"/>
                      <a:pt x="312674" y="814601"/>
                    </a:cubicBezTo>
                    <a:cubicBezTo>
                      <a:pt x="315418" y="814601"/>
                      <a:pt x="318160" y="814601"/>
                      <a:pt x="320904" y="811858"/>
                    </a:cubicBezTo>
                    <a:cubicBezTo>
                      <a:pt x="320904" y="811858"/>
                      <a:pt x="320904" y="811858"/>
                      <a:pt x="320904" y="811858"/>
                    </a:cubicBezTo>
                    <a:lnTo>
                      <a:pt x="320904" y="811858"/>
                    </a:lnTo>
                    <a:cubicBezTo>
                      <a:pt x="320904" y="811858"/>
                      <a:pt x="320904" y="811858"/>
                      <a:pt x="320904" y="811858"/>
                    </a:cubicBezTo>
                    <a:lnTo>
                      <a:pt x="460785" y="718604"/>
                    </a:lnTo>
                    <a:cubicBezTo>
                      <a:pt x="469013" y="713118"/>
                      <a:pt x="474498" y="704890"/>
                      <a:pt x="474498" y="693919"/>
                    </a:cubicBezTo>
                    <a:cubicBezTo>
                      <a:pt x="474498" y="682948"/>
                      <a:pt x="471756" y="674719"/>
                      <a:pt x="466270" y="666491"/>
                    </a:cubicBezTo>
                    <a:lnTo>
                      <a:pt x="433357" y="630835"/>
                    </a:lnTo>
                    <a:lnTo>
                      <a:pt x="466270" y="630835"/>
                    </a:lnTo>
                    <a:cubicBezTo>
                      <a:pt x="534840" y="630835"/>
                      <a:pt x="592437" y="685691"/>
                      <a:pt x="592437" y="757002"/>
                    </a:cubicBezTo>
                    <a:lnTo>
                      <a:pt x="592437" y="828314"/>
                    </a:lnTo>
                    <a:cubicBezTo>
                      <a:pt x="592437" y="839285"/>
                      <a:pt x="584209" y="847514"/>
                      <a:pt x="573237" y="847514"/>
                    </a:cubicBezTo>
                    <a:lnTo>
                      <a:pt x="167308" y="847514"/>
                    </a:lnTo>
                    <a:cubicBezTo>
                      <a:pt x="159080" y="847514"/>
                      <a:pt x="150852" y="855742"/>
                      <a:pt x="150852" y="863970"/>
                    </a:cubicBezTo>
                    <a:cubicBezTo>
                      <a:pt x="150852" y="872198"/>
                      <a:pt x="159080" y="880427"/>
                      <a:pt x="167308" y="880427"/>
                    </a:cubicBezTo>
                    <a:lnTo>
                      <a:pt x="573237" y="880427"/>
                    </a:lnTo>
                    <a:cubicBezTo>
                      <a:pt x="600665" y="880427"/>
                      <a:pt x="625351" y="858485"/>
                      <a:pt x="625351" y="828314"/>
                    </a:cubicBezTo>
                    <a:lnTo>
                      <a:pt x="625351" y="757002"/>
                    </a:lnTo>
                    <a:cubicBezTo>
                      <a:pt x="628093" y="669234"/>
                      <a:pt x="559524" y="600665"/>
                      <a:pt x="471756" y="600665"/>
                    </a:cubicBezTo>
                    <a:lnTo>
                      <a:pt x="471756" y="600665"/>
                    </a:lnTo>
                    <a:close/>
                    <a:moveTo>
                      <a:pt x="545810" y="334617"/>
                    </a:moveTo>
                    <a:cubicBezTo>
                      <a:pt x="545810" y="345588"/>
                      <a:pt x="537582" y="353816"/>
                      <a:pt x="526612" y="353816"/>
                    </a:cubicBezTo>
                    <a:lnTo>
                      <a:pt x="507412" y="353816"/>
                    </a:lnTo>
                    <a:lnTo>
                      <a:pt x="507412" y="244106"/>
                    </a:lnTo>
                    <a:lnTo>
                      <a:pt x="526612" y="244106"/>
                    </a:lnTo>
                    <a:cubicBezTo>
                      <a:pt x="537582" y="244106"/>
                      <a:pt x="545810" y="252334"/>
                      <a:pt x="545810" y="263305"/>
                    </a:cubicBezTo>
                    <a:lnTo>
                      <a:pt x="545810" y="334617"/>
                    </a:lnTo>
                    <a:close/>
                    <a:moveTo>
                      <a:pt x="244105" y="32913"/>
                    </a:moveTo>
                    <a:lnTo>
                      <a:pt x="383987" y="32913"/>
                    </a:lnTo>
                    <a:cubicBezTo>
                      <a:pt x="452557" y="32913"/>
                      <a:pt x="510154" y="87769"/>
                      <a:pt x="510154" y="159080"/>
                    </a:cubicBezTo>
                    <a:lnTo>
                      <a:pt x="510154" y="213936"/>
                    </a:lnTo>
                    <a:lnTo>
                      <a:pt x="455299" y="213936"/>
                    </a:lnTo>
                    <a:cubicBezTo>
                      <a:pt x="425129" y="213936"/>
                      <a:pt x="403187" y="189251"/>
                      <a:pt x="400443" y="161823"/>
                    </a:cubicBezTo>
                    <a:cubicBezTo>
                      <a:pt x="403187" y="150852"/>
                      <a:pt x="405929" y="137138"/>
                      <a:pt x="405929" y="123424"/>
                    </a:cubicBezTo>
                    <a:cubicBezTo>
                      <a:pt x="405929" y="115196"/>
                      <a:pt x="397701" y="106968"/>
                      <a:pt x="389473" y="106968"/>
                    </a:cubicBezTo>
                    <a:cubicBezTo>
                      <a:pt x="381244" y="106968"/>
                      <a:pt x="373016" y="115196"/>
                      <a:pt x="373016" y="123424"/>
                    </a:cubicBezTo>
                    <a:cubicBezTo>
                      <a:pt x="373016" y="172794"/>
                      <a:pt x="331874" y="213936"/>
                      <a:pt x="282505" y="213936"/>
                    </a:cubicBezTo>
                    <a:lnTo>
                      <a:pt x="115197" y="213936"/>
                    </a:lnTo>
                    <a:lnTo>
                      <a:pt x="115197" y="159080"/>
                    </a:lnTo>
                    <a:cubicBezTo>
                      <a:pt x="117939" y="90511"/>
                      <a:pt x="175536" y="32913"/>
                      <a:pt x="244105" y="32913"/>
                    </a:cubicBezTo>
                    <a:close/>
                    <a:moveTo>
                      <a:pt x="82283" y="334617"/>
                    </a:moveTo>
                    <a:lnTo>
                      <a:pt x="82283" y="263305"/>
                    </a:lnTo>
                    <a:cubicBezTo>
                      <a:pt x="82283" y="252334"/>
                      <a:pt x="90511" y="244106"/>
                      <a:pt x="101483" y="244106"/>
                    </a:cubicBezTo>
                    <a:lnTo>
                      <a:pt x="120681" y="244106"/>
                    </a:lnTo>
                    <a:lnTo>
                      <a:pt x="120681" y="353816"/>
                    </a:lnTo>
                    <a:lnTo>
                      <a:pt x="101483" y="353816"/>
                    </a:lnTo>
                    <a:cubicBezTo>
                      <a:pt x="93253" y="353816"/>
                      <a:pt x="82283" y="345588"/>
                      <a:pt x="82283" y="334617"/>
                    </a:cubicBezTo>
                    <a:close/>
                    <a:moveTo>
                      <a:pt x="153594" y="370273"/>
                    </a:moveTo>
                    <a:lnTo>
                      <a:pt x="153594" y="244106"/>
                    </a:lnTo>
                    <a:lnTo>
                      <a:pt x="285247" y="244106"/>
                    </a:lnTo>
                    <a:cubicBezTo>
                      <a:pt x="323646" y="244106"/>
                      <a:pt x="356560" y="227649"/>
                      <a:pt x="378502" y="200222"/>
                    </a:cubicBezTo>
                    <a:cubicBezTo>
                      <a:pt x="392215" y="227649"/>
                      <a:pt x="422385" y="244106"/>
                      <a:pt x="455299" y="244106"/>
                    </a:cubicBezTo>
                    <a:lnTo>
                      <a:pt x="474498" y="244106"/>
                    </a:lnTo>
                    <a:lnTo>
                      <a:pt x="474498" y="370273"/>
                    </a:lnTo>
                    <a:lnTo>
                      <a:pt x="474498" y="370273"/>
                    </a:lnTo>
                    <a:cubicBezTo>
                      <a:pt x="474498" y="458041"/>
                      <a:pt x="403187" y="529353"/>
                      <a:pt x="315418" y="529353"/>
                    </a:cubicBezTo>
                    <a:cubicBezTo>
                      <a:pt x="227649" y="529353"/>
                      <a:pt x="153594" y="458041"/>
                      <a:pt x="153594" y="370273"/>
                    </a:cubicBezTo>
                    <a:lnTo>
                      <a:pt x="153594" y="370273"/>
                    </a:lnTo>
                    <a:close/>
                    <a:moveTo>
                      <a:pt x="315418" y="562266"/>
                    </a:moveTo>
                    <a:cubicBezTo>
                      <a:pt x="340102" y="562266"/>
                      <a:pt x="364788" y="556781"/>
                      <a:pt x="386730" y="548552"/>
                    </a:cubicBezTo>
                    <a:lnTo>
                      <a:pt x="386730" y="614379"/>
                    </a:lnTo>
                    <a:lnTo>
                      <a:pt x="373016" y="644549"/>
                    </a:lnTo>
                    <a:lnTo>
                      <a:pt x="257819" y="644549"/>
                    </a:lnTo>
                    <a:lnTo>
                      <a:pt x="244105" y="614379"/>
                    </a:lnTo>
                    <a:lnTo>
                      <a:pt x="244105" y="548552"/>
                    </a:lnTo>
                    <a:cubicBezTo>
                      <a:pt x="263305" y="556781"/>
                      <a:pt x="287991" y="562266"/>
                      <a:pt x="315418" y="562266"/>
                    </a:cubicBezTo>
                    <a:lnTo>
                      <a:pt x="315418" y="562266"/>
                    </a:lnTo>
                    <a:close/>
                    <a:moveTo>
                      <a:pt x="356560" y="674719"/>
                    </a:moveTo>
                    <a:lnTo>
                      <a:pt x="315418" y="762488"/>
                    </a:lnTo>
                    <a:lnTo>
                      <a:pt x="271533" y="674719"/>
                    </a:lnTo>
                    <a:lnTo>
                      <a:pt x="356560" y="674719"/>
                    </a:lnTo>
                    <a:close/>
                    <a:moveTo>
                      <a:pt x="181022" y="691176"/>
                    </a:moveTo>
                    <a:cubicBezTo>
                      <a:pt x="181022" y="688433"/>
                      <a:pt x="181022" y="688433"/>
                      <a:pt x="181022" y="691176"/>
                    </a:cubicBezTo>
                    <a:lnTo>
                      <a:pt x="222163" y="644549"/>
                    </a:lnTo>
                    <a:lnTo>
                      <a:pt x="274277" y="754260"/>
                    </a:lnTo>
                    <a:lnTo>
                      <a:pt x="181022" y="691176"/>
                    </a:lnTo>
                    <a:cubicBezTo>
                      <a:pt x="181022" y="691176"/>
                      <a:pt x="181022" y="691176"/>
                      <a:pt x="181022" y="691176"/>
                    </a:cubicBezTo>
                    <a:lnTo>
                      <a:pt x="181022" y="691176"/>
                    </a:lnTo>
                    <a:close/>
                    <a:moveTo>
                      <a:pt x="447071" y="691176"/>
                    </a:moveTo>
                    <a:cubicBezTo>
                      <a:pt x="447071" y="691176"/>
                      <a:pt x="447071" y="691176"/>
                      <a:pt x="447071" y="691176"/>
                    </a:cubicBezTo>
                    <a:lnTo>
                      <a:pt x="353816" y="754260"/>
                    </a:lnTo>
                    <a:lnTo>
                      <a:pt x="405929" y="644549"/>
                    </a:lnTo>
                    <a:lnTo>
                      <a:pt x="447071" y="691176"/>
                    </a:lnTo>
                    <a:cubicBezTo>
                      <a:pt x="447071" y="688433"/>
                      <a:pt x="447071" y="688433"/>
                      <a:pt x="447071" y="691176"/>
                    </a:cubicBezTo>
                    <a:lnTo>
                      <a:pt x="447071" y="691176"/>
                    </a:lnTo>
                    <a:close/>
                  </a:path>
                </a:pathLst>
              </a:custGeom>
              <a:solidFill>
                <a:srgbClr val="000000"/>
              </a:solidFill>
              <a:ln w="27426" cap="flat">
                <a:noFill/>
                <a:prstDash val="solid"/>
                <a:miter/>
              </a:ln>
            </p:spPr>
            <p:txBody>
              <a:bodyPr rtlCol="0" anchor="ctr"/>
              <a:lstStyle/>
              <a:p>
                <a:endParaRPr lang="en-US"/>
              </a:p>
            </p:txBody>
          </p:sp>
          <p:sp>
            <p:nvSpPr>
              <p:cNvPr id="30" name="Freeform 1072">
                <a:extLst>
                  <a:ext uri="{FF2B5EF4-FFF2-40B4-BE49-F238E27FC236}">
                    <a16:creationId xmlns:a16="http://schemas.microsoft.com/office/drawing/2014/main" id="{EC50778A-321E-DBB0-49B0-ACBC9BF8CF61}"/>
                  </a:ext>
                </a:extLst>
              </p:cNvPr>
              <p:cNvSpPr/>
              <p:nvPr/>
            </p:nvSpPr>
            <p:spPr>
              <a:xfrm>
                <a:off x="11146680" y="399925"/>
                <a:ext cx="386729" cy="559523"/>
              </a:xfrm>
              <a:custGeom>
                <a:avLst/>
                <a:gdLst>
                  <a:gd name="connsiteX0" fmla="*/ 189250 w 386729"/>
                  <a:gd name="connsiteY0" fmla="*/ 0 h 559523"/>
                  <a:gd name="connsiteX1" fmla="*/ 68569 w 386729"/>
                  <a:gd name="connsiteY1" fmla="*/ 43884 h 559523"/>
                  <a:gd name="connsiteX2" fmla="*/ 65825 w 386729"/>
                  <a:gd name="connsiteY2" fmla="*/ 65826 h 559523"/>
                  <a:gd name="connsiteX3" fmla="*/ 87767 w 386729"/>
                  <a:gd name="connsiteY3" fmla="*/ 68569 h 559523"/>
                  <a:gd name="connsiteX4" fmla="*/ 189250 w 386729"/>
                  <a:gd name="connsiteY4" fmla="*/ 30170 h 559523"/>
                  <a:gd name="connsiteX5" fmla="*/ 304447 w 386729"/>
                  <a:gd name="connsiteY5" fmla="*/ 76797 h 559523"/>
                  <a:gd name="connsiteX6" fmla="*/ 351074 w 386729"/>
                  <a:gd name="connsiteY6" fmla="*/ 191993 h 559523"/>
                  <a:gd name="connsiteX7" fmla="*/ 271533 w 386729"/>
                  <a:gd name="connsiteY7" fmla="*/ 331874 h 559523"/>
                  <a:gd name="connsiteX8" fmla="*/ 246849 w 386729"/>
                  <a:gd name="connsiteY8" fmla="*/ 375758 h 559523"/>
                  <a:gd name="connsiteX9" fmla="*/ 246849 w 386729"/>
                  <a:gd name="connsiteY9" fmla="*/ 389472 h 559523"/>
                  <a:gd name="connsiteX10" fmla="*/ 208450 w 386729"/>
                  <a:gd name="connsiteY10" fmla="*/ 389472 h 559523"/>
                  <a:gd name="connsiteX11" fmla="*/ 208450 w 386729"/>
                  <a:gd name="connsiteY11" fmla="*/ 279762 h 559523"/>
                  <a:gd name="connsiteX12" fmla="*/ 227649 w 386729"/>
                  <a:gd name="connsiteY12" fmla="*/ 279762 h 559523"/>
                  <a:gd name="connsiteX13" fmla="*/ 244105 w 386729"/>
                  <a:gd name="connsiteY13" fmla="*/ 263305 h 559523"/>
                  <a:gd name="connsiteX14" fmla="*/ 227649 w 386729"/>
                  <a:gd name="connsiteY14" fmla="*/ 246849 h 559523"/>
                  <a:gd name="connsiteX15" fmla="*/ 156336 w 386729"/>
                  <a:gd name="connsiteY15" fmla="*/ 246849 h 559523"/>
                  <a:gd name="connsiteX16" fmla="*/ 139880 w 386729"/>
                  <a:gd name="connsiteY16" fmla="*/ 263305 h 559523"/>
                  <a:gd name="connsiteX17" fmla="*/ 156336 w 386729"/>
                  <a:gd name="connsiteY17" fmla="*/ 279762 h 559523"/>
                  <a:gd name="connsiteX18" fmla="*/ 175536 w 386729"/>
                  <a:gd name="connsiteY18" fmla="*/ 279762 h 559523"/>
                  <a:gd name="connsiteX19" fmla="*/ 175536 w 386729"/>
                  <a:gd name="connsiteY19" fmla="*/ 389472 h 559523"/>
                  <a:gd name="connsiteX20" fmla="*/ 137138 w 386729"/>
                  <a:gd name="connsiteY20" fmla="*/ 389472 h 559523"/>
                  <a:gd name="connsiteX21" fmla="*/ 137138 w 386729"/>
                  <a:gd name="connsiteY21" fmla="*/ 375758 h 559523"/>
                  <a:gd name="connsiteX22" fmla="*/ 112453 w 386729"/>
                  <a:gd name="connsiteY22" fmla="*/ 331874 h 559523"/>
                  <a:gd name="connsiteX23" fmla="*/ 32912 w 386729"/>
                  <a:gd name="connsiteY23" fmla="*/ 191993 h 559523"/>
                  <a:gd name="connsiteX24" fmla="*/ 52112 w 386729"/>
                  <a:gd name="connsiteY24" fmla="*/ 115196 h 559523"/>
                  <a:gd name="connsiteX25" fmla="*/ 46626 w 386729"/>
                  <a:gd name="connsiteY25" fmla="*/ 93254 h 559523"/>
                  <a:gd name="connsiteX26" fmla="*/ 24684 w 386729"/>
                  <a:gd name="connsiteY26" fmla="*/ 98739 h 559523"/>
                  <a:gd name="connsiteX27" fmla="*/ 0 w 386729"/>
                  <a:gd name="connsiteY27" fmla="*/ 191993 h 559523"/>
                  <a:gd name="connsiteX28" fmla="*/ 95997 w 386729"/>
                  <a:gd name="connsiteY28" fmla="*/ 359302 h 559523"/>
                  <a:gd name="connsiteX29" fmla="*/ 106967 w 386729"/>
                  <a:gd name="connsiteY29" fmla="*/ 375758 h 559523"/>
                  <a:gd name="connsiteX30" fmla="*/ 106967 w 386729"/>
                  <a:gd name="connsiteY30" fmla="*/ 392215 h 559523"/>
                  <a:gd name="connsiteX31" fmla="*/ 71311 w 386729"/>
                  <a:gd name="connsiteY31" fmla="*/ 441585 h 559523"/>
                  <a:gd name="connsiteX32" fmla="*/ 106967 w 386729"/>
                  <a:gd name="connsiteY32" fmla="*/ 490954 h 559523"/>
                  <a:gd name="connsiteX33" fmla="*/ 106967 w 386729"/>
                  <a:gd name="connsiteY33" fmla="*/ 510154 h 559523"/>
                  <a:gd name="connsiteX34" fmla="*/ 156336 w 386729"/>
                  <a:gd name="connsiteY34" fmla="*/ 559524 h 559523"/>
                  <a:gd name="connsiteX35" fmla="*/ 230391 w 386729"/>
                  <a:gd name="connsiteY35" fmla="*/ 559524 h 559523"/>
                  <a:gd name="connsiteX36" fmla="*/ 279761 w 386729"/>
                  <a:gd name="connsiteY36" fmla="*/ 510154 h 559523"/>
                  <a:gd name="connsiteX37" fmla="*/ 279761 w 386729"/>
                  <a:gd name="connsiteY37" fmla="*/ 488212 h 559523"/>
                  <a:gd name="connsiteX38" fmla="*/ 315418 w 386729"/>
                  <a:gd name="connsiteY38" fmla="*/ 438842 h 559523"/>
                  <a:gd name="connsiteX39" fmla="*/ 279761 w 386729"/>
                  <a:gd name="connsiteY39" fmla="*/ 389472 h 559523"/>
                  <a:gd name="connsiteX40" fmla="*/ 279761 w 386729"/>
                  <a:gd name="connsiteY40" fmla="*/ 375758 h 559523"/>
                  <a:gd name="connsiteX41" fmla="*/ 290733 w 386729"/>
                  <a:gd name="connsiteY41" fmla="*/ 359302 h 559523"/>
                  <a:gd name="connsiteX42" fmla="*/ 386730 w 386729"/>
                  <a:gd name="connsiteY42" fmla="*/ 191993 h 559523"/>
                  <a:gd name="connsiteX43" fmla="*/ 329132 w 386729"/>
                  <a:gd name="connsiteY43" fmla="*/ 54855 h 559523"/>
                  <a:gd name="connsiteX44" fmla="*/ 189250 w 386729"/>
                  <a:gd name="connsiteY44" fmla="*/ 0 h 559523"/>
                  <a:gd name="connsiteX45" fmla="*/ 189250 w 386729"/>
                  <a:gd name="connsiteY45" fmla="*/ 0 h 559523"/>
                  <a:gd name="connsiteX46" fmla="*/ 246849 w 386729"/>
                  <a:gd name="connsiteY46" fmla="*/ 510154 h 559523"/>
                  <a:gd name="connsiteX47" fmla="*/ 227649 w 386729"/>
                  <a:gd name="connsiteY47" fmla="*/ 529353 h 559523"/>
                  <a:gd name="connsiteX48" fmla="*/ 153594 w 386729"/>
                  <a:gd name="connsiteY48" fmla="*/ 529353 h 559523"/>
                  <a:gd name="connsiteX49" fmla="*/ 134395 w 386729"/>
                  <a:gd name="connsiteY49" fmla="*/ 510154 h 559523"/>
                  <a:gd name="connsiteX50" fmla="*/ 134395 w 386729"/>
                  <a:gd name="connsiteY50" fmla="*/ 490954 h 559523"/>
                  <a:gd name="connsiteX51" fmla="*/ 244105 w 386729"/>
                  <a:gd name="connsiteY51" fmla="*/ 490954 h 559523"/>
                  <a:gd name="connsiteX52" fmla="*/ 244105 w 386729"/>
                  <a:gd name="connsiteY52" fmla="*/ 510154 h 559523"/>
                  <a:gd name="connsiteX53" fmla="*/ 263305 w 386729"/>
                  <a:gd name="connsiteY53" fmla="*/ 458041 h 559523"/>
                  <a:gd name="connsiteX54" fmla="*/ 123425 w 386729"/>
                  <a:gd name="connsiteY54" fmla="*/ 458041 h 559523"/>
                  <a:gd name="connsiteX55" fmla="*/ 104225 w 386729"/>
                  <a:gd name="connsiteY55" fmla="*/ 438842 h 559523"/>
                  <a:gd name="connsiteX56" fmla="*/ 123425 w 386729"/>
                  <a:gd name="connsiteY56" fmla="*/ 419643 h 559523"/>
                  <a:gd name="connsiteX57" fmla="*/ 263305 w 386729"/>
                  <a:gd name="connsiteY57" fmla="*/ 419643 h 559523"/>
                  <a:gd name="connsiteX58" fmla="*/ 282505 w 386729"/>
                  <a:gd name="connsiteY58" fmla="*/ 438842 h 559523"/>
                  <a:gd name="connsiteX59" fmla="*/ 263305 w 386729"/>
                  <a:gd name="connsiteY59" fmla="*/ 458041 h 5595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386729" h="559523">
                    <a:moveTo>
                      <a:pt x="189250" y="0"/>
                    </a:moveTo>
                    <a:cubicBezTo>
                      <a:pt x="145366" y="0"/>
                      <a:pt x="101481" y="16457"/>
                      <a:pt x="68569" y="43884"/>
                    </a:cubicBezTo>
                    <a:cubicBezTo>
                      <a:pt x="63083" y="49370"/>
                      <a:pt x="60340" y="60341"/>
                      <a:pt x="65825" y="65826"/>
                    </a:cubicBezTo>
                    <a:cubicBezTo>
                      <a:pt x="71311" y="71312"/>
                      <a:pt x="82283" y="74054"/>
                      <a:pt x="87767" y="68569"/>
                    </a:cubicBezTo>
                    <a:cubicBezTo>
                      <a:pt x="115195" y="43884"/>
                      <a:pt x="150852" y="32913"/>
                      <a:pt x="189250" y="30170"/>
                    </a:cubicBezTo>
                    <a:cubicBezTo>
                      <a:pt x="233135" y="30170"/>
                      <a:pt x="274277" y="46627"/>
                      <a:pt x="304447" y="76797"/>
                    </a:cubicBezTo>
                    <a:cubicBezTo>
                      <a:pt x="334616" y="106968"/>
                      <a:pt x="351074" y="148109"/>
                      <a:pt x="351074" y="191993"/>
                    </a:cubicBezTo>
                    <a:cubicBezTo>
                      <a:pt x="351074" y="249591"/>
                      <a:pt x="320902" y="301704"/>
                      <a:pt x="271533" y="331874"/>
                    </a:cubicBezTo>
                    <a:cubicBezTo>
                      <a:pt x="255077" y="340103"/>
                      <a:pt x="246849" y="359302"/>
                      <a:pt x="246849" y="375758"/>
                    </a:cubicBezTo>
                    <a:lnTo>
                      <a:pt x="246849" y="389472"/>
                    </a:lnTo>
                    <a:lnTo>
                      <a:pt x="208450" y="389472"/>
                    </a:lnTo>
                    <a:lnTo>
                      <a:pt x="208450" y="279762"/>
                    </a:lnTo>
                    <a:lnTo>
                      <a:pt x="227649" y="279762"/>
                    </a:lnTo>
                    <a:cubicBezTo>
                      <a:pt x="235877" y="279762"/>
                      <a:pt x="244105" y="271534"/>
                      <a:pt x="244105" y="263305"/>
                    </a:cubicBezTo>
                    <a:cubicBezTo>
                      <a:pt x="244105" y="255077"/>
                      <a:pt x="235877" y="246849"/>
                      <a:pt x="227649" y="246849"/>
                    </a:cubicBezTo>
                    <a:lnTo>
                      <a:pt x="156336" y="246849"/>
                    </a:lnTo>
                    <a:cubicBezTo>
                      <a:pt x="148108" y="246849"/>
                      <a:pt x="139880" y="255077"/>
                      <a:pt x="139880" y="263305"/>
                    </a:cubicBezTo>
                    <a:cubicBezTo>
                      <a:pt x="139880" y="271534"/>
                      <a:pt x="148108" y="279762"/>
                      <a:pt x="156336" y="279762"/>
                    </a:cubicBezTo>
                    <a:lnTo>
                      <a:pt x="175536" y="279762"/>
                    </a:lnTo>
                    <a:lnTo>
                      <a:pt x="175536" y="389472"/>
                    </a:lnTo>
                    <a:lnTo>
                      <a:pt x="137138" y="389472"/>
                    </a:lnTo>
                    <a:lnTo>
                      <a:pt x="137138" y="375758"/>
                    </a:lnTo>
                    <a:cubicBezTo>
                      <a:pt x="137138" y="356559"/>
                      <a:pt x="126167" y="340103"/>
                      <a:pt x="112453" y="331874"/>
                    </a:cubicBezTo>
                    <a:cubicBezTo>
                      <a:pt x="63083" y="304447"/>
                      <a:pt x="32912" y="249591"/>
                      <a:pt x="32912" y="191993"/>
                    </a:cubicBezTo>
                    <a:cubicBezTo>
                      <a:pt x="32912" y="164566"/>
                      <a:pt x="38398" y="137138"/>
                      <a:pt x="52112" y="115196"/>
                    </a:cubicBezTo>
                    <a:cubicBezTo>
                      <a:pt x="57597" y="106968"/>
                      <a:pt x="52112" y="98739"/>
                      <a:pt x="46626" y="93254"/>
                    </a:cubicBezTo>
                    <a:cubicBezTo>
                      <a:pt x="38398" y="87768"/>
                      <a:pt x="30170" y="93254"/>
                      <a:pt x="24684" y="98739"/>
                    </a:cubicBezTo>
                    <a:cubicBezTo>
                      <a:pt x="8228" y="126167"/>
                      <a:pt x="0" y="159080"/>
                      <a:pt x="0" y="191993"/>
                    </a:cubicBezTo>
                    <a:cubicBezTo>
                      <a:pt x="0" y="260562"/>
                      <a:pt x="35656" y="323646"/>
                      <a:pt x="95997" y="359302"/>
                    </a:cubicBezTo>
                    <a:cubicBezTo>
                      <a:pt x="101481" y="362045"/>
                      <a:pt x="106967" y="370273"/>
                      <a:pt x="106967" y="375758"/>
                    </a:cubicBezTo>
                    <a:lnTo>
                      <a:pt x="106967" y="392215"/>
                    </a:lnTo>
                    <a:cubicBezTo>
                      <a:pt x="87767" y="397701"/>
                      <a:pt x="71311" y="416900"/>
                      <a:pt x="71311" y="441585"/>
                    </a:cubicBezTo>
                    <a:cubicBezTo>
                      <a:pt x="71311" y="463527"/>
                      <a:pt x="85025" y="482726"/>
                      <a:pt x="106967" y="490954"/>
                    </a:cubicBezTo>
                    <a:lnTo>
                      <a:pt x="106967" y="510154"/>
                    </a:lnTo>
                    <a:cubicBezTo>
                      <a:pt x="106967" y="537581"/>
                      <a:pt x="128909" y="559524"/>
                      <a:pt x="156336" y="559524"/>
                    </a:cubicBezTo>
                    <a:lnTo>
                      <a:pt x="230391" y="559524"/>
                    </a:lnTo>
                    <a:cubicBezTo>
                      <a:pt x="257819" y="559524"/>
                      <a:pt x="279761" y="537581"/>
                      <a:pt x="279761" y="510154"/>
                    </a:cubicBezTo>
                    <a:lnTo>
                      <a:pt x="279761" y="488212"/>
                    </a:lnTo>
                    <a:cubicBezTo>
                      <a:pt x="298961" y="482726"/>
                      <a:pt x="315418" y="463527"/>
                      <a:pt x="315418" y="438842"/>
                    </a:cubicBezTo>
                    <a:cubicBezTo>
                      <a:pt x="315418" y="416900"/>
                      <a:pt x="301704" y="397701"/>
                      <a:pt x="279761" y="389472"/>
                    </a:cubicBezTo>
                    <a:lnTo>
                      <a:pt x="279761" y="375758"/>
                    </a:lnTo>
                    <a:cubicBezTo>
                      <a:pt x="279761" y="370273"/>
                      <a:pt x="282505" y="362045"/>
                      <a:pt x="290733" y="359302"/>
                    </a:cubicBezTo>
                    <a:cubicBezTo>
                      <a:pt x="351074" y="323646"/>
                      <a:pt x="386730" y="260562"/>
                      <a:pt x="386730" y="191993"/>
                    </a:cubicBezTo>
                    <a:cubicBezTo>
                      <a:pt x="386730" y="139881"/>
                      <a:pt x="367530" y="90511"/>
                      <a:pt x="329132" y="54855"/>
                    </a:cubicBezTo>
                    <a:cubicBezTo>
                      <a:pt x="290733" y="19199"/>
                      <a:pt x="241363" y="0"/>
                      <a:pt x="189250" y="0"/>
                    </a:cubicBezTo>
                    <a:lnTo>
                      <a:pt x="189250" y="0"/>
                    </a:lnTo>
                    <a:close/>
                    <a:moveTo>
                      <a:pt x="246849" y="510154"/>
                    </a:moveTo>
                    <a:cubicBezTo>
                      <a:pt x="246849" y="521125"/>
                      <a:pt x="238619" y="529353"/>
                      <a:pt x="227649" y="529353"/>
                    </a:cubicBezTo>
                    <a:lnTo>
                      <a:pt x="153594" y="529353"/>
                    </a:lnTo>
                    <a:cubicBezTo>
                      <a:pt x="142623" y="529353"/>
                      <a:pt x="134395" y="521125"/>
                      <a:pt x="134395" y="510154"/>
                    </a:cubicBezTo>
                    <a:lnTo>
                      <a:pt x="134395" y="490954"/>
                    </a:lnTo>
                    <a:lnTo>
                      <a:pt x="244105" y="490954"/>
                    </a:lnTo>
                    <a:lnTo>
                      <a:pt x="244105" y="510154"/>
                    </a:lnTo>
                    <a:close/>
                    <a:moveTo>
                      <a:pt x="263305" y="458041"/>
                    </a:moveTo>
                    <a:lnTo>
                      <a:pt x="123425" y="458041"/>
                    </a:lnTo>
                    <a:cubicBezTo>
                      <a:pt x="112453" y="458041"/>
                      <a:pt x="104225" y="449813"/>
                      <a:pt x="104225" y="438842"/>
                    </a:cubicBezTo>
                    <a:cubicBezTo>
                      <a:pt x="104225" y="427871"/>
                      <a:pt x="112453" y="419643"/>
                      <a:pt x="123425" y="419643"/>
                    </a:cubicBezTo>
                    <a:lnTo>
                      <a:pt x="263305" y="419643"/>
                    </a:lnTo>
                    <a:cubicBezTo>
                      <a:pt x="274277" y="419643"/>
                      <a:pt x="282505" y="427871"/>
                      <a:pt x="282505" y="438842"/>
                    </a:cubicBezTo>
                    <a:cubicBezTo>
                      <a:pt x="282505" y="449813"/>
                      <a:pt x="274277" y="458041"/>
                      <a:pt x="263305" y="458041"/>
                    </a:cubicBezTo>
                    <a:close/>
                  </a:path>
                </a:pathLst>
              </a:custGeom>
              <a:solidFill>
                <a:srgbClr val="000000"/>
              </a:solidFill>
              <a:ln w="27426" cap="flat">
                <a:noFill/>
                <a:prstDash val="solid"/>
                <a:miter/>
              </a:ln>
            </p:spPr>
            <p:txBody>
              <a:bodyPr rtlCol="0" anchor="ctr"/>
              <a:lstStyle/>
              <a:p>
                <a:endParaRPr lang="en-US"/>
              </a:p>
            </p:txBody>
          </p:sp>
          <p:sp>
            <p:nvSpPr>
              <p:cNvPr id="31" name="Freeform 1073">
                <a:extLst>
                  <a:ext uri="{FF2B5EF4-FFF2-40B4-BE49-F238E27FC236}">
                    <a16:creationId xmlns:a16="http://schemas.microsoft.com/office/drawing/2014/main" id="{301B9B64-9FFA-9826-C8DD-EF561F4C44CF}"/>
                  </a:ext>
                </a:extLst>
              </p:cNvPr>
              <p:cNvSpPr/>
              <p:nvPr/>
            </p:nvSpPr>
            <p:spPr>
              <a:xfrm>
                <a:off x="11547012" y="857855"/>
                <a:ext cx="93476" cy="68680"/>
              </a:xfrm>
              <a:custGeom>
                <a:avLst/>
                <a:gdLst>
                  <a:gd name="connsiteX0" fmla="*/ 85136 w 93476"/>
                  <a:gd name="connsiteY0" fmla="*/ 38510 h 68680"/>
                  <a:gd name="connsiteX1" fmla="*/ 24797 w 93476"/>
                  <a:gd name="connsiteY1" fmla="*/ 2854 h 68680"/>
                  <a:gd name="connsiteX2" fmla="*/ 2853 w 93476"/>
                  <a:gd name="connsiteY2" fmla="*/ 8339 h 68680"/>
                  <a:gd name="connsiteX3" fmla="*/ 8339 w 93476"/>
                  <a:gd name="connsiteY3" fmla="*/ 30281 h 68680"/>
                  <a:gd name="connsiteX4" fmla="*/ 68680 w 93476"/>
                  <a:gd name="connsiteY4" fmla="*/ 65937 h 68680"/>
                  <a:gd name="connsiteX5" fmla="*/ 76908 w 93476"/>
                  <a:gd name="connsiteY5" fmla="*/ 68680 h 68680"/>
                  <a:gd name="connsiteX6" fmla="*/ 90622 w 93476"/>
                  <a:gd name="connsiteY6" fmla="*/ 60452 h 68680"/>
                  <a:gd name="connsiteX7" fmla="*/ 85136 w 93476"/>
                  <a:gd name="connsiteY7" fmla="*/ 38510 h 68680"/>
                  <a:gd name="connsiteX8" fmla="*/ 85136 w 93476"/>
                  <a:gd name="connsiteY8" fmla="*/ 38510 h 6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76" h="68680">
                    <a:moveTo>
                      <a:pt x="85136" y="38510"/>
                    </a:moveTo>
                    <a:lnTo>
                      <a:pt x="24797" y="2854"/>
                    </a:lnTo>
                    <a:cubicBezTo>
                      <a:pt x="16567" y="-2632"/>
                      <a:pt x="8339" y="111"/>
                      <a:pt x="2853" y="8339"/>
                    </a:cubicBezTo>
                    <a:cubicBezTo>
                      <a:pt x="-2631" y="16568"/>
                      <a:pt x="111" y="24796"/>
                      <a:pt x="8339" y="30281"/>
                    </a:cubicBezTo>
                    <a:lnTo>
                      <a:pt x="68680" y="65937"/>
                    </a:lnTo>
                    <a:cubicBezTo>
                      <a:pt x="71422" y="68680"/>
                      <a:pt x="74166" y="68680"/>
                      <a:pt x="76908" y="68680"/>
                    </a:cubicBezTo>
                    <a:cubicBezTo>
                      <a:pt x="82394" y="68680"/>
                      <a:pt x="87880" y="65937"/>
                      <a:pt x="90622" y="60452"/>
                    </a:cubicBezTo>
                    <a:cubicBezTo>
                      <a:pt x="96108" y="52224"/>
                      <a:pt x="93366" y="43995"/>
                      <a:pt x="85136" y="38510"/>
                    </a:cubicBezTo>
                    <a:lnTo>
                      <a:pt x="85136" y="38510"/>
                    </a:lnTo>
                    <a:close/>
                  </a:path>
                </a:pathLst>
              </a:custGeom>
              <a:solidFill>
                <a:srgbClr val="000000"/>
              </a:solidFill>
              <a:ln w="27426" cap="flat">
                <a:noFill/>
                <a:prstDash val="solid"/>
                <a:miter/>
              </a:ln>
            </p:spPr>
            <p:txBody>
              <a:bodyPr rtlCol="0" anchor="ctr"/>
              <a:lstStyle/>
              <a:p>
                <a:endParaRPr lang="en-US"/>
              </a:p>
            </p:txBody>
          </p:sp>
          <p:sp>
            <p:nvSpPr>
              <p:cNvPr id="32" name="Freeform 1074">
                <a:extLst>
                  <a:ext uri="{FF2B5EF4-FFF2-40B4-BE49-F238E27FC236}">
                    <a16:creationId xmlns:a16="http://schemas.microsoft.com/office/drawing/2014/main" id="{BFD5424E-E4F1-AE1D-24D0-E2C922BA66FA}"/>
                  </a:ext>
                </a:extLst>
              </p:cNvPr>
              <p:cNvSpPr/>
              <p:nvPr/>
            </p:nvSpPr>
            <p:spPr>
              <a:xfrm>
                <a:off x="11604721" y="646773"/>
                <a:ext cx="104226" cy="32913"/>
              </a:xfrm>
              <a:custGeom>
                <a:avLst/>
                <a:gdLst>
                  <a:gd name="connsiteX0" fmla="*/ 87769 w 104226"/>
                  <a:gd name="connsiteY0" fmla="*/ 0 h 32913"/>
                  <a:gd name="connsiteX1" fmla="*/ 16458 w 104226"/>
                  <a:gd name="connsiteY1" fmla="*/ 0 h 32913"/>
                  <a:gd name="connsiteX2" fmla="*/ 0 w 104226"/>
                  <a:gd name="connsiteY2" fmla="*/ 16457 h 32913"/>
                  <a:gd name="connsiteX3" fmla="*/ 16458 w 104226"/>
                  <a:gd name="connsiteY3" fmla="*/ 32913 h 32913"/>
                  <a:gd name="connsiteX4" fmla="*/ 87769 w 104226"/>
                  <a:gd name="connsiteY4" fmla="*/ 32913 h 32913"/>
                  <a:gd name="connsiteX5" fmla="*/ 104227 w 104226"/>
                  <a:gd name="connsiteY5" fmla="*/ 16457 h 32913"/>
                  <a:gd name="connsiteX6" fmla="*/ 87769 w 104226"/>
                  <a:gd name="connsiteY6" fmla="*/ 0 h 32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226" h="32913">
                    <a:moveTo>
                      <a:pt x="87769" y="0"/>
                    </a:moveTo>
                    <a:lnTo>
                      <a:pt x="16458" y="0"/>
                    </a:lnTo>
                    <a:cubicBezTo>
                      <a:pt x="8230" y="0"/>
                      <a:pt x="0" y="8228"/>
                      <a:pt x="0" y="16457"/>
                    </a:cubicBezTo>
                    <a:cubicBezTo>
                      <a:pt x="0" y="24685"/>
                      <a:pt x="8230" y="32913"/>
                      <a:pt x="16458" y="32913"/>
                    </a:cubicBezTo>
                    <a:lnTo>
                      <a:pt x="87769" y="32913"/>
                    </a:lnTo>
                    <a:cubicBezTo>
                      <a:pt x="95997" y="32913"/>
                      <a:pt x="104227" y="24685"/>
                      <a:pt x="104227" y="16457"/>
                    </a:cubicBezTo>
                    <a:cubicBezTo>
                      <a:pt x="101483" y="8228"/>
                      <a:pt x="95997" y="0"/>
                      <a:pt x="87769" y="0"/>
                    </a:cubicBezTo>
                    <a:close/>
                  </a:path>
                </a:pathLst>
              </a:custGeom>
              <a:solidFill>
                <a:srgbClr val="000000"/>
              </a:solidFill>
              <a:ln w="27426" cap="flat">
                <a:noFill/>
                <a:prstDash val="solid"/>
                <a:miter/>
              </a:ln>
            </p:spPr>
            <p:txBody>
              <a:bodyPr rtlCol="0" anchor="ctr"/>
              <a:lstStyle/>
              <a:p>
                <a:endParaRPr lang="en-US"/>
              </a:p>
            </p:txBody>
          </p:sp>
          <p:sp>
            <p:nvSpPr>
              <p:cNvPr id="33" name="Freeform 1075">
                <a:extLst>
                  <a:ext uri="{FF2B5EF4-FFF2-40B4-BE49-F238E27FC236}">
                    <a16:creationId xmlns:a16="http://schemas.microsoft.com/office/drawing/2014/main" id="{7CB2A9E0-BF68-55EB-C153-C280267C6ECC}"/>
                  </a:ext>
                </a:extLst>
              </p:cNvPr>
              <p:cNvSpPr/>
              <p:nvPr/>
            </p:nvSpPr>
            <p:spPr>
              <a:xfrm>
                <a:off x="11547012" y="399814"/>
                <a:ext cx="93476" cy="68680"/>
              </a:xfrm>
              <a:custGeom>
                <a:avLst/>
                <a:gdLst>
                  <a:gd name="connsiteX0" fmla="*/ 16567 w 93476"/>
                  <a:gd name="connsiteY0" fmla="*/ 68680 h 68680"/>
                  <a:gd name="connsiteX1" fmla="*/ 24797 w 93476"/>
                  <a:gd name="connsiteY1" fmla="*/ 65937 h 68680"/>
                  <a:gd name="connsiteX2" fmla="*/ 85136 w 93476"/>
                  <a:gd name="connsiteY2" fmla="*/ 30281 h 68680"/>
                  <a:gd name="connsiteX3" fmla="*/ 90622 w 93476"/>
                  <a:gd name="connsiteY3" fmla="*/ 8339 h 68680"/>
                  <a:gd name="connsiteX4" fmla="*/ 68680 w 93476"/>
                  <a:gd name="connsiteY4" fmla="*/ 2854 h 68680"/>
                  <a:gd name="connsiteX5" fmla="*/ 8339 w 93476"/>
                  <a:gd name="connsiteY5" fmla="*/ 38510 h 68680"/>
                  <a:gd name="connsiteX6" fmla="*/ 2853 w 93476"/>
                  <a:gd name="connsiteY6" fmla="*/ 60452 h 68680"/>
                  <a:gd name="connsiteX7" fmla="*/ 16567 w 93476"/>
                  <a:gd name="connsiteY7" fmla="*/ 68680 h 68680"/>
                  <a:gd name="connsiteX8" fmla="*/ 16567 w 93476"/>
                  <a:gd name="connsiteY8" fmla="*/ 68680 h 6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3476" h="68680">
                    <a:moveTo>
                      <a:pt x="16567" y="68680"/>
                    </a:moveTo>
                    <a:cubicBezTo>
                      <a:pt x="19311" y="68680"/>
                      <a:pt x="22053" y="68680"/>
                      <a:pt x="24797" y="65937"/>
                    </a:cubicBezTo>
                    <a:lnTo>
                      <a:pt x="85136" y="30281"/>
                    </a:lnTo>
                    <a:cubicBezTo>
                      <a:pt x="93366" y="24796"/>
                      <a:pt x="96108" y="16568"/>
                      <a:pt x="90622" y="8339"/>
                    </a:cubicBezTo>
                    <a:cubicBezTo>
                      <a:pt x="85136" y="111"/>
                      <a:pt x="76908" y="-2632"/>
                      <a:pt x="68680" y="2854"/>
                    </a:cubicBezTo>
                    <a:lnTo>
                      <a:pt x="8339" y="38510"/>
                    </a:lnTo>
                    <a:cubicBezTo>
                      <a:pt x="111" y="43995"/>
                      <a:pt x="-2631" y="52224"/>
                      <a:pt x="2853" y="60452"/>
                    </a:cubicBezTo>
                    <a:cubicBezTo>
                      <a:pt x="5597" y="65937"/>
                      <a:pt x="11083" y="68680"/>
                      <a:pt x="16567" y="68680"/>
                    </a:cubicBezTo>
                    <a:lnTo>
                      <a:pt x="16567" y="68680"/>
                    </a:lnTo>
                    <a:close/>
                  </a:path>
                </a:pathLst>
              </a:custGeom>
              <a:solidFill>
                <a:srgbClr val="000000"/>
              </a:solidFill>
              <a:ln w="27426" cap="flat">
                <a:noFill/>
                <a:prstDash val="solid"/>
                <a:miter/>
              </a:ln>
            </p:spPr>
            <p:txBody>
              <a:bodyPr rtlCol="0" anchor="ctr"/>
              <a:lstStyle/>
              <a:p>
                <a:endParaRPr lang="en-US"/>
              </a:p>
            </p:txBody>
          </p:sp>
          <p:sp>
            <p:nvSpPr>
              <p:cNvPr id="34" name="Freeform 1076">
                <a:extLst>
                  <a:ext uri="{FF2B5EF4-FFF2-40B4-BE49-F238E27FC236}">
                    <a16:creationId xmlns:a16="http://schemas.microsoft.com/office/drawing/2014/main" id="{6DF41F17-60BA-144D-563C-EFF083F9CB06}"/>
                  </a:ext>
                </a:extLst>
              </p:cNvPr>
              <p:cNvSpPr/>
              <p:nvPr/>
            </p:nvSpPr>
            <p:spPr>
              <a:xfrm>
                <a:off x="11036857" y="399814"/>
                <a:ext cx="93476" cy="68680"/>
              </a:xfrm>
              <a:custGeom>
                <a:avLst/>
                <a:gdLst>
                  <a:gd name="connsiteX0" fmla="*/ 8340 w 93476"/>
                  <a:gd name="connsiteY0" fmla="*/ 30281 h 68680"/>
                  <a:gd name="connsiteX1" fmla="*/ 68681 w 93476"/>
                  <a:gd name="connsiteY1" fmla="*/ 65937 h 68680"/>
                  <a:gd name="connsiteX2" fmla="*/ 76909 w 93476"/>
                  <a:gd name="connsiteY2" fmla="*/ 68680 h 68680"/>
                  <a:gd name="connsiteX3" fmla="*/ 90623 w 93476"/>
                  <a:gd name="connsiteY3" fmla="*/ 60452 h 68680"/>
                  <a:gd name="connsiteX4" fmla="*/ 85137 w 93476"/>
                  <a:gd name="connsiteY4" fmla="*/ 38510 h 68680"/>
                  <a:gd name="connsiteX5" fmla="*/ 24796 w 93476"/>
                  <a:gd name="connsiteY5" fmla="*/ 2854 h 68680"/>
                  <a:gd name="connsiteX6" fmla="*/ 2854 w 93476"/>
                  <a:gd name="connsiteY6" fmla="*/ 8339 h 68680"/>
                  <a:gd name="connsiteX7" fmla="*/ 8340 w 93476"/>
                  <a:gd name="connsiteY7" fmla="*/ 30281 h 6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3476" h="68680">
                    <a:moveTo>
                      <a:pt x="8340" y="30281"/>
                    </a:moveTo>
                    <a:lnTo>
                      <a:pt x="68681" y="65937"/>
                    </a:lnTo>
                    <a:cubicBezTo>
                      <a:pt x="71423" y="68680"/>
                      <a:pt x="74165" y="68680"/>
                      <a:pt x="76909" y="68680"/>
                    </a:cubicBezTo>
                    <a:cubicBezTo>
                      <a:pt x="82395" y="68680"/>
                      <a:pt x="87879" y="65937"/>
                      <a:pt x="90623" y="60452"/>
                    </a:cubicBezTo>
                    <a:cubicBezTo>
                      <a:pt x="96109" y="52224"/>
                      <a:pt x="93365" y="43995"/>
                      <a:pt x="85137" y="38510"/>
                    </a:cubicBezTo>
                    <a:lnTo>
                      <a:pt x="24796" y="2854"/>
                    </a:lnTo>
                    <a:cubicBezTo>
                      <a:pt x="16568" y="-2632"/>
                      <a:pt x="8340" y="111"/>
                      <a:pt x="2854" y="8339"/>
                    </a:cubicBezTo>
                    <a:cubicBezTo>
                      <a:pt x="-2632" y="16568"/>
                      <a:pt x="112" y="27539"/>
                      <a:pt x="8340" y="30281"/>
                    </a:cubicBezTo>
                    <a:close/>
                  </a:path>
                </a:pathLst>
              </a:custGeom>
              <a:solidFill>
                <a:srgbClr val="000000"/>
              </a:solidFill>
              <a:ln w="27426" cap="flat">
                <a:noFill/>
                <a:prstDash val="solid"/>
                <a:miter/>
              </a:ln>
            </p:spPr>
            <p:txBody>
              <a:bodyPr rtlCol="0" anchor="ctr"/>
              <a:lstStyle/>
              <a:p>
                <a:endParaRPr lang="en-US"/>
              </a:p>
            </p:txBody>
          </p:sp>
        </p:grpSp>
      </p:grpSp>
      <p:grpSp>
        <p:nvGrpSpPr>
          <p:cNvPr id="35" name="Graphic 2">
            <a:extLst>
              <a:ext uri="{FF2B5EF4-FFF2-40B4-BE49-F238E27FC236}">
                <a16:creationId xmlns:a16="http://schemas.microsoft.com/office/drawing/2014/main" id="{B796A198-1987-3BA0-AE01-4EF629308B34}"/>
              </a:ext>
            </a:extLst>
          </p:cNvPr>
          <p:cNvGrpSpPr/>
          <p:nvPr/>
        </p:nvGrpSpPr>
        <p:grpSpPr>
          <a:xfrm>
            <a:off x="468932" y="4811969"/>
            <a:ext cx="883185" cy="931386"/>
            <a:chOff x="-10941091" y="2612006"/>
            <a:chExt cx="1191511" cy="1192044"/>
          </a:xfrm>
        </p:grpSpPr>
        <p:sp>
          <p:nvSpPr>
            <p:cNvPr id="36" name="Freeform 39">
              <a:extLst>
                <a:ext uri="{FF2B5EF4-FFF2-40B4-BE49-F238E27FC236}">
                  <a16:creationId xmlns:a16="http://schemas.microsoft.com/office/drawing/2014/main" id="{EDDEEF4F-BFA4-5FEB-A72B-581E0C8840F6}"/>
                </a:ext>
              </a:extLst>
            </p:cNvPr>
            <p:cNvSpPr/>
            <p:nvPr/>
          </p:nvSpPr>
          <p:spPr>
            <a:xfrm>
              <a:off x="-10199161" y="2686480"/>
              <a:ext cx="95873" cy="186184"/>
            </a:xfrm>
            <a:custGeom>
              <a:avLst/>
              <a:gdLst>
                <a:gd name="connsiteX0" fmla="*/ 0 w 95873"/>
                <a:gd name="connsiteY0" fmla="*/ 0 h 186184"/>
                <a:gd name="connsiteX1" fmla="*/ 95874 w 95873"/>
                <a:gd name="connsiteY1" fmla="*/ 0 h 186184"/>
                <a:gd name="connsiteX2" fmla="*/ 95874 w 95873"/>
                <a:gd name="connsiteY2" fmla="*/ 186184 h 186184"/>
                <a:gd name="connsiteX3" fmla="*/ 0 w 95873"/>
                <a:gd name="connsiteY3" fmla="*/ 186184 h 186184"/>
                <a:gd name="connsiteX4" fmla="*/ 55383 w 95873"/>
                <a:gd name="connsiteY4" fmla="*/ 103332 h 1861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873" h="186184">
                  <a:moveTo>
                    <a:pt x="0" y="0"/>
                  </a:moveTo>
                  <a:lnTo>
                    <a:pt x="95874" y="0"/>
                  </a:lnTo>
                  <a:lnTo>
                    <a:pt x="95874" y="186184"/>
                  </a:lnTo>
                  <a:lnTo>
                    <a:pt x="0" y="186184"/>
                  </a:lnTo>
                  <a:lnTo>
                    <a:pt x="55383" y="103332"/>
                  </a:lnTo>
                  <a:close/>
                </a:path>
              </a:pathLst>
            </a:custGeom>
            <a:solidFill>
              <a:srgbClr val="00BADE"/>
            </a:solidFill>
            <a:ln w="4653" cap="flat">
              <a:noFill/>
              <a:prstDash val="solid"/>
              <a:miter/>
            </a:ln>
          </p:spPr>
          <p:txBody>
            <a:bodyPr rtlCol="0" anchor="ctr"/>
            <a:lstStyle/>
            <a:p>
              <a:endParaRPr lang="en-US"/>
            </a:p>
          </p:txBody>
        </p:sp>
        <p:sp>
          <p:nvSpPr>
            <p:cNvPr id="37" name="Freeform 40">
              <a:extLst>
                <a:ext uri="{FF2B5EF4-FFF2-40B4-BE49-F238E27FC236}">
                  <a16:creationId xmlns:a16="http://schemas.microsoft.com/office/drawing/2014/main" id="{15F9B908-78F5-B2DB-5E30-1576464AC8E8}"/>
                </a:ext>
              </a:extLst>
            </p:cNvPr>
            <p:cNvSpPr/>
            <p:nvPr/>
          </p:nvSpPr>
          <p:spPr>
            <a:xfrm>
              <a:off x="-10084672" y="2625970"/>
              <a:ext cx="314613" cy="171754"/>
            </a:xfrm>
            <a:custGeom>
              <a:avLst/>
              <a:gdLst>
                <a:gd name="connsiteX0" fmla="*/ 0 w 314613"/>
                <a:gd name="connsiteY0" fmla="*/ 0 h 171754"/>
                <a:gd name="connsiteX1" fmla="*/ 314614 w 314613"/>
                <a:gd name="connsiteY1" fmla="*/ 0 h 171754"/>
                <a:gd name="connsiteX2" fmla="*/ 314614 w 314613"/>
                <a:gd name="connsiteY2" fmla="*/ 171754 h 171754"/>
                <a:gd name="connsiteX3" fmla="*/ 0 w 314613"/>
                <a:gd name="connsiteY3" fmla="*/ 171754 h 171754"/>
              </a:gdLst>
              <a:ahLst/>
              <a:cxnLst>
                <a:cxn ang="0">
                  <a:pos x="connsiteX0" y="connsiteY0"/>
                </a:cxn>
                <a:cxn ang="0">
                  <a:pos x="connsiteX1" y="connsiteY1"/>
                </a:cxn>
                <a:cxn ang="0">
                  <a:pos x="connsiteX2" y="connsiteY2"/>
                </a:cxn>
                <a:cxn ang="0">
                  <a:pos x="connsiteX3" y="connsiteY3"/>
                </a:cxn>
              </a:cxnLst>
              <a:rect l="l" t="t" r="r" b="b"/>
              <a:pathLst>
                <a:path w="314613" h="171754">
                  <a:moveTo>
                    <a:pt x="0" y="0"/>
                  </a:moveTo>
                  <a:lnTo>
                    <a:pt x="314614" y="0"/>
                  </a:lnTo>
                  <a:lnTo>
                    <a:pt x="314614" y="171754"/>
                  </a:lnTo>
                  <a:lnTo>
                    <a:pt x="0" y="171754"/>
                  </a:lnTo>
                  <a:close/>
                </a:path>
              </a:pathLst>
            </a:custGeom>
            <a:solidFill>
              <a:srgbClr val="00BADE"/>
            </a:solidFill>
            <a:ln w="4653" cap="flat">
              <a:noFill/>
              <a:prstDash val="solid"/>
              <a:miter/>
            </a:ln>
          </p:spPr>
          <p:txBody>
            <a:bodyPr rtlCol="0" anchor="ctr"/>
            <a:lstStyle/>
            <a:p>
              <a:endParaRPr lang="en-US"/>
            </a:p>
          </p:txBody>
        </p:sp>
        <p:grpSp>
          <p:nvGrpSpPr>
            <p:cNvPr id="38" name="Graphic 2">
              <a:extLst>
                <a:ext uri="{FF2B5EF4-FFF2-40B4-BE49-F238E27FC236}">
                  <a16:creationId xmlns:a16="http://schemas.microsoft.com/office/drawing/2014/main" id="{582001BD-0412-78C2-1DEB-754E380A634E}"/>
                </a:ext>
              </a:extLst>
            </p:cNvPr>
            <p:cNvGrpSpPr/>
            <p:nvPr/>
          </p:nvGrpSpPr>
          <p:grpSpPr>
            <a:xfrm>
              <a:off x="-10941091" y="2612006"/>
              <a:ext cx="1191511" cy="1192044"/>
              <a:chOff x="-10941091" y="2612006"/>
              <a:chExt cx="1191511" cy="1192044"/>
            </a:xfrm>
            <a:solidFill>
              <a:srgbClr val="000000"/>
            </a:solidFill>
          </p:grpSpPr>
          <p:sp>
            <p:nvSpPr>
              <p:cNvPr id="39" name="Freeform 42">
                <a:extLst>
                  <a:ext uri="{FF2B5EF4-FFF2-40B4-BE49-F238E27FC236}">
                    <a16:creationId xmlns:a16="http://schemas.microsoft.com/office/drawing/2014/main" id="{D4E81CA4-98DD-36BE-DCDE-CF1763801F67}"/>
                  </a:ext>
                </a:extLst>
              </p:cNvPr>
              <p:cNvSpPr/>
              <p:nvPr/>
            </p:nvSpPr>
            <p:spPr>
              <a:xfrm>
                <a:off x="-10661774" y="2965756"/>
                <a:ext cx="74464" cy="148947"/>
              </a:xfrm>
              <a:custGeom>
                <a:avLst/>
                <a:gdLst>
                  <a:gd name="connsiteX0" fmla="*/ 55849 w 74464"/>
                  <a:gd name="connsiteY0" fmla="*/ 111710 h 148947"/>
                  <a:gd name="connsiteX1" fmla="*/ 37232 w 74464"/>
                  <a:gd name="connsiteY1" fmla="*/ 111710 h 148947"/>
                  <a:gd name="connsiteX2" fmla="*/ 37232 w 74464"/>
                  <a:gd name="connsiteY2" fmla="*/ 18618 h 148947"/>
                  <a:gd name="connsiteX3" fmla="*/ 18616 w 74464"/>
                  <a:gd name="connsiteY3" fmla="*/ 0 h 148947"/>
                  <a:gd name="connsiteX4" fmla="*/ 0 w 74464"/>
                  <a:gd name="connsiteY4" fmla="*/ 18618 h 148947"/>
                  <a:gd name="connsiteX5" fmla="*/ 0 w 74464"/>
                  <a:gd name="connsiteY5" fmla="*/ 130329 h 148947"/>
                  <a:gd name="connsiteX6" fmla="*/ 18616 w 74464"/>
                  <a:gd name="connsiteY6" fmla="*/ 148947 h 148947"/>
                  <a:gd name="connsiteX7" fmla="*/ 55849 w 74464"/>
                  <a:gd name="connsiteY7" fmla="*/ 148947 h 148947"/>
                  <a:gd name="connsiteX8" fmla="*/ 74465 w 74464"/>
                  <a:gd name="connsiteY8" fmla="*/ 130329 h 148947"/>
                  <a:gd name="connsiteX9" fmla="*/ 55849 w 74464"/>
                  <a:gd name="connsiteY9" fmla="*/ 111710 h 1489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464" h="148947">
                    <a:moveTo>
                      <a:pt x="55849" y="111710"/>
                    </a:moveTo>
                    <a:lnTo>
                      <a:pt x="37232" y="111710"/>
                    </a:lnTo>
                    <a:lnTo>
                      <a:pt x="37232" y="18618"/>
                    </a:lnTo>
                    <a:cubicBezTo>
                      <a:pt x="37232" y="8379"/>
                      <a:pt x="28855" y="0"/>
                      <a:pt x="18616" y="0"/>
                    </a:cubicBezTo>
                    <a:cubicBezTo>
                      <a:pt x="8377" y="0"/>
                      <a:pt x="0" y="8379"/>
                      <a:pt x="0" y="18618"/>
                    </a:cubicBezTo>
                    <a:lnTo>
                      <a:pt x="0" y="130329"/>
                    </a:lnTo>
                    <a:cubicBezTo>
                      <a:pt x="0" y="140569"/>
                      <a:pt x="8377" y="148947"/>
                      <a:pt x="18616" y="148947"/>
                    </a:cubicBezTo>
                    <a:lnTo>
                      <a:pt x="55849" y="148947"/>
                    </a:lnTo>
                    <a:cubicBezTo>
                      <a:pt x="66087" y="148947"/>
                      <a:pt x="74465" y="140569"/>
                      <a:pt x="74465" y="130329"/>
                    </a:cubicBezTo>
                    <a:cubicBezTo>
                      <a:pt x="74465" y="120089"/>
                      <a:pt x="66087" y="111710"/>
                      <a:pt x="55849" y="111710"/>
                    </a:cubicBezTo>
                    <a:close/>
                  </a:path>
                </a:pathLst>
              </a:custGeom>
              <a:solidFill>
                <a:srgbClr val="000000"/>
              </a:solidFill>
              <a:ln w="4653" cap="flat">
                <a:noFill/>
                <a:prstDash val="solid"/>
                <a:miter/>
              </a:ln>
            </p:spPr>
            <p:txBody>
              <a:bodyPr rtlCol="0" anchor="ctr"/>
              <a:lstStyle/>
              <a:p>
                <a:endParaRPr lang="en-US"/>
              </a:p>
            </p:txBody>
          </p:sp>
          <p:sp>
            <p:nvSpPr>
              <p:cNvPr id="40" name="Freeform 43">
                <a:extLst>
                  <a:ext uri="{FF2B5EF4-FFF2-40B4-BE49-F238E27FC236}">
                    <a16:creationId xmlns:a16="http://schemas.microsoft.com/office/drawing/2014/main" id="{449027E5-9620-CDB8-40C9-81DB8F55E8BD}"/>
                  </a:ext>
                </a:extLst>
              </p:cNvPr>
              <p:cNvSpPr/>
              <p:nvPr/>
            </p:nvSpPr>
            <p:spPr>
              <a:xfrm>
                <a:off x="-10941091" y="2612006"/>
                <a:ext cx="857035" cy="1192044"/>
              </a:xfrm>
              <a:custGeom>
                <a:avLst/>
                <a:gdLst>
                  <a:gd name="connsiteX0" fmla="*/ 670257 w 857035"/>
                  <a:gd name="connsiteY0" fmla="*/ 369575 h 1192044"/>
                  <a:gd name="connsiteX1" fmla="*/ 561352 w 857035"/>
                  <a:gd name="connsiteY1" fmla="*/ 245297 h 1192044"/>
                  <a:gd name="connsiteX2" fmla="*/ 499453 w 857035"/>
                  <a:gd name="connsiteY2" fmla="*/ 235057 h 1192044"/>
                  <a:gd name="connsiteX3" fmla="*/ 539944 w 857035"/>
                  <a:gd name="connsiteY3" fmla="*/ 148947 h 1192044"/>
                  <a:gd name="connsiteX4" fmla="*/ 539944 w 857035"/>
                  <a:gd name="connsiteY4" fmla="*/ 111710 h 1192044"/>
                  <a:gd name="connsiteX5" fmla="*/ 428247 w 857035"/>
                  <a:gd name="connsiteY5" fmla="*/ 0 h 1192044"/>
                  <a:gd name="connsiteX6" fmla="*/ 316549 w 857035"/>
                  <a:gd name="connsiteY6" fmla="*/ 111710 h 1192044"/>
                  <a:gd name="connsiteX7" fmla="*/ 316549 w 857035"/>
                  <a:gd name="connsiteY7" fmla="*/ 148947 h 1192044"/>
                  <a:gd name="connsiteX8" fmla="*/ 357039 w 857035"/>
                  <a:gd name="connsiteY8" fmla="*/ 235057 h 1192044"/>
                  <a:gd name="connsiteX9" fmla="*/ 295141 w 857035"/>
                  <a:gd name="connsiteY9" fmla="*/ 245297 h 1192044"/>
                  <a:gd name="connsiteX10" fmla="*/ 186236 w 857035"/>
                  <a:gd name="connsiteY10" fmla="*/ 369575 h 1192044"/>
                  <a:gd name="connsiteX11" fmla="*/ 539 w 857035"/>
                  <a:gd name="connsiteY11" fmla="*/ 1093832 h 1192044"/>
                  <a:gd name="connsiteX12" fmla="*/ 3797 w 857035"/>
                  <a:gd name="connsiteY12" fmla="*/ 1109657 h 1192044"/>
                  <a:gd name="connsiteX13" fmla="*/ 18690 w 857035"/>
                  <a:gd name="connsiteY13" fmla="*/ 1116639 h 1192044"/>
                  <a:gd name="connsiteX14" fmla="*/ 84777 w 857035"/>
                  <a:gd name="connsiteY14" fmla="*/ 1094762 h 1192044"/>
                  <a:gd name="connsiteX15" fmla="*/ 130387 w 857035"/>
                  <a:gd name="connsiteY15" fmla="*/ 1079402 h 1192044"/>
                  <a:gd name="connsiteX16" fmla="*/ 175997 w 857035"/>
                  <a:gd name="connsiteY16" fmla="*/ 1094762 h 1192044"/>
                  <a:gd name="connsiteX17" fmla="*/ 242084 w 857035"/>
                  <a:gd name="connsiteY17" fmla="*/ 1116639 h 1192044"/>
                  <a:gd name="connsiteX18" fmla="*/ 260701 w 857035"/>
                  <a:gd name="connsiteY18" fmla="*/ 1098020 h 1192044"/>
                  <a:gd name="connsiteX19" fmla="*/ 242084 w 857035"/>
                  <a:gd name="connsiteY19" fmla="*/ 1079402 h 1192044"/>
                  <a:gd name="connsiteX20" fmla="*/ 196475 w 857035"/>
                  <a:gd name="connsiteY20" fmla="*/ 1064043 h 1192044"/>
                  <a:gd name="connsiteX21" fmla="*/ 130387 w 857035"/>
                  <a:gd name="connsiteY21" fmla="*/ 1042165 h 1192044"/>
                  <a:gd name="connsiteX22" fmla="*/ 64300 w 857035"/>
                  <a:gd name="connsiteY22" fmla="*/ 1064043 h 1192044"/>
                  <a:gd name="connsiteX23" fmla="*/ 43822 w 857035"/>
                  <a:gd name="connsiteY23" fmla="*/ 1075679 h 1192044"/>
                  <a:gd name="connsiteX24" fmla="*/ 187632 w 857035"/>
                  <a:gd name="connsiteY24" fmla="*/ 515264 h 1192044"/>
                  <a:gd name="connsiteX25" fmla="*/ 260701 w 857035"/>
                  <a:gd name="connsiteY25" fmla="*/ 577171 h 1192044"/>
                  <a:gd name="connsiteX26" fmla="*/ 279317 w 857035"/>
                  <a:gd name="connsiteY26" fmla="*/ 577171 h 1192044"/>
                  <a:gd name="connsiteX27" fmla="*/ 279317 w 857035"/>
                  <a:gd name="connsiteY27" fmla="*/ 633026 h 1192044"/>
                  <a:gd name="connsiteX28" fmla="*/ 279317 w 857035"/>
                  <a:gd name="connsiteY28" fmla="*/ 633026 h 1192044"/>
                  <a:gd name="connsiteX29" fmla="*/ 279317 w 857035"/>
                  <a:gd name="connsiteY29" fmla="*/ 633026 h 1192044"/>
                  <a:gd name="connsiteX30" fmla="*/ 316549 w 857035"/>
                  <a:gd name="connsiteY30" fmla="*/ 1174821 h 1192044"/>
                  <a:gd name="connsiteX31" fmla="*/ 335166 w 857035"/>
                  <a:gd name="connsiteY31" fmla="*/ 1191578 h 1192044"/>
                  <a:gd name="connsiteX32" fmla="*/ 337027 w 857035"/>
                  <a:gd name="connsiteY32" fmla="*/ 1191578 h 1192044"/>
                  <a:gd name="connsiteX33" fmla="*/ 353782 w 857035"/>
                  <a:gd name="connsiteY33" fmla="*/ 1171563 h 1192044"/>
                  <a:gd name="connsiteX34" fmla="*/ 317015 w 857035"/>
                  <a:gd name="connsiteY34" fmla="*/ 661884 h 1192044"/>
                  <a:gd name="connsiteX35" fmla="*/ 409630 w 857035"/>
                  <a:gd name="connsiteY35" fmla="*/ 701448 h 1192044"/>
                  <a:gd name="connsiteX36" fmla="*/ 409630 w 857035"/>
                  <a:gd name="connsiteY36" fmla="*/ 1173426 h 1192044"/>
                  <a:gd name="connsiteX37" fmla="*/ 428247 w 857035"/>
                  <a:gd name="connsiteY37" fmla="*/ 1192044 h 1192044"/>
                  <a:gd name="connsiteX38" fmla="*/ 446863 w 857035"/>
                  <a:gd name="connsiteY38" fmla="*/ 1173426 h 1192044"/>
                  <a:gd name="connsiteX39" fmla="*/ 446863 w 857035"/>
                  <a:gd name="connsiteY39" fmla="*/ 701448 h 1192044"/>
                  <a:gd name="connsiteX40" fmla="*/ 539478 w 857035"/>
                  <a:gd name="connsiteY40" fmla="*/ 661884 h 1192044"/>
                  <a:gd name="connsiteX41" fmla="*/ 502711 w 857035"/>
                  <a:gd name="connsiteY41" fmla="*/ 1171563 h 1192044"/>
                  <a:gd name="connsiteX42" fmla="*/ 519466 w 857035"/>
                  <a:gd name="connsiteY42" fmla="*/ 1191578 h 1192044"/>
                  <a:gd name="connsiteX43" fmla="*/ 521328 w 857035"/>
                  <a:gd name="connsiteY43" fmla="*/ 1191578 h 1192044"/>
                  <a:gd name="connsiteX44" fmla="*/ 539944 w 857035"/>
                  <a:gd name="connsiteY44" fmla="*/ 1174821 h 1192044"/>
                  <a:gd name="connsiteX45" fmla="*/ 577176 w 857035"/>
                  <a:gd name="connsiteY45" fmla="*/ 633026 h 1192044"/>
                  <a:gd name="connsiteX46" fmla="*/ 577176 w 857035"/>
                  <a:gd name="connsiteY46" fmla="*/ 633026 h 1192044"/>
                  <a:gd name="connsiteX47" fmla="*/ 577176 w 857035"/>
                  <a:gd name="connsiteY47" fmla="*/ 633026 h 1192044"/>
                  <a:gd name="connsiteX48" fmla="*/ 577176 w 857035"/>
                  <a:gd name="connsiteY48" fmla="*/ 578102 h 1192044"/>
                  <a:gd name="connsiteX49" fmla="*/ 588346 w 857035"/>
                  <a:gd name="connsiteY49" fmla="*/ 579032 h 1192044"/>
                  <a:gd name="connsiteX50" fmla="*/ 632559 w 857035"/>
                  <a:gd name="connsiteY50" fmla="*/ 566000 h 1192044"/>
                  <a:gd name="connsiteX51" fmla="*/ 668861 w 857035"/>
                  <a:gd name="connsiteY51" fmla="*/ 513403 h 1192044"/>
                  <a:gd name="connsiteX52" fmla="*/ 813137 w 857035"/>
                  <a:gd name="connsiteY52" fmla="*/ 1075679 h 1192044"/>
                  <a:gd name="connsiteX53" fmla="*/ 792659 w 857035"/>
                  <a:gd name="connsiteY53" fmla="*/ 1064043 h 1192044"/>
                  <a:gd name="connsiteX54" fmla="*/ 726571 w 857035"/>
                  <a:gd name="connsiteY54" fmla="*/ 1042165 h 1192044"/>
                  <a:gd name="connsiteX55" fmla="*/ 660484 w 857035"/>
                  <a:gd name="connsiteY55" fmla="*/ 1064043 h 1192044"/>
                  <a:gd name="connsiteX56" fmla="*/ 614874 w 857035"/>
                  <a:gd name="connsiteY56" fmla="*/ 1079402 h 1192044"/>
                  <a:gd name="connsiteX57" fmla="*/ 596258 w 857035"/>
                  <a:gd name="connsiteY57" fmla="*/ 1098020 h 1192044"/>
                  <a:gd name="connsiteX58" fmla="*/ 614874 w 857035"/>
                  <a:gd name="connsiteY58" fmla="*/ 1116639 h 1192044"/>
                  <a:gd name="connsiteX59" fmla="*/ 680962 w 857035"/>
                  <a:gd name="connsiteY59" fmla="*/ 1094762 h 1192044"/>
                  <a:gd name="connsiteX60" fmla="*/ 726571 w 857035"/>
                  <a:gd name="connsiteY60" fmla="*/ 1079402 h 1192044"/>
                  <a:gd name="connsiteX61" fmla="*/ 772181 w 857035"/>
                  <a:gd name="connsiteY61" fmla="*/ 1094762 h 1192044"/>
                  <a:gd name="connsiteX62" fmla="*/ 838269 w 857035"/>
                  <a:gd name="connsiteY62" fmla="*/ 1116639 h 1192044"/>
                  <a:gd name="connsiteX63" fmla="*/ 853161 w 857035"/>
                  <a:gd name="connsiteY63" fmla="*/ 1109657 h 1192044"/>
                  <a:gd name="connsiteX64" fmla="*/ 856419 w 857035"/>
                  <a:gd name="connsiteY64" fmla="*/ 1093832 h 1192044"/>
                  <a:gd name="connsiteX65" fmla="*/ 670257 w 857035"/>
                  <a:gd name="connsiteY65" fmla="*/ 369575 h 1192044"/>
                  <a:gd name="connsiteX66" fmla="*/ 353782 w 857035"/>
                  <a:gd name="connsiteY66" fmla="*/ 111710 h 1192044"/>
                  <a:gd name="connsiteX67" fmla="*/ 428247 w 857035"/>
                  <a:gd name="connsiteY67" fmla="*/ 37237 h 1192044"/>
                  <a:gd name="connsiteX68" fmla="*/ 502711 w 857035"/>
                  <a:gd name="connsiteY68" fmla="*/ 111710 h 1192044"/>
                  <a:gd name="connsiteX69" fmla="*/ 502711 w 857035"/>
                  <a:gd name="connsiteY69" fmla="*/ 148947 h 1192044"/>
                  <a:gd name="connsiteX70" fmla="*/ 428247 w 857035"/>
                  <a:gd name="connsiteY70" fmla="*/ 223421 h 1192044"/>
                  <a:gd name="connsiteX71" fmla="*/ 353782 w 857035"/>
                  <a:gd name="connsiteY71" fmla="*/ 148947 h 1192044"/>
                  <a:gd name="connsiteX72" fmla="*/ 353782 w 857035"/>
                  <a:gd name="connsiteY72" fmla="*/ 111710 h 1192044"/>
                  <a:gd name="connsiteX73" fmla="*/ 539944 w 857035"/>
                  <a:gd name="connsiteY73" fmla="*/ 577171 h 1192044"/>
                  <a:gd name="connsiteX74" fmla="*/ 539944 w 857035"/>
                  <a:gd name="connsiteY74" fmla="*/ 620924 h 1192044"/>
                  <a:gd name="connsiteX75" fmla="*/ 428247 w 857035"/>
                  <a:gd name="connsiteY75" fmla="*/ 668866 h 1192044"/>
                  <a:gd name="connsiteX76" fmla="*/ 316549 w 857035"/>
                  <a:gd name="connsiteY76" fmla="*/ 620924 h 1192044"/>
                  <a:gd name="connsiteX77" fmla="*/ 316549 w 857035"/>
                  <a:gd name="connsiteY77" fmla="*/ 577171 h 1192044"/>
                  <a:gd name="connsiteX78" fmla="*/ 539944 w 857035"/>
                  <a:gd name="connsiteY78" fmla="*/ 577171 h 1192044"/>
                  <a:gd name="connsiteX79" fmla="*/ 633025 w 857035"/>
                  <a:gd name="connsiteY79" fmla="*/ 496646 h 1192044"/>
                  <a:gd name="connsiteX80" fmla="*/ 612547 w 857035"/>
                  <a:gd name="connsiteY80" fmla="*/ 534349 h 1192044"/>
                  <a:gd name="connsiteX81" fmla="*/ 569730 w 857035"/>
                  <a:gd name="connsiteY81" fmla="*/ 537141 h 1192044"/>
                  <a:gd name="connsiteX82" fmla="*/ 431504 w 857035"/>
                  <a:gd name="connsiteY82" fmla="*/ 473373 h 1192044"/>
                  <a:gd name="connsiteX83" fmla="*/ 446863 w 857035"/>
                  <a:gd name="connsiteY83" fmla="*/ 464994 h 1192044"/>
                  <a:gd name="connsiteX84" fmla="*/ 558560 w 857035"/>
                  <a:gd name="connsiteY84" fmla="*/ 464994 h 1192044"/>
                  <a:gd name="connsiteX85" fmla="*/ 577176 w 857035"/>
                  <a:gd name="connsiteY85" fmla="*/ 446376 h 1192044"/>
                  <a:gd name="connsiteX86" fmla="*/ 577176 w 857035"/>
                  <a:gd name="connsiteY86" fmla="*/ 371902 h 1192044"/>
                  <a:gd name="connsiteX87" fmla="*/ 558560 w 857035"/>
                  <a:gd name="connsiteY87" fmla="*/ 353284 h 1192044"/>
                  <a:gd name="connsiteX88" fmla="*/ 539944 w 857035"/>
                  <a:gd name="connsiteY88" fmla="*/ 371902 h 1192044"/>
                  <a:gd name="connsiteX89" fmla="*/ 539944 w 857035"/>
                  <a:gd name="connsiteY89" fmla="*/ 427758 h 1192044"/>
                  <a:gd name="connsiteX90" fmla="*/ 446863 w 857035"/>
                  <a:gd name="connsiteY90" fmla="*/ 427758 h 1192044"/>
                  <a:gd name="connsiteX91" fmla="*/ 446863 w 857035"/>
                  <a:gd name="connsiteY91" fmla="*/ 353284 h 1192044"/>
                  <a:gd name="connsiteX92" fmla="*/ 428247 w 857035"/>
                  <a:gd name="connsiteY92" fmla="*/ 334666 h 1192044"/>
                  <a:gd name="connsiteX93" fmla="*/ 409630 w 857035"/>
                  <a:gd name="connsiteY93" fmla="*/ 353284 h 1192044"/>
                  <a:gd name="connsiteX94" fmla="*/ 409630 w 857035"/>
                  <a:gd name="connsiteY94" fmla="*/ 442187 h 1192044"/>
                  <a:gd name="connsiteX95" fmla="*/ 391014 w 857035"/>
                  <a:gd name="connsiteY95" fmla="*/ 483613 h 1192044"/>
                  <a:gd name="connsiteX96" fmla="*/ 401718 w 857035"/>
                  <a:gd name="connsiteY96" fmla="*/ 500370 h 1192044"/>
                  <a:gd name="connsiteX97" fmla="*/ 485957 w 857035"/>
                  <a:gd name="connsiteY97" fmla="*/ 539468 h 1192044"/>
                  <a:gd name="connsiteX98" fmla="*/ 260235 w 857035"/>
                  <a:gd name="connsiteY98" fmla="*/ 539468 h 1192044"/>
                  <a:gd name="connsiteX99" fmla="*/ 223003 w 857035"/>
                  <a:gd name="connsiteY99" fmla="*/ 502231 h 1192044"/>
                  <a:gd name="connsiteX100" fmla="*/ 223003 w 857035"/>
                  <a:gd name="connsiteY100" fmla="*/ 373299 h 1192044"/>
                  <a:gd name="connsiteX101" fmla="*/ 300726 w 857035"/>
                  <a:gd name="connsiteY101" fmla="*/ 281604 h 1192044"/>
                  <a:gd name="connsiteX102" fmla="*/ 409165 w 857035"/>
                  <a:gd name="connsiteY102" fmla="*/ 263451 h 1192044"/>
                  <a:gd name="connsiteX103" fmla="*/ 409165 w 857035"/>
                  <a:gd name="connsiteY103" fmla="*/ 278810 h 1192044"/>
                  <a:gd name="connsiteX104" fmla="*/ 427781 w 857035"/>
                  <a:gd name="connsiteY104" fmla="*/ 297429 h 1192044"/>
                  <a:gd name="connsiteX105" fmla="*/ 446397 w 857035"/>
                  <a:gd name="connsiteY105" fmla="*/ 278810 h 1192044"/>
                  <a:gd name="connsiteX106" fmla="*/ 446397 w 857035"/>
                  <a:gd name="connsiteY106" fmla="*/ 263451 h 1192044"/>
                  <a:gd name="connsiteX107" fmla="*/ 554837 w 857035"/>
                  <a:gd name="connsiteY107" fmla="*/ 281604 h 1192044"/>
                  <a:gd name="connsiteX108" fmla="*/ 632559 w 857035"/>
                  <a:gd name="connsiteY108" fmla="*/ 373299 h 1192044"/>
                  <a:gd name="connsiteX109" fmla="*/ 632559 w 857035"/>
                  <a:gd name="connsiteY109" fmla="*/ 496646 h 1192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857035" h="1192044">
                    <a:moveTo>
                      <a:pt x="670257" y="369575"/>
                    </a:moveTo>
                    <a:cubicBezTo>
                      <a:pt x="668396" y="307670"/>
                      <a:pt x="623251" y="255537"/>
                      <a:pt x="561352" y="245297"/>
                    </a:cubicBezTo>
                    <a:lnTo>
                      <a:pt x="499453" y="235057"/>
                    </a:lnTo>
                    <a:cubicBezTo>
                      <a:pt x="524120" y="214578"/>
                      <a:pt x="539944" y="183391"/>
                      <a:pt x="539944" y="148947"/>
                    </a:cubicBezTo>
                    <a:lnTo>
                      <a:pt x="539944" y="111710"/>
                    </a:lnTo>
                    <a:cubicBezTo>
                      <a:pt x="539944" y="50270"/>
                      <a:pt x="489680" y="0"/>
                      <a:pt x="428247" y="0"/>
                    </a:cubicBezTo>
                    <a:cubicBezTo>
                      <a:pt x="366813" y="0"/>
                      <a:pt x="316549" y="50270"/>
                      <a:pt x="316549" y="111710"/>
                    </a:cubicBezTo>
                    <a:lnTo>
                      <a:pt x="316549" y="148947"/>
                    </a:lnTo>
                    <a:cubicBezTo>
                      <a:pt x="316549" y="183391"/>
                      <a:pt x="332373" y="214578"/>
                      <a:pt x="357039" y="235057"/>
                    </a:cubicBezTo>
                    <a:lnTo>
                      <a:pt x="295141" y="245297"/>
                    </a:lnTo>
                    <a:cubicBezTo>
                      <a:pt x="233242" y="255537"/>
                      <a:pt x="188097" y="307670"/>
                      <a:pt x="186236" y="369575"/>
                    </a:cubicBezTo>
                    <a:lnTo>
                      <a:pt x="539" y="1093832"/>
                    </a:lnTo>
                    <a:cubicBezTo>
                      <a:pt x="-857" y="1099417"/>
                      <a:pt x="539" y="1105468"/>
                      <a:pt x="3797" y="1109657"/>
                    </a:cubicBezTo>
                    <a:cubicBezTo>
                      <a:pt x="7055" y="1113847"/>
                      <a:pt x="12640" y="1116639"/>
                      <a:pt x="18690" y="1116639"/>
                    </a:cubicBezTo>
                    <a:cubicBezTo>
                      <a:pt x="52199" y="1116639"/>
                      <a:pt x="70350" y="1104538"/>
                      <a:pt x="84777" y="1094762"/>
                    </a:cubicBezTo>
                    <a:cubicBezTo>
                      <a:pt x="97809" y="1085919"/>
                      <a:pt x="108048" y="1079402"/>
                      <a:pt x="130387" y="1079402"/>
                    </a:cubicBezTo>
                    <a:cubicBezTo>
                      <a:pt x="152727" y="1079402"/>
                      <a:pt x="162966" y="1086384"/>
                      <a:pt x="175997" y="1094762"/>
                    </a:cubicBezTo>
                    <a:cubicBezTo>
                      <a:pt x="190424" y="1104538"/>
                      <a:pt x="208575" y="1116639"/>
                      <a:pt x="242084" y="1116639"/>
                    </a:cubicBezTo>
                    <a:cubicBezTo>
                      <a:pt x="252323" y="1116639"/>
                      <a:pt x="260701" y="1108262"/>
                      <a:pt x="260701" y="1098020"/>
                    </a:cubicBezTo>
                    <a:cubicBezTo>
                      <a:pt x="260701" y="1087781"/>
                      <a:pt x="252323" y="1079402"/>
                      <a:pt x="242084" y="1079402"/>
                    </a:cubicBezTo>
                    <a:cubicBezTo>
                      <a:pt x="219745" y="1079402"/>
                      <a:pt x="209506" y="1072420"/>
                      <a:pt x="196475" y="1064043"/>
                    </a:cubicBezTo>
                    <a:cubicBezTo>
                      <a:pt x="182047" y="1054268"/>
                      <a:pt x="163896" y="1042165"/>
                      <a:pt x="130387" y="1042165"/>
                    </a:cubicBezTo>
                    <a:cubicBezTo>
                      <a:pt x="96878" y="1042165"/>
                      <a:pt x="78727" y="1054268"/>
                      <a:pt x="64300" y="1064043"/>
                    </a:cubicBezTo>
                    <a:cubicBezTo>
                      <a:pt x="57319" y="1068697"/>
                      <a:pt x="51268" y="1072886"/>
                      <a:pt x="43822" y="1075679"/>
                    </a:cubicBezTo>
                    <a:lnTo>
                      <a:pt x="187632" y="515264"/>
                    </a:lnTo>
                    <a:cubicBezTo>
                      <a:pt x="193682" y="550174"/>
                      <a:pt x="224399" y="577171"/>
                      <a:pt x="260701" y="577171"/>
                    </a:cubicBezTo>
                    <a:lnTo>
                      <a:pt x="279317" y="577171"/>
                    </a:lnTo>
                    <a:lnTo>
                      <a:pt x="279317" y="633026"/>
                    </a:lnTo>
                    <a:cubicBezTo>
                      <a:pt x="279317" y="633026"/>
                      <a:pt x="279317" y="633026"/>
                      <a:pt x="279317" y="633026"/>
                    </a:cubicBezTo>
                    <a:lnTo>
                      <a:pt x="279317" y="633026"/>
                    </a:lnTo>
                    <a:cubicBezTo>
                      <a:pt x="279317" y="762889"/>
                      <a:pt x="315153" y="1158066"/>
                      <a:pt x="316549" y="1174821"/>
                    </a:cubicBezTo>
                    <a:cubicBezTo>
                      <a:pt x="317480" y="1184597"/>
                      <a:pt x="325392" y="1191578"/>
                      <a:pt x="335166" y="1191578"/>
                    </a:cubicBezTo>
                    <a:cubicBezTo>
                      <a:pt x="335631" y="1191578"/>
                      <a:pt x="336096" y="1191578"/>
                      <a:pt x="337027" y="1191578"/>
                    </a:cubicBezTo>
                    <a:cubicBezTo>
                      <a:pt x="347266" y="1190648"/>
                      <a:pt x="354712" y="1181803"/>
                      <a:pt x="353782" y="1171563"/>
                    </a:cubicBezTo>
                    <a:cubicBezTo>
                      <a:pt x="353316" y="1167840"/>
                      <a:pt x="321203" y="812694"/>
                      <a:pt x="317015" y="661884"/>
                    </a:cubicBezTo>
                    <a:lnTo>
                      <a:pt x="409630" y="701448"/>
                    </a:lnTo>
                    <a:lnTo>
                      <a:pt x="409630" y="1173426"/>
                    </a:lnTo>
                    <a:cubicBezTo>
                      <a:pt x="409630" y="1183666"/>
                      <a:pt x="418008" y="1192044"/>
                      <a:pt x="428247" y="1192044"/>
                    </a:cubicBezTo>
                    <a:cubicBezTo>
                      <a:pt x="438485" y="1192044"/>
                      <a:pt x="446863" y="1183666"/>
                      <a:pt x="446863" y="1173426"/>
                    </a:cubicBezTo>
                    <a:lnTo>
                      <a:pt x="446863" y="701448"/>
                    </a:lnTo>
                    <a:lnTo>
                      <a:pt x="539478" y="661884"/>
                    </a:lnTo>
                    <a:cubicBezTo>
                      <a:pt x="535290" y="812694"/>
                      <a:pt x="503177" y="1167840"/>
                      <a:pt x="502711" y="1171563"/>
                    </a:cubicBezTo>
                    <a:cubicBezTo>
                      <a:pt x="501781" y="1181803"/>
                      <a:pt x="509227" y="1190648"/>
                      <a:pt x="519466" y="1191578"/>
                    </a:cubicBezTo>
                    <a:cubicBezTo>
                      <a:pt x="519931" y="1191578"/>
                      <a:pt x="520397" y="1191578"/>
                      <a:pt x="521328" y="1191578"/>
                    </a:cubicBezTo>
                    <a:cubicBezTo>
                      <a:pt x="530636" y="1191578"/>
                      <a:pt x="539013" y="1184131"/>
                      <a:pt x="539944" y="1174821"/>
                    </a:cubicBezTo>
                    <a:cubicBezTo>
                      <a:pt x="541340" y="1158066"/>
                      <a:pt x="577176" y="762889"/>
                      <a:pt x="577176" y="633026"/>
                    </a:cubicBezTo>
                    <a:lnTo>
                      <a:pt x="577176" y="633026"/>
                    </a:lnTo>
                    <a:cubicBezTo>
                      <a:pt x="577176" y="633026"/>
                      <a:pt x="577176" y="633026"/>
                      <a:pt x="577176" y="633026"/>
                    </a:cubicBezTo>
                    <a:lnTo>
                      <a:pt x="577176" y="578102"/>
                    </a:lnTo>
                    <a:cubicBezTo>
                      <a:pt x="580899" y="578567"/>
                      <a:pt x="584623" y="579032"/>
                      <a:pt x="588346" y="579032"/>
                    </a:cubicBezTo>
                    <a:cubicBezTo>
                      <a:pt x="603704" y="579032"/>
                      <a:pt x="619063" y="574844"/>
                      <a:pt x="632559" y="566000"/>
                    </a:cubicBezTo>
                    <a:cubicBezTo>
                      <a:pt x="651641" y="553898"/>
                      <a:pt x="664207" y="534813"/>
                      <a:pt x="668861" y="513403"/>
                    </a:cubicBezTo>
                    <a:lnTo>
                      <a:pt x="813137" y="1075679"/>
                    </a:lnTo>
                    <a:cubicBezTo>
                      <a:pt x="805690" y="1072886"/>
                      <a:pt x="799640" y="1068697"/>
                      <a:pt x="792659" y="1064043"/>
                    </a:cubicBezTo>
                    <a:cubicBezTo>
                      <a:pt x="778231" y="1054268"/>
                      <a:pt x="760080" y="1042165"/>
                      <a:pt x="726571" y="1042165"/>
                    </a:cubicBezTo>
                    <a:cubicBezTo>
                      <a:pt x="693062" y="1042165"/>
                      <a:pt x="674911" y="1054268"/>
                      <a:pt x="660484" y="1064043"/>
                    </a:cubicBezTo>
                    <a:cubicBezTo>
                      <a:pt x="647452" y="1072886"/>
                      <a:pt x="637213" y="1079402"/>
                      <a:pt x="614874" y="1079402"/>
                    </a:cubicBezTo>
                    <a:cubicBezTo>
                      <a:pt x="604635" y="1079402"/>
                      <a:pt x="596258" y="1087781"/>
                      <a:pt x="596258" y="1098020"/>
                    </a:cubicBezTo>
                    <a:cubicBezTo>
                      <a:pt x="596258" y="1108262"/>
                      <a:pt x="604635" y="1116639"/>
                      <a:pt x="614874" y="1116639"/>
                    </a:cubicBezTo>
                    <a:cubicBezTo>
                      <a:pt x="648383" y="1116639"/>
                      <a:pt x="666534" y="1104538"/>
                      <a:pt x="680962" y="1094762"/>
                    </a:cubicBezTo>
                    <a:cubicBezTo>
                      <a:pt x="693993" y="1085919"/>
                      <a:pt x="704232" y="1079402"/>
                      <a:pt x="726571" y="1079402"/>
                    </a:cubicBezTo>
                    <a:cubicBezTo>
                      <a:pt x="748911" y="1079402"/>
                      <a:pt x="759150" y="1086384"/>
                      <a:pt x="772181" y="1094762"/>
                    </a:cubicBezTo>
                    <a:cubicBezTo>
                      <a:pt x="786609" y="1104538"/>
                      <a:pt x="804759" y="1116639"/>
                      <a:pt x="838269" y="1116639"/>
                    </a:cubicBezTo>
                    <a:cubicBezTo>
                      <a:pt x="843853" y="1116639"/>
                      <a:pt x="849438" y="1113847"/>
                      <a:pt x="853161" y="1109657"/>
                    </a:cubicBezTo>
                    <a:cubicBezTo>
                      <a:pt x="856885" y="1105468"/>
                      <a:pt x="857815" y="1099417"/>
                      <a:pt x="856419" y="1093832"/>
                    </a:cubicBezTo>
                    <a:lnTo>
                      <a:pt x="670257" y="369575"/>
                    </a:lnTo>
                    <a:close/>
                    <a:moveTo>
                      <a:pt x="353782" y="111710"/>
                    </a:moveTo>
                    <a:cubicBezTo>
                      <a:pt x="353782" y="70750"/>
                      <a:pt x="387291" y="37237"/>
                      <a:pt x="428247" y="37237"/>
                    </a:cubicBezTo>
                    <a:cubicBezTo>
                      <a:pt x="469202" y="37237"/>
                      <a:pt x="502711" y="70750"/>
                      <a:pt x="502711" y="111710"/>
                    </a:cubicBezTo>
                    <a:lnTo>
                      <a:pt x="502711" y="148947"/>
                    </a:lnTo>
                    <a:cubicBezTo>
                      <a:pt x="502711" y="189908"/>
                      <a:pt x="469202" y="223421"/>
                      <a:pt x="428247" y="223421"/>
                    </a:cubicBezTo>
                    <a:cubicBezTo>
                      <a:pt x="387291" y="223421"/>
                      <a:pt x="353782" y="189908"/>
                      <a:pt x="353782" y="148947"/>
                    </a:cubicBezTo>
                    <a:lnTo>
                      <a:pt x="353782" y="111710"/>
                    </a:lnTo>
                    <a:close/>
                    <a:moveTo>
                      <a:pt x="539944" y="577171"/>
                    </a:moveTo>
                    <a:lnTo>
                      <a:pt x="539944" y="620924"/>
                    </a:lnTo>
                    <a:lnTo>
                      <a:pt x="428247" y="668866"/>
                    </a:lnTo>
                    <a:lnTo>
                      <a:pt x="316549" y="620924"/>
                    </a:lnTo>
                    <a:lnTo>
                      <a:pt x="316549" y="577171"/>
                    </a:lnTo>
                    <a:lnTo>
                      <a:pt x="539944" y="577171"/>
                    </a:lnTo>
                    <a:close/>
                    <a:moveTo>
                      <a:pt x="633025" y="496646"/>
                    </a:moveTo>
                    <a:cubicBezTo>
                      <a:pt x="633025" y="512006"/>
                      <a:pt x="625578" y="525970"/>
                      <a:pt x="612547" y="534349"/>
                    </a:cubicBezTo>
                    <a:cubicBezTo>
                      <a:pt x="599516" y="542727"/>
                      <a:pt x="583692" y="543658"/>
                      <a:pt x="569730" y="537141"/>
                    </a:cubicBezTo>
                    <a:lnTo>
                      <a:pt x="431504" y="473373"/>
                    </a:lnTo>
                    <a:cubicBezTo>
                      <a:pt x="434762" y="468254"/>
                      <a:pt x="440347" y="464994"/>
                      <a:pt x="446863" y="464994"/>
                    </a:cubicBezTo>
                    <a:lnTo>
                      <a:pt x="558560" y="464994"/>
                    </a:lnTo>
                    <a:cubicBezTo>
                      <a:pt x="568799" y="464994"/>
                      <a:pt x="577176" y="456617"/>
                      <a:pt x="577176" y="446376"/>
                    </a:cubicBezTo>
                    <a:lnTo>
                      <a:pt x="577176" y="371902"/>
                    </a:lnTo>
                    <a:cubicBezTo>
                      <a:pt x="577176" y="361662"/>
                      <a:pt x="568799" y="353284"/>
                      <a:pt x="558560" y="353284"/>
                    </a:cubicBezTo>
                    <a:cubicBezTo>
                      <a:pt x="548321" y="353284"/>
                      <a:pt x="539944" y="361662"/>
                      <a:pt x="539944" y="371902"/>
                    </a:cubicBezTo>
                    <a:lnTo>
                      <a:pt x="539944" y="427758"/>
                    </a:lnTo>
                    <a:lnTo>
                      <a:pt x="446863" y="427758"/>
                    </a:lnTo>
                    <a:lnTo>
                      <a:pt x="446863" y="353284"/>
                    </a:lnTo>
                    <a:cubicBezTo>
                      <a:pt x="446863" y="343044"/>
                      <a:pt x="438485" y="334666"/>
                      <a:pt x="428247" y="334666"/>
                    </a:cubicBezTo>
                    <a:cubicBezTo>
                      <a:pt x="418008" y="334666"/>
                      <a:pt x="409630" y="343044"/>
                      <a:pt x="409630" y="353284"/>
                    </a:cubicBezTo>
                    <a:lnTo>
                      <a:pt x="409630" y="442187"/>
                    </a:lnTo>
                    <a:cubicBezTo>
                      <a:pt x="398461" y="452427"/>
                      <a:pt x="391014" y="467322"/>
                      <a:pt x="391014" y="483613"/>
                    </a:cubicBezTo>
                    <a:cubicBezTo>
                      <a:pt x="391014" y="491061"/>
                      <a:pt x="395203" y="497577"/>
                      <a:pt x="401718" y="500370"/>
                    </a:cubicBezTo>
                    <a:lnTo>
                      <a:pt x="485957" y="539468"/>
                    </a:lnTo>
                    <a:lnTo>
                      <a:pt x="260235" y="539468"/>
                    </a:lnTo>
                    <a:cubicBezTo>
                      <a:pt x="239757" y="539468"/>
                      <a:pt x="223003" y="522712"/>
                      <a:pt x="223003" y="502231"/>
                    </a:cubicBezTo>
                    <a:lnTo>
                      <a:pt x="223003" y="373299"/>
                    </a:lnTo>
                    <a:cubicBezTo>
                      <a:pt x="223003" y="327684"/>
                      <a:pt x="255581" y="289051"/>
                      <a:pt x="300726" y="281604"/>
                    </a:cubicBezTo>
                    <a:lnTo>
                      <a:pt x="409165" y="263451"/>
                    </a:lnTo>
                    <a:lnTo>
                      <a:pt x="409165" y="278810"/>
                    </a:lnTo>
                    <a:cubicBezTo>
                      <a:pt x="409165" y="289051"/>
                      <a:pt x="417542" y="297429"/>
                      <a:pt x="427781" y="297429"/>
                    </a:cubicBezTo>
                    <a:cubicBezTo>
                      <a:pt x="438020" y="297429"/>
                      <a:pt x="446397" y="289051"/>
                      <a:pt x="446397" y="278810"/>
                    </a:cubicBezTo>
                    <a:lnTo>
                      <a:pt x="446397" y="263451"/>
                    </a:lnTo>
                    <a:lnTo>
                      <a:pt x="554837" y="281604"/>
                    </a:lnTo>
                    <a:cubicBezTo>
                      <a:pt x="599981" y="289051"/>
                      <a:pt x="632559" y="327684"/>
                      <a:pt x="632559" y="373299"/>
                    </a:cubicBezTo>
                    <a:lnTo>
                      <a:pt x="632559" y="496646"/>
                    </a:lnTo>
                    <a:close/>
                  </a:path>
                </a:pathLst>
              </a:custGeom>
              <a:solidFill>
                <a:srgbClr val="000000"/>
              </a:solidFill>
              <a:ln w="4653" cap="flat">
                <a:noFill/>
                <a:prstDash val="solid"/>
                <a:miter/>
              </a:ln>
            </p:spPr>
            <p:txBody>
              <a:bodyPr rtlCol="0" anchor="ctr"/>
              <a:lstStyle/>
              <a:p>
                <a:endParaRPr lang="en-US"/>
              </a:p>
            </p:txBody>
          </p:sp>
          <p:sp>
            <p:nvSpPr>
              <p:cNvPr id="41" name="Freeform 44">
                <a:extLst>
                  <a:ext uri="{FF2B5EF4-FFF2-40B4-BE49-F238E27FC236}">
                    <a16:creationId xmlns:a16="http://schemas.microsoft.com/office/drawing/2014/main" id="{07F5F57B-D517-441D-0485-81463CFAE31D}"/>
                  </a:ext>
                </a:extLst>
              </p:cNvPr>
              <p:cNvSpPr/>
              <p:nvPr/>
            </p:nvSpPr>
            <p:spPr>
              <a:xfrm>
                <a:off x="-10252069" y="2612006"/>
                <a:ext cx="502489" cy="1191578"/>
              </a:xfrm>
              <a:custGeom>
                <a:avLst/>
                <a:gdLst>
                  <a:gd name="connsiteX0" fmla="*/ 483873 w 502489"/>
                  <a:gd name="connsiteY0" fmla="*/ 0 h 1191578"/>
                  <a:gd name="connsiteX1" fmla="*/ 465257 w 502489"/>
                  <a:gd name="connsiteY1" fmla="*/ 18618 h 1191578"/>
                  <a:gd name="connsiteX2" fmla="*/ 465257 w 502489"/>
                  <a:gd name="connsiteY2" fmla="*/ 186184 h 1191578"/>
                  <a:gd name="connsiteX3" fmla="*/ 204630 w 502489"/>
                  <a:gd name="connsiteY3" fmla="*/ 186184 h 1191578"/>
                  <a:gd name="connsiteX4" fmla="*/ 186014 w 502489"/>
                  <a:gd name="connsiteY4" fmla="*/ 189442 h 1191578"/>
                  <a:gd name="connsiteX5" fmla="*/ 186014 w 502489"/>
                  <a:gd name="connsiteY5" fmla="*/ 55855 h 1191578"/>
                  <a:gd name="connsiteX6" fmla="*/ 204630 w 502489"/>
                  <a:gd name="connsiteY6" fmla="*/ 37237 h 1191578"/>
                  <a:gd name="connsiteX7" fmla="*/ 409408 w 502489"/>
                  <a:gd name="connsiteY7" fmla="*/ 37237 h 1191578"/>
                  <a:gd name="connsiteX8" fmla="*/ 428024 w 502489"/>
                  <a:gd name="connsiteY8" fmla="*/ 18618 h 1191578"/>
                  <a:gd name="connsiteX9" fmla="*/ 409408 w 502489"/>
                  <a:gd name="connsiteY9" fmla="*/ 0 h 1191578"/>
                  <a:gd name="connsiteX10" fmla="*/ 204630 w 502489"/>
                  <a:gd name="connsiteY10" fmla="*/ 0 h 1191578"/>
                  <a:gd name="connsiteX11" fmla="*/ 148781 w 502489"/>
                  <a:gd name="connsiteY11" fmla="*/ 55855 h 1191578"/>
                  <a:gd name="connsiteX12" fmla="*/ 148781 w 502489"/>
                  <a:gd name="connsiteY12" fmla="*/ 242039 h 1191578"/>
                  <a:gd name="connsiteX13" fmla="*/ 152039 w 502489"/>
                  <a:gd name="connsiteY13" fmla="*/ 260658 h 1191578"/>
                  <a:gd name="connsiteX14" fmla="*/ 53373 w 502489"/>
                  <a:gd name="connsiteY14" fmla="*/ 260658 h 1191578"/>
                  <a:gd name="connsiteX15" fmla="*/ 108756 w 502489"/>
                  <a:gd name="connsiteY15" fmla="*/ 177806 h 1191578"/>
                  <a:gd name="connsiteX16" fmla="*/ 108756 w 502489"/>
                  <a:gd name="connsiteY16" fmla="*/ 157326 h 1191578"/>
                  <a:gd name="connsiteX17" fmla="*/ 53373 w 502489"/>
                  <a:gd name="connsiteY17" fmla="*/ 74474 h 1191578"/>
                  <a:gd name="connsiteX18" fmla="*/ 92933 w 502489"/>
                  <a:gd name="connsiteY18" fmla="*/ 74474 h 1191578"/>
                  <a:gd name="connsiteX19" fmla="*/ 111549 w 502489"/>
                  <a:gd name="connsiteY19" fmla="*/ 55855 h 1191578"/>
                  <a:gd name="connsiteX20" fmla="*/ 92933 w 502489"/>
                  <a:gd name="connsiteY20" fmla="*/ 37237 h 1191578"/>
                  <a:gd name="connsiteX21" fmla="*/ 18468 w 502489"/>
                  <a:gd name="connsiteY21" fmla="*/ 37237 h 1191578"/>
                  <a:gd name="connsiteX22" fmla="*/ 2179 w 502489"/>
                  <a:gd name="connsiteY22" fmla="*/ 47012 h 1191578"/>
                  <a:gd name="connsiteX23" fmla="*/ 3109 w 502489"/>
                  <a:gd name="connsiteY23" fmla="*/ 66095 h 1191578"/>
                  <a:gd name="connsiteX24" fmla="*/ 70593 w 502489"/>
                  <a:gd name="connsiteY24" fmla="*/ 167566 h 1191578"/>
                  <a:gd name="connsiteX25" fmla="*/ 3109 w 502489"/>
                  <a:gd name="connsiteY25" fmla="*/ 269036 h 1191578"/>
                  <a:gd name="connsiteX26" fmla="*/ 2179 w 502489"/>
                  <a:gd name="connsiteY26" fmla="*/ 288119 h 1191578"/>
                  <a:gd name="connsiteX27" fmla="*/ 18468 w 502489"/>
                  <a:gd name="connsiteY27" fmla="*/ 297895 h 1191578"/>
                  <a:gd name="connsiteX28" fmla="*/ 204630 w 502489"/>
                  <a:gd name="connsiteY28" fmla="*/ 297895 h 1191578"/>
                  <a:gd name="connsiteX29" fmla="*/ 223246 w 502489"/>
                  <a:gd name="connsiteY29" fmla="*/ 279276 h 1191578"/>
                  <a:gd name="connsiteX30" fmla="*/ 204630 w 502489"/>
                  <a:gd name="connsiteY30" fmla="*/ 260658 h 1191578"/>
                  <a:gd name="connsiteX31" fmla="*/ 186014 w 502489"/>
                  <a:gd name="connsiteY31" fmla="*/ 242039 h 1191578"/>
                  <a:gd name="connsiteX32" fmla="*/ 204630 w 502489"/>
                  <a:gd name="connsiteY32" fmla="*/ 223421 h 1191578"/>
                  <a:gd name="connsiteX33" fmla="*/ 465257 w 502489"/>
                  <a:gd name="connsiteY33" fmla="*/ 223421 h 1191578"/>
                  <a:gd name="connsiteX34" fmla="*/ 465257 w 502489"/>
                  <a:gd name="connsiteY34" fmla="*/ 1172960 h 1191578"/>
                  <a:gd name="connsiteX35" fmla="*/ 483873 w 502489"/>
                  <a:gd name="connsiteY35" fmla="*/ 1191578 h 1191578"/>
                  <a:gd name="connsiteX36" fmla="*/ 502489 w 502489"/>
                  <a:gd name="connsiteY36" fmla="*/ 1172960 h 1191578"/>
                  <a:gd name="connsiteX37" fmla="*/ 502489 w 502489"/>
                  <a:gd name="connsiteY37" fmla="*/ 18618 h 1191578"/>
                  <a:gd name="connsiteX38" fmla="*/ 483873 w 502489"/>
                  <a:gd name="connsiteY38" fmla="*/ 0 h 1191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502489" h="1191578">
                    <a:moveTo>
                      <a:pt x="483873" y="0"/>
                    </a:moveTo>
                    <a:cubicBezTo>
                      <a:pt x="473634" y="0"/>
                      <a:pt x="465257" y="8379"/>
                      <a:pt x="465257" y="18618"/>
                    </a:cubicBezTo>
                    <a:lnTo>
                      <a:pt x="465257" y="186184"/>
                    </a:lnTo>
                    <a:lnTo>
                      <a:pt x="204630" y="186184"/>
                    </a:lnTo>
                    <a:cubicBezTo>
                      <a:pt x="198114" y="186184"/>
                      <a:pt x="192064" y="187581"/>
                      <a:pt x="186014" y="189442"/>
                    </a:cubicBezTo>
                    <a:lnTo>
                      <a:pt x="186014" y="55855"/>
                    </a:lnTo>
                    <a:cubicBezTo>
                      <a:pt x="186014" y="45615"/>
                      <a:pt x="194391" y="37237"/>
                      <a:pt x="204630" y="37237"/>
                    </a:cubicBezTo>
                    <a:lnTo>
                      <a:pt x="409408" y="37237"/>
                    </a:lnTo>
                    <a:cubicBezTo>
                      <a:pt x="419647" y="37237"/>
                      <a:pt x="428024" y="28858"/>
                      <a:pt x="428024" y="18618"/>
                    </a:cubicBezTo>
                    <a:cubicBezTo>
                      <a:pt x="428024" y="8379"/>
                      <a:pt x="419647" y="0"/>
                      <a:pt x="409408" y="0"/>
                    </a:cubicBezTo>
                    <a:lnTo>
                      <a:pt x="204630" y="0"/>
                    </a:lnTo>
                    <a:cubicBezTo>
                      <a:pt x="173913" y="0"/>
                      <a:pt x="148781" y="25134"/>
                      <a:pt x="148781" y="55855"/>
                    </a:cubicBezTo>
                    <a:lnTo>
                      <a:pt x="148781" y="242039"/>
                    </a:lnTo>
                    <a:cubicBezTo>
                      <a:pt x="148781" y="248555"/>
                      <a:pt x="149712" y="254607"/>
                      <a:pt x="152039" y="260658"/>
                    </a:cubicBezTo>
                    <a:lnTo>
                      <a:pt x="53373" y="260658"/>
                    </a:lnTo>
                    <a:lnTo>
                      <a:pt x="108756" y="177806"/>
                    </a:lnTo>
                    <a:cubicBezTo>
                      <a:pt x="112945" y="171754"/>
                      <a:pt x="112945" y="163377"/>
                      <a:pt x="108756" y="157326"/>
                    </a:cubicBezTo>
                    <a:lnTo>
                      <a:pt x="53373" y="74474"/>
                    </a:lnTo>
                    <a:lnTo>
                      <a:pt x="92933" y="74474"/>
                    </a:lnTo>
                    <a:cubicBezTo>
                      <a:pt x="103172" y="74474"/>
                      <a:pt x="111549" y="66095"/>
                      <a:pt x="111549" y="55855"/>
                    </a:cubicBezTo>
                    <a:cubicBezTo>
                      <a:pt x="111549" y="45615"/>
                      <a:pt x="103172" y="37237"/>
                      <a:pt x="92933" y="37237"/>
                    </a:cubicBezTo>
                    <a:lnTo>
                      <a:pt x="18468" y="37237"/>
                    </a:lnTo>
                    <a:cubicBezTo>
                      <a:pt x="11487" y="37237"/>
                      <a:pt x="5436" y="40961"/>
                      <a:pt x="2179" y="47012"/>
                    </a:cubicBezTo>
                    <a:cubicBezTo>
                      <a:pt x="-1079" y="53062"/>
                      <a:pt x="-614" y="60510"/>
                      <a:pt x="3109" y="66095"/>
                    </a:cubicBezTo>
                    <a:lnTo>
                      <a:pt x="70593" y="167566"/>
                    </a:lnTo>
                    <a:lnTo>
                      <a:pt x="3109" y="269036"/>
                    </a:lnTo>
                    <a:cubicBezTo>
                      <a:pt x="-614" y="274622"/>
                      <a:pt x="-1079" y="282069"/>
                      <a:pt x="2179" y="288119"/>
                    </a:cubicBezTo>
                    <a:cubicBezTo>
                      <a:pt x="5436" y="294171"/>
                      <a:pt x="11952" y="297895"/>
                      <a:pt x="18468" y="297895"/>
                    </a:cubicBezTo>
                    <a:lnTo>
                      <a:pt x="204630" y="297895"/>
                    </a:lnTo>
                    <a:cubicBezTo>
                      <a:pt x="214869" y="297895"/>
                      <a:pt x="223246" y="289516"/>
                      <a:pt x="223246" y="279276"/>
                    </a:cubicBezTo>
                    <a:cubicBezTo>
                      <a:pt x="223246" y="269036"/>
                      <a:pt x="214869" y="260658"/>
                      <a:pt x="204630" y="260658"/>
                    </a:cubicBezTo>
                    <a:cubicBezTo>
                      <a:pt x="194391" y="260658"/>
                      <a:pt x="186014" y="252279"/>
                      <a:pt x="186014" y="242039"/>
                    </a:cubicBezTo>
                    <a:cubicBezTo>
                      <a:pt x="186014" y="231799"/>
                      <a:pt x="194391" y="223421"/>
                      <a:pt x="204630" y="223421"/>
                    </a:cubicBezTo>
                    <a:lnTo>
                      <a:pt x="465257" y="223421"/>
                    </a:lnTo>
                    <a:lnTo>
                      <a:pt x="465257" y="1172960"/>
                    </a:lnTo>
                    <a:cubicBezTo>
                      <a:pt x="465257" y="1183200"/>
                      <a:pt x="473634" y="1191578"/>
                      <a:pt x="483873" y="1191578"/>
                    </a:cubicBezTo>
                    <a:cubicBezTo>
                      <a:pt x="494112" y="1191578"/>
                      <a:pt x="502489" y="1183200"/>
                      <a:pt x="502489" y="1172960"/>
                    </a:cubicBezTo>
                    <a:lnTo>
                      <a:pt x="502489" y="18618"/>
                    </a:lnTo>
                    <a:cubicBezTo>
                      <a:pt x="502489" y="8379"/>
                      <a:pt x="494112" y="0"/>
                      <a:pt x="483873" y="0"/>
                    </a:cubicBezTo>
                    <a:close/>
                  </a:path>
                </a:pathLst>
              </a:custGeom>
              <a:solidFill>
                <a:srgbClr val="000000"/>
              </a:solidFill>
              <a:ln w="4653"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4213019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514002-EA36-D9F5-44EF-A6FF11027BAA}"/>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6FD64C57-2F42-A326-D116-7F38AD8BE2BD}"/>
              </a:ext>
            </a:extLst>
          </p:cNvPr>
          <p:cNvSpPr>
            <a:spLocks noGrp="1"/>
          </p:cNvSpPr>
          <p:nvPr>
            <p:ph type="body" sz="quarter" idx="16"/>
          </p:nvPr>
        </p:nvSpPr>
        <p:spPr>
          <a:xfrm>
            <a:off x="1219199" y="520082"/>
            <a:ext cx="10595237" cy="803654"/>
          </a:xfrm>
        </p:spPr>
        <p:txBody>
          <a:bodyPr/>
          <a:lstStyle/>
          <a:p>
            <a:r>
              <a:rPr lang="en-US" sz="3200" b="0" dirty="0">
                <a:solidFill>
                  <a:srgbClr val="FF0000"/>
                </a:solidFill>
              </a:rPr>
              <a:t>Set Up Your Community Engagement Team (External)</a:t>
            </a:r>
          </a:p>
        </p:txBody>
      </p:sp>
      <p:sp>
        <p:nvSpPr>
          <p:cNvPr id="221" name="Text Placeholder 1">
            <a:extLst>
              <a:ext uri="{FF2B5EF4-FFF2-40B4-BE49-F238E27FC236}">
                <a16:creationId xmlns:a16="http://schemas.microsoft.com/office/drawing/2014/main" id="{B9D0E478-73E3-DB08-B29E-8628367540B4}"/>
              </a:ext>
            </a:extLst>
          </p:cNvPr>
          <p:cNvSpPr>
            <a:spLocks noGrp="1"/>
          </p:cNvSpPr>
          <p:nvPr>
            <p:ph type="body" sz="quarter" idx="18"/>
          </p:nvPr>
        </p:nvSpPr>
        <p:spPr>
          <a:xfrm>
            <a:off x="1131757" y="1129342"/>
            <a:ext cx="10403018" cy="3849918"/>
          </a:xfrm>
        </p:spPr>
        <p:txBody>
          <a:bodyPr/>
          <a:lstStyle/>
          <a:p>
            <a:pPr marL="0" indent="0">
              <a:lnSpc>
                <a:spcPct val="100000"/>
              </a:lnSpc>
              <a:spcBef>
                <a:spcPts val="0"/>
              </a:spcBef>
              <a:buClr>
                <a:srgbClr val="01A54E"/>
              </a:buClr>
            </a:pPr>
            <a:r>
              <a:rPr lang="en-US" sz="2100" dirty="0">
                <a:solidFill>
                  <a:schemeClr val="bg1"/>
                </a:solidFill>
                <a:highlight>
                  <a:srgbClr val="01A54E"/>
                </a:highlight>
              </a:rPr>
              <a:t>Set Up Community Engagement Team (external). </a:t>
            </a:r>
            <a:r>
              <a:rPr lang="en-US" sz="2100" dirty="0"/>
              <a:t>You will also need a separate community engagement team (external). You should include representation of all community members and stakeholders, e.g., local residents, community leaders, business owners, and other key stakeholders who are affected by or have an interest in the company’s CSR/Inclusion initiatives.</a:t>
            </a:r>
          </a:p>
          <a:p>
            <a:pPr marL="0" indent="0">
              <a:lnSpc>
                <a:spcPct val="100000"/>
              </a:lnSpc>
              <a:spcBef>
                <a:spcPts val="0"/>
              </a:spcBef>
              <a:buClr>
                <a:srgbClr val="01A54E"/>
              </a:buClr>
            </a:pPr>
            <a:endParaRPr lang="en-US" sz="2100" dirty="0"/>
          </a:p>
          <a:p>
            <a:pPr marL="0" indent="0">
              <a:lnSpc>
                <a:spcPct val="100000"/>
              </a:lnSpc>
              <a:spcBef>
                <a:spcPts val="0"/>
              </a:spcBef>
              <a:buClr>
                <a:srgbClr val="01A54E"/>
              </a:buClr>
            </a:pPr>
            <a:r>
              <a:rPr lang="en-US" sz="2100" b="1" dirty="0"/>
              <a:t>Meaningful Invitations:</a:t>
            </a:r>
            <a:r>
              <a:rPr lang="en-US" sz="2100" dirty="0"/>
              <a:t> Personally reach out to individuals and organizations, emphasizing the value of their input. </a:t>
            </a:r>
            <a:r>
              <a:rPr lang="en-US" sz="2100" dirty="0">
                <a:solidFill>
                  <a:srgbClr val="083F59"/>
                </a:solidFill>
              </a:rPr>
              <a:t>Seek individuals who bring diverse perspectives and experiences. Balance recruitment between those already engaged and newcomers to the process. Ensure fair compensation and transparent communication about expectations and commitments.</a:t>
            </a:r>
          </a:p>
          <a:p>
            <a:pPr marL="0" indent="0">
              <a:lnSpc>
                <a:spcPct val="100000"/>
              </a:lnSpc>
              <a:spcBef>
                <a:spcPts val="0"/>
              </a:spcBef>
              <a:buClr>
                <a:srgbClr val="01A54E"/>
              </a:buClr>
            </a:pPr>
            <a:endParaRPr lang="en-US" sz="2100" dirty="0"/>
          </a:p>
          <a:p>
            <a:pPr marL="0" indent="0">
              <a:lnSpc>
                <a:spcPct val="100000"/>
              </a:lnSpc>
              <a:spcBef>
                <a:spcPts val="0"/>
              </a:spcBef>
            </a:pPr>
            <a:r>
              <a:rPr lang="en-US" sz="2100" b="1" dirty="0"/>
              <a:t>Create a Diverse Community Advisory Team: </a:t>
            </a:r>
            <a:r>
              <a:rPr lang="en-US" sz="2100" dirty="0"/>
              <a:t>Ensure the team reflects the community’s diversity, including gender, age, ethnicity, and economic status. For example, an engineering SME in Germany might involve apprentices, migrant workers, and women in technical roles. Facilitate workshops to build relationships within the advisory team and establish shared goals</a:t>
            </a:r>
          </a:p>
          <a:p>
            <a:pPr marL="0" indent="0">
              <a:lnSpc>
                <a:spcPct val="100000"/>
              </a:lnSpc>
              <a:spcBef>
                <a:spcPts val="0"/>
              </a:spcBef>
              <a:buClr>
                <a:srgbClr val="01A54E"/>
              </a:buClr>
            </a:pPr>
            <a:endParaRPr lang="en-US" sz="2100" dirty="0"/>
          </a:p>
          <a:p>
            <a:pPr marL="457200" indent="-457200">
              <a:lnSpc>
                <a:spcPct val="100000"/>
              </a:lnSpc>
              <a:spcBef>
                <a:spcPts val="0"/>
              </a:spcBef>
              <a:buClr>
                <a:srgbClr val="01A54E"/>
              </a:buClr>
              <a:buFont typeface="+mj-lt"/>
              <a:buAutoNum type="arabicPeriod"/>
            </a:pPr>
            <a:endParaRPr lang="en-US" sz="2100" dirty="0"/>
          </a:p>
          <a:p>
            <a:pPr marL="0" indent="0"/>
            <a:endParaRPr lang="en-IE" sz="2100" dirty="0"/>
          </a:p>
        </p:txBody>
      </p:sp>
    </p:spTree>
    <p:extLst>
      <p:ext uri="{BB962C8B-B14F-4D97-AF65-F5344CB8AC3E}">
        <p14:creationId xmlns:p14="http://schemas.microsoft.com/office/powerpoint/2010/main" val="18227841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4D623D2-64CF-F456-8CF5-6A58D5AE92DD}"/>
              </a:ext>
            </a:extLst>
          </p:cNvPr>
          <p:cNvSpPr>
            <a:spLocks noGrp="1"/>
          </p:cNvSpPr>
          <p:nvPr>
            <p:ph type="body" sz="quarter" idx="13"/>
          </p:nvPr>
        </p:nvSpPr>
        <p:spPr>
          <a:xfrm>
            <a:off x="4076701" y="602644"/>
            <a:ext cx="7783000" cy="945575"/>
          </a:xfrm>
        </p:spPr>
        <p:txBody>
          <a:bodyPr>
            <a:noAutofit/>
          </a:bodyPr>
          <a:lstStyle/>
          <a:p>
            <a:r>
              <a:rPr lang="en-IE" sz="4400" b="1" dirty="0"/>
              <a:t>Step 3</a:t>
            </a:r>
          </a:p>
          <a:p>
            <a:r>
              <a:rPr lang="en-IE" sz="3800" b="1" dirty="0"/>
              <a:t>Refine Your Engagement Approaches</a:t>
            </a:r>
          </a:p>
        </p:txBody>
      </p:sp>
      <p:sp>
        <p:nvSpPr>
          <p:cNvPr id="5" name="Text Placeholder 4">
            <a:extLst>
              <a:ext uri="{FF2B5EF4-FFF2-40B4-BE49-F238E27FC236}">
                <a16:creationId xmlns:a16="http://schemas.microsoft.com/office/drawing/2014/main" id="{ADF46B47-24A7-8D24-8833-27E31D006EEE}"/>
              </a:ext>
            </a:extLst>
          </p:cNvPr>
          <p:cNvSpPr>
            <a:spLocks noGrp="1"/>
          </p:cNvSpPr>
          <p:nvPr>
            <p:ph type="body" sz="quarter" idx="43"/>
          </p:nvPr>
        </p:nvSpPr>
        <p:spPr>
          <a:xfrm>
            <a:off x="4420522" y="1860639"/>
            <a:ext cx="7439179" cy="396241"/>
          </a:xfrm>
        </p:spPr>
        <p:txBody>
          <a:bodyPr>
            <a:noAutofit/>
          </a:bodyPr>
          <a:lstStyle/>
          <a:p>
            <a:r>
              <a:rPr lang="en-US" dirty="0"/>
              <a:t>Different communities require different levels of engagement. Identifying the right approach ensures businesses are meeting communities where they are, enabling collaboration and empowerment.</a:t>
            </a:r>
            <a:endParaRPr lang="en-IE" dirty="0"/>
          </a:p>
        </p:txBody>
      </p:sp>
      <p:pic>
        <p:nvPicPr>
          <p:cNvPr id="11" name="Picture Placeholder 10" descr="A group of people holding garbage bags&#10;&#10;AI-generated content may be incorrect.">
            <a:extLst>
              <a:ext uri="{FF2B5EF4-FFF2-40B4-BE49-F238E27FC236}">
                <a16:creationId xmlns:a16="http://schemas.microsoft.com/office/drawing/2014/main" id="{5F654C5F-8A62-DC55-7464-55D4A6CCABD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4" r="16664"/>
          <a:stretch>
            <a:fillRect/>
          </a:stretch>
        </p:blipFill>
        <p:spPr>
          <a:xfrm>
            <a:off x="414743" y="1450369"/>
            <a:ext cx="4112231" cy="4112231"/>
          </a:xfrm>
        </p:spPr>
      </p:pic>
      <p:sp>
        <p:nvSpPr>
          <p:cNvPr id="7" name="TextBox 6">
            <a:extLst>
              <a:ext uri="{FF2B5EF4-FFF2-40B4-BE49-F238E27FC236}">
                <a16:creationId xmlns:a16="http://schemas.microsoft.com/office/drawing/2014/main" id="{0B4C7F3B-8FC8-0581-6453-CA8A23105A0F}"/>
              </a:ext>
            </a:extLst>
          </p:cNvPr>
          <p:cNvSpPr txBox="1"/>
          <p:nvPr/>
        </p:nvSpPr>
        <p:spPr>
          <a:xfrm>
            <a:off x="5610225" y="3966073"/>
            <a:ext cx="5477950" cy="2400657"/>
          </a:xfrm>
          <a:prstGeom prst="rect">
            <a:avLst/>
          </a:prstGeom>
          <a:noFill/>
        </p:spPr>
        <p:txBody>
          <a:bodyPr wrap="square" rtlCol="0">
            <a:spAutoFit/>
          </a:bodyPr>
          <a:lstStyle/>
          <a:p>
            <a:pPr marL="457200" indent="-457200">
              <a:buFont typeface="+mj-lt"/>
              <a:buAutoNum type="arabicPeriod"/>
            </a:pPr>
            <a:r>
              <a:rPr lang="en-US" sz="2200" b="1" dirty="0">
                <a:solidFill>
                  <a:srgbClr val="083F59"/>
                </a:solidFill>
              </a:rPr>
              <a:t>Community-focused </a:t>
            </a:r>
            <a:r>
              <a:rPr lang="en-US" sz="2200" dirty="0">
                <a:solidFill>
                  <a:srgbClr val="083F59"/>
                </a:solidFill>
              </a:rPr>
              <a:t>(consult and involve)</a:t>
            </a:r>
          </a:p>
          <a:p>
            <a:pPr marL="457200" indent="-457200">
              <a:buFont typeface="+mj-lt"/>
              <a:buAutoNum type="arabicPeriod"/>
            </a:pPr>
            <a:r>
              <a:rPr lang="en-US" sz="2200" b="1" dirty="0">
                <a:solidFill>
                  <a:srgbClr val="083F59"/>
                </a:solidFill>
              </a:rPr>
              <a:t>Community-centered </a:t>
            </a:r>
            <a:r>
              <a:rPr lang="en-US" sz="2200" dirty="0">
                <a:solidFill>
                  <a:srgbClr val="083F59"/>
                </a:solidFill>
              </a:rPr>
              <a:t>(collaborate with minimal involvement</a:t>
            </a:r>
          </a:p>
          <a:p>
            <a:pPr marL="457200" indent="-457200">
              <a:buFont typeface="+mj-lt"/>
              <a:buAutoNum type="arabicPeriod"/>
            </a:pPr>
            <a:r>
              <a:rPr lang="en-US" sz="2200" b="1" dirty="0">
                <a:solidFill>
                  <a:srgbClr val="083F59"/>
                </a:solidFill>
              </a:rPr>
              <a:t>Community-led </a:t>
            </a:r>
            <a:r>
              <a:rPr lang="en-US" sz="2200" dirty="0">
                <a:solidFill>
                  <a:srgbClr val="083F59"/>
                </a:solidFill>
              </a:rPr>
              <a:t>(empowered)</a:t>
            </a:r>
          </a:p>
          <a:p>
            <a:pPr marL="457200" indent="-457200">
              <a:buFont typeface="+mj-lt"/>
              <a:buAutoNum type="arabicPeriod"/>
            </a:pPr>
            <a:r>
              <a:rPr lang="en-US" sz="2200" b="1" dirty="0">
                <a:solidFill>
                  <a:srgbClr val="083F59"/>
                </a:solidFill>
              </a:rPr>
              <a:t>Community-empowered </a:t>
            </a:r>
            <a:r>
              <a:rPr lang="en-US" sz="2200" dirty="0">
                <a:solidFill>
                  <a:srgbClr val="083F59"/>
                </a:solidFill>
              </a:rPr>
              <a:t>(full ownership empowerment)</a:t>
            </a:r>
          </a:p>
          <a:p>
            <a:endParaRPr lang="en-IE" dirty="0"/>
          </a:p>
        </p:txBody>
      </p:sp>
    </p:spTree>
    <p:extLst>
      <p:ext uri="{BB962C8B-B14F-4D97-AF65-F5344CB8AC3E}">
        <p14:creationId xmlns:p14="http://schemas.microsoft.com/office/powerpoint/2010/main" val="309835841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998C578-36CE-6690-D4A8-3DA236267685}"/>
              </a:ext>
            </a:extLst>
          </p:cNvPr>
          <p:cNvSpPr>
            <a:spLocks noGrp="1"/>
          </p:cNvSpPr>
          <p:nvPr>
            <p:ph type="body" sz="quarter" idx="18"/>
          </p:nvPr>
        </p:nvSpPr>
        <p:spPr>
          <a:xfrm>
            <a:off x="870098" y="1355421"/>
            <a:ext cx="7036773" cy="3849918"/>
          </a:xfrm>
        </p:spPr>
        <p:txBody>
          <a:bodyPr/>
          <a:lstStyle/>
          <a:p>
            <a:pPr marL="0" indent="0"/>
            <a:r>
              <a:rPr lang="en-US" sz="2200" b="1" dirty="0"/>
              <a:t>For SMEs in Europe, adopting diverse approaches to community engagement is crucial for addressing the unique needs and dynamics of their local environments. </a:t>
            </a:r>
            <a:r>
              <a:rPr lang="en-US" sz="2200" dirty="0"/>
              <a:t>A one-size-fits-all strategy may not resonate with different communities or stakeholders, as each has distinct cultural, social, and economic characteristics. </a:t>
            </a:r>
          </a:p>
          <a:p>
            <a:pPr marL="0" indent="0"/>
            <a:r>
              <a:rPr lang="en-US" sz="2200" b="1" dirty="0"/>
              <a:t>By utilizing varied engagement methods</a:t>
            </a:r>
            <a:r>
              <a:rPr lang="en-US" sz="2200" dirty="0"/>
              <a:t>—such as public consultations, partnerships with local organizations, digital engagement platforms, or hosting events—SMEs can form deeper connections, reach wider audiences, and adapt to evolving community expectations. For instance, a technology SME in Germany might use online surveys to gather community feedback, while an artisanal business in Italy might focus on hosting open workshops to connect with locals.</a:t>
            </a:r>
            <a:endParaRPr lang="en-IE" sz="2200" dirty="0"/>
          </a:p>
        </p:txBody>
      </p:sp>
      <p:sp>
        <p:nvSpPr>
          <p:cNvPr id="3" name="Text Placeholder 2">
            <a:extLst>
              <a:ext uri="{FF2B5EF4-FFF2-40B4-BE49-F238E27FC236}">
                <a16:creationId xmlns:a16="http://schemas.microsoft.com/office/drawing/2014/main" id="{2341CF9F-B7FC-C52D-1A03-103C9A7D5E4E}"/>
              </a:ext>
            </a:extLst>
          </p:cNvPr>
          <p:cNvSpPr>
            <a:spLocks noGrp="1"/>
          </p:cNvSpPr>
          <p:nvPr>
            <p:ph type="body" sz="quarter" idx="16"/>
          </p:nvPr>
        </p:nvSpPr>
        <p:spPr/>
        <p:txBody>
          <a:bodyPr/>
          <a:lstStyle/>
          <a:p>
            <a:r>
              <a:rPr lang="en-US" sz="3200" b="0" dirty="0">
                <a:solidFill>
                  <a:srgbClr val="CE362B"/>
                </a:solidFill>
              </a:rPr>
              <a:t>Importance of Using Different Approaches to SME Engagement</a:t>
            </a:r>
            <a:endParaRPr lang="en-IE" sz="3200" dirty="0"/>
          </a:p>
        </p:txBody>
      </p:sp>
      <p:pic>
        <p:nvPicPr>
          <p:cNvPr id="5" name="Picture 4" descr="A person taking a selfie with other people behind him&#10;&#10;AI-generated content may be incorrect.">
            <a:extLst>
              <a:ext uri="{FF2B5EF4-FFF2-40B4-BE49-F238E27FC236}">
                <a16:creationId xmlns:a16="http://schemas.microsoft.com/office/drawing/2014/main" id="{617FC242-5811-0134-F762-A6E027A3B76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02454" y="1391281"/>
            <a:ext cx="3262881" cy="4894729"/>
          </a:xfrm>
          <a:prstGeom prst="rect">
            <a:avLst/>
          </a:prstGeom>
        </p:spPr>
      </p:pic>
    </p:spTree>
    <p:extLst>
      <p:ext uri="{BB962C8B-B14F-4D97-AF65-F5344CB8AC3E}">
        <p14:creationId xmlns:p14="http://schemas.microsoft.com/office/powerpoint/2010/main" val="294719567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357386E-F46F-F16D-E141-460E6DDE5CAB}"/>
              </a:ext>
            </a:extLst>
          </p:cNvPr>
          <p:cNvSpPr>
            <a:spLocks noGrp="1"/>
          </p:cNvSpPr>
          <p:nvPr>
            <p:ph type="body" sz="quarter" idx="18"/>
          </p:nvPr>
        </p:nvSpPr>
        <p:spPr>
          <a:xfrm>
            <a:off x="798380" y="736115"/>
            <a:ext cx="6606467" cy="3849918"/>
          </a:xfrm>
        </p:spPr>
        <p:txBody>
          <a:bodyPr/>
          <a:lstStyle/>
          <a:p>
            <a:pPr marL="0" indent="0"/>
            <a:r>
              <a:rPr lang="en-US" sz="2200" b="1" dirty="0"/>
              <a:t>Small and Medium Enterprises (SMEs) in Europe play a vital role in enabling inclusive and sustainable community development. </a:t>
            </a:r>
            <a:r>
              <a:rPr lang="en-US" sz="2200" dirty="0"/>
              <a:t>This means their approach to community engagement involves creating meaningful partnerships with local stakeholders, promoting shared growth, and addressing the unique needs of the communities they operate within. </a:t>
            </a:r>
          </a:p>
          <a:p>
            <a:pPr marL="0" indent="0"/>
            <a:r>
              <a:rPr lang="en-US" sz="2200" dirty="0"/>
              <a:t>SMEs often </a:t>
            </a:r>
            <a:r>
              <a:rPr lang="en-US" sz="2200" dirty="0" err="1"/>
              <a:t>utilise</a:t>
            </a:r>
            <a:r>
              <a:rPr lang="en-US" sz="2200" dirty="0"/>
              <a:t> initiatives like supporting local employment, engaging in co-designed community projects, and sponsoring cultural or educational programs. </a:t>
            </a:r>
          </a:p>
          <a:p>
            <a:pPr marL="0" indent="0"/>
            <a:r>
              <a:rPr lang="en-US" sz="2200" b="1" dirty="0">
                <a:solidFill>
                  <a:srgbClr val="CE362B"/>
                </a:solidFill>
              </a:rPr>
              <a:t>For example, </a:t>
            </a:r>
            <a:r>
              <a:rPr lang="en-US" sz="2200" dirty="0"/>
              <a:t>a family-owned SME in Austria might collaborate with local schools to offer apprenticeships or internships, ensuring a skilled future workforce while strengthening ties with the community.</a:t>
            </a:r>
          </a:p>
        </p:txBody>
      </p:sp>
      <p:pic>
        <p:nvPicPr>
          <p:cNvPr id="8" name="Picture 7" descr="A group of people posing for a photo&#10;&#10;AI-generated content may be incorrect.">
            <a:extLst>
              <a:ext uri="{FF2B5EF4-FFF2-40B4-BE49-F238E27FC236}">
                <a16:creationId xmlns:a16="http://schemas.microsoft.com/office/drawing/2014/main" id="{5C2D7C04-2B66-6DF7-7382-56EEF6BD7E0E}"/>
              </a:ext>
            </a:extLst>
          </p:cNvPr>
          <p:cNvPicPr>
            <a:picLocks noChangeAspect="1"/>
          </p:cNvPicPr>
          <p:nvPr/>
        </p:nvPicPr>
        <p:blipFill>
          <a:blip r:embed="rId2" cstate="email">
            <a:extLst>
              <a:ext uri="{28A0092B-C50C-407E-A947-70E740481C1C}">
                <a14:useLocalDpi xmlns:a14="http://schemas.microsoft.com/office/drawing/2010/main"/>
              </a:ext>
            </a:extLst>
          </a:blip>
          <a:srcRect l="24353" r="4999"/>
          <a:stretch/>
        </p:blipFill>
        <p:spPr>
          <a:xfrm>
            <a:off x="7471522" y="2233463"/>
            <a:ext cx="4291853" cy="4049978"/>
          </a:xfrm>
          <a:prstGeom prst="rect">
            <a:avLst/>
          </a:prstGeom>
        </p:spPr>
      </p:pic>
    </p:spTree>
    <p:extLst>
      <p:ext uri="{BB962C8B-B14F-4D97-AF65-F5344CB8AC3E}">
        <p14:creationId xmlns:p14="http://schemas.microsoft.com/office/powerpoint/2010/main" val="4646149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F80B8-63B2-4A2B-F6C4-919895233A4F}"/>
            </a:ext>
          </a:extLst>
        </p:cNvPr>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91FD1196-072F-85BB-BAAE-659F4870F722}"/>
              </a:ext>
            </a:extLst>
          </p:cNvPr>
          <p:cNvCxnSpPr>
            <a:cxnSpLocks/>
          </p:cNvCxnSpPr>
          <p:nvPr/>
        </p:nvCxnSpPr>
        <p:spPr>
          <a:xfrm flipH="1">
            <a:off x="5581846" y="1762397"/>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4" name="Text Placeholder 5">
            <a:extLst>
              <a:ext uri="{FF2B5EF4-FFF2-40B4-BE49-F238E27FC236}">
                <a16:creationId xmlns:a16="http://schemas.microsoft.com/office/drawing/2014/main" id="{D1986A92-AB21-9DDA-1786-9B2BA4FF8E2F}"/>
              </a:ext>
            </a:extLst>
          </p:cNvPr>
          <p:cNvSpPr>
            <a:spLocks noGrp="1"/>
          </p:cNvSpPr>
          <p:nvPr>
            <p:ph type="body" sz="quarter" idx="15"/>
          </p:nvPr>
        </p:nvSpPr>
        <p:spPr>
          <a:xfrm>
            <a:off x="5862882" y="993231"/>
            <a:ext cx="700387" cy="689518"/>
          </a:xfrm>
        </p:spPr>
        <p:txBody>
          <a:bodyPr/>
          <a:lstStyle/>
          <a:p>
            <a:r>
              <a:rPr lang="en-IE" dirty="0"/>
              <a:t>01</a:t>
            </a:r>
          </a:p>
        </p:txBody>
      </p:sp>
      <p:sp>
        <p:nvSpPr>
          <p:cNvPr id="25" name="Text Placeholder 4">
            <a:extLst>
              <a:ext uri="{FF2B5EF4-FFF2-40B4-BE49-F238E27FC236}">
                <a16:creationId xmlns:a16="http://schemas.microsoft.com/office/drawing/2014/main" id="{31F8E793-E786-FDC1-57D5-5FE9271042FB}"/>
              </a:ext>
            </a:extLst>
          </p:cNvPr>
          <p:cNvSpPr>
            <a:spLocks noGrp="1"/>
          </p:cNvSpPr>
          <p:nvPr>
            <p:ph type="body" sz="quarter" idx="14"/>
          </p:nvPr>
        </p:nvSpPr>
        <p:spPr>
          <a:xfrm>
            <a:off x="6698179" y="993230"/>
            <a:ext cx="4465067" cy="689519"/>
          </a:xfrm>
        </p:spPr>
        <p:txBody>
          <a:bodyPr/>
          <a:lstStyle/>
          <a:p>
            <a:r>
              <a:rPr lang="en-US" b="1" dirty="0"/>
              <a:t>Step 1: </a:t>
            </a:r>
            <a:r>
              <a:rPr lang="en-US" dirty="0"/>
              <a:t>Define Your Community Engagement Purpose &amp; Objective</a:t>
            </a:r>
            <a:endParaRPr lang="en-IE" dirty="0"/>
          </a:p>
        </p:txBody>
      </p:sp>
      <p:sp>
        <p:nvSpPr>
          <p:cNvPr id="27" name="Text Placeholder 8">
            <a:extLst>
              <a:ext uri="{FF2B5EF4-FFF2-40B4-BE49-F238E27FC236}">
                <a16:creationId xmlns:a16="http://schemas.microsoft.com/office/drawing/2014/main" id="{1BAE0417-AA5E-7FF1-4491-854F2D18AC93}"/>
              </a:ext>
            </a:extLst>
          </p:cNvPr>
          <p:cNvSpPr>
            <a:spLocks noGrp="1"/>
          </p:cNvSpPr>
          <p:nvPr>
            <p:ph type="body" sz="quarter" idx="29"/>
          </p:nvPr>
        </p:nvSpPr>
        <p:spPr>
          <a:xfrm>
            <a:off x="5884585" y="1820387"/>
            <a:ext cx="700387" cy="689518"/>
          </a:xfrm>
        </p:spPr>
        <p:txBody>
          <a:bodyPr/>
          <a:lstStyle/>
          <a:p>
            <a:r>
              <a:rPr lang="en-IE" dirty="0"/>
              <a:t>02</a:t>
            </a:r>
          </a:p>
        </p:txBody>
      </p:sp>
      <p:sp>
        <p:nvSpPr>
          <p:cNvPr id="28" name="Text Placeholder 9">
            <a:extLst>
              <a:ext uri="{FF2B5EF4-FFF2-40B4-BE49-F238E27FC236}">
                <a16:creationId xmlns:a16="http://schemas.microsoft.com/office/drawing/2014/main" id="{FF3E150D-3474-9E6E-F719-33A9EC71980D}"/>
              </a:ext>
            </a:extLst>
          </p:cNvPr>
          <p:cNvSpPr>
            <a:spLocks noGrp="1"/>
          </p:cNvSpPr>
          <p:nvPr>
            <p:ph type="body" sz="quarter" idx="30"/>
          </p:nvPr>
        </p:nvSpPr>
        <p:spPr>
          <a:xfrm>
            <a:off x="6719882" y="1843037"/>
            <a:ext cx="5262568" cy="689519"/>
          </a:xfrm>
        </p:spPr>
        <p:txBody>
          <a:bodyPr/>
          <a:lstStyle/>
          <a:p>
            <a:r>
              <a:rPr lang="en-US" b="1" dirty="0"/>
              <a:t>Step 2: </a:t>
            </a:r>
            <a:r>
              <a:rPr lang="en-US" dirty="0"/>
              <a:t>Set Up Your Community Engagement Team (Internal &amp; External)</a:t>
            </a:r>
            <a:endParaRPr lang="en-IE" dirty="0"/>
          </a:p>
        </p:txBody>
      </p:sp>
      <p:sp>
        <p:nvSpPr>
          <p:cNvPr id="29" name="Text Placeholder 10">
            <a:extLst>
              <a:ext uri="{FF2B5EF4-FFF2-40B4-BE49-F238E27FC236}">
                <a16:creationId xmlns:a16="http://schemas.microsoft.com/office/drawing/2014/main" id="{6A9F7158-C30B-86FE-3573-BD373CE9E372}"/>
              </a:ext>
            </a:extLst>
          </p:cNvPr>
          <p:cNvSpPr>
            <a:spLocks noGrp="1"/>
          </p:cNvSpPr>
          <p:nvPr>
            <p:ph type="body" sz="quarter" idx="31"/>
          </p:nvPr>
        </p:nvSpPr>
        <p:spPr>
          <a:xfrm>
            <a:off x="5891164" y="2546686"/>
            <a:ext cx="700387" cy="689518"/>
          </a:xfrm>
        </p:spPr>
        <p:txBody>
          <a:bodyPr/>
          <a:lstStyle/>
          <a:p>
            <a:r>
              <a:rPr lang="en-IE" dirty="0"/>
              <a:t>03</a:t>
            </a:r>
          </a:p>
        </p:txBody>
      </p:sp>
      <p:sp>
        <p:nvSpPr>
          <p:cNvPr id="30" name="Text Placeholder 11">
            <a:extLst>
              <a:ext uri="{FF2B5EF4-FFF2-40B4-BE49-F238E27FC236}">
                <a16:creationId xmlns:a16="http://schemas.microsoft.com/office/drawing/2014/main" id="{1FC04568-9D2D-7729-E4DB-E733B4B85818}"/>
              </a:ext>
            </a:extLst>
          </p:cNvPr>
          <p:cNvSpPr>
            <a:spLocks noGrp="1"/>
          </p:cNvSpPr>
          <p:nvPr>
            <p:ph type="body" sz="quarter" idx="32"/>
          </p:nvPr>
        </p:nvSpPr>
        <p:spPr>
          <a:xfrm>
            <a:off x="6726461" y="2546685"/>
            <a:ext cx="5065489" cy="689519"/>
          </a:xfrm>
        </p:spPr>
        <p:txBody>
          <a:bodyPr/>
          <a:lstStyle/>
          <a:p>
            <a:r>
              <a:rPr lang="en-US" b="1" dirty="0"/>
              <a:t>Step 3: </a:t>
            </a:r>
            <a:r>
              <a:rPr lang="en-US" dirty="0"/>
              <a:t>Refine Your Engagement Approaches</a:t>
            </a:r>
            <a:endParaRPr lang="en-IE" dirty="0"/>
          </a:p>
        </p:txBody>
      </p:sp>
      <p:sp>
        <p:nvSpPr>
          <p:cNvPr id="35" name="Text Placeholder 13">
            <a:extLst>
              <a:ext uri="{FF2B5EF4-FFF2-40B4-BE49-F238E27FC236}">
                <a16:creationId xmlns:a16="http://schemas.microsoft.com/office/drawing/2014/main" id="{3F4F63EF-3085-2F14-C577-906E9E47E046}"/>
              </a:ext>
            </a:extLst>
          </p:cNvPr>
          <p:cNvSpPr txBox="1">
            <a:spLocks/>
          </p:cNvSpPr>
          <p:nvPr/>
        </p:nvSpPr>
        <p:spPr>
          <a:xfrm>
            <a:off x="6748164" y="4671237"/>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Exercise: </a:t>
            </a:r>
            <a:r>
              <a:rPr lang="en-IE" sz="2000" dirty="0"/>
              <a:t>Identify Your Purpose</a:t>
            </a:r>
          </a:p>
        </p:txBody>
      </p:sp>
      <p:cxnSp>
        <p:nvCxnSpPr>
          <p:cNvPr id="22" name="Straight Connector 21">
            <a:extLst>
              <a:ext uri="{FF2B5EF4-FFF2-40B4-BE49-F238E27FC236}">
                <a16:creationId xmlns:a16="http://schemas.microsoft.com/office/drawing/2014/main" id="{555E0B96-83D5-2AAD-455B-EB0DE8C1A84B}"/>
              </a:ext>
            </a:extLst>
          </p:cNvPr>
          <p:cNvCxnSpPr>
            <a:cxnSpLocks/>
          </p:cNvCxnSpPr>
          <p:nvPr/>
        </p:nvCxnSpPr>
        <p:spPr>
          <a:xfrm flipH="1">
            <a:off x="5581846" y="2546958"/>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94E73053-425B-ADCF-B9E6-8CB871F14515}"/>
              </a:ext>
            </a:extLst>
          </p:cNvPr>
          <p:cNvCxnSpPr>
            <a:cxnSpLocks/>
          </p:cNvCxnSpPr>
          <p:nvPr/>
        </p:nvCxnSpPr>
        <p:spPr>
          <a:xfrm flipH="1">
            <a:off x="5581846" y="3255526"/>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5" name="Text Placeholder 4">
            <a:extLst>
              <a:ext uri="{FF2B5EF4-FFF2-40B4-BE49-F238E27FC236}">
                <a16:creationId xmlns:a16="http://schemas.microsoft.com/office/drawing/2014/main" id="{03D3322D-BBED-A482-91B0-03D59EB027FF}"/>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4</a:t>
            </a:r>
          </a:p>
        </p:txBody>
      </p:sp>
      <p:sp>
        <p:nvSpPr>
          <p:cNvPr id="46" name="Text Placeholder 7">
            <a:extLst>
              <a:ext uri="{FF2B5EF4-FFF2-40B4-BE49-F238E27FC236}">
                <a16:creationId xmlns:a16="http://schemas.microsoft.com/office/drawing/2014/main" id="{9F793587-B02E-D332-7E34-731A5981CB41}"/>
              </a:ext>
            </a:extLst>
          </p:cNvPr>
          <p:cNvSpPr>
            <a:spLocks noGrp="1"/>
          </p:cNvSpPr>
          <p:nvPr>
            <p:ph type="body" sz="quarter" idx="28"/>
          </p:nvPr>
        </p:nvSpPr>
        <p:spPr>
          <a:xfrm>
            <a:off x="229926" y="1266500"/>
            <a:ext cx="5578224" cy="5483923"/>
          </a:xfrm>
        </p:spPr>
        <p:txBody>
          <a:bodyPr/>
          <a:lstStyle/>
          <a:p>
            <a:pPr marL="0" indent="0"/>
            <a:r>
              <a:rPr lang="en-US" sz="2200" b="1" dirty="0"/>
              <a:t>Step 1: Define Your Community Engagement Purpose &amp; Objective</a:t>
            </a:r>
            <a:br>
              <a:rPr lang="en-US" sz="2200" dirty="0"/>
            </a:br>
            <a:r>
              <a:rPr lang="en-US" sz="2200" dirty="0"/>
              <a:t>Clarify the purpose and objectives of your community engagement, consider your ‘why’ reflect on your core values and align to engagement activities. Learn how a clear purpose aligns all stakeholders and guides your process toward impactful results.</a:t>
            </a:r>
          </a:p>
          <a:p>
            <a:pPr marL="0" indent="0"/>
            <a:endParaRPr lang="en-US" sz="1000" dirty="0"/>
          </a:p>
          <a:p>
            <a:pPr marL="0" indent="0"/>
            <a:r>
              <a:rPr lang="en-US" sz="2200" b="1" dirty="0"/>
              <a:t>Step 2: Set Up Your Community Engagement Team (Internal &amp; External)</a:t>
            </a:r>
            <a:br>
              <a:rPr lang="en-US" sz="2200" dirty="0"/>
            </a:br>
            <a:r>
              <a:rPr lang="en-US" sz="2200" dirty="0"/>
              <a:t>Learn how to assemble effective community engagement teams (internal staff) and (external stakeholders) and develop an inclusive plan with the fundamental actions necessary for effective engagement.</a:t>
            </a:r>
          </a:p>
          <a:p>
            <a:pPr marL="0" indent="0">
              <a:spcBef>
                <a:spcPts val="600"/>
              </a:spcBef>
            </a:pPr>
            <a:endParaRPr lang="en-IE" sz="2200" dirty="0"/>
          </a:p>
        </p:txBody>
      </p:sp>
      <p:sp>
        <p:nvSpPr>
          <p:cNvPr id="47" name="Text Placeholder 13">
            <a:extLst>
              <a:ext uri="{FF2B5EF4-FFF2-40B4-BE49-F238E27FC236}">
                <a16:creationId xmlns:a16="http://schemas.microsoft.com/office/drawing/2014/main" id="{E56E4768-5E3A-8B86-2CEB-7F66624B8697}"/>
              </a:ext>
            </a:extLst>
          </p:cNvPr>
          <p:cNvSpPr txBox="1">
            <a:spLocks/>
          </p:cNvSpPr>
          <p:nvPr/>
        </p:nvSpPr>
        <p:spPr>
          <a:xfrm>
            <a:off x="6748164" y="5896179"/>
            <a:ext cx="460563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dirty="0" err="1"/>
              <a:t>VivaGreen</a:t>
            </a:r>
            <a:r>
              <a:rPr lang="en-US" sz="2000" dirty="0"/>
              <a:t>, Cleaning Products, Ireland</a:t>
            </a:r>
            <a:endParaRPr lang="en-IE" sz="2000" dirty="0"/>
          </a:p>
        </p:txBody>
      </p:sp>
      <p:cxnSp>
        <p:nvCxnSpPr>
          <p:cNvPr id="2" name="Straight Connector 1">
            <a:extLst>
              <a:ext uri="{FF2B5EF4-FFF2-40B4-BE49-F238E27FC236}">
                <a16:creationId xmlns:a16="http://schemas.microsoft.com/office/drawing/2014/main" id="{4E00BE54-E7D3-8A02-9C64-FBFB73A18AEB}"/>
              </a:ext>
            </a:extLst>
          </p:cNvPr>
          <p:cNvCxnSpPr>
            <a:cxnSpLocks/>
          </p:cNvCxnSpPr>
          <p:nvPr/>
        </p:nvCxnSpPr>
        <p:spPr>
          <a:xfrm flipH="1">
            <a:off x="5677096" y="3958536"/>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 name="Straight Connector 2">
            <a:extLst>
              <a:ext uri="{FF2B5EF4-FFF2-40B4-BE49-F238E27FC236}">
                <a16:creationId xmlns:a16="http://schemas.microsoft.com/office/drawing/2014/main" id="{54D442DA-6CD4-7199-EF90-F25F1BBD6757}"/>
              </a:ext>
            </a:extLst>
          </p:cNvPr>
          <p:cNvCxnSpPr>
            <a:cxnSpLocks/>
          </p:cNvCxnSpPr>
          <p:nvPr/>
        </p:nvCxnSpPr>
        <p:spPr>
          <a:xfrm flipH="1">
            <a:off x="5677096" y="4648055"/>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 name="Text Placeholder 10">
            <a:extLst>
              <a:ext uri="{FF2B5EF4-FFF2-40B4-BE49-F238E27FC236}">
                <a16:creationId xmlns:a16="http://schemas.microsoft.com/office/drawing/2014/main" id="{22E399D0-282F-4D9F-F388-19C072077E36}"/>
              </a:ext>
            </a:extLst>
          </p:cNvPr>
          <p:cNvSpPr txBox="1">
            <a:spLocks/>
          </p:cNvSpPr>
          <p:nvPr/>
        </p:nvSpPr>
        <p:spPr>
          <a:xfrm>
            <a:off x="5884585" y="3280169"/>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a:t>
            </a:r>
          </a:p>
        </p:txBody>
      </p:sp>
      <p:sp>
        <p:nvSpPr>
          <p:cNvPr id="5" name="Text Placeholder 11">
            <a:extLst>
              <a:ext uri="{FF2B5EF4-FFF2-40B4-BE49-F238E27FC236}">
                <a16:creationId xmlns:a16="http://schemas.microsoft.com/office/drawing/2014/main" id="{3D03C8CF-85D2-6F4B-8E6D-A1DAABA9E745}"/>
              </a:ext>
            </a:extLst>
          </p:cNvPr>
          <p:cNvSpPr txBox="1">
            <a:spLocks/>
          </p:cNvSpPr>
          <p:nvPr/>
        </p:nvSpPr>
        <p:spPr>
          <a:xfrm>
            <a:off x="6719882" y="3280168"/>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Step 4: </a:t>
            </a:r>
            <a:r>
              <a:rPr lang="en-US" dirty="0"/>
              <a:t>Start Initiating Inclusive Community Engagement</a:t>
            </a:r>
            <a:endParaRPr lang="en-IE" dirty="0"/>
          </a:p>
        </p:txBody>
      </p:sp>
      <p:sp>
        <p:nvSpPr>
          <p:cNvPr id="8" name="Text Placeholder 10">
            <a:extLst>
              <a:ext uri="{FF2B5EF4-FFF2-40B4-BE49-F238E27FC236}">
                <a16:creationId xmlns:a16="http://schemas.microsoft.com/office/drawing/2014/main" id="{B8F05C34-8E79-D1DD-BE18-687DFDEA12E3}"/>
              </a:ext>
            </a:extLst>
          </p:cNvPr>
          <p:cNvSpPr txBox="1">
            <a:spLocks/>
          </p:cNvSpPr>
          <p:nvPr/>
        </p:nvSpPr>
        <p:spPr>
          <a:xfrm>
            <a:off x="5884585" y="3958537"/>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05</a:t>
            </a:r>
          </a:p>
        </p:txBody>
      </p:sp>
      <p:sp>
        <p:nvSpPr>
          <p:cNvPr id="9" name="Text Placeholder 11">
            <a:extLst>
              <a:ext uri="{FF2B5EF4-FFF2-40B4-BE49-F238E27FC236}">
                <a16:creationId xmlns:a16="http://schemas.microsoft.com/office/drawing/2014/main" id="{B917B3AA-B539-2535-69C7-79951C0BA567}"/>
              </a:ext>
            </a:extLst>
          </p:cNvPr>
          <p:cNvSpPr txBox="1">
            <a:spLocks/>
          </p:cNvSpPr>
          <p:nvPr/>
        </p:nvSpPr>
        <p:spPr>
          <a:xfrm>
            <a:off x="6719882" y="3958536"/>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t>Step 5: </a:t>
            </a:r>
            <a:r>
              <a:rPr lang="en-US" dirty="0"/>
              <a:t>Develop Engagement Framework and Action Plan</a:t>
            </a:r>
            <a:endParaRPr lang="en-IE" dirty="0"/>
          </a:p>
        </p:txBody>
      </p:sp>
      <p:sp>
        <p:nvSpPr>
          <p:cNvPr id="10" name="Text Placeholder 13">
            <a:extLst>
              <a:ext uri="{FF2B5EF4-FFF2-40B4-BE49-F238E27FC236}">
                <a16:creationId xmlns:a16="http://schemas.microsoft.com/office/drawing/2014/main" id="{6D293C22-991E-9C7B-9EE7-1BA2261F1359}"/>
              </a:ext>
            </a:extLst>
          </p:cNvPr>
          <p:cNvSpPr txBox="1">
            <a:spLocks/>
          </p:cNvSpPr>
          <p:nvPr/>
        </p:nvSpPr>
        <p:spPr>
          <a:xfrm>
            <a:off x="6748164" y="5209878"/>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Exercise: </a:t>
            </a:r>
            <a:r>
              <a:rPr lang="en-US" sz="2000" dirty="0"/>
              <a:t>Identify Your Impact &amp; Improve Engagement</a:t>
            </a:r>
            <a:endParaRPr lang="en-IE" sz="2000" dirty="0"/>
          </a:p>
        </p:txBody>
      </p:sp>
    </p:spTree>
    <p:extLst>
      <p:ext uri="{BB962C8B-B14F-4D97-AF65-F5344CB8AC3E}">
        <p14:creationId xmlns:p14="http://schemas.microsoft.com/office/powerpoint/2010/main" val="77287985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person picking up some weeds&#10;&#10;AI-generated content may be incorrect.">
            <a:extLst>
              <a:ext uri="{FF2B5EF4-FFF2-40B4-BE49-F238E27FC236}">
                <a16:creationId xmlns:a16="http://schemas.microsoft.com/office/drawing/2014/main" id="{D46A22AE-3BF3-101A-19EF-28EBEB1C928A}"/>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203" b="10203"/>
          <a:stretch>
            <a:fillRect/>
          </a:stretch>
        </p:blipFill>
        <p:spPr/>
      </p:pic>
      <p:sp>
        <p:nvSpPr>
          <p:cNvPr id="4" name="Text Placeholder 3">
            <a:extLst>
              <a:ext uri="{FF2B5EF4-FFF2-40B4-BE49-F238E27FC236}">
                <a16:creationId xmlns:a16="http://schemas.microsoft.com/office/drawing/2014/main" id="{907CAA89-4B93-925E-15BE-8102CB23FE2B}"/>
              </a:ext>
            </a:extLst>
          </p:cNvPr>
          <p:cNvSpPr>
            <a:spLocks noGrp="1"/>
          </p:cNvSpPr>
          <p:nvPr>
            <p:ph type="body" sz="quarter" idx="13"/>
          </p:nvPr>
        </p:nvSpPr>
        <p:spPr>
          <a:xfrm>
            <a:off x="444876" y="1181100"/>
            <a:ext cx="5055171" cy="3645827"/>
          </a:xfrm>
        </p:spPr>
        <p:txBody>
          <a:bodyPr>
            <a:normAutofit fontScale="70000" lnSpcReduction="20000"/>
          </a:bodyPr>
          <a:lstStyle/>
          <a:p>
            <a:pPr>
              <a:lnSpc>
                <a:spcPct val="120000"/>
              </a:lnSpc>
              <a:spcBef>
                <a:spcPts val="0"/>
              </a:spcBef>
            </a:pPr>
            <a:r>
              <a:rPr lang="en-GB" b="1" i="0" dirty="0">
                <a:effectLst/>
              </a:rPr>
              <a:t>Communities can be engaged  at a range of levels: </a:t>
            </a:r>
            <a:r>
              <a:rPr lang="en-GB" b="0" i="0" dirty="0">
                <a:effectLst/>
              </a:rPr>
              <a:t>from providing advice and co-designing the process to undertaking aspects of the engagement and delivering projects to meet the outcomes. No matter what level of engagement you decide on, systems should always be designed for long-term sustainability, ensuring they can reliably meet current and future needs of the population.</a:t>
            </a:r>
            <a:endParaRPr lang="en-IE" dirty="0"/>
          </a:p>
          <a:p>
            <a:pPr>
              <a:lnSpc>
                <a:spcPct val="120000"/>
              </a:lnSpc>
              <a:spcBef>
                <a:spcPts val="0"/>
              </a:spcBef>
            </a:pPr>
            <a:endParaRPr lang="en-IE" dirty="0"/>
          </a:p>
        </p:txBody>
      </p:sp>
      <p:sp>
        <p:nvSpPr>
          <p:cNvPr id="6" name="Text Placeholder 5">
            <a:extLst>
              <a:ext uri="{FF2B5EF4-FFF2-40B4-BE49-F238E27FC236}">
                <a16:creationId xmlns:a16="http://schemas.microsoft.com/office/drawing/2014/main" id="{6E118DD7-7ABE-0FD8-5DA3-ABBA26CE1AD7}"/>
              </a:ext>
            </a:extLst>
          </p:cNvPr>
          <p:cNvSpPr>
            <a:spLocks noGrp="1"/>
          </p:cNvSpPr>
          <p:nvPr>
            <p:ph type="body" sz="quarter" idx="43"/>
          </p:nvPr>
        </p:nvSpPr>
        <p:spPr/>
        <p:txBody>
          <a:bodyPr>
            <a:normAutofit/>
          </a:bodyPr>
          <a:lstStyle/>
          <a:p>
            <a:r>
              <a:rPr lang="en-IE" sz="1800" dirty="0">
                <a:hlinkClick r:id="rId3">
                  <a:extLst>
                    <a:ext uri="{A12FA001-AC4F-418D-AE19-62706E023703}">
                      <ahyp:hlinkClr xmlns:ahyp="http://schemas.microsoft.com/office/drawing/2018/hyperlinkcolor" val="tx"/>
                    </a:ext>
                  </a:extLst>
                </a:hlinkClick>
              </a:rPr>
              <a:t>https://www.sbcguidance.org/understand/community-engagement</a:t>
            </a:r>
            <a:r>
              <a:rPr lang="en-IE" sz="1800" dirty="0"/>
              <a:t> </a:t>
            </a:r>
          </a:p>
        </p:txBody>
      </p:sp>
    </p:spTree>
    <p:extLst>
      <p:ext uri="{BB962C8B-B14F-4D97-AF65-F5344CB8AC3E}">
        <p14:creationId xmlns:p14="http://schemas.microsoft.com/office/powerpoint/2010/main" val="167758085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76B53F-1EF0-6B99-BBE9-ED40C866FF39}"/>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91E82C9-A487-9F74-6D7C-AEE4DC985F9B}"/>
              </a:ext>
            </a:extLst>
          </p:cNvPr>
          <p:cNvSpPr>
            <a:spLocks noGrp="1"/>
          </p:cNvSpPr>
          <p:nvPr>
            <p:ph type="body" sz="quarter" idx="13"/>
          </p:nvPr>
        </p:nvSpPr>
        <p:spPr>
          <a:xfrm>
            <a:off x="294425" y="691701"/>
            <a:ext cx="5055171" cy="2635608"/>
          </a:xfrm>
        </p:spPr>
        <p:txBody>
          <a:bodyPr/>
          <a:lstStyle/>
          <a:p>
            <a:r>
              <a:rPr lang="en-IE" sz="3400" b="1" dirty="0"/>
              <a:t>Engagement Approach</a:t>
            </a:r>
          </a:p>
          <a:p>
            <a:r>
              <a:rPr lang="en-US" b="1" dirty="0"/>
              <a:t>Community Centered and community-led</a:t>
            </a:r>
          </a:p>
          <a:p>
            <a:endParaRPr lang="en-US" dirty="0"/>
          </a:p>
        </p:txBody>
      </p:sp>
      <p:sp>
        <p:nvSpPr>
          <p:cNvPr id="6" name="Text Placeholder 5">
            <a:extLst>
              <a:ext uri="{FF2B5EF4-FFF2-40B4-BE49-F238E27FC236}">
                <a16:creationId xmlns:a16="http://schemas.microsoft.com/office/drawing/2014/main" id="{C9906E85-6765-E854-E768-D05D50DCBD10}"/>
              </a:ext>
            </a:extLst>
          </p:cNvPr>
          <p:cNvSpPr>
            <a:spLocks noGrp="1"/>
          </p:cNvSpPr>
          <p:nvPr>
            <p:ph type="body" sz="quarter" idx="43"/>
          </p:nvPr>
        </p:nvSpPr>
        <p:spPr>
          <a:xfrm>
            <a:off x="340763" y="2615190"/>
            <a:ext cx="5217096" cy="1104445"/>
          </a:xfrm>
        </p:spPr>
        <p:txBody>
          <a:bodyPr>
            <a:noAutofit/>
          </a:bodyPr>
          <a:lstStyle/>
          <a:p>
            <a:r>
              <a:rPr lang="en-US" dirty="0">
                <a:latin typeface="-apple-system"/>
              </a:rPr>
              <a:t>Community-led engagement is a hidden treasure waiting to be discovered by you. It is a powerful approach because it </a:t>
            </a:r>
            <a:r>
              <a:rPr lang="en-US" dirty="0" err="1">
                <a:latin typeface="-apple-system"/>
              </a:rPr>
              <a:t>emphasises</a:t>
            </a:r>
            <a:r>
              <a:rPr lang="en-US" dirty="0">
                <a:latin typeface="-apple-system"/>
              </a:rPr>
              <a:t> you want to build genuine, long-lasting relationships built on trust. </a:t>
            </a:r>
          </a:p>
          <a:p>
            <a:r>
              <a:rPr lang="en-US" b="0" i="0" dirty="0">
                <a:effectLst/>
                <a:latin typeface="-apple-system"/>
              </a:rPr>
              <a:t>As Jeff Bezos famously said, 'Your brand is what other people say about you when you're not in the room.' </a:t>
            </a:r>
            <a:endParaRPr lang="en-US" dirty="0">
              <a:solidFill>
                <a:srgbClr val="87A66E"/>
              </a:solidFill>
              <a:latin typeface="-apple-system"/>
              <a:hlinkClick r:id="rId2">
                <a:extLst>
                  <a:ext uri="{A12FA001-AC4F-418D-AE19-62706E023703}">
                    <ahyp:hlinkClr xmlns:ahyp="http://schemas.microsoft.com/office/drawing/2018/hyperlinkcolor" val="tx"/>
                  </a:ext>
                </a:extLst>
              </a:hlinkClick>
            </a:endParaRPr>
          </a:p>
          <a:p>
            <a:r>
              <a:rPr lang="en-US" dirty="0">
                <a:latin typeface="-apple-system"/>
                <a:hlinkClick r:id="rId2">
                  <a:extLst>
                    <a:ext uri="{A12FA001-AC4F-418D-AE19-62706E023703}">
                      <ahyp:hlinkClr xmlns:ahyp="http://schemas.microsoft.com/office/drawing/2018/hyperlinkcolor" val="tx"/>
                    </a:ext>
                  </a:extLst>
                </a:hlinkClick>
              </a:rPr>
              <a:t>Harvard Business Review </a:t>
            </a:r>
            <a:endParaRPr lang="en-IE" dirty="0"/>
          </a:p>
        </p:txBody>
      </p:sp>
      <p:pic>
        <p:nvPicPr>
          <p:cNvPr id="8" name="Picture 7">
            <a:extLst>
              <a:ext uri="{FF2B5EF4-FFF2-40B4-BE49-F238E27FC236}">
                <a16:creationId xmlns:a16="http://schemas.microsoft.com/office/drawing/2014/main" id="{64B8C333-0081-1461-C1D3-4A53D26B539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52465" y="218892"/>
            <a:ext cx="6153810" cy="1900624"/>
          </a:xfrm>
          <a:prstGeom prst="rect">
            <a:avLst/>
          </a:prstGeom>
        </p:spPr>
      </p:pic>
      <p:pic>
        <p:nvPicPr>
          <p:cNvPr id="14" name="Picture 13" descr="A group of people picking up trash in a field&#10;&#10;AI-generated content may be incorrect.">
            <a:extLst>
              <a:ext uri="{FF2B5EF4-FFF2-40B4-BE49-F238E27FC236}">
                <a16:creationId xmlns:a16="http://schemas.microsoft.com/office/drawing/2014/main" id="{5A36751F-5E76-7022-0B51-41B94E17B21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2298831"/>
            <a:ext cx="5801575" cy="3867078"/>
          </a:xfrm>
          <a:prstGeom prst="rect">
            <a:avLst/>
          </a:prstGeom>
        </p:spPr>
      </p:pic>
      <p:sp>
        <p:nvSpPr>
          <p:cNvPr id="3" name="TextBox 2">
            <a:extLst>
              <a:ext uri="{FF2B5EF4-FFF2-40B4-BE49-F238E27FC236}">
                <a16:creationId xmlns:a16="http://schemas.microsoft.com/office/drawing/2014/main" id="{DA799A86-9527-1124-BEF1-BAA3B7AF0BF7}"/>
              </a:ext>
            </a:extLst>
          </p:cNvPr>
          <p:cNvSpPr txBox="1"/>
          <p:nvPr/>
        </p:nvSpPr>
        <p:spPr>
          <a:xfrm>
            <a:off x="4762500" y="6165909"/>
            <a:ext cx="6096000" cy="646331"/>
          </a:xfrm>
          <a:prstGeom prst="rect">
            <a:avLst/>
          </a:prstGeom>
          <a:noFill/>
        </p:spPr>
        <p:txBody>
          <a:bodyPr wrap="square">
            <a:spAutoFit/>
          </a:bodyPr>
          <a:lstStyle/>
          <a:p>
            <a:r>
              <a:rPr lang="en-IE" dirty="0">
                <a:solidFill>
                  <a:srgbClr val="05AAA3"/>
                </a:solidFill>
                <a:hlinkClick r:id="rId5">
                  <a:extLst>
                    <a:ext uri="{A12FA001-AC4F-418D-AE19-62706E023703}">
                      <ahyp:hlinkClr xmlns:ahyp="http://schemas.microsoft.com/office/drawing/2018/hyperlinkcolor" val="tx"/>
                    </a:ext>
                  </a:extLst>
                </a:hlinkClick>
              </a:rPr>
              <a:t>https://www.linkedin.com/pulse/behind-closed-doors-ultimate-guide-how-smes-can-leverage-ma-vila-wa9ef/</a:t>
            </a:r>
            <a:r>
              <a:rPr lang="en-IE" dirty="0">
                <a:solidFill>
                  <a:srgbClr val="05AAA3"/>
                </a:solidFill>
              </a:rPr>
              <a:t> </a:t>
            </a:r>
          </a:p>
        </p:txBody>
      </p:sp>
    </p:spTree>
    <p:extLst>
      <p:ext uri="{BB962C8B-B14F-4D97-AF65-F5344CB8AC3E}">
        <p14:creationId xmlns:p14="http://schemas.microsoft.com/office/powerpoint/2010/main" val="20119241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EB74FC-C035-55F5-EDEB-DE433393B29D}"/>
              </a:ext>
            </a:extLst>
          </p:cNvPr>
          <p:cNvSpPr>
            <a:spLocks noGrp="1"/>
          </p:cNvSpPr>
          <p:nvPr>
            <p:ph type="body" sz="quarter" idx="18"/>
          </p:nvPr>
        </p:nvSpPr>
        <p:spPr>
          <a:xfrm>
            <a:off x="798381" y="996924"/>
            <a:ext cx="8174169" cy="3849918"/>
          </a:xfrm>
        </p:spPr>
        <p:txBody>
          <a:bodyPr/>
          <a:lstStyle/>
          <a:p>
            <a:pPr marL="0" indent="0"/>
            <a:r>
              <a:rPr lang="en-US" sz="2200" b="0" i="0" dirty="0">
                <a:effectLst/>
              </a:rPr>
              <a:t>An inclusive, community-</a:t>
            </a:r>
            <a:r>
              <a:rPr lang="en-US" sz="2200" b="0" i="0" dirty="0" err="1">
                <a:effectLst/>
              </a:rPr>
              <a:t>centred</a:t>
            </a:r>
            <a:r>
              <a:rPr lang="en-US" sz="2200" b="0" i="0" dirty="0">
                <a:effectLst/>
              </a:rPr>
              <a:t> engagement strategy </a:t>
            </a:r>
            <a:r>
              <a:rPr lang="en-US" sz="2200" b="0" i="0" dirty="0" err="1">
                <a:effectLst/>
              </a:rPr>
              <a:t>prioritises</a:t>
            </a:r>
            <a:r>
              <a:rPr lang="en-US" sz="2200" b="0" i="0" dirty="0">
                <a:effectLst/>
              </a:rPr>
              <a:t> community engagement , enabling active, loyal and engaged leaders and collaborators to be at the </a:t>
            </a:r>
            <a:r>
              <a:rPr lang="en-US" sz="2200" b="0" i="0" dirty="0" err="1">
                <a:effectLst/>
              </a:rPr>
              <a:t>centre</a:t>
            </a:r>
            <a:r>
              <a:rPr lang="en-US" sz="2200" b="0" i="0" dirty="0">
                <a:effectLst/>
              </a:rPr>
              <a:t> to shape initiatives that drive shared community value. Unlike approaches where the SME dictates outcomes, this strategy empowers the community to take the lead in identifying needs, defining goals, and co-creating solutions. This approach acknowledges that communities are experts in their own experiences, and SMEs play a supportive role by providing resources, expertise, and platforms for collaboration. The focus is on building sustainable relationships, enhancing equity, and creating opportunities for communities to thrive on their own terms.</a:t>
            </a:r>
          </a:p>
          <a:p>
            <a:pPr marL="0" indent="0"/>
            <a:r>
              <a:rPr lang="en-US" sz="2200" b="1" dirty="0">
                <a:solidFill>
                  <a:srgbClr val="0872B5"/>
                </a:solidFill>
              </a:rPr>
              <a:t>The purpose </a:t>
            </a:r>
            <a:r>
              <a:rPr lang="en-US" sz="2200" dirty="0"/>
              <a:t>is to provide an approach where the role of the SMEs is a supporter or partner, not a leader in inclusive projects. SMEs help create and get involved in the ecosystems where collaboration, resilience, and shared ownership drives sustainable development. </a:t>
            </a:r>
          </a:p>
        </p:txBody>
      </p:sp>
      <p:sp>
        <p:nvSpPr>
          <p:cNvPr id="3" name="Text Placeholder 2">
            <a:extLst>
              <a:ext uri="{FF2B5EF4-FFF2-40B4-BE49-F238E27FC236}">
                <a16:creationId xmlns:a16="http://schemas.microsoft.com/office/drawing/2014/main" id="{C0D239E3-8573-B108-A834-C1E6773AB7F4}"/>
              </a:ext>
            </a:extLst>
          </p:cNvPr>
          <p:cNvSpPr>
            <a:spLocks noGrp="1"/>
          </p:cNvSpPr>
          <p:nvPr>
            <p:ph type="body" sz="quarter" idx="16"/>
          </p:nvPr>
        </p:nvSpPr>
        <p:spPr>
          <a:xfrm>
            <a:off x="798381" y="412345"/>
            <a:ext cx="10595237" cy="803654"/>
          </a:xfrm>
        </p:spPr>
        <p:txBody>
          <a:bodyPr/>
          <a:lstStyle/>
          <a:p>
            <a:r>
              <a:rPr lang="en-US" b="0" i="0" dirty="0">
                <a:solidFill>
                  <a:srgbClr val="0872B5"/>
                </a:solidFill>
                <a:effectLst/>
                <a:latin typeface="-apple-system"/>
              </a:rPr>
              <a:t>Inclusive Community-Led Strategy for SMEs</a:t>
            </a:r>
          </a:p>
          <a:p>
            <a:endParaRPr lang="en-IE" b="0" dirty="0"/>
          </a:p>
        </p:txBody>
      </p:sp>
      <p:pic>
        <p:nvPicPr>
          <p:cNvPr id="5" name="Picture 4" descr="A group of hands holding a globe&#10;&#10;AI-generated content may be incorrect.">
            <a:extLst>
              <a:ext uri="{FF2B5EF4-FFF2-40B4-BE49-F238E27FC236}">
                <a16:creationId xmlns:a16="http://schemas.microsoft.com/office/drawing/2014/main" id="{AB75E27E-37CD-F93F-CF55-D02FD446C97E}"/>
              </a:ext>
            </a:extLst>
          </p:cNvPr>
          <p:cNvPicPr>
            <a:picLocks noChangeAspect="1"/>
          </p:cNvPicPr>
          <p:nvPr/>
        </p:nvPicPr>
        <p:blipFill>
          <a:blip r:embed="rId2" cstate="email">
            <a:extLst>
              <a:ext uri="{28A0092B-C50C-407E-A947-70E740481C1C}">
                <a14:useLocalDpi xmlns:a14="http://schemas.microsoft.com/office/drawing/2010/main"/>
              </a:ext>
            </a:extLst>
          </a:blip>
          <a:srcRect l="14599"/>
          <a:stretch/>
        </p:blipFill>
        <p:spPr>
          <a:xfrm>
            <a:off x="8848725" y="1158849"/>
            <a:ext cx="2920272" cy="5129213"/>
          </a:xfrm>
          <a:prstGeom prst="rect">
            <a:avLst/>
          </a:prstGeom>
        </p:spPr>
      </p:pic>
    </p:spTree>
    <p:extLst>
      <p:ext uri="{BB962C8B-B14F-4D97-AF65-F5344CB8AC3E}">
        <p14:creationId xmlns:p14="http://schemas.microsoft.com/office/powerpoint/2010/main" val="94217386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ACD67-2589-703D-CA0E-4974F24D2E9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EEE6C8D-1B5B-1DBC-63AD-93C0D5863BE4}"/>
              </a:ext>
            </a:extLst>
          </p:cNvPr>
          <p:cNvSpPr>
            <a:spLocks noGrp="1"/>
          </p:cNvSpPr>
          <p:nvPr>
            <p:ph type="body" sz="quarter" idx="18"/>
          </p:nvPr>
        </p:nvSpPr>
        <p:spPr>
          <a:xfrm>
            <a:off x="693606" y="631773"/>
            <a:ext cx="11165019" cy="3849918"/>
          </a:xfrm>
        </p:spPr>
        <p:txBody>
          <a:bodyPr/>
          <a:lstStyle/>
          <a:p>
            <a:pPr marL="0" indent="0">
              <a:lnSpc>
                <a:spcPct val="100000"/>
              </a:lnSpc>
              <a:spcBef>
                <a:spcPts val="0"/>
              </a:spcBef>
            </a:pPr>
            <a:r>
              <a:rPr lang="en-US" dirty="0">
                <a:solidFill>
                  <a:schemeClr val="bg1"/>
                </a:solidFill>
                <a:highlight>
                  <a:srgbClr val="0872B5"/>
                </a:highlight>
              </a:rPr>
              <a:t>Purpose for the Community </a:t>
            </a:r>
          </a:p>
          <a:p>
            <a:pPr marL="342900" indent="-342900">
              <a:lnSpc>
                <a:spcPct val="100000"/>
              </a:lnSpc>
              <a:spcBef>
                <a:spcPts val="0"/>
              </a:spcBef>
              <a:buFont typeface="Wingdings" panose="05000000000000000000" pitchFamily="2" charset="2"/>
              <a:buChar char="v"/>
            </a:pPr>
            <a:r>
              <a:rPr lang="en-US" sz="2100" b="1" dirty="0">
                <a:solidFill>
                  <a:srgbClr val="05AAA3"/>
                </a:solidFill>
              </a:rPr>
              <a:t>Increased Agency: </a:t>
            </a:r>
            <a:r>
              <a:rPr lang="en-US" sz="2100" dirty="0"/>
              <a:t>Communities lead the process, ensuring initiatives align with their aspirations.</a:t>
            </a:r>
          </a:p>
          <a:p>
            <a:pPr marL="342900" indent="-342900">
              <a:lnSpc>
                <a:spcPct val="100000"/>
              </a:lnSpc>
              <a:spcBef>
                <a:spcPts val="0"/>
              </a:spcBef>
              <a:buFont typeface="Wingdings" panose="05000000000000000000" pitchFamily="2" charset="2"/>
              <a:buChar char="v"/>
            </a:pPr>
            <a:r>
              <a:rPr lang="en-US" sz="2100" b="1" dirty="0">
                <a:solidFill>
                  <a:srgbClr val="05AAA3"/>
                </a:solidFill>
              </a:rPr>
              <a:t>Capacity Building: </a:t>
            </a:r>
            <a:r>
              <a:rPr lang="en-US" sz="2100" dirty="0"/>
              <a:t>Projects focus on skills development, knowledge sharing, and sustainable practices.</a:t>
            </a:r>
          </a:p>
          <a:p>
            <a:pPr marL="342900" indent="-342900">
              <a:lnSpc>
                <a:spcPct val="100000"/>
              </a:lnSpc>
              <a:spcBef>
                <a:spcPts val="0"/>
              </a:spcBef>
              <a:buFont typeface="Wingdings" panose="05000000000000000000" pitchFamily="2" charset="2"/>
              <a:buChar char="v"/>
            </a:pPr>
            <a:r>
              <a:rPr lang="en-US" sz="2100" b="1" dirty="0">
                <a:solidFill>
                  <a:srgbClr val="05AAA3"/>
                </a:solidFill>
              </a:rPr>
              <a:t>Stronger Social Ties: </a:t>
            </a:r>
            <a:r>
              <a:rPr lang="en-US" sz="2100" dirty="0"/>
              <a:t>Collaborative efforts unite diverse groups around shared goals.</a:t>
            </a:r>
          </a:p>
          <a:p>
            <a:pPr marL="0" indent="0">
              <a:lnSpc>
                <a:spcPct val="100000"/>
              </a:lnSpc>
              <a:spcBef>
                <a:spcPts val="0"/>
              </a:spcBef>
            </a:pPr>
            <a:endParaRPr lang="en-US" sz="400" b="1" dirty="0">
              <a:solidFill>
                <a:srgbClr val="FF0000"/>
              </a:solidFill>
            </a:endParaRPr>
          </a:p>
          <a:p>
            <a:pPr marL="0" indent="0">
              <a:lnSpc>
                <a:spcPct val="100000"/>
              </a:lnSpc>
              <a:spcBef>
                <a:spcPts val="0"/>
              </a:spcBef>
            </a:pPr>
            <a:r>
              <a:rPr lang="en-US" dirty="0">
                <a:solidFill>
                  <a:schemeClr val="bg1"/>
                </a:solidFill>
                <a:highlight>
                  <a:srgbClr val="0872B5"/>
                </a:highlight>
              </a:rPr>
              <a:t>Purpose for SMEs</a:t>
            </a:r>
          </a:p>
          <a:p>
            <a:pPr marL="342900" indent="-342900">
              <a:lnSpc>
                <a:spcPct val="100000"/>
              </a:lnSpc>
              <a:spcBef>
                <a:spcPts val="0"/>
              </a:spcBef>
              <a:buFont typeface="Wingdings" panose="05000000000000000000" pitchFamily="2" charset="2"/>
              <a:buChar char="v"/>
            </a:pPr>
            <a:r>
              <a:rPr lang="en-US" sz="2100" b="1" dirty="0">
                <a:solidFill>
                  <a:srgbClr val="05AAA3"/>
                </a:solidFill>
              </a:rPr>
              <a:t>Deeper Trust:</a:t>
            </a:r>
            <a:r>
              <a:rPr lang="en-US" sz="2100" dirty="0">
                <a:solidFill>
                  <a:srgbClr val="05AAA3"/>
                </a:solidFill>
              </a:rPr>
              <a:t> </a:t>
            </a:r>
            <a:r>
              <a:rPr lang="en-US" sz="2100" dirty="0"/>
              <a:t>Engaging on community terms builds credibility and strengthens relationships.</a:t>
            </a:r>
          </a:p>
          <a:p>
            <a:pPr marL="342900" indent="-342900">
              <a:lnSpc>
                <a:spcPct val="100000"/>
              </a:lnSpc>
              <a:spcBef>
                <a:spcPts val="0"/>
              </a:spcBef>
              <a:buFont typeface="Wingdings" panose="05000000000000000000" pitchFamily="2" charset="2"/>
              <a:buChar char="v"/>
            </a:pPr>
            <a:r>
              <a:rPr lang="en-US" sz="2100" b="1" dirty="0">
                <a:solidFill>
                  <a:srgbClr val="05AAA3"/>
                </a:solidFill>
              </a:rPr>
              <a:t>Shared Value:</a:t>
            </a:r>
            <a:r>
              <a:rPr lang="en-US" sz="2100" dirty="0">
                <a:solidFill>
                  <a:srgbClr val="05AAA3"/>
                </a:solidFill>
              </a:rPr>
              <a:t> </a:t>
            </a:r>
            <a:r>
              <a:rPr lang="en-US" sz="2100" dirty="0"/>
              <a:t>Co-created initiatives create benefits for both the SME and the community.</a:t>
            </a:r>
          </a:p>
          <a:p>
            <a:pPr marL="342900" indent="-342900">
              <a:lnSpc>
                <a:spcPct val="100000"/>
              </a:lnSpc>
              <a:spcBef>
                <a:spcPts val="0"/>
              </a:spcBef>
              <a:buFont typeface="Wingdings" panose="05000000000000000000" pitchFamily="2" charset="2"/>
              <a:buChar char="v"/>
            </a:pPr>
            <a:r>
              <a:rPr lang="en-US" sz="2100" b="1" dirty="0">
                <a:solidFill>
                  <a:srgbClr val="05AAA3"/>
                </a:solidFill>
              </a:rPr>
              <a:t>Resilient Partnerships:</a:t>
            </a:r>
            <a:r>
              <a:rPr lang="en-US" sz="2100" dirty="0">
                <a:solidFill>
                  <a:srgbClr val="05AAA3"/>
                </a:solidFill>
              </a:rPr>
              <a:t> </a:t>
            </a:r>
            <a:r>
              <a:rPr lang="en-US" sz="2100" dirty="0"/>
              <a:t>Community-led efforts enable loyalty and mutual support during challenges.</a:t>
            </a:r>
          </a:p>
          <a:p>
            <a:pPr marL="342900" indent="-342900">
              <a:lnSpc>
                <a:spcPct val="100000"/>
              </a:lnSpc>
              <a:spcBef>
                <a:spcPts val="0"/>
              </a:spcBef>
              <a:buFont typeface="Wingdings" panose="05000000000000000000" pitchFamily="2" charset="2"/>
              <a:buChar char="v"/>
            </a:pPr>
            <a:endParaRPr lang="en-US" sz="400" dirty="0"/>
          </a:p>
          <a:p>
            <a:pPr marL="0" indent="0">
              <a:lnSpc>
                <a:spcPct val="100000"/>
              </a:lnSpc>
              <a:spcBef>
                <a:spcPts val="0"/>
              </a:spcBef>
            </a:pPr>
            <a:r>
              <a:rPr lang="en-US" dirty="0">
                <a:solidFill>
                  <a:schemeClr val="bg1"/>
                </a:solidFill>
                <a:highlight>
                  <a:srgbClr val="0872B5"/>
                </a:highlight>
              </a:rPr>
              <a:t>Purpose for Both</a:t>
            </a:r>
          </a:p>
          <a:p>
            <a:pPr marL="342900" indent="-342900">
              <a:lnSpc>
                <a:spcPct val="100000"/>
              </a:lnSpc>
              <a:spcBef>
                <a:spcPts val="0"/>
              </a:spcBef>
              <a:buFont typeface="Wingdings" panose="05000000000000000000" pitchFamily="2" charset="2"/>
              <a:buChar char="v"/>
            </a:pPr>
            <a:r>
              <a:rPr lang="en-US" sz="2000" b="1" dirty="0">
                <a:solidFill>
                  <a:srgbClr val="05AAA3"/>
                </a:solidFill>
              </a:rPr>
              <a:t>Empower Communities: </a:t>
            </a:r>
            <a:r>
              <a:rPr lang="en-US" sz="2000" dirty="0"/>
              <a:t>Shift decision-making power to the community to ensure relevance and authenticity.</a:t>
            </a:r>
          </a:p>
          <a:p>
            <a:pPr marL="342900" indent="-342900">
              <a:lnSpc>
                <a:spcPct val="100000"/>
              </a:lnSpc>
              <a:spcBef>
                <a:spcPts val="0"/>
              </a:spcBef>
              <a:buFont typeface="Wingdings" panose="05000000000000000000" pitchFamily="2" charset="2"/>
              <a:buChar char="v"/>
            </a:pPr>
            <a:r>
              <a:rPr lang="en-US" sz="2000" b="1" dirty="0">
                <a:solidFill>
                  <a:srgbClr val="05AAA3"/>
                </a:solidFill>
              </a:rPr>
              <a:t>Build Equity: </a:t>
            </a:r>
            <a:r>
              <a:rPr lang="en-US" sz="2000" dirty="0"/>
              <a:t>Builds inclusion by amplifying voices from diverse and </a:t>
            </a:r>
            <a:r>
              <a:rPr lang="en-US" sz="2000" dirty="0" err="1"/>
              <a:t>marginalised</a:t>
            </a:r>
            <a:r>
              <a:rPr lang="en-US" sz="2000" dirty="0"/>
              <a:t> groups.</a:t>
            </a:r>
          </a:p>
          <a:p>
            <a:pPr marL="342900" indent="-342900">
              <a:lnSpc>
                <a:spcPct val="100000"/>
              </a:lnSpc>
              <a:spcBef>
                <a:spcPts val="0"/>
              </a:spcBef>
              <a:buFont typeface="Wingdings" panose="05000000000000000000" pitchFamily="2" charset="2"/>
              <a:buChar char="v"/>
            </a:pPr>
            <a:r>
              <a:rPr lang="en-US" sz="2000" b="1" dirty="0">
                <a:solidFill>
                  <a:srgbClr val="05AAA3"/>
                </a:solidFill>
              </a:rPr>
              <a:t>Create Lasting Impact: </a:t>
            </a:r>
            <a:r>
              <a:rPr lang="en-US" sz="2000" dirty="0"/>
              <a:t>Co-develop solutions that address systemic challenges and deliver long-term benefits.</a:t>
            </a:r>
            <a:endParaRPr lang="en-IE" sz="2000" dirty="0"/>
          </a:p>
          <a:p>
            <a:pPr marL="342900" indent="-342900">
              <a:lnSpc>
                <a:spcPct val="100000"/>
              </a:lnSpc>
              <a:spcBef>
                <a:spcPts val="0"/>
              </a:spcBef>
              <a:buFont typeface="Wingdings" panose="05000000000000000000" pitchFamily="2" charset="2"/>
              <a:buChar char="v"/>
            </a:pPr>
            <a:endParaRPr lang="en-US" sz="2100" dirty="0"/>
          </a:p>
          <a:p>
            <a:pPr marL="342900" indent="-342900">
              <a:lnSpc>
                <a:spcPct val="100000"/>
              </a:lnSpc>
              <a:spcBef>
                <a:spcPts val="0"/>
              </a:spcBef>
              <a:buFont typeface="Wingdings" panose="05000000000000000000" pitchFamily="2" charset="2"/>
              <a:buChar char="v"/>
            </a:pPr>
            <a:endParaRPr lang="en-US" sz="2100" dirty="0"/>
          </a:p>
        </p:txBody>
      </p:sp>
    </p:spTree>
    <p:extLst>
      <p:ext uri="{BB962C8B-B14F-4D97-AF65-F5344CB8AC3E}">
        <p14:creationId xmlns:p14="http://schemas.microsoft.com/office/powerpoint/2010/main" val="113878793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523F23-9033-0AE2-626F-4342C09AA52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05B8E4-6EDB-0564-A0F5-A28CE3FFAC33}"/>
              </a:ext>
            </a:extLst>
          </p:cNvPr>
          <p:cNvSpPr>
            <a:spLocks noGrp="1"/>
          </p:cNvSpPr>
          <p:nvPr>
            <p:ph type="body" sz="quarter" idx="18"/>
          </p:nvPr>
        </p:nvSpPr>
        <p:spPr>
          <a:xfrm>
            <a:off x="798382" y="996924"/>
            <a:ext cx="7174044" cy="3849918"/>
          </a:xfrm>
        </p:spPr>
        <p:txBody>
          <a:bodyPr/>
          <a:lstStyle/>
          <a:p>
            <a:r>
              <a:rPr lang="en-US" dirty="0">
                <a:solidFill>
                  <a:schemeClr val="bg1"/>
                </a:solidFill>
                <a:highlight>
                  <a:srgbClr val="05AAA3"/>
                </a:highlight>
              </a:rPr>
              <a:t>Listen and Learn with Humility</a:t>
            </a:r>
          </a:p>
          <a:p>
            <a:pPr>
              <a:buFont typeface="Arial" panose="020B0604020202020204" pitchFamily="34" charset="0"/>
              <a:buChar char="•"/>
            </a:pPr>
            <a:r>
              <a:rPr lang="en-US" sz="2100" b="1" dirty="0"/>
              <a:t>Start with Dialogue:</a:t>
            </a:r>
            <a:r>
              <a:rPr lang="en-US" sz="2100" dirty="0"/>
              <a:t> Conduct listening sessions where community members share their needs, goals, and challenges.</a:t>
            </a:r>
          </a:p>
          <a:p>
            <a:pPr>
              <a:buFont typeface="Arial" panose="020B0604020202020204" pitchFamily="34" charset="0"/>
              <a:buChar char="•"/>
            </a:pPr>
            <a:r>
              <a:rPr lang="en-US" sz="2100" b="1" dirty="0" err="1"/>
              <a:t>Recognise</a:t>
            </a:r>
            <a:r>
              <a:rPr lang="en-US" sz="2100" b="1" dirty="0"/>
              <a:t> Local Expertise:</a:t>
            </a:r>
            <a:r>
              <a:rPr lang="en-US" sz="2100" dirty="0"/>
              <a:t> Treat community members as equal partners and leaders in the process.</a:t>
            </a:r>
          </a:p>
          <a:p>
            <a:pPr>
              <a:buFont typeface="Arial" panose="020B0604020202020204" pitchFamily="34" charset="0"/>
              <a:buChar char="•"/>
            </a:pPr>
            <a:r>
              <a:rPr lang="en-US" sz="2100" b="1" dirty="0"/>
              <a:t>Engage Underrepresented Groups:</a:t>
            </a:r>
            <a:r>
              <a:rPr lang="en-US" sz="2100" dirty="0"/>
              <a:t> Ensure inclusivity by involving </a:t>
            </a:r>
            <a:r>
              <a:rPr lang="en-US" sz="2100" dirty="0" err="1"/>
              <a:t>marginalised</a:t>
            </a:r>
            <a:r>
              <a:rPr lang="en-US" sz="2100" dirty="0"/>
              <a:t> voices.</a:t>
            </a:r>
          </a:p>
          <a:p>
            <a:r>
              <a:rPr lang="en-US" dirty="0">
                <a:solidFill>
                  <a:schemeClr val="bg1"/>
                </a:solidFill>
                <a:highlight>
                  <a:srgbClr val="05AAA3"/>
                </a:highlight>
              </a:rPr>
              <a:t>Empower Communities to Lead</a:t>
            </a:r>
          </a:p>
          <a:p>
            <a:pPr>
              <a:buFont typeface="Arial" panose="020B0604020202020204" pitchFamily="34" charset="0"/>
              <a:buChar char="•"/>
            </a:pPr>
            <a:r>
              <a:rPr lang="en-US" sz="2100" b="1" dirty="0"/>
              <a:t>Facilitate Co-Design:</a:t>
            </a:r>
            <a:r>
              <a:rPr lang="en-US" sz="2100" dirty="0"/>
              <a:t> Collaborate with community leaders to co-create initiatives that reflect local priorities.</a:t>
            </a:r>
          </a:p>
          <a:p>
            <a:pPr>
              <a:buFont typeface="Arial" panose="020B0604020202020204" pitchFamily="34" charset="0"/>
              <a:buChar char="•"/>
            </a:pPr>
            <a:r>
              <a:rPr lang="en-US" sz="2100" b="1" dirty="0"/>
              <a:t>Transfer Ownership:</a:t>
            </a:r>
            <a:r>
              <a:rPr lang="en-US" sz="2100" dirty="0"/>
              <a:t> Design projects where communities manage resources, make decisions, and track outcomes.</a:t>
            </a:r>
          </a:p>
          <a:p>
            <a:pPr>
              <a:buFont typeface="Arial" panose="020B0604020202020204" pitchFamily="34" charset="0"/>
              <a:buChar char="•"/>
            </a:pPr>
            <a:r>
              <a:rPr lang="en-US" sz="2100" b="1" dirty="0"/>
              <a:t>Invest in Capacity Building:</a:t>
            </a:r>
            <a:r>
              <a:rPr lang="en-US" sz="2100" dirty="0"/>
              <a:t> Provide training, tools, or mentorship to enhance local leadership and skills.</a:t>
            </a:r>
          </a:p>
          <a:p>
            <a:endParaRPr lang="en-US" sz="2100" dirty="0"/>
          </a:p>
        </p:txBody>
      </p:sp>
      <p:sp>
        <p:nvSpPr>
          <p:cNvPr id="3" name="Text Placeholder 2">
            <a:extLst>
              <a:ext uri="{FF2B5EF4-FFF2-40B4-BE49-F238E27FC236}">
                <a16:creationId xmlns:a16="http://schemas.microsoft.com/office/drawing/2014/main" id="{1425C28B-9CC4-0C6D-E1A7-DFC22F0652E6}"/>
              </a:ext>
            </a:extLst>
          </p:cNvPr>
          <p:cNvSpPr>
            <a:spLocks noGrp="1"/>
          </p:cNvSpPr>
          <p:nvPr>
            <p:ph type="body" sz="quarter" idx="16"/>
          </p:nvPr>
        </p:nvSpPr>
        <p:spPr>
          <a:xfrm>
            <a:off x="798381" y="412345"/>
            <a:ext cx="10595237" cy="803654"/>
          </a:xfrm>
        </p:spPr>
        <p:txBody>
          <a:bodyPr/>
          <a:lstStyle/>
          <a:p>
            <a:r>
              <a:rPr lang="en-US" sz="3200" b="0" i="0" dirty="0">
                <a:solidFill>
                  <a:srgbClr val="0872B5"/>
                </a:solidFill>
                <a:effectLst/>
                <a:latin typeface="-apple-system"/>
              </a:rPr>
              <a:t>Community-Centered Engagement Strategy</a:t>
            </a:r>
            <a:endParaRPr lang="en-IE" sz="3200" b="0" dirty="0">
              <a:solidFill>
                <a:srgbClr val="0872B5"/>
              </a:solidFill>
            </a:endParaRPr>
          </a:p>
        </p:txBody>
      </p:sp>
      <p:pic>
        <p:nvPicPr>
          <p:cNvPr id="5" name="Picture 4" descr="A person and an old person looking at a computer&#10;&#10;AI-generated content may be incorrect.">
            <a:extLst>
              <a:ext uri="{FF2B5EF4-FFF2-40B4-BE49-F238E27FC236}">
                <a16:creationId xmlns:a16="http://schemas.microsoft.com/office/drawing/2014/main" id="{C2E60D98-6D7D-5777-8B11-7959A91ED5B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53772" y="2140413"/>
            <a:ext cx="4142954" cy="2762196"/>
          </a:xfrm>
          <a:prstGeom prst="rect">
            <a:avLst/>
          </a:prstGeom>
        </p:spPr>
      </p:pic>
    </p:spTree>
    <p:extLst>
      <p:ext uri="{BB962C8B-B14F-4D97-AF65-F5344CB8AC3E}">
        <p14:creationId xmlns:p14="http://schemas.microsoft.com/office/powerpoint/2010/main" val="81074971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8CB641-2955-D21E-1D21-EC082C12424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B53609E-D690-4CE2-9CC7-F93F6D622881}"/>
              </a:ext>
            </a:extLst>
          </p:cNvPr>
          <p:cNvSpPr>
            <a:spLocks noGrp="1"/>
          </p:cNvSpPr>
          <p:nvPr>
            <p:ph type="body" sz="quarter" idx="18"/>
          </p:nvPr>
        </p:nvSpPr>
        <p:spPr>
          <a:xfrm>
            <a:off x="798381" y="1215999"/>
            <a:ext cx="5831020" cy="3849918"/>
          </a:xfrm>
        </p:spPr>
        <p:txBody>
          <a:bodyPr/>
          <a:lstStyle/>
          <a:p>
            <a:r>
              <a:rPr lang="en-US" sz="2100" b="1" dirty="0"/>
              <a:t> </a:t>
            </a:r>
            <a:r>
              <a:rPr lang="en-US" dirty="0">
                <a:solidFill>
                  <a:schemeClr val="bg1"/>
                </a:solidFill>
                <a:highlight>
                  <a:srgbClr val="05AAA3"/>
                </a:highlight>
              </a:rPr>
              <a:t>Collaborate for Shared Value</a:t>
            </a:r>
          </a:p>
          <a:p>
            <a:pPr>
              <a:buFont typeface="Arial" panose="020B0604020202020204" pitchFamily="34" charset="0"/>
              <a:buChar char="•"/>
            </a:pPr>
            <a:r>
              <a:rPr lang="en-US" sz="2100" b="1" dirty="0"/>
              <a:t>Strengthen Networks:</a:t>
            </a:r>
            <a:r>
              <a:rPr lang="en-US" sz="2100" dirty="0"/>
              <a:t> Connect community groups with other stakeholders to amplify impact.</a:t>
            </a:r>
          </a:p>
          <a:p>
            <a:pPr>
              <a:buFont typeface="Arial" panose="020B0604020202020204" pitchFamily="34" charset="0"/>
              <a:buChar char="•"/>
            </a:pPr>
            <a:r>
              <a:rPr lang="en-US" sz="2100" b="1" dirty="0"/>
              <a:t>Support Collective Goals:</a:t>
            </a:r>
            <a:r>
              <a:rPr lang="en-US" sz="2100" dirty="0"/>
              <a:t> Align SME contributions (e.g., funding, expertise, or resources) with community-led objectives.</a:t>
            </a:r>
          </a:p>
          <a:p>
            <a:pPr>
              <a:buFont typeface="Arial" panose="020B0604020202020204" pitchFamily="34" charset="0"/>
              <a:buChar char="•"/>
            </a:pPr>
            <a:r>
              <a:rPr lang="en-US" sz="2100" b="1" dirty="0"/>
              <a:t>Celebrate and Promote Success:</a:t>
            </a:r>
            <a:r>
              <a:rPr lang="en-US" sz="2100" dirty="0"/>
              <a:t> Highlight community achievements through events or media to inspire continued collaboration.</a:t>
            </a:r>
          </a:p>
          <a:p>
            <a:pPr marL="0" indent="0"/>
            <a:endParaRPr lang="en-US" sz="2100" dirty="0"/>
          </a:p>
          <a:p>
            <a:r>
              <a:rPr lang="en-US" sz="2100" dirty="0"/>
              <a:t>Discussed in more detail in the first approach.</a:t>
            </a:r>
          </a:p>
        </p:txBody>
      </p:sp>
      <p:sp>
        <p:nvSpPr>
          <p:cNvPr id="3" name="Text Placeholder 2">
            <a:extLst>
              <a:ext uri="{FF2B5EF4-FFF2-40B4-BE49-F238E27FC236}">
                <a16:creationId xmlns:a16="http://schemas.microsoft.com/office/drawing/2014/main" id="{C1B87A44-0CC2-6478-EB03-816F101CB3B2}"/>
              </a:ext>
            </a:extLst>
          </p:cNvPr>
          <p:cNvSpPr>
            <a:spLocks noGrp="1"/>
          </p:cNvSpPr>
          <p:nvPr>
            <p:ph type="body" sz="quarter" idx="16"/>
          </p:nvPr>
        </p:nvSpPr>
        <p:spPr>
          <a:xfrm>
            <a:off x="798381" y="412345"/>
            <a:ext cx="10595237" cy="803654"/>
          </a:xfrm>
        </p:spPr>
        <p:txBody>
          <a:bodyPr/>
          <a:lstStyle/>
          <a:p>
            <a:r>
              <a:rPr lang="en-US" sz="3200" b="0" i="0" dirty="0">
                <a:solidFill>
                  <a:srgbClr val="0872B5"/>
                </a:solidFill>
                <a:effectLst/>
                <a:latin typeface="-apple-system"/>
              </a:rPr>
              <a:t>Community-Centered Engagement Strategy</a:t>
            </a:r>
            <a:endParaRPr lang="en-IE" sz="3200" b="0" dirty="0">
              <a:solidFill>
                <a:srgbClr val="0872B5"/>
              </a:solidFill>
            </a:endParaRPr>
          </a:p>
        </p:txBody>
      </p:sp>
      <p:pic>
        <p:nvPicPr>
          <p:cNvPr id="5" name="Picture 4" descr="A group of different symbols&#10;&#10;AI-generated content may be incorrect.">
            <a:extLst>
              <a:ext uri="{FF2B5EF4-FFF2-40B4-BE49-F238E27FC236}">
                <a16:creationId xmlns:a16="http://schemas.microsoft.com/office/drawing/2014/main" id="{C9E730F7-6846-AE0E-5A6F-9EA7692A817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16869" y="1533526"/>
            <a:ext cx="4752974" cy="4752974"/>
          </a:xfrm>
          <a:prstGeom prst="rect">
            <a:avLst/>
          </a:prstGeom>
        </p:spPr>
      </p:pic>
    </p:spTree>
    <p:extLst>
      <p:ext uri="{BB962C8B-B14F-4D97-AF65-F5344CB8AC3E}">
        <p14:creationId xmlns:p14="http://schemas.microsoft.com/office/powerpoint/2010/main" val="252278407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2637633-D392-7C66-A407-E94B3AA0DAF5}"/>
              </a:ext>
            </a:extLst>
          </p:cNvPr>
          <p:cNvSpPr>
            <a:spLocks noGrp="1"/>
          </p:cNvSpPr>
          <p:nvPr>
            <p:ph type="body" sz="quarter" idx="18"/>
          </p:nvPr>
        </p:nvSpPr>
        <p:spPr>
          <a:xfrm>
            <a:off x="798382" y="1040673"/>
            <a:ext cx="10507793" cy="3849918"/>
          </a:xfrm>
        </p:spPr>
        <p:txBody>
          <a:bodyPr/>
          <a:lstStyle/>
          <a:p>
            <a:pPr marL="457200" indent="-457200">
              <a:buFont typeface="+mj-lt"/>
              <a:buAutoNum type="arabicPeriod"/>
            </a:pPr>
            <a:r>
              <a:rPr lang="en-US" sz="2200" b="1" dirty="0">
                <a:solidFill>
                  <a:srgbClr val="0872B5"/>
                </a:solidFill>
              </a:rPr>
              <a:t>Community-focused </a:t>
            </a:r>
            <a:r>
              <a:rPr lang="en-US" sz="2200" dirty="0">
                <a:solidFill>
                  <a:srgbClr val="D11C5F"/>
                </a:solidFill>
              </a:rPr>
              <a:t>(consult and involve): </a:t>
            </a:r>
            <a:r>
              <a:rPr lang="en-US" sz="2200" dirty="0"/>
              <a:t>This approach involves informing and mobilizing the community to participate in addressing short-term issues. </a:t>
            </a:r>
            <a:r>
              <a:rPr lang="en-US" sz="2200" b="1" dirty="0"/>
              <a:t>Consider</a:t>
            </a:r>
            <a:r>
              <a:rPr lang="en-US" sz="2200" dirty="0"/>
              <a:t> using community meetings, surveys, and door-to-door visits to involve community members.</a:t>
            </a:r>
          </a:p>
          <a:p>
            <a:pPr marL="457200" indent="-457200">
              <a:buFont typeface="+mj-lt"/>
              <a:buAutoNum type="arabicPeriod"/>
            </a:pPr>
            <a:r>
              <a:rPr lang="en-US" sz="2200" b="1" dirty="0">
                <a:solidFill>
                  <a:srgbClr val="0872B5"/>
                </a:solidFill>
              </a:rPr>
              <a:t>Community-centered </a:t>
            </a:r>
            <a:r>
              <a:rPr lang="en-US" sz="2200" dirty="0">
                <a:solidFill>
                  <a:srgbClr val="D11C5F"/>
                </a:solidFill>
              </a:rPr>
              <a:t>(collaborate with minimal involvement): </a:t>
            </a:r>
            <a:r>
              <a:rPr lang="en-US" sz="2200" dirty="0"/>
              <a:t>In this approach, the community is consulted and involved in improving access to services and basic elements of their neighborhood. </a:t>
            </a:r>
            <a:r>
              <a:rPr lang="en-US" sz="2200" b="1" dirty="0"/>
              <a:t>Consider</a:t>
            </a:r>
            <a:r>
              <a:rPr lang="en-US" sz="2200" dirty="0"/>
              <a:t> using focus groups, community hubs, and community events to engage with the community. </a:t>
            </a:r>
          </a:p>
          <a:p>
            <a:pPr marL="457200" indent="-457200">
              <a:buFont typeface="+mj-lt"/>
              <a:buAutoNum type="arabicPeriod"/>
            </a:pPr>
            <a:r>
              <a:rPr lang="en-US" sz="2200" b="1" dirty="0">
                <a:solidFill>
                  <a:srgbClr val="0872B5"/>
                </a:solidFill>
              </a:rPr>
              <a:t>Community-led </a:t>
            </a:r>
            <a:r>
              <a:rPr lang="en-US" sz="2200" dirty="0">
                <a:solidFill>
                  <a:srgbClr val="D11C5F"/>
                </a:solidFill>
              </a:rPr>
              <a:t>(empowered): </a:t>
            </a:r>
            <a:r>
              <a:rPr lang="en-US" sz="2200" dirty="0"/>
              <a:t>This approach involves collaboration with community leaders to enable priority setting and decision-making by the community. </a:t>
            </a:r>
            <a:r>
              <a:rPr lang="en-US" sz="2200" b="1" dirty="0"/>
              <a:t>Consider </a:t>
            </a:r>
            <a:r>
              <a:rPr lang="en-US" sz="2200" dirty="0"/>
              <a:t>using workshops, design sessions, and leadership training to empower community leaders. </a:t>
            </a:r>
          </a:p>
          <a:p>
            <a:pPr marL="457200" indent="-457200">
              <a:buFont typeface="+mj-lt"/>
              <a:buAutoNum type="arabicPeriod"/>
            </a:pPr>
            <a:r>
              <a:rPr lang="en-US" sz="2200" b="1" dirty="0">
                <a:solidFill>
                  <a:srgbClr val="0872B5"/>
                </a:solidFill>
              </a:rPr>
              <a:t>Community-empowered </a:t>
            </a:r>
            <a:r>
              <a:rPr lang="en-US" sz="2200" dirty="0">
                <a:solidFill>
                  <a:srgbClr val="D11C5F"/>
                </a:solidFill>
              </a:rPr>
              <a:t>(full ownership empowerment): </a:t>
            </a:r>
            <a:r>
              <a:rPr lang="en-US" sz="2200" dirty="0"/>
              <a:t>This approach involves fully mobilizing community "assets." </a:t>
            </a:r>
            <a:r>
              <a:rPr lang="en-US" sz="2200" b="1" dirty="0"/>
              <a:t>Consider</a:t>
            </a:r>
            <a:r>
              <a:rPr lang="en-US" sz="2200" dirty="0"/>
              <a:t> using community resources, such as volunteers and community organizations, to drive engagement and ownership.</a:t>
            </a:r>
            <a:endParaRPr lang="en-IE" sz="2200" dirty="0"/>
          </a:p>
        </p:txBody>
      </p:sp>
      <p:sp>
        <p:nvSpPr>
          <p:cNvPr id="4" name="Text Placeholder 3">
            <a:extLst>
              <a:ext uri="{FF2B5EF4-FFF2-40B4-BE49-F238E27FC236}">
                <a16:creationId xmlns:a16="http://schemas.microsoft.com/office/drawing/2014/main" id="{C58A118D-1065-73FE-8EB7-8D7D1DC86248}"/>
              </a:ext>
            </a:extLst>
          </p:cNvPr>
          <p:cNvSpPr>
            <a:spLocks noGrp="1"/>
          </p:cNvSpPr>
          <p:nvPr>
            <p:ph type="body" sz="quarter" idx="16"/>
          </p:nvPr>
        </p:nvSpPr>
        <p:spPr>
          <a:xfrm>
            <a:off x="798382" y="407771"/>
            <a:ext cx="10595237" cy="803654"/>
          </a:xfrm>
        </p:spPr>
        <p:txBody>
          <a:bodyPr/>
          <a:lstStyle/>
          <a:p>
            <a:r>
              <a:rPr lang="en-IE" sz="3200" b="0" dirty="0">
                <a:solidFill>
                  <a:srgbClr val="0872B5"/>
                </a:solidFill>
              </a:rPr>
              <a:t>4 Approaches to SME Community Engagement</a:t>
            </a:r>
          </a:p>
        </p:txBody>
      </p:sp>
      <p:sp>
        <p:nvSpPr>
          <p:cNvPr id="7" name="TextBox 6">
            <a:extLst>
              <a:ext uri="{FF2B5EF4-FFF2-40B4-BE49-F238E27FC236}">
                <a16:creationId xmlns:a16="http://schemas.microsoft.com/office/drawing/2014/main" id="{5489427B-6DC4-4EB2-2246-FCC947A7EDD0}"/>
              </a:ext>
            </a:extLst>
          </p:cNvPr>
          <p:cNvSpPr txBox="1"/>
          <p:nvPr/>
        </p:nvSpPr>
        <p:spPr>
          <a:xfrm>
            <a:off x="3514725" y="6395804"/>
            <a:ext cx="90106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Tree>
    <p:extLst>
      <p:ext uri="{BB962C8B-B14F-4D97-AF65-F5344CB8AC3E}">
        <p14:creationId xmlns:p14="http://schemas.microsoft.com/office/powerpoint/2010/main" val="421044227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CDCB34-D632-E661-B78D-234C0B50C1B7}"/>
              </a:ext>
            </a:extLst>
          </p:cNvPr>
          <p:cNvSpPr>
            <a:spLocks noGrp="1"/>
          </p:cNvSpPr>
          <p:nvPr>
            <p:ph type="body" sz="quarter" idx="18"/>
          </p:nvPr>
        </p:nvSpPr>
        <p:spPr>
          <a:xfrm>
            <a:off x="798382" y="1169757"/>
            <a:ext cx="7415626" cy="3849918"/>
          </a:xfrm>
        </p:spPr>
        <p:txBody>
          <a:bodyPr/>
          <a:lstStyle/>
          <a:p>
            <a:pPr marL="342900" indent="-342900">
              <a:buClr>
                <a:srgbClr val="05AAA3"/>
              </a:buClr>
              <a:buFont typeface="Wingdings" panose="05000000000000000000" pitchFamily="2" charset="2"/>
              <a:buChar char="v"/>
            </a:pPr>
            <a:r>
              <a:rPr lang="en-US" dirty="0">
                <a:solidFill>
                  <a:schemeClr val="bg1"/>
                </a:solidFill>
                <a:highlight>
                  <a:srgbClr val="D11C5F"/>
                </a:highlight>
              </a:rPr>
              <a:t>Inform and </a:t>
            </a:r>
            <a:r>
              <a:rPr lang="en-US" dirty="0" err="1">
                <a:solidFill>
                  <a:schemeClr val="bg1"/>
                </a:solidFill>
                <a:highlight>
                  <a:srgbClr val="D11C5F"/>
                </a:highlight>
              </a:rPr>
              <a:t>mobilise</a:t>
            </a:r>
            <a:r>
              <a:rPr lang="en-US" dirty="0">
                <a:solidFill>
                  <a:schemeClr val="bg1"/>
                </a:solidFill>
                <a:highlight>
                  <a:srgbClr val="D11C5F"/>
                </a:highlight>
              </a:rPr>
              <a:t> </a:t>
            </a:r>
            <a:r>
              <a:rPr lang="en-US" sz="2200" b="1" dirty="0"/>
              <a:t>the community to participate in addressing immediate short-term concerns. </a:t>
            </a:r>
            <a:r>
              <a:rPr lang="en-US" sz="2200" dirty="0"/>
              <a:t>Address short-term issues by raising awareness and rallying resources, requiring strong external support. SMEs can start by raising awareness and encouraging community participation to address immediate concerns. This requires strong external support and proactive communication. </a:t>
            </a:r>
          </a:p>
          <a:p>
            <a:pPr marL="342900" indent="-342900">
              <a:buClr>
                <a:srgbClr val="05AAA3"/>
              </a:buClr>
              <a:buFont typeface="Wingdings" panose="05000000000000000000" pitchFamily="2" charset="2"/>
              <a:buChar char="v"/>
            </a:pPr>
            <a:r>
              <a:rPr lang="en-US" sz="2200" dirty="0">
                <a:solidFill>
                  <a:srgbClr val="D11C5F"/>
                </a:solidFill>
              </a:rPr>
              <a:t>Example, </a:t>
            </a:r>
            <a:r>
              <a:rPr lang="en-US" sz="2200" dirty="0"/>
              <a:t>a </a:t>
            </a:r>
            <a:r>
              <a:rPr lang="en-US" sz="2200" b="1" dirty="0">
                <a:solidFill>
                  <a:srgbClr val="D11C5F"/>
                </a:solidFill>
              </a:rPr>
              <a:t>local café </a:t>
            </a:r>
            <a:r>
              <a:rPr lang="en-US" sz="2200" dirty="0"/>
              <a:t>could organize a neighborhood cleanup drive, providing supplies and refreshments to participants while partnering with a municipal waste management team.</a:t>
            </a:r>
          </a:p>
          <a:p>
            <a:pPr marL="342900" indent="-342900">
              <a:buClr>
                <a:srgbClr val="05AAA3"/>
              </a:buClr>
              <a:buFont typeface="Wingdings" panose="05000000000000000000" pitchFamily="2" charset="2"/>
              <a:buChar char="v"/>
            </a:pPr>
            <a:r>
              <a:rPr lang="en-US" sz="2200" dirty="0">
                <a:solidFill>
                  <a:srgbClr val="D11C5F"/>
                </a:solidFill>
              </a:rPr>
              <a:t>Example, </a:t>
            </a:r>
            <a:r>
              <a:rPr lang="en-US" sz="2200" dirty="0"/>
              <a:t>a </a:t>
            </a:r>
            <a:r>
              <a:rPr lang="en-US" sz="2200" b="1" dirty="0">
                <a:solidFill>
                  <a:srgbClr val="D11C5F"/>
                </a:solidFill>
              </a:rPr>
              <a:t>small manufacturing business </a:t>
            </a:r>
            <a:r>
              <a:rPr lang="en-US" sz="2200" dirty="0"/>
              <a:t>could distribute flyers or host information sessions about reducing energy usage, with guidance from local environmental organizations.</a:t>
            </a:r>
          </a:p>
        </p:txBody>
      </p:sp>
      <p:sp>
        <p:nvSpPr>
          <p:cNvPr id="3" name="Text Placeholder 2">
            <a:extLst>
              <a:ext uri="{FF2B5EF4-FFF2-40B4-BE49-F238E27FC236}">
                <a16:creationId xmlns:a16="http://schemas.microsoft.com/office/drawing/2014/main" id="{F0DE0778-3C6B-5CB8-0CAC-04E9F10F7F0A}"/>
              </a:ext>
            </a:extLst>
          </p:cNvPr>
          <p:cNvSpPr>
            <a:spLocks noGrp="1"/>
          </p:cNvSpPr>
          <p:nvPr>
            <p:ph type="body" sz="quarter" idx="16"/>
          </p:nvPr>
        </p:nvSpPr>
        <p:spPr>
          <a:xfrm>
            <a:off x="798382" y="555974"/>
            <a:ext cx="10595237" cy="803654"/>
          </a:xfrm>
        </p:spPr>
        <p:txBody>
          <a:bodyPr/>
          <a:lstStyle/>
          <a:p>
            <a:r>
              <a:rPr lang="en-US" sz="3200" b="0" dirty="0">
                <a:solidFill>
                  <a:srgbClr val="D11C5F"/>
                </a:solidFill>
              </a:rPr>
              <a:t>Inform and </a:t>
            </a:r>
            <a:r>
              <a:rPr lang="en-US" sz="3200" b="0" dirty="0" err="1">
                <a:solidFill>
                  <a:srgbClr val="D11C5F"/>
                </a:solidFill>
              </a:rPr>
              <a:t>Mobilise</a:t>
            </a:r>
            <a:endParaRPr lang="en-US" sz="3200" b="0" dirty="0">
              <a:solidFill>
                <a:srgbClr val="D11C5F"/>
              </a:solidFill>
            </a:endParaRPr>
          </a:p>
          <a:p>
            <a:endParaRPr lang="en-IE" sz="3200" b="0" dirty="0"/>
          </a:p>
        </p:txBody>
      </p:sp>
      <p:pic>
        <p:nvPicPr>
          <p:cNvPr id="8" name="Picture 7" descr="Two women sitting at a table&#10;&#10;AI-generated content may be incorrect.">
            <a:extLst>
              <a:ext uri="{FF2B5EF4-FFF2-40B4-BE49-F238E27FC236}">
                <a16:creationId xmlns:a16="http://schemas.microsoft.com/office/drawing/2014/main" id="{598CB5F2-D16C-D887-5763-68DE1AB2645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14007" y="1045363"/>
            <a:ext cx="3406494" cy="5248900"/>
          </a:xfrm>
          <a:prstGeom prst="rect">
            <a:avLst/>
          </a:prstGeom>
        </p:spPr>
      </p:pic>
    </p:spTree>
    <p:extLst>
      <p:ext uri="{BB962C8B-B14F-4D97-AF65-F5344CB8AC3E}">
        <p14:creationId xmlns:p14="http://schemas.microsoft.com/office/powerpoint/2010/main" val="72171104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0694FD-DF80-25C4-AA71-61D85106D37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D07FA7AB-6B80-B545-B8FD-12878037F9F0}"/>
              </a:ext>
            </a:extLst>
          </p:cNvPr>
          <p:cNvSpPr>
            <a:spLocks noGrp="1"/>
          </p:cNvSpPr>
          <p:nvPr>
            <p:ph type="body" sz="quarter" idx="18"/>
          </p:nvPr>
        </p:nvSpPr>
        <p:spPr>
          <a:xfrm>
            <a:off x="798383" y="1111540"/>
            <a:ext cx="8345618" cy="3849918"/>
          </a:xfrm>
        </p:spPr>
        <p:txBody>
          <a:bodyPr/>
          <a:lstStyle/>
          <a:p>
            <a:pPr marL="0" indent="0"/>
            <a:r>
              <a:rPr lang="en-US" sz="2200" dirty="0"/>
              <a:t>This approach emphasizes informing and motivating the community to actively participate in addressing both short- and long-term challenges. The goal is to engage the community directly in solving immediate concerns while ensuring their needs and preferences are considered in the process. </a:t>
            </a:r>
          </a:p>
          <a:p>
            <a:pPr marL="0" indent="0"/>
            <a:r>
              <a:rPr lang="en-US" sz="2200" dirty="0"/>
              <a:t>This method focuses on consulting and involving the community to improve the delivery of services, supports, and programs, often with some external support. SMEs can consult with the community, gather feedback (e.g., through surveys, focus groups, or community events), and actively involve them in shaping solutions. This approach may require external support to facilitate the process.</a:t>
            </a:r>
          </a:p>
          <a:p>
            <a:pPr marL="0" indent="0"/>
            <a:r>
              <a:rPr lang="en-US" sz="2200" b="1" dirty="0">
                <a:solidFill>
                  <a:schemeClr val="bg1"/>
                </a:solidFill>
                <a:highlight>
                  <a:srgbClr val="0872B5"/>
                </a:highlight>
              </a:rPr>
              <a:t>Engagement Methods</a:t>
            </a:r>
            <a:r>
              <a:rPr lang="en-US" sz="2200" dirty="0">
                <a:solidFill>
                  <a:schemeClr val="bg1"/>
                </a:solidFill>
                <a:highlight>
                  <a:srgbClr val="0872B5"/>
                </a:highlight>
              </a:rPr>
              <a:t>: </a:t>
            </a:r>
            <a:r>
              <a:rPr lang="en-US" sz="2200" dirty="0"/>
              <a:t>Public consultations, surveys, door-to-door visits, and community meetings. </a:t>
            </a:r>
            <a:r>
              <a:rPr lang="en-US" sz="2200" dirty="0">
                <a:solidFill>
                  <a:srgbClr val="0872B5"/>
                </a:solidFill>
              </a:rPr>
              <a:t>For example, </a:t>
            </a:r>
            <a:r>
              <a:rPr lang="en-US" sz="2200" dirty="0"/>
              <a:t>feedback gathered through a survey could be used to help design programs that address food accessibility issues in the neighborhood.</a:t>
            </a:r>
          </a:p>
        </p:txBody>
      </p:sp>
      <p:sp>
        <p:nvSpPr>
          <p:cNvPr id="4" name="Text Placeholder 3">
            <a:extLst>
              <a:ext uri="{FF2B5EF4-FFF2-40B4-BE49-F238E27FC236}">
                <a16:creationId xmlns:a16="http://schemas.microsoft.com/office/drawing/2014/main" id="{2D7A5CD5-A03F-ACFA-4565-F89EC78FC683}"/>
              </a:ext>
            </a:extLst>
          </p:cNvPr>
          <p:cNvSpPr>
            <a:spLocks noGrp="1"/>
          </p:cNvSpPr>
          <p:nvPr>
            <p:ph type="body" sz="quarter" idx="16"/>
          </p:nvPr>
        </p:nvSpPr>
        <p:spPr>
          <a:xfrm>
            <a:off x="1596763" y="591567"/>
            <a:ext cx="10595237" cy="803654"/>
          </a:xfrm>
        </p:spPr>
        <p:txBody>
          <a:bodyPr/>
          <a:lstStyle/>
          <a:p>
            <a:r>
              <a:rPr lang="en-IE" sz="3200" b="0" dirty="0">
                <a:solidFill>
                  <a:srgbClr val="0872B5"/>
                </a:solidFill>
              </a:rPr>
              <a:t>Community Focused Approach </a:t>
            </a:r>
            <a:r>
              <a:rPr lang="en-IE" sz="3200" b="0" dirty="0">
                <a:solidFill>
                  <a:srgbClr val="D11C5F"/>
                </a:solidFill>
              </a:rPr>
              <a:t>(Consult &amp; Involve)</a:t>
            </a:r>
          </a:p>
        </p:txBody>
      </p:sp>
      <p:sp>
        <p:nvSpPr>
          <p:cNvPr id="7" name="TextBox 6">
            <a:extLst>
              <a:ext uri="{FF2B5EF4-FFF2-40B4-BE49-F238E27FC236}">
                <a16:creationId xmlns:a16="http://schemas.microsoft.com/office/drawing/2014/main" id="{2D55BDD6-4FE2-E7D0-A4EC-ED3349D97C25}"/>
              </a:ext>
            </a:extLst>
          </p:cNvPr>
          <p:cNvSpPr txBox="1"/>
          <p:nvPr/>
        </p:nvSpPr>
        <p:spPr>
          <a:xfrm>
            <a:off x="3514725" y="6395804"/>
            <a:ext cx="90106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grpSp>
        <p:nvGrpSpPr>
          <p:cNvPr id="2" name="Group 1">
            <a:extLst>
              <a:ext uri="{FF2B5EF4-FFF2-40B4-BE49-F238E27FC236}">
                <a16:creationId xmlns:a16="http://schemas.microsoft.com/office/drawing/2014/main" id="{F30ACC55-CB4A-385E-2B86-122C2B05642D}"/>
              </a:ext>
            </a:extLst>
          </p:cNvPr>
          <p:cNvGrpSpPr/>
          <p:nvPr/>
        </p:nvGrpSpPr>
        <p:grpSpPr>
          <a:xfrm>
            <a:off x="419895" y="83567"/>
            <a:ext cx="1016000" cy="1016000"/>
            <a:chOff x="1016000" y="1137920"/>
            <a:chExt cx="1016000" cy="1016000"/>
          </a:xfrm>
        </p:grpSpPr>
        <p:sp>
          <p:nvSpPr>
            <p:cNvPr id="3" name="Oval 2">
              <a:extLst>
                <a:ext uri="{FF2B5EF4-FFF2-40B4-BE49-F238E27FC236}">
                  <a16:creationId xmlns:a16="http://schemas.microsoft.com/office/drawing/2014/main" id="{F5235C2A-FF4A-CAD9-55FC-EB62F038D0F2}"/>
                </a:ext>
              </a:extLst>
            </p:cNvPr>
            <p:cNvSpPr/>
            <p:nvPr/>
          </p:nvSpPr>
          <p:spPr>
            <a:xfrm>
              <a:off x="1016000" y="1137920"/>
              <a:ext cx="1016000" cy="1016000"/>
            </a:xfrm>
            <a:prstGeom prst="ellipse">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D4BD53A-8F03-AEAB-E363-C547038558BB}"/>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01</a:t>
              </a:r>
            </a:p>
          </p:txBody>
        </p:sp>
      </p:grpSp>
      <p:pic>
        <p:nvPicPr>
          <p:cNvPr id="9" name="Picture 8" descr="A group of people on a beach&#10;&#10;AI-generated content may be incorrect.">
            <a:extLst>
              <a:ext uri="{FF2B5EF4-FFF2-40B4-BE49-F238E27FC236}">
                <a16:creationId xmlns:a16="http://schemas.microsoft.com/office/drawing/2014/main" id="{37EBC8ED-C6A7-31AE-AA57-F9419CC644CA}"/>
              </a:ext>
            </a:extLst>
          </p:cNvPr>
          <p:cNvPicPr>
            <a:picLocks noChangeAspect="1"/>
          </p:cNvPicPr>
          <p:nvPr/>
        </p:nvPicPr>
        <p:blipFill>
          <a:blip r:embed="rId3" cstate="email">
            <a:extLst>
              <a:ext uri="{28A0092B-C50C-407E-A947-70E740481C1C}">
                <a14:useLocalDpi xmlns:a14="http://schemas.microsoft.com/office/drawing/2010/main"/>
              </a:ext>
            </a:extLst>
          </a:blip>
          <a:srcRect l="9966"/>
          <a:stretch/>
        </p:blipFill>
        <p:spPr>
          <a:xfrm>
            <a:off x="9144001" y="1838325"/>
            <a:ext cx="2669561" cy="4447158"/>
          </a:xfrm>
          <a:prstGeom prst="rect">
            <a:avLst/>
          </a:prstGeom>
        </p:spPr>
      </p:pic>
    </p:spTree>
    <p:extLst>
      <p:ext uri="{BB962C8B-B14F-4D97-AF65-F5344CB8AC3E}">
        <p14:creationId xmlns:p14="http://schemas.microsoft.com/office/powerpoint/2010/main" val="375961723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C1B046-B07D-7433-9712-C956D06D7DB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0049AC24-5D6F-8F5C-1D9F-D2FDEA6B6ADB}"/>
              </a:ext>
            </a:extLst>
          </p:cNvPr>
          <p:cNvSpPr>
            <a:spLocks noGrp="1"/>
          </p:cNvSpPr>
          <p:nvPr>
            <p:ph type="body" sz="quarter" idx="18"/>
          </p:nvPr>
        </p:nvSpPr>
        <p:spPr>
          <a:xfrm>
            <a:off x="798383" y="1243146"/>
            <a:ext cx="10698292" cy="3849918"/>
          </a:xfrm>
        </p:spPr>
        <p:txBody>
          <a:bodyPr/>
          <a:lstStyle/>
          <a:p>
            <a:pPr marL="342900" indent="-342900">
              <a:buClr>
                <a:srgbClr val="0872B5"/>
              </a:buClr>
              <a:buFont typeface="Wingdings" panose="05000000000000000000" pitchFamily="2" charset="2"/>
              <a:buChar char="v"/>
            </a:pPr>
            <a:r>
              <a:rPr lang="en-US" sz="2200" b="1" dirty="0">
                <a:solidFill>
                  <a:srgbClr val="0872B5"/>
                </a:solidFill>
              </a:rPr>
              <a:t>Example, </a:t>
            </a:r>
            <a:r>
              <a:rPr lang="en-US" sz="2200" dirty="0"/>
              <a:t>a</a:t>
            </a:r>
            <a:r>
              <a:rPr lang="en-US" sz="2200" dirty="0">
                <a:solidFill>
                  <a:srgbClr val="0872B5"/>
                </a:solidFill>
              </a:rPr>
              <a:t> </a:t>
            </a:r>
            <a:r>
              <a:rPr lang="en-US" sz="2200" b="1" dirty="0">
                <a:solidFill>
                  <a:srgbClr val="0872B5"/>
                </a:solidFill>
              </a:rPr>
              <a:t>Technology SME </a:t>
            </a:r>
            <a:r>
              <a:rPr lang="en-US" sz="2200" dirty="0"/>
              <a:t>in Germany </a:t>
            </a:r>
            <a:r>
              <a:rPr lang="en-US" sz="2200" dirty="0">
                <a:solidFill>
                  <a:srgbClr val="083F59"/>
                </a:solidFill>
              </a:rPr>
              <a:t>looking to introduce a new product in a local area could use </a:t>
            </a:r>
            <a:r>
              <a:rPr lang="en-US" sz="2200" b="1" dirty="0">
                <a:solidFill>
                  <a:srgbClr val="083F59"/>
                </a:solidFill>
              </a:rPr>
              <a:t>online surveys</a:t>
            </a:r>
            <a:r>
              <a:rPr lang="en-US" sz="2200" dirty="0">
                <a:solidFill>
                  <a:srgbClr val="083F59"/>
                </a:solidFill>
              </a:rPr>
              <a:t> and </a:t>
            </a:r>
            <a:r>
              <a:rPr lang="en-US" sz="2200" b="1" dirty="0">
                <a:solidFill>
                  <a:srgbClr val="083F59"/>
                </a:solidFill>
              </a:rPr>
              <a:t>community meetings</a:t>
            </a:r>
            <a:r>
              <a:rPr lang="en-US" sz="2200" dirty="0">
                <a:solidFill>
                  <a:srgbClr val="083F59"/>
                </a:solidFill>
              </a:rPr>
              <a:t> to gather feedback from residents about their needs, concerns, and the potential impacts of the product. This could inform product development and ensure the product aligns with the local market’s needs.</a:t>
            </a:r>
          </a:p>
          <a:p>
            <a:pPr marL="342900" indent="-342900">
              <a:buClr>
                <a:srgbClr val="0872B5"/>
              </a:buClr>
              <a:buFont typeface="Wingdings" panose="05000000000000000000" pitchFamily="2" charset="2"/>
              <a:buChar char="v"/>
            </a:pPr>
            <a:r>
              <a:rPr lang="en-US" sz="2200" b="1" dirty="0">
                <a:solidFill>
                  <a:srgbClr val="0872B5"/>
                </a:solidFill>
              </a:rPr>
              <a:t>Example, </a:t>
            </a:r>
            <a:r>
              <a:rPr lang="en-US" sz="2200" dirty="0"/>
              <a:t>an</a:t>
            </a:r>
            <a:r>
              <a:rPr lang="en-US" sz="2200" dirty="0">
                <a:solidFill>
                  <a:srgbClr val="0872B5"/>
                </a:solidFill>
              </a:rPr>
              <a:t> </a:t>
            </a:r>
            <a:r>
              <a:rPr lang="en-US" sz="2200" b="1" dirty="0">
                <a:solidFill>
                  <a:srgbClr val="0872B5"/>
                </a:solidFill>
              </a:rPr>
              <a:t>Artisanal Business </a:t>
            </a:r>
            <a:r>
              <a:rPr lang="en-US" sz="2200" dirty="0">
                <a:solidFill>
                  <a:srgbClr val="083F59"/>
                </a:solidFill>
              </a:rPr>
              <a:t>in a small Italian town could host </a:t>
            </a:r>
            <a:r>
              <a:rPr lang="en-US" sz="2200" b="1" dirty="0">
                <a:solidFill>
                  <a:srgbClr val="083F59"/>
                </a:solidFill>
              </a:rPr>
              <a:t>community feedback sessions</a:t>
            </a:r>
            <a:r>
              <a:rPr lang="en-US" sz="2200" dirty="0">
                <a:solidFill>
                  <a:srgbClr val="083F59"/>
                </a:solidFill>
              </a:rPr>
              <a:t> to understand what local residents want from the business. Surveys could be conducted at local markets, followed by a meeting to discuss how to incorporate these preferences into the bakery's offerings.</a:t>
            </a:r>
          </a:p>
          <a:p>
            <a:pPr marL="342900" indent="-342900">
              <a:buClr>
                <a:srgbClr val="0872B5"/>
              </a:buClr>
              <a:buFont typeface="Wingdings" panose="05000000000000000000" pitchFamily="2" charset="2"/>
              <a:buChar char="v"/>
            </a:pPr>
            <a:r>
              <a:rPr lang="en-US" sz="2200" b="1" dirty="0">
                <a:solidFill>
                  <a:srgbClr val="D11C5F"/>
                </a:solidFill>
              </a:rPr>
              <a:t>Example, </a:t>
            </a:r>
            <a:r>
              <a:rPr lang="en-US" sz="2200" dirty="0"/>
              <a:t>a </a:t>
            </a:r>
            <a:r>
              <a:rPr lang="en-US" sz="2200" b="1" dirty="0">
                <a:solidFill>
                  <a:srgbClr val="D11C5F"/>
                </a:solidFill>
              </a:rPr>
              <a:t>small IT firm </a:t>
            </a:r>
            <a:r>
              <a:rPr lang="en-US" sz="2200" dirty="0"/>
              <a:t>could hold workshops for community members to identify their digital skill gaps and then co-design a training program with input from participants.</a:t>
            </a:r>
          </a:p>
          <a:p>
            <a:pPr marL="342900" indent="-342900">
              <a:buClr>
                <a:srgbClr val="0872B5"/>
              </a:buClr>
              <a:buFont typeface="Wingdings" panose="05000000000000000000" pitchFamily="2" charset="2"/>
              <a:buChar char="v"/>
            </a:pPr>
            <a:r>
              <a:rPr lang="en-US" sz="2200" b="1" dirty="0">
                <a:solidFill>
                  <a:srgbClr val="D11C5F"/>
                </a:solidFill>
              </a:rPr>
              <a:t>Example, </a:t>
            </a:r>
            <a:r>
              <a:rPr lang="en-US" sz="2200" dirty="0"/>
              <a:t>a </a:t>
            </a:r>
            <a:r>
              <a:rPr lang="en-US" sz="2200" b="1" dirty="0">
                <a:solidFill>
                  <a:srgbClr val="D11C5F"/>
                </a:solidFill>
              </a:rPr>
              <a:t>boutique hotel </a:t>
            </a:r>
            <a:r>
              <a:rPr lang="en-US" sz="2200" dirty="0"/>
              <a:t>could survey locals to understand cultural tourism opportunities and then collaborate on designing tour packages that highlight community traditions.</a:t>
            </a:r>
          </a:p>
          <a:p>
            <a:pPr marL="0" indent="0"/>
            <a:endParaRPr lang="en-US" sz="2200" dirty="0">
              <a:solidFill>
                <a:srgbClr val="083F59"/>
              </a:solidFill>
            </a:endParaRPr>
          </a:p>
        </p:txBody>
      </p:sp>
      <p:sp>
        <p:nvSpPr>
          <p:cNvPr id="4" name="Text Placeholder 3">
            <a:extLst>
              <a:ext uri="{FF2B5EF4-FFF2-40B4-BE49-F238E27FC236}">
                <a16:creationId xmlns:a16="http://schemas.microsoft.com/office/drawing/2014/main" id="{AC085BD4-CF31-EA28-DE2E-9041106DFA8D}"/>
              </a:ext>
            </a:extLst>
          </p:cNvPr>
          <p:cNvSpPr>
            <a:spLocks noGrp="1"/>
          </p:cNvSpPr>
          <p:nvPr>
            <p:ph type="body" sz="quarter" idx="16"/>
          </p:nvPr>
        </p:nvSpPr>
        <p:spPr>
          <a:xfrm>
            <a:off x="901438" y="591567"/>
            <a:ext cx="10595237" cy="803654"/>
          </a:xfrm>
        </p:spPr>
        <p:txBody>
          <a:bodyPr/>
          <a:lstStyle/>
          <a:p>
            <a:r>
              <a:rPr lang="en-IE" sz="3200" dirty="0">
                <a:solidFill>
                  <a:srgbClr val="D11C5F"/>
                </a:solidFill>
              </a:rPr>
              <a:t>Examples: </a:t>
            </a:r>
            <a:r>
              <a:rPr lang="en-IE" sz="3200" b="0" dirty="0">
                <a:solidFill>
                  <a:srgbClr val="0872B5"/>
                </a:solidFill>
              </a:rPr>
              <a:t>Community Focused Approach </a:t>
            </a:r>
            <a:r>
              <a:rPr lang="en-IE" sz="3200" b="0" dirty="0">
                <a:solidFill>
                  <a:srgbClr val="D11C5F"/>
                </a:solidFill>
              </a:rPr>
              <a:t>(Consult &amp; Involve)</a:t>
            </a:r>
          </a:p>
        </p:txBody>
      </p:sp>
      <p:sp>
        <p:nvSpPr>
          <p:cNvPr id="7" name="TextBox 6">
            <a:extLst>
              <a:ext uri="{FF2B5EF4-FFF2-40B4-BE49-F238E27FC236}">
                <a16:creationId xmlns:a16="http://schemas.microsoft.com/office/drawing/2014/main" id="{C316503D-2B5E-1AAD-A765-08A560505A0A}"/>
              </a:ext>
            </a:extLst>
          </p:cNvPr>
          <p:cNvSpPr txBox="1"/>
          <p:nvPr/>
        </p:nvSpPr>
        <p:spPr>
          <a:xfrm>
            <a:off x="3514725" y="6395804"/>
            <a:ext cx="90106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Tree>
    <p:extLst>
      <p:ext uri="{BB962C8B-B14F-4D97-AF65-F5344CB8AC3E}">
        <p14:creationId xmlns:p14="http://schemas.microsoft.com/office/powerpoint/2010/main" val="957526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4FFB7A-FEB2-5375-92EF-F4688A75BD96}"/>
            </a:ext>
          </a:extLst>
        </p:cNvPr>
        <p:cNvGrpSpPr/>
        <p:nvPr/>
      </p:nvGrpSpPr>
      <p:grpSpPr>
        <a:xfrm>
          <a:off x="0" y="0"/>
          <a:ext cx="0" cy="0"/>
          <a:chOff x="0" y="0"/>
          <a:chExt cx="0" cy="0"/>
        </a:xfrm>
      </p:grpSpPr>
      <p:cxnSp>
        <p:nvCxnSpPr>
          <p:cNvPr id="32" name="Straight Connector 31">
            <a:extLst>
              <a:ext uri="{FF2B5EF4-FFF2-40B4-BE49-F238E27FC236}">
                <a16:creationId xmlns:a16="http://schemas.microsoft.com/office/drawing/2014/main" id="{6AF18F88-A1F5-3EFD-4633-56AFCBBFCFD2}"/>
              </a:ext>
            </a:extLst>
          </p:cNvPr>
          <p:cNvCxnSpPr>
            <a:cxnSpLocks/>
          </p:cNvCxnSpPr>
          <p:nvPr/>
        </p:nvCxnSpPr>
        <p:spPr>
          <a:xfrm flipH="1">
            <a:off x="5581846" y="1762397"/>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35" name="Text Placeholder 13">
            <a:extLst>
              <a:ext uri="{FF2B5EF4-FFF2-40B4-BE49-F238E27FC236}">
                <a16:creationId xmlns:a16="http://schemas.microsoft.com/office/drawing/2014/main" id="{20FA3CF2-7A3A-120D-23CC-9F21598FC08B}"/>
              </a:ext>
            </a:extLst>
          </p:cNvPr>
          <p:cNvSpPr txBox="1">
            <a:spLocks/>
          </p:cNvSpPr>
          <p:nvPr/>
        </p:nvSpPr>
        <p:spPr>
          <a:xfrm>
            <a:off x="6748164" y="1847642"/>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Exercise: </a:t>
            </a:r>
            <a:r>
              <a:rPr lang="en-IE" sz="2000" dirty="0"/>
              <a:t>Refine Community Engagement Approach</a:t>
            </a:r>
          </a:p>
        </p:txBody>
      </p:sp>
      <p:cxnSp>
        <p:nvCxnSpPr>
          <p:cNvPr id="22" name="Straight Connector 21">
            <a:extLst>
              <a:ext uri="{FF2B5EF4-FFF2-40B4-BE49-F238E27FC236}">
                <a16:creationId xmlns:a16="http://schemas.microsoft.com/office/drawing/2014/main" id="{23A7246E-D702-5A40-8446-160ED1DF259B}"/>
              </a:ext>
            </a:extLst>
          </p:cNvPr>
          <p:cNvCxnSpPr>
            <a:cxnSpLocks/>
          </p:cNvCxnSpPr>
          <p:nvPr/>
        </p:nvCxnSpPr>
        <p:spPr>
          <a:xfrm flipH="1">
            <a:off x="5581846" y="2546958"/>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5" name="Text Placeholder 4">
            <a:extLst>
              <a:ext uri="{FF2B5EF4-FFF2-40B4-BE49-F238E27FC236}">
                <a16:creationId xmlns:a16="http://schemas.microsoft.com/office/drawing/2014/main" id="{E9173FA5-C344-C0E3-1AEE-4AB0D54DD140}"/>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4</a:t>
            </a:r>
          </a:p>
        </p:txBody>
      </p:sp>
      <p:sp>
        <p:nvSpPr>
          <p:cNvPr id="46" name="Text Placeholder 7">
            <a:extLst>
              <a:ext uri="{FF2B5EF4-FFF2-40B4-BE49-F238E27FC236}">
                <a16:creationId xmlns:a16="http://schemas.microsoft.com/office/drawing/2014/main" id="{29069D5E-F1C9-296B-1596-9F31732A2CE3}"/>
              </a:ext>
            </a:extLst>
          </p:cNvPr>
          <p:cNvSpPr>
            <a:spLocks noGrp="1"/>
          </p:cNvSpPr>
          <p:nvPr>
            <p:ph type="body" sz="quarter" idx="28"/>
          </p:nvPr>
        </p:nvSpPr>
        <p:spPr>
          <a:xfrm>
            <a:off x="229926" y="1266500"/>
            <a:ext cx="5578224" cy="5483923"/>
          </a:xfrm>
        </p:spPr>
        <p:txBody>
          <a:bodyPr/>
          <a:lstStyle/>
          <a:p>
            <a:pPr marL="0" indent="0"/>
            <a:endParaRPr lang="en-US" sz="2200" b="1" dirty="0"/>
          </a:p>
          <a:p>
            <a:pPr marL="0" indent="0"/>
            <a:r>
              <a:rPr lang="en-US" sz="2200" b="1" dirty="0"/>
              <a:t>Step 3: Refine Your Engagement Approaches</a:t>
            </a:r>
            <a:br>
              <a:rPr lang="en-US" sz="2200" dirty="0"/>
            </a:br>
            <a:r>
              <a:rPr lang="en-US" sz="2200" dirty="0"/>
              <a:t>Tailor engagement strategies to the community’s needs, using community driven methods like surveys or workshops. Adapt approaches to suit your community.</a:t>
            </a:r>
          </a:p>
          <a:p>
            <a:pPr marL="0" indent="0"/>
            <a:endParaRPr lang="en-US" sz="2200" dirty="0"/>
          </a:p>
          <a:p>
            <a:pPr marL="0" indent="0"/>
            <a:r>
              <a:rPr lang="en-US" sz="2200" b="1" dirty="0"/>
              <a:t>Step 4: Start Initiating Inclusive Community Engagement. </a:t>
            </a:r>
            <a:r>
              <a:rPr lang="en-US" sz="2200" dirty="0"/>
              <a:t>Understand how to start and manage inclusive conversations with your community ensuring every voice is heard and understood. </a:t>
            </a:r>
          </a:p>
          <a:p>
            <a:pPr marL="0" indent="0">
              <a:spcBef>
                <a:spcPts val="600"/>
              </a:spcBef>
            </a:pPr>
            <a:endParaRPr lang="en-IE" sz="2000" dirty="0"/>
          </a:p>
        </p:txBody>
      </p:sp>
    </p:spTree>
    <p:extLst>
      <p:ext uri="{BB962C8B-B14F-4D97-AF65-F5344CB8AC3E}">
        <p14:creationId xmlns:p14="http://schemas.microsoft.com/office/powerpoint/2010/main" val="19872012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C6609F-ABCA-24A7-D3F5-5335A117EBE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497E6B5-A4D5-CA84-893A-64EB9983C8BF}"/>
              </a:ext>
            </a:extLst>
          </p:cNvPr>
          <p:cNvSpPr>
            <a:spLocks noGrp="1"/>
          </p:cNvSpPr>
          <p:nvPr>
            <p:ph type="body" sz="quarter" idx="18"/>
          </p:nvPr>
        </p:nvSpPr>
        <p:spPr>
          <a:xfrm>
            <a:off x="798382" y="1094551"/>
            <a:ext cx="7069268" cy="3849918"/>
          </a:xfrm>
        </p:spPr>
        <p:txBody>
          <a:bodyPr/>
          <a:lstStyle/>
          <a:p>
            <a:pPr marL="0" indent="0">
              <a:lnSpc>
                <a:spcPct val="100000"/>
              </a:lnSpc>
              <a:spcBef>
                <a:spcPts val="0"/>
              </a:spcBef>
            </a:pPr>
            <a:r>
              <a:rPr lang="en-US" sz="2200" dirty="0"/>
              <a:t>This approach focuses on actively consulting with the community to enhance access to services, amenities, and basic needs, with an emphasis on medium-term improvements. It aims to address infrastructure gaps and provide better access to essential resources while promoting collaboration between businesses and community members. The focus is on gathering insights, identifying needs, and co-developing solutions that align with community priorities.</a:t>
            </a:r>
          </a:p>
          <a:p>
            <a:pPr marL="0" indent="0">
              <a:lnSpc>
                <a:spcPct val="100000"/>
              </a:lnSpc>
              <a:spcBef>
                <a:spcPts val="0"/>
              </a:spcBef>
            </a:pPr>
            <a:endParaRPr lang="en-US" sz="2200" dirty="0"/>
          </a:p>
          <a:p>
            <a:pPr marL="0" indent="0">
              <a:lnSpc>
                <a:spcPct val="100000"/>
              </a:lnSpc>
              <a:spcBef>
                <a:spcPts val="0"/>
              </a:spcBef>
            </a:pPr>
            <a:r>
              <a:rPr lang="en-US" sz="2200" b="1" dirty="0">
                <a:solidFill>
                  <a:schemeClr val="bg1"/>
                </a:solidFill>
                <a:highlight>
                  <a:srgbClr val="0872B5"/>
                </a:highlight>
              </a:rPr>
              <a:t>Engagement Methods</a:t>
            </a:r>
            <a:r>
              <a:rPr lang="en-US" sz="2200" dirty="0">
                <a:solidFill>
                  <a:schemeClr val="bg1"/>
                </a:solidFill>
                <a:highlight>
                  <a:srgbClr val="0872B5"/>
                </a:highlight>
              </a:rPr>
              <a:t>: </a:t>
            </a:r>
            <a:r>
              <a:rPr lang="en-US" sz="2200" dirty="0"/>
              <a:t>Focus groups, community hubs, and community events. For example, </a:t>
            </a:r>
            <a:r>
              <a:rPr lang="en-US" sz="2000" dirty="0"/>
              <a:t>businesses can take the insights and ideas gathered from </a:t>
            </a:r>
            <a:r>
              <a:rPr lang="en-US" sz="2000" b="1" dirty="0"/>
              <a:t>focus groups</a:t>
            </a:r>
            <a:r>
              <a:rPr lang="en-US" sz="2000" dirty="0"/>
              <a:t> and </a:t>
            </a:r>
            <a:r>
              <a:rPr lang="en-US" sz="2000" b="1" dirty="0"/>
              <a:t>workshops</a:t>
            </a:r>
            <a:r>
              <a:rPr lang="en-US" sz="2000" dirty="0"/>
              <a:t> and collaborate with community leaders to inform </a:t>
            </a:r>
            <a:r>
              <a:rPr lang="en-US" sz="2000" b="1" dirty="0"/>
              <a:t>decision-making processes</a:t>
            </a:r>
            <a:r>
              <a:rPr lang="en-US" sz="2000" dirty="0"/>
              <a:t> that drive local improvements, such as creating new communal spaces or programs that support local artisans.</a:t>
            </a:r>
          </a:p>
        </p:txBody>
      </p:sp>
      <p:sp>
        <p:nvSpPr>
          <p:cNvPr id="4" name="Text Placeholder 3">
            <a:extLst>
              <a:ext uri="{FF2B5EF4-FFF2-40B4-BE49-F238E27FC236}">
                <a16:creationId xmlns:a16="http://schemas.microsoft.com/office/drawing/2014/main" id="{CE9CAD81-512F-8D6C-5A66-8ED54CAD2E69}"/>
              </a:ext>
            </a:extLst>
          </p:cNvPr>
          <p:cNvSpPr>
            <a:spLocks noGrp="1"/>
          </p:cNvSpPr>
          <p:nvPr>
            <p:ph type="body" sz="quarter" idx="16"/>
          </p:nvPr>
        </p:nvSpPr>
        <p:spPr>
          <a:xfrm>
            <a:off x="1404146" y="448692"/>
            <a:ext cx="10595237" cy="803654"/>
          </a:xfrm>
        </p:spPr>
        <p:txBody>
          <a:bodyPr/>
          <a:lstStyle/>
          <a:p>
            <a:r>
              <a:rPr lang="en-IE" sz="2800" b="0" dirty="0">
                <a:solidFill>
                  <a:srgbClr val="0872B5"/>
                </a:solidFill>
              </a:rPr>
              <a:t>Community-</a:t>
            </a:r>
            <a:r>
              <a:rPr lang="en-IE" sz="2800" b="0" dirty="0" err="1">
                <a:solidFill>
                  <a:srgbClr val="0872B5"/>
                </a:solidFill>
              </a:rPr>
              <a:t>Centered</a:t>
            </a:r>
            <a:r>
              <a:rPr lang="en-IE" sz="2800" b="0" dirty="0">
                <a:solidFill>
                  <a:srgbClr val="0872B5"/>
                </a:solidFill>
              </a:rPr>
              <a:t> Approach </a:t>
            </a:r>
            <a:r>
              <a:rPr lang="en-IE" sz="2800" b="0" dirty="0">
                <a:solidFill>
                  <a:srgbClr val="D11C5F"/>
                </a:solidFill>
              </a:rPr>
              <a:t>(Collaborate with Minimal Involvement)</a:t>
            </a:r>
          </a:p>
        </p:txBody>
      </p:sp>
      <p:grpSp>
        <p:nvGrpSpPr>
          <p:cNvPr id="2" name="Group 1">
            <a:extLst>
              <a:ext uri="{FF2B5EF4-FFF2-40B4-BE49-F238E27FC236}">
                <a16:creationId xmlns:a16="http://schemas.microsoft.com/office/drawing/2014/main" id="{79110237-6753-9734-DE7E-2A8998693F5B}"/>
              </a:ext>
            </a:extLst>
          </p:cNvPr>
          <p:cNvGrpSpPr/>
          <p:nvPr/>
        </p:nvGrpSpPr>
        <p:grpSpPr>
          <a:xfrm>
            <a:off x="419895" y="83567"/>
            <a:ext cx="1016000" cy="1016000"/>
            <a:chOff x="1016000" y="1137920"/>
            <a:chExt cx="1016000" cy="1016000"/>
          </a:xfrm>
        </p:grpSpPr>
        <p:sp>
          <p:nvSpPr>
            <p:cNvPr id="3" name="Oval 2">
              <a:extLst>
                <a:ext uri="{FF2B5EF4-FFF2-40B4-BE49-F238E27FC236}">
                  <a16:creationId xmlns:a16="http://schemas.microsoft.com/office/drawing/2014/main" id="{5BAA45CB-DC80-6DBA-B980-37CFE935A220}"/>
                </a:ext>
              </a:extLst>
            </p:cNvPr>
            <p:cNvSpPr/>
            <p:nvPr/>
          </p:nvSpPr>
          <p:spPr>
            <a:xfrm>
              <a:off x="1016000" y="1137920"/>
              <a:ext cx="1016000" cy="1016000"/>
            </a:xfrm>
            <a:prstGeom prst="ellipse">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5FBAC469-84B4-AD4E-1881-D8F623E23A87}"/>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02</a:t>
              </a:r>
            </a:p>
          </p:txBody>
        </p:sp>
      </p:grpSp>
      <p:pic>
        <p:nvPicPr>
          <p:cNvPr id="10" name="Picture 9" descr="A close-up of hands holding a heart&#10;&#10;AI-generated content may be incorrect.">
            <a:extLst>
              <a:ext uri="{FF2B5EF4-FFF2-40B4-BE49-F238E27FC236}">
                <a16:creationId xmlns:a16="http://schemas.microsoft.com/office/drawing/2014/main" id="{3404F451-F1F2-4753-6EF7-F13AEA08E9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12666" y="1128142"/>
            <a:ext cx="3441700" cy="5162550"/>
          </a:xfrm>
          <a:prstGeom prst="rect">
            <a:avLst/>
          </a:prstGeom>
        </p:spPr>
      </p:pic>
    </p:spTree>
    <p:extLst>
      <p:ext uri="{BB962C8B-B14F-4D97-AF65-F5344CB8AC3E}">
        <p14:creationId xmlns:p14="http://schemas.microsoft.com/office/powerpoint/2010/main" val="2416315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E4DB7D-3D2C-080D-9845-703B30F6AA1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DE407AD-4D62-6C19-47A6-88D66F870EAE}"/>
              </a:ext>
            </a:extLst>
          </p:cNvPr>
          <p:cNvSpPr>
            <a:spLocks noGrp="1"/>
          </p:cNvSpPr>
          <p:nvPr>
            <p:ph type="body" sz="quarter" idx="18"/>
          </p:nvPr>
        </p:nvSpPr>
        <p:spPr>
          <a:xfrm>
            <a:off x="798382" y="1147509"/>
            <a:ext cx="10669718" cy="3849918"/>
          </a:xfrm>
        </p:spPr>
        <p:txBody>
          <a:bodyPr/>
          <a:lstStyle/>
          <a:p>
            <a:pPr marL="342900" indent="-342900">
              <a:buFont typeface="Wingdings" panose="05000000000000000000" pitchFamily="2" charset="2"/>
              <a:buChar char="v"/>
            </a:pPr>
            <a:r>
              <a:rPr lang="en-US" sz="2200" b="1" dirty="0">
                <a:solidFill>
                  <a:srgbClr val="0872B5"/>
                </a:solidFill>
                <a:latin typeface="+mn-lt"/>
              </a:rPr>
              <a:t>Example, </a:t>
            </a:r>
            <a:r>
              <a:rPr lang="en-US" sz="2200" dirty="0">
                <a:latin typeface="+mn-lt"/>
              </a:rPr>
              <a:t>a</a:t>
            </a:r>
            <a:r>
              <a:rPr lang="en-US" sz="2200" dirty="0">
                <a:solidFill>
                  <a:srgbClr val="0872B5"/>
                </a:solidFill>
                <a:latin typeface="+mn-lt"/>
              </a:rPr>
              <a:t> </a:t>
            </a:r>
            <a:r>
              <a:rPr lang="en-US" sz="2200" b="1" dirty="0">
                <a:solidFill>
                  <a:srgbClr val="0872B5"/>
                </a:solidFill>
                <a:latin typeface="+mn-lt"/>
              </a:rPr>
              <a:t>Technology SME </a:t>
            </a:r>
            <a:r>
              <a:rPr lang="en-US" sz="2200" dirty="0"/>
              <a:t>in Germany </a:t>
            </a:r>
            <a:r>
              <a:rPr lang="en-US" sz="2200" spc="0" dirty="0">
                <a:solidFill>
                  <a:srgbClr val="083F59"/>
                </a:solidFill>
                <a:latin typeface="+mn-lt"/>
              </a:rPr>
              <a:t>specializing in sustainable solutions could partner with a local community hub to host workshops where residents can learn about and discuss environmental challenges and potential tech-driven solutions. This engagement enables mutual understanding and helps design products that better serve the community.</a:t>
            </a:r>
          </a:p>
          <a:p>
            <a:pPr marL="342900" indent="-342900">
              <a:buFont typeface="Wingdings" panose="05000000000000000000" pitchFamily="2" charset="2"/>
              <a:buChar char="v"/>
            </a:pPr>
            <a:r>
              <a:rPr lang="en-US" sz="2200" b="1" dirty="0">
                <a:solidFill>
                  <a:srgbClr val="0872B5"/>
                </a:solidFill>
              </a:rPr>
              <a:t>Example</a:t>
            </a:r>
            <a:r>
              <a:rPr lang="en-US" sz="2200" dirty="0">
                <a:solidFill>
                  <a:srgbClr val="0872B5"/>
                </a:solidFill>
              </a:rPr>
              <a:t>, </a:t>
            </a:r>
            <a:r>
              <a:rPr lang="en-US" sz="2200" dirty="0"/>
              <a:t>an</a:t>
            </a:r>
            <a:r>
              <a:rPr lang="en-US" sz="2200" dirty="0">
                <a:solidFill>
                  <a:srgbClr val="0872B5"/>
                </a:solidFill>
              </a:rPr>
              <a:t> </a:t>
            </a:r>
            <a:r>
              <a:rPr lang="en-US" sz="2200" b="1" dirty="0">
                <a:solidFill>
                  <a:srgbClr val="0872B5"/>
                </a:solidFill>
              </a:rPr>
              <a:t>Artisanal Business </a:t>
            </a:r>
            <a:r>
              <a:rPr lang="en-US" sz="2200" dirty="0">
                <a:solidFill>
                  <a:srgbClr val="083F59"/>
                </a:solidFill>
              </a:rPr>
              <a:t>in a small Italian town might create a community event where they invite residents to participate in product-making workshops, such as crafting furniture from recycled materials. This event provides a platform to learn about the benefits of sustainability and the importance of local craftsmanship, strengthening community ties.</a:t>
            </a:r>
          </a:p>
          <a:p>
            <a:pPr marL="342900" indent="-342900">
              <a:buClr>
                <a:srgbClr val="05AAA3"/>
              </a:buClr>
              <a:buFont typeface="Wingdings" panose="05000000000000000000" pitchFamily="2" charset="2"/>
              <a:buChar char="v"/>
            </a:pPr>
            <a:r>
              <a:rPr lang="en-US" sz="2200" b="1" dirty="0">
                <a:solidFill>
                  <a:srgbClr val="D11C5F"/>
                </a:solidFill>
              </a:rPr>
              <a:t>Example</a:t>
            </a:r>
            <a:r>
              <a:rPr lang="en-US" sz="2200" dirty="0">
                <a:solidFill>
                  <a:srgbClr val="D11C5F"/>
                </a:solidFill>
              </a:rPr>
              <a:t>, </a:t>
            </a:r>
            <a:r>
              <a:rPr lang="en-US" sz="2200" dirty="0"/>
              <a:t>a </a:t>
            </a:r>
            <a:r>
              <a:rPr lang="en-US" sz="2200" b="1" dirty="0">
                <a:solidFill>
                  <a:srgbClr val="D11C5F"/>
                </a:solidFill>
              </a:rPr>
              <a:t>local artisan shop </a:t>
            </a:r>
            <a:r>
              <a:rPr lang="en-US" sz="2200" dirty="0"/>
              <a:t>could collaborate with nearby craftspeople to host a fair, showcasing their talents while collectively deciding the event's focus and logistics.</a:t>
            </a:r>
          </a:p>
          <a:p>
            <a:pPr marL="342900" indent="-342900">
              <a:buClr>
                <a:srgbClr val="05AAA3"/>
              </a:buClr>
              <a:buFont typeface="Wingdings" panose="05000000000000000000" pitchFamily="2" charset="2"/>
              <a:buChar char="v"/>
            </a:pPr>
            <a:r>
              <a:rPr lang="en-US" sz="2200" b="1" dirty="0">
                <a:solidFill>
                  <a:srgbClr val="D11C5F"/>
                </a:solidFill>
              </a:rPr>
              <a:t>Example, </a:t>
            </a:r>
            <a:r>
              <a:rPr lang="en-US" sz="2200" dirty="0"/>
              <a:t>a </a:t>
            </a:r>
            <a:r>
              <a:rPr lang="en-US" sz="2200" b="1" dirty="0">
                <a:solidFill>
                  <a:srgbClr val="D11C5F"/>
                </a:solidFill>
              </a:rPr>
              <a:t>fitness studio </a:t>
            </a:r>
            <a:r>
              <a:rPr lang="en-US" sz="2200" dirty="0"/>
              <a:t>could work with community groups to establish health priorities, such as hosting free yoga sessions in local parks or offering classes tailored to specific needs, like senior citizens.</a:t>
            </a:r>
          </a:p>
          <a:p>
            <a:pPr marL="342900" indent="-342900">
              <a:buFont typeface="Wingdings" panose="05000000000000000000" pitchFamily="2" charset="2"/>
              <a:buChar char="v"/>
            </a:pPr>
            <a:endParaRPr lang="en-US" sz="2200" dirty="0">
              <a:solidFill>
                <a:srgbClr val="083F59"/>
              </a:solidFill>
            </a:endParaRPr>
          </a:p>
        </p:txBody>
      </p:sp>
      <p:sp>
        <p:nvSpPr>
          <p:cNvPr id="4" name="Text Placeholder 3">
            <a:extLst>
              <a:ext uri="{FF2B5EF4-FFF2-40B4-BE49-F238E27FC236}">
                <a16:creationId xmlns:a16="http://schemas.microsoft.com/office/drawing/2014/main" id="{08CAF6C7-EEA9-9C51-7DCD-2051B8EAA158}"/>
              </a:ext>
            </a:extLst>
          </p:cNvPr>
          <p:cNvSpPr>
            <a:spLocks noGrp="1"/>
          </p:cNvSpPr>
          <p:nvPr>
            <p:ph type="body" sz="quarter" idx="16"/>
          </p:nvPr>
        </p:nvSpPr>
        <p:spPr>
          <a:xfrm>
            <a:off x="624155" y="535434"/>
            <a:ext cx="11018172" cy="803654"/>
          </a:xfrm>
        </p:spPr>
        <p:txBody>
          <a:bodyPr/>
          <a:lstStyle/>
          <a:p>
            <a:r>
              <a:rPr lang="en-IE" sz="2800" dirty="0">
                <a:solidFill>
                  <a:srgbClr val="D11C5F"/>
                </a:solidFill>
              </a:rPr>
              <a:t>Examples: </a:t>
            </a:r>
            <a:r>
              <a:rPr lang="en-IE" sz="2800" b="0" dirty="0">
                <a:solidFill>
                  <a:srgbClr val="0872B5"/>
                </a:solidFill>
              </a:rPr>
              <a:t>Community-</a:t>
            </a:r>
            <a:r>
              <a:rPr lang="en-IE" sz="2800" b="0" dirty="0" err="1">
                <a:solidFill>
                  <a:srgbClr val="0872B5"/>
                </a:solidFill>
              </a:rPr>
              <a:t>Centered</a:t>
            </a:r>
            <a:r>
              <a:rPr lang="en-IE" sz="2800" b="0" dirty="0">
                <a:solidFill>
                  <a:srgbClr val="0872B5"/>
                </a:solidFill>
              </a:rPr>
              <a:t> </a:t>
            </a:r>
            <a:r>
              <a:rPr lang="en-IE" sz="2800" b="0" dirty="0">
                <a:solidFill>
                  <a:srgbClr val="D11C5F"/>
                </a:solidFill>
              </a:rPr>
              <a:t>(Collaborate with Minimal Involvement)</a:t>
            </a:r>
          </a:p>
        </p:txBody>
      </p:sp>
    </p:spTree>
    <p:extLst>
      <p:ext uri="{BB962C8B-B14F-4D97-AF65-F5344CB8AC3E}">
        <p14:creationId xmlns:p14="http://schemas.microsoft.com/office/powerpoint/2010/main" val="23163107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232AC4-5444-259D-5C84-0F88A1AD78F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E89A6AB5-2EC5-0E46-395F-95FC6380AE32}"/>
              </a:ext>
            </a:extLst>
          </p:cNvPr>
          <p:cNvSpPr>
            <a:spLocks noGrp="1"/>
          </p:cNvSpPr>
          <p:nvPr>
            <p:ph type="body" sz="quarter" idx="18"/>
          </p:nvPr>
        </p:nvSpPr>
        <p:spPr>
          <a:xfrm>
            <a:off x="798382" y="1147509"/>
            <a:ext cx="7688394" cy="3849918"/>
          </a:xfrm>
        </p:spPr>
        <p:txBody>
          <a:bodyPr/>
          <a:lstStyle/>
          <a:p>
            <a:pPr marL="0" indent="0"/>
            <a:r>
              <a:rPr lang="en-US" sz="2200" dirty="0"/>
              <a:t>Here, the focus shifts to collaborating with community leaders to enable the community to take charge of its development by setting priorities with community leaders to set priorities and make decisions. The goal is to build a community-driven model where local initiatives are self-sustaining and shaped by the people who are directly affected. The SME should provide leadership, local knowledge, and resource mobilization, to ensure long-term sustainability and community ownership.</a:t>
            </a:r>
          </a:p>
          <a:p>
            <a:pPr marL="0" indent="0"/>
            <a:r>
              <a:rPr lang="en-US" sz="2200" b="1" dirty="0">
                <a:solidFill>
                  <a:schemeClr val="bg1"/>
                </a:solidFill>
                <a:highlight>
                  <a:srgbClr val="0872B5"/>
                </a:highlight>
              </a:rPr>
              <a:t>Engagement Methods</a:t>
            </a:r>
            <a:r>
              <a:rPr lang="en-US" sz="2200" dirty="0">
                <a:solidFill>
                  <a:schemeClr val="bg1"/>
                </a:solidFill>
                <a:highlight>
                  <a:srgbClr val="0872B5"/>
                </a:highlight>
              </a:rPr>
              <a:t>: </a:t>
            </a:r>
            <a:r>
              <a:rPr lang="en-US" sz="2200" dirty="0"/>
              <a:t>Workshops, design sessions, and leadership training. A community-led approach naturally progresses into a community-empowered model as the knowledge and tools from the workshops and leadership training are used to harness local resources (e.g., volunteers, expertise) to fully drive initiatives. </a:t>
            </a:r>
            <a:r>
              <a:rPr lang="en-US" sz="2200" b="1" dirty="0">
                <a:solidFill>
                  <a:srgbClr val="0872B5"/>
                </a:solidFill>
              </a:rPr>
              <a:t>For example</a:t>
            </a:r>
            <a:r>
              <a:rPr lang="en-US" sz="2200" b="1" dirty="0"/>
              <a:t>, </a:t>
            </a:r>
            <a:r>
              <a:rPr lang="en-US" sz="2200" dirty="0"/>
              <a:t>local leaders might organize volunteer-led workshops to teach sustainable practices to the community.</a:t>
            </a:r>
          </a:p>
        </p:txBody>
      </p:sp>
      <p:sp>
        <p:nvSpPr>
          <p:cNvPr id="4" name="Text Placeholder 3">
            <a:extLst>
              <a:ext uri="{FF2B5EF4-FFF2-40B4-BE49-F238E27FC236}">
                <a16:creationId xmlns:a16="http://schemas.microsoft.com/office/drawing/2014/main" id="{97063BE8-F555-3639-5C43-B4B9C8DB307E}"/>
              </a:ext>
            </a:extLst>
          </p:cNvPr>
          <p:cNvSpPr>
            <a:spLocks noGrp="1"/>
          </p:cNvSpPr>
          <p:nvPr>
            <p:ph type="body" sz="quarter" idx="16"/>
          </p:nvPr>
        </p:nvSpPr>
        <p:spPr>
          <a:xfrm>
            <a:off x="1596763" y="591567"/>
            <a:ext cx="10595237" cy="803654"/>
          </a:xfrm>
        </p:spPr>
        <p:txBody>
          <a:bodyPr/>
          <a:lstStyle/>
          <a:p>
            <a:r>
              <a:rPr lang="en-IE" sz="3200" b="0" dirty="0">
                <a:solidFill>
                  <a:srgbClr val="0872B5"/>
                </a:solidFill>
              </a:rPr>
              <a:t>Community-Led Approach </a:t>
            </a:r>
            <a:r>
              <a:rPr lang="en-IE" sz="3200" b="0" dirty="0">
                <a:solidFill>
                  <a:srgbClr val="D11C5F"/>
                </a:solidFill>
              </a:rPr>
              <a:t>(Empowerment)</a:t>
            </a:r>
          </a:p>
        </p:txBody>
      </p:sp>
      <p:grpSp>
        <p:nvGrpSpPr>
          <p:cNvPr id="2" name="Group 1">
            <a:extLst>
              <a:ext uri="{FF2B5EF4-FFF2-40B4-BE49-F238E27FC236}">
                <a16:creationId xmlns:a16="http://schemas.microsoft.com/office/drawing/2014/main" id="{A7CB3B25-C7BD-912D-A903-D843FFEEF2EF}"/>
              </a:ext>
            </a:extLst>
          </p:cNvPr>
          <p:cNvGrpSpPr/>
          <p:nvPr/>
        </p:nvGrpSpPr>
        <p:grpSpPr>
          <a:xfrm>
            <a:off x="419895" y="83567"/>
            <a:ext cx="1016000" cy="1016000"/>
            <a:chOff x="1016000" y="1137920"/>
            <a:chExt cx="1016000" cy="1016000"/>
          </a:xfrm>
        </p:grpSpPr>
        <p:sp>
          <p:nvSpPr>
            <p:cNvPr id="3" name="Oval 2">
              <a:extLst>
                <a:ext uri="{FF2B5EF4-FFF2-40B4-BE49-F238E27FC236}">
                  <a16:creationId xmlns:a16="http://schemas.microsoft.com/office/drawing/2014/main" id="{CDE84A53-8F71-DAC9-06C3-01B5E19303BB}"/>
                </a:ext>
              </a:extLst>
            </p:cNvPr>
            <p:cNvSpPr/>
            <p:nvPr/>
          </p:nvSpPr>
          <p:spPr>
            <a:xfrm>
              <a:off x="1016000" y="1137920"/>
              <a:ext cx="1016000" cy="1016000"/>
            </a:xfrm>
            <a:prstGeom prst="ellipse">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40F06BEB-4C27-6381-9A91-11859EDC8291}"/>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03</a:t>
              </a:r>
            </a:p>
          </p:txBody>
        </p:sp>
      </p:grpSp>
      <p:pic>
        <p:nvPicPr>
          <p:cNvPr id="8" name="Picture 7" descr="A group of people looking down&#10;&#10;AI-generated content may be incorrect.">
            <a:extLst>
              <a:ext uri="{FF2B5EF4-FFF2-40B4-BE49-F238E27FC236}">
                <a16:creationId xmlns:a16="http://schemas.microsoft.com/office/drawing/2014/main" id="{84B8D64E-F6B8-B3AF-D671-4BB1AC31C34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86775" y="1379662"/>
            <a:ext cx="3271225" cy="4906837"/>
          </a:xfrm>
          <a:prstGeom prst="rect">
            <a:avLst/>
          </a:prstGeom>
        </p:spPr>
      </p:pic>
    </p:spTree>
    <p:extLst>
      <p:ext uri="{BB962C8B-B14F-4D97-AF65-F5344CB8AC3E}">
        <p14:creationId xmlns:p14="http://schemas.microsoft.com/office/powerpoint/2010/main" val="122564693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2F9EB-79EC-9A41-4407-23B0C4B8AAF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8211DAB-A77F-DDD4-2A1C-999DEA64C461}"/>
              </a:ext>
            </a:extLst>
          </p:cNvPr>
          <p:cNvSpPr>
            <a:spLocks noGrp="1"/>
          </p:cNvSpPr>
          <p:nvPr>
            <p:ph type="body" sz="quarter" idx="18"/>
          </p:nvPr>
        </p:nvSpPr>
        <p:spPr>
          <a:xfrm>
            <a:off x="451644" y="1342816"/>
            <a:ext cx="8127580" cy="3849918"/>
          </a:xfrm>
        </p:spPr>
        <p:txBody>
          <a:bodyPr/>
          <a:lstStyle/>
          <a:p>
            <a:pPr marL="342900" indent="-342900">
              <a:buClr>
                <a:srgbClr val="05AAA3"/>
              </a:buClr>
              <a:buFont typeface="Wingdings" panose="05000000000000000000" pitchFamily="2" charset="2"/>
              <a:buChar char="v"/>
            </a:pPr>
            <a:r>
              <a:rPr lang="en-US" dirty="0">
                <a:solidFill>
                  <a:schemeClr val="bg1"/>
                </a:solidFill>
                <a:highlight>
                  <a:srgbClr val="D11C5F"/>
                </a:highlight>
              </a:rPr>
              <a:t>Empower the Community for Long-term Sustainability </a:t>
            </a:r>
            <a:r>
              <a:rPr lang="en-US" sz="2200" dirty="0"/>
              <a:t>Empower the community to develop systems for self-governance, establish and set priorities, implement interventions, and develop sustainable mechanisms for development with partners, as part of a support network. SMEs can support the community in building self-governance systems, setting priorities, and implementing sustainable solutions in collaboration with partners. </a:t>
            </a:r>
          </a:p>
          <a:p>
            <a:pPr marL="342900" indent="-342900">
              <a:buClr>
                <a:srgbClr val="05AAA3"/>
              </a:buClr>
              <a:buFont typeface="Wingdings" panose="05000000000000000000" pitchFamily="2" charset="2"/>
              <a:buChar char="v"/>
            </a:pPr>
            <a:r>
              <a:rPr lang="en-US" sz="2200" b="1" dirty="0">
                <a:solidFill>
                  <a:srgbClr val="D11C5F"/>
                </a:solidFill>
              </a:rPr>
              <a:t>Example, </a:t>
            </a:r>
            <a:r>
              <a:rPr lang="en-US" sz="2200" dirty="0"/>
              <a:t>a </a:t>
            </a:r>
            <a:r>
              <a:rPr lang="en-US" sz="2200" b="1" dirty="0">
                <a:solidFill>
                  <a:srgbClr val="D11C5F"/>
                </a:solidFill>
              </a:rPr>
              <a:t>small eco-tourism business </a:t>
            </a:r>
            <a:r>
              <a:rPr lang="en-US" sz="2200" dirty="0"/>
              <a:t>could mentor local guides, teaching them how to run sustainable tours independently, while providing initial support through marketing and training.</a:t>
            </a:r>
          </a:p>
          <a:p>
            <a:pPr marL="342900" indent="-342900">
              <a:buClr>
                <a:srgbClr val="05AAA3"/>
              </a:buClr>
              <a:buFont typeface="Wingdings" panose="05000000000000000000" pitchFamily="2" charset="2"/>
              <a:buChar char="v"/>
            </a:pPr>
            <a:r>
              <a:rPr lang="en-US" sz="2200" b="1" dirty="0">
                <a:solidFill>
                  <a:srgbClr val="D11C5F"/>
                </a:solidFill>
              </a:rPr>
              <a:t>Example, </a:t>
            </a:r>
            <a:r>
              <a:rPr lang="en-US" sz="2200" dirty="0"/>
              <a:t>a </a:t>
            </a:r>
            <a:r>
              <a:rPr lang="en-US" sz="2200" b="1" dirty="0">
                <a:solidFill>
                  <a:srgbClr val="D11C5F"/>
                </a:solidFill>
              </a:rPr>
              <a:t>local grocer </a:t>
            </a:r>
            <a:r>
              <a:rPr lang="en-US" sz="2200" dirty="0"/>
              <a:t>could partner with farmers to set up a co-op where the community governs the sourcing and pricing of fresh produce, ensuring long-term food security and economic resilience.</a:t>
            </a:r>
          </a:p>
        </p:txBody>
      </p:sp>
      <p:sp>
        <p:nvSpPr>
          <p:cNvPr id="10" name="Text Placeholder 3">
            <a:extLst>
              <a:ext uri="{FF2B5EF4-FFF2-40B4-BE49-F238E27FC236}">
                <a16:creationId xmlns:a16="http://schemas.microsoft.com/office/drawing/2014/main" id="{DACFC03A-E786-2091-3810-1A705F6967D6}"/>
              </a:ext>
            </a:extLst>
          </p:cNvPr>
          <p:cNvSpPr>
            <a:spLocks noGrp="1"/>
          </p:cNvSpPr>
          <p:nvPr>
            <p:ph type="body" sz="quarter" idx="16"/>
          </p:nvPr>
        </p:nvSpPr>
        <p:spPr>
          <a:xfrm>
            <a:off x="451644" y="550721"/>
            <a:ext cx="11018172" cy="803654"/>
          </a:xfrm>
        </p:spPr>
        <p:txBody>
          <a:bodyPr/>
          <a:lstStyle/>
          <a:p>
            <a:r>
              <a:rPr lang="en-IE" sz="2800" dirty="0">
                <a:solidFill>
                  <a:srgbClr val="D11C5F"/>
                </a:solidFill>
              </a:rPr>
              <a:t>Examples: </a:t>
            </a:r>
            <a:r>
              <a:rPr lang="en-IE" sz="2800" b="0" dirty="0">
                <a:solidFill>
                  <a:srgbClr val="0872B5"/>
                </a:solidFill>
              </a:rPr>
              <a:t>Community-</a:t>
            </a:r>
            <a:r>
              <a:rPr lang="en-IE" sz="2800" b="0" dirty="0" err="1">
                <a:solidFill>
                  <a:srgbClr val="0872B5"/>
                </a:solidFill>
              </a:rPr>
              <a:t>Centered</a:t>
            </a:r>
            <a:r>
              <a:rPr lang="en-IE" sz="2800" b="0" dirty="0">
                <a:solidFill>
                  <a:srgbClr val="0872B5"/>
                </a:solidFill>
              </a:rPr>
              <a:t> </a:t>
            </a:r>
            <a:r>
              <a:rPr lang="en-IE" sz="2800" b="0" dirty="0">
                <a:solidFill>
                  <a:srgbClr val="D11C5F"/>
                </a:solidFill>
              </a:rPr>
              <a:t>(Empowerment)</a:t>
            </a:r>
          </a:p>
        </p:txBody>
      </p:sp>
      <p:pic>
        <p:nvPicPr>
          <p:cNvPr id="14" name="Picture 13" descr="A person sitting on a boat in the water&#10;&#10;AI-generated content may be incorrect.">
            <a:extLst>
              <a:ext uri="{FF2B5EF4-FFF2-40B4-BE49-F238E27FC236}">
                <a16:creationId xmlns:a16="http://schemas.microsoft.com/office/drawing/2014/main" id="{887E8AB0-1B1F-FAD9-1BF4-C49867120806}"/>
              </a:ext>
            </a:extLst>
          </p:cNvPr>
          <p:cNvPicPr>
            <a:picLocks noChangeAspect="1"/>
          </p:cNvPicPr>
          <p:nvPr/>
        </p:nvPicPr>
        <p:blipFill>
          <a:blip r:embed="rId2" cstate="email">
            <a:extLst>
              <a:ext uri="{28A0092B-C50C-407E-A947-70E740481C1C}">
                <a14:useLocalDpi xmlns:a14="http://schemas.microsoft.com/office/drawing/2010/main"/>
              </a:ext>
            </a:extLst>
          </a:blip>
          <a:srcRect l="8676"/>
          <a:stretch/>
        </p:blipFill>
        <p:spPr>
          <a:xfrm>
            <a:off x="8655424" y="1095495"/>
            <a:ext cx="3161132" cy="5192734"/>
          </a:xfrm>
          <a:prstGeom prst="rect">
            <a:avLst/>
          </a:prstGeom>
        </p:spPr>
      </p:pic>
    </p:spTree>
    <p:extLst>
      <p:ext uri="{BB962C8B-B14F-4D97-AF65-F5344CB8AC3E}">
        <p14:creationId xmlns:p14="http://schemas.microsoft.com/office/powerpoint/2010/main" val="12544149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CC8179-DFBA-B48C-1581-52C6493F9D96}"/>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31AD680-D4CA-883B-32DE-FBDE40233FDD}"/>
              </a:ext>
            </a:extLst>
          </p:cNvPr>
          <p:cNvSpPr>
            <a:spLocks noGrp="1"/>
          </p:cNvSpPr>
          <p:nvPr>
            <p:ph type="body" sz="quarter" idx="18"/>
          </p:nvPr>
        </p:nvSpPr>
        <p:spPr>
          <a:xfrm>
            <a:off x="798381" y="1147509"/>
            <a:ext cx="10288719" cy="3849918"/>
          </a:xfrm>
        </p:spPr>
        <p:txBody>
          <a:bodyPr/>
          <a:lstStyle/>
          <a:p>
            <a:pPr marL="0" indent="0"/>
            <a:r>
              <a:rPr lang="en-US" sz="2200" dirty="0"/>
              <a:t>In this final stage, the community is fully mobilized and uses its own resources to drive projects, ensuring that initiatives are community-led and self-sustaining. The focus is on addressing previously identified issues by utilizing local assets, networks, and expertise to take full ownership of their development. SMEs play a vital role in mentoring, providing resources, and partnering with the community to establish a robust support network for long-term success.</a:t>
            </a:r>
          </a:p>
          <a:p>
            <a:pPr marL="0" indent="0"/>
            <a:r>
              <a:rPr lang="en-US" sz="2200" b="1" dirty="0">
                <a:solidFill>
                  <a:schemeClr val="bg1"/>
                </a:solidFill>
                <a:highlight>
                  <a:srgbClr val="0872B5"/>
                </a:highlight>
              </a:rPr>
              <a:t>Engagement Methods</a:t>
            </a:r>
            <a:r>
              <a:rPr lang="en-US" sz="2200" dirty="0">
                <a:solidFill>
                  <a:schemeClr val="bg1"/>
                </a:solidFill>
                <a:highlight>
                  <a:srgbClr val="0872B5"/>
                </a:highlight>
              </a:rPr>
              <a:t>: </a:t>
            </a:r>
            <a:r>
              <a:rPr lang="en-US" sz="2200" dirty="0"/>
              <a:t>Leveraging community volunteers, community organizations, and peer-to-peer networks. </a:t>
            </a:r>
            <a:r>
              <a:rPr lang="en-US" sz="2200" spc="0" dirty="0">
                <a:solidFill>
                  <a:srgbClr val="083F59"/>
                </a:solidFill>
                <a:latin typeface="+mn-lt"/>
              </a:rPr>
              <a:t>A community-full ownership approach comes full circle by addressing issues raised in the community-focused phase</a:t>
            </a:r>
            <a:r>
              <a:rPr lang="en-US" sz="2200" b="1" spc="0" dirty="0">
                <a:solidFill>
                  <a:srgbClr val="0872B5"/>
                </a:solidFill>
                <a:latin typeface="+mn-lt"/>
              </a:rPr>
              <a:t>. For instance</a:t>
            </a:r>
            <a:r>
              <a:rPr lang="en-US" sz="2200" b="1" spc="0" dirty="0">
                <a:solidFill>
                  <a:srgbClr val="083F59"/>
                </a:solidFill>
                <a:latin typeface="+mn-lt"/>
              </a:rPr>
              <a:t>, </a:t>
            </a:r>
            <a:r>
              <a:rPr lang="en-US" sz="2200" spc="0" dirty="0">
                <a:solidFill>
                  <a:srgbClr val="083F59"/>
                </a:solidFill>
                <a:latin typeface="+mn-lt"/>
              </a:rPr>
              <a:t>after conducting surveys or workshops, the community can take on the leadership role in carrying out initiatives, using its assets and resources to address the concerns raised.</a:t>
            </a:r>
          </a:p>
          <a:p>
            <a:pPr marL="0" indent="0"/>
            <a:r>
              <a:rPr lang="en-US" sz="2200" b="1" dirty="0">
                <a:solidFill>
                  <a:srgbClr val="0872B5"/>
                </a:solidFill>
                <a:latin typeface="+mn-lt"/>
              </a:rPr>
              <a:t>Example, </a:t>
            </a:r>
            <a:r>
              <a:rPr lang="en-US" sz="2200" dirty="0">
                <a:latin typeface="+mn-lt"/>
              </a:rPr>
              <a:t>a</a:t>
            </a:r>
            <a:r>
              <a:rPr lang="en-US" sz="2200" dirty="0">
                <a:solidFill>
                  <a:srgbClr val="0872B5"/>
                </a:solidFill>
                <a:latin typeface="+mn-lt"/>
              </a:rPr>
              <a:t> </a:t>
            </a:r>
            <a:r>
              <a:rPr lang="en-US" sz="2200" b="1" dirty="0">
                <a:solidFill>
                  <a:srgbClr val="0872B5"/>
                </a:solidFill>
                <a:latin typeface="+mn-lt"/>
              </a:rPr>
              <a:t>Technology SME in </a:t>
            </a:r>
            <a:r>
              <a:rPr lang="en-US" sz="2200" spc="0" dirty="0">
                <a:solidFill>
                  <a:srgbClr val="083F59"/>
                </a:solidFill>
                <a:latin typeface="+mn-lt"/>
              </a:rPr>
              <a:t>Germany could partner with local volunteers to establish a community-led tech repair initiative, where community members teach each other how to fix and repurpose old electronics. This would create a circular economy model and build a sense of ownership and pride within the community.</a:t>
            </a:r>
          </a:p>
          <a:p>
            <a:pPr marL="0" indent="0"/>
            <a:endParaRPr lang="en-US" sz="2200" dirty="0"/>
          </a:p>
        </p:txBody>
      </p:sp>
      <p:sp>
        <p:nvSpPr>
          <p:cNvPr id="4" name="Text Placeholder 3">
            <a:extLst>
              <a:ext uri="{FF2B5EF4-FFF2-40B4-BE49-F238E27FC236}">
                <a16:creationId xmlns:a16="http://schemas.microsoft.com/office/drawing/2014/main" id="{C2ADD3F7-8973-96F8-8989-78574BFCE983}"/>
              </a:ext>
            </a:extLst>
          </p:cNvPr>
          <p:cNvSpPr>
            <a:spLocks noGrp="1"/>
          </p:cNvSpPr>
          <p:nvPr>
            <p:ph type="body" sz="quarter" idx="16"/>
          </p:nvPr>
        </p:nvSpPr>
        <p:spPr>
          <a:xfrm>
            <a:off x="1596763" y="583059"/>
            <a:ext cx="10595237" cy="803654"/>
          </a:xfrm>
        </p:spPr>
        <p:txBody>
          <a:bodyPr/>
          <a:lstStyle/>
          <a:p>
            <a:r>
              <a:rPr lang="en-IE" sz="3200" b="0" dirty="0">
                <a:solidFill>
                  <a:srgbClr val="0872B5"/>
                </a:solidFill>
              </a:rPr>
              <a:t>Community-Led Approach </a:t>
            </a:r>
            <a:r>
              <a:rPr lang="en-IE" sz="3200" b="0" dirty="0">
                <a:solidFill>
                  <a:srgbClr val="D11C5F"/>
                </a:solidFill>
              </a:rPr>
              <a:t>(Full Ownership Empowerment)</a:t>
            </a:r>
          </a:p>
        </p:txBody>
      </p:sp>
      <p:grpSp>
        <p:nvGrpSpPr>
          <p:cNvPr id="7" name="Group 6">
            <a:extLst>
              <a:ext uri="{FF2B5EF4-FFF2-40B4-BE49-F238E27FC236}">
                <a16:creationId xmlns:a16="http://schemas.microsoft.com/office/drawing/2014/main" id="{083B8D1A-B293-3068-CF79-60A4BCE9D881}"/>
              </a:ext>
            </a:extLst>
          </p:cNvPr>
          <p:cNvGrpSpPr/>
          <p:nvPr/>
        </p:nvGrpSpPr>
        <p:grpSpPr>
          <a:xfrm>
            <a:off x="419895" y="83567"/>
            <a:ext cx="1016000" cy="1016000"/>
            <a:chOff x="1016000" y="1137920"/>
            <a:chExt cx="1016000" cy="1016000"/>
          </a:xfrm>
        </p:grpSpPr>
        <p:sp>
          <p:nvSpPr>
            <p:cNvPr id="8" name="Oval 7">
              <a:extLst>
                <a:ext uri="{FF2B5EF4-FFF2-40B4-BE49-F238E27FC236}">
                  <a16:creationId xmlns:a16="http://schemas.microsoft.com/office/drawing/2014/main" id="{ADC7F7B8-7DEF-F95D-B1AD-D4F7E3CC07B4}"/>
                </a:ext>
              </a:extLst>
            </p:cNvPr>
            <p:cNvSpPr/>
            <p:nvPr/>
          </p:nvSpPr>
          <p:spPr>
            <a:xfrm>
              <a:off x="1016000" y="1137920"/>
              <a:ext cx="1016000" cy="1016000"/>
            </a:xfrm>
            <a:prstGeom prst="ellipse">
              <a:avLst/>
            </a:prstGeom>
            <a:solidFill>
              <a:srgbClr val="08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108359F-4A68-293F-5C25-AD2BA569A1A8}"/>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04</a:t>
              </a:r>
            </a:p>
          </p:txBody>
        </p:sp>
      </p:grpSp>
    </p:spTree>
    <p:extLst>
      <p:ext uri="{BB962C8B-B14F-4D97-AF65-F5344CB8AC3E}">
        <p14:creationId xmlns:p14="http://schemas.microsoft.com/office/powerpoint/2010/main" val="2633030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8560C-51EB-19D7-1F4F-3E7A404132AE}"/>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3D49F51-8334-C498-DE7E-CBDF94F2F512}"/>
              </a:ext>
            </a:extLst>
          </p:cNvPr>
          <p:cNvSpPr>
            <a:spLocks noGrp="1"/>
          </p:cNvSpPr>
          <p:nvPr>
            <p:ph type="body" sz="quarter" idx="18"/>
          </p:nvPr>
        </p:nvSpPr>
        <p:spPr>
          <a:xfrm>
            <a:off x="798381" y="1147509"/>
            <a:ext cx="7116894" cy="3849918"/>
          </a:xfrm>
        </p:spPr>
        <p:txBody>
          <a:bodyPr/>
          <a:lstStyle/>
          <a:p>
            <a:pPr marL="0" indent="0"/>
            <a:r>
              <a:rPr lang="en-US" sz="2200" b="1" dirty="0">
                <a:solidFill>
                  <a:srgbClr val="0872B5"/>
                </a:solidFill>
                <a:latin typeface="+mn-lt"/>
              </a:rPr>
              <a:t>Example, </a:t>
            </a:r>
            <a:r>
              <a:rPr lang="en-US" sz="2200" b="1" dirty="0">
                <a:latin typeface="+mn-lt"/>
              </a:rPr>
              <a:t>a</a:t>
            </a:r>
            <a:r>
              <a:rPr lang="en-US" sz="2200" b="1" dirty="0">
                <a:solidFill>
                  <a:srgbClr val="0872B5"/>
                </a:solidFill>
                <a:latin typeface="+mn-lt"/>
              </a:rPr>
              <a:t> Technology SME in </a:t>
            </a:r>
            <a:r>
              <a:rPr lang="en-US" sz="2200" spc="0" dirty="0">
                <a:solidFill>
                  <a:srgbClr val="083F59"/>
                </a:solidFill>
                <a:latin typeface="+mn-lt"/>
              </a:rPr>
              <a:t>Germany could host leadership training sessions for local community leaders, helping them gain the skills needed to engage others in the ethical use of technology and its impact on the community. This can create a more inclusive </a:t>
            </a:r>
            <a:r>
              <a:rPr lang="en-US" sz="2200" dirty="0"/>
              <a:t>decision-making process where community leaders actively shape future technological initiatives. </a:t>
            </a:r>
          </a:p>
          <a:p>
            <a:pPr marL="0" indent="0"/>
            <a:r>
              <a:rPr lang="en-US" sz="2200" b="1" dirty="0">
                <a:solidFill>
                  <a:srgbClr val="0872B5"/>
                </a:solidFill>
              </a:rPr>
              <a:t>Example, </a:t>
            </a:r>
            <a:r>
              <a:rPr lang="en-US" sz="2200" b="1" dirty="0"/>
              <a:t>an</a:t>
            </a:r>
            <a:r>
              <a:rPr lang="en-US" sz="2200" b="1" dirty="0">
                <a:solidFill>
                  <a:srgbClr val="0872B5"/>
                </a:solidFill>
              </a:rPr>
              <a:t> Artisanal </a:t>
            </a:r>
            <a:r>
              <a:rPr lang="en-US" sz="2200" dirty="0"/>
              <a:t>cooperative could collaborate with local leaders to host design sessions, allowing the community to co-create a new product line based on traditional crafts, ensuring the products reflect local heritage and are developed in line with community values. SMES can share resources, create joint marketing campaigns so both can thrive together.</a:t>
            </a:r>
          </a:p>
        </p:txBody>
      </p:sp>
      <p:sp>
        <p:nvSpPr>
          <p:cNvPr id="4" name="Text Placeholder 3">
            <a:extLst>
              <a:ext uri="{FF2B5EF4-FFF2-40B4-BE49-F238E27FC236}">
                <a16:creationId xmlns:a16="http://schemas.microsoft.com/office/drawing/2014/main" id="{C1DA8E17-8E8D-D5E6-2F23-8B06083CA25D}"/>
              </a:ext>
            </a:extLst>
          </p:cNvPr>
          <p:cNvSpPr>
            <a:spLocks noGrp="1"/>
          </p:cNvSpPr>
          <p:nvPr>
            <p:ph type="body" sz="quarter" idx="16"/>
          </p:nvPr>
        </p:nvSpPr>
        <p:spPr>
          <a:xfrm>
            <a:off x="872863" y="591567"/>
            <a:ext cx="10595237" cy="803654"/>
          </a:xfrm>
        </p:spPr>
        <p:txBody>
          <a:bodyPr/>
          <a:lstStyle/>
          <a:p>
            <a:r>
              <a:rPr lang="en-IE" sz="3200" b="0" dirty="0">
                <a:solidFill>
                  <a:srgbClr val="0872B5"/>
                </a:solidFill>
              </a:rPr>
              <a:t>Community-Led Approach </a:t>
            </a:r>
            <a:r>
              <a:rPr lang="en-IE" sz="3200" b="0" dirty="0">
                <a:solidFill>
                  <a:srgbClr val="D11C5F"/>
                </a:solidFill>
              </a:rPr>
              <a:t>(Empowerment for Full Ownership)</a:t>
            </a:r>
          </a:p>
        </p:txBody>
      </p:sp>
      <p:pic>
        <p:nvPicPr>
          <p:cNvPr id="8" name="Picture 7" descr="A person holding a basket of food&#10;&#10;AI-generated content may be incorrect.">
            <a:extLst>
              <a:ext uri="{FF2B5EF4-FFF2-40B4-BE49-F238E27FC236}">
                <a16:creationId xmlns:a16="http://schemas.microsoft.com/office/drawing/2014/main" id="{93D3867B-979A-9A20-6B26-C6616EFEBA6B}"/>
              </a:ext>
            </a:extLst>
          </p:cNvPr>
          <p:cNvPicPr>
            <a:picLocks noChangeAspect="1"/>
          </p:cNvPicPr>
          <p:nvPr/>
        </p:nvPicPr>
        <p:blipFill>
          <a:blip r:embed="rId2" cstate="email">
            <a:extLst>
              <a:ext uri="{28A0092B-C50C-407E-A947-70E740481C1C}">
                <a14:useLocalDpi xmlns:a14="http://schemas.microsoft.com/office/drawing/2010/main"/>
              </a:ext>
            </a:extLst>
          </a:blip>
          <a:srcRect l="21297"/>
          <a:stretch/>
        </p:blipFill>
        <p:spPr>
          <a:xfrm>
            <a:off x="7788548" y="1685925"/>
            <a:ext cx="4116581" cy="3480357"/>
          </a:xfrm>
          <a:prstGeom prst="rect">
            <a:avLst/>
          </a:prstGeom>
        </p:spPr>
      </p:pic>
    </p:spTree>
    <p:extLst>
      <p:ext uri="{BB962C8B-B14F-4D97-AF65-F5344CB8AC3E}">
        <p14:creationId xmlns:p14="http://schemas.microsoft.com/office/powerpoint/2010/main" val="37800605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7B246E-94D1-1005-C2CC-DEA34E6D29AA}"/>
            </a:ext>
          </a:extLst>
        </p:cNvPr>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8B084A63-24BC-9674-9CF1-1980B6BDD4C6}"/>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p:pic>
      <p:sp>
        <p:nvSpPr>
          <p:cNvPr id="11" name="Text Placeholder 1">
            <a:extLst>
              <a:ext uri="{FF2B5EF4-FFF2-40B4-BE49-F238E27FC236}">
                <a16:creationId xmlns:a16="http://schemas.microsoft.com/office/drawing/2014/main" id="{40CD5686-8438-B999-910A-DC9E0CCD6460}"/>
              </a:ext>
            </a:extLst>
          </p:cNvPr>
          <p:cNvSpPr>
            <a:spLocks noGrp="1"/>
          </p:cNvSpPr>
          <p:nvPr>
            <p:ph type="body" sz="quarter" idx="13"/>
          </p:nvPr>
        </p:nvSpPr>
        <p:spPr>
          <a:xfrm>
            <a:off x="504051" y="1910539"/>
            <a:ext cx="5280600" cy="3858252"/>
          </a:xfrm>
          <a:noFill/>
        </p:spPr>
        <p:txBody>
          <a:bodyPr>
            <a:noAutofit/>
          </a:bodyPr>
          <a:lstStyle/>
          <a:p>
            <a:pPr marL="342900" indent="-342900" algn="l">
              <a:lnSpc>
                <a:spcPct val="100000"/>
              </a:lnSpc>
              <a:spcBef>
                <a:spcPts val="0"/>
              </a:spcBef>
              <a:buFont typeface="Wingdings" panose="05000000000000000000" pitchFamily="2" charset="2"/>
              <a:buChar char="q"/>
            </a:pPr>
            <a:r>
              <a:rPr lang="en-US" sz="2100" b="1" dirty="0">
                <a:solidFill>
                  <a:srgbClr val="083F59"/>
                </a:solidFill>
              </a:rPr>
              <a:t>Communication: </a:t>
            </a:r>
            <a:r>
              <a:rPr lang="en-US" sz="2100" dirty="0">
                <a:solidFill>
                  <a:srgbClr val="083F59"/>
                </a:solidFill>
              </a:rPr>
              <a:t>Enable open and inclusive communication within your community. </a:t>
            </a:r>
            <a:r>
              <a:rPr lang="en-US" sz="2100" b="1" dirty="0">
                <a:solidFill>
                  <a:srgbClr val="083F59"/>
                </a:solidFill>
              </a:rPr>
              <a:t>Do not </a:t>
            </a:r>
            <a:r>
              <a:rPr lang="en-US" sz="2100" dirty="0">
                <a:solidFill>
                  <a:srgbClr val="083F59"/>
                </a:solidFill>
              </a:rPr>
              <a:t>neglect the importance of empathy in communication and interactions.</a:t>
            </a:r>
          </a:p>
          <a:p>
            <a:pPr marL="342900" indent="-342900" algn="l">
              <a:lnSpc>
                <a:spcPct val="100000"/>
              </a:lnSpc>
              <a:spcBef>
                <a:spcPts val="0"/>
              </a:spcBef>
              <a:buFont typeface="Wingdings" panose="05000000000000000000" pitchFamily="2" charset="2"/>
              <a:buChar char="q"/>
            </a:pPr>
            <a:r>
              <a:rPr lang="en-US" sz="2100" b="1" dirty="0">
                <a:solidFill>
                  <a:srgbClr val="083F59"/>
                </a:solidFill>
              </a:rPr>
              <a:t>Celebrate diversity </a:t>
            </a:r>
            <a:r>
              <a:rPr lang="en-US" sz="2100" dirty="0">
                <a:solidFill>
                  <a:srgbClr val="083F59"/>
                </a:solidFill>
              </a:rPr>
              <a:t>and embrace different perspectives. </a:t>
            </a:r>
            <a:r>
              <a:rPr lang="en-US" sz="2100" b="1" dirty="0">
                <a:solidFill>
                  <a:srgbClr val="083F59"/>
                </a:solidFill>
              </a:rPr>
              <a:t>Do not </a:t>
            </a:r>
            <a:r>
              <a:rPr lang="en-US" sz="2100" dirty="0">
                <a:solidFill>
                  <a:srgbClr val="083F59"/>
                </a:solidFill>
              </a:rPr>
              <a:t>ignore conflicts or misunderstandings within the community. </a:t>
            </a:r>
            <a:r>
              <a:rPr lang="en-US" sz="2100" b="1" dirty="0">
                <a:solidFill>
                  <a:srgbClr val="083F59"/>
                </a:solidFill>
              </a:rPr>
              <a:t>Avoid</a:t>
            </a:r>
            <a:r>
              <a:rPr lang="en-US" sz="2100" dirty="0">
                <a:solidFill>
                  <a:srgbClr val="083F59"/>
                </a:solidFill>
              </a:rPr>
              <a:t> overlooking the value of diversity and inclusion. </a:t>
            </a:r>
          </a:p>
          <a:p>
            <a:pPr marL="342900" indent="-342900" algn="l">
              <a:lnSpc>
                <a:spcPct val="100000"/>
              </a:lnSpc>
              <a:spcBef>
                <a:spcPts val="0"/>
              </a:spcBef>
              <a:buFont typeface="Wingdings" panose="05000000000000000000" pitchFamily="2" charset="2"/>
              <a:buChar char="q"/>
            </a:pPr>
            <a:r>
              <a:rPr lang="en-US" sz="2100" b="1" dirty="0">
                <a:solidFill>
                  <a:srgbClr val="083F59"/>
                </a:solidFill>
              </a:rPr>
              <a:t>Commit and invest long-term </a:t>
            </a:r>
            <a:r>
              <a:rPr lang="en-US" sz="2100" dirty="0">
                <a:solidFill>
                  <a:srgbClr val="083F59"/>
                </a:solidFill>
              </a:rPr>
              <a:t>in inclusive community building through shared values. </a:t>
            </a:r>
            <a:r>
              <a:rPr lang="en-US" sz="2100" b="1" dirty="0">
                <a:solidFill>
                  <a:srgbClr val="083F59"/>
                </a:solidFill>
              </a:rPr>
              <a:t>Avoid</a:t>
            </a:r>
            <a:r>
              <a:rPr lang="en-US" sz="2100" dirty="0">
                <a:solidFill>
                  <a:srgbClr val="083F59"/>
                </a:solidFill>
              </a:rPr>
              <a:t> exclusive practices that alienate members.</a:t>
            </a:r>
          </a:p>
          <a:p>
            <a:pPr marL="342900" indent="-342900" algn="l">
              <a:lnSpc>
                <a:spcPct val="100000"/>
              </a:lnSpc>
              <a:spcBef>
                <a:spcPts val="0"/>
              </a:spcBef>
              <a:buFont typeface="Wingdings" panose="05000000000000000000" pitchFamily="2" charset="2"/>
              <a:buChar char="q"/>
            </a:pPr>
            <a:r>
              <a:rPr lang="en-US" sz="2100" b="1" dirty="0">
                <a:solidFill>
                  <a:srgbClr val="083F59"/>
                </a:solidFill>
              </a:rPr>
              <a:t>Lead by example </a:t>
            </a:r>
            <a:r>
              <a:rPr lang="en-US" sz="2100" dirty="0">
                <a:solidFill>
                  <a:srgbClr val="083F59"/>
                </a:solidFill>
              </a:rPr>
              <a:t>in creating a sense of belonging. </a:t>
            </a:r>
            <a:r>
              <a:rPr lang="en-US" sz="2100" b="1" dirty="0">
                <a:solidFill>
                  <a:srgbClr val="083F59"/>
                </a:solidFill>
              </a:rPr>
              <a:t>Don’t </a:t>
            </a:r>
            <a:r>
              <a:rPr lang="en-US" sz="2100" dirty="0">
                <a:solidFill>
                  <a:srgbClr val="083F59"/>
                </a:solidFill>
              </a:rPr>
              <a:t>underestimate</a:t>
            </a:r>
            <a:r>
              <a:rPr lang="en-US" sz="2100" b="1" dirty="0">
                <a:solidFill>
                  <a:srgbClr val="083F59"/>
                </a:solidFill>
              </a:rPr>
              <a:t> </a:t>
            </a:r>
            <a:r>
              <a:rPr lang="en-US" sz="2100" dirty="0">
                <a:solidFill>
                  <a:srgbClr val="083F59"/>
                </a:solidFill>
              </a:rPr>
              <a:t>the impact of leadership on community dynamics.</a:t>
            </a:r>
          </a:p>
          <a:p>
            <a:pPr algn="l">
              <a:lnSpc>
                <a:spcPct val="100000"/>
              </a:lnSpc>
              <a:spcBef>
                <a:spcPts val="600"/>
              </a:spcBef>
            </a:pPr>
            <a:endParaRPr lang="en-US" sz="2200" dirty="0">
              <a:solidFill>
                <a:srgbClr val="083F59"/>
              </a:solidFill>
            </a:endParaRPr>
          </a:p>
          <a:p>
            <a:pPr algn="l">
              <a:lnSpc>
                <a:spcPct val="100000"/>
              </a:lnSpc>
              <a:spcBef>
                <a:spcPts val="600"/>
              </a:spcBef>
            </a:pPr>
            <a:endParaRPr lang="en-US" sz="2200" dirty="0">
              <a:solidFill>
                <a:srgbClr val="3F3F3F"/>
              </a:solidFill>
            </a:endParaRPr>
          </a:p>
        </p:txBody>
      </p:sp>
      <p:sp>
        <p:nvSpPr>
          <p:cNvPr id="12" name="Text Placeholder 3">
            <a:extLst>
              <a:ext uri="{FF2B5EF4-FFF2-40B4-BE49-F238E27FC236}">
                <a16:creationId xmlns:a16="http://schemas.microsoft.com/office/drawing/2014/main" id="{855B4C5B-8BFB-2372-7C1D-EAC35CF053C4}"/>
              </a:ext>
            </a:extLst>
          </p:cNvPr>
          <p:cNvSpPr>
            <a:spLocks noGrp="1"/>
          </p:cNvSpPr>
          <p:nvPr>
            <p:ph type="body" sz="quarter" idx="43"/>
          </p:nvPr>
        </p:nvSpPr>
        <p:spPr>
          <a:xfrm>
            <a:off x="345406" y="0"/>
            <a:ext cx="11170319" cy="752475"/>
          </a:xfrm>
          <a:solidFill>
            <a:srgbClr val="083F59"/>
          </a:solidFill>
        </p:spPr>
        <p:txBody>
          <a:bodyPr anchor="ctr">
            <a:normAutofit/>
          </a:bodyPr>
          <a:lstStyle/>
          <a:p>
            <a:r>
              <a:rPr lang="en-US" sz="2800" dirty="0"/>
              <a:t>Inclusive Community Engagement Quick Checklist</a:t>
            </a:r>
            <a:endParaRPr lang="en-IE" sz="2800" dirty="0">
              <a:solidFill>
                <a:srgbClr val="B9FDFA"/>
              </a:solidFill>
            </a:endParaRPr>
          </a:p>
        </p:txBody>
      </p:sp>
    </p:spTree>
    <p:extLst>
      <p:ext uri="{BB962C8B-B14F-4D97-AF65-F5344CB8AC3E}">
        <p14:creationId xmlns:p14="http://schemas.microsoft.com/office/powerpoint/2010/main" val="10157861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3FBC0A-3A9E-A91D-7232-A71B64C200E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4755D7A-E872-5374-E07D-DEB1DB86A2B4}"/>
              </a:ext>
            </a:extLst>
          </p:cNvPr>
          <p:cNvSpPr>
            <a:spLocks noGrp="1"/>
          </p:cNvSpPr>
          <p:nvPr>
            <p:ph type="body" sz="quarter" idx="18"/>
          </p:nvPr>
        </p:nvSpPr>
        <p:spPr>
          <a:xfrm>
            <a:off x="798379" y="1676841"/>
            <a:ext cx="7050222" cy="3849918"/>
          </a:xfrm>
        </p:spPr>
        <p:txBody>
          <a:bodyPr/>
          <a:lstStyle/>
          <a:p>
            <a:pPr marL="0" indent="0"/>
            <a:r>
              <a:rPr lang="en-US" sz="2200" dirty="0"/>
              <a:t>This exercise helps SMEs assess and develop their approach to inclusive community engagement by exploring different levels of involvement: </a:t>
            </a:r>
            <a:r>
              <a:rPr lang="en-US" sz="2200" b="1" dirty="0"/>
              <a:t>Community-focused, Community-centered, Community-led, and Community-empowered</a:t>
            </a:r>
            <a:r>
              <a:rPr lang="en-US" sz="2200" dirty="0"/>
              <a:t>.</a:t>
            </a:r>
          </a:p>
          <a:p>
            <a:pPr marL="0" indent="0"/>
            <a:endParaRPr lang="en-US" sz="2200" dirty="0">
              <a:solidFill>
                <a:schemeClr val="bg1"/>
              </a:solidFill>
              <a:highlight>
                <a:srgbClr val="D11C5F"/>
              </a:highlight>
            </a:endParaRPr>
          </a:p>
          <a:p>
            <a:pPr marL="0" indent="0"/>
            <a:r>
              <a:rPr lang="en-US" sz="2200" dirty="0">
                <a:solidFill>
                  <a:schemeClr val="bg1"/>
                </a:solidFill>
                <a:highlight>
                  <a:srgbClr val="D11C5F"/>
                </a:highlight>
              </a:rPr>
              <a:t>Step 1: </a:t>
            </a:r>
            <a:r>
              <a:rPr lang="en-US" sz="2200" dirty="0"/>
              <a:t>List their current community engagement activities (e.g., sponsorships, local events, partnerships). </a:t>
            </a:r>
          </a:p>
          <a:p>
            <a:pPr marL="0" indent="0"/>
            <a:r>
              <a:rPr lang="en-US" sz="2200" dirty="0">
                <a:solidFill>
                  <a:schemeClr val="bg1"/>
                </a:solidFill>
                <a:highlight>
                  <a:srgbClr val="D11C5F"/>
                </a:highlight>
              </a:rPr>
              <a:t>Step 2:</a:t>
            </a:r>
            <a:r>
              <a:rPr lang="en-US" sz="2200" dirty="0"/>
              <a:t> Identify key community stakeholders (e.g., residents, local businesses, nonprofits, local government). Map how each group is currently engaged and where gaps may exist.</a:t>
            </a:r>
          </a:p>
          <a:p>
            <a:pPr marL="0" indent="0"/>
            <a:endParaRPr lang="en-US" sz="2200" spc="0" dirty="0">
              <a:solidFill>
                <a:srgbClr val="083F59"/>
              </a:solidFill>
            </a:endParaRPr>
          </a:p>
        </p:txBody>
      </p:sp>
      <p:sp>
        <p:nvSpPr>
          <p:cNvPr id="6" name="Text Placeholder 2">
            <a:extLst>
              <a:ext uri="{FF2B5EF4-FFF2-40B4-BE49-F238E27FC236}">
                <a16:creationId xmlns:a16="http://schemas.microsoft.com/office/drawing/2014/main" id="{F4E7D78F-57A3-DCF4-CDFA-F6D9E9AD848D}"/>
              </a:ext>
            </a:extLst>
          </p:cNvPr>
          <p:cNvSpPr>
            <a:spLocks noGrp="1"/>
          </p:cNvSpPr>
          <p:nvPr>
            <p:ph type="body" sz="quarter" idx="16"/>
          </p:nvPr>
        </p:nvSpPr>
        <p:spPr>
          <a:xfrm>
            <a:off x="1596763" y="553648"/>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2800" dirty="0">
                <a:solidFill>
                  <a:srgbClr val="0872B5"/>
                </a:solidFill>
                <a:latin typeface="Aharoni" panose="02010803020104030203" pitchFamily="2" charset="-79"/>
                <a:cs typeface="Aharoni" panose="02010803020104030203" pitchFamily="2" charset="-79"/>
              </a:rPr>
              <a:t>Refine Community Engagement Approach</a:t>
            </a:r>
            <a:endParaRPr lang="en-US" sz="28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25977AE5-D323-0900-FD7B-1EE07F695B2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508399"/>
            <a:ext cx="1123193" cy="1123193"/>
          </a:xfrm>
          <a:prstGeom prst="rect">
            <a:avLst/>
          </a:prstGeom>
        </p:spPr>
      </p:pic>
      <p:pic>
        <p:nvPicPr>
          <p:cNvPr id="8" name="Picture 7" descr="A group of people in a circle&#10;&#10;AI-generated content may be incorrect.">
            <a:extLst>
              <a:ext uri="{FF2B5EF4-FFF2-40B4-BE49-F238E27FC236}">
                <a16:creationId xmlns:a16="http://schemas.microsoft.com/office/drawing/2014/main" id="{6E84EC8C-9D32-7086-86D9-8F9109B6845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75397" y="1806388"/>
            <a:ext cx="3426321" cy="3429000"/>
          </a:xfrm>
          <a:prstGeom prst="rect">
            <a:avLst/>
          </a:prstGeom>
        </p:spPr>
      </p:pic>
    </p:spTree>
    <p:extLst>
      <p:ext uri="{BB962C8B-B14F-4D97-AF65-F5344CB8AC3E}">
        <p14:creationId xmlns:p14="http://schemas.microsoft.com/office/powerpoint/2010/main" val="211577116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DA5078-BD50-0042-8E00-0C60A430CD8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CF46162-48FE-DB58-AAF7-3084A383FA86}"/>
              </a:ext>
            </a:extLst>
          </p:cNvPr>
          <p:cNvSpPr>
            <a:spLocks noGrp="1"/>
          </p:cNvSpPr>
          <p:nvPr>
            <p:ph type="body" sz="quarter" idx="18"/>
          </p:nvPr>
        </p:nvSpPr>
        <p:spPr>
          <a:xfrm>
            <a:off x="798379" y="1676841"/>
            <a:ext cx="7879456" cy="3849918"/>
          </a:xfrm>
        </p:spPr>
        <p:txBody>
          <a:bodyPr/>
          <a:lstStyle/>
          <a:p>
            <a:pPr marL="0" indent="0"/>
            <a:r>
              <a:rPr lang="en-US" sz="2200" dirty="0">
                <a:solidFill>
                  <a:schemeClr val="bg1"/>
                </a:solidFill>
                <a:highlight>
                  <a:srgbClr val="D11C5F"/>
                </a:highlight>
              </a:rPr>
              <a:t>Step 3: </a:t>
            </a:r>
            <a:r>
              <a:rPr lang="en-US" sz="2200" dirty="0"/>
              <a:t>Break into small teams (or individual reflection) and brainstorm practical actions for improving engagement at each level:</a:t>
            </a:r>
          </a:p>
          <a:p>
            <a:pPr marL="342900" indent="-342900">
              <a:buFont typeface="Wingdings" panose="05000000000000000000" pitchFamily="2" charset="2"/>
              <a:buChar char="q"/>
            </a:pPr>
            <a:r>
              <a:rPr lang="en-US" sz="2200" b="1" spc="0" dirty="0">
                <a:solidFill>
                  <a:srgbClr val="D11C5F"/>
                </a:solidFill>
              </a:rPr>
              <a:t>Community-focused: </a:t>
            </a:r>
            <a:r>
              <a:rPr lang="en-US" sz="2200" spc="0" dirty="0">
                <a:solidFill>
                  <a:srgbClr val="083F59"/>
                </a:solidFill>
              </a:rPr>
              <a:t>How can you </a:t>
            </a:r>
            <a:r>
              <a:rPr lang="en-US" sz="2200" b="1" spc="0" dirty="0">
                <a:solidFill>
                  <a:srgbClr val="083F59"/>
                </a:solidFill>
              </a:rPr>
              <a:t>better inform and involve </a:t>
            </a:r>
            <a:r>
              <a:rPr lang="en-US" sz="2200" spc="0" dirty="0">
                <a:solidFill>
                  <a:srgbClr val="083F59"/>
                </a:solidFill>
              </a:rPr>
              <a:t>community members? (e.g., host a survey, attend town hall meetings)</a:t>
            </a:r>
          </a:p>
          <a:p>
            <a:pPr marL="342900" indent="-342900">
              <a:buFont typeface="Wingdings" panose="05000000000000000000" pitchFamily="2" charset="2"/>
              <a:buChar char="q"/>
            </a:pPr>
            <a:r>
              <a:rPr lang="en-US" sz="2200" b="1" dirty="0">
                <a:solidFill>
                  <a:srgbClr val="D11C5F"/>
                </a:solidFill>
              </a:rPr>
              <a:t>Community-centered: </a:t>
            </a:r>
            <a:r>
              <a:rPr lang="en-US" sz="2200" spc="0" dirty="0">
                <a:solidFill>
                  <a:srgbClr val="083F59"/>
                </a:solidFill>
              </a:rPr>
              <a:t>How can you </a:t>
            </a:r>
            <a:r>
              <a:rPr lang="en-US" sz="2200" b="1" spc="0" dirty="0">
                <a:solidFill>
                  <a:srgbClr val="083F59"/>
                </a:solidFill>
              </a:rPr>
              <a:t>collaborate more </a:t>
            </a:r>
            <a:r>
              <a:rPr lang="en-US" sz="2200" spc="0" dirty="0">
                <a:solidFill>
                  <a:srgbClr val="083F59"/>
                </a:solidFill>
              </a:rPr>
              <a:t>effectively? (e.g., partner with local groups for an event)</a:t>
            </a:r>
          </a:p>
          <a:p>
            <a:pPr marL="342900" indent="-342900">
              <a:buFont typeface="Wingdings" panose="05000000000000000000" pitchFamily="2" charset="2"/>
              <a:buChar char="q"/>
            </a:pPr>
            <a:r>
              <a:rPr lang="en-US" sz="2200" b="1" dirty="0">
                <a:solidFill>
                  <a:srgbClr val="D11C5F"/>
                </a:solidFill>
              </a:rPr>
              <a:t>Community-led: </a:t>
            </a:r>
            <a:r>
              <a:rPr lang="en-US" sz="2200" spc="0" dirty="0">
                <a:solidFill>
                  <a:srgbClr val="083F59"/>
                </a:solidFill>
              </a:rPr>
              <a:t>How can you </a:t>
            </a:r>
            <a:r>
              <a:rPr lang="en-US" sz="2200" b="1" spc="0" dirty="0">
                <a:solidFill>
                  <a:srgbClr val="083F59"/>
                </a:solidFill>
              </a:rPr>
              <a:t>empower leaders</a:t>
            </a:r>
            <a:r>
              <a:rPr lang="en-US" sz="2200" spc="0" dirty="0">
                <a:solidFill>
                  <a:srgbClr val="083F59"/>
                </a:solidFill>
              </a:rPr>
              <a:t>? (e.g., support training or mentorship programs)</a:t>
            </a:r>
          </a:p>
          <a:p>
            <a:pPr marL="342900" indent="-342900">
              <a:buFont typeface="Wingdings" panose="05000000000000000000" pitchFamily="2" charset="2"/>
              <a:buChar char="q"/>
            </a:pPr>
            <a:r>
              <a:rPr lang="en-US" sz="2200" b="1" dirty="0">
                <a:solidFill>
                  <a:srgbClr val="D11C5F"/>
                </a:solidFill>
              </a:rPr>
              <a:t>Community-empowered: </a:t>
            </a:r>
            <a:r>
              <a:rPr lang="en-US" sz="2200" spc="0" dirty="0">
                <a:solidFill>
                  <a:srgbClr val="083F59"/>
                </a:solidFill>
              </a:rPr>
              <a:t>How can you </a:t>
            </a:r>
            <a:r>
              <a:rPr lang="en-US" sz="2200" b="1" spc="0" dirty="0">
                <a:solidFill>
                  <a:srgbClr val="083F59"/>
                </a:solidFill>
              </a:rPr>
              <a:t>encourage full ownership</a:t>
            </a:r>
            <a:r>
              <a:rPr lang="en-US" sz="2200" spc="0" dirty="0">
                <a:solidFill>
                  <a:srgbClr val="083F59"/>
                </a:solidFill>
              </a:rPr>
              <a:t>? (e.g., co-create a long-term project with local organizations)</a:t>
            </a:r>
          </a:p>
        </p:txBody>
      </p:sp>
      <p:sp>
        <p:nvSpPr>
          <p:cNvPr id="6" name="Text Placeholder 2">
            <a:extLst>
              <a:ext uri="{FF2B5EF4-FFF2-40B4-BE49-F238E27FC236}">
                <a16:creationId xmlns:a16="http://schemas.microsoft.com/office/drawing/2014/main" id="{8D2A2D7B-1F68-BD0C-089C-46F713AD9526}"/>
              </a:ext>
            </a:extLst>
          </p:cNvPr>
          <p:cNvSpPr>
            <a:spLocks noGrp="1"/>
          </p:cNvSpPr>
          <p:nvPr>
            <p:ph type="body" sz="quarter" idx="16"/>
          </p:nvPr>
        </p:nvSpPr>
        <p:spPr>
          <a:xfrm>
            <a:off x="1596763" y="553648"/>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2800" dirty="0">
                <a:solidFill>
                  <a:srgbClr val="0872B5"/>
                </a:solidFill>
                <a:latin typeface="Aharoni" panose="02010803020104030203" pitchFamily="2" charset="-79"/>
                <a:cs typeface="Aharoni" panose="02010803020104030203" pitchFamily="2" charset="-79"/>
              </a:rPr>
              <a:t>Refine Community Engagement Approach</a:t>
            </a:r>
            <a:endParaRPr lang="en-US" sz="28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3004D76E-3F2E-86BA-E7CC-3EBBE988941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508399"/>
            <a:ext cx="1123193" cy="1123193"/>
          </a:xfrm>
          <a:prstGeom prst="rect">
            <a:avLst/>
          </a:prstGeom>
        </p:spPr>
      </p:pic>
      <p:pic>
        <p:nvPicPr>
          <p:cNvPr id="3" name="Picture 2" descr="A group of people in a circle&#10;&#10;AI-generated content may be incorrect.">
            <a:extLst>
              <a:ext uri="{FF2B5EF4-FFF2-40B4-BE49-F238E27FC236}">
                <a16:creationId xmlns:a16="http://schemas.microsoft.com/office/drawing/2014/main" id="{D604686C-4CC0-EEAD-88FF-4D03AAAFDA0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299339" y="1806388"/>
            <a:ext cx="3202379" cy="3204883"/>
          </a:xfrm>
          <a:prstGeom prst="rect">
            <a:avLst/>
          </a:prstGeom>
        </p:spPr>
      </p:pic>
    </p:spTree>
    <p:extLst>
      <p:ext uri="{BB962C8B-B14F-4D97-AF65-F5344CB8AC3E}">
        <p14:creationId xmlns:p14="http://schemas.microsoft.com/office/powerpoint/2010/main" val="42859113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283EAE-C39B-F4F5-148A-3F36C3EB2A3F}"/>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FD29DB1-86F1-1A57-FE2C-6EDDD886AA8C}"/>
              </a:ext>
            </a:extLst>
          </p:cNvPr>
          <p:cNvSpPr>
            <a:spLocks noGrp="1"/>
          </p:cNvSpPr>
          <p:nvPr>
            <p:ph type="body" sz="quarter" idx="13"/>
          </p:nvPr>
        </p:nvSpPr>
        <p:spPr>
          <a:xfrm>
            <a:off x="5957887" y="1719638"/>
            <a:ext cx="5350596" cy="945575"/>
          </a:xfrm>
        </p:spPr>
        <p:txBody>
          <a:bodyPr>
            <a:noAutofit/>
          </a:bodyPr>
          <a:lstStyle/>
          <a:p>
            <a:r>
              <a:rPr lang="en-IE" sz="4400" b="1" dirty="0"/>
              <a:t>Step 4</a:t>
            </a:r>
          </a:p>
          <a:p>
            <a:r>
              <a:rPr lang="en-US" sz="4000" dirty="0"/>
              <a:t>Start Initiating Inclusive Community Engagement</a:t>
            </a:r>
            <a:endParaRPr lang="en-US" sz="4000" b="0" dirty="0"/>
          </a:p>
          <a:p>
            <a:endParaRPr lang="en-IE" sz="4000" dirty="0"/>
          </a:p>
        </p:txBody>
      </p:sp>
      <p:pic>
        <p:nvPicPr>
          <p:cNvPr id="3" name="Picture Placeholder 2" descr="A group of people standing around a table with boxes of water and a person in a wheelchair&#10;&#10;AI-generated content may be incorrect.">
            <a:extLst>
              <a:ext uri="{FF2B5EF4-FFF2-40B4-BE49-F238E27FC236}">
                <a16:creationId xmlns:a16="http://schemas.microsoft.com/office/drawing/2014/main" id="{7E4DB9BD-607A-C7E6-4AEF-6E548C75E6F6}"/>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a:xfrm>
            <a:off x="633819" y="993170"/>
            <a:ext cx="4262032" cy="4262032"/>
          </a:xfrm>
        </p:spPr>
      </p:pic>
      <p:sp>
        <p:nvSpPr>
          <p:cNvPr id="2" name="TextBox 1">
            <a:extLst>
              <a:ext uri="{FF2B5EF4-FFF2-40B4-BE49-F238E27FC236}">
                <a16:creationId xmlns:a16="http://schemas.microsoft.com/office/drawing/2014/main" id="{6D917686-25A1-CA37-93B3-6D421377EF89}"/>
              </a:ext>
            </a:extLst>
          </p:cNvPr>
          <p:cNvSpPr txBox="1"/>
          <p:nvPr/>
        </p:nvSpPr>
        <p:spPr>
          <a:xfrm>
            <a:off x="5410200" y="3380125"/>
            <a:ext cx="6445971" cy="2462213"/>
          </a:xfrm>
          <a:prstGeom prst="rect">
            <a:avLst/>
          </a:prstGeom>
          <a:noFill/>
        </p:spPr>
        <p:txBody>
          <a:bodyPr wrap="square" rtlCol="0">
            <a:spAutoFit/>
          </a:bodyPr>
          <a:lstStyle/>
          <a:p>
            <a:pPr algn="ctr"/>
            <a:r>
              <a:rPr lang="en-US" sz="2200" dirty="0">
                <a:solidFill>
                  <a:srgbClr val="083F59"/>
                </a:solidFill>
              </a:rPr>
              <a:t>Taking action is key to </a:t>
            </a:r>
            <a:r>
              <a:rPr lang="en-US" sz="2200" b="1" dirty="0">
                <a:solidFill>
                  <a:srgbClr val="083F59"/>
                </a:solidFill>
              </a:rPr>
              <a:t>bringing your framework to life</a:t>
            </a:r>
            <a:r>
              <a:rPr lang="en-US" sz="2200" dirty="0">
                <a:solidFill>
                  <a:srgbClr val="083F59"/>
                </a:solidFill>
              </a:rPr>
              <a:t>. Start actively engaging with your community. Engage inclusively to ensure that all voices are heard, build stronger connections and social impact. If you are doing this for the first time you will start small to gather community feedback before you can start your inclusive efforts.</a:t>
            </a:r>
            <a:endParaRPr lang="en-IE" sz="2200" dirty="0">
              <a:solidFill>
                <a:srgbClr val="083F59"/>
              </a:solidFill>
            </a:endParaRPr>
          </a:p>
        </p:txBody>
      </p:sp>
    </p:spTree>
    <p:extLst>
      <p:ext uri="{BB962C8B-B14F-4D97-AF65-F5344CB8AC3E}">
        <p14:creationId xmlns:p14="http://schemas.microsoft.com/office/powerpoint/2010/main" val="2463606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9D01B3-117F-2156-EB11-46824D164C94}"/>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F710DBF5-2CB5-59C1-F3AC-A7218C32E14B}"/>
              </a:ext>
            </a:extLst>
          </p:cNvPr>
          <p:cNvSpPr>
            <a:spLocks noGrp="1"/>
          </p:cNvSpPr>
          <p:nvPr>
            <p:ph type="body" sz="quarter" idx="18"/>
          </p:nvPr>
        </p:nvSpPr>
        <p:spPr>
          <a:xfrm>
            <a:off x="798381" y="1260457"/>
            <a:ext cx="11003094" cy="3849918"/>
          </a:xfrm>
        </p:spPr>
        <p:txBody>
          <a:bodyPr/>
          <a:lstStyle/>
          <a:p>
            <a:r>
              <a:rPr lang="en-US" dirty="0"/>
              <a:t>By the end of this module, participants will be able to:</a:t>
            </a:r>
          </a:p>
          <a:p>
            <a:pPr>
              <a:buFont typeface="Arial" panose="020B0604020202020204" pitchFamily="34" charset="0"/>
              <a:buChar char="•"/>
            </a:pPr>
            <a:r>
              <a:rPr lang="en-US" dirty="0"/>
              <a:t>Understand the </a:t>
            </a:r>
            <a:r>
              <a:rPr lang="en-US" b="1" dirty="0"/>
              <a:t>purpose and objectives </a:t>
            </a:r>
            <a:r>
              <a:rPr lang="en-US" dirty="0"/>
              <a:t>behind community engagement.</a:t>
            </a:r>
          </a:p>
          <a:p>
            <a:pPr>
              <a:buFont typeface="Arial" panose="020B0604020202020204" pitchFamily="34" charset="0"/>
              <a:buChar char="•"/>
            </a:pPr>
            <a:r>
              <a:rPr lang="en-US" dirty="0"/>
              <a:t>Learn how to assemble and manage both </a:t>
            </a:r>
            <a:r>
              <a:rPr lang="en-US" b="1" dirty="0"/>
              <a:t>internal and external engagement teams</a:t>
            </a:r>
            <a:r>
              <a:rPr lang="en-US" dirty="0"/>
              <a:t>.</a:t>
            </a:r>
          </a:p>
          <a:p>
            <a:pPr>
              <a:buFont typeface="Arial" panose="020B0604020202020204" pitchFamily="34" charset="0"/>
              <a:buChar char="•"/>
            </a:pPr>
            <a:r>
              <a:rPr lang="en-US" dirty="0"/>
              <a:t>Identify and </a:t>
            </a:r>
            <a:r>
              <a:rPr lang="en-US" b="1" dirty="0"/>
              <a:t>refine engagement strategies </a:t>
            </a:r>
            <a:r>
              <a:rPr lang="en-US" dirty="0"/>
              <a:t>for diverse community contexts.</a:t>
            </a:r>
          </a:p>
          <a:p>
            <a:pPr>
              <a:buFont typeface="Arial" panose="020B0604020202020204" pitchFamily="34" charset="0"/>
              <a:buChar char="•"/>
            </a:pPr>
            <a:r>
              <a:rPr lang="en-US" b="1" dirty="0"/>
              <a:t>Learn to initiate </a:t>
            </a:r>
            <a:r>
              <a:rPr lang="en-US" dirty="0"/>
              <a:t>and maintain inclusive community engagement practices.</a:t>
            </a:r>
          </a:p>
        </p:txBody>
      </p:sp>
      <p:sp>
        <p:nvSpPr>
          <p:cNvPr id="14" name="Text Placeholder 13">
            <a:extLst>
              <a:ext uri="{FF2B5EF4-FFF2-40B4-BE49-F238E27FC236}">
                <a16:creationId xmlns:a16="http://schemas.microsoft.com/office/drawing/2014/main" id="{2FAFA89E-2A1D-D812-85B0-BC17F738F91F}"/>
              </a:ext>
            </a:extLst>
          </p:cNvPr>
          <p:cNvSpPr>
            <a:spLocks noGrp="1"/>
          </p:cNvSpPr>
          <p:nvPr>
            <p:ph type="body" sz="quarter" idx="16"/>
          </p:nvPr>
        </p:nvSpPr>
        <p:spPr>
          <a:xfrm>
            <a:off x="798381" y="542528"/>
            <a:ext cx="10595237" cy="803654"/>
          </a:xfrm>
        </p:spPr>
        <p:txBody>
          <a:bodyPr/>
          <a:lstStyle/>
          <a:p>
            <a:r>
              <a:rPr lang="en-IE" sz="3200" dirty="0"/>
              <a:t>Learning Objectives</a:t>
            </a:r>
          </a:p>
        </p:txBody>
      </p:sp>
    </p:spTree>
    <p:extLst>
      <p:ext uri="{BB962C8B-B14F-4D97-AF65-F5344CB8AC3E}">
        <p14:creationId xmlns:p14="http://schemas.microsoft.com/office/powerpoint/2010/main" val="382858781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D3C1AB-F5EF-15DC-71D7-3142CCC14BA9}"/>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57CC6092-C7D5-25EA-595A-E121DA9F2895}"/>
              </a:ext>
            </a:extLst>
          </p:cNvPr>
          <p:cNvSpPr>
            <a:spLocks noGrp="1"/>
          </p:cNvSpPr>
          <p:nvPr>
            <p:ph type="body" sz="quarter" idx="16"/>
          </p:nvPr>
        </p:nvSpPr>
        <p:spPr>
          <a:xfrm>
            <a:off x="1131757" y="520082"/>
            <a:ext cx="10595237" cy="803654"/>
          </a:xfrm>
        </p:spPr>
        <p:txBody>
          <a:bodyPr/>
          <a:lstStyle/>
          <a:p>
            <a:r>
              <a:rPr lang="en-US" sz="2800" b="0" dirty="0">
                <a:solidFill>
                  <a:srgbClr val="FF0000"/>
                </a:solidFill>
              </a:rPr>
              <a:t>Initiate Community Engagement First Meeting </a:t>
            </a:r>
            <a:r>
              <a:rPr lang="en-US" sz="2800" b="0" dirty="0">
                <a:solidFill>
                  <a:srgbClr val="01A54E"/>
                </a:solidFill>
              </a:rPr>
              <a:t>(Keep it Informal)</a:t>
            </a:r>
          </a:p>
        </p:txBody>
      </p:sp>
      <p:sp>
        <p:nvSpPr>
          <p:cNvPr id="221" name="Text Placeholder 1">
            <a:extLst>
              <a:ext uri="{FF2B5EF4-FFF2-40B4-BE49-F238E27FC236}">
                <a16:creationId xmlns:a16="http://schemas.microsoft.com/office/drawing/2014/main" id="{7A42B089-917C-FF3F-26B0-54AC99B03796}"/>
              </a:ext>
            </a:extLst>
          </p:cNvPr>
          <p:cNvSpPr>
            <a:spLocks noGrp="1"/>
          </p:cNvSpPr>
          <p:nvPr>
            <p:ph type="body" sz="quarter" idx="18"/>
          </p:nvPr>
        </p:nvSpPr>
        <p:spPr>
          <a:xfrm>
            <a:off x="1131757" y="1129342"/>
            <a:ext cx="10403018" cy="3849918"/>
          </a:xfrm>
        </p:spPr>
        <p:txBody>
          <a:bodyPr/>
          <a:lstStyle/>
          <a:p>
            <a:pPr marL="0" indent="0">
              <a:lnSpc>
                <a:spcPct val="100000"/>
              </a:lnSpc>
              <a:spcBef>
                <a:spcPts val="0"/>
              </a:spcBef>
              <a:buClr>
                <a:srgbClr val="01A54E"/>
              </a:buClr>
            </a:pPr>
            <a:r>
              <a:rPr lang="en-US" sz="2100" dirty="0"/>
              <a:t>The goal is to approach the community engagement as an opportunity for listening and learning, not just interviewing. The emphasis is on understanding the lived experiences of local residents and identifying how the company can best support the community’s needs. This shows the community you want to enhance your local presence, shape their offerings to meet real inclusive needs, </a:t>
            </a:r>
          </a:p>
          <a:p>
            <a:pPr marL="342900" indent="-342900">
              <a:lnSpc>
                <a:spcPct val="100000"/>
              </a:lnSpc>
              <a:spcBef>
                <a:spcPts val="0"/>
              </a:spcBef>
              <a:buClr>
                <a:srgbClr val="01A54E"/>
              </a:buClr>
              <a:buFont typeface="Wingdings" panose="05000000000000000000" pitchFamily="2" charset="2"/>
              <a:buChar char="v"/>
            </a:pPr>
            <a:r>
              <a:rPr lang="en-US" sz="2100" b="1" dirty="0"/>
              <a:t>Conduct activities </a:t>
            </a:r>
            <a:r>
              <a:rPr lang="en-US" sz="2100" dirty="0"/>
              <a:t>like neighborhood walking tours or visits to community hubs to talk.</a:t>
            </a:r>
          </a:p>
          <a:p>
            <a:pPr marL="342900" indent="-342900">
              <a:lnSpc>
                <a:spcPct val="100000"/>
              </a:lnSpc>
              <a:spcBef>
                <a:spcPts val="0"/>
              </a:spcBef>
              <a:buClr>
                <a:srgbClr val="01A54E"/>
              </a:buClr>
              <a:buFont typeface="Wingdings" panose="05000000000000000000" pitchFamily="2" charset="2"/>
              <a:buChar char="v"/>
            </a:pPr>
            <a:r>
              <a:rPr lang="en-US" sz="2100" dirty="0"/>
              <a:t>Focus on </a:t>
            </a:r>
            <a:r>
              <a:rPr lang="en-US" sz="2100" b="1" dirty="0"/>
              <a:t>casual conversations</a:t>
            </a:r>
            <a:r>
              <a:rPr lang="en-US" sz="2100" dirty="0"/>
              <a:t>, not structured interviews, to encourage openness and trust. Approach </a:t>
            </a:r>
            <a:r>
              <a:rPr lang="en-US" sz="2100" b="1" dirty="0"/>
              <a:t>community members </a:t>
            </a:r>
            <a:r>
              <a:rPr lang="en-US" sz="2100" dirty="0"/>
              <a:t>in familiar spaces, such as local markets, cafes, and community centers.</a:t>
            </a:r>
          </a:p>
          <a:p>
            <a:pPr marL="342900" indent="-342900">
              <a:lnSpc>
                <a:spcPct val="100000"/>
              </a:lnSpc>
              <a:spcBef>
                <a:spcPts val="0"/>
              </a:spcBef>
              <a:buClr>
                <a:srgbClr val="01A54E"/>
              </a:buClr>
              <a:buFont typeface="Wingdings" panose="05000000000000000000" pitchFamily="2" charset="2"/>
              <a:buChar char="v"/>
            </a:pPr>
            <a:r>
              <a:rPr lang="en-US" sz="2100" dirty="0"/>
              <a:t>Ask </a:t>
            </a:r>
            <a:r>
              <a:rPr lang="en-US" sz="2100" b="1" dirty="0"/>
              <a:t>open-ended questions </a:t>
            </a:r>
            <a:r>
              <a:rPr lang="en-US" sz="2100" dirty="0"/>
              <a:t>to learn about their experiences, needs, and aspirations:</a:t>
            </a:r>
          </a:p>
          <a:p>
            <a:pPr marL="0" indent="0">
              <a:lnSpc>
                <a:spcPct val="100000"/>
              </a:lnSpc>
              <a:spcBef>
                <a:spcPts val="0"/>
              </a:spcBef>
              <a:buClr>
                <a:srgbClr val="01A54E"/>
              </a:buClr>
            </a:pPr>
            <a:endParaRPr lang="en-US" sz="2100" dirty="0"/>
          </a:p>
          <a:p>
            <a:pPr marL="0" indent="0">
              <a:lnSpc>
                <a:spcPct val="100000"/>
              </a:lnSpc>
              <a:spcBef>
                <a:spcPts val="0"/>
              </a:spcBef>
              <a:buClr>
                <a:srgbClr val="01A54E"/>
              </a:buClr>
            </a:pPr>
            <a:r>
              <a:rPr lang="en-US" sz="2100" b="1" dirty="0"/>
              <a:t>Ask open-ended questions to learn about their experiences, needs, and aspirations:</a:t>
            </a:r>
          </a:p>
          <a:p>
            <a:pPr marL="0" indent="0">
              <a:lnSpc>
                <a:spcPct val="100000"/>
              </a:lnSpc>
              <a:spcBef>
                <a:spcPts val="0"/>
              </a:spcBef>
              <a:buClr>
                <a:srgbClr val="01A54E"/>
              </a:buClr>
            </a:pPr>
            <a:r>
              <a:rPr lang="en-US" sz="2100" dirty="0"/>
              <a:t>“What do you value most about living here?”</a:t>
            </a:r>
          </a:p>
          <a:p>
            <a:pPr marL="0" indent="0">
              <a:lnSpc>
                <a:spcPct val="100000"/>
              </a:lnSpc>
              <a:spcBef>
                <a:spcPts val="0"/>
              </a:spcBef>
              <a:buClr>
                <a:srgbClr val="01A54E"/>
              </a:buClr>
            </a:pPr>
            <a:r>
              <a:rPr lang="en-US" sz="2100" dirty="0"/>
              <a:t>“What challenges do you think the community is facing?”</a:t>
            </a:r>
          </a:p>
          <a:p>
            <a:pPr marL="0" indent="0">
              <a:lnSpc>
                <a:spcPct val="100000"/>
              </a:lnSpc>
              <a:spcBef>
                <a:spcPts val="0"/>
              </a:spcBef>
              <a:buClr>
                <a:srgbClr val="01A54E"/>
              </a:buClr>
            </a:pPr>
            <a:r>
              <a:rPr lang="en-US" sz="2100" dirty="0"/>
              <a:t>“How can local businesses like ours support the community better?”</a:t>
            </a:r>
          </a:p>
          <a:p>
            <a:pPr marL="0" indent="0">
              <a:lnSpc>
                <a:spcPct val="100000"/>
              </a:lnSpc>
              <a:spcBef>
                <a:spcPts val="0"/>
              </a:spcBef>
              <a:buClr>
                <a:srgbClr val="01A54E"/>
              </a:buClr>
            </a:pPr>
            <a:endParaRPr lang="en-US" sz="2100" dirty="0"/>
          </a:p>
          <a:p>
            <a:pPr marL="457200" indent="-457200">
              <a:lnSpc>
                <a:spcPct val="100000"/>
              </a:lnSpc>
              <a:spcBef>
                <a:spcPts val="0"/>
              </a:spcBef>
              <a:buClr>
                <a:srgbClr val="01A54E"/>
              </a:buClr>
              <a:buFont typeface="+mj-lt"/>
              <a:buAutoNum type="arabicPeriod"/>
            </a:pPr>
            <a:endParaRPr lang="en-US" sz="2100" dirty="0"/>
          </a:p>
          <a:p>
            <a:pPr marL="0" indent="0"/>
            <a:endParaRPr lang="en-IE" sz="2100" dirty="0"/>
          </a:p>
        </p:txBody>
      </p:sp>
      <p:grpSp>
        <p:nvGrpSpPr>
          <p:cNvPr id="6" name="Group 5">
            <a:extLst>
              <a:ext uri="{FF2B5EF4-FFF2-40B4-BE49-F238E27FC236}">
                <a16:creationId xmlns:a16="http://schemas.microsoft.com/office/drawing/2014/main" id="{97592001-5D4F-F05B-3D1A-6CEB615EC3F3}"/>
              </a:ext>
            </a:extLst>
          </p:cNvPr>
          <p:cNvGrpSpPr/>
          <p:nvPr/>
        </p:nvGrpSpPr>
        <p:grpSpPr>
          <a:xfrm>
            <a:off x="116419" y="49891"/>
            <a:ext cx="1016000" cy="1016000"/>
            <a:chOff x="1016000" y="1137920"/>
            <a:chExt cx="1016000" cy="1016000"/>
          </a:xfrm>
        </p:grpSpPr>
        <p:sp>
          <p:nvSpPr>
            <p:cNvPr id="7" name="Oval 6">
              <a:extLst>
                <a:ext uri="{FF2B5EF4-FFF2-40B4-BE49-F238E27FC236}">
                  <a16:creationId xmlns:a16="http://schemas.microsoft.com/office/drawing/2014/main" id="{928E7D03-C3B5-1E88-769C-135C91A0E730}"/>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243142DE-0642-F657-1D02-6E971FB678E4}"/>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05</a:t>
              </a:r>
            </a:p>
          </p:txBody>
        </p:sp>
      </p:grpSp>
    </p:spTree>
    <p:extLst>
      <p:ext uri="{BB962C8B-B14F-4D97-AF65-F5344CB8AC3E}">
        <p14:creationId xmlns:p14="http://schemas.microsoft.com/office/powerpoint/2010/main" val="349710692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7F30A-5534-99BF-4B4B-68DBCADCB56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3E81FE1-E6C3-A81C-0B39-2F476B7654C0}"/>
              </a:ext>
            </a:extLst>
          </p:cNvPr>
          <p:cNvSpPr>
            <a:spLocks noGrp="1"/>
          </p:cNvSpPr>
          <p:nvPr>
            <p:ph type="body" sz="quarter" idx="18"/>
          </p:nvPr>
        </p:nvSpPr>
        <p:spPr>
          <a:xfrm>
            <a:off x="589489" y="951591"/>
            <a:ext cx="11288185" cy="3849918"/>
          </a:xfrm>
        </p:spPr>
        <p:txBody>
          <a:bodyPr/>
          <a:lstStyle/>
          <a:p>
            <a:pPr marL="0" indent="0">
              <a:spcBef>
                <a:spcPts val="600"/>
              </a:spcBef>
            </a:pPr>
            <a:r>
              <a:rPr lang="en-US" sz="2100" dirty="0"/>
              <a:t>To ensure inclusive community engagement for an SME, tailored communication strategies must address language and accessibility barriers. Meetings should be scheduled at convenient times and locations for all groups, ensuring that everyone can participate. Building trust is key, and this is achieved through consistent communication and follow-up, helping to maintain strong relationships with community members. </a:t>
            </a:r>
          </a:p>
          <a:p>
            <a:pPr marL="0" indent="0">
              <a:spcBef>
                <a:spcPts val="600"/>
              </a:spcBef>
            </a:pPr>
            <a:endParaRPr lang="en-US" sz="400" dirty="0"/>
          </a:p>
          <a:p>
            <a:pPr marL="342900" indent="-342900">
              <a:spcBef>
                <a:spcPts val="600"/>
              </a:spcBef>
              <a:buFont typeface="Wingdings" panose="05000000000000000000" pitchFamily="2" charset="2"/>
              <a:buChar char="q"/>
            </a:pPr>
            <a:r>
              <a:rPr lang="en-US" sz="2100" b="1" dirty="0"/>
              <a:t>Frequent, transparent communication </a:t>
            </a:r>
            <a:r>
              <a:rPr lang="en-US" sz="2100" dirty="0"/>
              <a:t>about both progress and challenges.</a:t>
            </a:r>
          </a:p>
          <a:p>
            <a:pPr marL="342900" indent="-342900">
              <a:spcBef>
                <a:spcPts val="600"/>
              </a:spcBef>
              <a:buFont typeface="Wingdings" panose="05000000000000000000" pitchFamily="2" charset="2"/>
              <a:buChar char="q"/>
            </a:pPr>
            <a:r>
              <a:rPr lang="en-US" sz="2100" b="1" dirty="0"/>
              <a:t>Regular updates </a:t>
            </a:r>
            <a:r>
              <a:rPr lang="en-US" sz="2100" dirty="0"/>
              <a:t>via newsletters, social media, and community bulletins.</a:t>
            </a:r>
          </a:p>
          <a:p>
            <a:pPr marL="342900" indent="-342900">
              <a:spcBef>
                <a:spcPts val="600"/>
              </a:spcBef>
              <a:buFont typeface="Wingdings" panose="05000000000000000000" pitchFamily="2" charset="2"/>
              <a:buChar char="q"/>
            </a:pPr>
            <a:r>
              <a:rPr lang="en-US" sz="2100" dirty="0"/>
              <a:t>Acknowledge and </a:t>
            </a:r>
            <a:r>
              <a:rPr lang="en-US" sz="2100" b="1" dirty="0"/>
              <a:t>celebrate small victories </a:t>
            </a:r>
            <a:r>
              <a:rPr lang="en-US" sz="2100" dirty="0"/>
              <a:t>to maintain momentum and collective enthusiasm.</a:t>
            </a:r>
          </a:p>
          <a:p>
            <a:pPr marL="342900" indent="-342900">
              <a:spcBef>
                <a:spcPts val="600"/>
              </a:spcBef>
              <a:buFont typeface="Wingdings" panose="05000000000000000000" pitchFamily="2" charset="2"/>
              <a:buChar char="q"/>
            </a:pPr>
            <a:r>
              <a:rPr lang="en-US" sz="2100" dirty="0"/>
              <a:t>Schedule </a:t>
            </a:r>
            <a:r>
              <a:rPr lang="en-US" sz="2100" b="1" dirty="0"/>
              <a:t>meetings at accessible times and locations, </a:t>
            </a:r>
            <a:r>
              <a:rPr lang="en-US" sz="2100" dirty="0"/>
              <a:t>ensuring inclusivity for all community members.</a:t>
            </a:r>
          </a:p>
          <a:p>
            <a:pPr marL="342900" indent="-342900">
              <a:spcBef>
                <a:spcPts val="600"/>
              </a:spcBef>
              <a:buFont typeface="Wingdings" panose="05000000000000000000" pitchFamily="2" charset="2"/>
              <a:buChar char="q"/>
            </a:pPr>
            <a:r>
              <a:rPr lang="en-US" sz="2100" b="1" dirty="0"/>
              <a:t>Translate materials </a:t>
            </a:r>
            <a:r>
              <a:rPr lang="en-US" sz="2100" dirty="0"/>
              <a:t>into multiple languages as needed to ensure all voices are heard.</a:t>
            </a:r>
          </a:p>
          <a:p>
            <a:pPr marL="342900" indent="-342900">
              <a:spcBef>
                <a:spcPts val="600"/>
              </a:spcBef>
              <a:buFont typeface="Wingdings" panose="05000000000000000000" pitchFamily="2" charset="2"/>
              <a:buChar char="q"/>
            </a:pPr>
            <a:r>
              <a:rPr lang="en-US" sz="2100" dirty="0"/>
              <a:t>Actively </a:t>
            </a:r>
            <a:r>
              <a:rPr lang="en-US" sz="2100" b="1" dirty="0"/>
              <a:t>seek input </a:t>
            </a:r>
            <a:r>
              <a:rPr lang="en-US" sz="2100" dirty="0"/>
              <a:t>through diverse channels, including online platforms, in-person meetings, and paper surveys.</a:t>
            </a:r>
          </a:p>
          <a:p>
            <a:pPr marL="342900" indent="-342900">
              <a:spcBef>
                <a:spcPts val="600"/>
              </a:spcBef>
              <a:buFont typeface="Wingdings" panose="05000000000000000000" pitchFamily="2" charset="2"/>
              <a:buChar char="q"/>
            </a:pPr>
            <a:r>
              <a:rPr lang="en-US" sz="2100" b="1" dirty="0"/>
              <a:t>Adjust approaches </a:t>
            </a:r>
            <a:r>
              <a:rPr lang="en-US" sz="2100" dirty="0"/>
              <a:t>to accommodate underrepresented voices, such as </a:t>
            </a:r>
            <a:r>
              <a:rPr lang="en-US" sz="2100" dirty="0" err="1"/>
              <a:t>marginalised</a:t>
            </a:r>
            <a:r>
              <a:rPr lang="en-US" sz="2100" dirty="0"/>
              <a:t> or disabled individuals.</a:t>
            </a:r>
          </a:p>
          <a:p>
            <a:pPr marL="342900" indent="-342900">
              <a:spcBef>
                <a:spcPts val="600"/>
              </a:spcBef>
              <a:buFont typeface="Wingdings" panose="05000000000000000000" pitchFamily="2" charset="2"/>
              <a:buChar char="v"/>
            </a:pPr>
            <a:endParaRPr lang="en-US" sz="2100" dirty="0"/>
          </a:p>
          <a:p>
            <a:pPr marL="342900" indent="-342900">
              <a:spcBef>
                <a:spcPts val="600"/>
              </a:spcBef>
              <a:buFont typeface="Wingdings" panose="05000000000000000000" pitchFamily="2" charset="2"/>
              <a:buChar char="v"/>
            </a:pPr>
            <a:endParaRPr lang="en-US" sz="2100" b="1" dirty="0"/>
          </a:p>
          <a:p>
            <a:pPr marL="342900" indent="-342900">
              <a:lnSpc>
                <a:spcPct val="100000"/>
              </a:lnSpc>
              <a:spcBef>
                <a:spcPts val="600"/>
              </a:spcBef>
              <a:buClr>
                <a:srgbClr val="01A54E"/>
              </a:buClr>
              <a:buFont typeface="Wingdings" panose="05000000000000000000" pitchFamily="2" charset="2"/>
              <a:buChar char="v"/>
            </a:pPr>
            <a:endParaRPr lang="en-US" sz="2100" dirty="0"/>
          </a:p>
          <a:p>
            <a:pPr marL="342900" indent="-342900">
              <a:spcBef>
                <a:spcPts val="600"/>
              </a:spcBef>
              <a:buFont typeface="Wingdings" panose="05000000000000000000" pitchFamily="2" charset="2"/>
              <a:buChar char="v"/>
            </a:pPr>
            <a:endParaRPr lang="en-IE" sz="2100" dirty="0"/>
          </a:p>
        </p:txBody>
      </p:sp>
      <p:sp>
        <p:nvSpPr>
          <p:cNvPr id="3" name="Text Placeholder 2">
            <a:extLst>
              <a:ext uri="{FF2B5EF4-FFF2-40B4-BE49-F238E27FC236}">
                <a16:creationId xmlns:a16="http://schemas.microsoft.com/office/drawing/2014/main" id="{4D9002F9-2EB5-BDB9-240C-8780204BFC29}"/>
              </a:ext>
            </a:extLst>
          </p:cNvPr>
          <p:cNvSpPr>
            <a:spLocks noGrp="1"/>
          </p:cNvSpPr>
          <p:nvPr>
            <p:ph type="body" sz="quarter" idx="16"/>
          </p:nvPr>
        </p:nvSpPr>
        <p:spPr>
          <a:xfrm>
            <a:off x="657225" y="413833"/>
            <a:ext cx="10595237" cy="803654"/>
          </a:xfrm>
        </p:spPr>
        <p:txBody>
          <a:bodyPr/>
          <a:lstStyle/>
          <a:p>
            <a:r>
              <a:rPr lang="en-US" sz="3200" b="0" dirty="0">
                <a:solidFill>
                  <a:srgbClr val="FF0000"/>
                </a:solidFill>
              </a:rPr>
              <a:t>All Engagement </a:t>
            </a:r>
            <a:r>
              <a:rPr lang="en-US" sz="3200" dirty="0">
                <a:solidFill>
                  <a:srgbClr val="01A54E"/>
                </a:solidFill>
              </a:rPr>
              <a:t>Activities</a:t>
            </a:r>
            <a:r>
              <a:rPr lang="en-US" sz="3200" b="0" dirty="0">
                <a:solidFill>
                  <a:srgbClr val="FF0000"/>
                </a:solidFill>
              </a:rPr>
              <a:t> Must Be Inclusive</a:t>
            </a:r>
            <a:endParaRPr lang="en-US" sz="3200" b="0" dirty="0">
              <a:solidFill>
                <a:srgbClr val="01A54E"/>
              </a:solidFill>
            </a:endParaRPr>
          </a:p>
        </p:txBody>
      </p:sp>
    </p:spTree>
    <p:extLst>
      <p:ext uri="{BB962C8B-B14F-4D97-AF65-F5344CB8AC3E}">
        <p14:creationId xmlns:p14="http://schemas.microsoft.com/office/powerpoint/2010/main" val="31716770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9094B2-0A7A-E224-13E9-B928DF235CC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D0EF4C6-98CE-C21B-946C-C2A7C12E1EA7}"/>
              </a:ext>
            </a:extLst>
          </p:cNvPr>
          <p:cNvSpPr>
            <a:spLocks noGrp="1"/>
          </p:cNvSpPr>
          <p:nvPr>
            <p:ph type="body" sz="quarter" idx="18"/>
          </p:nvPr>
        </p:nvSpPr>
        <p:spPr>
          <a:xfrm>
            <a:off x="589489" y="1197528"/>
            <a:ext cx="10088035" cy="3849918"/>
          </a:xfrm>
        </p:spPr>
        <p:txBody>
          <a:bodyPr/>
          <a:lstStyle/>
          <a:p>
            <a:pPr marL="342900" indent="-342900">
              <a:spcBef>
                <a:spcPts val="600"/>
              </a:spcBef>
              <a:buClr>
                <a:srgbClr val="01A54E"/>
              </a:buClr>
              <a:buFont typeface="Wingdings" panose="05000000000000000000" pitchFamily="2" charset="2"/>
              <a:buChar char="v"/>
            </a:pPr>
            <a:r>
              <a:rPr lang="en-US" sz="2100" dirty="0">
                <a:solidFill>
                  <a:schemeClr val="bg1"/>
                </a:solidFill>
                <a:highlight>
                  <a:srgbClr val="01A54E"/>
                </a:highlight>
              </a:rPr>
              <a:t>Transparency is key: </a:t>
            </a:r>
            <a:r>
              <a:rPr lang="en-US" sz="2100" dirty="0"/>
              <a:t>Explain clearly who you are, why you are engaging with them, and what the company hopes to achieve through its CSR/Inclusion activities. This openness builds trust and encourages active participation. Ensure that initiatives align with community priorities and cultural values.</a:t>
            </a:r>
          </a:p>
          <a:p>
            <a:pPr marL="342900" indent="-342900">
              <a:spcBef>
                <a:spcPts val="600"/>
              </a:spcBef>
              <a:buClr>
                <a:srgbClr val="01A54E"/>
              </a:buClr>
              <a:buFont typeface="Wingdings" panose="05000000000000000000" pitchFamily="2" charset="2"/>
              <a:buChar char="v"/>
            </a:pPr>
            <a:r>
              <a:rPr lang="en-US" sz="2100" dirty="0">
                <a:solidFill>
                  <a:schemeClr val="bg1"/>
                </a:solidFill>
                <a:highlight>
                  <a:srgbClr val="01A54E"/>
                </a:highlight>
              </a:rPr>
              <a:t>Take a conversational, non-judgmental approach. </a:t>
            </a:r>
            <a:r>
              <a:rPr lang="en-US" sz="2100" dirty="0"/>
              <a:t>This is not about extracting information but about developing a relationship with the community. </a:t>
            </a:r>
          </a:p>
          <a:p>
            <a:pPr marL="342900" indent="-342900">
              <a:spcBef>
                <a:spcPts val="600"/>
              </a:spcBef>
              <a:buClr>
                <a:srgbClr val="01A54E"/>
              </a:buClr>
              <a:buFont typeface="Wingdings" panose="05000000000000000000" pitchFamily="2" charset="2"/>
              <a:buChar char="v"/>
            </a:pPr>
            <a:r>
              <a:rPr lang="en-US" sz="2100" dirty="0"/>
              <a:t>Understand that </a:t>
            </a:r>
            <a:r>
              <a:rPr lang="en-US" sz="2100" dirty="0">
                <a:solidFill>
                  <a:schemeClr val="bg1"/>
                </a:solidFill>
                <a:highlight>
                  <a:srgbClr val="01A54E"/>
                </a:highlight>
              </a:rPr>
              <a:t>not everyone will want to engage</a:t>
            </a:r>
            <a:r>
              <a:rPr lang="en-US" sz="2100" dirty="0"/>
              <a:t>, and that’s perfectly acceptable. This process is as much about the community getting to know your company as it is about you getting to know them.</a:t>
            </a:r>
          </a:p>
          <a:p>
            <a:pPr marL="342900" indent="-342900">
              <a:buClr>
                <a:srgbClr val="01A54E"/>
              </a:buClr>
              <a:buFont typeface="Wingdings" panose="05000000000000000000" pitchFamily="2" charset="2"/>
              <a:buChar char="v"/>
            </a:pPr>
            <a:r>
              <a:rPr lang="en-US" sz="2100" dirty="0">
                <a:solidFill>
                  <a:schemeClr val="bg1"/>
                </a:solidFill>
                <a:highlight>
                  <a:srgbClr val="01A54E"/>
                </a:highlight>
              </a:rPr>
              <a:t>Be empathetic: </a:t>
            </a:r>
            <a:r>
              <a:rPr lang="en-US" sz="2100" dirty="0"/>
              <a:t>Use open </a:t>
            </a:r>
            <a:r>
              <a:rPr lang="en-US" sz="2100" dirty="0" err="1"/>
              <a:t>empatgetic</a:t>
            </a:r>
            <a:r>
              <a:rPr lang="en-US" sz="2100" dirty="0"/>
              <a:t> communication. Acknowledge feelings, respond in a way that shows you understand and care. Listen with the intent to learn and collaborate, rather than dictate solutions. </a:t>
            </a:r>
          </a:p>
          <a:p>
            <a:pPr marL="342900" indent="-342900">
              <a:buClr>
                <a:srgbClr val="01A54E"/>
              </a:buClr>
              <a:buFont typeface="Wingdings" panose="05000000000000000000" pitchFamily="2" charset="2"/>
              <a:buChar char="v"/>
            </a:pPr>
            <a:r>
              <a:rPr lang="en-US" sz="2100" dirty="0">
                <a:solidFill>
                  <a:schemeClr val="bg1"/>
                </a:solidFill>
                <a:highlight>
                  <a:srgbClr val="01A54E"/>
                </a:highlight>
              </a:rPr>
              <a:t>Make sure everyone is heard: </a:t>
            </a:r>
            <a:r>
              <a:rPr lang="en-US" sz="2100" dirty="0"/>
              <a:t>Create inclusive opportunities that enable </a:t>
            </a:r>
            <a:r>
              <a:rPr lang="en-US" sz="2100" dirty="0" err="1"/>
              <a:t>marginalised</a:t>
            </a:r>
            <a:r>
              <a:rPr lang="en-US" sz="2100" dirty="0"/>
              <a:t> or underrepresented groups to interact.</a:t>
            </a:r>
          </a:p>
          <a:p>
            <a:pPr marL="342900" indent="-342900">
              <a:spcBef>
                <a:spcPts val="600"/>
              </a:spcBef>
              <a:buClr>
                <a:srgbClr val="01A54E"/>
              </a:buClr>
              <a:buFont typeface="Wingdings" panose="05000000000000000000" pitchFamily="2" charset="2"/>
              <a:buChar char="v"/>
            </a:pPr>
            <a:endParaRPr lang="en-US" sz="2100" dirty="0"/>
          </a:p>
          <a:p>
            <a:pPr marL="342900" indent="-342900">
              <a:spcBef>
                <a:spcPts val="600"/>
              </a:spcBef>
              <a:buClr>
                <a:srgbClr val="01A54E"/>
              </a:buClr>
              <a:buFont typeface="Wingdings" panose="05000000000000000000" pitchFamily="2" charset="2"/>
              <a:buChar char="v"/>
            </a:pPr>
            <a:endParaRPr lang="en-US" sz="2100" dirty="0"/>
          </a:p>
          <a:p>
            <a:pPr marL="342900" indent="-342900">
              <a:spcBef>
                <a:spcPts val="600"/>
              </a:spcBef>
              <a:buClr>
                <a:srgbClr val="01A54E"/>
              </a:buClr>
              <a:buFont typeface="Wingdings" panose="05000000000000000000" pitchFamily="2" charset="2"/>
              <a:buChar char="v"/>
            </a:pPr>
            <a:endParaRPr lang="en-US" sz="2100" b="1" dirty="0"/>
          </a:p>
          <a:p>
            <a:pPr marL="342900" indent="-342900">
              <a:lnSpc>
                <a:spcPct val="100000"/>
              </a:lnSpc>
              <a:spcBef>
                <a:spcPts val="600"/>
              </a:spcBef>
              <a:buClr>
                <a:srgbClr val="01A54E"/>
              </a:buClr>
              <a:buFont typeface="Wingdings" panose="05000000000000000000" pitchFamily="2" charset="2"/>
              <a:buChar char="v"/>
            </a:pPr>
            <a:endParaRPr lang="en-US" sz="2100" dirty="0"/>
          </a:p>
          <a:p>
            <a:pPr marL="342900" indent="-342900">
              <a:spcBef>
                <a:spcPts val="600"/>
              </a:spcBef>
              <a:buClr>
                <a:srgbClr val="01A54E"/>
              </a:buClr>
              <a:buFont typeface="Wingdings" panose="05000000000000000000" pitchFamily="2" charset="2"/>
              <a:buChar char="v"/>
            </a:pPr>
            <a:endParaRPr lang="en-IE" sz="2100" dirty="0"/>
          </a:p>
        </p:txBody>
      </p:sp>
      <p:sp>
        <p:nvSpPr>
          <p:cNvPr id="3" name="Text Placeholder 2">
            <a:extLst>
              <a:ext uri="{FF2B5EF4-FFF2-40B4-BE49-F238E27FC236}">
                <a16:creationId xmlns:a16="http://schemas.microsoft.com/office/drawing/2014/main" id="{3826CC11-076B-5E12-E9A0-19D93511A20A}"/>
              </a:ext>
            </a:extLst>
          </p:cNvPr>
          <p:cNvSpPr>
            <a:spLocks noGrp="1"/>
          </p:cNvSpPr>
          <p:nvPr>
            <p:ph type="body" sz="quarter" idx="16"/>
          </p:nvPr>
        </p:nvSpPr>
        <p:spPr>
          <a:xfrm>
            <a:off x="657225" y="413833"/>
            <a:ext cx="10595237" cy="803654"/>
          </a:xfrm>
        </p:spPr>
        <p:txBody>
          <a:bodyPr/>
          <a:lstStyle/>
          <a:p>
            <a:r>
              <a:rPr lang="en-US" sz="3200" b="0" dirty="0">
                <a:solidFill>
                  <a:srgbClr val="FF0000"/>
                </a:solidFill>
              </a:rPr>
              <a:t>All Engagement </a:t>
            </a:r>
            <a:r>
              <a:rPr lang="en-US" sz="3200" dirty="0">
                <a:solidFill>
                  <a:srgbClr val="01A54E"/>
                </a:solidFill>
              </a:rPr>
              <a:t>Communication</a:t>
            </a:r>
            <a:r>
              <a:rPr lang="en-US" sz="3200" b="0" dirty="0">
                <a:solidFill>
                  <a:srgbClr val="FF0000"/>
                </a:solidFill>
              </a:rPr>
              <a:t> Must Be Inclusive</a:t>
            </a:r>
            <a:endParaRPr lang="en-US" sz="3200" b="0" dirty="0">
              <a:solidFill>
                <a:srgbClr val="01A54E"/>
              </a:solidFill>
            </a:endParaRPr>
          </a:p>
        </p:txBody>
      </p:sp>
    </p:spTree>
    <p:extLst>
      <p:ext uri="{BB962C8B-B14F-4D97-AF65-F5344CB8AC3E}">
        <p14:creationId xmlns:p14="http://schemas.microsoft.com/office/powerpoint/2010/main" val="72782405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6DE8B4-0E6C-B4EF-46EB-33C14BE16BF8}"/>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0A644DE7-8B50-DC2F-1529-82AEC8D032FB}"/>
              </a:ext>
            </a:extLst>
          </p:cNvPr>
          <p:cNvSpPr>
            <a:spLocks noGrp="1"/>
          </p:cNvSpPr>
          <p:nvPr>
            <p:ph type="body" sz="quarter" idx="18"/>
          </p:nvPr>
        </p:nvSpPr>
        <p:spPr>
          <a:xfrm>
            <a:off x="680177" y="1284293"/>
            <a:ext cx="10831644" cy="3849918"/>
          </a:xfrm>
        </p:spPr>
        <p:txBody>
          <a:bodyPr/>
          <a:lstStyle/>
          <a:p>
            <a:pPr marL="457200" indent="-457200">
              <a:buFont typeface="+mj-lt"/>
              <a:buAutoNum type="arabicPeriod"/>
            </a:pPr>
            <a:r>
              <a:rPr lang="en-US" dirty="0"/>
              <a:t>Clearly define the purpose and objectives of my business community engagement efforts.</a:t>
            </a:r>
          </a:p>
          <a:p>
            <a:pPr marL="457200" indent="-457200">
              <a:buFont typeface="+mj-lt"/>
              <a:buAutoNum type="arabicPeriod"/>
            </a:pPr>
            <a:r>
              <a:rPr lang="en-US" dirty="0"/>
              <a:t>Form and manage effective engagement teams with internal and external stakeholders.</a:t>
            </a:r>
          </a:p>
          <a:p>
            <a:pPr marL="457200" indent="-457200">
              <a:buFont typeface="+mj-lt"/>
              <a:buAutoNum type="arabicPeriod"/>
            </a:pPr>
            <a:r>
              <a:rPr lang="en-US" dirty="0"/>
              <a:t>Select and tailor engagement approaches that align with the community’s needs.</a:t>
            </a:r>
          </a:p>
          <a:p>
            <a:pPr marL="457200" indent="-457200">
              <a:buFont typeface="+mj-lt"/>
              <a:buAutoNum type="arabicPeriod"/>
            </a:pPr>
            <a:r>
              <a:rPr lang="en-US" dirty="0"/>
              <a:t>Implement inclusive community led practices that empower diverse community members.</a:t>
            </a:r>
          </a:p>
        </p:txBody>
      </p:sp>
      <p:sp>
        <p:nvSpPr>
          <p:cNvPr id="14" name="Text Placeholder 13">
            <a:extLst>
              <a:ext uri="{FF2B5EF4-FFF2-40B4-BE49-F238E27FC236}">
                <a16:creationId xmlns:a16="http://schemas.microsoft.com/office/drawing/2014/main" id="{62B91290-8438-DB89-EFE0-2F454FE07936}"/>
              </a:ext>
            </a:extLst>
          </p:cNvPr>
          <p:cNvSpPr>
            <a:spLocks noGrp="1"/>
          </p:cNvSpPr>
          <p:nvPr>
            <p:ph type="body" sz="quarter" idx="16"/>
          </p:nvPr>
        </p:nvSpPr>
        <p:spPr>
          <a:xfrm>
            <a:off x="680177" y="637778"/>
            <a:ext cx="10595237" cy="803654"/>
          </a:xfrm>
        </p:spPr>
        <p:txBody>
          <a:bodyPr/>
          <a:lstStyle/>
          <a:p>
            <a:r>
              <a:rPr lang="en-IE" sz="2800" dirty="0"/>
              <a:t>Learning Outcomes</a:t>
            </a:r>
          </a:p>
        </p:txBody>
      </p:sp>
    </p:spTree>
    <p:extLst>
      <p:ext uri="{BB962C8B-B14F-4D97-AF65-F5344CB8AC3E}">
        <p14:creationId xmlns:p14="http://schemas.microsoft.com/office/powerpoint/2010/main" val="236081116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777018-07F5-A8F1-7826-4A827A1A8B3C}"/>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B70CC9-C25C-0C35-1C66-6582CC41E3F6}"/>
              </a:ext>
            </a:extLst>
          </p:cNvPr>
          <p:cNvSpPr>
            <a:spLocks noGrp="1"/>
          </p:cNvSpPr>
          <p:nvPr>
            <p:ph type="body" sz="quarter" idx="19"/>
          </p:nvPr>
        </p:nvSpPr>
        <p:spPr>
          <a:xfrm>
            <a:off x="969827" y="3200781"/>
            <a:ext cx="3620101" cy="1357756"/>
          </a:xfrm>
        </p:spPr>
        <p:txBody>
          <a:bodyPr>
            <a:normAutofit/>
          </a:bodyPr>
          <a:lstStyle/>
          <a:p>
            <a:r>
              <a:rPr lang="en-US" sz="3900" b="1" dirty="0"/>
              <a:t>Module 6 Part 5</a:t>
            </a:r>
          </a:p>
        </p:txBody>
      </p:sp>
      <p:sp>
        <p:nvSpPr>
          <p:cNvPr id="20" name="Text Placeholder 19">
            <a:extLst>
              <a:ext uri="{FF2B5EF4-FFF2-40B4-BE49-F238E27FC236}">
                <a16:creationId xmlns:a16="http://schemas.microsoft.com/office/drawing/2014/main" id="{A80D4A34-4200-F685-5A08-0C9093700D82}"/>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A13EB92F-9D09-1A19-1606-AF6DCE76B2B4}"/>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C73847D7-B8DC-B8EF-7FA1-33C3D4722225}"/>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3A7AF91E-3E5B-F869-1751-13BD38189FF3}"/>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FD18001F-481C-080B-EF45-A7A0F117902C}"/>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920DCB01-4CC4-7844-726C-857E924DA761}"/>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475E1E87-6B5E-A784-41EC-4011A9628DB4}"/>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AB76815B-ADA8-349B-7469-565521D4DB7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04FF48C9-ADB6-55F1-951F-74902C6713A2}"/>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5BC7DA87-EE59-9B06-1FDC-027A6E748BAE}"/>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26526F84-E90B-DE44-B142-2C88209A1640}"/>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37075D9B-C1F7-4FFD-168C-8D4FC99D3F17}"/>
              </a:ext>
            </a:extLst>
          </p:cNvPr>
          <p:cNvSpPr txBox="1"/>
          <p:nvPr/>
        </p:nvSpPr>
        <p:spPr>
          <a:xfrm>
            <a:off x="4978690" y="2780706"/>
            <a:ext cx="6443868" cy="1661993"/>
          </a:xfrm>
          <a:prstGeom prst="rect">
            <a:avLst/>
          </a:prstGeom>
          <a:noFill/>
        </p:spPr>
        <p:txBody>
          <a:bodyPr wrap="square">
            <a:spAutoFit/>
          </a:bodyPr>
          <a:lstStyle/>
          <a:p>
            <a:pPr>
              <a:lnSpc>
                <a:spcPct val="100000"/>
              </a:lnSpc>
              <a:spcAft>
                <a:spcPts val="1200"/>
              </a:spcAft>
            </a:pPr>
            <a:r>
              <a:rPr lang="en-US" sz="3400" b="1" kern="100" dirty="0">
                <a:solidFill>
                  <a:schemeClr val="bg1"/>
                </a:solidFill>
                <a:latin typeface="+mn-lt"/>
                <a:cs typeface="Times New Roman" panose="02020603050405020304" pitchFamily="18" charset="0"/>
              </a:rPr>
              <a:t>Part 5: </a:t>
            </a:r>
            <a:r>
              <a:rPr lang="en-US" sz="3400" b="0" kern="100" dirty="0">
                <a:solidFill>
                  <a:schemeClr val="bg1"/>
                </a:solidFill>
                <a:cs typeface="Times New Roman" panose="02020603050405020304" pitchFamily="18" charset="0"/>
              </a:rPr>
              <a:t>Create a Community Engagement Framework &amp; Develop a Collaborative Action Plan</a:t>
            </a:r>
            <a:endParaRPr lang="en-US" sz="3400" b="0" kern="100" dirty="0">
              <a:solidFill>
                <a:schemeClr val="bg1"/>
              </a:solidFill>
              <a:latin typeface="+mn-lt"/>
              <a:cs typeface="Times New Roman" panose="02020603050405020304" pitchFamily="18" charset="0"/>
            </a:endParaRPr>
          </a:p>
        </p:txBody>
      </p:sp>
    </p:spTree>
    <p:extLst>
      <p:ext uri="{BB962C8B-B14F-4D97-AF65-F5344CB8AC3E}">
        <p14:creationId xmlns:p14="http://schemas.microsoft.com/office/powerpoint/2010/main" val="40288027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B8EFD24-32A7-9AD7-C757-F0C10AEEC395}"/>
              </a:ext>
            </a:extLst>
          </p:cNvPr>
          <p:cNvSpPr>
            <a:spLocks noGrp="1"/>
          </p:cNvSpPr>
          <p:nvPr>
            <p:ph type="body" sz="quarter" idx="13"/>
          </p:nvPr>
        </p:nvSpPr>
        <p:spPr>
          <a:xfrm>
            <a:off x="6346104" y="1659919"/>
            <a:ext cx="5055171" cy="945575"/>
          </a:xfrm>
        </p:spPr>
        <p:txBody>
          <a:bodyPr>
            <a:noAutofit/>
          </a:bodyPr>
          <a:lstStyle/>
          <a:p>
            <a:r>
              <a:rPr lang="en-IE" sz="3800" b="0" dirty="0"/>
              <a:t>Develop A Community Engagement Framework</a:t>
            </a:r>
          </a:p>
          <a:p>
            <a:endParaRPr lang="en-IE" sz="3800" dirty="0"/>
          </a:p>
        </p:txBody>
      </p:sp>
      <p:sp>
        <p:nvSpPr>
          <p:cNvPr id="5" name="Text Placeholder 4">
            <a:extLst>
              <a:ext uri="{FF2B5EF4-FFF2-40B4-BE49-F238E27FC236}">
                <a16:creationId xmlns:a16="http://schemas.microsoft.com/office/drawing/2014/main" id="{A8308972-A507-075D-7BBD-46D25F9077F6}"/>
              </a:ext>
            </a:extLst>
          </p:cNvPr>
          <p:cNvSpPr>
            <a:spLocks noGrp="1"/>
          </p:cNvSpPr>
          <p:nvPr>
            <p:ph type="body" sz="quarter" idx="43"/>
          </p:nvPr>
        </p:nvSpPr>
        <p:spPr>
          <a:xfrm>
            <a:off x="6422303" y="3447831"/>
            <a:ext cx="5055171" cy="2333844"/>
          </a:xfrm>
        </p:spPr>
        <p:txBody>
          <a:bodyPr>
            <a:normAutofit fontScale="92500" lnSpcReduction="10000"/>
          </a:bodyPr>
          <a:lstStyle/>
          <a:p>
            <a:r>
              <a:rPr lang="en-US" dirty="0">
                <a:solidFill>
                  <a:srgbClr val="083F59"/>
                </a:solidFill>
              </a:rPr>
              <a:t>Developing a </a:t>
            </a:r>
            <a:r>
              <a:rPr lang="en-US" b="1" dirty="0">
                <a:solidFill>
                  <a:srgbClr val="083F59"/>
                </a:solidFill>
              </a:rPr>
              <a:t>Community Engagement Framework</a:t>
            </a:r>
            <a:r>
              <a:rPr lang="en-US" dirty="0">
                <a:solidFill>
                  <a:srgbClr val="083F59"/>
                </a:solidFill>
              </a:rPr>
              <a:t> helps SMEs </a:t>
            </a:r>
            <a:r>
              <a:rPr lang="en-US" b="1" dirty="0">
                <a:solidFill>
                  <a:srgbClr val="083F59"/>
                </a:solidFill>
              </a:rPr>
              <a:t>build stronger relationships, drive social impact, and contribute to long-term community development</a:t>
            </a:r>
            <a:r>
              <a:rPr lang="en-US" dirty="0">
                <a:solidFill>
                  <a:srgbClr val="083F59"/>
                </a:solidFill>
              </a:rPr>
              <a:t>. By following these steps, businesses can ensure their engagement is </a:t>
            </a:r>
            <a:r>
              <a:rPr lang="en-US" b="1" dirty="0">
                <a:solidFill>
                  <a:srgbClr val="083F59"/>
                </a:solidFill>
              </a:rPr>
              <a:t>purpose-driven, inclusive, and sustainable</a:t>
            </a:r>
            <a:r>
              <a:rPr lang="en-US" dirty="0">
                <a:solidFill>
                  <a:srgbClr val="083F59"/>
                </a:solidFill>
              </a:rPr>
              <a:t>.</a:t>
            </a:r>
            <a:endParaRPr lang="en-IE" dirty="0">
              <a:solidFill>
                <a:srgbClr val="083F59"/>
              </a:solidFill>
            </a:endParaRPr>
          </a:p>
        </p:txBody>
      </p:sp>
      <p:pic>
        <p:nvPicPr>
          <p:cNvPr id="3" name="Picture Placeholder 2" descr="A person looking at a computer&#10;&#10;AI-generated content may be incorrect.">
            <a:extLst>
              <a:ext uri="{FF2B5EF4-FFF2-40B4-BE49-F238E27FC236}">
                <a16:creationId xmlns:a16="http://schemas.microsoft.com/office/drawing/2014/main" id="{100E3263-B317-9FCA-6E9C-D1D261735B4A}"/>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Tree>
    <p:extLst>
      <p:ext uri="{BB962C8B-B14F-4D97-AF65-F5344CB8AC3E}">
        <p14:creationId xmlns:p14="http://schemas.microsoft.com/office/powerpoint/2010/main" val="34270702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3B921-A5D2-3E73-C015-072AAE4B366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C7FC65F-E775-28F7-2821-615E26DEC9ED}"/>
              </a:ext>
            </a:extLst>
          </p:cNvPr>
          <p:cNvSpPr>
            <a:spLocks noGrp="1"/>
          </p:cNvSpPr>
          <p:nvPr>
            <p:ph type="body" sz="quarter" idx="18"/>
          </p:nvPr>
        </p:nvSpPr>
        <p:spPr>
          <a:xfrm>
            <a:off x="884105" y="1226554"/>
            <a:ext cx="10595237" cy="3849918"/>
          </a:xfrm>
        </p:spPr>
        <p:txBody>
          <a:bodyPr/>
          <a:lstStyle/>
          <a:p>
            <a:pPr marL="0" indent="0"/>
            <a:r>
              <a:rPr lang="en-US" dirty="0"/>
              <a:t>A </a:t>
            </a:r>
            <a:r>
              <a:rPr lang="en-US" b="1" dirty="0"/>
              <a:t>Community Engagement Framework</a:t>
            </a:r>
            <a:r>
              <a:rPr lang="en-US" dirty="0"/>
              <a:t> is essential for businesses to ensure their engagement efforts are </a:t>
            </a:r>
            <a:r>
              <a:rPr lang="en-US" b="1" dirty="0"/>
              <a:t>strategic, consistent, and impactful</a:t>
            </a:r>
            <a:r>
              <a:rPr lang="en-US" dirty="0"/>
              <a:t>. Without a structured approach, community interactions can become fragmented, reactive, or lack long-term sustainability. A well-designed framework helps businesses </a:t>
            </a:r>
            <a:r>
              <a:rPr lang="en-US" b="1" dirty="0"/>
              <a:t>define clear goals, identify key stakeholders, choose appropriate engagement methods, and measure success</a:t>
            </a:r>
            <a:r>
              <a:rPr lang="en-US" dirty="0"/>
              <a:t> over time.</a:t>
            </a:r>
          </a:p>
          <a:p>
            <a:pPr marL="0" indent="0"/>
            <a:r>
              <a:rPr lang="en-US" dirty="0"/>
              <a:t>By developing a framework, businesses can </a:t>
            </a:r>
            <a:r>
              <a:rPr lang="en-US" b="1" dirty="0"/>
              <a:t>align their engagement activities with their values and business objectives</a:t>
            </a:r>
            <a:r>
              <a:rPr lang="en-US" dirty="0"/>
              <a:t>, ensuring that their efforts are not just beneficial to the community but also contribute to brand trust, customer loyalty, and social impact. It also enables businesses to be </a:t>
            </a:r>
            <a:r>
              <a:rPr lang="en-US" b="1" dirty="0"/>
              <a:t>proactive and adaptive</a:t>
            </a:r>
            <a:r>
              <a:rPr lang="en-US" dirty="0"/>
              <a:t>, responding effectively to community needs while enabling </a:t>
            </a:r>
            <a:r>
              <a:rPr lang="en-US" b="1" dirty="0"/>
              <a:t>stronger, more meaningful relationships</a:t>
            </a:r>
            <a:r>
              <a:rPr lang="en-US" dirty="0"/>
              <a:t> with stakeholders. A solid framework provides a roadmap for sustainable, inclusive, and purpose-driven engagement.</a:t>
            </a:r>
          </a:p>
        </p:txBody>
      </p:sp>
      <p:sp>
        <p:nvSpPr>
          <p:cNvPr id="3" name="Text Placeholder 2">
            <a:extLst>
              <a:ext uri="{FF2B5EF4-FFF2-40B4-BE49-F238E27FC236}">
                <a16:creationId xmlns:a16="http://schemas.microsoft.com/office/drawing/2014/main" id="{C23775FB-2EEE-9888-CABD-10BE6925F722}"/>
              </a:ext>
            </a:extLst>
          </p:cNvPr>
          <p:cNvSpPr>
            <a:spLocks noGrp="1"/>
          </p:cNvSpPr>
          <p:nvPr>
            <p:ph type="body" sz="quarter" idx="16"/>
          </p:nvPr>
        </p:nvSpPr>
        <p:spPr>
          <a:xfrm>
            <a:off x="798381" y="560551"/>
            <a:ext cx="10595237" cy="803654"/>
          </a:xfrm>
        </p:spPr>
        <p:txBody>
          <a:bodyPr/>
          <a:lstStyle/>
          <a:p>
            <a:r>
              <a:rPr lang="en-IE" sz="3200" b="0" dirty="0">
                <a:solidFill>
                  <a:srgbClr val="FF0000"/>
                </a:solidFill>
              </a:rPr>
              <a:t>Develop A Community Engagement Framework</a:t>
            </a:r>
          </a:p>
        </p:txBody>
      </p:sp>
    </p:spTree>
    <p:extLst>
      <p:ext uri="{BB962C8B-B14F-4D97-AF65-F5344CB8AC3E}">
        <p14:creationId xmlns:p14="http://schemas.microsoft.com/office/powerpoint/2010/main" val="4023402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6C1CB34-260A-0FA5-B698-154E631EE638}"/>
              </a:ext>
            </a:extLst>
          </p:cNvPr>
          <p:cNvSpPr>
            <a:spLocks noGrp="1"/>
          </p:cNvSpPr>
          <p:nvPr>
            <p:ph type="body" sz="quarter" idx="18"/>
          </p:nvPr>
        </p:nvSpPr>
        <p:spPr>
          <a:xfrm>
            <a:off x="884105" y="950329"/>
            <a:ext cx="10269670" cy="3849918"/>
          </a:xfrm>
        </p:spPr>
        <p:txBody>
          <a:bodyPr/>
          <a:lstStyle/>
          <a:p>
            <a:pPr marL="0" indent="0"/>
            <a:r>
              <a:rPr lang="en-US" dirty="0"/>
              <a:t>The purpose of this section is for SMEs to create a community-inclusive engagement framework to build meaningful connections with their local community, ensuring that all individuals feel valued and heard. The </a:t>
            </a:r>
            <a:r>
              <a:rPr lang="en-US" b="1" dirty="0"/>
              <a:t>Community Engagement Framework</a:t>
            </a:r>
            <a:r>
              <a:rPr lang="en-US" dirty="0"/>
              <a:t> provides a </a:t>
            </a:r>
            <a:r>
              <a:rPr lang="en-US" b="1" dirty="0"/>
              <a:t>structured roadmap</a:t>
            </a:r>
            <a:r>
              <a:rPr lang="en-US" dirty="0"/>
              <a:t> that helps SMEs achieve the goals outlined in your section. It transforms intentions into </a:t>
            </a:r>
            <a:r>
              <a:rPr lang="en-US" b="1" dirty="0"/>
              <a:t>actionable strategies</a:t>
            </a:r>
            <a:r>
              <a:rPr lang="en-US" dirty="0"/>
              <a:t>, ensuring engagement is </a:t>
            </a:r>
            <a:r>
              <a:rPr lang="en-US" b="1" dirty="0"/>
              <a:t>inclusive, meaningful, and sustainable</a:t>
            </a:r>
            <a:r>
              <a:rPr lang="en-US" dirty="0"/>
              <a:t>.</a:t>
            </a:r>
          </a:p>
          <a:p>
            <a:pPr marL="342900" indent="-342900">
              <a:buFont typeface="Wingdings" panose="05000000000000000000" pitchFamily="2" charset="2"/>
              <a:buChar char="v"/>
            </a:pPr>
            <a:r>
              <a:rPr lang="en-US" b="1" dirty="0"/>
              <a:t>Strategic Alignment: </a:t>
            </a:r>
            <a:r>
              <a:rPr lang="en-US" dirty="0"/>
              <a:t>A framework ensures that SMEs build meaningful connections by providing clear goals, engagement methods, and evaluation strategies, reinforcing inclusivity and long-term impact.</a:t>
            </a:r>
          </a:p>
          <a:p>
            <a:pPr marL="342900" indent="-342900">
              <a:buFont typeface="Wingdings" panose="05000000000000000000" pitchFamily="2" charset="2"/>
              <a:buChar char="v"/>
            </a:pPr>
            <a:r>
              <a:rPr lang="en-US" b="1" dirty="0"/>
              <a:t>Inclusivity and Collaboration: </a:t>
            </a:r>
            <a:r>
              <a:rPr lang="en-US" dirty="0"/>
              <a:t>By embracing diversity and empowering </a:t>
            </a:r>
            <a:r>
              <a:rPr lang="en-US" dirty="0" err="1"/>
              <a:t>marginalised</a:t>
            </a:r>
            <a:r>
              <a:rPr lang="en-US" dirty="0"/>
              <a:t> groups, SMEs can design engagement strategies that enable participation from all community members, ensuring that everyone feels valued and heard.</a:t>
            </a:r>
          </a:p>
        </p:txBody>
      </p:sp>
      <p:sp>
        <p:nvSpPr>
          <p:cNvPr id="3" name="Text Placeholder 2">
            <a:extLst>
              <a:ext uri="{FF2B5EF4-FFF2-40B4-BE49-F238E27FC236}">
                <a16:creationId xmlns:a16="http://schemas.microsoft.com/office/drawing/2014/main" id="{068A895A-6581-84F4-32B9-3C5A943F7CEC}"/>
              </a:ext>
            </a:extLst>
          </p:cNvPr>
          <p:cNvSpPr>
            <a:spLocks noGrp="1"/>
          </p:cNvSpPr>
          <p:nvPr>
            <p:ph type="body" sz="quarter" idx="16"/>
          </p:nvPr>
        </p:nvSpPr>
        <p:spPr>
          <a:xfrm>
            <a:off x="798381" y="422900"/>
            <a:ext cx="10595237" cy="803654"/>
          </a:xfrm>
        </p:spPr>
        <p:txBody>
          <a:bodyPr/>
          <a:lstStyle/>
          <a:p>
            <a:r>
              <a:rPr lang="en-IE" sz="3200" b="0" dirty="0">
                <a:solidFill>
                  <a:srgbClr val="FF0000"/>
                </a:solidFill>
              </a:rPr>
              <a:t>Develop A Community Engagement Framework</a:t>
            </a:r>
          </a:p>
        </p:txBody>
      </p:sp>
    </p:spTree>
    <p:extLst>
      <p:ext uri="{BB962C8B-B14F-4D97-AF65-F5344CB8AC3E}">
        <p14:creationId xmlns:p14="http://schemas.microsoft.com/office/powerpoint/2010/main" val="1533978808"/>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40810</TotalTime>
  <Words>8648</Words>
  <Application>Microsoft Office PowerPoint</Application>
  <PresentationFormat>Widescreen</PresentationFormat>
  <Paragraphs>503</Paragraphs>
  <Slides>64</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64</vt:i4>
      </vt:variant>
    </vt:vector>
  </HeadingPairs>
  <TitlesOfParts>
    <vt:vector size="75" baseType="lpstr">
      <vt:lpstr>adobe-clean</vt:lpstr>
      <vt:lpstr>Aharoni</vt:lpstr>
      <vt:lpstr>-apple-system</vt:lpstr>
      <vt:lpstr>Arial</vt:lpstr>
      <vt:lpstr>Calibri</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1044</cp:revision>
  <dcterms:created xsi:type="dcterms:W3CDTF">2020-10-14T13:32:04Z</dcterms:created>
  <dcterms:modified xsi:type="dcterms:W3CDTF">2025-06-11T11:44:23Z</dcterms:modified>
</cp:coreProperties>
</file>