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45"/>
  </p:notesMasterIdLst>
  <p:handoutMasterIdLst>
    <p:handoutMasterId r:id="rId46"/>
  </p:handoutMasterIdLst>
  <p:sldIdLst>
    <p:sldId id="5871" r:id="rId2"/>
    <p:sldId id="257" r:id="rId3"/>
    <p:sldId id="5880" r:id="rId4"/>
    <p:sldId id="5837" r:id="rId5"/>
    <p:sldId id="5843" r:id="rId6"/>
    <p:sldId id="5841" r:id="rId7"/>
    <p:sldId id="5572" r:id="rId8"/>
    <p:sldId id="5574" r:id="rId9"/>
    <p:sldId id="5576" r:id="rId10"/>
    <p:sldId id="5580" r:id="rId11"/>
    <p:sldId id="5445" r:id="rId12"/>
    <p:sldId id="5575" r:id="rId13"/>
    <p:sldId id="5600" r:id="rId14"/>
    <p:sldId id="5446" r:id="rId15"/>
    <p:sldId id="5461" r:id="rId16"/>
    <p:sldId id="5464" r:id="rId17"/>
    <p:sldId id="5875" r:id="rId18"/>
    <p:sldId id="5579" r:id="rId19"/>
    <p:sldId id="5592" r:id="rId20"/>
    <p:sldId id="5597" r:id="rId21"/>
    <p:sldId id="5828" r:id="rId22"/>
    <p:sldId id="5584" r:id="rId23"/>
    <p:sldId id="5599" r:id="rId24"/>
    <p:sldId id="5607" r:id="rId25"/>
    <p:sldId id="5586" r:id="rId26"/>
    <p:sldId id="5587" r:id="rId27"/>
    <p:sldId id="5588" r:id="rId28"/>
    <p:sldId id="5470" r:id="rId29"/>
    <p:sldId id="5876" r:id="rId30"/>
    <p:sldId id="5877" r:id="rId31"/>
    <p:sldId id="5610" r:id="rId32"/>
    <p:sldId id="5612" r:id="rId33"/>
    <p:sldId id="5611" r:id="rId34"/>
    <p:sldId id="5681" r:id="rId35"/>
    <p:sldId id="5614" r:id="rId36"/>
    <p:sldId id="5541" r:id="rId37"/>
    <p:sldId id="5542" r:id="rId38"/>
    <p:sldId id="5615" r:id="rId39"/>
    <p:sldId id="5682" r:id="rId40"/>
    <p:sldId id="5616" r:id="rId41"/>
    <p:sldId id="5879" r:id="rId42"/>
    <p:sldId id="5842" r:id="rId43"/>
    <p:sldId id="5874"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72B5"/>
    <a:srgbClr val="702E8C"/>
    <a:srgbClr val="083F59"/>
    <a:srgbClr val="DF4625"/>
    <a:srgbClr val="ED028C"/>
    <a:srgbClr val="05AAA3"/>
    <a:srgbClr val="01A54E"/>
    <a:srgbClr val="FCB913"/>
    <a:srgbClr val="FFCC66"/>
    <a:srgbClr val="D9A0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91" autoAdjust="0"/>
    <p:restoredTop sz="96281"/>
  </p:normalViewPr>
  <p:slideViewPr>
    <p:cSldViewPr snapToGrid="0" snapToObjects="1">
      <p:cViewPr varScale="1">
        <p:scale>
          <a:sx n="65" d="100"/>
          <a:sy n="65" d="100"/>
        </p:scale>
        <p:origin x="96"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CFCC51-A05E-3912-6816-4A411F98032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7A7E99C-6B68-7BCC-4413-DE983D32AFA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7BC3C7-C9A1-468B-9B51-14A000B8BA6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491A85B-196D-BB79-3AA9-4304BAB0A436}"/>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1487677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6DE40C-B1DC-0244-4EF8-D3407B85EC3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089357C-F0E9-FD46-0841-F8995802213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A2ACF57-024E-C68D-D9DC-2B027DAEED9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6990F69-306B-DDDB-ED48-8F0B17DCAF27}"/>
              </a:ext>
            </a:extLst>
          </p:cNvPr>
          <p:cNvSpPr>
            <a:spLocks noGrp="1"/>
          </p:cNvSpPr>
          <p:nvPr>
            <p:ph type="sldNum" sz="quarter" idx="5"/>
          </p:nvPr>
        </p:nvSpPr>
        <p:spPr/>
        <p:txBody>
          <a:bodyPr/>
          <a:lstStyle/>
          <a:p>
            <a:fld id="{4BE5DE82-CF29-044D-9158-06A811149881}" type="slidenum">
              <a:rPr lang="en-US" smtClean="0"/>
              <a:t>43</a:t>
            </a:fld>
            <a:endParaRPr lang="en-US"/>
          </a:p>
        </p:txBody>
      </p:sp>
    </p:spTree>
    <p:extLst>
      <p:ext uri="{BB962C8B-B14F-4D97-AF65-F5344CB8AC3E}">
        <p14:creationId xmlns:p14="http://schemas.microsoft.com/office/powerpoint/2010/main" val="74442318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784878"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85602982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97" Type="http://schemas.openxmlformats.org/officeDocument/2006/relationships/slideLayout" Target="../slideLayouts/slideLayout97.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60" r:id="rId18"/>
    <p:sldLayoutId id="2147483903" r:id="rId19"/>
    <p:sldLayoutId id="2147483961" r:id="rId20"/>
    <p:sldLayoutId id="2147483951" r:id="rId21"/>
    <p:sldLayoutId id="2147483967" r:id="rId22"/>
    <p:sldLayoutId id="2147483945" r:id="rId23"/>
    <p:sldLayoutId id="2147483962" r:id="rId24"/>
    <p:sldLayoutId id="2147483937" r:id="rId25"/>
    <p:sldLayoutId id="2147483963" r:id="rId26"/>
    <p:sldLayoutId id="2147483904" r:id="rId27"/>
    <p:sldLayoutId id="2147483913" r:id="rId28"/>
    <p:sldLayoutId id="2147483964" r:id="rId29"/>
    <p:sldLayoutId id="2147483928" r:id="rId30"/>
    <p:sldLayoutId id="2147483946" r:id="rId31"/>
    <p:sldLayoutId id="2147483947" r:id="rId32"/>
    <p:sldLayoutId id="2147483914" r:id="rId33"/>
    <p:sldLayoutId id="2147483891" r:id="rId34"/>
    <p:sldLayoutId id="2147483934" r:id="rId35"/>
    <p:sldLayoutId id="2147483944" r:id="rId36"/>
    <p:sldLayoutId id="2147483880" r:id="rId37"/>
    <p:sldLayoutId id="2147483922" r:id="rId38"/>
    <p:sldLayoutId id="2147483940" r:id="rId39"/>
    <p:sldLayoutId id="2147483932" r:id="rId40"/>
    <p:sldLayoutId id="2147483941" r:id="rId41"/>
    <p:sldLayoutId id="2147483936" r:id="rId42"/>
    <p:sldLayoutId id="2147483938" r:id="rId43"/>
    <p:sldLayoutId id="2147483933" r:id="rId44"/>
    <p:sldLayoutId id="2147483935" r:id="rId45"/>
    <p:sldLayoutId id="2147483949" r:id="rId46"/>
    <p:sldLayoutId id="2147483948" r:id="rId47"/>
    <p:sldLayoutId id="2147483939" r:id="rId48"/>
    <p:sldLayoutId id="2147483923" r:id="rId49"/>
    <p:sldLayoutId id="2147483942" r:id="rId50"/>
    <p:sldLayoutId id="2147483955" r:id="rId51"/>
    <p:sldLayoutId id="2147483893" r:id="rId52"/>
    <p:sldLayoutId id="2147483952" r:id="rId53"/>
    <p:sldLayoutId id="2147483953" r:id="rId54"/>
    <p:sldLayoutId id="2147483943" r:id="rId55"/>
    <p:sldLayoutId id="2147483957" r:id="rId56"/>
    <p:sldLayoutId id="2147483958" r:id="rId57"/>
    <p:sldLayoutId id="2147483954" r:id="rId58"/>
    <p:sldLayoutId id="2147483965" r:id="rId59"/>
    <p:sldLayoutId id="2147483931" r:id="rId60"/>
    <p:sldLayoutId id="2147483956" r:id="rId61"/>
    <p:sldLayoutId id="2147483924" r:id="rId62"/>
    <p:sldLayoutId id="2147483966" r:id="rId63"/>
    <p:sldLayoutId id="2147483907" r:id="rId64"/>
    <p:sldLayoutId id="2147483915" r:id="rId65"/>
    <p:sldLayoutId id="2147483916" r:id="rId66"/>
    <p:sldLayoutId id="2147483917" r:id="rId67"/>
    <p:sldLayoutId id="2147483950" r:id="rId68"/>
    <p:sldLayoutId id="2147483879" r:id="rId69"/>
    <p:sldLayoutId id="2147483929" r:id="rId70"/>
    <p:sldLayoutId id="2147483925" r:id="rId71"/>
    <p:sldLayoutId id="2147483918" r:id="rId72"/>
    <p:sldLayoutId id="2147483930" r:id="rId73"/>
    <p:sldLayoutId id="2147483888" r:id="rId74"/>
    <p:sldLayoutId id="2147483911" r:id="rId75"/>
    <p:sldLayoutId id="2147483912" r:id="rId76"/>
    <p:sldLayoutId id="2147483878" r:id="rId77"/>
    <p:sldLayoutId id="2147483908" r:id="rId78"/>
    <p:sldLayoutId id="2147483910" r:id="rId79"/>
    <p:sldLayoutId id="2147483909" r:id="rId80"/>
    <p:sldLayoutId id="2147483892" r:id="rId81"/>
    <p:sldLayoutId id="2147483959" r:id="rId82"/>
    <p:sldLayoutId id="2147483890" r:id="rId83"/>
    <p:sldLayoutId id="2147483877" r:id="rId84"/>
    <p:sldLayoutId id="2147483898" r:id="rId85"/>
    <p:sldLayoutId id="2147483889" r:id="rId86"/>
    <p:sldLayoutId id="2147483905" r:id="rId87"/>
    <p:sldLayoutId id="2147483926" r:id="rId88"/>
    <p:sldLayoutId id="2147483927" r:id="rId89"/>
    <p:sldLayoutId id="2147483906" r:id="rId90"/>
    <p:sldLayoutId id="2147483841" r:id="rId91"/>
    <p:sldLayoutId id="2147483894" r:id="rId92"/>
    <p:sldLayoutId id="2147483840" r:id="rId93"/>
    <p:sldLayoutId id="2147483833" r:id="rId94"/>
    <p:sldLayoutId id="2147483895" r:id="rId95"/>
    <p:sldLayoutId id="2147483847" r:id="rId96"/>
    <p:sldLayoutId id="2147483896" r:id="rId97"/>
    <p:sldLayoutId id="2147483853" r:id="rId98"/>
    <p:sldLayoutId id="2147483968" r:id="rId9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auditboard.com/blog/culture-audits-3-tips-for-assessing-your-corporate-culture/" TargetMode="External"/><Relationship Id="rId1" Type="http://schemas.openxmlformats.org/officeDocument/2006/relationships/slideLayout" Target="../slideLayouts/slideLayout37.xml"/></Relationships>
</file>

<file path=ppt/slides/_rels/slide11.xml.rels><?xml version="1.0" encoding="UTF-8" standalone="yes"?>
<Relationships xmlns="http://schemas.openxmlformats.org/package/2006/relationships"><Relationship Id="rId3" Type="http://schemas.openxmlformats.org/officeDocument/2006/relationships/hyperlink" Target="https://remote.com/blog/diversity-audits#what-does-a-diversity-audit-do-for-employers" TargetMode="External"/><Relationship Id="rId2" Type="http://schemas.openxmlformats.org/officeDocument/2006/relationships/image" Target="../media/image15.png"/><Relationship Id="rId1" Type="http://schemas.openxmlformats.org/officeDocument/2006/relationships/slideLayout" Target="../slideLayouts/slideLayout76.xml"/></Relationships>
</file>

<file path=ppt/slides/_rels/slide12.xml.rels><?xml version="1.0" encoding="UTF-8" standalone="yes"?>
<Relationships xmlns="http://schemas.openxmlformats.org/package/2006/relationships"><Relationship Id="rId2" Type="http://schemas.openxmlformats.org/officeDocument/2006/relationships/hyperlink" Target="https://www.modernhealth.com/post/inclusive-culture-at-work-why-is-it-important" TargetMode="External"/><Relationship Id="rId1" Type="http://schemas.openxmlformats.org/officeDocument/2006/relationships/slideLayout" Target="../slideLayouts/slideLayout69.xml"/></Relationships>
</file>

<file path=ppt/slides/_rels/slide13.xml.rels><?xml version="1.0" encoding="UTF-8" standalone="yes"?>
<Relationships xmlns="http://schemas.openxmlformats.org/package/2006/relationships"><Relationship Id="rId3" Type="http://schemas.openxmlformats.org/officeDocument/2006/relationships/hyperlink" Target="https://www.modernhealth.com/post/inclusive-culture-at-work-why-is-it-important" TargetMode="External"/><Relationship Id="rId2" Type="http://schemas.openxmlformats.org/officeDocument/2006/relationships/hyperlink" Target="https://www.mckinsey.com/featured-insights/diversity-and-inclusion/diversity-matters-even-more-the-case-for-holistic-impact" TargetMode="External"/><Relationship Id="rId1" Type="http://schemas.openxmlformats.org/officeDocument/2006/relationships/slideLayout" Target="../slideLayouts/slideLayout69.xml"/><Relationship Id="rId4" Type="http://schemas.openxmlformats.org/officeDocument/2006/relationships/hyperlink" Target="https://remote.com/blog/diversity-audits#what-does-a-diversity-audit-do-for-employers"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remote.com/blog/diversity-audits#what-does-a-diversity-audit-do-for-employers" TargetMode="External"/><Relationship Id="rId1" Type="http://schemas.openxmlformats.org/officeDocument/2006/relationships/slideLayout" Target="../slideLayouts/slideLayout76.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peoplethriver.com/what-is-inclusive-culture/#:~:text=Organizations%20with%20inclusive%20cultures%20embrace,invested%20in%20the%20organization's%20success." TargetMode="External"/><Relationship Id="rId1" Type="http://schemas.openxmlformats.org/officeDocument/2006/relationships/slideLayout" Target="../slideLayouts/slideLayout76.xml"/></Relationships>
</file>

<file path=ppt/slides/_rels/slide16.xml.rels><?xml version="1.0" encoding="UTF-8" standalone="yes"?>
<Relationships xmlns="http://schemas.openxmlformats.org/package/2006/relationships"><Relationship Id="rId3" Type="http://schemas.openxmlformats.org/officeDocument/2006/relationships/hyperlink" Target="https://peoplethriver.com/what-is-inclusive-culture/#:~:text=Organizations%20with%20inclusive%20cultures%20embrace,invested%20in%20the%20organization's%20success." TargetMode="External"/><Relationship Id="rId2" Type="http://schemas.openxmlformats.org/officeDocument/2006/relationships/hyperlink" Target="https://www.officespacesoftware.com/blog/inclusive-company-culture/" TargetMode="External"/><Relationship Id="rId1" Type="http://schemas.openxmlformats.org/officeDocument/2006/relationships/slideLayout" Target="../slideLayouts/slideLayout76.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hyperlink" Target="https://wspolczesny.szczecin.pl/pl/teatr-maly" TargetMode="External"/><Relationship Id="rId2" Type="http://schemas.openxmlformats.org/officeDocument/2006/relationships/image" Target="../media/image19.jpeg"/><Relationship Id="rId1" Type="http://schemas.openxmlformats.org/officeDocument/2006/relationships/slideLayout" Target="../slideLayouts/slideLayout97.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www.auditboard.com/blog/culture-audits-3-tips-for-assessing-your-corporate-culture/" TargetMode="External"/><Relationship Id="rId1" Type="http://schemas.openxmlformats.org/officeDocument/2006/relationships/slideLayout" Target="../slideLayouts/slideLayout37.xml"/></Relationships>
</file>

<file path=ppt/slides/_rels/slide19.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69.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9.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hyperlink" Target="https://www.caseware.com/resources/blog/culture-audits-what-they-are-and-how-to-conduct-them/" TargetMode="External"/><Relationship Id="rId1" Type="http://schemas.openxmlformats.org/officeDocument/2006/relationships/slideLayout" Target="../slideLayouts/slideLayout69.xml"/></Relationships>
</file>

<file path=ppt/slides/_rels/slide21.xml.rels><?xml version="1.0" encoding="UTF-8" standalone="yes"?>
<Relationships xmlns="http://schemas.openxmlformats.org/package/2006/relationships"><Relationship Id="rId3" Type="http://schemas.openxmlformats.org/officeDocument/2006/relationships/hyperlink" Target="https://www.consultancy.uk/news/29076/uk-smes-failing-staff-on-di-support" TargetMode="External"/><Relationship Id="rId2" Type="http://schemas.openxmlformats.org/officeDocument/2006/relationships/image" Target="../media/image21.jpeg"/><Relationship Id="rId1" Type="http://schemas.openxmlformats.org/officeDocument/2006/relationships/slideLayout" Target="../slideLayouts/slideLayout49.xml"/></Relationships>
</file>

<file path=ppt/slides/_rels/slide22.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69.xml"/><Relationship Id="rId5" Type="http://schemas.openxmlformats.org/officeDocument/2006/relationships/image" Target="../media/image22.png"/><Relationship Id="rId4" Type="http://schemas.openxmlformats.org/officeDocument/2006/relationships/hyperlink" Target="https://www.surveymonkey.com/mp/survey-question-types/"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7.xml.rels><?xml version="1.0" encoding="UTF-8" standalone="yes"?>
<Relationships xmlns="http://schemas.openxmlformats.org/package/2006/relationships"><Relationship Id="rId3" Type="http://schemas.openxmlformats.org/officeDocument/2006/relationships/hyperlink" Target="https://www.ey.com/en_ro/news/2024/04/-ey-european-dei-index-companies-in-europe-are-still-behind" TargetMode="External"/><Relationship Id="rId2" Type="http://schemas.openxmlformats.org/officeDocument/2006/relationships/image" Target="../media/image23.png"/><Relationship Id="rId1" Type="http://schemas.openxmlformats.org/officeDocument/2006/relationships/slideLayout" Target="../slideLayouts/slideLayout69.xml"/></Relationships>
</file>

<file path=ppt/slides/_rels/slide28.xml.rels><?xml version="1.0" encoding="UTF-8" standalone="yes"?>
<Relationships xmlns="http://schemas.openxmlformats.org/package/2006/relationships"><Relationship Id="rId2" Type="http://schemas.openxmlformats.org/officeDocument/2006/relationships/hyperlink" Target="https://www.thinkbusiness.ie/articles/diversity-data-irish-employers/" TargetMode="External"/><Relationship Id="rId1" Type="http://schemas.openxmlformats.org/officeDocument/2006/relationships/slideLayout" Target="../slideLayouts/slideLayout61.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ideanordic.com/" TargetMode="External"/><Relationship Id="rId1" Type="http://schemas.openxmlformats.org/officeDocument/2006/relationships/slideLayout" Target="../slideLayouts/slideLayout9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www.ideanordic.com/" TargetMode="External"/><Relationship Id="rId1" Type="http://schemas.openxmlformats.org/officeDocument/2006/relationships/slideLayout" Target="../slideLayouts/slideLayout97.xml"/></Relationships>
</file>

<file path=ppt/slides/_rels/slide31.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70.xml"/></Relationships>
</file>

<file path=ppt/slides/_rels/slide32.xml.rels><?xml version="1.0" encoding="UTF-8" standalone="yes"?>
<Relationships xmlns="http://schemas.openxmlformats.org/package/2006/relationships"><Relationship Id="rId2" Type="http://schemas.openxmlformats.org/officeDocument/2006/relationships/hyperlink" Target="https://www.thinkbusiness.ie/articles/diversity-data-irish-employers/" TargetMode="External"/><Relationship Id="rId1" Type="http://schemas.openxmlformats.org/officeDocument/2006/relationships/slideLayout" Target="../slideLayouts/slideLayout70.xml"/></Relationships>
</file>

<file path=ppt/slides/_rels/slide3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0.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0.xml"/></Relationships>
</file>

<file path=ppt/slides/_rels/slide35.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74.xml"/><Relationship Id="rId4" Type="http://schemas.openxmlformats.org/officeDocument/2006/relationships/hyperlink" Target="https://www.surveymonkey.com/mp/likert-scale/"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8.xml.rels><?xml version="1.0" encoding="UTF-8" standalone="yes"?>
<Relationships xmlns="http://schemas.openxmlformats.org/package/2006/relationships"><Relationship Id="rId2" Type="http://schemas.openxmlformats.org/officeDocument/2006/relationships/hyperlink" Target="https://www.surveymonkey.com/mp/diversity-and-inclusion-guide/" TargetMode="External"/><Relationship Id="rId1" Type="http://schemas.openxmlformats.org/officeDocument/2006/relationships/slideLayout" Target="../slideLayouts/slideLayout74.xml"/></Relationships>
</file>

<file path=ppt/slides/_rels/slide39.xml.rels><?xml version="1.0" encoding="UTF-8" standalone="yes"?>
<Relationships xmlns="http://schemas.openxmlformats.org/package/2006/relationships"><Relationship Id="rId2" Type="http://schemas.openxmlformats.org/officeDocument/2006/relationships/hyperlink" Target="https://www.surveymonkey.com/mp/diversity-and-inclusion-guide/" TargetMode="External"/><Relationship Id="rId1" Type="http://schemas.openxmlformats.org/officeDocument/2006/relationships/slideLayout" Target="../slideLayouts/slideLayout7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hyperlink" Target="https://surveysparrow.com/blog/diversity-and-inclusion-survey-questions/" TargetMode="External"/><Relationship Id="rId1" Type="http://schemas.openxmlformats.org/officeDocument/2006/relationships/slideLayout" Target="../slideLayouts/slideLayout74.xml"/></Relationships>
</file>

<file path=ppt/slides/_rels/slide4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mitchellmcdermott.com/" TargetMode="External"/><Relationship Id="rId1" Type="http://schemas.openxmlformats.org/officeDocument/2006/relationships/slideLayout" Target="../slideLayouts/slideLayout9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43.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98.xml"/><Relationship Id="rId6" Type="http://schemas.openxmlformats.org/officeDocument/2006/relationships/image" Target="../media/image34.svg"/><Relationship Id="rId5" Type="http://schemas.openxmlformats.org/officeDocument/2006/relationships/image" Target="../media/image33.png"/><Relationship Id="rId4" Type="http://schemas.openxmlformats.org/officeDocument/2006/relationships/hyperlink" Target="https://projectdare.eu/" TargetMode="External"/><Relationship Id="rId9" Type="http://schemas.openxmlformats.org/officeDocument/2006/relationships/image" Target="../media/image3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6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9.xml.rels><?xml version="1.0" encoding="UTF-8" standalone="yes"?>
<Relationships xmlns="http://schemas.openxmlformats.org/package/2006/relationships"><Relationship Id="rId2" Type="http://schemas.openxmlformats.org/officeDocument/2006/relationships/hyperlink" Target="https://www.researchgate.net/publication/378162359_Breaking_Barriers_Strategies_for_Fostering_Inclusivity_in_The_Workplace" TargetMode="External"/><Relationship Id="rId1" Type="http://schemas.openxmlformats.org/officeDocument/2006/relationships/slideLayout" Target="../slideLayouts/slideLayout6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DF406F-CAAD-869C-58D8-F9352C14EA6C}"/>
            </a:ext>
          </a:extLst>
        </p:cNvPr>
        <p:cNvGrpSpPr/>
        <p:nvPr/>
      </p:nvGrpSpPr>
      <p:grpSpPr>
        <a:xfrm>
          <a:off x="0" y="0"/>
          <a:ext cx="0" cy="0"/>
          <a:chOff x="0" y="0"/>
          <a:chExt cx="0" cy="0"/>
        </a:xfrm>
      </p:grpSpPr>
      <p:pic>
        <p:nvPicPr>
          <p:cNvPr id="15" name="Picture Placeholder 14" descr="A group of people sitting around a table&#10;&#10;AI-generated content may be incorrect.">
            <a:extLst>
              <a:ext uri="{FF2B5EF4-FFF2-40B4-BE49-F238E27FC236}">
                <a16:creationId xmlns:a16="http://schemas.microsoft.com/office/drawing/2014/main" id="{10142613-D0F2-2729-C1C0-F3627A33FC92}"/>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4" b="644"/>
          <a:stretch>
            <a:fillRect/>
          </a:stretch>
        </p:blipFill>
        <p:spPr/>
      </p:pic>
      <p:sp>
        <p:nvSpPr>
          <p:cNvPr id="7" name="Text Placeholder 6">
            <a:extLst>
              <a:ext uri="{FF2B5EF4-FFF2-40B4-BE49-F238E27FC236}">
                <a16:creationId xmlns:a16="http://schemas.microsoft.com/office/drawing/2014/main" id="{AB69BE03-D328-95AE-1C8D-0C3DDB4C71DE}"/>
              </a:ext>
            </a:extLst>
          </p:cNvPr>
          <p:cNvSpPr>
            <a:spLocks noGrp="1"/>
          </p:cNvSpPr>
          <p:nvPr>
            <p:ph type="body" sz="quarter" idx="16"/>
          </p:nvPr>
        </p:nvSpPr>
        <p:spPr>
          <a:xfrm>
            <a:off x="423469" y="3505810"/>
            <a:ext cx="4131318" cy="1008397"/>
          </a:xfrm>
          <a:prstGeom prst="rect">
            <a:avLst/>
          </a:prstGeom>
        </p:spPr>
        <p:txBody>
          <a:bodyPr/>
          <a:lstStyle/>
          <a:p>
            <a:pPr>
              <a:lnSpc>
                <a:spcPct val="100000"/>
              </a:lnSpc>
              <a:spcAft>
                <a:spcPts val="800"/>
              </a:spcAft>
            </a:pPr>
            <a:r>
              <a:rPr lang="en-US" sz="2800" kern="100" dirty="0">
                <a:latin typeface="+mn-lt"/>
                <a:cs typeface="Times New Roman" panose="02020603050405020304" pitchFamily="18" charset="0"/>
              </a:rPr>
              <a:t>Building an Inclusive Company Culture in SMEs</a:t>
            </a:r>
          </a:p>
          <a:p>
            <a:pPr>
              <a:lnSpc>
                <a:spcPct val="100000"/>
              </a:lnSpc>
              <a:spcAft>
                <a:spcPts val="800"/>
              </a:spcAft>
            </a:pPr>
            <a:r>
              <a:rPr lang="en-US" sz="2300" b="0" kern="100" dirty="0">
                <a:latin typeface="+mn-lt"/>
                <a:cs typeface="Times New Roman" panose="02020603050405020304" pitchFamily="18" charset="0"/>
              </a:rPr>
              <a:t>Design and Deliver a Strategic Cultural Change Audit.</a:t>
            </a:r>
          </a:p>
        </p:txBody>
      </p:sp>
      <p:sp>
        <p:nvSpPr>
          <p:cNvPr id="9" name="Text Placeholder 8">
            <a:extLst>
              <a:ext uri="{FF2B5EF4-FFF2-40B4-BE49-F238E27FC236}">
                <a16:creationId xmlns:a16="http://schemas.microsoft.com/office/drawing/2014/main" id="{9159FFC0-D9DF-7625-7682-E8C6C54473FE}"/>
              </a:ext>
            </a:extLst>
          </p:cNvPr>
          <p:cNvSpPr>
            <a:spLocks noGrp="1"/>
          </p:cNvSpPr>
          <p:nvPr>
            <p:ph type="body" sz="quarter" idx="19"/>
          </p:nvPr>
        </p:nvSpPr>
        <p:spPr>
          <a:xfrm>
            <a:off x="413491" y="2895812"/>
            <a:ext cx="3558434" cy="533188"/>
          </a:xfrm>
          <a:prstGeom prst="rect">
            <a:avLst/>
          </a:prstGeom>
        </p:spPr>
        <p:txBody>
          <a:bodyPr/>
          <a:lstStyle/>
          <a:p>
            <a:r>
              <a:rPr lang="en-US" sz="3600" b="1" dirty="0"/>
              <a:t>Module 4 (Part 2)</a:t>
            </a:r>
          </a:p>
        </p:txBody>
      </p:sp>
      <p:sp>
        <p:nvSpPr>
          <p:cNvPr id="3" name="Text Placeholder 2">
            <a:extLst>
              <a:ext uri="{FF2B5EF4-FFF2-40B4-BE49-F238E27FC236}">
                <a16:creationId xmlns:a16="http://schemas.microsoft.com/office/drawing/2014/main" id="{476DAC04-B329-0D77-E942-EE3EE3DAB24D}"/>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4565E36B-3610-267C-6E39-A22EB11C1320}"/>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51111644-633C-7EED-D284-37FD18ECA3E2}"/>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1219A985-F324-ACF7-6905-BD2447E523A0}"/>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85342B0E-BAC3-B544-1C09-D1CDF34DB09D}"/>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2DD767A5-4710-5B30-4C1B-B61561A849E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94F219D9-C895-FE39-B232-7CFD82E6DE0F}"/>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479152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4C0AEF-13AC-CBC2-45EB-B7BBEC03BAC3}"/>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86235A71-E755-BAF4-E88E-1552158784E7}"/>
              </a:ext>
            </a:extLst>
          </p:cNvPr>
          <p:cNvSpPr>
            <a:spLocks noGrp="1"/>
          </p:cNvSpPr>
          <p:nvPr>
            <p:ph type="body" sz="quarter" idx="13"/>
          </p:nvPr>
        </p:nvSpPr>
        <p:spPr>
          <a:xfrm>
            <a:off x="444876" y="1946713"/>
            <a:ext cx="5055171" cy="3628456"/>
          </a:xfrm>
        </p:spPr>
        <p:txBody>
          <a:bodyPr>
            <a:normAutofit/>
          </a:bodyPr>
          <a:lstStyle/>
          <a:p>
            <a:pPr>
              <a:lnSpc>
                <a:spcPct val="120000"/>
              </a:lnSpc>
              <a:spcBef>
                <a:spcPts val="0"/>
              </a:spcBef>
            </a:pPr>
            <a:r>
              <a:rPr lang="en-US" sz="2600" dirty="0"/>
              <a:t>When a company’s culture is poor, toxic, or unethical, there can be significant ramifications, especially with the proliferation of the internet and social media. Thus, culture carries an inherent risk — and the keys to business success.</a:t>
            </a:r>
            <a:endParaRPr lang="en-IE" sz="2600" dirty="0"/>
          </a:p>
        </p:txBody>
      </p:sp>
      <p:sp>
        <p:nvSpPr>
          <p:cNvPr id="7" name="TextBox 6">
            <a:extLst>
              <a:ext uri="{FF2B5EF4-FFF2-40B4-BE49-F238E27FC236}">
                <a16:creationId xmlns:a16="http://schemas.microsoft.com/office/drawing/2014/main" id="{74095AE8-9BB7-59A9-C86B-FE880F265FF8}"/>
              </a:ext>
            </a:extLst>
          </p:cNvPr>
          <p:cNvSpPr txBox="1"/>
          <p:nvPr/>
        </p:nvSpPr>
        <p:spPr>
          <a:xfrm>
            <a:off x="1759148" y="5689469"/>
            <a:ext cx="2045625"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Audit Board </a:t>
            </a:r>
            <a:endParaRPr lang="en-IE" dirty="0">
              <a:solidFill>
                <a:schemeClr val="bg1"/>
              </a:solidFill>
            </a:endParaRPr>
          </a:p>
        </p:txBody>
      </p:sp>
      <p:pic>
        <p:nvPicPr>
          <p:cNvPr id="12" name="Picture Placeholder 11" descr="A group of people sitting at a table&#10;&#10;Description automatically generated">
            <a:extLst>
              <a:ext uri="{FF2B5EF4-FFF2-40B4-BE49-F238E27FC236}">
                <a16:creationId xmlns:a16="http://schemas.microsoft.com/office/drawing/2014/main" id="{DEA43B0C-CFE4-A8B9-678A-899F6A966A4C}"/>
              </a:ext>
            </a:extLst>
          </p:cNvPr>
          <p:cNvPicPr>
            <a:picLocks noGrp="1" noChangeAspect="1"/>
          </p:cNvPicPr>
          <p:nvPr>
            <p:ph type="pic" sz="quarter" idx="42"/>
          </p:nvPr>
        </p:nvPicPr>
        <p:blipFill>
          <a:blip r:embed="rId3" cstate="email">
            <a:extLst>
              <a:ext uri="{28A0092B-C50C-407E-A947-70E740481C1C}">
                <a14:useLocalDpi xmlns:a14="http://schemas.microsoft.com/office/drawing/2010/main"/>
              </a:ext>
            </a:extLst>
          </a:blip>
          <a:srcRect t="22142" b="42446"/>
          <a:stretch/>
        </p:blipFill>
        <p:spPr>
          <a:xfrm>
            <a:off x="320540" y="335338"/>
            <a:ext cx="11578483" cy="6146707"/>
          </a:xfrm>
        </p:spPr>
      </p:pic>
    </p:spTree>
    <p:extLst>
      <p:ext uri="{BB962C8B-B14F-4D97-AF65-F5344CB8AC3E}">
        <p14:creationId xmlns:p14="http://schemas.microsoft.com/office/powerpoint/2010/main" val="35295670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2517AB-1DE2-AC6F-7613-BA523E75289A}"/>
            </a:ext>
          </a:extLst>
        </p:cNvPr>
        <p:cNvGrpSpPr/>
        <p:nvPr/>
      </p:nvGrpSpPr>
      <p:grpSpPr>
        <a:xfrm>
          <a:off x="0" y="0"/>
          <a:ext cx="0" cy="0"/>
          <a:chOff x="0" y="0"/>
          <a:chExt cx="0" cy="0"/>
        </a:xfrm>
      </p:grpSpPr>
      <p:pic>
        <p:nvPicPr>
          <p:cNvPr id="2050" name="Picture 2" descr="diversity audit benefits">
            <a:extLst>
              <a:ext uri="{FF2B5EF4-FFF2-40B4-BE49-F238E27FC236}">
                <a16:creationId xmlns:a16="http://schemas.microsoft.com/office/drawing/2014/main" id="{A92F2322-F628-73DC-E239-57055C956A0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82603" y="1174508"/>
            <a:ext cx="8730578" cy="4864342"/>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1">
            <a:extLst>
              <a:ext uri="{FF2B5EF4-FFF2-40B4-BE49-F238E27FC236}">
                <a16:creationId xmlns:a16="http://schemas.microsoft.com/office/drawing/2014/main" id="{DC9ABE01-928A-D637-5183-88E75559443A}"/>
              </a:ext>
            </a:extLst>
          </p:cNvPr>
          <p:cNvSpPr txBox="1">
            <a:spLocks/>
          </p:cNvSpPr>
          <p:nvPr/>
        </p:nvSpPr>
        <p:spPr>
          <a:xfrm>
            <a:off x="1530156" y="634983"/>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IE" sz="3200" dirty="0">
                <a:solidFill>
                  <a:srgbClr val="DF4625"/>
                </a:solidFill>
              </a:rPr>
              <a:t>Benefits of a D&amp;I Culture Audit</a:t>
            </a:r>
          </a:p>
        </p:txBody>
      </p:sp>
      <p:sp>
        <p:nvSpPr>
          <p:cNvPr id="4" name="TextBox 3">
            <a:extLst>
              <a:ext uri="{FF2B5EF4-FFF2-40B4-BE49-F238E27FC236}">
                <a16:creationId xmlns:a16="http://schemas.microsoft.com/office/drawing/2014/main" id="{D10A3839-A92E-1A22-CD30-3430A0E69541}"/>
              </a:ext>
            </a:extLst>
          </p:cNvPr>
          <p:cNvSpPr txBox="1"/>
          <p:nvPr/>
        </p:nvSpPr>
        <p:spPr>
          <a:xfrm>
            <a:off x="6019800" y="6406641"/>
            <a:ext cx="4972050" cy="369332"/>
          </a:xfrm>
          <a:prstGeom prst="rect">
            <a:avLst/>
          </a:prstGeom>
          <a:noFill/>
        </p:spPr>
        <p:txBody>
          <a:bodyPr wrap="square" rtlCol="0">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Source: Remote.com</a:t>
            </a:r>
            <a:endParaRPr lang="en-IE" dirty="0">
              <a:solidFill>
                <a:schemeClr val="bg1"/>
              </a:solidFill>
            </a:endParaRPr>
          </a:p>
        </p:txBody>
      </p:sp>
    </p:spTree>
    <p:extLst>
      <p:ext uri="{BB962C8B-B14F-4D97-AF65-F5344CB8AC3E}">
        <p14:creationId xmlns:p14="http://schemas.microsoft.com/office/powerpoint/2010/main" val="28703349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18DA67-9F0D-BEC3-4147-4A61AA0B57EE}"/>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CE55BA09-4FAD-FAD0-0EBD-AC75F9CF448D}"/>
              </a:ext>
            </a:extLst>
          </p:cNvPr>
          <p:cNvSpPr>
            <a:spLocks noGrp="1"/>
          </p:cNvSpPr>
          <p:nvPr>
            <p:ph type="body" sz="quarter" idx="18"/>
          </p:nvPr>
        </p:nvSpPr>
        <p:spPr>
          <a:xfrm>
            <a:off x="3128431" y="1014238"/>
            <a:ext cx="8572234" cy="3849918"/>
          </a:xfrm>
        </p:spPr>
        <p:txBody>
          <a:bodyPr/>
          <a:lstStyle/>
          <a:p>
            <a:pPr marL="0" indent="0">
              <a:buClr>
                <a:srgbClr val="0872B5"/>
              </a:buClr>
            </a:pPr>
            <a:r>
              <a:rPr lang="en-US" sz="2100" dirty="0"/>
              <a:t>A culture audit can help management address issues like toxic management, race and gender discrimination, low morale, high absenteeism, low productivity, diversity, equality and inclusion, and high turnover. All of these findings are symptoms of a bad culture.</a:t>
            </a:r>
          </a:p>
          <a:p>
            <a:pPr marL="342900" indent="-342900">
              <a:buClr>
                <a:srgbClr val="0872B5"/>
              </a:buClr>
              <a:buFont typeface="Wingdings" panose="05000000000000000000" pitchFamily="2" charset="2"/>
              <a:buChar char="v"/>
            </a:pPr>
            <a:r>
              <a:rPr lang="en-US" sz="2100" dirty="0">
                <a:solidFill>
                  <a:schemeClr val="bg1"/>
                </a:solidFill>
                <a:highlight>
                  <a:srgbClr val="0872B5"/>
                </a:highlight>
              </a:rPr>
              <a:t>Improves Employee Engagement and Retention: </a:t>
            </a:r>
            <a:r>
              <a:rPr lang="en-US" sz="2100" dirty="0"/>
              <a:t>Employees who feel included and valued are more likely to stay and contribute their best work.</a:t>
            </a:r>
          </a:p>
          <a:p>
            <a:pPr marL="342900" indent="-342900">
              <a:buClr>
                <a:srgbClr val="0872B5"/>
              </a:buClr>
              <a:buFont typeface="Wingdings" panose="05000000000000000000" pitchFamily="2" charset="2"/>
              <a:buChar char="v"/>
            </a:pPr>
            <a:r>
              <a:rPr lang="en-US" sz="2100" dirty="0">
                <a:solidFill>
                  <a:schemeClr val="bg1"/>
                </a:solidFill>
                <a:highlight>
                  <a:srgbClr val="0872B5"/>
                </a:highlight>
              </a:rPr>
              <a:t>Increases Innovation: </a:t>
            </a:r>
            <a:r>
              <a:rPr lang="en-US" sz="2100" dirty="0"/>
              <a:t>An inclusive culture embraces diverse perspectives, leading to creativity and better problem-solving.</a:t>
            </a:r>
          </a:p>
          <a:p>
            <a:pPr marL="342900" indent="-342900">
              <a:buClr>
                <a:srgbClr val="0872B5"/>
              </a:buClr>
              <a:buFont typeface="Wingdings" panose="05000000000000000000" pitchFamily="2" charset="2"/>
              <a:buChar char="v"/>
            </a:pPr>
            <a:r>
              <a:rPr lang="en-US" sz="2100" dirty="0">
                <a:solidFill>
                  <a:schemeClr val="bg1"/>
                </a:solidFill>
                <a:highlight>
                  <a:srgbClr val="0872B5"/>
                </a:highlight>
              </a:rPr>
              <a:t>Identifies Hidden Gaps: </a:t>
            </a:r>
            <a:r>
              <a:rPr lang="en-US" sz="2100" dirty="0"/>
              <a:t>This audit reveals subtle issues that policies alone cannot address, such as a lack of psychological safety or perceived favoritism.</a:t>
            </a:r>
          </a:p>
          <a:p>
            <a:pPr marL="342900" indent="-342900">
              <a:buClr>
                <a:srgbClr val="0872B5"/>
              </a:buClr>
              <a:buFont typeface="Wingdings" panose="05000000000000000000" pitchFamily="2" charset="2"/>
              <a:buChar char="v"/>
            </a:pPr>
            <a:r>
              <a:rPr lang="en-US" sz="2100" dirty="0">
                <a:solidFill>
                  <a:schemeClr val="bg1"/>
                </a:solidFill>
                <a:highlight>
                  <a:srgbClr val="0872B5"/>
                </a:highlight>
              </a:rPr>
              <a:t>Enhances Reputation: </a:t>
            </a:r>
            <a:r>
              <a:rPr lang="en-US" sz="2100" dirty="0"/>
              <a:t>companies with inclusive cultures are more attractive to talent and customers, boosting their brand image.</a:t>
            </a:r>
          </a:p>
          <a:p>
            <a:pPr marL="342900" indent="-342900">
              <a:buClr>
                <a:srgbClr val="0872B5"/>
              </a:buClr>
              <a:buFont typeface="Wingdings" panose="05000000000000000000" pitchFamily="2" charset="2"/>
              <a:buChar char="v"/>
            </a:pPr>
            <a:r>
              <a:rPr lang="en-US" sz="2100" dirty="0">
                <a:solidFill>
                  <a:schemeClr val="bg1"/>
                </a:solidFill>
                <a:highlight>
                  <a:srgbClr val="0872B5"/>
                </a:highlight>
              </a:rPr>
              <a:t>Supports Strategic DEI Goals: </a:t>
            </a:r>
            <a:r>
              <a:rPr lang="en-US" sz="2100" dirty="0"/>
              <a:t>Insights from the audit provide actionable data to improve inclusivity efforts.</a:t>
            </a:r>
          </a:p>
        </p:txBody>
      </p:sp>
      <p:sp>
        <p:nvSpPr>
          <p:cNvPr id="7" name="Text Placeholder 1">
            <a:extLst>
              <a:ext uri="{FF2B5EF4-FFF2-40B4-BE49-F238E27FC236}">
                <a16:creationId xmlns:a16="http://schemas.microsoft.com/office/drawing/2014/main" id="{0AD72C6F-D4D6-C38E-C3B3-12CD9947C35A}"/>
              </a:ext>
            </a:extLst>
          </p:cNvPr>
          <p:cNvSpPr txBox="1">
            <a:spLocks/>
          </p:cNvSpPr>
          <p:nvPr/>
        </p:nvSpPr>
        <p:spPr>
          <a:xfrm>
            <a:off x="3060312" y="474714"/>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800" dirty="0">
                <a:solidFill>
                  <a:srgbClr val="DF4625"/>
                </a:solidFill>
              </a:rPr>
              <a:t>The Benefits </a:t>
            </a:r>
            <a:r>
              <a:rPr lang="en-US" sz="2800" dirty="0">
                <a:solidFill>
                  <a:srgbClr val="DF4625"/>
                </a:solidFill>
              </a:rPr>
              <a:t>of an </a:t>
            </a:r>
            <a:r>
              <a:rPr lang="en-US" sz="2800" b="1" dirty="0">
                <a:solidFill>
                  <a:srgbClr val="DF4625"/>
                </a:solidFill>
              </a:rPr>
              <a:t>Inclusive Culture Audit</a:t>
            </a:r>
            <a:r>
              <a:rPr lang="en-IE" sz="2800" b="1" dirty="0">
                <a:solidFill>
                  <a:srgbClr val="DF4625"/>
                </a:solidFill>
              </a:rPr>
              <a:t> </a:t>
            </a:r>
          </a:p>
        </p:txBody>
      </p:sp>
      <p:sp>
        <p:nvSpPr>
          <p:cNvPr id="5" name="TextBox 4">
            <a:extLst>
              <a:ext uri="{FF2B5EF4-FFF2-40B4-BE49-F238E27FC236}">
                <a16:creationId xmlns:a16="http://schemas.microsoft.com/office/drawing/2014/main" id="{FBAC5320-5B57-3410-1D31-B497ABCB6DDB}"/>
              </a:ext>
            </a:extLst>
          </p:cNvPr>
          <p:cNvSpPr txBox="1"/>
          <p:nvPr/>
        </p:nvSpPr>
        <p:spPr>
          <a:xfrm>
            <a:off x="3524250" y="6334810"/>
            <a:ext cx="8426646"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https://www.modernhealth.com/post/inclusive-culture-at-work-why-is-it-important</a:t>
            </a:r>
            <a:r>
              <a:rPr lang="en-IE" dirty="0">
                <a:solidFill>
                  <a:schemeClr val="bg1"/>
                </a:solidFill>
              </a:rPr>
              <a:t> </a:t>
            </a:r>
          </a:p>
        </p:txBody>
      </p:sp>
      <p:sp>
        <p:nvSpPr>
          <p:cNvPr id="11" name="Speech Bubble: Rectangle with Corners Rounded 10">
            <a:extLst>
              <a:ext uri="{FF2B5EF4-FFF2-40B4-BE49-F238E27FC236}">
                <a16:creationId xmlns:a16="http://schemas.microsoft.com/office/drawing/2014/main" id="{9EA46379-0AC7-CEF2-965C-DD8D3F17AF5E}"/>
              </a:ext>
            </a:extLst>
          </p:cNvPr>
          <p:cNvSpPr/>
          <p:nvPr/>
        </p:nvSpPr>
        <p:spPr>
          <a:xfrm>
            <a:off x="491335" y="1741864"/>
            <a:ext cx="2257347" cy="3401636"/>
          </a:xfrm>
          <a:prstGeom prst="wedgeRoundRectCallout">
            <a:avLst>
              <a:gd name="adj1" fmla="val 54950"/>
              <a:gd name="adj2" fmla="val 57532"/>
              <a:gd name="adj3" fmla="val 16667"/>
            </a:avLst>
          </a:prstGeom>
          <a:solidFill>
            <a:srgbClr val="702E8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Companies with higher levels of diversity report better financial performance and increased innovation due to a broader range of perspectives (Forbes, 2020).</a:t>
            </a:r>
            <a:endParaRPr lang="en-IE" dirty="0">
              <a:solidFill>
                <a:schemeClr val="bg1"/>
              </a:solidFill>
            </a:endParaRPr>
          </a:p>
        </p:txBody>
      </p:sp>
    </p:spTree>
    <p:extLst>
      <p:ext uri="{BB962C8B-B14F-4D97-AF65-F5344CB8AC3E}">
        <p14:creationId xmlns:p14="http://schemas.microsoft.com/office/powerpoint/2010/main" val="3769474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4896A0-AD46-BB58-9587-5C4A6237722B}"/>
            </a:ext>
          </a:extLst>
        </p:cNvPr>
        <p:cNvGrpSpPr/>
        <p:nvPr/>
      </p:nvGrpSpPr>
      <p:grpSpPr>
        <a:xfrm>
          <a:off x="0" y="0"/>
          <a:ext cx="0" cy="0"/>
          <a:chOff x="0" y="0"/>
          <a:chExt cx="0" cy="0"/>
        </a:xfrm>
      </p:grpSpPr>
      <p:sp>
        <p:nvSpPr>
          <p:cNvPr id="2" name="Round Diagonal Corner Rectangle 9">
            <a:extLst>
              <a:ext uri="{FF2B5EF4-FFF2-40B4-BE49-F238E27FC236}">
                <a16:creationId xmlns:a16="http://schemas.microsoft.com/office/drawing/2014/main" id="{FBB4B00E-E20C-8FB6-842A-FA392A709B67}"/>
              </a:ext>
            </a:extLst>
          </p:cNvPr>
          <p:cNvSpPr/>
          <p:nvPr/>
        </p:nvSpPr>
        <p:spPr>
          <a:xfrm rot="16200000">
            <a:off x="5496317" y="-2354134"/>
            <a:ext cx="1390650" cy="11238727"/>
          </a:xfrm>
          <a:prstGeom prst="round2DiagRect">
            <a:avLst/>
          </a:prstGeom>
          <a:solidFill>
            <a:srgbClr val="BBFD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5">
            <a:extLst>
              <a:ext uri="{FF2B5EF4-FFF2-40B4-BE49-F238E27FC236}">
                <a16:creationId xmlns:a16="http://schemas.microsoft.com/office/drawing/2014/main" id="{0C68B329-E7BD-D3D7-2330-4B6C6B951467}"/>
              </a:ext>
            </a:extLst>
          </p:cNvPr>
          <p:cNvSpPr>
            <a:spLocks noGrp="1"/>
          </p:cNvSpPr>
          <p:nvPr>
            <p:ph type="body" sz="quarter" idx="18"/>
          </p:nvPr>
        </p:nvSpPr>
        <p:spPr>
          <a:xfrm>
            <a:off x="709081" y="853491"/>
            <a:ext cx="10235144" cy="3849918"/>
          </a:xfrm>
        </p:spPr>
        <p:txBody>
          <a:bodyPr/>
          <a:lstStyle/>
          <a:p>
            <a:pPr marL="342900" indent="-342900">
              <a:buClr>
                <a:srgbClr val="0872B5"/>
              </a:buClr>
              <a:buFont typeface="Wingdings" panose="05000000000000000000" pitchFamily="2" charset="2"/>
              <a:buChar char="v"/>
            </a:pPr>
            <a:r>
              <a:rPr lang="en-US" sz="2100" dirty="0">
                <a:solidFill>
                  <a:schemeClr val="bg1"/>
                </a:solidFill>
                <a:highlight>
                  <a:srgbClr val="0872B5"/>
                </a:highlight>
              </a:rPr>
              <a:t>Mitigation of bias and discrimination. </a:t>
            </a:r>
            <a:r>
              <a:rPr lang="en-US" sz="2100" dirty="0"/>
              <a:t>By identifying biased and discriminatory practices through an audit, you can take meaningful steps toward making your workplace more welcoming to people of different backgrounds, beliefs, and capabilities. This can improve company culture, making everyone feel equally welcome and have the same opportunities to advance in their careers.</a:t>
            </a:r>
          </a:p>
          <a:p>
            <a:pPr marL="342900" indent="-342900">
              <a:buClr>
                <a:srgbClr val="0872B5"/>
              </a:buClr>
              <a:buFont typeface="Wingdings" panose="05000000000000000000" pitchFamily="2" charset="2"/>
              <a:buChar char="v"/>
            </a:pPr>
            <a:endParaRPr lang="en-US" sz="2100" dirty="0"/>
          </a:p>
          <a:p>
            <a:pPr marL="0" indent="0">
              <a:buClr>
                <a:srgbClr val="0872B5"/>
              </a:buClr>
            </a:pPr>
            <a:r>
              <a:rPr lang="en-US" sz="2100" b="1" dirty="0"/>
              <a:t>56% of employees </a:t>
            </a:r>
            <a:r>
              <a:rPr lang="en-US" sz="2100" dirty="0"/>
              <a:t>say that increasing diversity, equity, and inclusion in the workplace is a good thing. Three in ten workers say it’s extremely important to work in an environment with employees of different races and ethnicities.</a:t>
            </a:r>
          </a:p>
          <a:p>
            <a:pPr marL="342900" indent="-342900">
              <a:buClr>
                <a:srgbClr val="0872B5"/>
              </a:buClr>
              <a:buFont typeface="Wingdings" panose="05000000000000000000" pitchFamily="2" charset="2"/>
              <a:buChar char="v"/>
            </a:pPr>
            <a:endParaRPr lang="en-US" sz="2100" dirty="0">
              <a:solidFill>
                <a:schemeClr val="bg1"/>
              </a:solidFill>
              <a:highlight>
                <a:srgbClr val="0872B5"/>
              </a:highlight>
            </a:endParaRPr>
          </a:p>
          <a:p>
            <a:pPr marL="342900" indent="-342900">
              <a:buClr>
                <a:srgbClr val="0872B5"/>
              </a:buClr>
              <a:buFont typeface="Wingdings" panose="05000000000000000000" pitchFamily="2" charset="2"/>
              <a:buChar char="v"/>
            </a:pPr>
            <a:r>
              <a:rPr lang="en-US" sz="2100" dirty="0">
                <a:solidFill>
                  <a:schemeClr val="bg1"/>
                </a:solidFill>
                <a:highlight>
                  <a:srgbClr val="0872B5"/>
                </a:highlight>
              </a:rPr>
              <a:t>Financial advantage. </a:t>
            </a:r>
            <a:r>
              <a:rPr lang="en-US" sz="2100" dirty="0">
                <a:solidFill>
                  <a:srgbClr val="00234B"/>
                </a:solidFill>
              </a:rPr>
              <a:t>A diverse workforce isn’t just nice to have. It leads to better financial performance. Companies with more than </a:t>
            </a:r>
            <a:r>
              <a:rPr lang="en-US" sz="2100" b="1" dirty="0">
                <a:solidFill>
                  <a:srgbClr val="00234B"/>
                </a:solidFill>
                <a:hlinkClick r:id="rId2">
                  <a:extLst>
                    <a:ext uri="{A12FA001-AC4F-418D-AE19-62706E023703}">
                      <ahyp:hlinkClr xmlns:ahyp="http://schemas.microsoft.com/office/drawing/2018/hyperlinkcolor" val="tx"/>
                    </a:ext>
                  </a:extLst>
                </a:hlinkClick>
              </a:rPr>
              <a:t>30%</a:t>
            </a:r>
            <a:r>
              <a:rPr lang="en-US" sz="2100" b="1" dirty="0">
                <a:solidFill>
                  <a:srgbClr val="00234B"/>
                </a:solidFill>
              </a:rPr>
              <a:t> of women employees </a:t>
            </a:r>
            <a:r>
              <a:rPr lang="en-US" sz="2100" dirty="0">
                <a:solidFill>
                  <a:srgbClr val="00234B"/>
                </a:solidFill>
              </a:rPr>
              <a:t>are more likely to </a:t>
            </a:r>
            <a:r>
              <a:rPr lang="en-US" sz="2100" b="1" dirty="0">
                <a:solidFill>
                  <a:srgbClr val="00234B"/>
                </a:solidFill>
              </a:rPr>
              <a:t>outperform those with 30% or less. </a:t>
            </a:r>
            <a:r>
              <a:rPr lang="en-US" sz="2100" dirty="0">
                <a:solidFill>
                  <a:srgbClr val="00234B"/>
                </a:solidFill>
              </a:rPr>
              <a:t>Also, companies in the top quartile for ethnic diversity had a </a:t>
            </a:r>
            <a:r>
              <a:rPr lang="en-US" sz="2100" b="1" dirty="0">
                <a:solidFill>
                  <a:srgbClr val="00234B"/>
                </a:solidFill>
              </a:rPr>
              <a:t>27% financial advantage </a:t>
            </a:r>
            <a:r>
              <a:rPr lang="en-US" sz="2100" dirty="0">
                <a:solidFill>
                  <a:srgbClr val="00234B"/>
                </a:solidFill>
              </a:rPr>
              <a:t>over others.</a:t>
            </a:r>
          </a:p>
          <a:p>
            <a:pPr marL="342900" indent="-342900">
              <a:buClr>
                <a:srgbClr val="0872B5"/>
              </a:buClr>
              <a:buFont typeface="Wingdings" panose="05000000000000000000" pitchFamily="2" charset="2"/>
              <a:buChar char="v"/>
            </a:pPr>
            <a:endParaRPr lang="en-US" sz="2100" dirty="0">
              <a:solidFill>
                <a:srgbClr val="00234B"/>
              </a:solidFill>
            </a:endParaRPr>
          </a:p>
          <a:p>
            <a:pPr marL="0" indent="0">
              <a:buClr>
                <a:srgbClr val="0872B5"/>
              </a:buClr>
            </a:pPr>
            <a:endParaRPr lang="en-US" sz="2100" dirty="0"/>
          </a:p>
        </p:txBody>
      </p:sp>
      <p:sp>
        <p:nvSpPr>
          <p:cNvPr id="5" name="TextBox 4">
            <a:extLst>
              <a:ext uri="{FF2B5EF4-FFF2-40B4-BE49-F238E27FC236}">
                <a16:creationId xmlns:a16="http://schemas.microsoft.com/office/drawing/2014/main" id="{2B5403DA-2924-2339-8B77-EBD644DACE74}"/>
              </a:ext>
            </a:extLst>
          </p:cNvPr>
          <p:cNvSpPr txBox="1"/>
          <p:nvPr/>
        </p:nvSpPr>
        <p:spPr>
          <a:xfrm>
            <a:off x="3524250" y="6334810"/>
            <a:ext cx="8426646" cy="369332"/>
          </a:xfrm>
          <a:prstGeom prst="rect">
            <a:avLst/>
          </a:prstGeom>
          <a:noFill/>
        </p:spPr>
        <p:txBody>
          <a:bodyPr wrap="square">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https://www.modernhealth.com/post/inclusive-culture-at-work-why-is-it-important</a:t>
            </a:r>
            <a:r>
              <a:rPr lang="en-IE" dirty="0">
                <a:solidFill>
                  <a:schemeClr val="bg1"/>
                </a:solidFill>
              </a:rPr>
              <a:t> </a:t>
            </a:r>
          </a:p>
        </p:txBody>
      </p:sp>
      <p:sp>
        <p:nvSpPr>
          <p:cNvPr id="12" name="TextBox 11">
            <a:extLst>
              <a:ext uri="{FF2B5EF4-FFF2-40B4-BE49-F238E27FC236}">
                <a16:creationId xmlns:a16="http://schemas.microsoft.com/office/drawing/2014/main" id="{75DCADE6-4407-5C47-3D16-5482535BD9E8}"/>
              </a:ext>
            </a:extLst>
          </p:cNvPr>
          <p:cNvSpPr txBox="1"/>
          <p:nvPr/>
        </p:nvSpPr>
        <p:spPr>
          <a:xfrm>
            <a:off x="463055" y="6183261"/>
            <a:ext cx="4972050" cy="369332"/>
          </a:xfrm>
          <a:prstGeom prst="rect">
            <a:avLst/>
          </a:prstGeom>
          <a:noFill/>
        </p:spPr>
        <p:txBody>
          <a:bodyPr wrap="square" rtlCol="0">
            <a:spAutoFit/>
          </a:bodyPr>
          <a:lstStyle/>
          <a:p>
            <a:r>
              <a:rPr lang="en-IE" dirty="0">
                <a:solidFill>
                  <a:schemeClr val="bg1"/>
                </a:solidFill>
                <a:hlinkClick r:id="rId4">
                  <a:extLst>
                    <a:ext uri="{A12FA001-AC4F-418D-AE19-62706E023703}">
                      <ahyp:hlinkClr xmlns:ahyp="http://schemas.microsoft.com/office/drawing/2018/hyperlinkcolor" val="tx"/>
                    </a:ext>
                  </a:extLst>
                </a:hlinkClick>
              </a:rPr>
              <a:t>Source: Remote.com</a:t>
            </a:r>
            <a:endParaRPr lang="en-IE" dirty="0">
              <a:solidFill>
                <a:schemeClr val="bg1"/>
              </a:solidFill>
            </a:endParaRPr>
          </a:p>
        </p:txBody>
      </p:sp>
    </p:spTree>
    <p:extLst>
      <p:ext uri="{BB962C8B-B14F-4D97-AF65-F5344CB8AC3E}">
        <p14:creationId xmlns:p14="http://schemas.microsoft.com/office/powerpoint/2010/main" val="33664210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7B5FA-F88B-EA34-6606-4854D8857D40}"/>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590E621F-38D3-F5E6-F1EF-51F3BFCE8BA5}"/>
              </a:ext>
            </a:extLst>
          </p:cNvPr>
          <p:cNvSpPr>
            <a:spLocks noGrp="1"/>
          </p:cNvSpPr>
          <p:nvPr>
            <p:ph type="body" sz="quarter" idx="18"/>
          </p:nvPr>
        </p:nvSpPr>
        <p:spPr>
          <a:xfrm>
            <a:off x="624981" y="659024"/>
            <a:ext cx="6718794" cy="3849918"/>
          </a:xfrm>
        </p:spPr>
        <p:txBody>
          <a:bodyPr/>
          <a:lstStyle/>
          <a:p>
            <a:pPr marL="0" indent="0" algn="l">
              <a:spcBef>
                <a:spcPts val="1500"/>
              </a:spcBef>
              <a:spcAft>
                <a:spcPts val="1050"/>
              </a:spcAft>
            </a:pPr>
            <a:r>
              <a:rPr lang="en-US" sz="2100" dirty="0">
                <a:solidFill>
                  <a:schemeClr val="bg1"/>
                </a:solidFill>
                <a:highlight>
                  <a:srgbClr val="0872B5"/>
                </a:highlight>
              </a:rPr>
              <a:t>Avoiding Groupthink! </a:t>
            </a:r>
            <a:r>
              <a:rPr lang="en-US" sz="2100" dirty="0">
                <a:solidFill>
                  <a:srgbClr val="00234B"/>
                </a:solidFill>
              </a:rPr>
              <a:t>Groupthink refers to a mode of thinking where a group of similar people tend to agree on a viewpoint or idea perceived to represent the group's consensus. The problem with groupthink is that people stop thinking for themselves. They’re too heavily influenced by the group. This stifles innovation and creativity. If a workplace consists of people of the same or similar backgrounds, then this may limit their ability to think outside the box.</a:t>
            </a:r>
          </a:p>
          <a:p>
            <a:pPr marL="0" indent="0"/>
            <a:endParaRPr lang="en-US" sz="2100" dirty="0"/>
          </a:p>
          <a:p>
            <a:pPr marL="0" indent="0"/>
            <a:endParaRPr lang="en-US" sz="2100" dirty="0"/>
          </a:p>
        </p:txBody>
      </p:sp>
      <p:sp>
        <p:nvSpPr>
          <p:cNvPr id="4" name="TextBox 3">
            <a:extLst>
              <a:ext uri="{FF2B5EF4-FFF2-40B4-BE49-F238E27FC236}">
                <a16:creationId xmlns:a16="http://schemas.microsoft.com/office/drawing/2014/main" id="{E6536F13-E3A3-F472-3A22-95DD3079B835}"/>
              </a:ext>
            </a:extLst>
          </p:cNvPr>
          <p:cNvSpPr txBox="1"/>
          <p:nvPr/>
        </p:nvSpPr>
        <p:spPr>
          <a:xfrm>
            <a:off x="6019800" y="6406641"/>
            <a:ext cx="4972050" cy="369332"/>
          </a:xfrm>
          <a:prstGeom prst="rect">
            <a:avLst/>
          </a:prstGeom>
          <a:noFill/>
        </p:spPr>
        <p:txBody>
          <a:bodyPr wrap="square" rtlCol="0">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Source: Remote.com</a:t>
            </a:r>
            <a:endParaRPr lang="en-IE" dirty="0">
              <a:solidFill>
                <a:schemeClr val="bg1"/>
              </a:solidFill>
            </a:endParaRPr>
          </a:p>
        </p:txBody>
      </p:sp>
      <p:sp>
        <p:nvSpPr>
          <p:cNvPr id="3" name="Round Diagonal Corner Rectangle 9">
            <a:extLst>
              <a:ext uri="{FF2B5EF4-FFF2-40B4-BE49-F238E27FC236}">
                <a16:creationId xmlns:a16="http://schemas.microsoft.com/office/drawing/2014/main" id="{8AE835C8-1FF6-D97B-B462-3C22EC6A52C5}"/>
              </a:ext>
            </a:extLst>
          </p:cNvPr>
          <p:cNvSpPr/>
          <p:nvPr/>
        </p:nvSpPr>
        <p:spPr>
          <a:xfrm rot="16200000">
            <a:off x="2914866" y="1305136"/>
            <a:ext cx="2320006" cy="6899771"/>
          </a:xfrm>
          <a:prstGeom prst="round2DiagRect">
            <a:avLst/>
          </a:prstGeom>
          <a:solidFill>
            <a:srgbClr val="BBFD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a:extLst>
              <a:ext uri="{FF2B5EF4-FFF2-40B4-BE49-F238E27FC236}">
                <a16:creationId xmlns:a16="http://schemas.microsoft.com/office/drawing/2014/main" id="{E7B57751-957F-BD32-D255-4D9B24A06CD8}"/>
              </a:ext>
            </a:extLst>
          </p:cNvPr>
          <p:cNvSpPr txBox="1"/>
          <p:nvPr/>
        </p:nvSpPr>
        <p:spPr>
          <a:xfrm>
            <a:off x="624981" y="3690461"/>
            <a:ext cx="6096000" cy="1708160"/>
          </a:xfrm>
          <a:prstGeom prst="rect">
            <a:avLst/>
          </a:prstGeom>
          <a:noFill/>
        </p:spPr>
        <p:txBody>
          <a:bodyPr wrap="square">
            <a:spAutoFit/>
          </a:bodyPr>
          <a:lstStyle/>
          <a:p>
            <a:pPr marL="0" indent="0">
              <a:buClr>
                <a:srgbClr val="0872B5"/>
              </a:buClr>
            </a:pPr>
            <a:r>
              <a:rPr lang="en-US" sz="2100" dirty="0">
                <a:solidFill>
                  <a:srgbClr val="00234B"/>
                </a:solidFill>
              </a:rPr>
              <a:t>But it’s not just employees who will see your company in a more positive light. 59% of consumers say diversity and inclusion impact their buying decisions — they’re more interested in purchasing from companies that </a:t>
            </a:r>
            <a:r>
              <a:rPr lang="en-US" sz="2100" dirty="0" err="1">
                <a:solidFill>
                  <a:srgbClr val="00234B"/>
                </a:solidFill>
              </a:rPr>
              <a:t>prioritise</a:t>
            </a:r>
            <a:r>
              <a:rPr lang="en-US" sz="2100" dirty="0">
                <a:solidFill>
                  <a:srgbClr val="00234B"/>
                </a:solidFill>
              </a:rPr>
              <a:t> diversity.</a:t>
            </a:r>
          </a:p>
        </p:txBody>
      </p:sp>
      <p:pic>
        <p:nvPicPr>
          <p:cNvPr id="13" name="Picture 12" descr="A person writing on a whiteboard&#10;&#10;Description automatically generated">
            <a:extLst>
              <a:ext uri="{FF2B5EF4-FFF2-40B4-BE49-F238E27FC236}">
                <a16:creationId xmlns:a16="http://schemas.microsoft.com/office/drawing/2014/main" id="{F49A831F-7691-686E-77B0-1646DB223EA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791451" y="659024"/>
            <a:ext cx="3596564" cy="5394847"/>
          </a:xfrm>
          <a:prstGeom prst="rect">
            <a:avLst/>
          </a:prstGeom>
        </p:spPr>
      </p:pic>
    </p:spTree>
    <p:extLst>
      <p:ext uri="{BB962C8B-B14F-4D97-AF65-F5344CB8AC3E}">
        <p14:creationId xmlns:p14="http://schemas.microsoft.com/office/powerpoint/2010/main" val="1573046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45D544-9931-47CE-D625-0412075A29B3}"/>
            </a:ext>
          </a:extLst>
        </p:cNvPr>
        <p:cNvGrpSpPr/>
        <p:nvPr/>
      </p:nvGrpSpPr>
      <p:grpSpPr>
        <a:xfrm>
          <a:off x="0" y="0"/>
          <a:ext cx="0" cy="0"/>
          <a:chOff x="0" y="0"/>
          <a:chExt cx="0" cy="0"/>
        </a:xfrm>
      </p:grpSpPr>
      <p:sp>
        <p:nvSpPr>
          <p:cNvPr id="2" name="Round Diagonal Corner Rectangle 9">
            <a:extLst>
              <a:ext uri="{FF2B5EF4-FFF2-40B4-BE49-F238E27FC236}">
                <a16:creationId xmlns:a16="http://schemas.microsoft.com/office/drawing/2014/main" id="{EE13C9EC-D8F0-67D3-C86B-DE87328EEB20}"/>
              </a:ext>
            </a:extLst>
          </p:cNvPr>
          <p:cNvSpPr/>
          <p:nvPr/>
        </p:nvSpPr>
        <p:spPr>
          <a:xfrm rot="16200000">
            <a:off x="3293193" y="789840"/>
            <a:ext cx="1843632" cy="7476740"/>
          </a:xfrm>
          <a:prstGeom prst="round2DiagRect">
            <a:avLst/>
          </a:prstGeom>
          <a:solidFill>
            <a:srgbClr val="BBFD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5">
            <a:extLst>
              <a:ext uri="{FF2B5EF4-FFF2-40B4-BE49-F238E27FC236}">
                <a16:creationId xmlns:a16="http://schemas.microsoft.com/office/drawing/2014/main" id="{E7D8405E-075E-519A-1446-602C26F0EB51}"/>
              </a:ext>
            </a:extLst>
          </p:cNvPr>
          <p:cNvSpPr>
            <a:spLocks noGrp="1"/>
          </p:cNvSpPr>
          <p:nvPr>
            <p:ph type="body" sz="quarter" idx="18"/>
          </p:nvPr>
        </p:nvSpPr>
        <p:spPr>
          <a:xfrm>
            <a:off x="572276" y="1600108"/>
            <a:ext cx="7247749" cy="3849918"/>
          </a:xfrm>
        </p:spPr>
        <p:txBody>
          <a:bodyPr/>
          <a:lstStyle/>
          <a:p>
            <a:pPr marL="0" indent="0">
              <a:lnSpc>
                <a:spcPct val="100000"/>
              </a:lnSpc>
              <a:spcBef>
                <a:spcPts val="1200"/>
              </a:spcBef>
            </a:pPr>
            <a:r>
              <a:rPr lang="en-US" sz="2100" dirty="0"/>
              <a:t>According to Trish Foster, executive director at the Center for Women and Business, workers are shaped by their backgrounds, cultures, experiences, and personalities. And companies see big benefits when they have cultures that embrace these differences.   </a:t>
            </a:r>
          </a:p>
          <a:p>
            <a:pPr marL="0" indent="0">
              <a:lnSpc>
                <a:spcPct val="100000"/>
              </a:lnSpc>
              <a:spcBef>
                <a:spcPts val="1200"/>
              </a:spcBef>
            </a:pPr>
            <a:endParaRPr lang="en-US" sz="2100" dirty="0"/>
          </a:p>
          <a:p>
            <a:pPr marL="0" indent="0">
              <a:lnSpc>
                <a:spcPct val="100000"/>
              </a:lnSpc>
              <a:spcBef>
                <a:spcPts val="1200"/>
              </a:spcBef>
            </a:pPr>
            <a:r>
              <a:rPr lang="en-US" sz="2100" dirty="0"/>
              <a:t>Foster says, </a:t>
            </a:r>
            <a:r>
              <a:rPr lang="en-US" sz="2100" b="1" i="1" dirty="0"/>
              <a:t>“Companies that blend people who think differently from each other—analytical workers, conceptual thinkers, creative spirits, or detail-oriented employees—can create energy to drive new ideas and productivity.”</a:t>
            </a:r>
          </a:p>
        </p:txBody>
      </p:sp>
      <p:sp>
        <p:nvSpPr>
          <p:cNvPr id="4" name="TextBox 3">
            <a:extLst>
              <a:ext uri="{FF2B5EF4-FFF2-40B4-BE49-F238E27FC236}">
                <a16:creationId xmlns:a16="http://schemas.microsoft.com/office/drawing/2014/main" id="{2A1CAA72-5815-6682-9937-329392209815}"/>
              </a:ext>
            </a:extLst>
          </p:cNvPr>
          <p:cNvSpPr txBox="1"/>
          <p:nvPr/>
        </p:nvSpPr>
        <p:spPr>
          <a:xfrm>
            <a:off x="6019800" y="6406641"/>
            <a:ext cx="4972050" cy="369332"/>
          </a:xfrm>
          <a:prstGeom prst="rect">
            <a:avLst/>
          </a:prstGeom>
          <a:noFill/>
        </p:spPr>
        <p:txBody>
          <a:bodyPr wrap="square" rtlCol="0">
            <a:spAutoFit/>
          </a:bodyPr>
          <a:lstStyle/>
          <a:p>
            <a:r>
              <a:rPr lang="en-IE" dirty="0">
                <a:solidFill>
                  <a:schemeClr val="bg1"/>
                </a:solidFill>
                <a:hlinkClick r:id="rId2"/>
              </a:rPr>
              <a:t>Source: People Thriver</a:t>
            </a:r>
            <a:endParaRPr lang="en-IE" dirty="0">
              <a:solidFill>
                <a:schemeClr val="bg1"/>
              </a:solidFill>
            </a:endParaRPr>
          </a:p>
        </p:txBody>
      </p:sp>
      <p:pic>
        <p:nvPicPr>
          <p:cNvPr id="6148" name="Picture 4" descr="Trish Foster">
            <a:extLst>
              <a:ext uri="{FF2B5EF4-FFF2-40B4-BE49-F238E27FC236}">
                <a16:creationId xmlns:a16="http://schemas.microsoft.com/office/drawing/2014/main" id="{09A0104C-A871-310D-7797-8B321C1C48C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317666" y="1659493"/>
            <a:ext cx="3302058" cy="3302058"/>
          </a:xfrm>
          <a:prstGeom prst="flowChartConnector">
            <a:avLst/>
          </a:prstGeom>
          <a:noFill/>
          <a:extLst>
            <a:ext uri="{909E8E84-426E-40DD-AFC4-6F175D3DCCD1}">
              <a14:hiddenFill xmlns:a14="http://schemas.microsoft.com/office/drawing/2010/main">
                <a:solidFill>
                  <a:srgbClr val="FFFFFF"/>
                </a:solidFill>
              </a14:hiddenFill>
            </a:ext>
          </a:extLst>
        </p:spPr>
      </p:pic>
      <p:sp>
        <p:nvSpPr>
          <p:cNvPr id="3" name="Text Placeholder 1">
            <a:extLst>
              <a:ext uri="{FF2B5EF4-FFF2-40B4-BE49-F238E27FC236}">
                <a16:creationId xmlns:a16="http://schemas.microsoft.com/office/drawing/2014/main" id="{E904A46F-C45C-FC88-D320-5EA300A5092C}"/>
              </a:ext>
            </a:extLst>
          </p:cNvPr>
          <p:cNvSpPr txBox="1">
            <a:spLocks/>
          </p:cNvSpPr>
          <p:nvPr/>
        </p:nvSpPr>
        <p:spPr>
          <a:xfrm>
            <a:off x="572275" y="708932"/>
            <a:ext cx="10638649"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rgbClr val="DF4625"/>
                </a:solidFill>
              </a:rPr>
              <a:t>People Perform Better in Culturally Diverse SMEs</a:t>
            </a:r>
          </a:p>
        </p:txBody>
      </p:sp>
    </p:spTree>
    <p:extLst>
      <p:ext uri="{BB962C8B-B14F-4D97-AF65-F5344CB8AC3E}">
        <p14:creationId xmlns:p14="http://schemas.microsoft.com/office/powerpoint/2010/main" val="9370421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3068DE-E960-D115-D93F-A80EF09AC76F}"/>
            </a:ext>
          </a:extLst>
        </p:cNvPr>
        <p:cNvGrpSpPr/>
        <p:nvPr/>
      </p:nvGrpSpPr>
      <p:grpSpPr>
        <a:xfrm>
          <a:off x="0" y="0"/>
          <a:ext cx="0" cy="0"/>
          <a:chOff x="0" y="0"/>
          <a:chExt cx="0" cy="0"/>
        </a:xfrm>
      </p:grpSpPr>
      <p:sp>
        <p:nvSpPr>
          <p:cNvPr id="11" name="Round Diagonal Corner Rectangle 9">
            <a:extLst>
              <a:ext uri="{FF2B5EF4-FFF2-40B4-BE49-F238E27FC236}">
                <a16:creationId xmlns:a16="http://schemas.microsoft.com/office/drawing/2014/main" id="{B4A79FBC-3866-E710-55A1-29E2E697191F}"/>
              </a:ext>
            </a:extLst>
          </p:cNvPr>
          <p:cNvSpPr/>
          <p:nvPr/>
        </p:nvSpPr>
        <p:spPr>
          <a:xfrm rot="16200000">
            <a:off x="6926298" y="1011268"/>
            <a:ext cx="4063937" cy="5362576"/>
          </a:xfrm>
          <a:prstGeom prst="round2DiagRect">
            <a:avLst/>
          </a:prstGeom>
          <a:solidFill>
            <a:srgbClr val="BBFD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5">
            <a:extLst>
              <a:ext uri="{FF2B5EF4-FFF2-40B4-BE49-F238E27FC236}">
                <a16:creationId xmlns:a16="http://schemas.microsoft.com/office/drawing/2014/main" id="{5EAD34C6-F6E1-BAD2-1C44-A4A41542D936}"/>
              </a:ext>
            </a:extLst>
          </p:cNvPr>
          <p:cNvSpPr>
            <a:spLocks noGrp="1"/>
          </p:cNvSpPr>
          <p:nvPr>
            <p:ph type="body" sz="quarter" idx="18"/>
          </p:nvPr>
        </p:nvSpPr>
        <p:spPr>
          <a:xfrm>
            <a:off x="762002" y="1609541"/>
            <a:ext cx="5333998" cy="3849918"/>
          </a:xfrm>
        </p:spPr>
        <p:txBody>
          <a:bodyPr/>
          <a:lstStyle/>
          <a:p>
            <a:pPr marL="0" indent="0">
              <a:lnSpc>
                <a:spcPct val="100000"/>
              </a:lnSpc>
              <a:spcBef>
                <a:spcPts val="1200"/>
              </a:spcBef>
            </a:pPr>
            <a:r>
              <a:rPr lang="en-US" sz="2100" dirty="0"/>
              <a:t>Deloitte identifies a number of measurable benefits in their Diversity and Inclusion review, the diversity and inclusion revolution. companies with inclusive cultures are:</a:t>
            </a:r>
          </a:p>
          <a:p>
            <a:pPr marL="0" indent="0">
              <a:lnSpc>
                <a:spcPct val="100000"/>
              </a:lnSpc>
              <a:spcBef>
                <a:spcPts val="1200"/>
              </a:spcBef>
            </a:pPr>
            <a:r>
              <a:rPr lang="en-US" b="1" dirty="0">
                <a:solidFill>
                  <a:schemeClr val="bg1"/>
                </a:solidFill>
                <a:highlight>
                  <a:srgbClr val="702E8C"/>
                </a:highlight>
              </a:rPr>
              <a:t>2x</a:t>
            </a:r>
            <a:r>
              <a:rPr lang="en-US" sz="2100" dirty="0"/>
              <a:t> as likely to meet or </a:t>
            </a:r>
            <a:r>
              <a:rPr lang="en-US" sz="2100" b="1" dirty="0"/>
              <a:t>exceed financial </a:t>
            </a:r>
            <a:r>
              <a:rPr lang="en-US" sz="2100" dirty="0"/>
              <a:t>targets</a:t>
            </a:r>
          </a:p>
          <a:p>
            <a:pPr marL="0" indent="0">
              <a:lnSpc>
                <a:spcPct val="100000"/>
              </a:lnSpc>
              <a:spcBef>
                <a:spcPts val="1200"/>
              </a:spcBef>
            </a:pPr>
            <a:r>
              <a:rPr lang="en-US" b="1" dirty="0">
                <a:solidFill>
                  <a:schemeClr val="bg1"/>
                </a:solidFill>
                <a:highlight>
                  <a:srgbClr val="702E8C"/>
                </a:highlight>
              </a:rPr>
              <a:t>3x</a:t>
            </a:r>
            <a:r>
              <a:rPr lang="en-US" sz="2100" dirty="0"/>
              <a:t> as likely to be </a:t>
            </a:r>
            <a:r>
              <a:rPr lang="en-US" sz="2100" b="1" dirty="0"/>
              <a:t>high-performing</a:t>
            </a:r>
          </a:p>
          <a:p>
            <a:pPr marL="0" indent="0">
              <a:lnSpc>
                <a:spcPct val="100000"/>
              </a:lnSpc>
              <a:spcBef>
                <a:spcPts val="1200"/>
              </a:spcBef>
            </a:pPr>
            <a:r>
              <a:rPr lang="en-US" b="1" dirty="0">
                <a:solidFill>
                  <a:schemeClr val="bg1"/>
                </a:solidFill>
                <a:highlight>
                  <a:srgbClr val="702E8C"/>
                </a:highlight>
              </a:rPr>
              <a:t>6x</a:t>
            </a:r>
            <a:r>
              <a:rPr lang="en-US" sz="2100" dirty="0"/>
              <a:t> more likely to be </a:t>
            </a:r>
            <a:r>
              <a:rPr lang="en-US" sz="2100" b="1" dirty="0"/>
              <a:t>innovative and agile</a:t>
            </a:r>
          </a:p>
          <a:p>
            <a:pPr marL="0" indent="0">
              <a:lnSpc>
                <a:spcPct val="100000"/>
              </a:lnSpc>
              <a:spcBef>
                <a:spcPts val="1200"/>
              </a:spcBef>
            </a:pPr>
            <a:r>
              <a:rPr lang="en-US" b="1" dirty="0">
                <a:solidFill>
                  <a:schemeClr val="bg1"/>
                </a:solidFill>
                <a:highlight>
                  <a:srgbClr val="702E8C"/>
                </a:highlight>
              </a:rPr>
              <a:t>8x</a:t>
            </a:r>
            <a:r>
              <a:rPr lang="en-US" sz="2100" dirty="0"/>
              <a:t> more likely to achieve </a:t>
            </a:r>
            <a:r>
              <a:rPr lang="en-US" sz="2100" b="1" dirty="0"/>
              <a:t>better business outcomes, </a:t>
            </a:r>
            <a:r>
              <a:rPr lang="en-US" sz="2100" dirty="0"/>
              <a:t>including a higher level of </a:t>
            </a:r>
            <a:r>
              <a:rPr lang="en-US" sz="2100" b="1" dirty="0"/>
              <a:t>profitability</a:t>
            </a:r>
          </a:p>
          <a:p>
            <a:pPr marL="0" indent="0">
              <a:lnSpc>
                <a:spcPct val="100000"/>
              </a:lnSpc>
              <a:spcBef>
                <a:spcPts val="1200"/>
              </a:spcBef>
            </a:pPr>
            <a:endParaRPr lang="en-US" sz="2100" b="1" dirty="0"/>
          </a:p>
        </p:txBody>
      </p:sp>
      <p:sp>
        <p:nvSpPr>
          <p:cNvPr id="7" name="Text Placeholder 1">
            <a:extLst>
              <a:ext uri="{FF2B5EF4-FFF2-40B4-BE49-F238E27FC236}">
                <a16:creationId xmlns:a16="http://schemas.microsoft.com/office/drawing/2014/main" id="{E9A7A1A2-84D1-8D17-D6C6-1BDFC3475E2D}"/>
              </a:ext>
            </a:extLst>
          </p:cNvPr>
          <p:cNvSpPr txBox="1">
            <a:spLocks/>
          </p:cNvSpPr>
          <p:nvPr/>
        </p:nvSpPr>
        <p:spPr>
          <a:xfrm>
            <a:off x="784419" y="691854"/>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rgbClr val="DF4625"/>
                </a:solidFill>
              </a:rPr>
              <a:t>Inclusive Cultures are High Performers </a:t>
            </a:r>
          </a:p>
        </p:txBody>
      </p:sp>
      <p:sp>
        <p:nvSpPr>
          <p:cNvPr id="4" name="TextBox 3">
            <a:hlinkClick r:id="rId2"/>
            <a:extLst>
              <a:ext uri="{FF2B5EF4-FFF2-40B4-BE49-F238E27FC236}">
                <a16:creationId xmlns:a16="http://schemas.microsoft.com/office/drawing/2014/main" id="{C6E6869C-D4EC-47BF-1FDA-4B57B4897B2C}"/>
              </a:ext>
            </a:extLst>
          </p:cNvPr>
          <p:cNvSpPr txBox="1"/>
          <p:nvPr/>
        </p:nvSpPr>
        <p:spPr>
          <a:xfrm>
            <a:off x="6019800" y="6406641"/>
            <a:ext cx="4972050" cy="369332"/>
          </a:xfrm>
          <a:prstGeom prst="rect">
            <a:avLst/>
          </a:prstGeom>
          <a:noFill/>
        </p:spPr>
        <p:txBody>
          <a:bodyPr wrap="square" rtlCol="0">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Source: </a:t>
            </a:r>
            <a:r>
              <a:rPr lang="en-IE" dirty="0">
                <a:solidFill>
                  <a:schemeClr val="bg1"/>
                </a:solidFill>
              </a:rPr>
              <a:t>Office Space</a:t>
            </a:r>
          </a:p>
        </p:txBody>
      </p:sp>
      <p:pic>
        <p:nvPicPr>
          <p:cNvPr id="7170" name="Picture 2">
            <a:extLst>
              <a:ext uri="{FF2B5EF4-FFF2-40B4-BE49-F238E27FC236}">
                <a16:creationId xmlns:a16="http://schemas.microsoft.com/office/drawing/2014/main" id="{536DF835-A3FD-2F37-B30F-8BB2D3F57D6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26156" y="533133"/>
            <a:ext cx="3781425" cy="82423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4C3AE865-3C75-A6E0-3F04-5BE4358C1B27}"/>
              </a:ext>
            </a:extLst>
          </p:cNvPr>
          <p:cNvSpPr txBox="1"/>
          <p:nvPr/>
        </p:nvSpPr>
        <p:spPr>
          <a:xfrm>
            <a:off x="6448427" y="1926507"/>
            <a:ext cx="5333998" cy="3416320"/>
          </a:xfrm>
          <a:prstGeom prst="rect">
            <a:avLst/>
          </a:prstGeom>
          <a:noFill/>
        </p:spPr>
        <p:txBody>
          <a:bodyPr wrap="square">
            <a:spAutoFit/>
          </a:bodyPr>
          <a:lstStyle/>
          <a:p>
            <a:r>
              <a:rPr lang="en-US" sz="2200" dirty="0">
                <a:solidFill>
                  <a:srgbClr val="083F59"/>
                </a:solidFill>
              </a:rPr>
              <a:t>Deloitte also identifies that company with inclusive leaders are likely to result in:</a:t>
            </a:r>
          </a:p>
          <a:p>
            <a:endParaRPr lang="en-US" sz="2200" dirty="0">
              <a:solidFill>
                <a:srgbClr val="083F59"/>
              </a:solidFill>
            </a:endParaRPr>
          </a:p>
          <a:p>
            <a:pPr>
              <a:spcBef>
                <a:spcPts val="1200"/>
              </a:spcBef>
            </a:pPr>
            <a:r>
              <a:rPr lang="en-US" sz="2200" b="1" dirty="0">
                <a:solidFill>
                  <a:schemeClr val="bg1"/>
                </a:solidFill>
                <a:highlight>
                  <a:srgbClr val="702E8C"/>
                </a:highlight>
              </a:rPr>
              <a:t>70% </a:t>
            </a:r>
            <a:r>
              <a:rPr lang="en-US" sz="2200" dirty="0">
                <a:solidFill>
                  <a:srgbClr val="083F59"/>
                </a:solidFill>
              </a:rPr>
              <a:t>increase of individual feelings of inclusion</a:t>
            </a:r>
          </a:p>
          <a:p>
            <a:pPr>
              <a:spcBef>
                <a:spcPts val="1200"/>
              </a:spcBef>
            </a:pPr>
            <a:r>
              <a:rPr lang="en-US" sz="2200" b="1" dirty="0">
                <a:solidFill>
                  <a:schemeClr val="bg1"/>
                </a:solidFill>
                <a:highlight>
                  <a:srgbClr val="702E8C"/>
                </a:highlight>
              </a:rPr>
              <a:t>17% </a:t>
            </a:r>
            <a:r>
              <a:rPr lang="en-US" sz="2200" dirty="0">
                <a:solidFill>
                  <a:srgbClr val="083F59"/>
                </a:solidFill>
              </a:rPr>
              <a:t>increase in team performance</a:t>
            </a:r>
          </a:p>
          <a:p>
            <a:pPr>
              <a:spcBef>
                <a:spcPts val="1200"/>
              </a:spcBef>
            </a:pPr>
            <a:r>
              <a:rPr lang="en-US" sz="2200" b="1" dirty="0">
                <a:solidFill>
                  <a:schemeClr val="bg1"/>
                </a:solidFill>
                <a:highlight>
                  <a:srgbClr val="702E8C"/>
                </a:highlight>
              </a:rPr>
              <a:t>20% </a:t>
            </a:r>
            <a:r>
              <a:rPr lang="en-US" sz="2200" dirty="0">
                <a:solidFill>
                  <a:srgbClr val="083F59"/>
                </a:solidFill>
              </a:rPr>
              <a:t>increase in decision-making quality</a:t>
            </a:r>
          </a:p>
          <a:p>
            <a:pPr>
              <a:spcBef>
                <a:spcPts val="1200"/>
              </a:spcBef>
            </a:pPr>
            <a:r>
              <a:rPr lang="en-US" sz="2200" b="1" dirty="0">
                <a:solidFill>
                  <a:schemeClr val="bg1"/>
                </a:solidFill>
                <a:highlight>
                  <a:srgbClr val="702E8C"/>
                </a:highlight>
              </a:rPr>
              <a:t>29% </a:t>
            </a:r>
            <a:r>
              <a:rPr lang="en-US" sz="2200" dirty="0">
                <a:solidFill>
                  <a:srgbClr val="083F59"/>
                </a:solidFill>
              </a:rPr>
              <a:t>increase in team collaboration</a:t>
            </a:r>
            <a:endParaRPr lang="en-IE" sz="2200" dirty="0">
              <a:solidFill>
                <a:srgbClr val="083F59"/>
              </a:solidFill>
            </a:endParaRPr>
          </a:p>
        </p:txBody>
      </p:sp>
    </p:spTree>
    <p:extLst>
      <p:ext uri="{BB962C8B-B14F-4D97-AF65-F5344CB8AC3E}">
        <p14:creationId xmlns:p14="http://schemas.microsoft.com/office/powerpoint/2010/main" val="8950496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AACA0DAF-D7A4-A32E-9F28-33F20AC7A17D}"/>
              </a:ext>
            </a:extLst>
          </p:cNvPr>
          <p:cNvSpPr>
            <a:spLocks noGrp="1"/>
          </p:cNvSpPr>
          <p:nvPr>
            <p:ph type="body" sz="quarter" idx="18"/>
          </p:nvPr>
        </p:nvSpPr>
        <p:spPr>
          <a:xfrm>
            <a:off x="898357" y="1769646"/>
            <a:ext cx="7573290" cy="3291086"/>
          </a:xfrm>
        </p:spPr>
        <p:txBody>
          <a:bodyPr/>
          <a:lstStyle/>
          <a:p>
            <a:pPr marL="0" indent="0"/>
            <a:r>
              <a:rPr lang="en-AU" dirty="0"/>
              <a:t>The project "Rainbow </a:t>
            </a:r>
            <a:r>
              <a:rPr lang="pl-PL" dirty="0"/>
              <a:t>Small Theatre</a:t>
            </a:r>
            <a:r>
              <a:rPr lang="en-AU" dirty="0"/>
              <a:t> - does a series of events presenting queer culture"</a:t>
            </a:r>
            <a:endParaRPr lang="pl-PL" dirty="0"/>
          </a:p>
          <a:p>
            <a:pPr marL="0" indent="0"/>
            <a:r>
              <a:rPr lang="en-AU" i="1" dirty="0"/>
              <a:t>Employees pay a lot of attention to what the work climate is like, whether they feel comfortable at work, whether it is their environment - they also build our image. Therefore, in the perspective of development and changes in the market of employees and customers, it definitely pays to build an employee-friendly culture, not just an organizational one.</a:t>
            </a:r>
            <a:r>
              <a:rPr lang="pl-PL" i="1" dirty="0"/>
              <a:t> </a:t>
            </a:r>
            <a:r>
              <a:rPr lang="en-AU" i="1" dirty="0"/>
              <a:t>A diverse environment teaches us to understand and tames us with otherness. No one is perfect!</a:t>
            </a:r>
            <a:endParaRPr lang="en-IE" i="1" dirty="0"/>
          </a:p>
        </p:txBody>
      </p:sp>
      <p:sp>
        <p:nvSpPr>
          <p:cNvPr id="5" name="Text Placeholder 4">
            <a:extLst>
              <a:ext uri="{FF2B5EF4-FFF2-40B4-BE49-F238E27FC236}">
                <a16:creationId xmlns:a16="http://schemas.microsoft.com/office/drawing/2014/main" id="{FCE853D9-51ED-BF9A-8FFE-A6B92B76BA41}"/>
              </a:ext>
            </a:extLst>
          </p:cNvPr>
          <p:cNvSpPr>
            <a:spLocks noGrp="1"/>
          </p:cNvSpPr>
          <p:nvPr>
            <p:ph type="body" sz="quarter" idx="16"/>
          </p:nvPr>
        </p:nvSpPr>
        <p:spPr>
          <a:xfrm>
            <a:off x="835670" y="1104338"/>
            <a:ext cx="7501506" cy="992652"/>
          </a:xfrm>
        </p:spPr>
        <p:txBody>
          <a:bodyPr/>
          <a:lstStyle/>
          <a:p>
            <a:r>
              <a:rPr lang="pl-PL" sz="3200" dirty="0"/>
              <a:t>Little Theatre &amp; Little Restaurant</a:t>
            </a:r>
            <a:r>
              <a:rPr lang="en-IE" sz="3200" dirty="0"/>
              <a:t> (</a:t>
            </a:r>
            <a:r>
              <a:rPr lang="pl-PL" sz="3200" dirty="0"/>
              <a:t>Poland</a:t>
            </a:r>
            <a:r>
              <a:rPr lang="en-IE" sz="3200" dirty="0"/>
              <a:t>)</a:t>
            </a:r>
            <a:endParaRPr lang="en-GB" sz="3200" dirty="0"/>
          </a:p>
          <a:p>
            <a:endParaRPr lang="en-IE" sz="3200" dirty="0"/>
          </a:p>
        </p:txBody>
      </p:sp>
      <p:sp>
        <p:nvSpPr>
          <p:cNvPr id="7" name="TextBox 6">
            <a:extLst>
              <a:ext uri="{FF2B5EF4-FFF2-40B4-BE49-F238E27FC236}">
                <a16:creationId xmlns:a16="http://schemas.microsoft.com/office/drawing/2014/main" id="{1B18D530-53ED-FC19-B29E-FCA04AFD96A1}"/>
              </a:ext>
            </a:extLst>
          </p:cNvPr>
          <p:cNvSpPr txBox="1"/>
          <p:nvPr/>
        </p:nvSpPr>
        <p:spPr>
          <a:xfrm>
            <a:off x="1390506" y="153161"/>
            <a:ext cx="3881328" cy="769441"/>
          </a:xfrm>
          <a:prstGeom prst="rect">
            <a:avLst/>
          </a:prstGeom>
          <a:solidFill>
            <a:schemeClr val="tx1"/>
          </a:solidFill>
        </p:spPr>
        <p:txBody>
          <a:bodyPr wrap="square" rtlCol="0">
            <a:spAutoFit/>
          </a:bodyPr>
          <a:lstStyle/>
          <a:p>
            <a:r>
              <a:rPr lang="en-IE" sz="4400" b="1" dirty="0">
                <a:solidFill>
                  <a:schemeClr val="bg1"/>
                </a:solidFill>
                <a:latin typeface="Aharoni" panose="02010803020104030203" pitchFamily="2" charset="-79"/>
                <a:cs typeface="Aharoni" panose="02010803020104030203" pitchFamily="2" charset="-79"/>
              </a:rPr>
              <a:t>CASE STUDY</a:t>
            </a:r>
          </a:p>
        </p:txBody>
      </p:sp>
      <p:pic>
        <p:nvPicPr>
          <p:cNvPr id="8" name="Symbol zastępczy obrazu 30">
            <a:extLst>
              <a:ext uri="{FF2B5EF4-FFF2-40B4-BE49-F238E27FC236}">
                <a16:creationId xmlns:a16="http://schemas.microsoft.com/office/drawing/2014/main" id="{97897CA1-0DB5-942F-48E0-83B18AC1F92E}"/>
              </a:ext>
            </a:extLst>
          </p:cNvPr>
          <p:cNvPicPr>
            <a:picLocks noChangeAspect="1"/>
          </p:cNvPicPr>
          <p:nvPr/>
        </p:nvPicPr>
        <p:blipFill>
          <a:blip r:embed="rId2" cstate="email">
            <a:extLst>
              <a:ext uri="{28A0092B-C50C-407E-A947-70E740481C1C}">
                <a14:useLocalDpi xmlns:a14="http://schemas.microsoft.com/office/drawing/2010/main"/>
              </a:ext>
            </a:extLst>
          </a:blip>
          <a:srcRect l="23626" r="23626"/>
          <a:stretch>
            <a:fillRect/>
          </a:stretch>
        </p:blipFill>
        <p:spPr>
          <a:xfrm>
            <a:off x="8937423" y="1813687"/>
            <a:ext cx="2418906" cy="3440669"/>
          </a:xfrm>
          <a:prstGeom prst="rect">
            <a:avLst/>
          </a:prstGeom>
        </p:spPr>
      </p:pic>
      <p:sp>
        <p:nvSpPr>
          <p:cNvPr id="9" name="Text Placeholder 5">
            <a:extLst>
              <a:ext uri="{FF2B5EF4-FFF2-40B4-BE49-F238E27FC236}">
                <a16:creationId xmlns:a16="http://schemas.microsoft.com/office/drawing/2014/main" id="{E2FCE1EC-5BEB-3383-453C-693A5E79BF9F}"/>
              </a:ext>
            </a:extLst>
          </p:cNvPr>
          <p:cNvSpPr txBox="1">
            <a:spLocks/>
          </p:cNvSpPr>
          <p:nvPr/>
        </p:nvSpPr>
        <p:spPr>
          <a:xfrm>
            <a:off x="90633" y="6077055"/>
            <a:ext cx="5727461" cy="469580"/>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200" dirty="0">
                <a:solidFill>
                  <a:schemeClr val="bg1"/>
                </a:solidFill>
                <a:hlinkClick r:id="rId3">
                  <a:extLst>
                    <a:ext uri="{A12FA001-AC4F-418D-AE19-62706E023703}">
                      <ahyp:hlinkClr xmlns:ahyp="http://schemas.microsoft.com/office/drawing/2018/hyperlinkcolor" val="tx"/>
                    </a:ext>
                  </a:extLst>
                </a:hlinkClick>
              </a:rPr>
              <a:t>https://wspolczesny.szczecin.pl/pl/teatr-maly</a:t>
            </a:r>
            <a:r>
              <a:rPr lang="en-GB" sz="2200" dirty="0">
                <a:solidFill>
                  <a:schemeClr val="bg1"/>
                </a:solidFill>
              </a:rPr>
              <a:t> </a:t>
            </a:r>
          </a:p>
        </p:txBody>
      </p:sp>
    </p:spTree>
    <p:extLst>
      <p:ext uri="{BB962C8B-B14F-4D97-AF65-F5344CB8AC3E}">
        <p14:creationId xmlns:p14="http://schemas.microsoft.com/office/powerpoint/2010/main" val="33385000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13DAF2-9D58-D51F-B66F-E704DD602471}"/>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6EAD047E-76FC-2170-097D-B139F6EACDC6}"/>
              </a:ext>
            </a:extLst>
          </p:cNvPr>
          <p:cNvSpPr>
            <a:spLocks noGrp="1"/>
          </p:cNvSpPr>
          <p:nvPr>
            <p:ph type="body" sz="quarter" idx="13"/>
          </p:nvPr>
        </p:nvSpPr>
        <p:spPr>
          <a:xfrm>
            <a:off x="444876" y="2061013"/>
            <a:ext cx="5055171" cy="3628456"/>
          </a:xfrm>
        </p:spPr>
        <p:txBody>
          <a:bodyPr>
            <a:normAutofit fontScale="70000" lnSpcReduction="20000"/>
          </a:bodyPr>
          <a:lstStyle/>
          <a:p>
            <a:pPr>
              <a:lnSpc>
                <a:spcPct val="120000"/>
              </a:lnSpc>
              <a:spcBef>
                <a:spcPts val="0"/>
              </a:spcBef>
            </a:pPr>
            <a:r>
              <a:rPr lang="en-US" dirty="0"/>
              <a:t>The IIA defines company culture as “the invisible belief systems, values, norms, and preferences of the individuals that form a company.” They also define conduct as “the tangible manifestation of culture through the actions, </a:t>
            </a:r>
            <a:r>
              <a:rPr lang="en-US" dirty="0" err="1"/>
              <a:t>behaviours</a:t>
            </a:r>
            <a:r>
              <a:rPr lang="en-US" dirty="0"/>
              <a:t>, and decisions of these individuals.” By understanding the connection between culture and conduct, we learn culture is the underlying driver of conduct, and conduct is the observable outcome of culture.</a:t>
            </a:r>
            <a:endParaRPr lang="en-IE" dirty="0"/>
          </a:p>
        </p:txBody>
      </p:sp>
      <p:sp>
        <p:nvSpPr>
          <p:cNvPr id="7" name="TextBox 6">
            <a:extLst>
              <a:ext uri="{FF2B5EF4-FFF2-40B4-BE49-F238E27FC236}">
                <a16:creationId xmlns:a16="http://schemas.microsoft.com/office/drawing/2014/main" id="{A6038706-67F4-B022-074C-8437B15160B6}"/>
              </a:ext>
            </a:extLst>
          </p:cNvPr>
          <p:cNvSpPr txBox="1"/>
          <p:nvPr/>
        </p:nvSpPr>
        <p:spPr>
          <a:xfrm>
            <a:off x="1759148" y="5689469"/>
            <a:ext cx="2045625"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Audit Board </a:t>
            </a:r>
            <a:endParaRPr lang="en-IE" dirty="0">
              <a:solidFill>
                <a:schemeClr val="bg1"/>
              </a:solidFill>
            </a:endParaRPr>
          </a:p>
        </p:txBody>
      </p:sp>
      <p:pic>
        <p:nvPicPr>
          <p:cNvPr id="6" name="Picture Placeholder 5" descr="A person standing in front of a white board&#10;&#10;Description automatically generated">
            <a:extLst>
              <a:ext uri="{FF2B5EF4-FFF2-40B4-BE49-F238E27FC236}">
                <a16:creationId xmlns:a16="http://schemas.microsoft.com/office/drawing/2014/main" id="{94C254D1-1CF3-AAA8-90E1-4D673DCF6BC7}"/>
              </a:ext>
            </a:extLst>
          </p:cNvPr>
          <p:cNvPicPr>
            <a:picLocks noGrp="1" noChangeAspect="1"/>
          </p:cNvPicPr>
          <p:nvPr>
            <p:ph type="pic" sz="quarter" idx="42"/>
          </p:nvPr>
        </p:nvPicPr>
        <p:blipFill>
          <a:blip r:embed="rId3" cstate="email">
            <a:extLst>
              <a:ext uri="{28A0092B-C50C-407E-A947-70E740481C1C}">
                <a14:useLocalDpi xmlns:a14="http://schemas.microsoft.com/office/drawing/2010/main"/>
              </a:ext>
            </a:extLst>
          </a:blip>
          <a:srcRect t="24789" b="39817"/>
          <a:stretch/>
        </p:blipFill>
        <p:spPr>
          <a:xfrm>
            <a:off x="320540" y="335338"/>
            <a:ext cx="11578483" cy="6146707"/>
          </a:xfrm>
        </p:spPr>
      </p:pic>
    </p:spTree>
    <p:extLst>
      <p:ext uri="{BB962C8B-B14F-4D97-AF65-F5344CB8AC3E}">
        <p14:creationId xmlns:p14="http://schemas.microsoft.com/office/powerpoint/2010/main" val="3512856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18D255-C13D-2587-EE33-1FB52C9004CD}"/>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00F6CE07-A46A-565F-661A-F3FE3816639F}"/>
              </a:ext>
            </a:extLst>
          </p:cNvPr>
          <p:cNvSpPr>
            <a:spLocks noGrp="1"/>
          </p:cNvSpPr>
          <p:nvPr>
            <p:ph type="body" sz="quarter" idx="18"/>
          </p:nvPr>
        </p:nvSpPr>
        <p:spPr>
          <a:xfrm>
            <a:off x="952500" y="1459764"/>
            <a:ext cx="10602577" cy="3849918"/>
          </a:xfrm>
        </p:spPr>
        <p:txBody>
          <a:bodyPr/>
          <a:lstStyle/>
          <a:p>
            <a:pPr marL="0" indent="0"/>
            <a:r>
              <a:rPr lang="en-US" sz="2200" b="1" dirty="0"/>
              <a:t>Building and maintaining a healthy, unified, and focused working environment begins and ends with culture.  </a:t>
            </a:r>
            <a:r>
              <a:rPr lang="en-US" sz="2200" dirty="0"/>
              <a:t>The idea of auditing something as vague as behavior sounds confusing when we are used to auditing processes with clear inputs and outputs. A culture audit will follow the same format as any other audit: planning, fieldwork, and reporting. In this type of audit, there will be more of an emphasis on digging deeper into both qualitative and quantitative data often involving interviewing and direct observation. </a:t>
            </a:r>
          </a:p>
          <a:p>
            <a:pPr marL="0" indent="0"/>
            <a:r>
              <a:rPr lang="en-US" sz="2200" dirty="0">
                <a:solidFill>
                  <a:schemeClr val="bg1"/>
                </a:solidFill>
                <a:highlight>
                  <a:srgbClr val="0872B5"/>
                </a:highlight>
              </a:rPr>
              <a:t>Anonymous Survey: </a:t>
            </a:r>
            <a:r>
              <a:rPr lang="en-US" sz="2200" dirty="0"/>
              <a:t>Often, the culture audit starts with an anonymous cultural audit survey sent to all stakeholders, like team members, staff members, and contractors, to gain a surface-level understanding of the culture. </a:t>
            </a:r>
          </a:p>
          <a:p>
            <a:pPr marL="0" indent="0"/>
            <a:r>
              <a:rPr lang="en-US" sz="2200" dirty="0">
                <a:solidFill>
                  <a:schemeClr val="bg1"/>
                </a:solidFill>
                <a:highlight>
                  <a:srgbClr val="0872B5"/>
                </a:highlight>
              </a:rPr>
              <a:t>Timing: </a:t>
            </a:r>
            <a:r>
              <a:rPr lang="en-US" sz="2200" dirty="0"/>
              <a:t>The survey should be delivered during times of company change (e.g., mergers, leadership changes, policy rollouts). After implementing DEI initiatives to measure impact and as part of an annual or biannual assessment cycle.</a:t>
            </a:r>
          </a:p>
          <a:p>
            <a:pPr marL="0" indent="0"/>
            <a:r>
              <a:rPr lang="en-US" sz="2200" dirty="0">
                <a:solidFill>
                  <a:schemeClr val="bg1"/>
                </a:solidFill>
                <a:highlight>
                  <a:srgbClr val="0872B5"/>
                </a:highlight>
              </a:rPr>
              <a:t>Frequency: </a:t>
            </a:r>
            <a:r>
              <a:rPr lang="en-US" sz="2200" dirty="0"/>
              <a:t>At least once a year to ensure ongoing progress and alignment with goals. Supplemented by pulse surveys or focus groups quarterly to address emerging issues.</a:t>
            </a:r>
          </a:p>
        </p:txBody>
      </p:sp>
      <p:sp>
        <p:nvSpPr>
          <p:cNvPr id="7" name="Text Placeholder 1">
            <a:extLst>
              <a:ext uri="{FF2B5EF4-FFF2-40B4-BE49-F238E27FC236}">
                <a16:creationId xmlns:a16="http://schemas.microsoft.com/office/drawing/2014/main" id="{B82C9130-9821-D39D-CA6C-0456F3E856D7}"/>
              </a:ext>
            </a:extLst>
          </p:cNvPr>
          <p:cNvSpPr txBox="1">
            <a:spLocks/>
          </p:cNvSpPr>
          <p:nvPr/>
        </p:nvSpPr>
        <p:spPr>
          <a:xfrm>
            <a:off x="2971571" y="615382"/>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rgbClr val="DF4625"/>
                </a:solidFill>
              </a:rPr>
              <a:t>How to Conduct an Inclusive Culture Audit</a:t>
            </a:r>
          </a:p>
        </p:txBody>
      </p:sp>
      <p:pic>
        <p:nvPicPr>
          <p:cNvPr id="2" name="Graphic 1" descr="Chevron arrows with solid fill">
            <a:extLst>
              <a:ext uri="{FF2B5EF4-FFF2-40B4-BE49-F238E27FC236}">
                <a16:creationId xmlns:a16="http://schemas.microsoft.com/office/drawing/2014/main" id="{FA2BE51A-7FD1-EDD9-D8CB-A1A8164AF25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28419" y="612491"/>
            <a:ext cx="520661" cy="520661"/>
          </a:xfrm>
          <a:prstGeom prst="rect">
            <a:avLst/>
          </a:prstGeom>
        </p:spPr>
      </p:pic>
      <p:sp>
        <p:nvSpPr>
          <p:cNvPr id="3" name="Round Diagonal Corner Rectangle 9">
            <a:extLst>
              <a:ext uri="{FF2B5EF4-FFF2-40B4-BE49-F238E27FC236}">
                <a16:creationId xmlns:a16="http://schemas.microsoft.com/office/drawing/2014/main" id="{98A10823-1C9A-BDF8-DC51-A7D3ADEDF5DA}"/>
              </a:ext>
            </a:extLst>
          </p:cNvPr>
          <p:cNvSpPr/>
          <p:nvPr/>
        </p:nvSpPr>
        <p:spPr>
          <a:xfrm rot="16200000">
            <a:off x="910889" y="-144403"/>
            <a:ext cx="955626" cy="2034452"/>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8">
            <a:extLst>
              <a:ext uri="{FF2B5EF4-FFF2-40B4-BE49-F238E27FC236}">
                <a16:creationId xmlns:a16="http://schemas.microsoft.com/office/drawing/2014/main" id="{A7F01478-E43A-A9F7-D295-98797E34ECC7}"/>
              </a:ext>
            </a:extLst>
          </p:cNvPr>
          <p:cNvSpPr txBox="1">
            <a:spLocks/>
          </p:cNvSpPr>
          <p:nvPr/>
        </p:nvSpPr>
        <p:spPr>
          <a:xfrm>
            <a:off x="0" y="27603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6</a:t>
            </a:r>
          </a:p>
        </p:txBody>
      </p:sp>
    </p:spTree>
    <p:extLst>
      <p:ext uri="{BB962C8B-B14F-4D97-AF65-F5344CB8AC3E}">
        <p14:creationId xmlns:p14="http://schemas.microsoft.com/office/powerpoint/2010/main" val="41283606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3469439">
            <a:off x="11011900" y="4121380"/>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8D170B-F581-FAA8-D4D5-3581BBC56C2B}"/>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ED51D75D-38F0-4D43-AD41-CCA278D793BE}"/>
              </a:ext>
            </a:extLst>
          </p:cNvPr>
          <p:cNvSpPr>
            <a:spLocks noGrp="1"/>
          </p:cNvSpPr>
          <p:nvPr>
            <p:ph type="body" sz="quarter" idx="18"/>
          </p:nvPr>
        </p:nvSpPr>
        <p:spPr>
          <a:xfrm>
            <a:off x="704850" y="1045940"/>
            <a:ext cx="10782300" cy="3849918"/>
          </a:xfrm>
        </p:spPr>
        <p:txBody>
          <a:bodyPr/>
          <a:lstStyle/>
          <a:p>
            <a:pPr algn="l" fontAlgn="base">
              <a:buClr>
                <a:srgbClr val="0872B5"/>
              </a:buClr>
              <a:buFont typeface="+mj-lt"/>
              <a:buAutoNum type="arabicPeriod"/>
            </a:pPr>
            <a:r>
              <a:rPr lang="en-US" sz="2100" dirty="0">
                <a:solidFill>
                  <a:schemeClr val="bg1"/>
                </a:solidFill>
                <a:highlight>
                  <a:srgbClr val="0872B5"/>
                </a:highlight>
              </a:rPr>
              <a:t>Gather Feedback from all levels of the company: </a:t>
            </a:r>
            <a:r>
              <a:rPr lang="en-US" sz="2100" dirty="0"/>
              <a:t>Assess the D&amp;I landscape from the perspective of your employees. You must seek input from managers and executives.</a:t>
            </a:r>
          </a:p>
          <a:p>
            <a:pPr algn="l" fontAlgn="base">
              <a:buClr>
                <a:srgbClr val="0872B5"/>
              </a:buClr>
              <a:buFont typeface="+mj-lt"/>
              <a:buAutoNum type="arabicPeriod"/>
            </a:pPr>
            <a:r>
              <a:rPr lang="en-US" sz="2100" b="1" i="0" dirty="0">
                <a:effectLst/>
              </a:rPr>
              <a:t> </a:t>
            </a:r>
            <a:r>
              <a:rPr lang="en-US" sz="2100" dirty="0">
                <a:solidFill>
                  <a:schemeClr val="bg1"/>
                </a:solidFill>
                <a:highlight>
                  <a:srgbClr val="0872B5"/>
                </a:highlight>
              </a:rPr>
              <a:t>Use a variety of methods to collect information. </a:t>
            </a:r>
            <a:r>
              <a:rPr lang="en-US" sz="2100" b="0" i="0" dirty="0">
                <a:effectLst/>
              </a:rPr>
              <a:t>Surveys </a:t>
            </a:r>
            <a:r>
              <a:rPr lang="en-US" sz="2100" dirty="0"/>
              <a:t>must follow a simple, structured approach. </a:t>
            </a:r>
            <a:r>
              <a:rPr lang="en-US" sz="2100" b="0" i="0" dirty="0">
                <a:effectLst/>
              </a:rPr>
              <a:t>Consider </a:t>
            </a:r>
            <a:r>
              <a:rPr lang="en-US" sz="2100" dirty="0"/>
              <a:t>post survey you may need further </a:t>
            </a:r>
            <a:r>
              <a:rPr lang="en-US" sz="2100" b="0" i="0" dirty="0">
                <a:effectLst/>
              </a:rPr>
              <a:t>focus groups and one-on-one interviews to clarify more qualitative perspectives. Ultimately, the goal is to collect as much intel as possible to understand the company’s inclusive culture comprehensively.</a:t>
            </a:r>
          </a:p>
          <a:p>
            <a:pPr algn="l" fontAlgn="base">
              <a:buClr>
                <a:srgbClr val="0872B5"/>
              </a:buClr>
              <a:buFont typeface="+mj-lt"/>
              <a:buAutoNum type="arabicPeriod"/>
            </a:pPr>
            <a:r>
              <a:rPr lang="en-US" sz="2100" dirty="0">
                <a:solidFill>
                  <a:schemeClr val="bg1"/>
                </a:solidFill>
                <a:highlight>
                  <a:srgbClr val="0872B5"/>
                </a:highlight>
              </a:rPr>
              <a:t>Guarantee confidentiality and anonymity. </a:t>
            </a:r>
            <a:r>
              <a:rPr lang="en-US" sz="2100" b="0" i="0" dirty="0">
                <a:effectLst/>
              </a:rPr>
              <a:t>It’s crucial for employees to be comfortable sharing honest thoughts and feedback without fear of retribution or negative consequences.</a:t>
            </a:r>
          </a:p>
          <a:p>
            <a:pPr algn="l" fontAlgn="base">
              <a:buClr>
                <a:srgbClr val="0872B5"/>
              </a:buClr>
              <a:buFont typeface="+mj-lt"/>
              <a:buAutoNum type="arabicPeriod"/>
            </a:pPr>
            <a:r>
              <a:rPr lang="en-US" sz="2100" dirty="0">
                <a:solidFill>
                  <a:schemeClr val="bg1"/>
                </a:solidFill>
                <a:highlight>
                  <a:srgbClr val="0872B5"/>
                </a:highlight>
              </a:rPr>
              <a:t>Develop actionable steps to address issues and concerns. </a:t>
            </a:r>
            <a:r>
              <a:rPr lang="en-US" sz="2100" b="0" i="0" dirty="0">
                <a:effectLst/>
              </a:rPr>
              <a:t>Carefully analyze the data you receive and take action as quick as possible to </a:t>
            </a:r>
            <a:r>
              <a:rPr lang="en-US" sz="2100" dirty="0"/>
              <a:t>improve culture and employee confidence</a:t>
            </a:r>
            <a:r>
              <a:rPr lang="en-US" sz="2100" b="0" i="0" dirty="0">
                <a:effectLst/>
              </a:rPr>
              <a:t> e.g., you may need to provide additional training or physically change the work environment to create a more positive and productive workplace for all employees. </a:t>
            </a:r>
          </a:p>
          <a:p>
            <a:pPr algn="l" fontAlgn="base">
              <a:buClr>
                <a:srgbClr val="0872B5"/>
              </a:buClr>
              <a:buFont typeface="+mj-lt"/>
              <a:buAutoNum type="arabicPeriod"/>
            </a:pPr>
            <a:r>
              <a:rPr lang="en-US" sz="2100" dirty="0">
                <a:solidFill>
                  <a:schemeClr val="bg1"/>
                </a:solidFill>
                <a:highlight>
                  <a:srgbClr val="0872B5"/>
                </a:highlight>
              </a:rPr>
              <a:t>Understand that the process must be flexible. </a:t>
            </a:r>
            <a:r>
              <a:rPr lang="en-US" sz="2100" b="0" i="0" dirty="0">
                <a:effectLst/>
              </a:rPr>
              <a:t>A company’s culture constantly changes due to external factors and internal dynamics. Therefore, it’s essential to be flexible to effectively capture the nuances and subtleties of the culture at any given time. </a:t>
            </a:r>
          </a:p>
          <a:p>
            <a:pPr marL="0" indent="0"/>
            <a:endParaRPr lang="en-US" sz="2100" dirty="0"/>
          </a:p>
        </p:txBody>
      </p:sp>
      <p:sp>
        <p:nvSpPr>
          <p:cNvPr id="7" name="Text Placeholder 1">
            <a:extLst>
              <a:ext uri="{FF2B5EF4-FFF2-40B4-BE49-F238E27FC236}">
                <a16:creationId xmlns:a16="http://schemas.microsoft.com/office/drawing/2014/main" id="{0F922867-F50F-DA4F-5ADF-62C45CC76654}"/>
              </a:ext>
            </a:extLst>
          </p:cNvPr>
          <p:cNvSpPr txBox="1">
            <a:spLocks/>
          </p:cNvSpPr>
          <p:nvPr/>
        </p:nvSpPr>
        <p:spPr>
          <a:xfrm>
            <a:off x="926712" y="406303"/>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rgbClr val="DF4625"/>
                </a:solidFill>
              </a:rPr>
              <a:t>How to Conduct an Inclusive Culture Audit</a:t>
            </a:r>
          </a:p>
        </p:txBody>
      </p:sp>
      <p:sp>
        <p:nvSpPr>
          <p:cNvPr id="3" name="TextBox 2">
            <a:extLst>
              <a:ext uri="{FF2B5EF4-FFF2-40B4-BE49-F238E27FC236}">
                <a16:creationId xmlns:a16="http://schemas.microsoft.com/office/drawing/2014/main" id="{A0AD99AE-1103-AFEC-EE1D-D15A0E4DC3B3}"/>
              </a:ext>
            </a:extLst>
          </p:cNvPr>
          <p:cNvSpPr txBox="1"/>
          <p:nvPr/>
        </p:nvSpPr>
        <p:spPr>
          <a:xfrm>
            <a:off x="3362324" y="6414786"/>
            <a:ext cx="8582025" cy="338554"/>
          </a:xfrm>
          <a:prstGeom prst="rect">
            <a:avLst/>
          </a:prstGeom>
          <a:noFill/>
        </p:spPr>
        <p:txBody>
          <a:bodyPr wrap="square">
            <a:spAutoFit/>
          </a:bodyPr>
          <a:lstStyle/>
          <a:p>
            <a:r>
              <a:rPr lang="en-IE" sz="1600" dirty="0">
                <a:solidFill>
                  <a:schemeClr val="bg1"/>
                </a:solidFill>
                <a:hlinkClick r:id="rId2">
                  <a:extLst>
                    <a:ext uri="{A12FA001-AC4F-418D-AE19-62706E023703}">
                      <ahyp:hlinkClr xmlns:ahyp="http://schemas.microsoft.com/office/drawing/2018/hyperlinkcolor" val="tx"/>
                    </a:ext>
                  </a:extLst>
                </a:hlinkClick>
              </a:rPr>
              <a:t>https://www.caseware.com/resources/blog/culture-audits-what-they-are-and-how-to-conduct-them/</a:t>
            </a:r>
            <a:r>
              <a:rPr lang="en-IE" sz="1600" dirty="0">
                <a:solidFill>
                  <a:schemeClr val="bg1"/>
                </a:solidFill>
              </a:rPr>
              <a:t> </a:t>
            </a:r>
          </a:p>
        </p:txBody>
      </p:sp>
    </p:spTree>
    <p:extLst>
      <p:ext uri="{BB962C8B-B14F-4D97-AF65-F5344CB8AC3E}">
        <p14:creationId xmlns:p14="http://schemas.microsoft.com/office/powerpoint/2010/main" val="15801090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group of people standing together&#10;&#10;Description automatically generated">
            <a:extLst>
              <a:ext uri="{FF2B5EF4-FFF2-40B4-BE49-F238E27FC236}">
                <a16:creationId xmlns:a16="http://schemas.microsoft.com/office/drawing/2014/main" id="{ED427F27-8D47-E6D7-64EE-3A1786AB907F}"/>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9029" b="9029"/>
          <a:stretch>
            <a:fillRect/>
          </a:stretch>
        </p:blipFill>
        <p:spPr>
          <a:xfrm>
            <a:off x="306388" y="334963"/>
            <a:ext cx="11579225" cy="6146800"/>
          </a:xfrm>
        </p:spPr>
      </p:pic>
      <p:sp>
        <p:nvSpPr>
          <p:cNvPr id="4" name="Text Placeholder 3">
            <a:extLst>
              <a:ext uri="{FF2B5EF4-FFF2-40B4-BE49-F238E27FC236}">
                <a16:creationId xmlns:a16="http://schemas.microsoft.com/office/drawing/2014/main" id="{D826D172-672C-8424-DBC7-F5B8C76F70E3}"/>
              </a:ext>
            </a:extLst>
          </p:cNvPr>
          <p:cNvSpPr>
            <a:spLocks noGrp="1"/>
          </p:cNvSpPr>
          <p:nvPr>
            <p:ph type="body" sz="quarter" idx="13"/>
          </p:nvPr>
        </p:nvSpPr>
        <p:spPr>
          <a:xfrm>
            <a:off x="444876" y="2275225"/>
            <a:ext cx="5373218" cy="2635608"/>
          </a:xfrm>
        </p:spPr>
        <p:txBody>
          <a:bodyPr>
            <a:noAutofit/>
          </a:bodyPr>
          <a:lstStyle/>
          <a:p>
            <a:pPr algn="l"/>
            <a:r>
              <a:rPr lang="en-US" sz="2000" b="1" i="0" dirty="0">
                <a:effectLst/>
              </a:rPr>
              <a:t>Measure </a:t>
            </a:r>
            <a:r>
              <a:rPr lang="en-US" sz="2000" b="1" dirty="0"/>
              <a:t>DEII for Long Term Success</a:t>
            </a:r>
          </a:p>
          <a:p>
            <a:pPr algn="l"/>
            <a:r>
              <a:rPr lang="en-US" sz="2000" b="0" i="0" dirty="0">
                <a:effectLst/>
              </a:rPr>
              <a:t>For small enterprises, measuring DEI is a driver for long-term success. More inclusive companies are likely to meet their financial targets, so there are compelling business reasons to </a:t>
            </a:r>
            <a:r>
              <a:rPr lang="en-US" sz="2000" b="0" i="0" dirty="0" err="1">
                <a:effectLst/>
              </a:rPr>
              <a:t>prioritise</a:t>
            </a:r>
            <a:r>
              <a:rPr lang="en-US" sz="2000" b="0" i="0" dirty="0">
                <a:effectLst/>
              </a:rPr>
              <a:t> DEIs. One advantage is that it will assist your small business in meeting the legal requirements of not discriminating against protected groups. It goes further to prevent tribunal cases.</a:t>
            </a:r>
          </a:p>
          <a:p>
            <a:pPr algn="l" fontAlgn="auto"/>
            <a:r>
              <a:rPr lang="en-US" sz="2000" b="0" i="0" dirty="0">
                <a:effectLst/>
              </a:rPr>
              <a:t>While inclusion is a measure of how empowered the people at the table feel, diversity is a measure of who is at the table. Inclusion describes the culture that encourages your employees to succeed. When you do not measure diversity, equity, and inclusion, you'll be setting your business up for failure in the long run.</a:t>
            </a:r>
          </a:p>
          <a:p>
            <a:endParaRPr lang="en-IE" sz="2000" dirty="0"/>
          </a:p>
        </p:txBody>
      </p:sp>
      <p:sp>
        <p:nvSpPr>
          <p:cNvPr id="7" name="TextBox 6">
            <a:extLst>
              <a:ext uri="{FF2B5EF4-FFF2-40B4-BE49-F238E27FC236}">
                <a16:creationId xmlns:a16="http://schemas.microsoft.com/office/drawing/2014/main" id="{D25AE8BA-6F65-6847-3047-58EFEF4A31E0}"/>
              </a:ext>
            </a:extLst>
          </p:cNvPr>
          <p:cNvSpPr txBox="1"/>
          <p:nvPr/>
        </p:nvSpPr>
        <p:spPr>
          <a:xfrm>
            <a:off x="1284882" y="5749645"/>
            <a:ext cx="7428637" cy="369332"/>
          </a:xfrm>
          <a:prstGeom prst="rect">
            <a:avLst/>
          </a:prstGeom>
          <a:noFill/>
        </p:spPr>
        <p:txBody>
          <a:bodyPr wrap="none" rtlCol="0">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https://www.consultancy.uk/news/29076/uk-smes-failing-staff-on-di-support</a:t>
            </a:r>
            <a:r>
              <a:rPr lang="en-IE" dirty="0">
                <a:solidFill>
                  <a:schemeClr val="bg1"/>
                </a:solidFill>
              </a:rPr>
              <a:t> </a:t>
            </a:r>
          </a:p>
        </p:txBody>
      </p:sp>
    </p:spTree>
    <p:extLst>
      <p:ext uri="{BB962C8B-B14F-4D97-AF65-F5344CB8AC3E}">
        <p14:creationId xmlns:p14="http://schemas.microsoft.com/office/powerpoint/2010/main" val="26747980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6BB546-0D26-071E-3EE0-53DABBEB1D6C}"/>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ACC4B9B9-DA86-5B1F-C84A-CEDDBC60A815}"/>
              </a:ext>
            </a:extLst>
          </p:cNvPr>
          <p:cNvSpPr>
            <a:spLocks noGrp="1"/>
          </p:cNvSpPr>
          <p:nvPr>
            <p:ph type="body" sz="quarter" idx="18"/>
          </p:nvPr>
        </p:nvSpPr>
        <p:spPr>
          <a:xfrm>
            <a:off x="628650" y="1405828"/>
            <a:ext cx="7467600" cy="3849918"/>
          </a:xfrm>
        </p:spPr>
        <p:txBody>
          <a:bodyPr/>
          <a:lstStyle/>
          <a:p>
            <a:pPr marL="0" indent="0"/>
            <a:r>
              <a:rPr lang="en-US" sz="2200" b="1" dirty="0"/>
              <a:t>Building on Step 1, </a:t>
            </a:r>
            <a:r>
              <a:rPr lang="en-US" sz="2200" dirty="0"/>
              <a:t>you should now have a clearer understanding of your current Inclusion Culture, including its strengths, weaknesses, and any gaps that need addressing. This foundational knowledge will guide you in determining what to include in your survey. Focus on assessing key areas such as employee perceptions, </a:t>
            </a:r>
            <a:r>
              <a:rPr lang="en-US" sz="2200" dirty="0" err="1"/>
              <a:t>behaviours</a:t>
            </a:r>
            <a:r>
              <a:rPr lang="en-US" sz="2200" dirty="0"/>
              <a:t>, and the workplace environment as they relate to inclusivity. By aligning your survey with the findings from Step 1, you can ensure it captures meaningful data to drive targeted improvements.</a:t>
            </a:r>
          </a:p>
          <a:p>
            <a:pPr marL="0" indent="0"/>
            <a:r>
              <a:rPr lang="en-US" sz="2200" dirty="0"/>
              <a:t>Before constructing your survey, consider the following:</a:t>
            </a:r>
          </a:p>
          <a:p>
            <a:pPr marL="0" indent="0"/>
            <a:r>
              <a:rPr lang="en-US" sz="2200" dirty="0">
                <a:solidFill>
                  <a:schemeClr val="bg1"/>
                </a:solidFill>
                <a:highlight>
                  <a:srgbClr val="0872B5"/>
                </a:highlight>
              </a:rPr>
              <a:t>What do you need to know? </a:t>
            </a:r>
            <a:r>
              <a:rPr lang="en-US" sz="2200" dirty="0"/>
              <a:t>Identify specific insights you want to gather, such as employees’ good and bad experiences working in your company , understand their sense of belonging, experiences with inclusivity, or perceived barriers.</a:t>
            </a:r>
          </a:p>
        </p:txBody>
      </p:sp>
      <p:sp>
        <p:nvSpPr>
          <p:cNvPr id="7" name="Text Placeholder 1">
            <a:extLst>
              <a:ext uri="{FF2B5EF4-FFF2-40B4-BE49-F238E27FC236}">
                <a16:creationId xmlns:a16="http://schemas.microsoft.com/office/drawing/2014/main" id="{3FDC7931-9A7B-7581-EF73-B58843361ACB}"/>
              </a:ext>
            </a:extLst>
          </p:cNvPr>
          <p:cNvSpPr txBox="1">
            <a:spLocks/>
          </p:cNvSpPr>
          <p:nvPr/>
        </p:nvSpPr>
        <p:spPr>
          <a:xfrm>
            <a:off x="3060312" y="612491"/>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rgbClr val="DF4625"/>
                </a:solidFill>
              </a:rPr>
              <a:t>Selecting the Right Survey Questions &amp; Delivery</a:t>
            </a:r>
          </a:p>
        </p:txBody>
      </p:sp>
      <p:pic>
        <p:nvPicPr>
          <p:cNvPr id="8" name="Graphic 7" descr="Chevron arrows with solid fill">
            <a:extLst>
              <a:ext uri="{FF2B5EF4-FFF2-40B4-BE49-F238E27FC236}">
                <a16:creationId xmlns:a16="http://schemas.microsoft.com/office/drawing/2014/main" id="{FED6B330-726F-01A6-06EF-0D53B9F503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28419" y="612491"/>
            <a:ext cx="520661" cy="520661"/>
          </a:xfrm>
          <a:prstGeom prst="rect">
            <a:avLst/>
          </a:prstGeom>
        </p:spPr>
      </p:pic>
      <p:sp>
        <p:nvSpPr>
          <p:cNvPr id="9" name="Round Diagonal Corner Rectangle 9">
            <a:extLst>
              <a:ext uri="{FF2B5EF4-FFF2-40B4-BE49-F238E27FC236}">
                <a16:creationId xmlns:a16="http://schemas.microsoft.com/office/drawing/2014/main" id="{C94A51EF-7ECB-04C4-756E-B8C0AE4497B2}"/>
              </a:ext>
            </a:extLst>
          </p:cNvPr>
          <p:cNvSpPr/>
          <p:nvPr/>
        </p:nvSpPr>
        <p:spPr>
          <a:xfrm rot="16200000">
            <a:off x="910889" y="-144403"/>
            <a:ext cx="955626" cy="2034452"/>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079C7E49-D817-BCD6-9D79-8F2E3266F22A}"/>
              </a:ext>
            </a:extLst>
          </p:cNvPr>
          <p:cNvSpPr txBox="1">
            <a:spLocks/>
          </p:cNvSpPr>
          <p:nvPr/>
        </p:nvSpPr>
        <p:spPr>
          <a:xfrm>
            <a:off x="0" y="27603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7</a:t>
            </a:r>
          </a:p>
        </p:txBody>
      </p:sp>
      <p:sp>
        <p:nvSpPr>
          <p:cNvPr id="3" name="TextBox 2">
            <a:extLst>
              <a:ext uri="{FF2B5EF4-FFF2-40B4-BE49-F238E27FC236}">
                <a16:creationId xmlns:a16="http://schemas.microsoft.com/office/drawing/2014/main" id="{77AFD8B5-B501-C934-D4C7-5F9A6DEEB858}"/>
              </a:ext>
            </a:extLst>
          </p:cNvPr>
          <p:cNvSpPr txBox="1"/>
          <p:nvPr/>
        </p:nvSpPr>
        <p:spPr>
          <a:xfrm>
            <a:off x="3524250" y="6383893"/>
            <a:ext cx="6096000" cy="369332"/>
          </a:xfrm>
          <a:prstGeom prst="rect">
            <a:avLst/>
          </a:prstGeom>
          <a:noFill/>
        </p:spPr>
        <p:txBody>
          <a:bodyPr wrap="square">
            <a:spAutoFit/>
          </a:bodyPr>
          <a:lstStyle/>
          <a:p>
            <a:r>
              <a:rPr lang="en-IE" dirty="0">
                <a:solidFill>
                  <a:schemeClr val="bg1"/>
                </a:solidFill>
                <a:hlinkClick r:id="rId4">
                  <a:extLst>
                    <a:ext uri="{A12FA001-AC4F-418D-AE19-62706E023703}">
                      <ahyp:hlinkClr xmlns:ahyp="http://schemas.microsoft.com/office/drawing/2018/hyperlinkcolor" val="tx"/>
                    </a:ext>
                  </a:extLst>
                </a:hlinkClick>
              </a:rPr>
              <a:t>https://www.surveymonkey.com/mp/survey-question-types/</a:t>
            </a:r>
            <a:r>
              <a:rPr lang="en-IE" dirty="0">
                <a:solidFill>
                  <a:schemeClr val="bg1"/>
                </a:solidFill>
              </a:rPr>
              <a:t> </a:t>
            </a:r>
          </a:p>
        </p:txBody>
      </p:sp>
      <p:pic>
        <p:nvPicPr>
          <p:cNvPr id="4" name="Picture 2" descr="The five focuses of a diversity audit">
            <a:extLst>
              <a:ext uri="{FF2B5EF4-FFF2-40B4-BE49-F238E27FC236}">
                <a16:creationId xmlns:a16="http://schemas.microsoft.com/office/drawing/2014/main" id="{8D9312CC-70AF-9F23-6321-06D90FA4BFC5}"/>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l="3606" r="10929"/>
          <a:stretch/>
        </p:blipFill>
        <p:spPr bwMode="auto">
          <a:xfrm>
            <a:off x="8049070" y="2619375"/>
            <a:ext cx="3821544" cy="2491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92832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777AF4-0FEE-9A89-517E-5D0AB83DF403}"/>
            </a:ext>
          </a:extLst>
        </p:cNvPr>
        <p:cNvGrpSpPr/>
        <p:nvPr/>
      </p:nvGrpSpPr>
      <p:grpSpPr>
        <a:xfrm>
          <a:off x="0" y="0"/>
          <a:ext cx="0" cy="0"/>
          <a:chOff x="0" y="0"/>
          <a:chExt cx="0" cy="0"/>
        </a:xfrm>
      </p:grpSpPr>
      <p:sp>
        <p:nvSpPr>
          <p:cNvPr id="2" name="Round Diagonal Corner Rectangle 9">
            <a:extLst>
              <a:ext uri="{FF2B5EF4-FFF2-40B4-BE49-F238E27FC236}">
                <a16:creationId xmlns:a16="http://schemas.microsoft.com/office/drawing/2014/main" id="{4935767F-2E13-5F8E-4BF1-B96C292CCBDC}"/>
              </a:ext>
            </a:extLst>
          </p:cNvPr>
          <p:cNvSpPr/>
          <p:nvPr/>
        </p:nvSpPr>
        <p:spPr>
          <a:xfrm rot="16200000">
            <a:off x="5356215" y="-1422002"/>
            <a:ext cx="1603781" cy="11305786"/>
          </a:xfrm>
          <a:prstGeom prst="round2DiagRect">
            <a:avLst/>
          </a:prstGeom>
          <a:solidFill>
            <a:srgbClr val="BBFD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5">
            <a:extLst>
              <a:ext uri="{FF2B5EF4-FFF2-40B4-BE49-F238E27FC236}">
                <a16:creationId xmlns:a16="http://schemas.microsoft.com/office/drawing/2014/main" id="{B4A325C5-BF62-1389-522A-96DD8A391C0C}"/>
              </a:ext>
            </a:extLst>
          </p:cNvPr>
          <p:cNvSpPr>
            <a:spLocks noGrp="1"/>
          </p:cNvSpPr>
          <p:nvPr>
            <p:ph type="body" sz="quarter" idx="18"/>
          </p:nvPr>
        </p:nvSpPr>
        <p:spPr>
          <a:xfrm>
            <a:off x="952500" y="545364"/>
            <a:ext cx="10602577" cy="3849918"/>
          </a:xfrm>
        </p:spPr>
        <p:txBody>
          <a:bodyPr/>
          <a:lstStyle/>
          <a:p>
            <a:pPr marL="0" indent="0"/>
            <a:r>
              <a:rPr lang="en-US" sz="2200" dirty="0">
                <a:solidFill>
                  <a:schemeClr val="bg1"/>
                </a:solidFill>
                <a:highlight>
                  <a:srgbClr val="0872B5"/>
                </a:highlight>
              </a:rPr>
              <a:t>Try to Establish What You Don’t Know? </a:t>
            </a:r>
            <a:r>
              <a:rPr lang="en-US" sz="2200" dirty="0">
                <a:latin typeface="Calibri "/>
              </a:rPr>
              <a:t>It’s important </a:t>
            </a:r>
            <a:r>
              <a:rPr lang="en-US" sz="2200" b="0" i="0" dirty="0">
                <a:effectLst/>
                <a:latin typeface="Calibri "/>
              </a:rPr>
              <a:t>to focus not just on what you already know, but also on the areas where your knowledge is lacking. By focusing on what you don’t know, you uncover hidden biases, systemic issues, and missed opportunities that could otherwise remain undetected. </a:t>
            </a:r>
            <a:r>
              <a:rPr lang="en-US" sz="2200" dirty="0"/>
              <a:t>Instead of only asking for demographic data, ask employees about their experiences and perceptions related to inclusion, opportunities, and support. Questions about mentorship, workplace culture, or feelings of exclusion can shed light on areas where data may not be readily available. </a:t>
            </a:r>
            <a:r>
              <a:rPr lang="en-US" sz="2200" b="0" i="0" dirty="0">
                <a:effectLst/>
                <a:latin typeface="Calibri "/>
              </a:rPr>
              <a:t>For real change, it's crucial to explore the unknowns—the blind spots. Ask open ended questions which allow employees to express themselves without being restricted by predefined categories. Examples </a:t>
            </a:r>
          </a:p>
          <a:p>
            <a:pPr marL="0" indent="0" algn="l" fontAlgn="auto"/>
            <a:endParaRPr lang="en-US" sz="1000" b="0" i="0" dirty="0">
              <a:effectLst/>
              <a:latin typeface="Calibri "/>
            </a:endParaRPr>
          </a:p>
          <a:p>
            <a:pPr marL="0" indent="0" algn="l" fontAlgn="auto"/>
            <a:r>
              <a:rPr lang="en-US" sz="2200" b="0" i="0" dirty="0">
                <a:effectLst/>
                <a:latin typeface="Calibri "/>
              </a:rPr>
              <a:t>"What challenges or barriers prevent you from feeling fully included at work?“</a:t>
            </a:r>
          </a:p>
          <a:p>
            <a:pPr marL="0" indent="0" algn="l" fontAlgn="auto"/>
            <a:r>
              <a:rPr lang="en-US" sz="2200" b="0" i="0" dirty="0">
                <a:effectLst/>
                <a:latin typeface="Calibri "/>
              </a:rPr>
              <a:t>"What changes would improve inclusivity in your team or department?“</a:t>
            </a:r>
          </a:p>
          <a:p>
            <a:pPr marL="0" indent="0" algn="l" fontAlgn="auto"/>
            <a:r>
              <a:rPr lang="en-US" sz="2200" b="0" i="0" dirty="0">
                <a:effectLst/>
                <a:latin typeface="Calibri "/>
              </a:rPr>
              <a:t>"What aspects of our workplace culture may unintentionally exclude certain groups?"</a:t>
            </a:r>
            <a:endParaRPr lang="en-US" sz="2200" dirty="0">
              <a:latin typeface="Calibri "/>
            </a:endParaRPr>
          </a:p>
          <a:p>
            <a:pPr marL="0" indent="0"/>
            <a:endParaRPr lang="en-US" sz="1000" dirty="0">
              <a:solidFill>
                <a:schemeClr val="bg1"/>
              </a:solidFill>
              <a:highlight>
                <a:srgbClr val="0872B5"/>
              </a:highlight>
            </a:endParaRPr>
          </a:p>
          <a:p>
            <a:pPr marL="0" indent="0"/>
            <a:r>
              <a:rPr lang="en-US" sz="2200" dirty="0">
                <a:solidFill>
                  <a:schemeClr val="bg1"/>
                </a:solidFill>
                <a:highlight>
                  <a:srgbClr val="0872B5"/>
                </a:highlight>
              </a:rPr>
              <a:t>What should be excluded? </a:t>
            </a:r>
            <a:r>
              <a:rPr lang="en-US" sz="2200" dirty="0"/>
              <a:t>Avoid irrelevant or overly broad questions that may dilute the focus or overwhelm respondents.</a:t>
            </a:r>
          </a:p>
        </p:txBody>
      </p:sp>
    </p:spTree>
    <p:extLst>
      <p:ext uri="{BB962C8B-B14F-4D97-AF65-F5344CB8AC3E}">
        <p14:creationId xmlns:p14="http://schemas.microsoft.com/office/powerpoint/2010/main" val="35675573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B05427-8EED-6BB2-7399-94BB59C9EF4A}"/>
            </a:ext>
          </a:extLst>
        </p:cNvPr>
        <p:cNvGrpSpPr/>
        <p:nvPr/>
      </p:nvGrpSpPr>
      <p:grpSpPr>
        <a:xfrm>
          <a:off x="0" y="0"/>
          <a:ext cx="0" cy="0"/>
          <a:chOff x="0" y="0"/>
          <a:chExt cx="0" cy="0"/>
        </a:xfrm>
      </p:grpSpPr>
      <p:sp>
        <p:nvSpPr>
          <p:cNvPr id="3" name="Round Diagonal Corner Rectangle 9">
            <a:extLst>
              <a:ext uri="{FF2B5EF4-FFF2-40B4-BE49-F238E27FC236}">
                <a16:creationId xmlns:a16="http://schemas.microsoft.com/office/drawing/2014/main" id="{701685C1-91F8-C6C1-7AC8-63CFF8E19ED5}"/>
              </a:ext>
            </a:extLst>
          </p:cNvPr>
          <p:cNvSpPr/>
          <p:nvPr/>
        </p:nvSpPr>
        <p:spPr>
          <a:xfrm rot="16200000">
            <a:off x="5660701" y="249960"/>
            <a:ext cx="1308361" cy="10724761"/>
          </a:xfrm>
          <a:prstGeom prst="round2DiagRect">
            <a:avLst/>
          </a:prstGeom>
          <a:solidFill>
            <a:srgbClr val="BBFD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ound Diagonal Corner Rectangle 9">
            <a:extLst>
              <a:ext uri="{FF2B5EF4-FFF2-40B4-BE49-F238E27FC236}">
                <a16:creationId xmlns:a16="http://schemas.microsoft.com/office/drawing/2014/main" id="{C145DF9B-4207-081B-ED20-62F632C46A47}"/>
              </a:ext>
            </a:extLst>
          </p:cNvPr>
          <p:cNvSpPr/>
          <p:nvPr/>
        </p:nvSpPr>
        <p:spPr>
          <a:xfrm rot="16200000">
            <a:off x="5660700" y="-3684055"/>
            <a:ext cx="1308360" cy="10724760"/>
          </a:xfrm>
          <a:prstGeom prst="round2DiagRect">
            <a:avLst/>
          </a:prstGeom>
          <a:solidFill>
            <a:srgbClr val="BBFD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5">
            <a:extLst>
              <a:ext uri="{FF2B5EF4-FFF2-40B4-BE49-F238E27FC236}">
                <a16:creationId xmlns:a16="http://schemas.microsoft.com/office/drawing/2014/main" id="{8C7D413F-09F7-AE53-03E5-4B074BDFE6F2}"/>
              </a:ext>
            </a:extLst>
          </p:cNvPr>
          <p:cNvSpPr>
            <a:spLocks noGrp="1"/>
          </p:cNvSpPr>
          <p:nvPr>
            <p:ph type="body" sz="quarter" idx="18"/>
          </p:nvPr>
        </p:nvSpPr>
        <p:spPr>
          <a:xfrm>
            <a:off x="952499" y="363269"/>
            <a:ext cx="10724763" cy="3849918"/>
          </a:xfrm>
        </p:spPr>
        <p:txBody>
          <a:bodyPr/>
          <a:lstStyle/>
          <a:p>
            <a:pPr marL="0" indent="0" algn="l" fontAlgn="auto"/>
            <a:r>
              <a:rPr lang="en-US" sz="2200" dirty="0">
                <a:solidFill>
                  <a:schemeClr val="bg1"/>
                </a:solidFill>
                <a:highlight>
                  <a:srgbClr val="0872B5"/>
                </a:highlight>
              </a:rPr>
              <a:t>Use Hypothetical Scenarios</a:t>
            </a:r>
            <a:r>
              <a:rPr lang="en-US" sz="2200" dirty="0">
                <a:solidFill>
                  <a:schemeClr val="bg1"/>
                </a:solidFill>
                <a:latin typeface="Calibri "/>
              </a:rPr>
              <a:t> </a:t>
            </a:r>
            <a:r>
              <a:rPr lang="en-US" sz="2200" dirty="0">
                <a:latin typeface="Calibri "/>
              </a:rPr>
              <a:t>Include scenario-based questions to identify gaps in understanding. For example:</a:t>
            </a:r>
          </a:p>
          <a:p>
            <a:pPr marL="0" indent="0" algn="l" fontAlgn="auto"/>
            <a:r>
              <a:rPr lang="en-US" sz="2200" dirty="0">
                <a:latin typeface="Calibri "/>
              </a:rPr>
              <a:t>"If you witnessed exclusionary behavior, how comfortable would you feel addressing it with leadership?“</a:t>
            </a:r>
          </a:p>
          <a:p>
            <a:pPr marL="0" indent="0" algn="l" fontAlgn="auto"/>
            <a:r>
              <a:rPr lang="en-US" sz="2200" dirty="0">
                <a:latin typeface="Calibri "/>
              </a:rPr>
              <a:t>"How would you describe the inclusivity of decision-making processes in your team?“</a:t>
            </a:r>
          </a:p>
          <a:p>
            <a:pPr marL="0" indent="0"/>
            <a:endParaRPr lang="en-US" sz="1000" dirty="0">
              <a:solidFill>
                <a:schemeClr val="bg1"/>
              </a:solidFill>
              <a:highlight>
                <a:srgbClr val="0872B5"/>
              </a:highlight>
            </a:endParaRPr>
          </a:p>
          <a:p>
            <a:pPr marL="0" indent="0"/>
            <a:r>
              <a:rPr lang="en-US" sz="2200" dirty="0">
                <a:solidFill>
                  <a:schemeClr val="bg1"/>
                </a:solidFill>
                <a:highlight>
                  <a:srgbClr val="0872B5"/>
                </a:highlight>
              </a:rPr>
              <a:t>Collaborate with External Experts </a:t>
            </a:r>
            <a:r>
              <a:rPr lang="en-US" sz="2200" dirty="0"/>
              <a:t>If possible, partner with D&amp;I consultants to identify potential blind spots in your approach. Consultants often bring an outsider perspective and can suggest areas that companies commonly overlook in their audits.</a:t>
            </a:r>
          </a:p>
          <a:p>
            <a:pPr marL="0" indent="0"/>
            <a:r>
              <a:rPr lang="en-US" sz="2200" dirty="0">
                <a:solidFill>
                  <a:schemeClr val="bg1"/>
                </a:solidFill>
                <a:highlight>
                  <a:srgbClr val="0872B5"/>
                </a:highlight>
              </a:rPr>
              <a:t>Make sure the survey is digital </a:t>
            </a:r>
            <a:r>
              <a:rPr lang="en-US" sz="2200" dirty="0"/>
              <a:t>so you can easily </a:t>
            </a:r>
            <a:r>
              <a:rPr lang="en-US" sz="2200" dirty="0" err="1"/>
              <a:t>analyse</a:t>
            </a:r>
            <a:r>
              <a:rPr lang="en-US" sz="2200" dirty="0"/>
              <a:t> results. Use a survey platform like SurveyMonkey, Qualtrics, or </a:t>
            </a:r>
            <a:r>
              <a:rPr lang="en-US" sz="2200" dirty="0" err="1"/>
              <a:t>Typeform</a:t>
            </a:r>
            <a:r>
              <a:rPr lang="en-US" sz="2200" dirty="0"/>
              <a:t> for automatic data segmentation.</a:t>
            </a:r>
          </a:p>
          <a:p>
            <a:pPr marL="0" indent="0"/>
            <a:endParaRPr lang="en-US" sz="1000" dirty="0">
              <a:solidFill>
                <a:schemeClr val="bg1"/>
              </a:solidFill>
              <a:highlight>
                <a:srgbClr val="0872B5"/>
              </a:highlight>
            </a:endParaRPr>
          </a:p>
          <a:p>
            <a:pPr marL="0" indent="0"/>
            <a:r>
              <a:rPr lang="en-US" sz="2200" dirty="0">
                <a:solidFill>
                  <a:schemeClr val="bg1"/>
                </a:solidFill>
                <a:highlight>
                  <a:srgbClr val="0872B5"/>
                </a:highlight>
              </a:rPr>
              <a:t>Ask Meta-Questions. </a:t>
            </a:r>
            <a:r>
              <a:rPr lang="en-US" sz="2200" dirty="0"/>
              <a:t>Include questions that invite employees to highlight gaps in the survey:</a:t>
            </a:r>
          </a:p>
          <a:p>
            <a:pPr marL="0" indent="0"/>
            <a:r>
              <a:rPr lang="en-US" sz="2200" dirty="0"/>
              <a:t>"Are there areas of inclusivity or workplace culture this survey has not addressed that you feel are important?“</a:t>
            </a:r>
          </a:p>
          <a:p>
            <a:pPr marL="0" indent="0"/>
            <a:r>
              <a:rPr lang="en-US" sz="2200" dirty="0"/>
              <a:t>"What additional questions should we be asking about our culture?"</a:t>
            </a:r>
          </a:p>
        </p:txBody>
      </p:sp>
    </p:spTree>
    <p:extLst>
      <p:ext uri="{BB962C8B-B14F-4D97-AF65-F5344CB8AC3E}">
        <p14:creationId xmlns:p14="http://schemas.microsoft.com/office/powerpoint/2010/main" val="14845420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A9D39D-E1E8-DD33-4A60-CA254B2C6EE5}"/>
              </a:ext>
            </a:extLst>
          </p:cNvPr>
          <p:cNvSpPr>
            <a:spLocks noGrp="1"/>
          </p:cNvSpPr>
          <p:nvPr>
            <p:ph type="body" sz="quarter" idx="18"/>
          </p:nvPr>
        </p:nvSpPr>
        <p:spPr>
          <a:xfrm>
            <a:off x="1360356" y="1104979"/>
            <a:ext cx="11088819" cy="3849918"/>
          </a:xfrm>
        </p:spPr>
        <p:txBody>
          <a:bodyPr/>
          <a:lstStyle/>
          <a:p>
            <a:pPr marL="0" indent="0"/>
            <a:r>
              <a:rPr lang="en-US" sz="2100" b="1" i="1" dirty="0"/>
              <a:t>Focus: </a:t>
            </a:r>
            <a:r>
              <a:rPr lang="en-US" sz="2100" i="1" dirty="0"/>
              <a:t>Employee perceptions, </a:t>
            </a:r>
            <a:r>
              <a:rPr lang="en-US" sz="2100" i="1" dirty="0" err="1"/>
              <a:t>behaviours</a:t>
            </a:r>
            <a:r>
              <a:rPr lang="en-US" sz="2100" i="1" dirty="0"/>
              <a:t>, and workplace environment related to inclusivity.</a:t>
            </a:r>
            <a:endParaRPr lang="en-US" sz="2100" dirty="0"/>
          </a:p>
          <a:p>
            <a:r>
              <a:rPr lang="en-US" sz="2100" b="1" dirty="0">
                <a:solidFill>
                  <a:schemeClr val="bg1"/>
                </a:solidFill>
                <a:highlight>
                  <a:srgbClr val="0872B5"/>
                </a:highlight>
              </a:rPr>
              <a:t>Section 1: General Perceptions</a:t>
            </a:r>
          </a:p>
          <a:p>
            <a:pPr marL="0" indent="0"/>
            <a:r>
              <a:rPr lang="en-US" sz="2100" dirty="0"/>
              <a:t>1.Do you feel that you belong and are valued as part of this company?</a:t>
            </a:r>
          </a:p>
          <a:p>
            <a:pPr marL="0" indent="0"/>
            <a:r>
              <a:rPr lang="en-US" sz="1800" dirty="0">
                <a:solidFill>
                  <a:srgbClr val="0872B5"/>
                </a:solidFill>
              </a:rPr>
              <a:t>Strongly Agree | Agree | Neutral | Disagree | Strongly Disagree</a:t>
            </a:r>
          </a:p>
          <a:p>
            <a:pPr marL="0" indent="0"/>
            <a:r>
              <a:rPr lang="en-US" sz="2100" dirty="0"/>
              <a:t>2.Do you feel comfortable expressing your ideas and opinions at work?</a:t>
            </a:r>
          </a:p>
          <a:p>
            <a:pPr marL="0" indent="0"/>
            <a:r>
              <a:rPr lang="en-US" sz="1800" dirty="0">
                <a:solidFill>
                  <a:srgbClr val="0872B5"/>
                </a:solidFill>
              </a:rPr>
              <a:t>Strongly Agree | Agree | Neutral | Disagree | Strongly Disagree</a:t>
            </a:r>
          </a:p>
          <a:p>
            <a:pPr marL="0" indent="0"/>
            <a:r>
              <a:rPr lang="en-US" sz="2100" dirty="0"/>
              <a:t>3.Do you believe the company actively promotes a culture of inclusivity and belonging?</a:t>
            </a:r>
          </a:p>
          <a:p>
            <a:pPr marL="0" indent="0"/>
            <a:r>
              <a:rPr lang="en-US" sz="1800" dirty="0">
                <a:solidFill>
                  <a:srgbClr val="0872B5"/>
                </a:solidFill>
              </a:rPr>
              <a:t>Yes | Somewhat | No</a:t>
            </a:r>
          </a:p>
          <a:p>
            <a:r>
              <a:rPr lang="en-US" sz="2100" b="1" dirty="0">
                <a:solidFill>
                  <a:schemeClr val="bg1"/>
                </a:solidFill>
                <a:highlight>
                  <a:srgbClr val="0872B5"/>
                </a:highlight>
              </a:rPr>
              <a:t>Section 2: Leadership and Management</a:t>
            </a:r>
          </a:p>
          <a:p>
            <a:r>
              <a:rPr lang="en-US" sz="2100" dirty="0"/>
              <a:t>4.How would you rate leadership’s commitment to ensuring an inclusive workplace?</a:t>
            </a:r>
          </a:p>
          <a:p>
            <a:pPr marL="0" indent="0"/>
            <a:r>
              <a:rPr lang="en-US" sz="1800" dirty="0">
                <a:solidFill>
                  <a:srgbClr val="0872B5"/>
                </a:solidFill>
              </a:rPr>
              <a:t>Excellent | Good | Neutral | Poor | Very Poor</a:t>
            </a:r>
          </a:p>
          <a:p>
            <a:pPr marL="0" indent="0"/>
            <a:r>
              <a:rPr lang="en-US" sz="2100" dirty="0"/>
              <a:t>5.Does your manager demonstrate inclusive </a:t>
            </a:r>
            <a:r>
              <a:rPr lang="en-US" sz="2100" dirty="0" err="1"/>
              <a:t>behaviours</a:t>
            </a:r>
            <a:r>
              <a:rPr lang="en-US" sz="2100" dirty="0"/>
              <a:t> (e.g., values diverse perspectives)?</a:t>
            </a:r>
          </a:p>
          <a:p>
            <a:pPr marL="0" indent="0"/>
            <a:r>
              <a:rPr lang="en-US" sz="1800" dirty="0">
                <a:solidFill>
                  <a:srgbClr val="0872B5"/>
                </a:solidFill>
              </a:rPr>
              <a:t>Always | Frequently | Sometimes | Rarely | Never</a:t>
            </a:r>
          </a:p>
          <a:p>
            <a:endParaRPr lang="en-IE" sz="2100" dirty="0"/>
          </a:p>
        </p:txBody>
      </p:sp>
      <p:sp>
        <p:nvSpPr>
          <p:cNvPr id="3" name="Text Placeholder 2">
            <a:extLst>
              <a:ext uri="{FF2B5EF4-FFF2-40B4-BE49-F238E27FC236}">
                <a16:creationId xmlns:a16="http://schemas.microsoft.com/office/drawing/2014/main" id="{6BD32A1F-E637-81FE-05BD-03C649FF913D}"/>
              </a:ext>
            </a:extLst>
          </p:cNvPr>
          <p:cNvSpPr>
            <a:spLocks noGrp="1"/>
          </p:cNvSpPr>
          <p:nvPr>
            <p:ph type="body" sz="quarter" idx="16"/>
          </p:nvPr>
        </p:nvSpPr>
        <p:spPr>
          <a:xfrm>
            <a:off x="1360356" y="301325"/>
            <a:ext cx="10595237" cy="803654"/>
          </a:xfrm>
        </p:spPr>
        <p:txBody>
          <a:bodyPr/>
          <a:lstStyle/>
          <a:p>
            <a:pPr>
              <a:lnSpc>
                <a:spcPct val="100000"/>
              </a:lnSpc>
              <a:spcBef>
                <a:spcPts val="0"/>
              </a:spcBef>
            </a:pPr>
            <a:r>
              <a:rPr lang="fr-FR" sz="2400" b="0" dirty="0" err="1"/>
              <a:t>Sample</a:t>
            </a:r>
            <a:r>
              <a:rPr lang="fr-FR" sz="2400" b="0" dirty="0"/>
              <a:t> Inclusive Culture Audit Survey Questions</a:t>
            </a:r>
          </a:p>
          <a:p>
            <a:pPr>
              <a:lnSpc>
                <a:spcPct val="100000"/>
              </a:lnSpc>
              <a:spcBef>
                <a:spcPts val="0"/>
              </a:spcBef>
            </a:pPr>
            <a:r>
              <a:rPr lang="fr-FR" sz="2400" b="0" dirty="0" err="1"/>
              <a:t>Focusing</a:t>
            </a:r>
            <a:r>
              <a:rPr lang="fr-FR" sz="2400" b="0" dirty="0"/>
              <a:t> on 4 </a:t>
            </a:r>
            <a:r>
              <a:rPr lang="fr-FR" sz="2400" b="0" dirty="0" err="1"/>
              <a:t>Core</a:t>
            </a:r>
            <a:r>
              <a:rPr lang="fr-FR" sz="2400" b="0" dirty="0"/>
              <a:t> Business Areas</a:t>
            </a:r>
            <a:endParaRPr lang="en-IE" sz="2400" b="0" dirty="0"/>
          </a:p>
          <a:p>
            <a:pPr>
              <a:lnSpc>
                <a:spcPct val="100000"/>
              </a:lnSpc>
              <a:spcBef>
                <a:spcPts val="0"/>
              </a:spcBef>
            </a:pPr>
            <a:endParaRPr lang="en-IE" sz="2800" b="0" dirty="0"/>
          </a:p>
        </p:txBody>
      </p:sp>
    </p:spTree>
    <p:extLst>
      <p:ext uri="{BB962C8B-B14F-4D97-AF65-F5344CB8AC3E}">
        <p14:creationId xmlns:p14="http://schemas.microsoft.com/office/powerpoint/2010/main" val="251796144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C66495-ED76-3E40-584A-ADB62CA69FF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85BD05B-5670-6F91-BDFF-C763FF81BC3F}"/>
              </a:ext>
            </a:extLst>
          </p:cNvPr>
          <p:cNvSpPr>
            <a:spLocks noGrp="1"/>
          </p:cNvSpPr>
          <p:nvPr>
            <p:ph type="body" sz="quarter" idx="18"/>
          </p:nvPr>
        </p:nvSpPr>
        <p:spPr>
          <a:xfrm>
            <a:off x="798381" y="560157"/>
            <a:ext cx="11088819" cy="3849918"/>
          </a:xfrm>
        </p:spPr>
        <p:txBody>
          <a:bodyPr/>
          <a:lstStyle/>
          <a:p>
            <a:r>
              <a:rPr lang="en-US" sz="2100" b="1" dirty="0">
                <a:solidFill>
                  <a:schemeClr val="bg1"/>
                </a:solidFill>
                <a:highlight>
                  <a:srgbClr val="0872B5"/>
                </a:highlight>
              </a:rPr>
              <a:t>Section 3: Policies and Practices</a:t>
            </a:r>
          </a:p>
          <a:p>
            <a:pPr marL="0" indent="0"/>
            <a:r>
              <a:rPr lang="en-US" sz="2100" dirty="0"/>
              <a:t>6.Are recruitment and hiring processes in the company fair and unbiased?</a:t>
            </a:r>
          </a:p>
          <a:p>
            <a:pPr marL="0" indent="0"/>
            <a:r>
              <a:rPr lang="en-US" sz="1800" dirty="0">
                <a:solidFill>
                  <a:srgbClr val="0872B5"/>
                </a:solidFill>
              </a:rPr>
              <a:t>Yes | Somewhat | No | Not Sure</a:t>
            </a:r>
          </a:p>
          <a:p>
            <a:pPr marL="0" indent="0"/>
            <a:r>
              <a:rPr lang="en-US" sz="2100" dirty="0"/>
              <a:t>7.Are opportunities for promotions, raises, and training distributed equitably?</a:t>
            </a:r>
          </a:p>
          <a:p>
            <a:pPr marL="0" indent="0"/>
            <a:r>
              <a:rPr lang="en-US" sz="1800" dirty="0">
                <a:solidFill>
                  <a:srgbClr val="0872B5"/>
                </a:solidFill>
              </a:rPr>
              <a:t>Yes | Somewhat | No | Not Sure</a:t>
            </a:r>
          </a:p>
          <a:p>
            <a:pPr marL="0" indent="0"/>
            <a:r>
              <a:rPr lang="en-US" sz="2100" dirty="0"/>
              <a:t>8.Does the company accommodate the needs of employees with disabilities, caregiving responsibilities, or other unique challenges?</a:t>
            </a:r>
          </a:p>
          <a:p>
            <a:pPr marL="0" indent="0"/>
            <a:r>
              <a:rPr lang="en-US" sz="1800" dirty="0">
                <a:solidFill>
                  <a:srgbClr val="0872B5"/>
                </a:solidFill>
              </a:rPr>
              <a:t>Yes | No | I Don’t Know</a:t>
            </a:r>
          </a:p>
          <a:p>
            <a:pPr marL="0" indent="0"/>
            <a:endParaRPr lang="en-US" sz="1800" dirty="0">
              <a:solidFill>
                <a:srgbClr val="0872B5"/>
              </a:solidFill>
            </a:endParaRPr>
          </a:p>
          <a:p>
            <a:r>
              <a:rPr lang="en-US" sz="2100" b="1" dirty="0">
                <a:solidFill>
                  <a:schemeClr val="bg1"/>
                </a:solidFill>
                <a:highlight>
                  <a:srgbClr val="0872B5"/>
                </a:highlight>
              </a:rPr>
              <a:t>Section 4: Workplace </a:t>
            </a:r>
            <a:r>
              <a:rPr lang="en-US" sz="2100" b="1" dirty="0" err="1">
                <a:solidFill>
                  <a:schemeClr val="bg1"/>
                </a:solidFill>
                <a:highlight>
                  <a:srgbClr val="0872B5"/>
                </a:highlight>
              </a:rPr>
              <a:t>behaviours</a:t>
            </a:r>
            <a:endParaRPr lang="en-US" sz="2100" b="1" dirty="0">
              <a:solidFill>
                <a:schemeClr val="bg1"/>
              </a:solidFill>
              <a:highlight>
                <a:srgbClr val="0872B5"/>
              </a:highlight>
            </a:endParaRPr>
          </a:p>
          <a:p>
            <a:pPr marL="0" indent="0"/>
            <a:r>
              <a:rPr lang="en-US" sz="2100" dirty="0"/>
              <a:t>9.Have you ever witnessed or experienced exclusionary, discriminatory, or biased behavior at work?</a:t>
            </a:r>
          </a:p>
          <a:p>
            <a:pPr marL="0" indent="0"/>
            <a:r>
              <a:rPr lang="en-US" sz="1800" dirty="0">
                <a:solidFill>
                  <a:srgbClr val="0872B5"/>
                </a:solidFill>
              </a:rPr>
              <a:t>Yes (please describe briefly) | No</a:t>
            </a:r>
          </a:p>
          <a:p>
            <a:pPr marL="0" indent="0"/>
            <a:r>
              <a:rPr lang="en-US" sz="2100" dirty="0"/>
              <a:t>10.Are conflicts or issues related to inclusion addressed promptly and effectively?</a:t>
            </a:r>
          </a:p>
          <a:p>
            <a:pPr marL="0" indent="0"/>
            <a:r>
              <a:rPr lang="en-US" sz="1800" dirty="0">
                <a:solidFill>
                  <a:srgbClr val="0872B5"/>
                </a:solidFill>
              </a:rPr>
              <a:t>Yes | Sometimes | No</a:t>
            </a:r>
          </a:p>
          <a:p>
            <a:endParaRPr lang="en-IE" sz="2100" dirty="0"/>
          </a:p>
        </p:txBody>
      </p:sp>
    </p:spTree>
    <p:extLst>
      <p:ext uri="{BB962C8B-B14F-4D97-AF65-F5344CB8AC3E}">
        <p14:creationId xmlns:p14="http://schemas.microsoft.com/office/powerpoint/2010/main" val="422492625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D22E44-249F-10E1-5600-642AD88356A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20BBBB7-3F61-747D-B5FF-591AEC9F093C}"/>
              </a:ext>
            </a:extLst>
          </p:cNvPr>
          <p:cNvSpPr>
            <a:spLocks noGrp="1"/>
          </p:cNvSpPr>
          <p:nvPr>
            <p:ph type="body" sz="quarter" idx="18"/>
          </p:nvPr>
        </p:nvSpPr>
        <p:spPr>
          <a:xfrm>
            <a:off x="798382" y="731607"/>
            <a:ext cx="5459544" cy="3849918"/>
          </a:xfrm>
        </p:spPr>
        <p:txBody>
          <a:bodyPr/>
          <a:lstStyle/>
          <a:p>
            <a:r>
              <a:rPr lang="en-US" sz="2100" b="1" dirty="0">
                <a:solidFill>
                  <a:schemeClr val="bg1"/>
                </a:solidFill>
                <a:highlight>
                  <a:srgbClr val="0872B5"/>
                </a:highlight>
              </a:rPr>
              <a:t>Section 5: Feedback</a:t>
            </a:r>
          </a:p>
          <a:p>
            <a:pPr>
              <a:buFont typeface="+mj-lt"/>
              <a:buAutoNum type="arabicPeriod" startAt="11"/>
            </a:pPr>
            <a:r>
              <a:rPr lang="en-US" sz="2100" dirty="0"/>
              <a:t>What’s one thing the company does well to foster inclusivity?</a:t>
            </a:r>
            <a:br>
              <a:rPr lang="en-US" sz="2100" dirty="0"/>
            </a:br>
            <a:r>
              <a:rPr lang="en-US" sz="1800" dirty="0">
                <a:solidFill>
                  <a:srgbClr val="0872B5"/>
                </a:solidFill>
              </a:rPr>
              <a:t>(Open-ended)</a:t>
            </a:r>
          </a:p>
          <a:p>
            <a:pPr>
              <a:buFont typeface="+mj-lt"/>
              <a:buAutoNum type="arabicPeriod" startAt="11"/>
            </a:pPr>
            <a:r>
              <a:rPr lang="en-US" sz="2100" dirty="0"/>
              <a:t>What’s one thing the company could improve to make it more inclusive?</a:t>
            </a:r>
            <a:br>
              <a:rPr lang="en-US" sz="2100" dirty="0"/>
            </a:br>
            <a:r>
              <a:rPr lang="en-US" sz="1800" dirty="0">
                <a:solidFill>
                  <a:srgbClr val="0872B5"/>
                </a:solidFill>
              </a:rPr>
              <a:t>(Open-ended)</a:t>
            </a:r>
          </a:p>
          <a:p>
            <a:endParaRPr lang="en-IE" sz="2100" dirty="0"/>
          </a:p>
        </p:txBody>
      </p:sp>
      <p:pic>
        <p:nvPicPr>
          <p:cNvPr id="4" name="Picture 2">
            <a:extLst>
              <a:ext uri="{FF2B5EF4-FFF2-40B4-BE49-F238E27FC236}">
                <a16:creationId xmlns:a16="http://schemas.microsoft.com/office/drawing/2014/main" id="{88C4486E-C3D9-5B4E-45A8-2C60175AC9E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53976" y="391479"/>
            <a:ext cx="5315409" cy="5752146"/>
          </a:xfrm>
          <a:prstGeom prst="rect">
            <a:avLst/>
          </a:prstGeom>
          <a:noFill/>
          <a:extLst>
            <a:ext uri="{909E8E84-426E-40DD-AFC4-6F175D3DCCD1}">
              <a14:hiddenFill xmlns:a14="http://schemas.microsoft.com/office/drawing/2010/main">
                <a:solidFill>
                  <a:srgbClr val="FFFFFF"/>
                </a:solidFill>
              </a14:hiddenFill>
            </a:ext>
          </a:extLst>
        </p:spPr>
      </p:pic>
      <p:sp>
        <p:nvSpPr>
          <p:cNvPr id="8" name="Speech Bubble: Rectangle with Corners Rounded 7">
            <a:extLst>
              <a:ext uri="{FF2B5EF4-FFF2-40B4-BE49-F238E27FC236}">
                <a16:creationId xmlns:a16="http://schemas.microsoft.com/office/drawing/2014/main" id="{BE8DD88B-6F70-5C36-DBE1-13B86BCAA89F}"/>
              </a:ext>
            </a:extLst>
          </p:cNvPr>
          <p:cNvSpPr/>
          <p:nvPr/>
        </p:nvSpPr>
        <p:spPr>
          <a:xfrm>
            <a:off x="3556729" y="2924766"/>
            <a:ext cx="3425096" cy="2618784"/>
          </a:xfrm>
          <a:prstGeom prst="wedgeRoundRectCallout">
            <a:avLst>
              <a:gd name="adj1" fmla="val -73665"/>
              <a:gd name="adj2" fmla="val -36153"/>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t>25% </a:t>
            </a:r>
            <a:r>
              <a:rPr lang="en-US" dirty="0"/>
              <a:t>of employees with a physical or mental disability feel a sense of belonging at work, compared with 39% of other employees </a:t>
            </a:r>
            <a:r>
              <a:rPr lang="en-US" dirty="0">
                <a:solidFill>
                  <a:schemeClr val="bg1"/>
                </a:solidFill>
              </a:rPr>
              <a:t>(</a:t>
            </a:r>
            <a:r>
              <a:rPr lang="en-US" dirty="0">
                <a:solidFill>
                  <a:schemeClr val="bg1"/>
                </a:solidFill>
                <a:hlinkClick r:id="rId3">
                  <a:extLst>
                    <a:ext uri="{A12FA001-AC4F-418D-AE19-62706E023703}">
                      <ahyp:hlinkClr xmlns:ahyp="http://schemas.microsoft.com/office/drawing/2018/hyperlinkcolor" val="tx"/>
                    </a:ext>
                  </a:extLst>
                </a:hlinkClick>
              </a:rPr>
              <a:t>EY 2024</a:t>
            </a:r>
            <a:r>
              <a:rPr lang="en-US" dirty="0">
                <a:solidFill>
                  <a:schemeClr val="bg1"/>
                </a:solidFill>
              </a:rPr>
              <a:t>) </a:t>
            </a:r>
            <a:endParaRPr lang="en-IE" dirty="0">
              <a:solidFill>
                <a:schemeClr val="bg1"/>
              </a:solidFill>
            </a:endParaRPr>
          </a:p>
        </p:txBody>
      </p:sp>
    </p:spTree>
    <p:extLst>
      <p:ext uri="{BB962C8B-B14F-4D97-AF65-F5344CB8AC3E}">
        <p14:creationId xmlns:p14="http://schemas.microsoft.com/office/powerpoint/2010/main" val="3546043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44E6FB-B1C8-F01C-E4FF-62612C3B2DAC}"/>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52DBEFEB-000A-DC87-07C3-6CD441FD4140}"/>
              </a:ext>
            </a:extLst>
          </p:cNvPr>
          <p:cNvSpPr>
            <a:spLocks noGrp="1"/>
          </p:cNvSpPr>
          <p:nvPr>
            <p:ph type="body" sz="quarter" idx="13"/>
          </p:nvPr>
        </p:nvSpPr>
        <p:spPr>
          <a:xfrm>
            <a:off x="219075" y="647700"/>
            <a:ext cx="5543550" cy="6129024"/>
          </a:xfrm>
        </p:spPr>
        <p:txBody>
          <a:bodyPr>
            <a:normAutofit fontScale="40000" lnSpcReduction="20000"/>
          </a:bodyPr>
          <a:lstStyle/>
          <a:p>
            <a:pPr>
              <a:lnSpc>
                <a:spcPct val="120000"/>
              </a:lnSpc>
              <a:spcBef>
                <a:spcPts val="0"/>
              </a:spcBef>
            </a:pPr>
            <a:r>
              <a:rPr lang="en-US" sz="5500" b="1" dirty="0"/>
              <a:t>Think Business Survey</a:t>
            </a:r>
          </a:p>
          <a:p>
            <a:pPr>
              <a:lnSpc>
                <a:spcPct val="120000"/>
              </a:lnSpc>
              <a:spcBef>
                <a:spcPts val="0"/>
              </a:spcBef>
            </a:pPr>
            <a:endParaRPr lang="en-US" b="1" dirty="0"/>
          </a:p>
          <a:p>
            <a:pPr>
              <a:lnSpc>
                <a:spcPct val="120000"/>
              </a:lnSpc>
              <a:spcBef>
                <a:spcPts val="0"/>
              </a:spcBef>
            </a:pPr>
            <a:r>
              <a:rPr lang="en-US" sz="5000" dirty="0"/>
              <a:t>A survey of 1,000 Irish workers carried out earlier this year found that 59% of employers currently don’t request diversity data from job applications. Of those that do, large </a:t>
            </a:r>
            <a:r>
              <a:rPr lang="en-US" sz="5000" dirty="0" err="1"/>
              <a:t>companys</a:t>
            </a:r>
            <a:r>
              <a:rPr lang="en-US" sz="5000" dirty="0"/>
              <a:t> are more likely to request the information (28%) compared to SME’s (17%). </a:t>
            </a:r>
          </a:p>
          <a:p>
            <a:pPr>
              <a:lnSpc>
                <a:spcPct val="120000"/>
              </a:lnSpc>
              <a:spcBef>
                <a:spcPts val="0"/>
              </a:spcBef>
            </a:pPr>
            <a:r>
              <a:rPr lang="en-US" sz="5000" dirty="0"/>
              <a:t>According to the survey, 77% of professionals are happy to provide personal diversity data during the application process, while 23% are uncomfortable doing so. </a:t>
            </a:r>
          </a:p>
          <a:p>
            <a:pPr>
              <a:lnSpc>
                <a:spcPct val="120000"/>
              </a:lnSpc>
              <a:spcBef>
                <a:spcPts val="0"/>
              </a:spcBef>
            </a:pPr>
            <a:r>
              <a:rPr lang="en-US" sz="5000" dirty="0"/>
              <a:t>The survey found that applicants are most comfortable providing data around their gender/gender identity, their age, and their ethnicity/nationality. However, they are less comfortable providing data around their socio-economic background, their sexual orientation, and their mental health status. </a:t>
            </a:r>
          </a:p>
          <a:p>
            <a:pPr>
              <a:lnSpc>
                <a:spcPct val="120000"/>
              </a:lnSpc>
              <a:spcBef>
                <a:spcPts val="0"/>
              </a:spcBef>
            </a:pPr>
            <a:r>
              <a:rPr lang="en-US" sz="4000" dirty="0"/>
              <a:t>  </a:t>
            </a:r>
            <a:endParaRPr lang="en-IE" dirty="0"/>
          </a:p>
        </p:txBody>
      </p:sp>
      <p:sp>
        <p:nvSpPr>
          <p:cNvPr id="8" name="Text Placeholder 7">
            <a:extLst>
              <a:ext uri="{FF2B5EF4-FFF2-40B4-BE49-F238E27FC236}">
                <a16:creationId xmlns:a16="http://schemas.microsoft.com/office/drawing/2014/main" id="{10033383-3491-38F9-BBBA-14484BE1B3D6}"/>
              </a:ext>
            </a:extLst>
          </p:cNvPr>
          <p:cNvSpPr>
            <a:spLocks noGrp="1"/>
          </p:cNvSpPr>
          <p:nvPr>
            <p:ph type="body" sz="quarter" idx="44"/>
          </p:nvPr>
        </p:nvSpPr>
        <p:spPr>
          <a:xfrm>
            <a:off x="6566581" y="907255"/>
            <a:ext cx="5055171" cy="5314563"/>
          </a:xfrm>
          <a:noFill/>
        </p:spPr>
        <p:txBody>
          <a:bodyPr>
            <a:normAutofit fontScale="25000" lnSpcReduction="20000"/>
          </a:bodyPr>
          <a:lstStyle/>
          <a:p>
            <a:endParaRPr lang="en-US" sz="3200" dirty="0">
              <a:solidFill>
                <a:schemeClr val="bg1"/>
              </a:solidFill>
            </a:endParaRPr>
          </a:p>
          <a:p>
            <a:pPr>
              <a:lnSpc>
                <a:spcPct val="120000"/>
              </a:lnSpc>
              <a:spcBef>
                <a:spcPts val="0"/>
              </a:spcBef>
            </a:pPr>
            <a:r>
              <a:rPr lang="en-US" sz="7700" dirty="0"/>
              <a:t>More than half (53%) of professionals say they would be more open to sharing their personal diversity data during the application process if the employer provided specifics about how exactly the information will be used. Additionally, 35% would be more inclined to share this data if they were assured it would be handled responsibly.</a:t>
            </a:r>
          </a:p>
          <a:p>
            <a:pPr>
              <a:lnSpc>
                <a:spcPct val="120000"/>
              </a:lnSpc>
              <a:spcBef>
                <a:spcPts val="0"/>
              </a:spcBef>
            </a:pPr>
            <a:endParaRPr lang="en-US" sz="7700" dirty="0"/>
          </a:p>
          <a:p>
            <a:pPr>
              <a:lnSpc>
                <a:spcPct val="120000"/>
              </a:lnSpc>
              <a:spcBef>
                <a:spcPts val="0"/>
              </a:spcBef>
            </a:pPr>
            <a:r>
              <a:rPr lang="en-US" sz="7700" dirty="0"/>
              <a:t>However, just over a quarter (26%) of employees say there is nothing an employer could do to encourage them to share more personal diversity data during the application process.</a:t>
            </a:r>
            <a:endParaRPr lang="en-IE" sz="7700" dirty="0"/>
          </a:p>
        </p:txBody>
      </p:sp>
      <p:sp>
        <p:nvSpPr>
          <p:cNvPr id="2" name="TextBox 1">
            <a:hlinkClick r:id="rId2"/>
            <a:extLst>
              <a:ext uri="{FF2B5EF4-FFF2-40B4-BE49-F238E27FC236}">
                <a16:creationId xmlns:a16="http://schemas.microsoft.com/office/drawing/2014/main" id="{ED373C43-1AF6-E894-8650-FD76E21D722E}"/>
              </a:ext>
            </a:extLst>
          </p:cNvPr>
          <p:cNvSpPr txBox="1"/>
          <p:nvPr/>
        </p:nvSpPr>
        <p:spPr>
          <a:xfrm>
            <a:off x="8621377" y="6426442"/>
            <a:ext cx="3000375" cy="369332"/>
          </a:xfrm>
          <a:prstGeom prst="rect">
            <a:avLst/>
          </a:prstGeom>
          <a:noFill/>
        </p:spPr>
        <p:txBody>
          <a:bodyPr wrap="square" rtlCol="0">
            <a:spAutoFit/>
          </a:bodyPr>
          <a:lstStyle/>
          <a:p>
            <a:r>
              <a:rPr lang="en-IE" dirty="0">
                <a:solidFill>
                  <a:srgbClr val="702E8C"/>
                </a:solidFill>
              </a:rPr>
              <a:t>Source </a:t>
            </a:r>
            <a:r>
              <a:rPr lang="en-IE" dirty="0">
                <a:solidFill>
                  <a:srgbClr val="702E8C"/>
                </a:solidFill>
                <a:hlinkClick r:id="rId2">
                  <a:extLst>
                    <a:ext uri="{A12FA001-AC4F-418D-AE19-62706E023703}">
                      <ahyp:hlinkClr xmlns:ahyp="http://schemas.microsoft.com/office/drawing/2018/hyperlinkcolor" val="tx"/>
                    </a:ext>
                  </a:extLst>
                </a:hlinkClick>
              </a:rPr>
              <a:t>Think</a:t>
            </a:r>
            <a:r>
              <a:rPr lang="en-IE" dirty="0">
                <a:solidFill>
                  <a:srgbClr val="702E8C"/>
                </a:solidFill>
              </a:rPr>
              <a:t> Business</a:t>
            </a:r>
          </a:p>
        </p:txBody>
      </p:sp>
    </p:spTree>
    <p:extLst>
      <p:ext uri="{BB962C8B-B14F-4D97-AF65-F5344CB8AC3E}">
        <p14:creationId xmlns:p14="http://schemas.microsoft.com/office/powerpoint/2010/main" val="6759684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D48F576-5FB9-5671-F793-6B0F79AF6A00}"/>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61A02438-10E5-7DD6-C67C-86F96C73291F}"/>
              </a:ext>
            </a:extLst>
          </p:cNvPr>
          <p:cNvSpPr>
            <a:spLocks noGrp="1"/>
          </p:cNvSpPr>
          <p:nvPr>
            <p:ph type="body" sz="quarter" idx="18"/>
          </p:nvPr>
        </p:nvSpPr>
        <p:spPr>
          <a:xfrm>
            <a:off x="898357" y="1769646"/>
            <a:ext cx="7573290" cy="3291086"/>
          </a:xfrm>
        </p:spPr>
        <p:txBody>
          <a:bodyPr/>
          <a:lstStyle/>
          <a:p>
            <a:pPr marL="0" indent="0"/>
            <a:r>
              <a:rPr lang="en-US" dirty="0" err="1"/>
              <a:t>Idéa</a:t>
            </a:r>
            <a:r>
              <a:rPr lang="en-US" dirty="0"/>
              <a:t> Nordic is a small event and entertainment agency based in Denmark, committed to fostering a workplace environment where authenticity and diversity are celebrated. </a:t>
            </a:r>
          </a:p>
          <a:p>
            <a:pPr marL="0" indent="0"/>
            <a:r>
              <a:rPr lang="en-US" dirty="0"/>
              <a:t>Under the leadership of CEO Wade Peters-Munch, the company has made significant strides in promoting diversity and inclusion (D&amp;I), not just as a corporate responsibility but as a strategic advantage that fuels creativity and innovation</a:t>
            </a:r>
          </a:p>
          <a:p>
            <a:pPr marL="0" indent="0"/>
            <a:r>
              <a:rPr lang="en-GB" sz="2400" dirty="0"/>
              <a:t>At </a:t>
            </a:r>
            <a:r>
              <a:rPr lang="en-GB" sz="2400" dirty="0" err="1"/>
              <a:t>Idéa</a:t>
            </a:r>
            <a:r>
              <a:rPr lang="en-GB" sz="2400" dirty="0"/>
              <a:t> Nordic, authenticity is considered crucial for employee performance and satisfaction.</a:t>
            </a:r>
            <a:endParaRPr lang="en-US" sz="2400" dirty="0"/>
          </a:p>
          <a:p>
            <a:endParaRPr lang="en-US" dirty="0"/>
          </a:p>
        </p:txBody>
      </p:sp>
      <p:sp>
        <p:nvSpPr>
          <p:cNvPr id="5" name="Text Placeholder 4">
            <a:extLst>
              <a:ext uri="{FF2B5EF4-FFF2-40B4-BE49-F238E27FC236}">
                <a16:creationId xmlns:a16="http://schemas.microsoft.com/office/drawing/2014/main" id="{ADB7C8D7-B033-3D6D-FBEE-B1FB73A1BB2E}"/>
              </a:ext>
            </a:extLst>
          </p:cNvPr>
          <p:cNvSpPr>
            <a:spLocks noGrp="1"/>
          </p:cNvSpPr>
          <p:nvPr>
            <p:ph type="body" sz="quarter" idx="16"/>
          </p:nvPr>
        </p:nvSpPr>
        <p:spPr>
          <a:xfrm>
            <a:off x="835670" y="1104338"/>
            <a:ext cx="7501506" cy="992652"/>
          </a:xfrm>
        </p:spPr>
        <p:txBody>
          <a:bodyPr/>
          <a:lstStyle/>
          <a:p>
            <a:r>
              <a:rPr lang="pl-PL" sz="3200" dirty="0"/>
              <a:t>Idea Nordic, Denmark</a:t>
            </a:r>
          </a:p>
          <a:p>
            <a:endParaRPr lang="en-IE" sz="3200" dirty="0"/>
          </a:p>
        </p:txBody>
      </p:sp>
      <p:sp>
        <p:nvSpPr>
          <p:cNvPr id="7" name="TextBox 6">
            <a:extLst>
              <a:ext uri="{FF2B5EF4-FFF2-40B4-BE49-F238E27FC236}">
                <a16:creationId xmlns:a16="http://schemas.microsoft.com/office/drawing/2014/main" id="{9462BFE7-FBD9-4F8D-5088-E3A884C11BA0}"/>
              </a:ext>
            </a:extLst>
          </p:cNvPr>
          <p:cNvSpPr txBox="1"/>
          <p:nvPr/>
        </p:nvSpPr>
        <p:spPr>
          <a:xfrm>
            <a:off x="1390506" y="153161"/>
            <a:ext cx="3881328" cy="769441"/>
          </a:xfrm>
          <a:prstGeom prst="rect">
            <a:avLst/>
          </a:prstGeom>
          <a:solidFill>
            <a:schemeClr val="tx1"/>
          </a:solidFill>
        </p:spPr>
        <p:txBody>
          <a:bodyPr wrap="square" rtlCol="0">
            <a:spAutoFit/>
          </a:bodyPr>
          <a:lstStyle/>
          <a:p>
            <a:r>
              <a:rPr lang="en-IE" sz="4400" b="1" dirty="0">
                <a:solidFill>
                  <a:schemeClr val="bg1"/>
                </a:solidFill>
                <a:latin typeface="Aharoni" panose="02010803020104030203" pitchFamily="2" charset="-79"/>
                <a:cs typeface="Aharoni" panose="02010803020104030203" pitchFamily="2" charset="-79"/>
              </a:rPr>
              <a:t>CASE STUDY</a:t>
            </a:r>
          </a:p>
        </p:txBody>
      </p:sp>
      <p:sp>
        <p:nvSpPr>
          <p:cNvPr id="2" name="Text Placeholder 25">
            <a:extLst>
              <a:ext uri="{FF2B5EF4-FFF2-40B4-BE49-F238E27FC236}">
                <a16:creationId xmlns:a16="http://schemas.microsoft.com/office/drawing/2014/main" id="{34A35E3A-55B2-2291-32D9-E09F39194769}"/>
              </a:ext>
            </a:extLst>
          </p:cNvPr>
          <p:cNvSpPr txBox="1">
            <a:spLocks/>
          </p:cNvSpPr>
          <p:nvPr/>
        </p:nvSpPr>
        <p:spPr>
          <a:xfrm>
            <a:off x="898357" y="6226237"/>
            <a:ext cx="3763290" cy="156003"/>
          </a:xfrm>
          <a:prstGeom prst="rect">
            <a:avLst/>
          </a:prstGeom>
        </p:spPr>
        <p:txBody>
          <a:bodyPr anchor="ctr">
            <a:noAutofit/>
          </a:bodyPr>
          <a:lstStyle>
            <a:lvl1pPr marL="0" indent="0" algn="l" defTabSz="2072941" rtl="0" eaLnBrk="1" latinLnBrk="0" hangingPunct="1">
              <a:lnSpc>
                <a:spcPct val="100000"/>
              </a:lnSpc>
              <a:spcBef>
                <a:spcPts val="2267"/>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85602"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GB" sz="2200" dirty="0">
                <a:hlinkClick r:id="rId2">
                  <a:extLst>
                    <a:ext uri="{A12FA001-AC4F-418D-AE19-62706E023703}">
                      <ahyp:hlinkClr xmlns:ahyp="http://schemas.microsoft.com/office/drawing/2018/hyperlinkcolor" val="tx"/>
                    </a:ext>
                  </a:extLst>
                </a:hlinkClick>
              </a:rPr>
              <a:t>https://www.ideanordic.com/</a:t>
            </a:r>
            <a:r>
              <a:rPr lang="en-GB" sz="2200" dirty="0"/>
              <a:t> </a:t>
            </a:r>
          </a:p>
        </p:txBody>
      </p:sp>
      <p:pic>
        <p:nvPicPr>
          <p:cNvPr id="3" name="Picture Placeholder 6">
            <a:extLst>
              <a:ext uri="{FF2B5EF4-FFF2-40B4-BE49-F238E27FC236}">
                <a16:creationId xmlns:a16="http://schemas.microsoft.com/office/drawing/2014/main" id="{15350B88-C20A-E4F8-8AC0-2ACAAEF03366}"/>
              </a:ext>
            </a:extLst>
          </p:cNvPr>
          <p:cNvPicPr>
            <a:picLocks noChangeAspect="1"/>
          </p:cNvPicPr>
          <p:nvPr/>
        </p:nvPicPr>
        <p:blipFill>
          <a:blip r:embed="rId3" cstate="email">
            <a:extLst>
              <a:ext uri="{28A0092B-C50C-407E-A947-70E740481C1C}">
                <a14:useLocalDpi xmlns:a14="http://schemas.microsoft.com/office/drawing/2010/main"/>
              </a:ext>
            </a:extLst>
          </a:blip>
          <a:srcRect l="33916" t="22989" r="29797" b="22989"/>
          <a:stretch/>
        </p:blipFill>
        <p:spPr>
          <a:xfrm>
            <a:off x="8776447" y="1877222"/>
            <a:ext cx="2743200" cy="2723566"/>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p:spPr>
      </p:pic>
    </p:spTree>
    <p:extLst>
      <p:ext uri="{BB962C8B-B14F-4D97-AF65-F5344CB8AC3E}">
        <p14:creationId xmlns:p14="http://schemas.microsoft.com/office/powerpoint/2010/main" val="31249386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267540"/>
            <a:ext cx="5188437" cy="5028641"/>
          </a:xfrm>
        </p:spPr>
        <p:txBody>
          <a:bodyPr/>
          <a:lstStyle/>
          <a:p>
            <a:pPr marL="0" indent="0"/>
            <a:r>
              <a:rPr lang="en-US" sz="1800" dirty="0"/>
              <a:t>Module 4 covers key areas when building an inclusive company culture in SMEs. </a:t>
            </a:r>
          </a:p>
          <a:p>
            <a:pPr marL="0" indent="0"/>
            <a:r>
              <a:rPr lang="en-US" sz="1800" dirty="0"/>
              <a:t>Part 1: Learn the benefits of DEI for SMEs and assess your workplace’s inclusivity to create a strong foundation for belonging and equity.</a:t>
            </a:r>
          </a:p>
          <a:p>
            <a:pPr marL="0" indent="0"/>
            <a:r>
              <a:rPr lang="en-US" sz="1800" dirty="0"/>
              <a:t>Part 2: Design and implement tailored cultural audits, using surveys and engagement strategies to analyze workplace inclusivity and drive meaningful change.</a:t>
            </a:r>
          </a:p>
          <a:p>
            <a:pPr marL="0" indent="0"/>
            <a:r>
              <a:rPr lang="en-US" sz="1800" dirty="0"/>
              <a:t>Part 3: Equip line managers and team leaders with strategies to foster belonging, psychological safety, and inclusivity within diverse teams.</a:t>
            </a:r>
          </a:p>
          <a:p>
            <a:pPr marL="0" indent="0"/>
            <a:r>
              <a:rPr lang="en-US" sz="1800" dirty="0"/>
              <a:t>Part 4: Transform existing policies into actionable strategies to challenge exclusive </a:t>
            </a:r>
            <a:r>
              <a:rPr lang="en-US" sz="1800" dirty="0" err="1"/>
              <a:t>behaviours</a:t>
            </a:r>
            <a:r>
              <a:rPr lang="en-US" sz="1800" dirty="0"/>
              <a:t>, develop effective DEI frameworks, and embed inclusivity into daily operations.</a:t>
            </a:r>
          </a:p>
          <a:p>
            <a:pPr marL="0" indent="0"/>
            <a:r>
              <a:rPr lang="en-US" sz="1800" dirty="0"/>
              <a:t>Part 5: Empower collaboration through Employee Resource Groups (ERGs), recognition programs, and inclusive leadership to build stronger, more cohesive teams.</a:t>
            </a:r>
          </a:p>
          <a:p>
            <a:pPr marL="0" indent="0"/>
            <a:endParaRPr lang="en-IE" sz="18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4</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Design and Deliver a Strategic Cultural Change Audit.</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From Policies to Practice: Cultivating a Genuine Culture of Inclusion.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Empowering Teams Through DEI Collaboration, ERGs, and Recognition</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Support Management to Deliver a Workplace of Belonging and Inclusivity.</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Understand and Build an Inclusive Company Culture </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751964" y="233334"/>
            <a:ext cx="4948400" cy="954107"/>
          </a:xfrm>
          <a:prstGeom prst="rect">
            <a:avLst/>
          </a:prstGeom>
          <a:noFill/>
        </p:spPr>
        <p:txBody>
          <a:bodyPr wrap="square">
            <a:spAutoFit/>
          </a:bodyPr>
          <a:lstStyle/>
          <a:p>
            <a:pPr algn="ctr"/>
            <a:r>
              <a:rPr lang="en-US" sz="2800" b="1" dirty="0">
                <a:solidFill>
                  <a:srgbClr val="DF4625"/>
                </a:solidFill>
              </a:rPr>
              <a:t>Building an Inclusive Company Culture in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91803" y="1817571"/>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6935D6-C968-6F1A-FCD7-C1EACD094166}"/>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8BF84C8D-2BD7-EF77-7644-BB1645546538}"/>
              </a:ext>
            </a:extLst>
          </p:cNvPr>
          <p:cNvSpPr>
            <a:spLocks noGrp="1"/>
          </p:cNvSpPr>
          <p:nvPr>
            <p:ph type="body" sz="quarter" idx="18"/>
          </p:nvPr>
        </p:nvSpPr>
        <p:spPr>
          <a:xfrm>
            <a:off x="898356" y="1600664"/>
            <a:ext cx="7734655" cy="3291086"/>
          </a:xfrm>
        </p:spPr>
        <p:txBody>
          <a:bodyPr/>
          <a:lstStyle/>
          <a:p>
            <a:pPr marL="0" indent="0"/>
            <a:r>
              <a:rPr lang="en-GB" sz="2200" b="1" dirty="0"/>
              <a:t>"Ask Me Anything" Days. </a:t>
            </a:r>
            <a:r>
              <a:rPr lang="en-GB" sz="2200" dirty="0"/>
              <a:t>To promote understanding and break down barriers, </a:t>
            </a:r>
            <a:r>
              <a:rPr lang="en-GB" sz="2200" dirty="0" err="1"/>
              <a:t>Idéa</a:t>
            </a:r>
            <a:r>
              <a:rPr lang="en-GB" sz="2200" dirty="0"/>
              <a:t> Nordic holds regular "Ask Me Anything" sessions. These events allow employees to ask personal questions in a safe and supportive environment. This practice helps in building a strong community within the company, where employees feel comfortable discussing their personal experiences and perspectives. Such openness is key to enhancing job satisfaction and enabling a creative and collaborative workplace​.</a:t>
            </a:r>
          </a:p>
          <a:p>
            <a:pPr marL="0" indent="0"/>
            <a:r>
              <a:rPr lang="en-GB" sz="2200" b="1" dirty="0"/>
              <a:t>Inclusive Hiring Practices:. </a:t>
            </a:r>
            <a:r>
              <a:rPr lang="en-GB" sz="2200" dirty="0" err="1"/>
              <a:t>Idéa</a:t>
            </a:r>
            <a:r>
              <a:rPr lang="en-GB" sz="2200" dirty="0"/>
              <a:t> Nordic goes beyond traditional hiring criteria by considering the broader life experiences of candidates, including the challenges they may have faced. This inclusive approach is demonstrated in the hiring of the company’s first transgender employee.</a:t>
            </a:r>
          </a:p>
          <a:p>
            <a:pPr marL="0" indent="0"/>
            <a:endParaRPr lang="en-US" sz="2200" dirty="0"/>
          </a:p>
        </p:txBody>
      </p:sp>
      <p:sp>
        <p:nvSpPr>
          <p:cNvPr id="5" name="Text Placeholder 4">
            <a:extLst>
              <a:ext uri="{FF2B5EF4-FFF2-40B4-BE49-F238E27FC236}">
                <a16:creationId xmlns:a16="http://schemas.microsoft.com/office/drawing/2014/main" id="{E76BD21A-49CE-3F31-B9A8-87B26A567F9C}"/>
              </a:ext>
            </a:extLst>
          </p:cNvPr>
          <p:cNvSpPr>
            <a:spLocks noGrp="1"/>
          </p:cNvSpPr>
          <p:nvPr>
            <p:ph type="body" sz="quarter" idx="16"/>
          </p:nvPr>
        </p:nvSpPr>
        <p:spPr>
          <a:xfrm>
            <a:off x="835670" y="1023655"/>
            <a:ext cx="7501506" cy="992652"/>
          </a:xfrm>
        </p:spPr>
        <p:txBody>
          <a:bodyPr/>
          <a:lstStyle/>
          <a:p>
            <a:r>
              <a:rPr lang="pl-PL" sz="3200" dirty="0"/>
              <a:t>Idea Nordic, Denmark</a:t>
            </a:r>
          </a:p>
          <a:p>
            <a:endParaRPr lang="en-IE" sz="3200" dirty="0"/>
          </a:p>
        </p:txBody>
      </p:sp>
      <p:sp>
        <p:nvSpPr>
          <p:cNvPr id="7" name="TextBox 6">
            <a:extLst>
              <a:ext uri="{FF2B5EF4-FFF2-40B4-BE49-F238E27FC236}">
                <a16:creationId xmlns:a16="http://schemas.microsoft.com/office/drawing/2014/main" id="{2D683582-83CE-4BFF-3CB1-052451B9D32D}"/>
              </a:ext>
            </a:extLst>
          </p:cNvPr>
          <p:cNvSpPr txBox="1"/>
          <p:nvPr/>
        </p:nvSpPr>
        <p:spPr>
          <a:xfrm>
            <a:off x="1390506" y="153161"/>
            <a:ext cx="3881328" cy="769441"/>
          </a:xfrm>
          <a:prstGeom prst="rect">
            <a:avLst/>
          </a:prstGeom>
          <a:solidFill>
            <a:schemeClr val="tx1"/>
          </a:solidFill>
        </p:spPr>
        <p:txBody>
          <a:bodyPr wrap="square" rtlCol="0">
            <a:spAutoFit/>
          </a:bodyPr>
          <a:lstStyle/>
          <a:p>
            <a:r>
              <a:rPr lang="en-IE" sz="4400" b="1" dirty="0">
                <a:solidFill>
                  <a:schemeClr val="bg1"/>
                </a:solidFill>
                <a:latin typeface="Aharoni" panose="02010803020104030203" pitchFamily="2" charset="-79"/>
                <a:cs typeface="Aharoni" panose="02010803020104030203" pitchFamily="2" charset="-79"/>
              </a:rPr>
              <a:t>CASE STUDY</a:t>
            </a:r>
          </a:p>
        </p:txBody>
      </p:sp>
      <p:sp>
        <p:nvSpPr>
          <p:cNvPr id="2" name="Text Placeholder 25">
            <a:extLst>
              <a:ext uri="{FF2B5EF4-FFF2-40B4-BE49-F238E27FC236}">
                <a16:creationId xmlns:a16="http://schemas.microsoft.com/office/drawing/2014/main" id="{F2514CB9-6BCA-8C7D-E974-F45E26A93E18}"/>
              </a:ext>
            </a:extLst>
          </p:cNvPr>
          <p:cNvSpPr txBox="1">
            <a:spLocks/>
          </p:cNvSpPr>
          <p:nvPr/>
        </p:nvSpPr>
        <p:spPr>
          <a:xfrm>
            <a:off x="898357" y="6226237"/>
            <a:ext cx="3763290" cy="156003"/>
          </a:xfrm>
          <a:prstGeom prst="rect">
            <a:avLst/>
          </a:prstGeom>
        </p:spPr>
        <p:txBody>
          <a:bodyPr anchor="ctr">
            <a:noAutofit/>
          </a:bodyPr>
          <a:lstStyle>
            <a:lvl1pPr marL="0" indent="0" algn="l" defTabSz="2072941" rtl="0" eaLnBrk="1" latinLnBrk="0" hangingPunct="1">
              <a:lnSpc>
                <a:spcPct val="100000"/>
              </a:lnSpc>
              <a:spcBef>
                <a:spcPts val="2267"/>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85602"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GB" sz="2200" dirty="0">
                <a:hlinkClick r:id="rId2">
                  <a:extLst>
                    <a:ext uri="{A12FA001-AC4F-418D-AE19-62706E023703}">
                      <ahyp:hlinkClr xmlns:ahyp="http://schemas.microsoft.com/office/drawing/2018/hyperlinkcolor" val="tx"/>
                    </a:ext>
                  </a:extLst>
                </a:hlinkClick>
              </a:rPr>
              <a:t>https://www.ideanordic.com/</a:t>
            </a:r>
            <a:r>
              <a:rPr lang="en-GB" sz="2200" dirty="0"/>
              <a:t> </a:t>
            </a:r>
          </a:p>
        </p:txBody>
      </p:sp>
      <p:pic>
        <p:nvPicPr>
          <p:cNvPr id="3" name="Picture 2">
            <a:extLst>
              <a:ext uri="{FF2B5EF4-FFF2-40B4-BE49-F238E27FC236}">
                <a16:creationId xmlns:a16="http://schemas.microsoft.com/office/drawing/2014/main" id="{A65760D7-0DD2-C72E-8427-2044D31A1C9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772924" y="2582795"/>
            <a:ext cx="2704108" cy="1692409"/>
          </a:xfrm>
          <a:prstGeom prst="rect">
            <a:avLst/>
          </a:prstGeom>
        </p:spPr>
      </p:pic>
    </p:spTree>
    <p:extLst>
      <p:ext uri="{BB962C8B-B14F-4D97-AF65-F5344CB8AC3E}">
        <p14:creationId xmlns:p14="http://schemas.microsoft.com/office/powerpoint/2010/main" val="35975578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8CD3A45C-8A8C-D751-12DA-1727EF29497E}"/>
              </a:ext>
            </a:extLst>
          </p:cNvPr>
          <p:cNvSpPr txBox="1">
            <a:spLocks/>
          </p:cNvSpPr>
          <p:nvPr/>
        </p:nvSpPr>
        <p:spPr>
          <a:xfrm>
            <a:off x="3060312" y="612491"/>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rgbClr val="086D6E"/>
                </a:solidFill>
              </a:rPr>
              <a:t>Communicate and Engage Employees in Survey</a:t>
            </a:r>
          </a:p>
        </p:txBody>
      </p:sp>
      <p:pic>
        <p:nvPicPr>
          <p:cNvPr id="8" name="Graphic 7" descr="Chevron arrows with solid fill">
            <a:extLst>
              <a:ext uri="{FF2B5EF4-FFF2-40B4-BE49-F238E27FC236}">
                <a16:creationId xmlns:a16="http://schemas.microsoft.com/office/drawing/2014/main" id="{AD41B7DD-B4AF-011E-D5CE-B443897AF6E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28419" y="612491"/>
            <a:ext cx="520661" cy="520661"/>
          </a:xfrm>
          <a:prstGeom prst="rect">
            <a:avLst/>
          </a:prstGeom>
        </p:spPr>
      </p:pic>
      <p:sp>
        <p:nvSpPr>
          <p:cNvPr id="9" name="Round Diagonal Corner Rectangle 9">
            <a:extLst>
              <a:ext uri="{FF2B5EF4-FFF2-40B4-BE49-F238E27FC236}">
                <a16:creationId xmlns:a16="http://schemas.microsoft.com/office/drawing/2014/main" id="{44FA5EC1-2394-5281-7284-B3281BDD6862}"/>
              </a:ext>
            </a:extLst>
          </p:cNvPr>
          <p:cNvSpPr/>
          <p:nvPr/>
        </p:nvSpPr>
        <p:spPr>
          <a:xfrm rot="16200000">
            <a:off x="970378" y="-203892"/>
            <a:ext cx="836648" cy="2034452"/>
          </a:xfrm>
          <a:prstGeom prst="round2DiagRect">
            <a:avLst/>
          </a:prstGeom>
          <a:solidFill>
            <a:srgbClr val="086D6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3A8942AF-2A8D-5B91-FD2A-76FB5E70FF4B}"/>
              </a:ext>
            </a:extLst>
          </p:cNvPr>
          <p:cNvSpPr txBox="1">
            <a:spLocks/>
          </p:cNvSpPr>
          <p:nvPr/>
        </p:nvSpPr>
        <p:spPr>
          <a:xfrm>
            <a:off x="0" y="27603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8</a:t>
            </a:r>
          </a:p>
        </p:txBody>
      </p:sp>
      <p:sp>
        <p:nvSpPr>
          <p:cNvPr id="6" name="Text Placeholder 5">
            <a:extLst>
              <a:ext uri="{FF2B5EF4-FFF2-40B4-BE49-F238E27FC236}">
                <a16:creationId xmlns:a16="http://schemas.microsoft.com/office/drawing/2014/main" id="{FB53845D-2329-085A-2EE5-2CF690439AC3}"/>
              </a:ext>
            </a:extLst>
          </p:cNvPr>
          <p:cNvSpPr>
            <a:spLocks noGrp="1"/>
          </p:cNvSpPr>
          <p:nvPr>
            <p:ph type="body" sz="quarter" idx="18"/>
          </p:nvPr>
        </p:nvSpPr>
        <p:spPr>
          <a:xfrm>
            <a:off x="469511" y="1350634"/>
            <a:ext cx="11229975" cy="3849918"/>
          </a:xfrm>
        </p:spPr>
        <p:txBody>
          <a:bodyPr/>
          <a:lstStyle/>
          <a:p>
            <a:pPr marL="0" indent="0">
              <a:lnSpc>
                <a:spcPct val="100000"/>
              </a:lnSpc>
              <a:spcBef>
                <a:spcPts val="0"/>
              </a:spcBef>
            </a:pPr>
            <a:r>
              <a:rPr lang="en-US" sz="2100" b="1" dirty="0"/>
              <a:t>One of the key challenges in collecting diversity data is encouraging employees to provide this personal and sensitive data</a:t>
            </a:r>
            <a:r>
              <a:rPr lang="en-US" sz="2100" dirty="0"/>
              <a:t>. Some employees may be reluctant to provide this data as they are uncomfortable sharing this </a:t>
            </a:r>
            <a:r>
              <a:rPr lang="en-US" sz="2100" dirty="0" err="1"/>
              <a:t>data,or</a:t>
            </a:r>
            <a:r>
              <a:rPr lang="en-US" sz="2100" dirty="0"/>
              <a:t> may even fear it will be used for negative reasons, whilst others may assume that communications related to diversity do not apply to them. </a:t>
            </a:r>
          </a:p>
          <a:p>
            <a:pPr marL="342900" indent="-342900">
              <a:lnSpc>
                <a:spcPct val="100000"/>
              </a:lnSpc>
              <a:spcBef>
                <a:spcPts val="0"/>
              </a:spcBef>
              <a:buClr>
                <a:srgbClr val="0872B5"/>
              </a:buClr>
              <a:buFont typeface="Wingdings" panose="05000000000000000000" pitchFamily="2" charset="2"/>
              <a:buChar char="q"/>
            </a:pPr>
            <a:endParaRPr lang="en-US" sz="2100" dirty="0"/>
          </a:p>
          <a:p>
            <a:pPr marL="342900" indent="-342900">
              <a:lnSpc>
                <a:spcPct val="100000"/>
              </a:lnSpc>
              <a:spcBef>
                <a:spcPts val="0"/>
              </a:spcBef>
              <a:buClr>
                <a:srgbClr val="086D6E"/>
              </a:buClr>
              <a:buFont typeface="Wingdings" panose="05000000000000000000" pitchFamily="2" charset="2"/>
              <a:buChar char="q"/>
            </a:pPr>
            <a:r>
              <a:rPr lang="en-US" sz="2100" dirty="0">
                <a:solidFill>
                  <a:schemeClr val="bg1"/>
                </a:solidFill>
                <a:highlight>
                  <a:srgbClr val="086D6E"/>
                </a:highlight>
              </a:rPr>
              <a:t>Careful communication planning is critical, </a:t>
            </a:r>
            <a:r>
              <a:rPr lang="en-US" sz="2100" dirty="0"/>
              <a:t>focus on building trust with staff, assuring them that their data will be protected and reinforcing the positive reasons for data collection. </a:t>
            </a:r>
          </a:p>
          <a:p>
            <a:pPr marL="171450" indent="-171450">
              <a:lnSpc>
                <a:spcPct val="100000"/>
              </a:lnSpc>
              <a:spcBef>
                <a:spcPts val="0"/>
              </a:spcBef>
              <a:buClr>
                <a:srgbClr val="086D6E"/>
              </a:buClr>
              <a:buFont typeface="Wingdings" panose="05000000000000000000" pitchFamily="2" charset="2"/>
              <a:buChar char="q"/>
            </a:pPr>
            <a:endParaRPr lang="en-US" sz="1000" dirty="0">
              <a:highlight>
                <a:srgbClr val="086D6E"/>
              </a:highlight>
            </a:endParaRPr>
          </a:p>
          <a:p>
            <a:pPr marL="342900" indent="-342900">
              <a:lnSpc>
                <a:spcPct val="100000"/>
              </a:lnSpc>
              <a:spcBef>
                <a:spcPts val="0"/>
              </a:spcBef>
              <a:buClr>
                <a:srgbClr val="086D6E"/>
              </a:buClr>
              <a:buFont typeface="Wingdings" panose="05000000000000000000" pitchFamily="2" charset="2"/>
              <a:buChar char="q"/>
            </a:pPr>
            <a:r>
              <a:rPr lang="en-US" sz="2100" dirty="0">
                <a:solidFill>
                  <a:schemeClr val="bg1"/>
                </a:solidFill>
                <a:highlight>
                  <a:srgbClr val="086D6E"/>
                </a:highlight>
              </a:rPr>
              <a:t>Start communication before any data is collected. </a:t>
            </a:r>
            <a:r>
              <a:rPr lang="en-US" sz="2100" dirty="0"/>
              <a:t>Use multiple channels and approaches to reach different employees, and it should be seen as an ongoing process rather than a point-in-time communications campaign. Email would probably be the easiest and convenient approach.</a:t>
            </a:r>
          </a:p>
          <a:p>
            <a:pPr marL="342900" indent="-342900">
              <a:lnSpc>
                <a:spcPct val="100000"/>
              </a:lnSpc>
              <a:spcBef>
                <a:spcPts val="0"/>
              </a:spcBef>
              <a:buClr>
                <a:srgbClr val="086D6E"/>
              </a:buClr>
              <a:buFont typeface="Wingdings" panose="05000000000000000000" pitchFamily="2" charset="2"/>
              <a:buChar char="q"/>
            </a:pPr>
            <a:r>
              <a:rPr lang="en-US" sz="2100" dirty="0" err="1">
                <a:solidFill>
                  <a:schemeClr val="bg1"/>
                </a:solidFill>
                <a:highlight>
                  <a:srgbClr val="086D6E"/>
                </a:highlight>
              </a:rPr>
              <a:t>Emphasise</a:t>
            </a:r>
            <a:r>
              <a:rPr lang="en-US" sz="2100" dirty="0">
                <a:solidFill>
                  <a:schemeClr val="bg1"/>
                </a:solidFill>
                <a:highlight>
                  <a:srgbClr val="086D6E"/>
                </a:highlight>
              </a:rPr>
              <a:t> Anonymous Feedback </a:t>
            </a:r>
            <a:r>
              <a:rPr lang="en-US" sz="2100" dirty="0"/>
              <a:t>To uncover unknown issues, create a safe and confidential space for employees to share feedback. Assure respondents that their answers will be anonymized and used for constructive purposes. Include a section for employees to provide additional comments on areas the survey might have missed.</a:t>
            </a:r>
          </a:p>
          <a:p>
            <a:pPr marL="171450" indent="-171450">
              <a:lnSpc>
                <a:spcPct val="100000"/>
              </a:lnSpc>
              <a:spcBef>
                <a:spcPts val="0"/>
              </a:spcBef>
              <a:buClr>
                <a:srgbClr val="0872B5"/>
              </a:buClr>
              <a:buFont typeface="Wingdings" panose="05000000000000000000" pitchFamily="2" charset="2"/>
              <a:buChar char="q"/>
            </a:pPr>
            <a:endParaRPr lang="en-US" sz="1000" dirty="0"/>
          </a:p>
        </p:txBody>
      </p:sp>
    </p:spTree>
    <p:extLst>
      <p:ext uri="{BB962C8B-B14F-4D97-AF65-F5344CB8AC3E}">
        <p14:creationId xmlns:p14="http://schemas.microsoft.com/office/powerpoint/2010/main" val="40024778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3653FE-F25A-E628-3D07-588336CBA940}"/>
            </a:ext>
          </a:extLst>
        </p:cNvPr>
        <p:cNvGrpSpPr/>
        <p:nvPr/>
      </p:nvGrpSpPr>
      <p:grpSpPr>
        <a:xfrm>
          <a:off x="0" y="0"/>
          <a:ext cx="0" cy="0"/>
          <a:chOff x="0" y="0"/>
          <a:chExt cx="0" cy="0"/>
        </a:xfrm>
      </p:grpSpPr>
      <p:sp>
        <p:nvSpPr>
          <p:cNvPr id="5" name="Round Diagonal Corner Rectangle 9">
            <a:extLst>
              <a:ext uri="{FF2B5EF4-FFF2-40B4-BE49-F238E27FC236}">
                <a16:creationId xmlns:a16="http://schemas.microsoft.com/office/drawing/2014/main" id="{F0CC2178-5A30-6B22-7609-1104D5635BA6}"/>
              </a:ext>
            </a:extLst>
          </p:cNvPr>
          <p:cNvSpPr/>
          <p:nvPr/>
        </p:nvSpPr>
        <p:spPr>
          <a:xfrm rot="16200000">
            <a:off x="5127379" y="-2625497"/>
            <a:ext cx="1843632" cy="11145113"/>
          </a:xfrm>
          <a:prstGeom prst="round2DiagRect">
            <a:avLst/>
          </a:prstGeom>
          <a:solidFill>
            <a:srgbClr val="BBFDF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5">
            <a:extLst>
              <a:ext uri="{FF2B5EF4-FFF2-40B4-BE49-F238E27FC236}">
                <a16:creationId xmlns:a16="http://schemas.microsoft.com/office/drawing/2014/main" id="{0EAF88BD-B12C-B599-46E2-9A46C5FC3E20}"/>
              </a:ext>
            </a:extLst>
          </p:cNvPr>
          <p:cNvSpPr>
            <a:spLocks noGrp="1"/>
          </p:cNvSpPr>
          <p:nvPr>
            <p:ph type="body" sz="quarter" idx="18"/>
          </p:nvPr>
        </p:nvSpPr>
        <p:spPr>
          <a:xfrm>
            <a:off x="723900" y="431558"/>
            <a:ext cx="10897852" cy="3849918"/>
          </a:xfrm>
        </p:spPr>
        <p:txBody>
          <a:bodyPr/>
          <a:lstStyle/>
          <a:p>
            <a:pPr marL="342900" indent="-342900">
              <a:lnSpc>
                <a:spcPct val="100000"/>
              </a:lnSpc>
              <a:spcBef>
                <a:spcPts val="0"/>
              </a:spcBef>
              <a:buClr>
                <a:srgbClr val="086D6E"/>
              </a:buClr>
              <a:buFont typeface="Wingdings" panose="05000000000000000000" pitchFamily="2" charset="2"/>
              <a:buChar char="q"/>
            </a:pPr>
            <a:r>
              <a:rPr lang="en-US" sz="2100" dirty="0">
                <a:solidFill>
                  <a:schemeClr val="bg1"/>
                </a:solidFill>
                <a:highlight>
                  <a:srgbClr val="086D6E"/>
                </a:highlight>
              </a:rPr>
              <a:t>Be Open About Your Intentions – Make Sure to Insert Your Inclusion Charter as a Statement of Intention</a:t>
            </a:r>
          </a:p>
          <a:p>
            <a:pPr marL="0" indent="0">
              <a:lnSpc>
                <a:spcPct val="100000"/>
              </a:lnSpc>
              <a:spcBef>
                <a:spcPts val="0"/>
              </a:spcBef>
            </a:pPr>
            <a:endParaRPr lang="en-US" sz="1000" dirty="0">
              <a:solidFill>
                <a:srgbClr val="05AAA3"/>
              </a:solidFill>
            </a:endParaRPr>
          </a:p>
          <a:p>
            <a:pPr marL="342900" indent="-342900">
              <a:lnSpc>
                <a:spcPct val="100000"/>
              </a:lnSpc>
              <a:spcBef>
                <a:spcPts val="0"/>
              </a:spcBef>
              <a:spcAft>
                <a:spcPts val="600"/>
              </a:spcAft>
              <a:buFont typeface="Wingdings" panose="05000000000000000000" pitchFamily="2" charset="2"/>
              <a:buChar char="v"/>
            </a:pPr>
            <a:r>
              <a:rPr lang="en-US" sz="2100" b="1" dirty="0">
                <a:solidFill>
                  <a:srgbClr val="702E8C"/>
                </a:solidFill>
              </a:rPr>
              <a:t>According to Hays Ireland, </a:t>
            </a:r>
            <a:r>
              <a:rPr lang="en-US" sz="2100" b="1" dirty="0"/>
              <a:t>when collecting diversity data, employers should: ensure that participation is voluntary, include ‘prefer not to say’ options, and </a:t>
            </a:r>
            <a:r>
              <a:rPr lang="en-US" sz="2100" b="1" dirty="0" err="1"/>
              <a:t>emphasise</a:t>
            </a:r>
            <a:r>
              <a:rPr lang="en-US" sz="2100" b="1" dirty="0"/>
              <a:t> that responses will remain anonymous.</a:t>
            </a:r>
          </a:p>
          <a:p>
            <a:pPr marL="0" indent="0">
              <a:lnSpc>
                <a:spcPct val="100000"/>
              </a:lnSpc>
              <a:spcBef>
                <a:spcPts val="0"/>
              </a:spcBef>
              <a:spcAft>
                <a:spcPts val="600"/>
              </a:spcAft>
            </a:pPr>
            <a:r>
              <a:rPr lang="en-US" sz="2100" i="1" dirty="0">
                <a:solidFill>
                  <a:srgbClr val="702E8C"/>
                </a:solidFill>
              </a:rPr>
              <a:t>“Our research highlights that employers still have work to do to ensure applicants feel confident that their data will be used appropriately. Clearly explaining the purpose of diversity data collection and demonstrating the positive actions taken and improvements made are crucial for fostering safety and confidence among both current and prospective employees.” </a:t>
            </a:r>
            <a:r>
              <a:rPr lang="en-US" sz="2100" dirty="0"/>
              <a:t> </a:t>
            </a:r>
          </a:p>
          <a:p>
            <a:pPr marL="0" indent="0">
              <a:lnSpc>
                <a:spcPct val="100000"/>
              </a:lnSpc>
              <a:spcBef>
                <a:spcPts val="0"/>
              </a:spcBef>
              <a:spcAft>
                <a:spcPts val="600"/>
              </a:spcAft>
            </a:pPr>
            <a:endParaRPr lang="en-US" sz="1000" dirty="0"/>
          </a:p>
          <a:p>
            <a:pPr marL="342900" indent="-342900">
              <a:lnSpc>
                <a:spcPct val="100000"/>
              </a:lnSpc>
              <a:spcBef>
                <a:spcPts val="0"/>
              </a:spcBef>
              <a:spcAft>
                <a:spcPts val="600"/>
              </a:spcAft>
              <a:buFont typeface="Wingdings" panose="05000000000000000000" pitchFamily="2" charset="2"/>
              <a:buChar char="v"/>
            </a:pPr>
            <a:r>
              <a:rPr lang="en-US" sz="2100" dirty="0"/>
              <a:t>Employers should clearly explain that the data will be used to promote open and inclusive recruitment and to advance the company's DE&amp;I initiatives, encouraging potential employees to feel comfortable when disclosing this type of data.  </a:t>
            </a:r>
          </a:p>
          <a:p>
            <a:pPr marL="342900" indent="-342900">
              <a:lnSpc>
                <a:spcPct val="100000"/>
              </a:lnSpc>
              <a:spcBef>
                <a:spcPts val="0"/>
              </a:spcBef>
              <a:spcAft>
                <a:spcPts val="600"/>
              </a:spcAft>
              <a:buFont typeface="Wingdings" panose="05000000000000000000" pitchFamily="2" charset="2"/>
              <a:buChar char="v"/>
            </a:pPr>
            <a:r>
              <a:rPr lang="en-US" sz="2100" dirty="0"/>
              <a:t>“Despite professionals’ willingness to share personal diversity data, less than half of employers request this information during the hiring process. Collecting this data at recruitment is essential for building talent with the necessary diversity to achieve equal representation in specific areas of the company. </a:t>
            </a:r>
          </a:p>
        </p:txBody>
      </p:sp>
      <p:sp>
        <p:nvSpPr>
          <p:cNvPr id="12" name="TextBox 11">
            <a:hlinkClick r:id="rId2"/>
            <a:extLst>
              <a:ext uri="{FF2B5EF4-FFF2-40B4-BE49-F238E27FC236}">
                <a16:creationId xmlns:a16="http://schemas.microsoft.com/office/drawing/2014/main" id="{7F4BB142-B1E2-68E0-C293-6A352E28A193}"/>
              </a:ext>
            </a:extLst>
          </p:cNvPr>
          <p:cNvSpPr txBox="1"/>
          <p:nvPr/>
        </p:nvSpPr>
        <p:spPr>
          <a:xfrm>
            <a:off x="8621377" y="6426442"/>
            <a:ext cx="3000375"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Think</a:t>
            </a:r>
            <a:r>
              <a:rPr lang="en-IE" dirty="0">
                <a:solidFill>
                  <a:schemeClr val="bg1"/>
                </a:solidFill>
              </a:rPr>
              <a:t> Business</a:t>
            </a:r>
          </a:p>
        </p:txBody>
      </p:sp>
    </p:spTree>
    <p:extLst>
      <p:ext uri="{BB962C8B-B14F-4D97-AF65-F5344CB8AC3E}">
        <p14:creationId xmlns:p14="http://schemas.microsoft.com/office/powerpoint/2010/main" val="281306653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7B9CC9-1830-B0F5-DF4E-17514B69C8D5}"/>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8C9C3219-0860-C7CA-D42B-630D0740012D}"/>
              </a:ext>
            </a:extLst>
          </p:cNvPr>
          <p:cNvSpPr>
            <a:spLocks noGrp="1"/>
          </p:cNvSpPr>
          <p:nvPr>
            <p:ph type="body" sz="quarter" idx="18"/>
          </p:nvPr>
        </p:nvSpPr>
        <p:spPr>
          <a:xfrm>
            <a:off x="698110" y="489474"/>
            <a:ext cx="7607689" cy="3849918"/>
          </a:xfrm>
        </p:spPr>
        <p:txBody>
          <a:bodyPr/>
          <a:lstStyle/>
          <a:p>
            <a:pPr marL="342900" indent="-342900">
              <a:lnSpc>
                <a:spcPct val="100000"/>
              </a:lnSpc>
              <a:spcBef>
                <a:spcPts val="0"/>
              </a:spcBef>
              <a:buClr>
                <a:srgbClr val="086D6E"/>
              </a:buClr>
              <a:buFont typeface="Wingdings" panose="05000000000000000000" pitchFamily="2" charset="2"/>
              <a:buChar char="q"/>
            </a:pPr>
            <a:r>
              <a:rPr lang="en-US" sz="2100" dirty="0">
                <a:solidFill>
                  <a:schemeClr val="bg1"/>
                </a:solidFill>
                <a:highlight>
                  <a:srgbClr val="086D6E"/>
                </a:highlight>
              </a:rPr>
              <a:t>Support and guidance </a:t>
            </a:r>
            <a:r>
              <a:rPr lang="en-US" sz="2100" dirty="0"/>
              <a:t>should be made available to employees, and it should be made clear where further information can be found and where queries and concerns can be directed. </a:t>
            </a:r>
          </a:p>
          <a:p>
            <a:pPr marL="342900" indent="-342900">
              <a:lnSpc>
                <a:spcPct val="100000"/>
              </a:lnSpc>
              <a:spcBef>
                <a:spcPts val="0"/>
              </a:spcBef>
              <a:buClr>
                <a:srgbClr val="086D6E"/>
              </a:buClr>
              <a:buFont typeface="Wingdings" panose="05000000000000000000" pitchFamily="2" charset="2"/>
              <a:buChar char="q"/>
            </a:pPr>
            <a:endParaRPr lang="en-US" sz="2100" dirty="0"/>
          </a:p>
          <a:p>
            <a:pPr marL="342900" indent="-342900">
              <a:lnSpc>
                <a:spcPct val="100000"/>
              </a:lnSpc>
              <a:spcBef>
                <a:spcPts val="0"/>
              </a:spcBef>
              <a:buClr>
                <a:srgbClr val="086D6E"/>
              </a:buClr>
              <a:buFont typeface="Wingdings" panose="05000000000000000000" pitchFamily="2" charset="2"/>
              <a:buChar char="q"/>
            </a:pPr>
            <a:r>
              <a:rPr lang="en-US" sz="2100" dirty="0">
                <a:solidFill>
                  <a:schemeClr val="bg1"/>
                </a:solidFill>
                <a:highlight>
                  <a:srgbClr val="086D6E"/>
                </a:highlight>
              </a:rPr>
              <a:t>Don’t rush responses. </a:t>
            </a:r>
            <a:r>
              <a:rPr lang="en-US" sz="2100" dirty="0"/>
              <a:t>Give employees plenty of time to respond and reflect and get their heads around the survey and what you require, at least 2 weeks to a month.</a:t>
            </a:r>
          </a:p>
          <a:p>
            <a:pPr marL="342900" indent="-342900">
              <a:lnSpc>
                <a:spcPct val="100000"/>
              </a:lnSpc>
              <a:spcBef>
                <a:spcPts val="0"/>
              </a:spcBef>
              <a:buClr>
                <a:srgbClr val="086D6E"/>
              </a:buClr>
              <a:buFont typeface="Wingdings" panose="05000000000000000000" pitchFamily="2" charset="2"/>
              <a:buChar char="q"/>
            </a:pPr>
            <a:endParaRPr lang="en-US" sz="2100" dirty="0"/>
          </a:p>
          <a:p>
            <a:pPr marL="342900" indent="-342900">
              <a:lnSpc>
                <a:spcPct val="100000"/>
              </a:lnSpc>
              <a:spcBef>
                <a:spcPts val="0"/>
              </a:spcBef>
              <a:buClr>
                <a:srgbClr val="086D6E"/>
              </a:buClr>
              <a:buFont typeface="Wingdings" panose="05000000000000000000" pitchFamily="2" charset="2"/>
              <a:buChar char="q"/>
            </a:pPr>
            <a:r>
              <a:rPr lang="en-US" sz="2100" dirty="0"/>
              <a:t>Where applicable, </a:t>
            </a:r>
            <a:r>
              <a:rPr lang="en-US" sz="2100" dirty="0">
                <a:solidFill>
                  <a:schemeClr val="bg1"/>
                </a:solidFill>
                <a:highlight>
                  <a:srgbClr val="086D6E"/>
                </a:highlight>
              </a:rPr>
              <a:t>involve unions and works councils </a:t>
            </a:r>
            <a:r>
              <a:rPr lang="en-US" sz="2100" dirty="0"/>
              <a:t>so they can support employee engagement.</a:t>
            </a:r>
          </a:p>
          <a:p>
            <a:pPr marL="342900" indent="-342900">
              <a:lnSpc>
                <a:spcPct val="100000"/>
              </a:lnSpc>
              <a:spcBef>
                <a:spcPts val="0"/>
              </a:spcBef>
              <a:buClr>
                <a:srgbClr val="086D6E"/>
              </a:buClr>
              <a:buFont typeface="Wingdings" panose="05000000000000000000" pitchFamily="2" charset="2"/>
              <a:buChar char="q"/>
            </a:pPr>
            <a:endParaRPr lang="en-US" sz="2100" dirty="0"/>
          </a:p>
          <a:p>
            <a:pPr marL="342900" indent="-342900">
              <a:lnSpc>
                <a:spcPct val="100000"/>
              </a:lnSpc>
              <a:spcBef>
                <a:spcPts val="0"/>
              </a:spcBef>
              <a:buClr>
                <a:srgbClr val="086D6E"/>
              </a:buClr>
              <a:buFont typeface="Wingdings" panose="05000000000000000000" pitchFamily="2" charset="2"/>
              <a:buChar char="q"/>
            </a:pPr>
            <a:r>
              <a:rPr lang="en-US" sz="2100" dirty="0">
                <a:solidFill>
                  <a:schemeClr val="bg1"/>
                </a:solidFill>
                <a:highlight>
                  <a:srgbClr val="086D6E"/>
                </a:highlight>
              </a:rPr>
              <a:t>Be open to using different approaches. </a:t>
            </a:r>
            <a:r>
              <a:rPr lang="en-US" sz="2100" dirty="0"/>
              <a:t>Depending on your employees you may need to engage directly with your employees in different ways to support their preferences so that you can uncover what they think about your company and your existing culture. This process may involve one-on-one interviews, group focus sessions or online surveys.</a:t>
            </a:r>
          </a:p>
          <a:p>
            <a:pPr marL="0" indent="0">
              <a:lnSpc>
                <a:spcPct val="100000"/>
              </a:lnSpc>
              <a:spcBef>
                <a:spcPts val="0"/>
              </a:spcBef>
              <a:buClr>
                <a:srgbClr val="086D6E"/>
              </a:buClr>
            </a:pPr>
            <a:endParaRPr lang="en-US" sz="2100" dirty="0"/>
          </a:p>
          <a:p>
            <a:pPr marL="171450" indent="-171450">
              <a:lnSpc>
                <a:spcPct val="100000"/>
              </a:lnSpc>
              <a:spcBef>
                <a:spcPts val="0"/>
              </a:spcBef>
              <a:buClr>
                <a:srgbClr val="0872B5"/>
              </a:buClr>
              <a:buFont typeface="Wingdings" panose="05000000000000000000" pitchFamily="2" charset="2"/>
              <a:buChar char="q"/>
            </a:pPr>
            <a:endParaRPr lang="en-US" sz="1000" dirty="0"/>
          </a:p>
        </p:txBody>
      </p:sp>
      <p:pic>
        <p:nvPicPr>
          <p:cNvPr id="3" name="Picture 2" descr="Colorful bubbles with white text&#10;&#10;Description automatically generated">
            <a:extLst>
              <a:ext uri="{FF2B5EF4-FFF2-40B4-BE49-F238E27FC236}">
                <a16:creationId xmlns:a16="http://schemas.microsoft.com/office/drawing/2014/main" id="{BE8AD121-63E6-85D0-7554-357E8C5E15CC}"/>
              </a:ext>
            </a:extLst>
          </p:cNvPr>
          <p:cNvPicPr>
            <a:picLocks noChangeAspect="1"/>
          </p:cNvPicPr>
          <p:nvPr/>
        </p:nvPicPr>
        <p:blipFill>
          <a:blip r:embed="rId2" cstate="email">
            <a:extLst>
              <a:ext uri="{28A0092B-C50C-407E-A947-70E740481C1C}">
                <a14:useLocalDpi xmlns:a14="http://schemas.microsoft.com/office/drawing/2010/main"/>
              </a:ext>
            </a:extLst>
          </a:blip>
          <a:srcRect l="9190" t="2836" r="8432" b="1"/>
          <a:stretch/>
        </p:blipFill>
        <p:spPr>
          <a:xfrm>
            <a:off x="8305799" y="2000250"/>
            <a:ext cx="3552281" cy="2857500"/>
          </a:xfrm>
          <a:prstGeom prst="rect">
            <a:avLst/>
          </a:prstGeom>
        </p:spPr>
      </p:pic>
    </p:spTree>
    <p:extLst>
      <p:ext uri="{BB962C8B-B14F-4D97-AF65-F5344CB8AC3E}">
        <p14:creationId xmlns:p14="http://schemas.microsoft.com/office/powerpoint/2010/main" val="517203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838B40-265B-60DD-A06C-7DD6267E7071}"/>
            </a:ext>
          </a:extLst>
        </p:cNvPr>
        <p:cNvGrpSpPr/>
        <p:nvPr/>
      </p:nvGrpSpPr>
      <p:grpSpPr>
        <a:xfrm>
          <a:off x="0" y="0"/>
          <a:ext cx="0" cy="0"/>
          <a:chOff x="0" y="0"/>
          <a:chExt cx="0" cy="0"/>
        </a:xfrm>
      </p:grpSpPr>
      <p:sp>
        <p:nvSpPr>
          <p:cNvPr id="5" name="Text Placeholder 1">
            <a:extLst>
              <a:ext uri="{FF2B5EF4-FFF2-40B4-BE49-F238E27FC236}">
                <a16:creationId xmlns:a16="http://schemas.microsoft.com/office/drawing/2014/main" id="{578B0720-FA6A-21E5-3AA8-298077E140AD}"/>
              </a:ext>
            </a:extLst>
          </p:cNvPr>
          <p:cNvSpPr>
            <a:spLocks noGrp="1"/>
          </p:cNvSpPr>
          <p:nvPr>
            <p:ph type="body" sz="quarter" idx="18"/>
          </p:nvPr>
        </p:nvSpPr>
        <p:spPr>
          <a:xfrm>
            <a:off x="645458" y="1019805"/>
            <a:ext cx="6812617" cy="3849918"/>
          </a:xfrm>
        </p:spPr>
        <p:txBody>
          <a:bodyPr/>
          <a:lstStyle/>
          <a:p>
            <a:pPr marL="342900" indent="-342900">
              <a:buClr>
                <a:srgbClr val="086D6E"/>
              </a:buClr>
              <a:buFont typeface="Wingdings" panose="05000000000000000000" pitchFamily="2" charset="2"/>
              <a:buChar char="q"/>
            </a:pPr>
            <a:r>
              <a:rPr lang="en-US" sz="2100" dirty="0">
                <a:solidFill>
                  <a:schemeClr val="bg1"/>
                </a:solidFill>
                <a:highlight>
                  <a:srgbClr val="086D6E"/>
                </a:highlight>
              </a:rPr>
              <a:t>Encourage Transparency and Vulnerability</a:t>
            </a:r>
          </a:p>
          <a:p>
            <a:pPr marL="342900" indent="-342900">
              <a:buClr>
                <a:srgbClr val="086D6E"/>
              </a:buClr>
              <a:buFont typeface="Arial" panose="020B0604020202020204" pitchFamily="34" charset="0"/>
              <a:buChar char="•"/>
            </a:pPr>
            <a:r>
              <a:rPr lang="en-US" sz="2100" b="1" dirty="0"/>
              <a:t>Create a Safe Space for Feedback</a:t>
            </a:r>
            <a:r>
              <a:rPr lang="en-US" sz="2100" dirty="0"/>
              <a:t>: Many employees may hesitate to share information or provide feedback if they feel unsafe or concerned about potential repercussions. To address this, ensure anonymity in your data collection methods and </a:t>
            </a:r>
            <a:r>
              <a:rPr lang="en-US" sz="2100" dirty="0" err="1"/>
              <a:t>emphasise</a:t>
            </a:r>
            <a:r>
              <a:rPr lang="en-US" sz="2100" dirty="0"/>
              <a:t> the importance of openness and honesty in the process.</a:t>
            </a:r>
          </a:p>
          <a:p>
            <a:pPr marL="342900" indent="-342900">
              <a:buClr>
                <a:srgbClr val="086D6E"/>
              </a:buClr>
              <a:buFont typeface="Arial" panose="020B0604020202020204" pitchFamily="34" charset="0"/>
              <a:buChar char="•"/>
            </a:pPr>
            <a:r>
              <a:rPr lang="en-US" sz="2100" b="1" dirty="0"/>
              <a:t>Listen to the Unsung Voices</a:t>
            </a:r>
            <a:r>
              <a:rPr lang="en-US" sz="2100" dirty="0"/>
              <a:t>: Often, the most valuable insights come from the voices that are not heard as frequently. This might include individuals from historically </a:t>
            </a:r>
            <a:r>
              <a:rPr lang="en-US" sz="2100" dirty="0" err="1"/>
              <a:t>marginalised</a:t>
            </a:r>
            <a:r>
              <a:rPr lang="en-US" sz="2100" dirty="0"/>
              <a:t> or underrepresented groups, those in junior roles, or people in departments where DEI issues are less visible. Engaging these voices is crucial to understanding the full scope of the problem.</a:t>
            </a:r>
          </a:p>
          <a:p>
            <a:pPr marL="342900" indent="-342900">
              <a:buClr>
                <a:srgbClr val="086D6E"/>
              </a:buClr>
              <a:buFont typeface="Wingdings" panose="05000000000000000000" pitchFamily="2" charset="2"/>
              <a:buChar char="q"/>
            </a:pPr>
            <a:endParaRPr lang="en-IE" sz="2100" dirty="0"/>
          </a:p>
        </p:txBody>
      </p:sp>
      <p:pic>
        <p:nvPicPr>
          <p:cNvPr id="10" name="Picture 9" descr="A person and person looking at a computer&#10;&#10;Description automatically generated">
            <a:extLst>
              <a:ext uri="{FF2B5EF4-FFF2-40B4-BE49-F238E27FC236}">
                <a16:creationId xmlns:a16="http://schemas.microsoft.com/office/drawing/2014/main" id="{D903990C-86EF-5937-CA90-440A13D38CB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05534" y="673976"/>
            <a:ext cx="3486341" cy="5229075"/>
          </a:xfrm>
          <a:prstGeom prst="rect">
            <a:avLst/>
          </a:prstGeom>
        </p:spPr>
      </p:pic>
    </p:spTree>
    <p:extLst>
      <p:ext uri="{BB962C8B-B14F-4D97-AF65-F5344CB8AC3E}">
        <p14:creationId xmlns:p14="http://schemas.microsoft.com/office/powerpoint/2010/main" val="1353029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082F0A9C-B220-3505-3072-003C392828D8}"/>
              </a:ext>
            </a:extLst>
          </p:cNvPr>
          <p:cNvSpPr txBox="1">
            <a:spLocks/>
          </p:cNvSpPr>
          <p:nvPr/>
        </p:nvSpPr>
        <p:spPr>
          <a:xfrm>
            <a:off x="3060312" y="612491"/>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chemeClr val="accent5">
                    <a:lumMod val="75000"/>
                  </a:schemeClr>
                </a:solidFill>
              </a:rPr>
              <a:t>Analyse the Results</a:t>
            </a:r>
          </a:p>
        </p:txBody>
      </p:sp>
      <p:pic>
        <p:nvPicPr>
          <p:cNvPr id="7" name="Graphic 6" descr="Chevron arrows with solid fill">
            <a:extLst>
              <a:ext uri="{FF2B5EF4-FFF2-40B4-BE49-F238E27FC236}">
                <a16:creationId xmlns:a16="http://schemas.microsoft.com/office/drawing/2014/main" id="{8DB112AB-4684-0229-6834-67FADE8CF3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28419" y="612491"/>
            <a:ext cx="520661" cy="520661"/>
          </a:xfrm>
          <a:prstGeom prst="rect">
            <a:avLst/>
          </a:prstGeom>
        </p:spPr>
      </p:pic>
      <p:sp>
        <p:nvSpPr>
          <p:cNvPr id="8" name="Round Diagonal Corner Rectangle 9">
            <a:extLst>
              <a:ext uri="{FF2B5EF4-FFF2-40B4-BE49-F238E27FC236}">
                <a16:creationId xmlns:a16="http://schemas.microsoft.com/office/drawing/2014/main" id="{DF9C780B-6FA1-888F-DC45-2F396584944B}"/>
              </a:ext>
            </a:extLst>
          </p:cNvPr>
          <p:cNvSpPr/>
          <p:nvPr/>
        </p:nvSpPr>
        <p:spPr>
          <a:xfrm rot="16200000">
            <a:off x="970378" y="-203892"/>
            <a:ext cx="836648" cy="2034452"/>
          </a:xfrm>
          <a:prstGeom prst="round2DiagRect">
            <a:avLst/>
          </a:prstGeom>
          <a:solidFill>
            <a:srgbClr val="D9A01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AC10150B-D32D-B3B9-41EF-E554876B7D8A}"/>
              </a:ext>
            </a:extLst>
          </p:cNvPr>
          <p:cNvSpPr txBox="1">
            <a:spLocks/>
          </p:cNvSpPr>
          <p:nvPr/>
        </p:nvSpPr>
        <p:spPr>
          <a:xfrm>
            <a:off x="9322" y="27603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9</a:t>
            </a:r>
          </a:p>
        </p:txBody>
      </p:sp>
      <p:sp>
        <p:nvSpPr>
          <p:cNvPr id="10" name="Text Placeholder 5">
            <a:extLst>
              <a:ext uri="{FF2B5EF4-FFF2-40B4-BE49-F238E27FC236}">
                <a16:creationId xmlns:a16="http://schemas.microsoft.com/office/drawing/2014/main" id="{316B9B1A-604A-7B90-B69B-7D98AFE2F101}"/>
              </a:ext>
            </a:extLst>
          </p:cNvPr>
          <p:cNvSpPr>
            <a:spLocks noGrp="1"/>
          </p:cNvSpPr>
          <p:nvPr>
            <p:ph type="body" sz="quarter" idx="18"/>
          </p:nvPr>
        </p:nvSpPr>
        <p:spPr>
          <a:xfrm>
            <a:off x="469511" y="1350634"/>
            <a:ext cx="11229975" cy="3849918"/>
          </a:xfrm>
        </p:spPr>
        <p:txBody>
          <a:bodyPr/>
          <a:lstStyle/>
          <a:p>
            <a:pPr marL="0" indent="0">
              <a:lnSpc>
                <a:spcPct val="100000"/>
              </a:lnSpc>
              <a:spcBef>
                <a:spcPts val="0"/>
              </a:spcBef>
            </a:pPr>
            <a:r>
              <a:rPr lang="en-US" sz="2100" dirty="0"/>
              <a:t>By assessing and </a:t>
            </a:r>
            <a:r>
              <a:rPr lang="en-US" sz="2100" dirty="0" err="1"/>
              <a:t>analysing</a:t>
            </a:r>
            <a:r>
              <a:rPr lang="en-US" sz="2100" dirty="0"/>
              <a:t> survey responses, companies can pinpoint areas for improvement, celebrate strengths, and implement targeted, impactful changes that can cultivate inclusivity and employee satisfaction.</a:t>
            </a:r>
          </a:p>
          <a:p>
            <a:pPr marL="0" indent="0">
              <a:lnSpc>
                <a:spcPct val="100000"/>
              </a:lnSpc>
              <a:spcBef>
                <a:spcPts val="0"/>
              </a:spcBef>
            </a:pPr>
            <a:endParaRPr lang="en-US" sz="400" b="1" dirty="0">
              <a:solidFill>
                <a:schemeClr val="bg1"/>
              </a:solidFill>
              <a:highlight>
                <a:srgbClr val="D9A012"/>
              </a:highlight>
            </a:endParaRPr>
          </a:p>
          <a:p>
            <a:pPr marL="0" indent="0">
              <a:lnSpc>
                <a:spcPct val="100000"/>
              </a:lnSpc>
              <a:spcBef>
                <a:spcPts val="0"/>
              </a:spcBef>
            </a:pPr>
            <a:r>
              <a:rPr lang="en-US" sz="2100" b="1" dirty="0">
                <a:solidFill>
                  <a:schemeClr val="bg1"/>
                </a:solidFill>
                <a:highlight>
                  <a:srgbClr val="D9A012"/>
                </a:highlight>
              </a:rPr>
              <a:t>1. </a:t>
            </a:r>
            <a:r>
              <a:rPr lang="en-US" sz="2100" dirty="0">
                <a:solidFill>
                  <a:schemeClr val="bg1"/>
                </a:solidFill>
                <a:highlight>
                  <a:srgbClr val="D9A012"/>
                </a:highlight>
              </a:rPr>
              <a:t>Survey responses should be sorted based on their type:</a:t>
            </a:r>
          </a:p>
          <a:p>
            <a:pPr marL="342900" indent="-342900">
              <a:lnSpc>
                <a:spcPct val="100000"/>
              </a:lnSpc>
              <a:spcBef>
                <a:spcPts val="0"/>
              </a:spcBef>
              <a:buFont typeface="Wingdings" panose="05000000000000000000" pitchFamily="2" charset="2"/>
              <a:buChar char="v"/>
            </a:pPr>
            <a:r>
              <a:rPr lang="en-US" sz="2100" b="1" dirty="0"/>
              <a:t>Use Survey Platforms </a:t>
            </a:r>
            <a:r>
              <a:rPr lang="en-US" sz="2100" dirty="0"/>
              <a:t>like SurveyMonkey, Qualtrics, or </a:t>
            </a:r>
            <a:r>
              <a:rPr lang="en-US" sz="2100" dirty="0" err="1"/>
              <a:t>Typeform</a:t>
            </a:r>
            <a:r>
              <a:rPr lang="en-US" sz="2100" dirty="0"/>
              <a:t> for automatic data segmentation.</a:t>
            </a:r>
          </a:p>
          <a:p>
            <a:pPr marL="342900" indent="-342900">
              <a:lnSpc>
                <a:spcPct val="100000"/>
              </a:lnSpc>
              <a:spcBef>
                <a:spcPts val="0"/>
              </a:spcBef>
              <a:buFont typeface="Wingdings" panose="05000000000000000000" pitchFamily="2" charset="2"/>
              <a:buChar char="v"/>
            </a:pPr>
            <a:r>
              <a:rPr lang="en-US" sz="2100" b="1" dirty="0"/>
              <a:t>Use Tools for company: </a:t>
            </a:r>
            <a:r>
              <a:rPr lang="en-US" sz="2100" dirty="0"/>
              <a:t>Excel/Google Sheets for basic categorization and data sorting.</a:t>
            </a:r>
          </a:p>
          <a:p>
            <a:pPr marL="0" indent="0">
              <a:lnSpc>
                <a:spcPct val="100000"/>
              </a:lnSpc>
              <a:spcBef>
                <a:spcPts val="0"/>
              </a:spcBef>
            </a:pPr>
            <a:endParaRPr lang="en-US" sz="1000" dirty="0"/>
          </a:p>
          <a:p>
            <a:pPr marL="0" indent="0">
              <a:lnSpc>
                <a:spcPct val="100000"/>
              </a:lnSpc>
              <a:spcBef>
                <a:spcPts val="0"/>
              </a:spcBef>
            </a:pPr>
            <a:r>
              <a:rPr lang="en-US" sz="2100" b="1" dirty="0"/>
              <a:t>Quantitative Responses </a:t>
            </a:r>
            <a:r>
              <a:rPr lang="en-US" sz="2100" dirty="0"/>
              <a:t>(e.g., Strongly Agree/Disagree, Yes/No). </a:t>
            </a:r>
            <a:r>
              <a:rPr lang="en-US" sz="2100" dirty="0" err="1"/>
              <a:t>Categorise</a:t>
            </a:r>
            <a:r>
              <a:rPr lang="en-US" sz="2100" dirty="0"/>
              <a:t> by frequency and percentage for each response option. Segment data by demographics (e.g., age, gender, department, role) to identify patterns across groups.</a:t>
            </a:r>
          </a:p>
          <a:p>
            <a:pPr marL="0" indent="0">
              <a:lnSpc>
                <a:spcPct val="100000"/>
              </a:lnSpc>
              <a:spcBef>
                <a:spcPts val="0"/>
              </a:spcBef>
            </a:pPr>
            <a:endParaRPr lang="en-US" sz="1000" b="1" dirty="0"/>
          </a:p>
          <a:p>
            <a:pPr marL="0" indent="0">
              <a:lnSpc>
                <a:spcPct val="100000"/>
              </a:lnSpc>
              <a:spcBef>
                <a:spcPts val="0"/>
              </a:spcBef>
            </a:pPr>
            <a:r>
              <a:rPr lang="en-US" sz="2100" b="1" dirty="0"/>
              <a:t>Qualitative Responses </a:t>
            </a:r>
            <a:r>
              <a:rPr lang="en-US" sz="2100" dirty="0"/>
              <a:t>(e.g., open-ended feedback). Use a platform from above which already has coding techniques to group similar themes (e.g., leadership, communication, policies). Highlight recurring keywords or phrases.</a:t>
            </a:r>
          </a:p>
          <a:p>
            <a:pPr marL="0" indent="0">
              <a:lnSpc>
                <a:spcPct val="100000"/>
              </a:lnSpc>
              <a:spcBef>
                <a:spcPts val="0"/>
              </a:spcBef>
            </a:pPr>
            <a:endParaRPr lang="en-US" sz="2100" b="1" dirty="0"/>
          </a:p>
          <a:p>
            <a:pPr marL="0" indent="0">
              <a:lnSpc>
                <a:spcPct val="100000"/>
              </a:lnSpc>
              <a:spcBef>
                <a:spcPts val="0"/>
              </a:spcBef>
            </a:pPr>
            <a:endParaRPr lang="en-US" sz="2100" dirty="0"/>
          </a:p>
        </p:txBody>
      </p:sp>
      <p:sp>
        <p:nvSpPr>
          <p:cNvPr id="12" name="TextBox 11">
            <a:extLst>
              <a:ext uri="{FF2B5EF4-FFF2-40B4-BE49-F238E27FC236}">
                <a16:creationId xmlns:a16="http://schemas.microsoft.com/office/drawing/2014/main" id="{31B26A5A-8703-3A2B-8852-4936EDE3A313}"/>
              </a:ext>
            </a:extLst>
          </p:cNvPr>
          <p:cNvSpPr txBox="1"/>
          <p:nvPr/>
        </p:nvSpPr>
        <p:spPr>
          <a:xfrm>
            <a:off x="3295650" y="6406634"/>
            <a:ext cx="6096000" cy="369332"/>
          </a:xfrm>
          <a:prstGeom prst="rect">
            <a:avLst/>
          </a:prstGeom>
          <a:noFill/>
        </p:spPr>
        <p:txBody>
          <a:bodyPr wrap="square">
            <a:spAutoFit/>
          </a:bodyPr>
          <a:lstStyle/>
          <a:p>
            <a:r>
              <a:rPr lang="en-IE" dirty="0">
                <a:solidFill>
                  <a:schemeClr val="bg1"/>
                </a:solidFill>
                <a:hlinkClick r:id="rId4">
                  <a:extLst>
                    <a:ext uri="{A12FA001-AC4F-418D-AE19-62706E023703}">
                      <ahyp:hlinkClr xmlns:ahyp="http://schemas.microsoft.com/office/drawing/2018/hyperlinkcolor" val="tx"/>
                    </a:ext>
                  </a:extLst>
                </a:hlinkClick>
              </a:rPr>
              <a:t>https://www.surveymonkey.com/mp/likert-scale/</a:t>
            </a:r>
            <a:r>
              <a:rPr lang="en-IE" dirty="0">
                <a:solidFill>
                  <a:schemeClr val="bg1"/>
                </a:solidFill>
              </a:rPr>
              <a:t> </a:t>
            </a:r>
          </a:p>
        </p:txBody>
      </p:sp>
    </p:spTree>
    <p:extLst>
      <p:ext uri="{BB962C8B-B14F-4D97-AF65-F5344CB8AC3E}">
        <p14:creationId xmlns:p14="http://schemas.microsoft.com/office/powerpoint/2010/main" val="155855450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0AC8C4-B5DA-06A2-0767-D1574993E966}"/>
              </a:ext>
            </a:extLst>
          </p:cNvPr>
          <p:cNvSpPr>
            <a:spLocks noGrp="1"/>
          </p:cNvSpPr>
          <p:nvPr>
            <p:ph type="body" sz="quarter" idx="18"/>
          </p:nvPr>
        </p:nvSpPr>
        <p:spPr>
          <a:xfrm>
            <a:off x="717176" y="991791"/>
            <a:ext cx="10901083" cy="3849918"/>
          </a:xfrm>
        </p:spPr>
        <p:txBody>
          <a:bodyPr/>
          <a:lstStyle/>
          <a:p>
            <a:pPr marL="0" indent="0"/>
            <a:r>
              <a:rPr lang="en-US" sz="2100" dirty="0"/>
              <a:t>It is important to address the gaps in your audit data so you can uncover potential issues, biases, or inequities that might otherwise go unnoticed.</a:t>
            </a:r>
          </a:p>
          <a:p>
            <a:pPr marL="342900" indent="-342900">
              <a:buClr>
                <a:srgbClr val="FFC000"/>
              </a:buClr>
              <a:buFont typeface="Wingdings" panose="05000000000000000000" pitchFamily="2" charset="2"/>
              <a:buChar char="q"/>
            </a:pPr>
            <a:r>
              <a:rPr lang="en-US" sz="2100" dirty="0">
                <a:solidFill>
                  <a:schemeClr val="bg1"/>
                </a:solidFill>
                <a:highlight>
                  <a:srgbClr val="D9A012"/>
                </a:highlight>
              </a:rPr>
              <a:t>Identify Knowledge Gaps</a:t>
            </a:r>
          </a:p>
          <a:p>
            <a:pPr>
              <a:buFont typeface="Arial" panose="020B0604020202020204" pitchFamily="34" charset="0"/>
              <a:buChar char="•"/>
            </a:pPr>
            <a:r>
              <a:rPr lang="en-US" sz="2100" b="1" dirty="0"/>
              <a:t>Look Beyond Surface-Level Data</a:t>
            </a:r>
            <a:r>
              <a:rPr lang="en-US" sz="2100" dirty="0"/>
              <a:t>: While you may already have basic demographic data (e.g., gender, age, and race), there could be deeper, less obvious areas to explore, such as intersectionality, experiences of discrimination, or barriers to career advancement. These often-overlooked factors may reveal hidden issues within your company’s culture or processes.</a:t>
            </a:r>
          </a:p>
          <a:p>
            <a:pPr>
              <a:buFont typeface="Arial" panose="020B0604020202020204" pitchFamily="34" charset="0"/>
              <a:buChar char="•"/>
            </a:pPr>
            <a:r>
              <a:rPr lang="en-US" sz="2100" b="1" dirty="0"/>
              <a:t>Question Assumptions</a:t>
            </a:r>
            <a:r>
              <a:rPr lang="en-US" sz="2100" dirty="0"/>
              <a:t>: It’s easy to assume that your recruitment, promotion, and retention strategies are fair and unbiased. However, the reality may be more complex. The unknowns might lie in the nuances of how different groups experience these processes. For example, are women of color advancing at the same rate as their male counterparts? Are certain disabilities overlooked in the workplace?</a:t>
            </a:r>
          </a:p>
          <a:p>
            <a:pPr>
              <a:buFont typeface="Arial" panose="020B0604020202020204" pitchFamily="34" charset="0"/>
              <a:buChar char="•"/>
            </a:pPr>
            <a:r>
              <a:rPr lang="en-US" sz="2000" b="1" dirty="0"/>
              <a:t>Be Aware of Unconscious Bias</a:t>
            </a:r>
            <a:r>
              <a:rPr lang="en-US" sz="2000" dirty="0"/>
              <a:t>: Our own biases can shape the data we prioritize or the issues we choose to focus on. Being aware of these biases is critical to uncovering what you don’t know. Often, biases can cause certain challenges or disparities to go unnoticed, especially when those affected are from underrepresented or </a:t>
            </a:r>
            <a:r>
              <a:rPr lang="en-US" sz="2000" dirty="0" err="1"/>
              <a:t>marginalised</a:t>
            </a:r>
            <a:r>
              <a:rPr lang="en-US" sz="2000" dirty="0"/>
              <a:t> groups.</a:t>
            </a:r>
          </a:p>
          <a:p>
            <a:pPr>
              <a:buFont typeface="Arial" panose="020B0604020202020204" pitchFamily="34" charset="0"/>
              <a:buChar char="•"/>
            </a:pPr>
            <a:endParaRPr lang="en-US" sz="2100" dirty="0"/>
          </a:p>
          <a:p>
            <a:endParaRPr lang="en-IE" sz="2100" dirty="0"/>
          </a:p>
        </p:txBody>
      </p:sp>
      <p:sp>
        <p:nvSpPr>
          <p:cNvPr id="3" name="Text Placeholder 2">
            <a:extLst>
              <a:ext uri="{FF2B5EF4-FFF2-40B4-BE49-F238E27FC236}">
                <a16:creationId xmlns:a16="http://schemas.microsoft.com/office/drawing/2014/main" id="{C921D69D-A5E3-BDEB-F712-E7DC9BC0CF33}"/>
              </a:ext>
            </a:extLst>
          </p:cNvPr>
          <p:cNvSpPr>
            <a:spLocks noGrp="1"/>
          </p:cNvSpPr>
          <p:nvPr>
            <p:ph type="body" sz="quarter" idx="16"/>
          </p:nvPr>
        </p:nvSpPr>
        <p:spPr>
          <a:xfrm>
            <a:off x="717176" y="273862"/>
            <a:ext cx="10595237" cy="803654"/>
          </a:xfrm>
        </p:spPr>
        <p:txBody>
          <a:bodyPr anchor="ctr"/>
          <a:lstStyle/>
          <a:p>
            <a:r>
              <a:rPr lang="en-IE" sz="3000" dirty="0">
                <a:solidFill>
                  <a:srgbClr val="702E8C"/>
                </a:solidFill>
              </a:rPr>
              <a:t>Address the Gaps in the Audit Data</a:t>
            </a:r>
          </a:p>
        </p:txBody>
      </p:sp>
    </p:spTree>
    <p:extLst>
      <p:ext uri="{BB962C8B-B14F-4D97-AF65-F5344CB8AC3E}">
        <p14:creationId xmlns:p14="http://schemas.microsoft.com/office/powerpoint/2010/main" val="24866181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376C3C-93B5-3D47-9035-5BCDEE7C7A8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E5DFDA7-185C-4DCE-D98A-4E3068855B5B}"/>
              </a:ext>
            </a:extLst>
          </p:cNvPr>
          <p:cNvSpPr>
            <a:spLocks noGrp="1"/>
          </p:cNvSpPr>
          <p:nvPr>
            <p:ph type="body" sz="quarter" idx="18"/>
          </p:nvPr>
        </p:nvSpPr>
        <p:spPr>
          <a:xfrm>
            <a:off x="757779" y="400680"/>
            <a:ext cx="10676442" cy="3849918"/>
          </a:xfrm>
        </p:spPr>
        <p:txBody>
          <a:bodyPr/>
          <a:lstStyle/>
          <a:p>
            <a:pPr marL="342900" indent="-342900">
              <a:buClr>
                <a:srgbClr val="FFC000"/>
              </a:buClr>
              <a:buFont typeface="Wingdings" panose="05000000000000000000" pitchFamily="2" charset="2"/>
              <a:buChar char="q"/>
            </a:pPr>
            <a:r>
              <a:rPr lang="en-US" sz="2100" dirty="0">
                <a:solidFill>
                  <a:schemeClr val="bg1"/>
                </a:solidFill>
                <a:highlight>
                  <a:srgbClr val="D9A012"/>
                </a:highlight>
              </a:rPr>
              <a:t>Explore Hidden or Underreported Issues</a:t>
            </a:r>
          </a:p>
          <a:p>
            <a:pPr>
              <a:buFont typeface="Arial" panose="020B0604020202020204" pitchFamily="34" charset="0"/>
              <a:buChar char="•"/>
            </a:pPr>
            <a:r>
              <a:rPr lang="en-US" sz="2100" b="1" dirty="0"/>
              <a:t>Employee Sentiment and Experiences</a:t>
            </a:r>
            <a:r>
              <a:rPr lang="en-US" sz="2100" dirty="0"/>
              <a:t>: Not all DEI issues are visible in quantitative data. For example, a company might show good gender representation across levels, but the qualitative experience of employees (e.g., satisfaction, inclusion, or opportunities for advancement) may differ. Post surveys endorse a culture of open communication and provide a space for employees to further share or elaborate on their experiences to help uncover any hidden issues and better understand them.</a:t>
            </a:r>
          </a:p>
          <a:p>
            <a:pPr>
              <a:buFont typeface="Arial" panose="020B0604020202020204" pitchFamily="34" charset="0"/>
              <a:buChar char="•"/>
            </a:pPr>
            <a:r>
              <a:rPr lang="en-US" sz="2100" b="1" dirty="0"/>
              <a:t>Disparities in Career Progression</a:t>
            </a:r>
            <a:r>
              <a:rPr lang="en-US" sz="2100" dirty="0"/>
              <a:t>: Even when there’s diversity in the workforce, the trajectory of different groups can vary widely. For example, certain groups may be hired at similar rates, but when it comes to promotions or leadership opportunities, those groups may experience slower progression. This is an area where qualitative feedback can provide insights that raw numbers alone may miss.</a:t>
            </a:r>
          </a:p>
          <a:p>
            <a:pPr marL="342900" indent="-342900">
              <a:buClr>
                <a:srgbClr val="FFCC66"/>
              </a:buClr>
              <a:buFont typeface="Wingdings" panose="05000000000000000000" pitchFamily="2" charset="2"/>
              <a:buChar char="q"/>
            </a:pPr>
            <a:r>
              <a:rPr lang="en-US" sz="2100" dirty="0">
                <a:solidFill>
                  <a:schemeClr val="bg1"/>
                </a:solidFill>
                <a:highlight>
                  <a:srgbClr val="D9A012"/>
                </a:highlight>
              </a:rPr>
              <a:t>Use the Data to Challenge the Status Quo</a:t>
            </a:r>
          </a:p>
          <a:p>
            <a:pPr>
              <a:buFont typeface="Arial" panose="020B0604020202020204" pitchFamily="34" charset="0"/>
              <a:buChar char="•"/>
            </a:pPr>
            <a:r>
              <a:rPr lang="en-US" sz="2100" b="1" dirty="0"/>
              <a:t>Focus on Root Causes, Not Just Symptoms</a:t>
            </a:r>
            <a:r>
              <a:rPr lang="en-US" sz="2100" dirty="0"/>
              <a:t>: When you start uncovering what you don’t know, it’s important to dig deeper into the root causes of any disparities or challenges identified. For example, if data shows that a particular demographic group is underrepresented in leadership positions, don’t just ask whether there’s a recruitment issue—investigate whether there are systemic barriers within the company that prevent career progression for that group.</a:t>
            </a:r>
          </a:p>
          <a:p>
            <a:pPr>
              <a:buFont typeface="Arial" panose="020B0604020202020204" pitchFamily="34" charset="0"/>
              <a:buChar char="•"/>
            </a:pPr>
            <a:endParaRPr lang="en-US" sz="2100" dirty="0"/>
          </a:p>
          <a:p>
            <a:endParaRPr lang="en-IE" sz="2100" dirty="0"/>
          </a:p>
        </p:txBody>
      </p:sp>
    </p:spTree>
    <p:extLst>
      <p:ext uri="{BB962C8B-B14F-4D97-AF65-F5344CB8AC3E}">
        <p14:creationId xmlns:p14="http://schemas.microsoft.com/office/powerpoint/2010/main" val="34109566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483E20-B63A-C73A-FF2E-00914390FFC3}"/>
            </a:ext>
          </a:extLst>
        </p:cNvPr>
        <p:cNvGrpSpPr/>
        <p:nvPr/>
      </p:nvGrpSpPr>
      <p:grpSpPr>
        <a:xfrm>
          <a:off x="0" y="0"/>
          <a:ext cx="0" cy="0"/>
          <a:chOff x="0" y="0"/>
          <a:chExt cx="0" cy="0"/>
        </a:xfrm>
      </p:grpSpPr>
      <p:sp>
        <p:nvSpPr>
          <p:cNvPr id="6" name="Text Placeholder 1">
            <a:extLst>
              <a:ext uri="{FF2B5EF4-FFF2-40B4-BE49-F238E27FC236}">
                <a16:creationId xmlns:a16="http://schemas.microsoft.com/office/drawing/2014/main" id="{3CC13E6B-FD69-0614-F63D-D284D07163B5}"/>
              </a:ext>
            </a:extLst>
          </p:cNvPr>
          <p:cNvSpPr txBox="1">
            <a:spLocks/>
          </p:cNvSpPr>
          <p:nvPr/>
        </p:nvSpPr>
        <p:spPr>
          <a:xfrm>
            <a:off x="469511" y="412466"/>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chemeClr val="accent5">
                    <a:lumMod val="75000"/>
                  </a:schemeClr>
                </a:solidFill>
              </a:rPr>
              <a:t>Prioritise Results and Create Action Plans</a:t>
            </a:r>
          </a:p>
        </p:txBody>
      </p:sp>
      <p:sp>
        <p:nvSpPr>
          <p:cNvPr id="10" name="Text Placeholder 5">
            <a:extLst>
              <a:ext uri="{FF2B5EF4-FFF2-40B4-BE49-F238E27FC236}">
                <a16:creationId xmlns:a16="http://schemas.microsoft.com/office/drawing/2014/main" id="{40116B53-4466-F44B-F8BF-9C19FDD441BE}"/>
              </a:ext>
            </a:extLst>
          </p:cNvPr>
          <p:cNvSpPr>
            <a:spLocks noGrp="1"/>
          </p:cNvSpPr>
          <p:nvPr>
            <p:ph type="body" sz="quarter" idx="18"/>
          </p:nvPr>
        </p:nvSpPr>
        <p:spPr>
          <a:xfrm>
            <a:off x="469511" y="969124"/>
            <a:ext cx="11229975" cy="3849918"/>
          </a:xfrm>
        </p:spPr>
        <p:txBody>
          <a:bodyPr/>
          <a:lstStyle/>
          <a:p>
            <a:pPr marL="0" indent="0">
              <a:lnSpc>
                <a:spcPct val="100000"/>
              </a:lnSpc>
              <a:spcBef>
                <a:spcPts val="0"/>
              </a:spcBef>
            </a:pPr>
            <a:r>
              <a:rPr lang="en-US" sz="2200" dirty="0">
                <a:solidFill>
                  <a:schemeClr val="bg1"/>
                </a:solidFill>
                <a:highlight>
                  <a:srgbClr val="D9A012"/>
                </a:highlight>
              </a:rPr>
              <a:t>2. Prioritize Findings</a:t>
            </a:r>
          </a:p>
          <a:p>
            <a:pPr marL="0" indent="0">
              <a:lnSpc>
                <a:spcPct val="100000"/>
              </a:lnSpc>
              <a:spcBef>
                <a:spcPts val="0"/>
              </a:spcBef>
            </a:pPr>
            <a:endParaRPr lang="en-US" sz="1000" b="1" dirty="0"/>
          </a:p>
          <a:p>
            <a:pPr marL="0" indent="0">
              <a:lnSpc>
                <a:spcPct val="100000"/>
              </a:lnSpc>
              <a:spcBef>
                <a:spcPts val="0"/>
              </a:spcBef>
            </a:pPr>
            <a:r>
              <a:rPr lang="en-US" sz="2200" b="1" dirty="0"/>
              <a:t>Rank Areas of Concern: </a:t>
            </a:r>
            <a:r>
              <a:rPr lang="en-US" sz="2200" dirty="0"/>
              <a:t>Focus on questions with the lowest scores or highest negative feedback (e.g., "Leadership commitment to inclusivity").</a:t>
            </a:r>
          </a:p>
          <a:p>
            <a:pPr marL="0" indent="0">
              <a:lnSpc>
                <a:spcPct val="100000"/>
              </a:lnSpc>
              <a:spcBef>
                <a:spcPts val="0"/>
              </a:spcBef>
            </a:pPr>
            <a:r>
              <a:rPr lang="en-US" sz="2200" b="1" dirty="0"/>
              <a:t>Highlight Strengths: </a:t>
            </a:r>
            <a:r>
              <a:rPr lang="en-US" sz="2200" dirty="0"/>
              <a:t>Identify areas of high agreement to celebrate successes and reinforce positive practices.</a:t>
            </a:r>
          </a:p>
          <a:p>
            <a:pPr marL="0" indent="0">
              <a:lnSpc>
                <a:spcPct val="100000"/>
              </a:lnSpc>
              <a:spcBef>
                <a:spcPts val="0"/>
              </a:spcBef>
            </a:pPr>
            <a:r>
              <a:rPr lang="en-US" sz="2200" b="1" dirty="0" err="1"/>
              <a:t>Prioritise</a:t>
            </a:r>
            <a:r>
              <a:rPr lang="en-US" sz="2200" b="1" dirty="0"/>
              <a:t> by Impact: </a:t>
            </a:r>
            <a:r>
              <a:rPr lang="en-US" sz="2200" dirty="0"/>
              <a:t>Address issues with the greatest impact on employee experience and </a:t>
            </a:r>
            <a:r>
              <a:rPr lang="en-US" sz="2200" dirty="0" err="1"/>
              <a:t>companyal</a:t>
            </a:r>
            <a:r>
              <a:rPr lang="en-US" sz="2200" dirty="0"/>
              <a:t> goals (e.g., fairness in promotions).</a:t>
            </a:r>
          </a:p>
          <a:p>
            <a:pPr marL="0" indent="0">
              <a:lnSpc>
                <a:spcPct val="100000"/>
              </a:lnSpc>
              <a:spcBef>
                <a:spcPts val="0"/>
              </a:spcBef>
            </a:pPr>
            <a:endParaRPr lang="en-US" sz="1000" dirty="0"/>
          </a:p>
          <a:p>
            <a:r>
              <a:rPr lang="en-US" sz="2200" dirty="0">
                <a:solidFill>
                  <a:schemeClr val="bg1"/>
                </a:solidFill>
                <a:highlight>
                  <a:srgbClr val="D9A012"/>
                </a:highlight>
              </a:rPr>
              <a:t>3. Turn Insights into Action</a:t>
            </a:r>
          </a:p>
          <a:p>
            <a:pPr>
              <a:buFont typeface="Arial" panose="020B0604020202020204" pitchFamily="34" charset="0"/>
              <a:buChar char="•"/>
            </a:pPr>
            <a:r>
              <a:rPr lang="en-US" sz="2200" b="1" dirty="0"/>
              <a:t>Turn Insights into Action</a:t>
            </a:r>
            <a:r>
              <a:rPr lang="en-US" sz="2200" dirty="0"/>
              <a:t>: Addressing the unknowns revealed by your DEI audit is only valuable if you act on the information. Develop concrete action plans that specifically address the gaps in your knowledge. Whether this involves changes to recruitment processes, creating mentorship opportunities, or revising policies that create barriers, your audit should drive tangible improvements.</a:t>
            </a:r>
          </a:p>
          <a:p>
            <a:pPr marL="0" indent="0">
              <a:lnSpc>
                <a:spcPct val="100000"/>
              </a:lnSpc>
              <a:spcBef>
                <a:spcPts val="0"/>
              </a:spcBef>
            </a:pPr>
            <a:endParaRPr lang="en-US" sz="2200" dirty="0"/>
          </a:p>
        </p:txBody>
      </p:sp>
      <p:sp>
        <p:nvSpPr>
          <p:cNvPr id="3" name="TextBox 2">
            <a:extLst>
              <a:ext uri="{FF2B5EF4-FFF2-40B4-BE49-F238E27FC236}">
                <a16:creationId xmlns:a16="http://schemas.microsoft.com/office/drawing/2014/main" id="{368B8E41-3685-A275-EC24-B767FE234807}"/>
              </a:ext>
            </a:extLst>
          </p:cNvPr>
          <p:cNvSpPr txBox="1"/>
          <p:nvPr/>
        </p:nvSpPr>
        <p:spPr>
          <a:xfrm>
            <a:off x="3448050" y="6363385"/>
            <a:ext cx="817245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https://www.surveymonkey.com/mp/diversity-and-inclusion-guide/</a:t>
            </a:r>
            <a:r>
              <a:rPr lang="en-IE" dirty="0">
                <a:solidFill>
                  <a:schemeClr val="bg1"/>
                </a:solidFill>
              </a:rPr>
              <a:t> </a:t>
            </a:r>
          </a:p>
        </p:txBody>
      </p:sp>
    </p:spTree>
    <p:extLst>
      <p:ext uri="{BB962C8B-B14F-4D97-AF65-F5344CB8AC3E}">
        <p14:creationId xmlns:p14="http://schemas.microsoft.com/office/powerpoint/2010/main" val="137937083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447D95-8803-3F8D-494A-AB9103F8416C}"/>
            </a:ext>
          </a:extLst>
        </p:cNvPr>
        <p:cNvGrpSpPr/>
        <p:nvPr/>
      </p:nvGrpSpPr>
      <p:grpSpPr>
        <a:xfrm>
          <a:off x="0" y="0"/>
          <a:ext cx="0" cy="0"/>
          <a:chOff x="0" y="0"/>
          <a:chExt cx="0" cy="0"/>
        </a:xfrm>
      </p:grpSpPr>
      <p:sp>
        <p:nvSpPr>
          <p:cNvPr id="6" name="Text Placeholder 1">
            <a:extLst>
              <a:ext uri="{FF2B5EF4-FFF2-40B4-BE49-F238E27FC236}">
                <a16:creationId xmlns:a16="http://schemas.microsoft.com/office/drawing/2014/main" id="{EE41F392-8389-3844-59A0-4A73C9ADDC15}"/>
              </a:ext>
            </a:extLst>
          </p:cNvPr>
          <p:cNvSpPr txBox="1">
            <a:spLocks/>
          </p:cNvSpPr>
          <p:nvPr/>
        </p:nvSpPr>
        <p:spPr>
          <a:xfrm>
            <a:off x="469511" y="412466"/>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chemeClr val="accent5">
                    <a:lumMod val="75000"/>
                  </a:schemeClr>
                </a:solidFill>
              </a:rPr>
              <a:t>Prioritise Results and Create Action Plans</a:t>
            </a:r>
          </a:p>
        </p:txBody>
      </p:sp>
      <p:sp>
        <p:nvSpPr>
          <p:cNvPr id="10" name="Text Placeholder 5">
            <a:extLst>
              <a:ext uri="{FF2B5EF4-FFF2-40B4-BE49-F238E27FC236}">
                <a16:creationId xmlns:a16="http://schemas.microsoft.com/office/drawing/2014/main" id="{9D43A356-8332-6601-D990-77B40FCF1486}"/>
              </a:ext>
            </a:extLst>
          </p:cNvPr>
          <p:cNvSpPr>
            <a:spLocks noGrp="1"/>
          </p:cNvSpPr>
          <p:nvPr>
            <p:ph type="body" sz="quarter" idx="18"/>
          </p:nvPr>
        </p:nvSpPr>
        <p:spPr>
          <a:xfrm>
            <a:off x="469511" y="969124"/>
            <a:ext cx="11229975" cy="3849918"/>
          </a:xfrm>
        </p:spPr>
        <p:txBody>
          <a:bodyPr/>
          <a:lstStyle/>
          <a:p>
            <a:pPr marL="0" indent="0"/>
            <a:r>
              <a:rPr lang="en-US" sz="2200" b="1" dirty="0"/>
              <a:t>Embrace a Continuous Improvement Mindset: </a:t>
            </a:r>
            <a:r>
              <a:rPr lang="en-US" sz="2200" dirty="0"/>
              <a:t>Identifying unknowns and gathering data is just the beginning. Recognize that this data isn’t a one-time resource but a foundation for ongoing growth. You need to keep up the commitment to continually refine your DEI strategies and ultimately your company. A successful DEI audit isn’t just a one-time check but an ongoing process of learning, unlearning, and adjusting to meet the evolving needs of your workforce.</a:t>
            </a:r>
          </a:p>
          <a:p>
            <a:pPr marL="0" indent="0">
              <a:lnSpc>
                <a:spcPct val="100000"/>
              </a:lnSpc>
              <a:spcBef>
                <a:spcPts val="0"/>
              </a:spcBef>
            </a:pPr>
            <a:endParaRPr lang="en-US" sz="2200" b="1" dirty="0"/>
          </a:p>
          <a:p>
            <a:pPr marL="0" indent="0">
              <a:lnSpc>
                <a:spcPct val="100000"/>
              </a:lnSpc>
              <a:spcBef>
                <a:spcPts val="0"/>
              </a:spcBef>
            </a:pPr>
            <a:r>
              <a:rPr lang="en-US" sz="2200" b="1" dirty="0"/>
              <a:t>Iterate and Adapt</a:t>
            </a:r>
            <a:r>
              <a:rPr lang="en-US" sz="2200" dirty="0"/>
              <a:t>: DEI work is a continuous journey. As you gain deeper insights into your company’s DEI landscape, refine your strategies, reassess your objectives, and adapt your approaches to better meet the needs of all employees. Regularly revisiting your goals and methods ensures your DEI initiatives remain impactful and aligned with your company’s growth.</a:t>
            </a:r>
          </a:p>
          <a:p>
            <a:pPr marL="0" indent="0">
              <a:lnSpc>
                <a:spcPct val="100000"/>
              </a:lnSpc>
              <a:spcBef>
                <a:spcPts val="0"/>
              </a:spcBef>
            </a:pPr>
            <a:endParaRPr lang="en-US" sz="2200" dirty="0"/>
          </a:p>
          <a:p>
            <a:r>
              <a:rPr lang="en-US" sz="2200" dirty="0"/>
              <a:t>Translate findings into actionable recommendations for example</a:t>
            </a:r>
          </a:p>
          <a:p>
            <a:pPr marL="342900" indent="-342900">
              <a:buFont typeface="Arial" panose="020B0604020202020204" pitchFamily="34" charset="0"/>
              <a:buChar char="•"/>
            </a:pPr>
            <a:r>
              <a:rPr lang="en-US" sz="2200" spc="0" dirty="0">
                <a:solidFill>
                  <a:srgbClr val="083F59"/>
                </a:solidFill>
                <a:latin typeface="+mn-lt"/>
              </a:rPr>
              <a:t>Low Inclusivity Scores </a:t>
            </a:r>
            <a:r>
              <a:rPr lang="en-US" sz="2200" dirty="0"/>
              <a:t>ACTION </a:t>
            </a:r>
            <a:r>
              <a:rPr lang="en-US" sz="2200" spc="0" dirty="0">
                <a:solidFill>
                  <a:srgbClr val="083F59"/>
                </a:solidFill>
                <a:latin typeface="+mn-lt"/>
              </a:rPr>
              <a:t>→ Implement inclusivity training or focus groups.</a:t>
            </a:r>
          </a:p>
          <a:p>
            <a:pPr marL="800100" lvl="1" indent="-342900">
              <a:buFont typeface="Arial" panose="020B0604020202020204" pitchFamily="34" charset="0"/>
              <a:buChar char="•"/>
            </a:pPr>
            <a:r>
              <a:rPr lang="en-US" sz="2200" spc="0" dirty="0">
                <a:solidFill>
                  <a:srgbClr val="083F59"/>
                </a:solidFill>
                <a:latin typeface="+mn-lt"/>
              </a:rPr>
              <a:t>High Discrimination Reports ACTION → Review and enforce anti-discrimination policies.</a:t>
            </a:r>
          </a:p>
          <a:p>
            <a:pPr marL="0" indent="0">
              <a:lnSpc>
                <a:spcPct val="100000"/>
              </a:lnSpc>
              <a:spcBef>
                <a:spcPts val="0"/>
              </a:spcBef>
            </a:pPr>
            <a:endParaRPr lang="en-US" sz="2200" dirty="0"/>
          </a:p>
        </p:txBody>
      </p:sp>
      <p:sp>
        <p:nvSpPr>
          <p:cNvPr id="3" name="TextBox 2">
            <a:extLst>
              <a:ext uri="{FF2B5EF4-FFF2-40B4-BE49-F238E27FC236}">
                <a16:creationId xmlns:a16="http://schemas.microsoft.com/office/drawing/2014/main" id="{AF4AD2DD-119A-B8FB-6CB5-9DBCAA4A1DF6}"/>
              </a:ext>
            </a:extLst>
          </p:cNvPr>
          <p:cNvSpPr txBox="1"/>
          <p:nvPr/>
        </p:nvSpPr>
        <p:spPr>
          <a:xfrm>
            <a:off x="3448050" y="6363385"/>
            <a:ext cx="817245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https://www.surveymonkey.com/mp/diversity-and-inclusion-guide/</a:t>
            </a:r>
            <a:r>
              <a:rPr lang="en-IE" dirty="0">
                <a:solidFill>
                  <a:schemeClr val="bg1"/>
                </a:solidFill>
              </a:rPr>
              <a:t> </a:t>
            </a:r>
          </a:p>
        </p:txBody>
      </p:sp>
    </p:spTree>
    <p:extLst>
      <p:ext uri="{BB962C8B-B14F-4D97-AF65-F5344CB8AC3E}">
        <p14:creationId xmlns:p14="http://schemas.microsoft.com/office/powerpoint/2010/main" val="12923401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66047E-682B-E498-E848-ED5E2D765EC3}"/>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FF1F694C-8858-F8EC-97F9-BB81AC8302B9}"/>
              </a:ext>
            </a:extLst>
          </p:cNvPr>
          <p:cNvSpPr txBox="1">
            <a:spLocks/>
          </p:cNvSpPr>
          <p:nvPr/>
        </p:nvSpPr>
        <p:spPr>
          <a:xfrm>
            <a:off x="1007050" y="1307980"/>
            <a:ext cx="518860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kern="0" dirty="0">
                <a:solidFill>
                  <a:schemeClr val="bg1"/>
                </a:solidFill>
                <a:ea typeface="Calibri" panose="020F0502020204030204" pitchFamily="34" charset="0"/>
              </a:rPr>
              <a:t>In Part 1 you learned that in today’s business landscape, a truly inclusive workplace goes beyond establishing policies and practices—it requires understanding and evaluating your company's culture and employee experiences through the lens of diversity and inclusion (D&amp;I). Part 2 of this module equips participants with the knowledge and tools to conduct an effective inclusive company and culture audit. From designing the right survey, choosing strategic questions, and collection methods, engaging employees and leveraging data-driven insights, companies can identify strengths, address gaps, and create actionable plans for an equitable and thriving workplace. All leading to developing a comprehensive roadmap and targeted strategy for promoting a D&amp;I-centered business culture.</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47DBD352-776F-26D2-4AE4-111B86757A87}"/>
              </a:ext>
            </a:extLst>
          </p:cNvPr>
          <p:cNvSpPr txBox="1">
            <a:spLocks/>
          </p:cNvSpPr>
          <p:nvPr/>
        </p:nvSpPr>
        <p:spPr>
          <a:xfrm>
            <a:off x="1007050" y="194990"/>
            <a:ext cx="4004221"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M4:</a:t>
            </a:r>
            <a:r>
              <a:rPr lang="en-US" sz="7200" dirty="0">
                <a:solidFill>
                  <a:schemeClr val="bg1"/>
                </a:solidFill>
              </a:rPr>
              <a:t>Part 2</a:t>
            </a:r>
          </a:p>
        </p:txBody>
      </p:sp>
      <p:sp>
        <p:nvSpPr>
          <p:cNvPr id="25" name="Text Placeholder 15">
            <a:extLst>
              <a:ext uri="{FF2B5EF4-FFF2-40B4-BE49-F238E27FC236}">
                <a16:creationId xmlns:a16="http://schemas.microsoft.com/office/drawing/2014/main" id="{8CAD3CC9-45E1-5079-1BE6-D43D61ACEFBE}"/>
              </a:ext>
            </a:extLst>
          </p:cNvPr>
          <p:cNvSpPr>
            <a:spLocks noGrp="1"/>
          </p:cNvSpPr>
          <p:nvPr>
            <p:ph type="body" sz="quarter" idx="15"/>
          </p:nvPr>
        </p:nvSpPr>
        <p:spPr>
          <a:xfrm>
            <a:off x="6028579" y="1986936"/>
            <a:ext cx="700387" cy="689518"/>
          </a:xfrm>
        </p:spPr>
        <p:txBody>
          <a:bodyPr/>
          <a:lstStyle/>
          <a:p>
            <a:r>
              <a:rPr lang="en-US" dirty="0"/>
              <a:t>02</a:t>
            </a:r>
          </a:p>
        </p:txBody>
      </p:sp>
      <p:sp>
        <p:nvSpPr>
          <p:cNvPr id="26" name="Text Placeholder 14">
            <a:extLst>
              <a:ext uri="{FF2B5EF4-FFF2-40B4-BE49-F238E27FC236}">
                <a16:creationId xmlns:a16="http://schemas.microsoft.com/office/drawing/2014/main" id="{EADA6D6F-519B-EADC-5CDC-A1764B1348BD}"/>
              </a:ext>
            </a:extLst>
          </p:cNvPr>
          <p:cNvSpPr txBox="1">
            <a:spLocks/>
          </p:cNvSpPr>
          <p:nvPr/>
        </p:nvSpPr>
        <p:spPr>
          <a:xfrm>
            <a:off x="6799963" y="3501733"/>
            <a:ext cx="501349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400" b="1" dirty="0">
                <a:ea typeface="Calibri" panose="020F0502020204030204" pitchFamily="34" charset="0"/>
                <a:cs typeface="Times New Roman" panose="02020603050405020304" pitchFamily="18" charset="0"/>
              </a:rPr>
              <a:t>Design and Deliver a Strategic Cultural Change Audit.</a:t>
            </a:r>
          </a:p>
          <a:p>
            <a:pPr>
              <a:lnSpc>
                <a:spcPct val="100000"/>
              </a:lnSpc>
              <a:spcBef>
                <a:spcPts val="0"/>
              </a:spcBef>
            </a:pPr>
            <a:endParaRPr lang="en-US" sz="2400" b="1" dirty="0">
              <a:ea typeface="Calibri" panose="020F0502020204030204" pitchFamily="34" charset="0"/>
              <a:cs typeface="Times New Roman" panose="02020603050405020304" pitchFamily="18" charset="0"/>
            </a:endParaRPr>
          </a:p>
          <a:p>
            <a:pPr marL="342900" indent="-342900">
              <a:lnSpc>
                <a:spcPct val="100000"/>
              </a:lnSpc>
              <a:spcBef>
                <a:spcPts val="0"/>
              </a:spcBef>
              <a:buFont typeface="Wingdings" panose="05000000000000000000" pitchFamily="2" charset="2"/>
              <a:buChar char="v"/>
            </a:pPr>
            <a:r>
              <a:rPr lang="en-US" sz="1900" b="1" dirty="0"/>
              <a:t>You Need to Do Both: </a:t>
            </a:r>
            <a:r>
              <a:rPr lang="en-US" sz="1900" dirty="0"/>
              <a:t>An Inclusive Company Audit and an Inclusive Culture Audit</a:t>
            </a:r>
          </a:p>
          <a:p>
            <a:pPr marL="342900" indent="-342900">
              <a:lnSpc>
                <a:spcPct val="100000"/>
              </a:lnSpc>
              <a:spcBef>
                <a:spcPts val="0"/>
              </a:spcBef>
              <a:buFont typeface="Wingdings" panose="05000000000000000000" pitchFamily="2" charset="2"/>
              <a:buChar char="v"/>
            </a:pPr>
            <a:r>
              <a:rPr lang="en-US" sz="1900" dirty="0"/>
              <a:t>Benefits of a D&amp;I Culture Audit</a:t>
            </a:r>
          </a:p>
          <a:p>
            <a:pPr marL="342900" indent="-342900">
              <a:lnSpc>
                <a:spcPct val="100000"/>
              </a:lnSpc>
              <a:spcBef>
                <a:spcPts val="0"/>
              </a:spcBef>
              <a:buFont typeface="Wingdings" panose="05000000000000000000" pitchFamily="2" charset="2"/>
              <a:buChar char="v"/>
            </a:pPr>
            <a:r>
              <a:rPr lang="en-US" sz="1900" dirty="0"/>
              <a:t>How to Conduct an Inclusive Culture Audit</a:t>
            </a:r>
          </a:p>
          <a:p>
            <a:pPr marL="342900" indent="-342900">
              <a:lnSpc>
                <a:spcPct val="100000"/>
              </a:lnSpc>
              <a:spcBef>
                <a:spcPts val="0"/>
              </a:spcBef>
              <a:buFont typeface="Wingdings" panose="05000000000000000000" pitchFamily="2" charset="2"/>
              <a:buChar char="v"/>
            </a:pPr>
            <a:r>
              <a:rPr lang="en-US" sz="1900" dirty="0"/>
              <a:t>Selecting the Right Survey Questions &amp; Method(s) of Delivery</a:t>
            </a:r>
          </a:p>
          <a:p>
            <a:pPr marL="342900" indent="-342900">
              <a:lnSpc>
                <a:spcPct val="100000"/>
              </a:lnSpc>
              <a:spcBef>
                <a:spcPts val="0"/>
              </a:spcBef>
              <a:buFont typeface="Wingdings" panose="05000000000000000000" pitchFamily="2" charset="2"/>
              <a:buChar char="v"/>
            </a:pPr>
            <a:r>
              <a:rPr lang="en-US" sz="1900" dirty="0"/>
              <a:t>Sample Inclusive Culture Audit Survey Questions Focusing on 4 Core Business Areas</a:t>
            </a:r>
          </a:p>
          <a:p>
            <a:pPr marL="342900" indent="-342900">
              <a:lnSpc>
                <a:spcPct val="100000"/>
              </a:lnSpc>
              <a:spcBef>
                <a:spcPts val="0"/>
              </a:spcBef>
              <a:buFont typeface="Wingdings" panose="05000000000000000000" pitchFamily="2" charset="2"/>
              <a:buChar char="v"/>
            </a:pPr>
            <a:r>
              <a:rPr lang="en-US" sz="1900" dirty="0"/>
              <a:t>Communicate and Engage Employees in the Survey</a:t>
            </a:r>
          </a:p>
          <a:p>
            <a:pPr marL="342900" indent="-342900">
              <a:lnSpc>
                <a:spcPct val="100000"/>
              </a:lnSpc>
              <a:spcBef>
                <a:spcPts val="0"/>
              </a:spcBef>
              <a:buFont typeface="Wingdings" panose="05000000000000000000" pitchFamily="2" charset="2"/>
              <a:buChar char="v"/>
            </a:pPr>
            <a:r>
              <a:rPr lang="en-US" sz="1900" dirty="0"/>
              <a:t>Analyze the Results</a:t>
            </a:r>
            <a:endParaRPr lang="en-US" sz="1900" kern="0" dirty="0">
              <a:ea typeface="Calibri" panose="020F0502020204030204" pitchFamily="34" charset="0"/>
            </a:endParaRPr>
          </a:p>
        </p:txBody>
      </p:sp>
      <p:cxnSp>
        <p:nvCxnSpPr>
          <p:cNvPr id="27" name="Straight Connector 26">
            <a:extLst>
              <a:ext uri="{FF2B5EF4-FFF2-40B4-BE49-F238E27FC236}">
                <a16:creationId xmlns:a16="http://schemas.microsoft.com/office/drawing/2014/main" id="{B105AAAC-AF07-1CA9-3ED1-86517C323E73}"/>
              </a:ext>
            </a:extLst>
          </p:cNvPr>
          <p:cNvCxnSpPr>
            <a:cxnSpLocks/>
          </p:cNvCxnSpPr>
          <p:nvPr/>
        </p:nvCxnSpPr>
        <p:spPr>
          <a:xfrm flipH="1">
            <a:off x="6195659" y="63762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93E603B-94CC-0030-6213-5BB9E72A8247}"/>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636667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58BFA3-62F8-53F2-F840-D3747E66A977}"/>
            </a:ext>
          </a:extLst>
        </p:cNvPr>
        <p:cNvGrpSpPr/>
        <p:nvPr/>
      </p:nvGrpSpPr>
      <p:grpSpPr>
        <a:xfrm>
          <a:off x="0" y="0"/>
          <a:ext cx="0" cy="0"/>
          <a:chOff x="0" y="0"/>
          <a:chExt cx="0" cy="0"/>
        </a:xfrm>
      </p:grpSpPr>
      <p:sp>
        <p:nvSpPr>
          <p:cNvPr id="6" name="Text Placeholder 1">
            <a:extLst>
              <a:ext uri="{FF2B5EF4-FFF2-40B4-BE49-F238E27FC236}">
                <a16:creationId xmlns:a16="http://schemas.microsoft.com/office/drawing/2014/main" id="{86D6F106-4EB5-2040-7914-86566F72F28C}"/>
              </a:ext>
            </a:extLst>
          </p:cNvPr>
          <p:cNvSpPr txBox="1">
            <a:spLocks/>
          </p:cNvSpPr>
          <p:nvPr/>
        </p:nvSpPr>
        <p:spPr>
          <a:xfrm>
            <a:off x="492514" y="643957"/>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solidFill>
                  <a:schemeClr val="accent5">
                    <a:lumMod val="75000"/>
                  </a:schemeClr>
                </a:solidFill>
              </a:rPr>
              <a:t>Share Results and Continue to Monitor Progress</a:t>
            </a:r>
          </a:p>
        </p:txBody>
      </p:sp>
      <p:sp>
        <p:nvSpPr>
          <p:cNvPr id="10" name="Text Placeholder 5">
            <a:extLst>
              <a:ext uri="{FF2B5EF4-FFF2-40B4-BE49-F238E27FC236}">
                <a16:creationId xmlns:a16="http://schemas.microsoft.com/office/drawing/2014/main" id="{C1B0D66C-3DFC-B2AF-6797-41AB75CBCF5B}"/>
              </a:ext>
            </a:extLst>
          </p:cNvPr>
          <p:cNvSpPr>
            <a:spLocks noGrp="1"/>
          </p:cNvSpPr>
          <p:nvPr>
            <p:ph type="body" sz="quarter" idx="18"/>
          </p:nvPr>
        </p:nvSpPr>
        <p:spPr>
          <a:xfrm>
            <a:off x="469511" y="1350634"/>
            <a:ext cx="11229975" cy="3849918"/>
          </a:xfrm>
        </p:spPr>
        <p:txBody>
          <a:bodyPr/>
          <a:lstStyle/>
          <a:p>
            <a:pPr marL="0" indent="0">
              <a:lnSpc>
                <a:spcPct val="100000"/>
              </a:lnSpc>
              <a:spcBef>
                <a:spcPts val="0"/>
              </a:spcBef>
            </a:pPr>
            <a:r>
              <a:rPr lang="en-US" sz="2200" dirty="0">
                <a:solidFill>
                  <a:schemeClr val="bg1"/>
                </a:solidFill>
                <a:highlight>
                  <a:srgbClr val="D9A012"/>
                </a:highlight>
              </a:rPr>
              <a:t>4. Share Results for Transparency and Company Wide Understanding </a:t>
            </a:r>
          </a:p>
          <a:p>
            <a:pPr marL="0" indent="0">
              <a:lnSpc>
                <a:spcPct val="100000"/>
              </a:lnSpc>
              <a:spcBef>
                <a:spcPts val="0"/>
              </a:spcBef>
            </a:pPr>
            <a:endParaRPr lang="en-US" sz="1000" b="1" dirty="0"/>
          </a:p>
          <a:p>
            <a:pPr marL="0" indent="0">
              <a:lnSpc>
                <a:spcPct val="100000"/>
              </a:lnSpc>
              <a:spcBef>
                <a:spcPts val="0"/>
              </a:spcBef>
            </a:pPr>
            <a:r>
              <a:rPr lang="en-US" sz="2200" dirty="0"/>
              <a:t>Communicate findings and planned actions to employees. Share key insights through team meetings, reports, or newsletters. Reinforce appreciation and value of participation. </a:t>
            </a:r>
            <a:r>
              <a:rPr lang="en-US" sz="2200" dirty="0" err="1"/>
              <a:t>Emphasise</a:t>
            </a:r>
            <a:r>
              <a:rPr lang="en-US" sz="2200" dirty="0"/>
              <a:t> a commitment to improvement and invite ongoing feedback.</a:t>
            </a:r>
            <a:endParaRPr lang="en-US" sz="1000" dirty="0"/>
          </a:p>
          <a:p>
            <a:r>
              <a:rPr lang="en-US" sz="2200" dirty="0">
                <a:solidFill>
                  <a:schemeClr val="bg1"/>
                </a:solidFill>
                <a:highlight>
                  <a:srgbClr val="D9A012"/>
                </a:highlight>
              </a:rPr>
              <a:t>5. Continue to Monitor Progress</a:t>
            </a:r>
          </a:p>
          <a:p>
            <a:pPr marL="0" indent="0"/>
            <a:r>
              <a:rPr lang="en-US" sz="2200" dirty="0"/>
              <a:t>Continue to monitor workplace inclusivity and culture perceptions periodically to assess the effectiveness of actions taken. Repeat the survey annually or semi-annually. Compare trends to measure improvement.</a:t>
            </a:r>
          </a:p>
          <a:p>
            <a:pPr marL="0" indent="0"/>
            <a:r>
              <a:rPr lang="en-US" sz="2200" b="1" dirty="0"/>
              <a:t>Analyze Data Over Time</a:t>
            </a:r>
            <a:r>
              <a:rPr lang="en-US" sz="2200" dirty="0"/>
              <a:t>: It’s essential not only to collect data but to track it over time. Changes in your company’s diversity and inclusion can take years to </a:t>
            </a:r>
            <a:r>
              <a:rPr lang="en-US" sz="2200" dirty="0" err="1"/>
              <a:t>materialise</a:t>
            </a:r>
            <a:r>
              <a:rPr lang="en-US" sz="2200" dirty="0"/>
              <a:t>, and only by regularly measuring and analyzing data will you identify emerging issues or improvements.</a:t>
            </a:r>
          </a:p>
          <a:p>
            <a:pPr marL="0" indent="0"/>
            <a:endParaRPr lang="en-US" sz="2200" dirty="0"/>
          </a:p>
        </p:txBody>
      </p:sp>
      <p:sp>
        <p:nvSpPr>
          <p:cNvPr id="3" name="TextBox 2">
            <a:extLst>
              <a:ext uri="{FF2B5EF4-FFF2-40B4-BE49-F238E27FC236}">
                <a16:creationId xmlns:a16="http://schemas.microsoft.com/office/drawing/2014/main" id="{9F24014D-F37F-DFB9-539A-AAA821F403E0}"/>
              </a:ext>
            </a:extLst>
          </p:cNvPr>
          <p:cNvSpPr txBox="1"/>
          <p:nvPr/>
        </p:nvSpPr>
        <p:spPr>
          <a:xfrm>
            <a:off x="3449443" y="6430175"/>
            <a:ext cx="8353425"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https://surveysparrow.com/blog/diversity-and-inclusion-survey-questions/</a:t>
            </a:r>
            <a:r>
              <a:rPr lang="en-IE" dirty="0">
                <a:solidFill>
                  <a:schemeClr val="bg1"/>
                </a:solidFill>
              </a:rPr>
              <a:t> </a:t>
            </a:r>
          </a:p>
        </p:txBody>
      </p:sp>
    </p:spTree>
    <p:extLst>
      <p:ext uri="{BB962C8B-B14F-4D97-AF65-F5344CB8AC3E}">
        <p14:creationId xmlns:p14="http://schemas.microsoft.com/office/powerpoint/2010/main" val="306577635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612102-30BB-A279-2A81-E852489821FE}"/>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F3230F54-B3DE-13E0-FA1A-DCCD55D45A0E}"/>
              </a:ext>
            </a:extLst>
          </p:cNvPr>
          <p:cNvSpPr>
            <a:spLocks noGrp="1"/>
          </p:cNvSpPr>
          <p:nvPr>
            <p:ph type="body" sz="quarter" idx="18"/>
          </p:nvPr>
        </p:nvSpPr>
        <p:spPr>
          <a:xfrm>
            <a:off x="885851" y="1197252"/>
            <a:ext cx="7734655" cy="3291086"/>
          </a:xfrm>
        </p:spPr>
        <p:txBody>
          <a:bodyPr/>
          <a:lstStyle/>
          <a:p>
            <a:pPr marL="0" indent="0"/>
            <a:r>
              <a:rPr lang="en-GB" sz="2200" dirty="0"/>
              <a:t>Mitchell McDermott is a data-led construction consultancy in Ireland that empowers ambitious companies to build better.</a:t>
            </a:r>
          </a:p>
          <a:p>
            <a:pPr marL="0" indent="0"/>
            <a:r>
              <a:rPr lang="en-GB" sz="2200" dirty="0"/>
              <a:t>Our Core Values are really reflected in the diverse topics covered by our 14 Working Groups. Each group is employee-led, giving everyone from placement students and graduate to directors the chance to be active in an area that interests them, and make a vital contribution to helping our company be the best it can be. ​</a:t>
            </a:r>
          </a:p>
          <a:p>
            <a:pPr marL="0" indent="0"/>
            <a:r>
              <a:rPr lang="en-GB" sz="2200" dirty="0"/>
              <a:t>Inclusivity is an integral part of the organisational culture in Mitchell McDermott. They believe that an inclusive working environment is one in which everyone feels that they belong without having to conform, that their contribution matters, and they can perform to their full potential, no matter their background, identity or circumstances. Simply put, it means people feel they can be themselves at work</a:t>
            </a:r>
          </a:p>
          <a:p>
            <a:pPr marL="0" indent="0"/>
            <a:endParaRPr lang="en-GB" sz="2200" dirty="0"/>
          </a:p>
          <a:p>
            <a:pPr marL="0" indent="0"/>
            <a:endParaRPr lang="en-US" sz="2200" dirty="0"/>
          </a:p>
        </p:txBody>
      </p:sp>
      <p:sp>
        <p:nvSpPr>
          <p:cNvPr id="5" name="Text Placeholder 4">
            <a:extLst>
              <a:ext uri="{FF2B5EF4-FFF2-40B4-BE49-F238E27FC236}">
                <a16:creationId xmlns:a16="http://schemas.microsoft.com/office/drawing/2014/main" id="{21725450-3DD4-A63C-2B1A-2902D639B435}"/>
              </a:ext>
            </a:extLst>
          </p:cNvPr>
          <p:cNvSpPr>
            <a:spLocks noGrp="1"/>
          </p:cNvSpPr>
          <p:nvPr>
            <p:ph type="body" sz="quarter" idx="16"/>
          </p:nvPr>
        </p:nvSpPr>
        <p:spPr>
          <a:xfrm>
            <a:off x="885851" y="605570"/>
            <a:ext cx="7501506" cy="992652"/>
          </a:xfrm>
        </p:spPr>
        <p:txBody>
          <a:bodyPr/>
          <a:lstStyle/>
          <a:p>
            <a:r>
              <a:rPr lang="en-IE" sz="3200" dirty="0"/>
              <a:t>Mitchell Dermot</a:t>
            </a:r>
            <a:r>
              <a:rPr lang="pl-PL" sz="3200" dirty="0"/>
              <a:t>, </a:t>
            </a:r>
            <a:r>
              <a:rPr lang="en-IE" sz="3200" dirty="0"/>
              <a:t>Ireland</a:t>
            </a:r>
            <a:endParaRPr lang="pl-PL" sz="3200" dirty="0"/>
          </a:p>
          <a:p>
            <a:endParaRPr lang="en-IE" sz="3200" dirty="0"/>
          </a:p>
        </p:txBody>
      </p:sp>
      <p:sp>
        <p:nvSpPr>
          <p:cNvPr id="7" name="TextBox 6">
            <a:extLst>
              <a:ext uri="{FF2B5EF4-FFF2-40B4-BE49-F238E27FC236}">
                <a16:creationId xmlns:a16="http://schemas.microsoft.com/office/drawing/2014/main" id="{14F4F877-5EA9-28A7-F75A-78D256E004DD}"/>
              </a:ext>
            </a:extLst>
          </p:cNvPr>
          <p:cNvSpPr txBox="1"/>
          <p:nvPr/>
        </p:nvSpPr>
        <p:spPr>
          <a:xfrm>
            <a:off x="8042317" y="332455"/>
            <a:ext cx="3881328" cy="769441"/>
          </a:xfrm>
          <a:prstGeom prst="rect">
            <a:avLst/>
          </a:prstGeom>
          <a:solidFill>
            <a:schemeClr val="tx1"/>
          </a:solidFill>
        </p:spPr>
        <p:txBody>
          <a:bodyPr wrap="square" rtlCol="0">
            <a:spAutoFit/>
          </a:bodyPr>
          <a:lstStyle/>
          <a:p>
            <a:r>
              <a:rPr lang="en-IE" sz="4400" b="1" dirty="0">
                <a:solidFill>
                  <a:schemeClr val="bg1"/>
                </a:solidFill>
                <a:latin typeface="Aharoni" panose="02010803020104030203" pitchFamily="2" charset="-79"/>
                <a:cs typeface="Aharoni" panose="02010803020104030203" pitchFamily="2" charset="-79"/>
              </a:rPr>
              <a:t>CASE STUDY</a:t>
            </a:r>
          </a:p>
        </p:txBody>
      </p:sp>
      <p:sp>
        <p:nvSpPr>
          <p:cNvPr id="2" name="Text Placeholder 25">
            <a:extLst>
              <a:ext uri="{FF2B5EF4-FFF2-40B4-BE49-F238E27FC236}">
                <a16:creationId xmlns:a16="http://schemas.microsoft.com/office/drawing/2014/main" id="{21929DCF-CDF0-67E7-A86F-B17DE3D2F33B}"/>
              </a:ext>
            </a:extLst>
          </p:cNvPr>
          <p:cNvSpPr txBox="1">
            <a:spLocks/>
          </p:cNvSpPr>
          <p:nvPr/>
        </p:nvSpPr>
        <p:spPr>
          <a:xfrm>
            <a:off x="342545" y="6226237"/>
            <a:ext cx="4086020" cy="156003"/>
          </a:xfrm>
          <a:prstGeom prst="rect">
            <a:avLst/>
          </a:prstGeom>
        </p:spPr>
        <p:txBody>
          <a:bodyPr anchor="ctr">
            <a:noAutofit/>
          </a:bodyPr>
          <a:lstStyle>
            <a:lvl1pPr marL="0" indent="0" algn="l" defTabSz="2072941" rtl="0" eaLnBrk="1" latinLnBrk="0" hangingPunct="1">
              <a:lnSpc>
                <a:spcPct val="100000"/>
              </a:lnSpc>
              <a:spcBef>
                <a:spcPts val="2267"/>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85602"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GB" sz="2200" dirty="0">
                <a:hlinkClick r:id="rId2">
                  <a:extLst>
                    <a:ext uri="{A12FA001-AC4F-418D-AE19-62706E023703}">
                      <ahyp:hlinkClr xmlns:ahyp="http://schemas.microsoft.com/office/drawing/2018/hyperlinkcolor" val="tx"/>
                    </a:ext>
                  </a:extLst>
                </a:hlinkClick>
              </a:rPr>
              <a:t>https://mitchellmcdermott.com/</a:t>
            </a:r>
            <a:r>
              <a:rPr lang="en-GB" sz="2200" dirty="0"/>
              <a:t>  </a:t>
            </a:r>
          </a:p>
        </p:txBody>
      </p:sp>
      <p:pic>
        <p:nvPicPr>
          <p:cNvPr id="4" name="Picture 3">
            <a:extLst>
              <a:ext uri="{FF2B5EF4-FFF2-40B4-BE49-F238E27FC236}">
                <a16:creationId xmlns:a16="http://schemas.microsoft.com/office/drawing/2014/main" id="{5536F8C6-4C30-7FEA-C4C2-EE86660BFF7A}"/>
              </a:ext>
            </a:extLst>
          </p:cNvPr>
          <p:cNvPicPr>
            <a:picLocks noChangeAspect="1"/>
          </p:cNvPicPr>
          <p:nvPr/>
        </p:nvPicPr>
        <p:blipFill>
          <a:blip r:embed="rId3" cstate="email">
            <a:extLst>
              <a:ext uri="{28A0092B-C50C-407E-A947-70E740481C1C}">
                <a14:useLocalDpi xmlns:a14="http://schemas.microsoft.com/office/drawing/2010/main"/>
              </a:ext>
            </a:extLst>
          </a:blip>
          <a:srcRect l="14404"/>
          <a:stretch/>
        </p:blipFill>
        <p:spPr>
          <a:xfrm>
            <a:off x="8884024" y="1915855"/>
            <a:ext cx="3249807" cy="2804140"/>
          </a:xfrm>
          <a:prstGeom prst="rect">
            <a:avLst/>
          </a:prstGeom>
        </p:spPr>
      </p:pic>
    </p:spTree>
    <p:extLst>
      <p:ext uri="{BB962C8B-B14F-4D97-AF65-F5344CB8AC3E}">
        <p14:creationId xmlns:p14="http://schemas.microsoft.com/office/powerpoint/2010/main" val="99174033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6C711E-A009-C5E4-5880-D5F00DAB36CE}"/>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BDB548A9-E2E5-72F9-32E3-44AA36F1A768}"/>
              </a:ext>
            </a:extLst>
          </p:cNvPr>
          <p:cNvSpPr>
            <a:spLocks noGrp="1"/>
          </p:cNvSpPr>
          <p:nvPr>
            <p:ph type="body" sz="quarter" idx="18"/>
          </p:nvPr>
        </p:nvSpPr>
        <p:spPr>
          <a:xfrm>
            <a:off x="798381" y="1236668"/>
            <a:ext cx="10831644" cy="3849918"/>
          </a:xfrm>
        </p:spPr>
        <p:txBody>
          <a:bodyPr/>
          <a:lstStyle/>
          <a:p>
            <a:pPr>
              <a:buFont typeface="+mj-lt"/>
              <a:buAutoNum type="arabicPeriod"/>
            </a:pPr>
            <a:r>
              <a:rPr lang="en-US" dirty="0"/>
              <a:t>Conduct both an </a:t>
            </a:r>
            <a:r>
              <a:rPr lang="en-US" b="1" dirty="0"/>
              <a:t>inclusive company audit and an inclusive culture audit </a:t>
            </a:r>
            <a:r>
              <a:rPr lang="en-US" dirty="0"/>
              <a:t>to assess company and cultural practices.</a:t>
            </a:r>
          </a:p>
          <a:p>
            <a:pPr>
              <a:buFont typeface="+mj-lt"/>
              <a:buAutoNum type="arabicPeriod"/>
            </a:pPr>
            <a:r>
              <a:rPr lang="en-US" dirty="0"/>
              <a:t>Articulate the </a:t>
            </a:r>
            <a:r>
              <a:rPr lang="en-US" b="1" dirty="0"/>
              <a:t>company benefits </a:t>
            </a:r>
            <a:r>
              <a:rPr lang="en-US" dirty="0"/>
              <a:t>of conducting D&amp;I culture audits, such as improved employee engagement and innovation.</a:t>
            </a:r>
          </a:p>
          <a:p>
            <a:pPr>
              <a:buFont typeface="+mj-lt"/>
              <a:buAutoNum type="arabicPeriod"/>
            </a:pPr>
            <a:r>
              <a:rPr lang="en-US" dirty="0"/>
              <a:t>Create inclusive audit surveys with </a:t>
            </a:r>
            <a:r>
              <a:rPr lang="en-US" b="1" dirty="0"/>
              <a:t>questions targeting critical core business areas</a:t>
            </a:r>
            <a:r>
              <a:rPr lang="en-US" dirty="0"/>
              <a:t>, ensuring a comprehensive evaluation.</a:t>
            </a:r>
          </a:p>
          <a:p>
            <a:pPr>
              <a:buFont typeface="+mj-lt"/>
              <a:buAutoNum type="arabicPeriod"/>
            </a:pPr>
            <a:r>
              <a:rPr lang="en-US" dirty="0"/>
              <a:t>Effectively </a:t>
            </a:r>
            <a:r>
              <a:rPr lang="en-US" b="1" dirty="0"/>
              <a:t>engage employees </a:t>
            </a:r>
            <a:r>
              <a:rPr lang="en-US" dirty="0"/>
              <a:t>in the audit process to gather meaningful feedback and make sure everyone has a sense of ownership in shaping company culture.</a:t>
            </a:r>
          </a:p>
          <a:p>
            <a:pPr>
              <a:buFont typeface="+mj-lt"/>
              <a:buAutoNum type="arabicPeriod"/>
            </a:pPr>
            <a:r>
              <a:rPr lang="en-US" dirty="0"/>
              <a:t>Analyze and </a:t>
            </a:r>
            <a:r>
              <a:rPr lang="en-US" b="1" dirty="0"/>
              <a:t>interpret survey data to create a roadmap </a:t>
            </a:r>
            <a:r>
              <a:rPr lang="en-US" dirty="0"/>
              <a:t>for building a more inclusive and equitable workplace.</a:t>
            </a:r>
          </a:p>
        </p:txBody>
      </p:sp>
      <p:sp>
        <p:nvSpPr>
          <p:cNvPr id="14" name="Text Placeholder 13">
            <a:extLst>
              <a:ext uri="{FF2B5EF4-FFF2-40B4-BE49-F238E27FC236}">
                <a16:creationId xmlns:a16="http://schemas.microsoft.com/office/drawing/2014/main" id="{9A17F3EA-0905-C453-7C17-9B27BEDB06A1}"/>
              </a:ext>
            </a:extLst>
          </p:cNvPr>
          <p:cNvSpPr>
            <a:spLocks noGrp="1"/>
          </p:cNvSpPr>
          <p:nvPr>
            <p:ph type="body" sz="quarter" idx="16"/>
          </p:nvPr>
        </p:nvSpPr>
        <p:spPr>
          <a:xfrm>
            <a:off x="798381" y="558216"/>
            <a:ext cx="10595237" cy="803654"/>
          </a:xfrm>
        </p:spPr>
        <p:txBody>
          <a:bodyPr/>
          <a:lstStyle/>
          <a:p>
            <a:r>
              <a:rPr lang="en-IE" sz="2800" dirty="0"/>
              <a:t>Learning Outcomes</a:t>
            </a:r>
          </a:p>
        </p:txBody>
      </p:sp>
    </p:spTree>
    <p:extLst>
      <p:ext uri="{BB962C8B-B14F-4D97-AF65-F5344CB8AC3E}">
        <p14:creationId xmlns:p14="http://schemas.microsoft.com/office/powerpoint/2010/main" val="9600598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438C2E-D6DF-E302-B92B-19A4D5DBEABE}"/>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68FC3763-80CD-3089-C6C8-935FF3F89C1A}"/>
              </a:ext>
            </a:extLst>
          </p:cNvPr>
          <p:cNvSpPr>
            <a:spLocks noGrp="1"/>
          </p:cNvSpPr>
          <p:nvPr>
            <p:ph type="body" sz="quarter" idx="19"/>
          </p:nvPr>
        </p:nvSpPr>
        <p:spPr>
          <a:xfrm>
            <a:off x="969827" y="3200781"/>
            <a:ext cx="3620101" cy="1357756"/>
          </a:xfrm>
        </p:spPr>
        <p:txBody>
          <a:bodyPr>
            <a:normAutofit/>
          </a:bodyPr>
          <a:lstStyle/>
          <a:p>
            <a:r>
              <a:rPr lang="en-US" sz="3900" b="1" dirty="0"/>
              <a:t>Module 4 Part 3</a:t>
            </a:r>
          </a:p>
        </p:txBody>
      </p:sp>
      <p:sp>
        <p:nvSpPr>
          <p:cNvPr id="20" name="Text Placeholder 19">
            <a:extLst>
              <a:ext uri="{FF2B5EF4-FFF2-40B4-BE49-F238E27FC236}">
                <a16:creationId xmlns:a16="http://schemas.microsoft.com/office/drawing/2014/main" id="{62B8199F-EA18-98CA-5674-24D08D281438}"/>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CA30C585-378D-C32A-0E52-9210F122833A}"/>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13A5B50B-8CCF-934D-F714-F7FA71DD1207}"/>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321681B4-6D5D-2C1A-C75F-BF2D37E3244F}"/>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15E4781B-686A-CA25-C7EE-566D5B5819EE}"/>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98FEC812-E8B3-C98D-7B7D-D92246872A6C}"/>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4A9DDE97-2F94-E621-E53D-868C97779B84}"/>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E595B448-E5F5-A4B2-778E-3401D3E58E2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EE55B747-1AEA-1BF0-16EC-ACFC04A432E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B97B87CD-A568-39E2-FBF3-FFE1E8E3AE35}"/>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AD6C10A8-28A8-4327-6882-C5E69D05AA4C}"/>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1">
            <a:extLst>
              <a:ext uri="{FF2B5EF4-FFF2-40B4-BE49-F238E27FC236}">
                <a16:creationId xmlns:a16="http://schemas.microsoft.com/office/drawing/2014/main" id="{679C5FEF-742D-DFFA-2EA8-E5764ED61734}"/>
              </a:ext>
            </a:extLst>
          </p:cNvPr>
          <p:cNvSpPr txBox="1">
            <a:spLocks/>
          </p:cNvSpPr>
          <p:nvPr/>
        </p:nvSpPr>
        <p:spPr>
          <a:xfrm>
            <a:off x="4618547" y="3671809"/>
            <a:ext cx="7146653" cy="689519"/>
          </a:xfrm>
          <a:prstGeom prst="rect">
            <a:avLst/>
          </a:prstGeom>
          <a:solidFill>
            <a:srgbClr val="0070C0"/>
          </a:solid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ea typeface="Calibri" panose="020F0502020204030204" pitchFamily="34" charset="0"/>
                <a:cs typeface="Times New Roman" panose="02020603050405020304" pitchFamily="18" charset="0"/>
              </a:rPr>
              <a:t>Part 3: Support Management to Deliver a Workplace of Belonging and Inclusivity.</a:t>
            </a:r>
          </a:p>
          <a:p>
            <a:pPr>
              <a:lnSpc>
                <a:spcPct val="100000"/>
              </a:lnSpc>
              <a:spcBef>
                <a:spcPts val="0"/>
              </a:spcBef>
            </a:pPr>
            <a:r>
              <a:rPr lang="en-US" sz="2000" i="1" kern="0" dirty="0">
                <a:solidFill>
                  <a:schemeClr val="bg1"/>
                </a:solidFill>
                <a:ea typeface="Calibri" panose="020F0502020204030204" pitchFamily="34" charset="0"/>
              </a:rPr>
              <a:t>Part 3 looks at the Survey solutions, supports and resources for:</a:t>
            </a:r>
          </a:p>
          <a:p>
            <a:pPr marL="171450" indent="-171450">
              <a:lnSpc>
                <a:spcPct val="100000"/>
              </a:lnSpc>
              <a:spcBef>
                <a:spcPts val="0"/>
              </a:spcBef>
              <a:buFont typeface="Arial" panose="020B0604020202020204" pitchFamily="34" charset="0"/>
              <a:buChar char="•"/>
            </a:pPr>
            <a:r>
              <a:rPr lang="en-US" sz="2000" b="1" i="1" kern="0" dirty="0">
                <a:solidFill>
                  <a:schemeClr val="bg1"/>
                </a:solidFill>
                <a:ea typeface="Calibri" panose="020F0502020204030204" pitchFamily="34" charset="0"/>
              </a:rPr>
              <a:t>Core Business Area 1 Employee Belonging and Safety </a:t>
            </a:r>
          </a:p>
          <a:p>
            <a:pPr marL="171450" indent="-171450">
              <a:lnSpc>
                <a:spcPct val="100000"/>
              </a:lnSpc>
              <a:spcBef>
                <a:spcPts val="0"/>
              </a:spcBef>
              <a:buFont typeface="Arial" panose="020B0604020202020204" pitchFamily="34" charset="0"/>
              <a:buChar char="•"/>
            </a:pPr>
            <a:r>
              <a:rPr lang="en-US" sz="2000" b="1" i="1" kern="0" dirty="0">
                <a:solidFill>
                  <a:schemeClr val="bg1"/>
                </a:solidFill>
                <a:ea typeface="Calibri" panose="020F0502020204030204" pitchFamily="34" charset="0"/>
              </a:rPr>
              <a:t>Core Business Area 2 Supporting Line Managers &amp; Team Leaders</a:t>
            </a:r>
          </a:p>
          <a:p>
            <a:pPr>
              <a:lnSpc>
                <a:spcPct val="100000"/>
              </a:lnSpc>
              <a:spcBef>
                <a:spcPts val="0"/>
              </a:spcBef>
            </a:pPr>
            <a:r>
              <a:rPr lang="en-US" sz="2000" i="1" kern="0" dirty="0">
                <a:solidFill>
                  <a:schemeClr val="bg1"/>
                </a:solidFill>
                <a:ea typeface="Calibri" panose="020F0502020204030204" pitchFamily="34" charset="0"/>
              </a:rPr>
              <a:t>It examines how SMEs can support line managers and team leaders in building a workplace of inclusivity and belonging. It highlights the role of leaders in ensuring psychological safety and overcoming challenges in diverse teams. </a:t>
            </a:r>
          </a:p>
        </p:txBody>
      </p:sp>
    </p:spTree>
    <p:extLst>
      <p:ext uri="{BB962C8B-B14F-4D97-AF65-F5344CB8AC3E}">
        <p14:creationId xmlns:p14="http://schemas.microsoft.com/office/powerpoint/2010/main" val="19021574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1F090F-3DE7-9A4F-EFCB-65E0054EA2B9}"/>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FAE5A413-072C-438B-622D-4101D6D94BBF}"/>
              </a:ext>
            </a:extLst>
          </p:cNvPr>
          <p:cNvSpPr>
            <a:spLocks noGrp="1"/>
          </p:cNvSpPr>
          <p:nvPr>
            <p:ph type="body" sz="quarter" idx="18"/>
          </p:nvPr>
        </p:nvSpPr>
        <p:spPr>
          <a:xfrm>
            <a:off x="798381" y="1284293"/>
            <a:ext cx="10831644" cy="3849918"/>
          </a:xfrm>
        </p:spPr>
        <p:txBody>
          <a:bodyPr/>
          <a:lstStyle/>
          <a:p>
            <a:pPr>
              <a:buFont typeface="+mj-lt"/>
              <a:buAutoNum type="arabicPeriod"/>
            </a:pPr>
            <a:r>
              <a:rPr lang="en-US" sz="2000" b="1" dirty="0"/>
              <a:t>Inclusive Company Versus Inclusive Culture: </a:t>
            </a:r>
            <a:r>
              <a:rPr lang="en-US" sz="2000" dirty="0"/>
              <a:t>You will learn how to differentiate between an inclusive company audit and an inclusive culture audit and explain their unique contributions to improving D&amp;I outcomes.</a:t>
            </a:r>
          </a:p>
          <a:p>
            <a:pPr>
              <a:buFont typeface="+mj-lt"/>
              <a:buAutoNum type="arabicPeriod"/>
            </a:pPr>
            <a:r>
              <a:rPr lang="en-US" sz="2000" b="1" dirty="0"/>
              <a:t>Inclusive Culture Audit Benefits: </a:t>
            </a:r>
            <a:r>
              <a:rPr lang="en-US" sz="2000" dirty="0"/>
              <a:t>You will be able to identify the key benefits of conducting a D&amp;I culture audit, which will lead to higher employee satisfaction and retention and sustainable company growth and innovation.</a:t>
            </a:r>
          </a:p>
          <a:p>
            <a:pPr>
              <a:buFont typeface="+mj-lt"/>
              <a:buAutoNum type="arabicPeriod"/>
            </a:pPr>
            <a:r>
              <a:rPr lang="en-US" sz="2000" b="1" dirty="0"/>
              <a:t>Design Audit Survey: </a:t>
            </a:r>
            <a:r>
              <a:rPr lang="en-US" sz="2000" dirty="0"/>
              <a:t>You will learn how to design and develop an effective inclusive culture audit which has the right survey questions tailored to your core business areas to gather actionable insights.</a:t>
            </a:r>
          </a:p>
          <a:p>
            <a:pPr>
              <a:buFont typeface="+mj-lt"/>
              <a:buAutoNum type="arabicPeriod"/>
            </a:pPr>
            <a:r>
              <a:rPr lang="en-US" sz="2000" b="1" dirty="0"/>
              <a:t>Deliver Audit Survey: </a:t>
            </a:r>
            <a:r>
              <a:rPr lang="en-US" sz="2000" dirty="0"/>
              <a:t>You will learn the different delivery methods, tools and participatory strategies you can use to clearly deliver and communicate your survey to ensure you engage employees.</a:t>
            </a:r>
          </a:p>
          <a:p>
            <a:pPr>
              <a:buFont typeface="+mj-lt"/>
              <a:buAutoNum type="arabicPeriod"/>
            </a:pPr>
            <a:r>
              <a:rPr lang="en-US" sz="2000" b="1" dirty="0"/>
              <a:t>Analyse Results: </a:t>
            </a:r>
            <a:r>
              <a:rPr lang="en-US" sz="2000" dirty="0"/>
              <a:t>You will learn what to do post-survey to further develop results and then analyze survey results, considering knowledge gaps, how to identify improvement areas, and how to prioritize actionable steps.</a:t>
            </a:r>
          </a:p>
        </p:txBody>
      </p:sp>
      <p:sp>
        <p:nvSpPr>
          <p:cNvPr id="14" name="Text Placeholder 13">
            <a:extLst>
              <a:ext uri="{FF2B5EF4-FFF2-40B4-BE49-F238E27FC236}">
                <a16:creationId xmlns:a16="http://schemas.microsoft.com/office/drawing/2014/main" id="{2C86101B-3E31-CEB8-3885-8D191635AC20}"/>
              </a:ext>
            </a:extLst>
          </p:cNvPr>
          <p:cNvSpPr>
            <a:spLocks noGrp="1"/>
          </p:cNvSpPr>
          <p:nvPr>
            <p:ph type="body" sz="quarter" idx="16"/>
          </p:nvPr>
        </p:nvSpPr>
        <p:spPr>
          <a:xfrm>
            <a:off x="798381" y="489767"/>
            <a:ext cx="10595237" cy="803654"/>
          </a:xfrm>
        </p:spPr>
        <p:txBody>
          <a:bodyPr/>
          <a:lstStyle/>
          <a:p>
            <a:r>
              <a:rPr lang="en-IE" sz="2800" dirty="0"/>
              <a:t>Learning Objectives</a:t>
            </a:r>
          </a:p>
        </p:txBody>
      </p:sp>
    </p:spTree>
    <p:extLst>
      <p:ext uri="{BB962C8B-B14F-4D97-AF65-F5344CB8AC3E}">
        <p14:creationId xmlns:p14="http://schemas.microsoft.com/office/powerpoint/2010/main" val="4210818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892E4F55-9F76-C2AE-9752-4C68C59645EC}"/>
              </a:ext>
            </a:extLst>
          </p:cNvPr>
          <p:cNvSpPr>
            <a:spLocks noGrp="1"/>
          </p:cNvSpPr>
          <p:nvPr>
            <p:ph type="body" sz="quarter" idx="13"/>
          </p:nvPr>
        </p:nvSpPr>
        <p:spPr>
          <a:xfrm>
            <a:off x="6346102" y="1174144"/>
            <a:ext cx="5055171" cy="1445012"/>
          </a:xfrm>
        </p:spPr>
        <p:txBody>
          <a:bodyPr>
            <a:normAutofit/>
          </a:bodyPr>
          <a:lstStyle/>
          <a:p>
            <a:r>
              <a:rPr lang="en-US" sz="3200" b="1" dirty="0"/>
              <a:t>You Need to Do Both: </a:t>
            </a:r>
            <a:r>
              <a:rPr lang="en-US" sz="3200" dirty="0"/>
              <a:t>An Inclusive Company Audit and an Inclusive Culture Audit</a:t>
            </a:r>
          </a:p>
          <a:p>
            <a:endParaRPr lang="en-IE" dirty="0"/>
          </a:p>
        </p:txBody>
      </p:sp>
      <p:sp>
        <p:nvSpPr>
          <p:cNvPr id="15" name="Text Placeholder 14">
            <a:extLst>
              <a:ext uri="{FF2B5EF4-FFF2-40B4-BE49-F238E27FC236}">
                <a16:creationId xmlns:a16="http://schemas.microsoft.com/office/drawing/2014/main" id="{91FB1533-1FA7-E918-D6B4-2819390163EA}"/>
              </a:ext>
            </a:extLst>
          </p:cNvPr>
          <p:cNvSpPr>
            <a:spLocks noGrp="1"/>
          </p:cNvSpPr>
          <p:nvPr>
            <p:ph type="body" sz="quarter" idx="43"/>
          </p:nvPr>
        </p:nvSpPr>
        <p:spPr>
          <a:xfrm>
            <a:off x="6346103" y="3013490"/>
            <a:ext cx="5055171" cy="1720435"/>
          </a:xfrm>
        </p:spPr>
        <p:txBody>
          <a:bodyPr>
            <a:normAutofit/>
          </a:bodyPr>
          <a:lstStyle/>
          <a:p>
            <a:r>
              <a:rPr lang="en-IE" sz="2800" dirty="0"/>
              <a:t>This Module Focuses on an Inclusive Culture Audit</a:t>
            </a:r>
          </a:p>
        </p:txBody>
      </p:sp>
      <p:pic>
        <p:nvPicPr>
          <p:cNvPr id="18" name="Picture Placeholder 17" descr="A group of people looking at a computer&#10;&#10;Description automatically generated">
            <a:extLst>
              <a:ext uri="{FF2B5EF4-FFF2-40B4-BE49-F238E27FC236}">
                <a16:creationId xmlns:a16="http://schemas.microsoft.com/office/drawing/2014/main" id="{78C68855-0897-9402-B067-3BBB336D6C6B}"/>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16667" b="16667"/>
          <a:stretch>
            <a:fillRect/>
          </a:stretch>
        </p:blipFill>
        <p:spPr/>
      </p:pic>
    </p:spTree>
    <p:extLst>
      <p:ext uri="{BB962C8B-B14F-4D97-AF65-F5344CB8AC3E}">
        <p14:creationId xmlns:p14="http://schemas.microsoft.com/office/powerpoint/2010/main" val="38477096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86A9915-BBB7-D62C-E23A-6C1CD903076C}"/>
              </a:ext>
            </a:extLst>
          </p:cNvPr>
          <p:cNvSpPr>
            <a:spLocks noGrp="1"/>
          </p:cNvSpPr>
          <p:nvPr>
            <p:ph type="body" sz="quarter" idx="18"/>
          </p:nvPr>
        </p:nvSpPr>
        <p:spPr>
          <a:xfrm>
            <a:off x="3118906" y="1504041"/>
            <a:ext cx="8426646" cy="3849918"/>
          </a:xfrm>
        </p:spPr>
        <p:txBody>
          <a:bodyPr/>
          <a:lstStyle/>
          <a:p>
            <a:pPr marL="0" indent="0"/>
            <a:r>
              <a:rPr lang="en-US" sz="2100" dirty="0"/>
              <a:t>Again, An Inclusive Culture Audit and an Inclusive Company Audit are complementary processes designed to assess and improve inclusivity within a company. The Company Audit is covered in Module 3 and should be completed first. They share the common goal of enabling diversity, equity, and inclusion (DEI), but they focus on different aspects of the workplace:</a:t>
            </a:r>
          </a:p>
          <a:p>
            <a:pPr marL="0" indent="0"/>
            <a:r>
              <a:rPr lang="en-US" sz="2100" dirty="0">
                <a:solidFill>
                  <a:schemeClr val="bg1"/>
                </a:solidFill>
                <a:highlight>
                  <a:srgbClr val="0872B5"/>
                </a:highlight>
              </a:rPr>
              <a:t>Module 3: Inclusive Company Audit: </a:t>
            </a:r>
            <a:r>
              <a:rPr lang="en-US" sz="2100" dirty="0"/>
              <a:t>This focuses on the company’s systems, policies, structures, and compliance with DEI principles. It examines tangible aspects like hiring practices, representation metrics, accessibility, and anti-discrimination policies.</a:t>
            </a:r>
            <a:endParaRPr lang="en-IE" sz="2100" dirty="0"/>
          </a:p>
          <a:p>
            <a:pPr marL="0" indent="0"/>
            <a:r>
              <a:rPr lang="en-US" sz="2100" dirty="0">
                <a:solidFill>
                  <a:schemeClr val="bg1"/>
                </a:solidFill>
                <a:highlight>
                  <a:srgbClr val="0872B5"/>
                </a:highlight>
              </a:rPr>
              <a:t>Module 4: Inclusive Culture Audit: </a:t>
            </a:r>
            <a:r>
              <a:rPr lang="en-US" sz="2100" dirty="0"/>
              <a:t>This evaluates the lived experiences, perceptions, and </a:t>
            </a:r>
            <a:r>
              <a:rPr lang="en-US" sz="2100" dirty="0" err="1"/>
              <a:t>behaviours</a:t>
            </a:r>
            <a:r>
              <a:rPr lang="en-US" sz="2100" dirty="0"/>
              <a:t> of employees in the workplace. It focuses on how inclusive the company feels to employees and how effectively it creates a sense of belonging, respect, and engagement.</a:t>
            </a:r>
          </a:p>
        </p:txBody>
      </p:sp>
      <p:sp>
        <p:nvSpPr>
          <p:cNvPr id="7" name="Text Placeholder 1">
            <a:extLst>
              <a:ext uri="{FF2B5EF4-FFF2-40B4-BE49-F238E27FC236}">
                <a16:creationId xmlns:a16="http://schemas.microsoft.com/office/drawing/2014/main" id="{C121F43B-859E-6EE2-2FC6-8823F05F4D16}"/>
              </a:ext>
            </a:extLst>
          </p:cNvPr>
          <p:cNvSpPr txBox="1">
            <a:spLocks/>
          </p:cNvSpPr>
          <p:nvPr/>
        </p:nvSpPr>
        <p:spPr>
          <a:xfrm>
            <a:off x="3060312" y="593627"/>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IE" sz="2800" b="1" dirty="0">
                <a:solidFill>
                  <a:srgbClr val="DF4625"/>
                </a:solidFill>
              </a:rPr>
              <a:t>You Need to Do Both: </a:t>
            </a:r>
            <a:r>
              <a:rPr lang="en-IE" sz="2800" dirty="0">
                <a:solidFill>
                  <a:srgbClr val="DF4625"/>
                </a:solidFill>
              </a:rPr>
              <a:t>An Inclusive </a:t>
            </a:r>
            <a:r>
              <a:rPr lang="en-IE" sz="2800" b="1" dirty="0">
                <a:solidFill>
                  <a:srgbClr val="DF4625"/>
                </a:solidFill>
              </a:rPr>
              <a:t>Company </a:t>
            </a:r>
            <a:r>
              <a:rPr lang="en-IE" sz="2800" dirty="0">
                <a:solidFill>
                  <a:srgbClr val="DF4625"/>
                </a:solidFill>
              </a:rPr>
              <a:t>Audit and an Inclusive </a:t>
            </a:r>
            <a:r>
              <a:rPr lang="en-IE" sz="2800" b="1" dirty="0">
                <a:solidFill>
                  <a:srgbClr val="DF4625"/>
                </a:solidFill>
              </a:rPr>
              <a:t>Culture </a:t>
            </a:r>
            <a:r>
              <a:rPr lang="en-IE" sz="2800" dirty="0">
                <a:solidFill>
                  <a:srgbClr val="DF4625"/>
                </a:solidFill>
              </a:rPr>
              <a:t>Audit</a:t>
            </a:r>
          </a:p>
        </p:txBody>
      </p:sp>
      <p:pic>
        <p:nvPicPr>
          <p:cNvPr id="8" name="Graphic 7" descr="Chevron arrows with solid fill">
            <a:extLst>
              <a:ext uri="{FF2B5EF4-FFF2-40B4-BE49-F238E27FC236}">
                <a16:creationId xmlns:a16="http://schemas.microsoft.com/office/drawing/2014/main" id="{E1DC324E-B80E-0115-AF47-882885AF161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28419" y="612491"/>
            <a:ext cx="520661" cy="520661"/>
          </a:xfrm>
          <a:prstGeom prst="rect">
            <a:avLst/>
          </a:prstGeom>
        </p:spPr>
      </p:pic>
      <p:sp>
        <p:nvSpPr>
          <p:cNvPr id="9" name="Round Diagonal Corner Rectangle 9">
            <a:extLst>
              <a:ext uri="{FF2B5EF4-FFF2-40B4-BE49-F238E27FC236}">
                <a16:creationId xmlns:a16="http://schemas.microsoft.com/office/drawing/2014/main" id="{6A6E74E1-DCB0-D227-36CD-293106A23361}"/>
              </a:ext>
            </a:extLst>
          </p:cNvPr>
          <p:cNvSpPr/>
          <p:nvPr/>
        </p:nvSpPr>
        <p:spPr>
          <a:xfrm rot="16200000">
            <a:off x="910889" y="-144403"/>
            <a:ext cx="955626" cy="2034452"/>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CF75CAC8-3887-1ED1-E9F9-5CD8349F0E9E}"/>
              </a:ext>
            </a:extLst>
          </p:cNvPr>
          <p:cNvSpPr txBox="1">
            <a:spLocks/>
          </p:cNvSpPr>
          <p:nvPr/>
        </p:nvSpPr>
        <p:spPr>
          <a:xfrm>
            <a:off x="0" y="27603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5</a:t>
            </a:r>
          </a:p>
        </p:txBody>
      </p:sp>
      <p:sp>
        <p:nvSpPr>
          <p:cNvPr id="11" name="Speech Bubble: Rectangle with Corners Rounded 10">
            <a:extLst>
              <a:ext uri="{FF2B5EF4-FFF2-40B4-BE49-F238E27FC236}">
                <a16:creationId xmlns:a16="http://schemas.microsoft.com/office/drawing/2014/main" id="{47395FB8-7B4A-6566-8D3F-86CA3842D11C}"/>
              </a:ext>
            </a:extLst>
          </p:cNvPr>
          <p:cNvSpPr/>
          <p:nvPr/>
        </p:nvSpPr>
        <p:spPr>
          <a:xfrm>
            <a:off x="491335" y="1741864"/>
            <a:ext cx="2257347" cy="2811086"/>
          </a:xfrm>
          <a:prstGeom prst="wedgeRoundRectCallout">
            <a:avLst>
              <a:gd name="adj1" fmla="val 54950"/>
              <a:gd name="adj2" fmla="val 57532"/>
              <a:gd name="adj3" fmla="val 16667"/>
            </a:avLst>
          </a:prstGeom>
          <a:solidFill>
            <a:srgbClr val="702E8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Companies with ethnic and cultural diversity in the top quartile were 36% more likely to have above-average profitability (McKinsey &amp; Company, 2020).</a:t>
            </a:r>
            <a:endParaRPr lang="en-IE" dirty="0">
              <a:solidFill>
                <a:schemeClr val="bg1"/>
              </a:solidFill>
            </a:endParaRPr>
          </a:p>
        </p:txBody>
      </p:sp>
    </p:spTree>
    <p:extLst>
      <p:ext uri="{BB962C8B-B14F-4D97-AF65-F5344CB8AC3E}">
        <p14:creationId xmlns:p14="http://schemas.microsoft.com/office/powerpoint/2010/main" val="41501850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C3B4C1-5C4B-2EFE-02FF-D671D67EE20C}"/>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840C3B68-2894-2500-D461-DF60073CE3E4}"/>
              </a:ext>
            </a:extLst>
          </p:cNvPr>
          <p:cNvSpPr>
            <a:spLocks noGrp="1"/>
          </p:cNvSpPr>
          <p:nvPr>
            <p:ph type="body" sz="quarter" idx="18"/>
          </p:nvPr>
        </p:nvSpPr>
        <p:spPr>
          <a:xfrm>
            <a:off x="642311" y="922009"/>
            <a:ext cx="10907377" cy="3849918"/>
          </a:xfrm>
        </p:spPr>
        <p:txBody>
          <a:bodyPr/>
          <a:lstStyle/>
          <a:p>
            <a:pPr marL="0" indent="0"/>
            <a:r>
              <a:rPr lang="en-US" sz="2200" b="1" dirty="0"/>
              <a:t>Conducting both audits are needed to ensure a holistic understanding of inclusivity within the company. </a:t>
            </a:r>
            <a:r>
              <a:rPr lang="en-US" sz="2200" dirty="0"/>
              <a:t>While an Inclusive Company Audit involves critical policies and structures, they don’t automatically guarantee inclusivity. Inclusivity involves more than implementing policies; it requires nurturing an inclusive culture where employees feel valued and heard. </a:t>
            </a:r>
          </a:p>
          <a:p>
            <a:pPr marL="0" indent="0"/>
            <a:r>
              <a:rPr lang="en-US" sz="2200" dirty="0">
                <a:solidFill>
                  <a:schemeClr val="bg1"/>
                </a:solidFill>
                <a:highlight>
                  <a:srgbClr val="0872B5"/>
                </a:highlight>
              </a:rPr>
              <a:t>The Inclusive Culture Audit </a:t>
            </a:r>
            <a:r>
              <a:rPr lang="en-US" sz="2200" dirty="0"/>
              <a:t>is essential to enable SMEs to embed inclusivity at every level, enhancing trust, communication, and collaboration. It helps a company fully understand and uncover hidden biases, microaggressions, mismatches or gaps in belonging that employees experience that have a tangible effect on operations and the bottom line. An Inclusive Culture Audit bridges this gap by highlighting:</a:t>
            </a:r>
          </a:p>
          <a:p>
            <a:pPr marL="0" indent="0"/>
            <a:endParaRPr lang="en-US" sz="1000" dirty="0"/>
          </a:p>
          <a:p>
            <a:pPr marL="342900" indent="-342900">
              <a:spcBef>
                <a:spcPts val="0"/>
              </a:spcBef>
              <a:buFont typeface="Wingdings" panose="05000000000000000000" pitchFamily="2" charset="2"/>
              <a:buChar char="ü"/>
            </a:pPr>
            <a:r>
              <a:rPr lang="en-US" sz="2200" dirty="0"/>
              <a:t>How employees perceive inclusivity.</a:t>
            </a:r>
          </a:p>
          <a:p>
            <a:pPr marL="342900" indent="-342900">
              <a:spcBef>
                <a:spcPts val="0"/>
              </a:spcBef>
              <a:buFont typeface="Wingdings" panose="05000000000000000000" pitchFamily="2" charset="2"/>
              <a:buChar char="ü"/>
            </a:pPr>
            <a:r>
              <a:rPr lang="en-US" sz="2200" dirty="0"/>
              <a:t>How your successful is your current culture, employee engagement, recognition programs, and communication styles, decision making etc.?</a:t>
            </a:r>
          </a:p>
          <a:p>
            <a:pPr marL="342900" indent="-342900">
              <a:spcBef>
                <a:spcPts val="0"/>
              </a:spcBef>
              <a:buFont typeface="Wingdings" panose="05000000000000000000" pitchFamily="2" charset="2"/>
              <a:buChar char="ü"/>
            </a:pPr>
            <a:r>
              <a:rPr lang="en-US" sz="2200" dirty="0"/>
              <a:t>Whether leadership and team </a:t>
            </a:r>
            <a:r>
              <a:rPr lang="en-US" sz="2200" dirty="0" err="1"/>
              <a:t>behaviours</a:t>
            </a:r>
            <a:r>
              <a:rPr lang="en-US" sz="2200" dirty="0"/>
              <a:t> align with inclusivity goals.</a:t>
            </a:r>
          </a:p>
          <a:p>
            <a:pPr marL="342900" indent="-342900">
              <a:spcBef>
                <a:spcPts val="0"/>
              </a:spcBef>
              <a:buFont typeface="Wingdings" panose="05000000000000000000" pitchFamily="2" charset="2"/>
              <a:buChar char="ü"/>
            </a:pPr>
            <a:r>
              <a:rPr lang="en-US" sz="2200" dirty="0"/>
              <a:t>Opportunities for improvement that may not be reflected in company policies.</a:t>
            </a:r>
          </a:p>
          <a:p>
            <a:pPr marL="0" indent="0"/>
            <a:r>
              <a:rPr lang="en-US" sz="2200" dirty="0"/>
              <a:t>.</a:t>
            </a:r>
          </a:p>
        </p:txBody>
      </p:sp>
    </p:spTree>
    <p:extLst>
      <p:ext uri="{BB962C8B-B14F-4D97-AF65-F5344CB8AC3E}">
        <p14:creationId xmlns:p14="http://schemas.microsoft.com/office/powerpoint/2010/main" val="6245045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6A001F-158A-A7E9-C805-6DC8848FE0E7}"/>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F479144B-216A-CB07-78E2-1FD50108CAB5}"/>
              </a:ext>
            </a:extLst>
          </p:cNvPr>
          <p:cNvSpPr>
            <a:spLocks noGrp="1"/>
          </p:cNvSpPr>
          <p:nvPr>
            <p:ph type="body" sz="quarter" idx="18"/>
          </p:nvPr>
        </p:nvSpPr>
        <p:spPr>
          <a:xfrm>
            <a:off x="661456" y="988684"/>
            <a:ext cx="11197170" cy="3849918"/>
          </a:xfrm>
        </p:spPr>
        <p:txBody>
          <a:bodyPr/>
          <a:lstStyle/>
          <a:p>
            <a:pPr marL="342900" indent="-342900">
              <a:buClr>
                <a:srgbClr val="0872B5"/>
              </a:buClr>
              <a:buFont typeface="Wingdings" panose="05000000000000000000" pitchFamily="2" charset="2"/>
              <a:buChar char="v"/>
            </a:pPr>
            <a:r>
              <a:rPr lang="en-US" sz="2200" dirty="0">
                <a:solidFill>
                  <a:schemeClr val="bg1"/>
                </a:solidFill>
                <a:highlight>
                  <a:srgbClr val="0872B5"/>
                </a:highlight>
              </a:rPr>
              <a:t>Ensures Compliance: </a:t>
            </a:r>
            <a:r>
              <a:rPr lang="en-US" sz="2200" dirty="0"/>
              <a:t>Evaluates alignment with DEI legal and regulatory requirements.</a:t>
            </a:r>
          </a:p>
          <a:p>
            <a:pPr marL="342900" indent="-342900">
              <a:buClr>
                <a:srgbClr val="0872B5"/>
              </a:buClr>
              <a:buFont typeface="Wingdings" panose="05000000000000000000" pitchFamily="2" charset="2"/>
              <a:buChar char="v"/>
            </a:pPr>
            <a:r>
              <a:rPr lang="en-US" sz="2200" dirty="0">
                <a:solidFill>
                  <a:schemeClr val="bg1"/>
                </a:solidFill>
                <a:highlight>
                  <a:srgbClr val="0872B5"/>
                </a:highlight>
              </a:rPr>
              <a:t>Establishes Accountability: </a:t>
            </a:r>
            <a:r>
              <a:rPr lang="en-US" sz="2200" dirty="0"/>
              <a:t>Tracks metrics like representation, accessibility, and equity to monitor progress.</a:t>
            </a:r>
          </a:p>
          <a:p>
            <a:pPr marL="342900" indent="-342900">
              <a:buClr>
                <a:srgbClr val="0872B5"/>
              </a:buClr>
              <a:buFont typeface="Wingdings" panose="05000000000000000000" pitchFamily="2" charset="2"/>
              <a:buChar char="v"/>
            </a:pPr>
            <a:r>
              <a:rPr lang="en-US" sz="2200" dirty="0">
                <a:solidFill>
                  <a:schemeClr val="bg1"/>
                </a:solidFill>
                <a:highlight>
                  <a:srgbClr val="0872B5"/>
                </a:highlight>
              </a:rPr>
              <a:t>Aligns Policies with Values: </a:t>
            </a:r>
            <a:r>
              <a:rPr lang="en-US" sz="2200" dirty="0"/>
              <a:t>Ensures systems support inclusivity in hiring, promotions, and daily operations.</a:t>
            </a:r>
          </a:p>
          <a:p>
            <a:pPr marL="342900" indent="-342900">
              <a:buClr>
                <a:srgbClr val="0872B5"/>
              </a:buClr>
              <a:buFont typeface="Wingdings" panose="05000000000000000000" pitchFamily="2" charset="2"/>
              <a:buChar char="v"/>
            </a:pPr>
            <a:r>
              <a:rPr lang="en-US" sz="2200" dirty="0">
                <a:solidFill>
                  <a:schemeClr val="bg1"/>
                </a:solidFill>
                <a:highlight>
                  <a:srgbClr val="0872B5"/>
                </a:highlight>
              </a:rPr>
              <a:t>Ensures Long-Term Growth: </a:t>
            </a:r>
            <a:r>
              <a:rPr lang="en-US" sz="2200" dirty="0"/>
              <a:t>Attracts and retains top talent through inclusive practices.</a:t>
            </a:r>
          </a:p>
          <a:p>
            <a:pPr marL="342900" indent="-342900">
              <a:buClr>
                <a:srgbClr val="0872B5"/>
              </a:buClr>
              <a:buFont typeface="Wingdings" panose="05000000000000000000" pitchFamily="2" charset="2"/>
              <a:buChar char="v"/>
            </a:pPr>
            <a:r>
              <a:rPr lang="en-US" sz="2200" dirty="0">
                <a:solidFill>
                  <a:schemeClr val="bg1"/>
                </a:solidFill>
                <a:highlight>
                  <a:srgbClr val="0872B5"/>
                </a:highlight>
              </a:rPr>
              <a:t>Validates DEI Efforts: </a:t>
            </a:r>
            <a:r>
              <a:rPr lang="en-US" sz="2200" dirty="0"/>
              <a:t>Provides measurable outcomes to demonstrate the value of DEI initiatives.</a:t>
            </a:r>
          </a:p>
          <a:p>
            <a:pPr marL="342900" indent="-342900">
              <a:buClr>
                <a:srgbClr val="0872B5"/>
              </a:buClr>
              <a:buFont typeface="Wingdings" panose="05000000000000000000" pitchFamily="2" charset="2"/>
              <a:buChar char="v"/>
            </a:pPr>
            <a:r>
              <a:rPr lang="en-US" sz="2200" dirty="0">
                <a:solidFill>
                  <a:schemeClr val="bg1"/>
                </a:solidFill>
                <a:highlight>
                  <a:srgbClr val="0872B5"/>
                </a:highlight>
              </a:rPr>
              <a:t>Evaluates </a:t>
            </a:r>
            <a:r>
              <a:rPr lang="en-US" sz="2200" dirty="0" err="1">
                <a:solidFill>
                  <a:schemeClr val="bg1"/>
                </a:solidFill>
                <a:highlight>
                  <a:srgbClr val="0872B5"/>
                </a:highlight>
              </a:rPr>
              <a:t>companyal</a:t>
            </a:r>
            <a:r>
              <a:rPr lang="en-US" sz="2200" dirty="0">
                <a:solidFill>
                  <a:schemeClr val="bg1"/>
                </a:solidFill>
                <a:highlight>
                  <a:srgbClr val="0872B5"/>
                </a:highlight>
              </a:rPr>
              <a:t> Performance: </a:t>
            </a:r>
            <a:r>
              <a:rPr lang="en-US" sz="2200" dirty="0"/>
              <a:t>Highlights gaps in demographics, retention, and leadership diversity.</a:t>
            </a:r>
          </a:p>
          <a:p>
            <a:pPr marL="342900" indent="-342900">
              <a:buClr>
                <a:srgbClr val="0872B5"/>
              </a:buClr>
              <a:buFont typeface="Wingdings" panose="05000000000000000000" pitchFamily="2" charset="2"/>
              <a:buChar char="v"/>
            </a:pPr>
            <a:r>
              <a:rPr lang="en-US" sz="2200" dirty="0">
                <a:solidFill>
                  <a:schemeClr val="bg1"/>
                </a:solidFill>
                <a:highlight>
                  <a:srgbClr val="0872B5"/>
                </a:highlight>
              </a:rPr>
              <a:t>Drives Strategic Change: </a:t>
            </a:r>
            <a:r>
              <a:rPr lang="en-US" sz="2200" dirty="0"/>
              <a:t>Identifies challenges and informs tailored DEI strategies for meaningful impact.</a:t>
            </a:r>
          </a:p>
          <a:p>
            <a:pPr marL="342900" indent="-342900">
              <a:buClr>
                <a:srgbClr val="0872B5"/>
              </a:buClr>
              <a:buFont typeface="Wingdings" panose="05000000000000000000" pitchFamily="2" charset="2"/>
              <a:buChar char="v"/>
            </a:pPr>
            <a:r>
              <a:rPr lang="en-US" sz="2200" dirty="0">
                <a:solidFill>
                  <a:schemeClr val="bg1"/>
                </a:solidFill>
                <a:highlight>
                  <a:srgbClr val="0872B5"/>
                </a:highlight>
              </a:rPr>
              <a:t>Strengthens Leadership Accountability: </a:t>
            </a:r>
            <a:r>
              <a:rPr lang="en-US" sz="2200" dirty="0"/>
              <a:t>Uses data to focus leadership efforts and improve transparency company-wide.</a:t>
            </a:r>
          </a:p>
        </p:txBody>
      </p:sp>
      <p:sp>
        <p:nvSpPr>
          <p:cNvPr id="7" name="Text Placeholder 1">
            <a:extLst>
              <a:ext uri="{FF2B5EF4-FFF2-40B4-BE49-F238E27FC236}">
                <a16:creationId xmlns:a16="http://schemas.microsoft.com/office/drawing/2014/main" id="{611AB6A1-72F0-E328-6399-8357B4985443}"/>
              </a:ext>
            </a:extLst>
          </p:cNvPr>
          <p:cNvSpPr txBox="1">
            <a:spLocks/>
          </p:cNvSpPr>
          <p:nvPr/>
        </p:nvSpPr>
        <p:spPr>
          <a:xfrm>
            <a:off x="993387" y="378374"/>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000" b="1" dirty="0">
                <a:solidFill>
                  <a:srgbClr val="DF4625"/>
                </a:solidFill>
              </a:rPr>
              <a:t>An </a:t>
            </a:r>
            <a:r>
              <a:rPr lang="en-US" sz="3000" b="1" dirty="0">
                <a:solidFill>
                  <a:srgbClr val="DF4625"/>
                </a:solidFill>
              </a:rPr>
              <a:t>Inclusive Company Audit is Essential</a:t>
            </a:r>
            <a:r>
              <a:rPr lang="en-IE" sz="3000" b="1" dirty="0">
                <a:solidFill>
                  <a:srgbClr val="DF4625"/>
                </a:solidFill>
              </a:rPr>
              <a:t> </a:t>
            </a:r>
          </a:p>
        </p:txBody>
      </p:sp>
      <p:sp>
        <p:nvSpPr>
          <p:cNvPr id="2" name="TextBox 1">
            <a:extLst>
              <a:ext uri="{FF2B5EF4-FFF2-40B4-BE49-F238E27FC236}">
                <a16:creationId xmlns:a16="http://schemas.microsoft.com/office/drawing/2014/main" id="{DDBEBD36-499C-7AC3-E5F9-030CA9C6F50C}"/>
              </a:ext>
            </a:extLst>
          </p:cNvPr>
          <p:cNvSpPr txBox="1"/>
          <p:nvPr/>
        </p:nvSpPr>
        <p:spPr>
          <a:xfrm>
            <a:off x="4867275" y="6401990"/>
            <a:ext cx="7324725"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Breaking Barriers Strategies for Fostering Inclusivity in Business</a:t>
            </a:r>
            <a:endParaRPr lang="en-IE" dirty="0">
              <a:solidFill>
                <a:schemeClr val="bg1"/>
              </a:solidFill>
            </a:endParaRPr>
          </a:p>
        </p:txBody>
      </p:sp>
    </p:spTree>
    <p:extLst>
      <p:ext uri="{BB962C8B-B14F-4D97-AF65-F5344CB8AC3E}">
        <p14:creationId xmlns:p14="http://schemas.microsoft.com/office/powerpoint/2010/main" val="349995001"/>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34743</TotalTime>
  <Words>6845</Words>
  <Application>Microsoft Office PowerPoint</Application>
  <PresentationFormat>Widescreen</PresentationFormat>
  <Paragraphs>368</Paragraphs>
  <Slides>43</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43</vt:i4>
      </vt:variant>
    </vt:vector>
  </HeadingPairs>
  <TitlesOfParts>
    <vt:vector size="53" baseType="lpstr">
      <vt:lpstr>Aharoni</vt:lpstr>
      <vt:lpstr>Aptos</vt:lpstr>
      <vt:lpstr>Arial</vt:lpstr>
      <vt:lpstr>Calibri</vt:lpstr>
      <vt:lpstr>Calibri </vt:lpstr>
      <vt:lpstr>Montserrat</vt:lpstr>
      <vt:lpstr>Montserrat Light</vt:lpstr>
      <vt:lpstr>Quattrocento Sans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790</cp:revision>
  <dcterms:created xsi:type="dcterms:W3CDTF">2020-10-14T13:32:04Z</dcterms:created>
  <dcterms:modified xsi:type="dcterms:W3CDTF">2025-06-11T11:23:56Z</dcterms:modified>
</cp:coreProperties>
</file>