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6"/>
  </p:notesMasterIdLst>
  <p:handoutMasterIdLst>
    <p:handoutMasterId r:id="rId67"/>
  </p:handoutMasterIdLst>
  <p:sldIdLst>
    <p:sldId id="5875" r:id="rId2"/>
    <p:sldId id="257" r:id="rId3"/>
    <p:sldId id="5880" r:id="rId4"/>
    <p:sldId id="5845" r:id="rId5"/>
    <p:sldId id="5846" r:id="rId6"/>
    <p:sldId id="5478" r:id="rId7"/>
    <p:sldId id="5658" r:id="rId8"/>
    <p:sldId id="5824" r:id="rId9"/>
    <p:sldId id="5825" r:id="rId10"/>
    <p:sldId id="5827" r:id="rId11"/>
    <p:sldId id="5668" r:id="rId12"/>
    <p:sldId id="5830" r:id="rId13"/>
    <p:sldId id="5821" r:id="rId14"/>
    <p:sldId id="5823" r:id="rId15"/>
    <p:sldId id="5829" r:id="rId16"/>
    <p:sldId id="5795" r:id="rId17"/>
    <p:sldId id="5621" r:id="rId18"/>
    <p:sldId id="5659" r:id="rId19"/>
    <p:sldId id="5660" r:id="rId20"/>
    <p:sldId id="5635" r:id="rId21"/>
    <p:sldId id="5617" r:id="rId22"/>
    <p:sldId id="5683" r:id="rId23"/>
    <p:sldId id="5685" r:id="rId24"/>
    <p:sldId id="5686" r:id="rId25"/>
    <p:sldId id="5687" r:id="rId26"/>
    <p:sldId id="5661" r:id="rId27"/>
    <p:sldId id="5654" r:id="rId28"/>
    <p:sldId id="5655" r:id="rId29"/>
    <p:sldId id="5656" r:id="rId30"/>
    <p:sldId id="5669" r:id="rId31"/>
    <p:sldId id="5794" r:id="rId32"/>
    <p:sldId id="5629" r:id="rId33"/>
    <p:sldId id="5673" r:id="rId34"/>
    <p:sldId id="5674" r:id="rId35"/>
    <p:sldId id="5676" r:id="rId36"/>
    <p:sldId id="5737" r:id="rId37"/>
    <p:sldId id="5726" r:id="rId38"/>
    <p:sldId id="5735" r:id="rId39"/>
    <p:sldId id="5740" r:id="rId40"/>
    <p:sldId id="5739" r:id="rId41"/>
    <p:sldId id="5734" r:id="rId42"/>
    <p:sldId id="5738" r:id="rId43"/>
    <p:sldId id="5688" r:id="rId44"/>
    <p:sldId id="5708" r:id="rId45"/>
    <p:sldId id="5696" r:id="rId46"/>
    <p:sldId id="5709" r:id="rId47"/>
    <p:sldId id="5697" r:id="rId48"/>
    <p:sldId id="5701" r:id="rId49"/>
    <p:sldId id="5705" r:id="rId50"/>
    <p:sldId id="5710" r:id="rId51"/>
    <p:sldId id="5703" r:id="rId52"/>
    <p:sldId id="5638" r:id="rId53"/>
    <p:sldId id="5706" r:id="rId54"/>
    <p:sldId id="5715" r:id="rId55"/>
    <p:sldId id="5712" r:id="rId56"/>
    <p:sldId id="5717" r:id="rId57"/>
    <p:sldId id="5637" r:id="rId58"/>
    <p:sldId id="5711" r:id="rId59"/>
    <p:sldId id="5713" r:id="rId60"/>
    <p:sldId id="5694" r:id="rId61"/>
    <p:sldId id="5722" r:id="rId62"/>
    <p:sldId id="5691" r:id="rId63"/>
    <p:sldId id="5860" r:id="rId64"/>
    <p:sldId id="5878"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2E8C"/>
    <a:srgbClr val="0872B5"/>
    <a:srgbClr val="083F59"/>
    <a:srgbClr val="DF4625"/>
    <a:srgbClr val="ED028C"/>
    <a:srgbClr val="05AAA3"/>
    <a:srgbClr val="01A54E"/>
    <a:srgbClr val="FCB913"/>
    <a:srgbClr val="FFCC66"/>
    <a:srgbClr val="D9A0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6281"/>
  </p:normalViewPr>
  <p:slideViewPr>
    <p:cSldViewPr snapToGrid="0" snapToObjects="1">
      <p:cViewPr varScale="1">
        <p:scale>
          <a:sx n="65" d="100"/>
          <a:sy n="65" d="100"/>
        </p:scale>
        <p:origin x="9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514641-7543-F320-4461-109914E4B5AC}"/>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BF4789B-FF0A-9212-7335-F90B65330E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ECAAB06-37D5-50B6-DFD8-6BDE1B5BDC1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316A10E-70E2-49C5-08D4-8509681962EA}"/>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38596583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EFFB27-E892-269C-098A-A391B36252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30B1B29-A9A3-8F3C-3BF0-E481FB9918E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025B037-4C59-E92F-4867-F3400B632DA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524BEBC-F03B-7DBA-3638-1462213C70FD}"/>
              </a:ext>
            </a:extLst>
          </p:cNvPr>
          <p:cNvSpPr>
            <a:spLocks noGrp="1"/>
          </p:cNvSpPr>
          <p:nvPr>
            <p:ph type="sldNum" sz="quarter" idx="5"/>
          </p:nvPr>
        </p:nvSpPr>
        <p:spPr/>
        <p:txBody>
          <a:bodyPr/>
          <a:lstStyle/>
          <a:p>
            <a:fld id="{4BE5DE82-CF29-044D-9158-06A811149881}" type="slidenum">
              <a:rPr lang="en-US" smtClean="0"/>
              <a:t>64</a:t>
            </a:fld>
            <a:endParaRPr lang="en-US"/>
          </a:p>
        </p:txBody>
      </p:sp>
    </p:spTree>
    <p:extLst>
      <p:ext uri="{BB962C8B-B14F-4D97-AF65-F5344CB8AC3E}">
        <p14:creationId xmlns:p14="http://schemas.microsoft.com/office/powerpoint/2010/main" val="17338701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9066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9872970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60" r:id="rId18"/>
    <p:sldLayoutId id="2147483903" r:id="rId19"/>
    <p:sldLayoutId id="2147483961" r:id="rId20"/>
    <p:sldLayoutId id="2147483951" r:id="rId21"/>
    <p:sldLayoutId id="2147483967" r:id="rId22"/>
    <p:sldLayoutId id="2147483945" r:id="rId23"/>
    <p:sldLayoutId id="2147483962" r:id="rId24"/>
    <p:sldLayoutId id="2147483937" r:id="rId25"/>
    <p:sldLayoutId id="2147483963" r:id="rId26"/>
    <p:sldLayoutId id="2147483904" r:id="rId27"/>
    <p:sldLayoutId id="2147483913" r:id="rId28"/>
    <p:sldLayoutId id="2147483964" r:id="rId29"/>
    <p:sldLayoutId id="2147483928" r:id="rId30"/>
    <p:sldLayoutId id="2147483946" r:id="rId31"/>
    <p:sldLayoutId id="2147483947" r:id="rId32"/>
    <p:sldLayoutId id="2147483914" r:id="rId33"/>
    <p:sldLayoutId id="2147483891" r:id="rId34"/>
    <p:sldLayoutId id="2147483934" r:id="rId35"/>
    <p:sldLayoutId id="2147483944" r:id="rId36"/>
    <p:sldLayoutId id="2147483880" r:id="rId37"/>
    <p:sldLayoutId id="2147483922" r:id="rId38"/>
    <p:sldLayoutId id="2147483940" r:id="rId39"/>
    <p:sldLayoutId id="2147483932" r:id="rId40"/>
    <p:sldLayoutId id="2147483941" r:id="rId41"/>
    <p:sldLayoutId id="2147483936" r:id="rId42"/>
    <p:sldLayoutId id="2147483938" r:id="rId43"/>
    <p:sldLayoutId id="2147483933" r:id="rId44"/>
    <p:sldLayoutId id="2147483935" r:id="rId45"/>
    <p:sldLayoutId id="2147483949" r:id="rId46"/>
    <p:sldLayoutId id="2147483948" r:id="rId47"/>
    <p:sldLayoutId id="2147483939" r:id="rId48"/>
    <p:sldLayoutId id="2147483923" r:id="rId49"/>
    <p:sldLayoutId id="2147483942" r:id="rId50"/>
    <p:sldLayoutId id="2147483955" r:id="rId51"/>
    <p:sldLayoutId id="2147483893" r:id="rId52"/>
    <p:sldLayoutId id="2147483952" r:id="rId53"/>
    <p:sldLayoutId id="2147483953" r:id="rId54"/>
    <p:sldLayoutId id="2147483943" r:id="rId55"/>
    <p:sldLayoutId id="2147483957" r:id="rId56"/>
    <p:sldLayoutId id="2147483958" r:id="rId57"/>
    <p:sldLayoutId id="2147483954" r:id="rId58"/>
    <p:sldLayoutId id="2147483965" r:id="rId59"/>
    <p:sldLayoutId id="2147483931" r:id="rId60"/>
    <p:sldLayoutId id="2147483956" r:id="rId61"/>
    <p:sldLayoutId id="2147483924" r:id="rId62"/>
    <p:sldLayoutId id="2147483966" r:id="rId63"/>
    <p:sldLayoutId id="2147483907" r:id="rId64"/>
    <p:sldLayoutId id="2147483915" r:id="rId65"/>
    <p:sldLayoutId id="2147483916" r:id="rId66"/>
    <p:sldLayoutId id="2147483917" r:id="rId67"/>
    <p:sldLayoutId id="2147483950" r:id="rId68"/>
    <p:sldLayoutId id="2147483879" r:id="rId69"/>
    <p:sldLayoutId id="2147483929" r:id="rId70"/>
    <p:sldLayoutId id="2147483925" r:id="rId71"/>
    <p:sldLayoutId id="2147483918" r:id="rId72"/>
    <p:sldLayoutId id="2147483930" r:id="rId73"/>
    <p:sldLayoutId id="2147483888" r:id="rId74"/>
    <p:sldLayoutId id="2147483911" r:id="rId75"/>
    <p:sldLayoutId id="2147483912" r:id="rId76"/>
    <p:sldLayoutId id="2147483878" r:id="rId77"/>
    <p:sldLayoutId id="2147483908" r:id="rId78"/>
    <p:sldLayoutId id="2147483910" r:id="rId79"/>
    <p:sldLayoutId id="2147483909" r:id="rId80"/>
    <p:sldLayoutId id="2147483892" r:id="rId81"/>
    <p:sldLayoutId id="2147483959" r:id="rId82"/>
    <p:sldLayoutId id="2147483890" r:id="rId83"/>
    <p:sldLayoutId id="2147483877" r:id="rId84"/>
    <p:sldLayoutId id="2147483898" r:id="rId85"/>
    <p:sldLayoutId id="2147483889" r:id="rId86"/>
    <p:sldLayoutId id="2147483905" r:id="rId87"/>
    <p:sldLayoutId id="2147483926" r:id="rId88"/>
    <p:sldLayoutId id="2147483927" r:id="rId89"/>
    <p:sldLayoutId id="2147483906" r:id="rId90"/>
    <p:sldLayoutId id="2147483841" r:id="rId91"/>
    <p:sldLayoutId id="2147483894" r:id="rId92"/>
    <p:sldLayoutId id="2147483840" r:id="rId93"/>
    <p:sldLayoutId id="2147483833" r:id="rId94"/>
    <p:sldLayoutId id="2147483895" r:id="rId95"/>
    <p:sldLayoutId id="2147483847" r:id="rId96"/>
    <p:sldLayoutId id="2147483896" r:id="rId97"/>
    <p:sldLayoutId id="2147483853" r:id="rId98"/>
    <p:sldLayoutId id="2147483968" r:id="rId9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hyperlink" Target="https://www.consultancy.uk/news/29076/uk-smes-failing-staff-on-di-support" TargetMode="External"/><Relationship Id="rId1" Type="http://schemas.openxmlformats.org/officeDocument/2006/relationships/slideLayout" Target="../slideLayouts/slideLayout75.xml"/></Relationships>
</file>

<file path=ppt/slides/_rels/slide11.xml.rels><?xml version="1.0" encoding="UTF-8" standalone="yes"?>
<Relationships xmlns="http://schemas.openxmlformats.org/package/2006/relationships"><Relationship Id="rId2" Type="http://schemas.openxmlformats.org/officeDocument/2006/relationships/hyperlink" Target="https://www.ey.com/en_ro/news/2024/04/-ey-european-dei-index-companies-in-europe-are-still-behind" TargetMode="External"/><Relationship Id="rId1" Type="http://schemas.openxmlformats.org/officeDocument/2006/relationships/slideLayout" Target="../slideLayouts/slideLayout75.xml"/></Relationships>
</file>

<file path=ppt/slides/_rels/slide12.xml.rels><?xml version="1.0" encoding="UTF-8" standalone="yes"?>
<Relationships xmlns="http://schemas.openxmlformats.org/package/2006/relationships"><Relationship Id="rId3" Type="http://schemas.openxmlformats.org/officeDocument/2006/relationships/hyperlink" Target="https://www.consultancy.uk/news/29076/uk-smes-failing-staff-on-di-support" TargetMode="External"/><Relationship Id="rId2" Type="http://schemas.openxmlformats.org/officeDocument/2006/relationships/image" Target="../media/image12.jpeg"/><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3" Type="http://schemas.openxmlformats.org/officeDocument/2006/relationships/hyperlink" Target="https://www.consultancy.uk/news/29076/uk-smes-failing-staff-on-di-support" TargetMode="External"/><Relationship Id="rId2" Type="http://schemas.openxmlformats.org/officeDocument/2006/relationships/image" Target="../media/image13.png"/><Relationship Id="rId1" Type="http://schemas.openxmlformats.org/officeDocument/2006/relationships/slideLayout" Target="../slideLayouts/slideLayout75.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consultancy.uk/news/29076/uk-smes-failing-staff-on-di-support" TargetMode="External"/><Relationship Id="rId1" Type="http://schemas.openxmlformats.org/officeDocument/2006/relationships/slideLayout" Target="../slideLayouts/slideLayout75.xml"/></Relationships>
</file>

<file path=ppt/slides/_rels/slide15.xml.rels><?xml version="1.0" encoding="UTF-8" standalone="yes"?>
<Relationships xmlns="http://schemas.openxmlformats.org/package/2006/relationships"><Relationship Id="rId3" Type="http://schemas.openxmlformats.org/officeDocument/2006/relationships/hyperlink" Target="https://www.linkedin.com/pulse/how-do-small-businesses-measure-up-diversity-equity-patsy-parrish/" TargetMode="External"/><Relationship Id="rId2" Type="http://schemas.openxmlformats.org/officeDocument/2006/relationships/image" Target="../media/image15.jpeg"/><Relationship Id="rId1" Type="http://schemas.openxmlformats.org/officeDocument/2006/relationships/slideLayout" Target="../slideLayouts/slideLayout49.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2" Type="http://schemas.openxmlformats.org/officeDocument/2006/relationships/hyperlink" Target="https://www.cultureamp.com/" TargetMode="External"/><Relationship Id="rId1" Type="http://schemas.openxmlformats.org/officeDocument/2006/relationships/slideLayout" Target="../slideLayouts/slideLayout7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5.xml"/><Relationship Id="rId4" Type="http://schemas.openxmlformats.org/officeDocument/2006/relationships/hyperlink" Target="https://www.catalyst.org/wp-content/uploads/2019/01/the_day_to_day_experiences_of_workplace_inclusion_and_exclusion.pdf"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jump.eu.com/wp-content/uploads/2020/03/JUMP_inclusion_booklet-1.pdf?utm_source=chatgpt.com" TargetMode="External"/><Relationship Id="rId2" Type="http://schemas.openxmlformats.org/officeDocument/2006/relationships/image" Target="../media/image19.jpe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5.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5.xml"/></Relationships>
</file>

<file path=ppt/slides/_rels/slide27.xml.rels><?xml version="1.0" encoding="UTF-8" standalone="yes"?>
<Relationships xmlns="http://schemas.openxmlformats.org/package/2006/relationships"><Relationship Id="rId3" Type="http://schemas.openxmlformats.org/officeDocument/2006/relationships/hyperlink" Target="https://www.smestrategy.net/blog/creating-belonging-psychological-safety-at-work" TargetMode="External"/><Relationship Id="rId2" Type="http://schemas.openxmlformats.org/officeDocument/2006/relationships/image" Target="../media/image24.png"/><Relationship Id="rId1" Type="http://schemas.openxmlformats.org/officeDocument/2006/relationships/slideLayout" Target="../slideLayouts/slideLayout75.xml"/><Relationship Id="rId4" Type="http://schemas.openxmlformats.org/officeDocument/2006/relationships/hyperlink" Target="https://www.spill.chat/company-culture/10-psychological-safety-exercises-for-building-a-stronger-tea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hivelearning.com/resources/psychological-safety/session-guide-build-psychological-safety-in-your-team/" TargetMode="External"/><Relationship Id="rId2" Type="http://schemas.openxmlformats.org/officeDocument/2006/relationships/image" Target="../media/image25.jpeg"/><Relationship Id="rId1" Type="http://schemas.openxmlformats.org/officeDocument/2006/relationships/slideLayout" Target="../slideLayouts/slideLayout75.xml"/><Relationship Id="rId6" Type="http://schemas.openxmlformats.org/officeDocument/2006/relationships/image" Target="../media/image26.png"/><Relationship Id="rId5" Type="http://schemas.openxmlformats.org/officeDocument/2006/relationships/hyperlink" Target="https://online.mason.wm.edu/videos/seven-considerations-for-inclusive-leadership?utm_source=marketo&amp;utm_medium=email&amp;utm_campaign=2023_WM_MBA_Q1_Content_Marketing_Inclusiv_Leadership_Video_em1&amp;mkt_tok=NzMxLUZKSS0xMTUAAAGX5bTmi4Z_oLTm3NFHg8w9Epmh_6dET-aRWVBCDOwgA6FoYqiydp6YgyKgegtYu9FwwwKTj7Jqjvu5xbYh-BOwSp40dncUJzk7Poupw1K9HA_Gwzc0" TargetMode="External"/><Relationship Id="rId4" Type="http://schemas.openxmlformats.org/officeDocument/2006/relationships/hyperlink" Target="https://online.mason.wm.edu/blog/active-listening-inclusive-workplace?utm_source=chatgpt.com"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forbes.com/councils/forbesbusinesscouncil/2023/07/28/active-listening-and-empathy-for-better-working-relationships/" TargetMode="External"/><Relationship Id="rId2" Type="http://schemas.openxmlformats.org/officeDocument/2006/relationships/image" Target="../media/image27.jpeg"/><Relationship Id="rId1" Type="http://schemas.openxmlformats.org/officeDocument/2006/relationships/slideLayout" Target="../slideLayouts/slideLayout75.xml"/><Relationship Id="rId4" Type="http://schemas.openxmlformats.org/officeDocument/2006/relationships/hyperlink" Target="https://www.lumohealth.care/blog/fostering-psychological-safety-in-diverse-teams?utm_source=chatgpt.com"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9.xml.rels><?xml version="1.0" encoding="UTF-8" standalone="yes"?>
<Relationships xmlns="http://schemas.openxmlformats.org/package/2006/relationships"><Relationship Id="rId3" Type="http://schemas.openxmlformats.org/officeDocument/2006/relationships/hyperlink" Target="https://www.ey.com/en_ro/news/2024/04/-ey-european-dei-index-companies-in-europe-are-still-behind" TargetMode="External"/><Relationship Id="rId2" Type="http://schemas.openxmlformats.org/officeDocument/2006/relationships/image" Target="../media/image30.jpeg"/><Relationship Id="rId1" Type="http://schemas.openxmlformats.org/officeDocument/2006/relationships/slideLayout" Target="../slideLayouts/slideLayout7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5.xml"/></Relationships>
</file>

<file path=ppt/slides/_rels/slide43.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75.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7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hyperlink" Target="https://bitc.ie/wp-content/uploads/2024/07/BITCI-Diversity-and-Inclusion-in-Focus-report.pdf" TargetMode="External"/><Relationship Id="rId2" Type="http://schemas.openxmlformats.org/officeDocument/2006/relationships/hyperlink" Target="https://www.cipd.org/globalassets/media/knowledge/knowledge-hub/reports/7926-diversity-and-inclusion-report-revised_tcm18-65334.pdf" TargetMode="External"/><Relationship Id="rId1" Type="http://schemas.openxmlformats.org/officeDocument/2006/relationships/slideLayout" Target="../slideLayouts/slideLayout75.xml"/><Relationship Id="rId5" Type="http://schemas.openxmlformats.org/officeDocument/2006/relationships/image" Target="../media/image35.png"/><Relationship Id="rId4" Type="http://schemas.openxmlformats.org/officeDocument/2006/relationships/image" Target="../media/image34.png"/></Relationships>
</file>

<file path=ppt/slides/_rels/slide61.xml.rels><?xml version="1.0" encoding="UTF-8" standalone="yes"?>
<Relationships xmlns="http://schemas.openxmlformats.org/package/2006/relationships"><Relationship Id="rId3" Type="http://schemas.openxmlformats.org/officeDocument/2006/relationships/hyperlink" Target="https://www.cipd.org/globalassets/media/knowledge/knowledge-hub/reports/2023-pdfs/inclusion-at-work-exec-summary_tcm18-112951.pdf" TargetMode="External"/><Relationship Id="rId2" Type="http://schemas.openxmlformats.org/officeDocument/2006/relationships/hyperlink" Target="https://bitc.ie/wp-content/uploads/2024/07/Elevate-Report-2024-v10-Updated-17-06-1.pdf" TargetMode="External"/><Relationship Id="rId1" Type="http://schemas.openxmlformats.org/officeDocument/2006/relationships/slideLayout" Target="../slideLayouts/slideLayout75.xml"/><Relationship Id="rId5" Type="http://schemas.openxmlformats.org/officeDocument/2006/relationships/image" Target="../media/image37.png"/><Relationship Id="rId4" Type="http://schemas.openxmlformats.org/officeDocument/2006/relationships/image" Target="../media/image36.png"/></Relationships>
</file>

<file path=ppt/slides/_rels/slide6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5.xml"/><Relationship Id="rId4" Type="http://schemas.openxmlformats.org/officeDocument/2006/relationships/hyperlink" Target="https://www.coffeepals.com/blog/the-leaders-guide-to-unconscious-bias"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4.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8.xml"/><Relationship Id="rId6" Type="http://schemas.openxmlformats.org/officeDocument/2006/relationships/image" Target="../media/image41.svg"/><Relationship Id="rId5" Type="http://schemas.openxmlformats.org/officeDocument/2006/relationships/image" Target="../media/image40.png"/><Relationship Id="rId4" Type="http://schemas.openxmlformats.org/officeDocument/2006/relationships/hyperlink" Target="https://projectdare.eu/" TargetMode="External"/><Relationship Id="rId9" Type="http://schemas.openxmlformats.org/officeDocument/2006/relationships/image" Target="../media/image42.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8" Type="http://schemas.openxmlformats.org/officeDocument/2006/relationships/hyperlink" Target="https://www.cipd.org/uk/knowledge/factsheets/sex-discrimination-factsheet/" TargetMode="External"/><Relationship Id="rId3" Type="http://schemas.openxmlformats.org/officeDocument/2006/relationships/hyperlink" Target="https://www.cipd.org/uk/knowledge/factsheets/disability-discrimination-factsheet/" TargetMode="External"/><Relationship Id="rId7" Type="http://schemas.openxmlformats.org/officeDocument/2006/relationships/hyperlink" Target="https://www.cipd.org/uk/knowledge/factsheets/religious-discrimination-factsheet/" TargetMode="External"/><Relationship Id="rId2" Type="http://schemas.openxmlformats.org/officeDocument/2006/relationships/hyperlink" Target="https://www.cipd.org/uk/knowledge/factsheets/age-discrimination-factsheet/" TargetMode="External"/><Relationship Id="rId1" Type="http://schemas.openxmlformats.org/officeDocument/2006/relationships/slideLayout" Target="../slideLayouts/slideLayout75.xml"/><Relationship Id="rId6" Type="http://schemas.openxmlformats.org/officeDocument/2006/relationships/hyperlink" Target="https://www.cipd.org/uk/knowledge/factsheets/race-employment-discrimination-factsheet/" TargetMode="External"/><Relationship Id="rId5" Type="http://schemas.openxmlformats.org/officeDocument/2006/relationships/hyperlink" Target="https://www.cipd.org/uk/knowledge/factsheets/maternity-paternity-rights-factsheet/" TargetMode="External"/><Relationship Id="rId4" Type="http://schemas.openxmlformats.org/officeDocument/2006/relationships/hyperlink" Target="https://www.cipd.org/uk/knowledge/factsheets/sexual-orientation-discrimination-factsheet/" TargetMode="External"/><Relationship Id="rId9" Type="http://schemas.openxmlformats.org/officeDocument/2006/relationships/hyperlink" Target="https://www.cipd.org/uk/knowledge/factsheets/diversity-factsheet/"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469EE-A540-D893-F6CE-9619AF6EA8D8}"/>
            </a:ext>
          </a:extLst>
        </p:cNvPr>
        <p:cNvGrpSpPr/>
        <p:nvPr/>
      </p:nvGrpSpPr>
      <p:grpSpPr>
        <a:xfrm>
          <a:off x="0" y="0"/>
          <a:ext cx="0" cy="0"/>
          <a:chOff x="0" y="0"/>
          <a:chExt cx="0" cy="0"/>
        </a:xfrm>
      </p:grpSpPr>
      <p:pic>
        <p:nvPicPr>
          <p:cNvPr id="15" name="Picture Placeholder 14" descr="A group of people looking at a computer&#10;&#10;AI-generated content may be incorrect.">
            <a:extLst>
              <a:ext uri="{FF2B5EF4-FFF2-40B4-BE49-F238E27FC236}">
                <a16:creationId xmlns:a16="http://schemas.microsoft.com/office/drawing/2014/main" id="{ECA68678-09A5-8E7A-C9CB-BCA3BE07C630}"/>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69" b="669"/>
          <a:stretch>
            <a:fillRect/>
          </a:stretch>
        </p:blipFill>
        <p:spPr/>
      </p:pic>
      <p:sp>
        <p:nvSpPr>
          <p:cNvPr id="7" name="Text Placeholder 6">
            <a:extLst>
              <a:ext uri="{FF2B5EF4-FFF2-40B4-BE49-F238E27FC236}">
                <a16:creationId xmlns:a16="http://schemas.microsoft.com/office/drawing/2014/main" id="{91F6F269-122D-6E5D-FA71-18B3085B1C35}"/>
              </a:ext>
            </a:extLst>
          </p:cNvPr>
          <p:cNvSpPr>
            <a:spLocks noGrp="1"/>
          </p:cNvSpPr>
          <p:nvPr>
            <p:ph type="body" sz="quarter" idx="16"/>
          </p:nvPr>
        </p:nvSpPr>
        <p:spPr>
          <a:xfrm>
            <a:off x="423469" y="3505810"/>
            <a:ext cx="4131318" cy="1008397"/>
          </a:xfrm>
          <a:prstGeom prst="rect">
            <a:avLst/>
          </a:prstGeom>
        </p:spPr>
        <p:txBody>
          <a:bodyPr/>
          <a:lstStyle/>
          <a:p>
            <a:pPr>
              <a:lnSpc>
                <a:spcPct val="100000"/>
              </a:lnSpc>
              <a:spcAft>
                <a:spcPts val="800"/>
              </a:spcAft>
            </a:pPr>
            <a:r>
              <a:rPr lang="en-US" sz="2800" kern="100" dirty="0">
                <a:latin typeface="+mn-lt"/>
                <a:cs typeface="Times New Roman" panose="02020603050405020304" pitchFamily="18" charset="0"/>
              </a:rPr>
              <a:t>Building an Inclusive Company Culture in SMEs</a:t>
            </a:r>
          </a:p>
          <a:p>
            <a:pPr>
              <a:lnSpc>
                <a:spcPct val="100000"/>
              </a:lnSpc>
              <a:spcAft>
                <a:spcPts val="800"/>
              </a:spcAft>
            </a:pPr>
            <a:r>
              <a:rPr lang="en-US" sz="2300" b="0" kern="100" dirty="0">
                <a:latin typeface="+mn-lt"/>
                <a:cs typeface="Times New Roman" panose="02020603050405020304" pitchFamily="18" charset="0"/>
              </a:rPr>
              <a:t>Support Management to Deliver a Workplace of Belonging and Inclusivity.</a:t>
            </a:r>
          </a:p>
        </p:txBody>
      </p:sp>
      <p:sp>
        <p:nvSpPr>
          <p:cNvPr id="9" name="Text Placeholder 8">
            <a:extLst>
              <a:ext uri="{FF2B5EF4-FFF2-40B4-BE49-F238E27FC236}">
                <a16:creationId xmlns:a16="http://schemas.microsoft.com/office/drawing/2014/main" id="{A2A27109-6636-EC76-EA71-EC52B2EB2B5C}"/>
              </a:ext>
            </a:extLst>
          </p:cNvPr>
          <p:cNvSpPr>
            <a:spLocks noGrp="1"/>
          </p:cNvSpPr>
          <p:nvPr>
            <p:ph type="body" sz="quarter" idx="19"/>
          </p:nvPr>
        </p:nvSpPr>
        <p:spPr>
          <a:xfrm>
            <a:off x="413491" y="2895812"/>
            <a:ext cx="3558434" cy="533188"/>
          </a:xfrm>
          <a:prstGeom prst="rect">
            <a:avLst/>
          </a:prstGeom>
        </p:spPr>
        <p:txBody>
          <a:bodyPr/>
          <a:lstStyle/>
          <a:p>
            <a:r>
              <a:rPr lang="en-US" sz="3600" b="1" dirty="0"/>
              <a:t>Module 4 (Part 3)</a:t>
            </a:r>
          </a:p>
        </p:txBody>
      </p:sp>
      <p:sp>
        <p:nvSpPr>
          <p:cNvPr id="3" name="Text Placeholder 2">
            <a:extLst>
              <a:ext uri="{FF2B5EF4-FFF2-40B4-BE49-F238E27FC236}">
                <a16:creationId xmlns:a16="http://schemas.microsoft.com/office/drawing/2014/main" id="{AC1B6989-C496-87A3-EDC3-15455B7EE8DA}"/>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F0FECBBA-34AB-4F04-53E5-9AE6B5845A30}"/>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9FA956EA-673B-1392-BCB7-E86F33495D19}"/>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593A0C27-CC6E-7EAD-FD7B-275ACF2183E7}"/>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7D361753-D58E-B83B-15C6-DE6D6EBB5101}"/>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73244F5F-A1E4-3E74-BF26-4F2F1C216F0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C1695842-ED68-87E8-4FA7-35F90240ACB7}"/>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420840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12D2C9-5DA1-4706-EE32-0790B62EC6E7}"/>
            </a:ext>
          </a:extLst>
        </p:cNvPr>
        <p:cNvGrpSpPr/>
        <p:nvPr/>
      </p:nvGrpSpPr>
      <p:grpSpPr>
        <a:xfrm>
          <a:off x="0" y="0"/>
          <a:ext cx="0" cy="0"/>
          <a:chOff x="0" y="0"/>
          <a:chExt cx="0" cy="0"/>
        </a:xfrm>
      </p:grpSpPr>
      <p:sp>
        <p:nvSpPr>
          <p:cNvPr id="9" name="TextBox 8">
            <a:extLst>
              <a:ext uri="{FF2B5EF4-FFF2-40B4-BE49-F238E27FC236}">
                <a16:creationId xmlns:a16="http://schemas.microsoft.com/office/drawing/2014/main" id="{8FD2B959-7DBF-DC6C-1F05-4A2AC74ABBE8}"/>
              </a:ext>
            </a:extLst>
          </p:cNvPr>
          <p:cNvSpPr txBox="1"/>
          <p:nvPr/>
        </p:nvSpPr>
        <p:spPr>
          <a:xfrm>
            <a:off x="843689" y="370484"/>
            <a:ext cx="10747675" cy="5878532"/>
          </a:xfrm>
          <a:prstGeom prst="rect">
            <a:avLst/>
          </a:prstGeom>
          <a:noFill/>
        </p:spPr>
        <p:txBody>
          <a:bodyPr wrap="square" rtlCol="0">
            <a:spAutoFit/>
          </a:bodyPr>
          <a:lstStyle/>
          <a:p>
            <a:r>
              <a:rPr lang="en-US" sz="2100" dirty="0">
                <a:solidFill>
                  <a:schemeClr val="bg1"/>
                </a:solidFill>
                <a:highlight>
                  <a:srgbClr val="702E8C"/>
                </a:highlight>
              </a:rPr>
              <a:t>Without a strategy, </a:t>
            </a:r>
            <a:r>
              <a:rPr lang="en-US" sz="2100" dirty="0">
                <a:solidFill>
                  <a:srgbClr val="083F59"/>
                </a:solidFill>
                <a:highlight>
                  <a:srgbClr val="FFFFFF"/>
                </a:highlight>
              </a:rPr>
              <a:t>you cannot determine and evaluate the performance or measure the inclusion and diversity of your business. By measuring your business's diversity, equity, and inclusion when it matters most, you can make informed, effective, and confident decisions that will promote your small business.</a:t>
            </a:r>
          </a:p>
          <a:p>
            <a:endParaRPr lang="en-US" sz="2100" dirty="0">
              <a:solidFill>
                <a:schemeClr val="bg1"/>
              </a:solidFill>
              <a:highlight>
                <a:srgbClr val="702E8C"/>
              </a:highlight>
            </a:endParaRPr>
          </a:p>
          <a:p>
            <a:r>
              <a:rPr lang="en-US" sz="2100" dirty="0">
                <a:solidFill>
                  <a:schemeClr val="bg1"/>
                </a:solidFill>
                <a:highlight>
                  <a:srgbClr val="702E8C"/>
                </a:highlight>
              </a:rPr>
              <a:t>Initially the process can be difficult: </a:t>
            </a:r>
            <a:r>
              <a:rPr lang="en-US" sz="2100" dirty="0">
                <a:solidFill>
                  <a:srgbClr val="083F59"/>
                </a:solidFill>
                <a:highlight>
                  <a:srgbClr val="FFFFFF"/>
                </a:highlight>
              </a:rPr>
              <a:t>Implementing and measuring DEI can be a difficult task for small firms. However, if a small business truly wants to compete in the market, it must execute this. With the contentment and well-being of your staff taken into account, the next problem a small business has is determining how to measure these three important tools. This Module focuses on 4 core business areas so that you understand what is essential and to get your business in healthy shape.</a:t>
            </a:r>
          </a:p>
          <a:p>
            <a:endParaRPr lang="en-US" sz="2100" dirty="0">
              <a:solidFill>
                <a:srgbClr val="083F59"/>
              </a:solidFill>
              <a:highlight>
                <a:srgbClr val="FFFFFF"/>
              </a:highlight>
            </a:endParaRPr>
          </a:p>
          <a:p>
            <a:r>
              <a:rPr lang="en-US" sz="2100" dirty="0">
                <a:solidFill>
                  <a:schemeClr val="bg1"/>
                </a:solidFill>
                <a:highlight>
                  <a:srgbClr val="702E8C"/>
                </a:highlight>
              </a:rPr>
              <a:t>Third, </a:t>
            </a:r>
            <a:r>
              <a:rPr lang="en-US" sz="2100" dirty="0">
                <a:solidFill>
                  <a:srgbClr val="083F59"/>
                </a:solidFill>
                <a:highlight>
                  <a:srgbClr val="FFFFFF"/>
                </a:highlight>
              </a:rPr>
              <a:t>implement the required supportive resources, robust policies, and tailored initiatives to create an environment where every employee feels valued, respected, and empowered. </a:t>
            </a:r>
          </a:p>
          <a:p>
            <a:endParaRPr lang="en-US" sz="2100" dirty="0">
              <a:solidFill>
                <a:srgbClr val="083F59"/>
              </a:solidFill>
              <a:highlight>
                <a:srgbClr val="FFFFFF"/>
              </a:highlight>
            </a:endParaRPr>
          </a:p>
          <a:p>
            <a:r>
              <a:rPr lang="en-US" sz="2000" b="1" i="0" dirty="0">
                <a:solidFill>
                  <a:srgbClr val="702E8C"/>
                </a:solidFill>
                <a:effectLst/>
                <a:highlight>
                  <a:srgbClr val="FFFFFF"/>
                </a:highlight>
                <a:latin typeface="Nunito Sans" pitchFamily="2" charset="0"/>
              </a:rPr>
              <a:t>A new survey by </a:t>
            </a:r>
            <a:r>
              <a:rPr lang="en-US" sz="2000" b="1" i="0" dirty="0" err="1">
                <a:solidFill>
                  <a:srgbClr val="702E8C"/>
                </a:solidFill>
                <a:effectLst/>
                <a:highlight>
                  <a:srgbClr val="FFFFFF"/>
                </a:highlight>
                <a:latin typeface="Nunito Sans" pitchFamily="2" charset="0"/>
              </a:rPr>
              <a:t>GetApp</a:t>
            </a:r>
            <a:r>
              <a:rPr lang="en-US" sz="2000" b="1" i="0" dirty="0">
                <a:solidFill>
                  <a:srgbClr val="702E8C"/>
                </a:solidFill>
                <a:effectLst/>
                <a:highlight>
                  <a:srgbClr val="FFFFFF"/>
                </a:highlight>
                <a:latin typeface="Nunito Sans" pitchFamily="2" charset="0"/>
              </a:rPr>
              <a:t>, polling 1,000 directors and managers of SMEs, has found that only 46% of firms have a policy in place for responding to workplace discrimination.</a:t>
            </a:r>
          </a:p>
          <a:p>
            <a:endParaRPr lang="en-US" sz="2100" dirty="0">
              <a:solidFill>
                <a:srgbClr val="083F59"/>
              </a:solidFill>
              <a:highlight>
                <a:srgbClr val="FFFFFF"/>
              </a:highlight>
            </a:endParaRPr>
          </a:p>
        </p:txBody>
      </p:sp>
      <p:sp>
        <p:nvSpPr>
          <p:cNvPr id="3" name="TextBox 2">
            <a:extLst>
              <a:ext uri="{FF2B5EF4-FFF2-40B4-BE49-F238E27FC236}">
                <a16:creationId xmlns:a16="http://schemas.microsoft.com/office/drawing/2014/main" id="{93003C0A-6387-8326-9C32-62BB34054511}"/>
              </a:ext>
            </a:extLst>
          </p:cNvPr>
          <p:cNvSpPr txBox="1"/>
          <p:nvPr/>
        </p:nvSpPr>
        <p:spPr>
          <a:xfrm>
            <a:off x="3361764" y="6324165"/>
            <a:ext cx="8229599" cy="369332"/>
          </a:xfrm>
          <a:prstGeom prst="rect">
            <a:avLst/>
          </a:prstGeom>
          <a:noFill/>
        </p:spPr>
        <p:txBody>
          <a:bodyPr wrap="square">
            <a:spAutoFit/>
          </a:bodyPr>
          <a:lstStyle/>
          <a:p>
            <a:r>
              <a:rPr lang="en-IE" sz="1800" dirty="0">
                <a:solidFill>
                  <a:schemeClr val="bg1"/>
                </a:solidFill>
                <a:hlinkClick r:id="rId2">
                  <a:extLst>
                    <a:ext uri="{A12FA001-AC4F-418D-AE19-62706E023703}">
                      <ahyp:hlinkClr xmlns:ahyp="http://schemas.microsoft.com/office/drawing/2018/hyperlinkcolor" val="tx"/>
                    </a:ext>
                  </a:extLst>
                </a:hlinkClick>
              </a:rPr>
              <a:t>https://www.consultancy.uk/news/29076/uk-smes-failing-staff-on-di-support</a:t>
            </a:r>
            <a:r>
              <a:rPr lang="en-IE" sz="1800" dirty="0">
                <a:solidFill>
                  <a:schemeClr val="bg1"/>
                </a:solidFill>
              </a:rPr>
              <a:t> </a:t>
            </a:r>
          </a:p>
        </p:txBody>
      </p:sp>
    </p:spTree>
    <p:extLst>
      <p:ext uri="{BB962C8B-B14F-4D97-AF65-F5344CB8AC3E}">
        <p14:creationId xmlns:p14="http://schemas.microsoft.com/office/powerpoint/2010/main" val="21568095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7B724-94B4-C145-F764-BE024AB210BF}"/>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339DD153-A92E-7542-9F5E-1D73605C8BB6}"/>
              </a:ext>
            </a:extLst>
          </p:cNvPr>
          <p:cNvSpPr>
            <a:spLocks noGrp="1"/>
          </p:cNvSpPr>
          <p:nvPr>
            <p:ph type="body" sz="quarter" idx="18"/>
          </p:nvPr>
        </p:nvSpPr>
        <p:spPr>
          <a:xfrm>
            <a:off x="884105" y="1292961"/>
            <a:ext cx="10595237" cy="3849918"/>
          </a:xfrm>
        </p:spPr>
        <p:txBody>
          <a:bodyPr/>
          <a:lstStyle/>
          <a:p>
            <a:pPr marL="0" indent="0">
              <a:lnSpc>
                <a:spcPct val="100000"/>
              </a:lnSpc>
              <a:spcBef>
                <a:spcPts val="0"/>
              </a:spcBef>
              <a:defRPr/>
            </a:pPr>
            <a:r>
              <a:rPr lang="en-US" sz="2400" dirty="0">
                <a:solidFill>
                  <a:schemeClr val="bg1"/>
                </a:solidFill>
                <a:highlight>
                  <a:srgbClr val="702E8C"/>
                </a:highlight>
              </a:rPr>
              <a:t>The next section </a:t>
            </a:r>
            <a:r>
              <a:rPr lang="en-US" sz="2400" dirty="0">
                <a:solidFill>
                  <a:srgbClr val="083F59"/>
                </a:solidFill>
                <a:highlight>
                  <a:srgbClr val="FFFFFF"/>
                </a:highlight>
              </a:rPr>
              <a:t>delves into what to consider including in your DEI strategy and action plan. It reviews the survey responses </a:t>
            </a:r>
            <a:r>
              <a:rPr lang="en-US" dirty="0">
                <a:highlight>
                  <a:srgbClr val="FFFFFF"/>
                </a:highlight>
              </a:rPr>
              <a:t>in relation to 4 core business areas </a:t>
            </a:r>
            <a:r>
              <a:rPr lang="en-US" sz="2400" dirty="0">
                <a:solidFill>
                  <a:srgbClr val="083F59"/>
                </a:solidFill>
                <a:highlight>
                  <a:srgbClr val="FFFFFF"/>
                </a:highlight>
              </a:rPr>
              <a:t>and helps you </a:t>
            </a:r>
            <a:r>
              <a:rPr lang="en-US" sz="2400" dirty="0" err="1">
                <a:solidFill>
                  <a:srgbClr val="083F59"/>
                </a:solidFill>
                <a:highlight>
                  <a:srgbClr val="FFFFFF"/>
                </a:highlight>
              </a:rPr>
              <a:t>prioritise</a:t>
            </a:r>
            <a:r>
              <a:rPr lang="en-US" sz="2400" dirty="0">
                <a:solidFill>
                  <a:srgbClr val="083F59"/>
                </a:solidFill>
                <a:highlight>
                  <a:srgbClr val="FFFFFF"/>
                </a:highlight>
              </a:rPr>
              <a:t> and address areas of concern with strategic solutions and suggestions. It also outlines how to provide the necessary support and resources to tackle challenges effectively and enable continuous improvement.</a:t>
            </a:r>
            <a:endParaRPr lang="en-IE" sz="2400" dirty="0">
              <a:solidFill>
                <a:srgbClr val="083F59"/>
              </a:solidFill>
              <a:highlight>
                <a:srgbClr val="FFFFFF"/>
              </a:highligh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IE" b="1" dirty="0"/>
              <a:t>Section 1 </a:t>
            </a:r>
            <a:r>
              <a:rPr lang="en-IE" b="0" dirty="0"/>
              <a:t>Employee Belonging, Inclusive Perceptions &amp; Feelings</a:t>
            </a:r>
          </a:p>
          <a:p>
            <a:pPr marL="0" marR="0" lvl="0" indent="0" algn="l" defTabSz="914400" rtl="0" eaLnBrk="1" fontAlgn="auto" latinLnBrk="0" hangingPunct="1">
              <a:lnSpc>
                <a:spcPct val="100000"/>
              </a:lnSpc>
              <a:spcBef>
                <a:spcPts val="0"/>
              </a:spcBef>
              <a:spcAft>
                <a:spcPts val="0"/>
              </a:spcAft>
              <a:buClrTx/>
              <a:buSzTx/>
              <a:buFontTx/>
              <a:buNone/>
              <a:tabLst/>
              <a:defRPr/>
            </a:pPr>
            <a:r>
              <a:rPr lang="en-IE" b="1" dirty="0"/>
              <a:t>Section 2 </a:t>
            </a:r>
            <a:r>
              <a:rPr lang="en-IE" dirty="0"/>
              <a:t>Leadership and Management</a:t>
            </a:r>
          </a:p>
          <a:p>
            <a:pPr marL="0" indent="0">
              <a:lnSpc>
                <a:spcPct val="100000"/>
              </a:lnSpc>
              <a:spcBef>
                <a:spcPts val="0"/>
              </a:spcBef>
              <a:defRPr/>
            </a:pPr>
            <a:r>
              <a:rPr lang="en-IE" b="1" dirty="0"/>
              <a:t>Section 3 </a:t>
            </a:r>
            <a:r>
              <a:rPr lang="en-IE" dirty="0"/>
              <a:t>Policies and Practices </a:t>
            </a:r>
          </a:p>
          <a:p>
            <a:pPr marL="0" indent="0">
              <a:lnSpc>
                <a:spcPct val="100000"/>
              </a:lnSpc>
              <a:spcBef>
                <a:spcPts val="0"/>
              </a:spcBef>
              <a:defRPr/>
            </a:pPr>
            <a:r>
              <a:rPr lang="en-IE" b="1" dirty="0"/>
              <a:t>Section 4 </a:t>
            </a:r>
            <a:r>
              <a:rPr lang="en-IE" dirty="0"/>
              <a:t>Workplace behaviours</a:t>
            </a:r>
          </a:p>
          <a:p>
            <a:pPr marL="0" indent="0">
              <a:lnSpc>
                <a:spcPct val="100000"/>
              </a:lnSpc>
              <a:spcBef>
                <a:spcPts val="0"/>
              </a:spcBef>
              <a:defRPr/>
            </a:pPr>
            <a:endParaRPr lang="en-IE" dirty="0"/>
          </a:p>
          <a:p>
            <a:pPr marL="0" indent="0">
              <a:lnSpc>
                <a:spcPct val="100000"/>
              </a:lnSpc>
              <a:spcBef>
                <a:spcPts val="0"/>
              </a:spcBef>
              <a:defRPr/>
            </a:pPr>
            <a:endParaRPr lang="en-IE"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E" b="0" dirty="0"/>
          </a:p>
        </p:txBody>
      </p:sp>
      <p:sp>
        <p:nvSpPr>
          <p:cNvPr id="5" name="Text Placeholder 4">
            <a:extLst>
              <a:ext uri="{FF2B5EF4-FFF2-40B4-BE49-F238E27FC236}">
                <a16:creationId xmlns:a16="http://schemas.microsoft.com/office/drawing/2014/main" id="{26E21073-75BD-3A24-A6D5-56D3BA6D0D61}"/>
              </a:ext>
            </a:extLst>
          </p:cNvPr>
          <p:cNvSpPr>
            <a:spLocks noGrp="1"/>
          </p:cNvSpPr>
          <p:nvPr>
            <p:ph type="body" sz="quarter" idx="16"/>
          </p:nvPr>
        </p:nvSpPr>
        <p:spPr>
          <a:xfrm>
            <a:off x="798379" y="485378"/>
            <a:ext cx="10595237" cy="803654"/>
          </a:xfrm>
        </p:spPr>
        <p:txBody>
          <a:bodyPr anchor="ctr"/>
          <a:lstStyle/>
          <a:p>
            <a:r>
              <a:rPr lang="en-US" sz="2800" dirty="0">
                <a:solidFill>
                  <a:srgbClr val="702E8C"/>
                </a:solidFill>
              </a:rPr>
              <a:t>4 Core Business Areas Addressed to Bridge the Inclusive Culture Gap</a:t>
            </a:r>
          </a:p>
        </p:txBody>
      </p:sp>
      <p:sp>
        <p:nvSpPr>
          <p:cNvPr id="2" name="Speech Bubble: Rectangle with Corners Rounded 1">
            <a:extLst>
              <a:ext uri="{FF2B5EF4-FFF2-40B4-BE49-F238E27FC236}">
                <a16:creationId xmlns:a16="http://schemas.microsoft.com/office/drawing/2014/main" id="{153CADF4-AF0E-6FC9-8661-4DAEC45562B0}"/>
              </a:ext>
            </a:extLst>
          </p:cNvPr>
          <p:cNvSpPr/>
          <p:nvPr/>
        </p:nvSpPr>
        <p:spPr>
          <a:xfrm>
            <a:off x="9087130" y="3217920"/>
            <a:ext cx="2668440" cy="2719813"/>
          </a:xfrm>
          <a:prstGeom prst="wedgeRoundRectCallout">
            <a:avLst>
              <a:gd name="adj1" fmla="val -107871"/>
              <a:gd name="adj2" fmla="val 33955"/>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35% </a:t>
            </a:r>
            <a:r>
              <a:rPr lang="en-US" dirty="0"/>
              <a:t>of women feel a sense of belonging at work, compared with 40% of men</a:t>
            </a:r>
          </a:p>
          <a:p>
            <a:pPr algn="ctr"/>
            <a:r>
              <a:rPr lang="en-US" dirty="0">
                <a:solidFill>
                  <a:schemeClr val="bg1"/>
                </a:solidFill>
              </a:rPr>
              <a:t>(</a:t>
            </a:r>
            <a:r>
              <a:rPr lang="en-US" dirty="0">
                <a:solidFill>
                  <a:schemeClr val="bg1"/>
                </a:solidFill>
                <a:hlinkClick r:id="rId2">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28622728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standing together&#10;&#10;Description automatically generated">
            <a:extLst>
              <a:ext uri="{FF2B5EF4-FFF2-40B4-BE49-F238E27FC236}">
                <a16:creationId xmlns:a16="http://schemas.microsoft.com/office/drawing/2014/main" id="{31DB9D68-3311-6259-CC3B-D094351B4CB5}"/>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1" b="10181"/>
          <a:stretch>
            <a:fillRect/>
          </a:stretch>
        </p:blipFill>
        <p:spPr/>
      </p:pic>
      <p:sp>
        <p:nvSpPr>
          <p:cNvPr id="3" name="Text Placeholder 2">
            <a:extLst>
              <a:ext uri="{FF2B5EF4-FFF2-40B4-BE49-F238E27FC236}">
                <a16:creationId xmlns:a16="http://schemas.microsoft.com/office/drawing/2014/main" id="{6DD972CE-C824-D2F9-DF8A-B627DCAA58FA}"/>
              </a:ext>
            </a:extLst>
          </p:cNvPr>
          <p:cNvSpPr>
            <a:spLocks noGrp="1"/>
          </p:cNvSpPr>
          <p:nvPr>
            <p:ph type="body" sz="quarter" idx="13"/>
          </p:nvPr>
        </p:nvSpPr>
        <p:spPr>
          <a:xfrm>
            <a:off x="292977" y="362232"/>
            <a:ext cx="5399611" cy="5818094"/>
          </a:xfrm>
        </p:spPr>
        <p:txBody>
          <a:bodyPr>
            <a:normAutofit fontScale="40000" lnSpcReduction="20000"/>
          </a:bodyPr>
          <a:lstStyle/>
          <a:p>
            <a:pPr>
              <a:lnSpc>
                <a:spcPct val="120000"/>
              </a:lnSpc>
              <a:spcBef>
                <a:spcPts val="0"/>
              </a:spcBef>
            </a:pPr>
            <a:r>
              <a:rPr lang="en-US" sz="4800" b="1" i="0" dirty="0">
                <a:effectLst/>
                <a:latin typeface="Nunito Sans" pitchFamily="2" charset="0"/>
              </a:rPr>
              <a:t>SMEs Failing Their Staff On Diversity &amp; Inclusion Support</a:t>
            </a:r>
          </a:p>
          <a:p>
            <a:pPr>
              <a:lnSpc>
                <a:spcPct val="120000"/>
              </a:lnSpc>
              <a:spcBef>
                <a:spcPts val="0"/>
              </a:spcBef>
            </a:pPr>
            <a:endParaRPr lang="en-US" sz="1000" b="1" i="0" dirty="0">
              <a:effectLst/>
              <a:latin typeface="Nunito Sans" pitchFamily="2" charset="0"/>
            </a:endParaRPr>
          </a:p>
          <a:p>
            <a:pPr>
              <a:lnSpc>
                <a:spcPct val="120000"/>
              </a:lnSpc>
              <a:spcBef>
                <a:spcPts val="0"/>
              </a:spcBef>
            </a:pPr>
            <a:r>
              <a:rPr lang="en-US" sz="4400" dirty="0">
                <a:latin typeface="-apple-system"/>
              </a:rPr>
              <a:t>A study found that while firms were hosting diverse workforces, many were doing too little to sustain that. </a:t>
            </a:r>
          </a:p>
          <a:p>
            <a:pPr>
              <a:lnSpc>
                <a:spcPct val="120000"/>
              </a:lnSpc>
              <a:spcBef>
                <a:spcPts val="0"/>
              </a:spcBef>
            </a:pPr>
            <a:endParaRPr lang="en-US" sz="4400" dirty="0">
              <a:latin typeface="-apple-system"/>
            </a:endParaRPr>
          </a:p>
          <a:p>
            <a:pPr>
              <a:lnSpc>
                <a:spcPct val="120000"/>
              </a:lnSpc>
              <a:spcBef>
                <a:spcPts val="0"/>
              </a:spcBef>
            </a:pPr>
            <a:r>
              <a:rPr lang="en-US" sz="4400" dirty="0">
                <a:latin typeface="-apple-system"/>
              </a:rPr>
              <a:t>A </a:t>
            </a:r>
            <a:r>
              <a:rPr lang="en-US" sz="4500" dirty="0">
                <a:latin typeface="-apple-system"/>
              </a:rPr>
              <a:t>majority of </a:t>
            </a:r>
            <a:r>
              <a:rPr lang="en-US" sz="6000" b="1" dirty="0">
                <a:latin typeface="-apple-system"/>
              </a:rPr>
              <a:t>77% </a:t>
            </a:r>
            <a:r>
              <a:rPr lang="en-US" sz="4500" dirty="0">
                <a:latin typeface="-apple-system"/>
              </a:rPr>
              <a:t>of managers and directors stated there was diversity in their workplace, compared to </a:t>
            </a:r>
            <a:r>
              <a:rPr lang="en-US" sz="6000" b="1" dirty="0">
                <a:latin typeface="-apple-system"/>
              </a:rPr>
              <a:t>18% </a:t>
            </a:r>
            <a:r>
              <a:rPr lang="en-US" sz="4500" dirty="0">
                <a:latin typeface="-apple-system"/>
              </a:rPr>
              <a:t>admitting it was not diverse enough. </a:t>
            </a:r>
          </a:p>
          <a:p>
            <a:pPr>
              <a:lnSpc>
                <a:spcPct val="120000"/>
              </a:lnSpc>
              <a:spcBef>
                <a:spcPts val="0"/>
              </a:spcBef>
            </a:pPr>
            <a:endParaRPr lang="en-US" sz="4500" dirty="0">
              <a:latin typeface="-apple-system"/>
            </a:endParaRPr>
          </a:p>
          <a:p>
            <a:pPr>
              <a:lnSpc>
                <a:spcPct val="120000"/>
              </a:lnSpc>
              <a:spcBef>
                <a:spcPts val="0"/>
              </a:spcBef>
            </a:pPr>
            <a:r>
              <a:rPr lang="en-US" sz="4500" dirty="0">
                <a:latin typeface="-apple-system"/>
              </a:rPr>
              <a:t>However, </a:t>
            </a:r>
            <a:r>
              <a:rPr lang="en-US" sz="6200" b="1" dirty="0">
                <a:latin typeface="-apple-system"/>
              </a:rPr>
              <a:t>51% </a:t>
            </a:r>
            <a:r>
              <a:rPr lang="en-US" sz="4500" dirty="0">
                <a:latin typeface="-apple-system"/>
              </a:rPr>
              <a:t>also admitted that their company still had significant work to do to improve diversity and inclusion.</a:t>
            </a:r>
          </a:p>
          <a:p>
            <a:pPr>
              <a:lnSpc>
                <a:spcPct val="120000"/>
              </a:lnSpc>
              <a:spcBef>
                <a:spcPts val="0"/>
              </a:spcBef>
            </a:pPr>
            <a:endParaRPr lang="en-US" sz="4500" dirty="0">
              <a:latin typeface="-apple-system"/>
            </a:endParaRPr>
          </a:p>
          <a:p>
            <a:pPr>
              <a:lnSpc>
                <a:spcPct val="120000"/>
              </a:lnSpc>
              <a:spcBef>
                <a:spcPts val="0"/>
              </a:spcBef>
            </a:pPr>
            <a:r>
              <a:rPr lang="en-US" sz="4500" dirty="0">
                <a:latin typeface="-apple-system"/>
              </a:rPr>
              <a:t>Meanwhile, </a:t>
            </a:r>
            <a:r>
              <a:rPr lang="en-US" sz="6200" b="1" dirty="0">
                <a:latin typeface="-apple-system"/>
              </a:rPr>
              <a:t>33% </a:t>
            </a:r>
            <a:r>
              <a:rPr lang="en-US" sz="4500" dirty="0">
                <a:latin typeface="-apple-system"/>
              </a:rPr>
              <a:t>stated they would like to further educate employees on diversity via training.</a:t>
            </a:r>
          </a:p>
          <a:p>
            <a:pPr>
              <a:lnSpc>
                <a:spcPct val="120000"/>
              </a:lnSpc>
              <a:spcBef>
                <a:spcPts val="0"/>
              </a:spcBef>
            </a:pPr>
            <a:r>
              <a:rPr lang="en-US" sz="4500" dirty="0">
                <a:latin typeface="-apple-system"/>
              </a:rPr>
              <a:t>19% believe there is a gender pay gap in their company.</a:t>
            </a:r>
            <a:endParaRPr lang="en-IE" sz="4500" dirty="0">
              <a:latin typeface="-apple-system"/>
            </a:endParaRPr>
          </a:p>
        </p:txBody>
      </p:sp>
      <p:sp>
        <p:nvSpPr>
          <p:cNvPr id="4" name="Text Placeholder 3">
            <a:extLst>
              <a:ext uri="{FF2B5EF4-FFF2-40B4-BE49-F238E27FC236}">
                <a16:creationId xmlns:a16="http://schemas.microsoft.com/office/drawing/2014/main" id="{D2AF30E8-C823-7CD8-FF9E-00A3B823C05A}"/>
              </a:ext>
            </a:extLst>
          </p:cNvPr>
          <p:cNvSpPr>
            <a:spLocks noGrp="1"/>
          </p:cNvSpPr>
          <p:nvPr>
            <p:ph type="body" sz="quarter" idx="43"/>
          </p:nvPr>
        </p:nvSpPr>
        <p:spPr>
          <a:xfrm>
            <a:off x="320540" y="6144412"/>
            <a:ext cx="5055171" cy="1104445"/>
          </a:xfrm>
        </p:spPr>
        <p:txBody>
          <a:bodyPr>
            <a:normAutofit/>
          </a:bodyPr>
          <a:lstStyle/>
          <a:p>
            <a:r>
              <a:rPr lang="en-IE" sz="1800" dirty="0">
                <a:hlinkClick r:id="rId3">
                  <a:extLst>
                    <a:ext uri="{A12FA001-AC4F-418D-AE19-62706E023703}">
                      <ahyp:hlinkClr xmlns:ahyp="http://schemas.microsoft.com/office/drawing/2018/hyperlinkcolor" val="tx"/>
                    </a:ext>
                  </a:extLst>
                </a:hlinkClick>
              </a:rPr>
              <a:t>Source</a:t>
            </a:r>
            <a:endParaRPr lang="en-IE" sz="1800" dirty="0"/>
          </a:p>
        </p:txBody>
      </p:sp>
    </p:spTree>
    <p:extLst>
      <p:ext uri="{BB962C8B-B14F-4D97-AF65-F5344CB8AC3E}">
        <p14:creationId xmlns:p14="http://schemas.microsoft.com/office/powerpoint/2010/main" val="3526529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4854C743-BD53-CCF6-86BF-52B8A56F4327}"/>
              </a:ext>
            </a:extLst>
          </p:cNvPr>
          <p:cNvSpPr>
            <a:spLocks noGrp="1"/>
          </p:cNvSpPr>
          <p:nvPr>
            <p:ph type="body" sz="quarter" idx="16"/>
          </p:nvPr>
        </p:nvSpPr>
        <p:spPr>
          <a:xfrm>
            <a:off x="798381" y="564380"/>
            <a:ext cx="10595237" cy="803654"/>
          </a:xfrm>
        </p:spPr>
        <p:txBody>
          <a:bodyPr/>
          <a:lstStyle/>
          <a:p>
            <a:r>
              <a:rPr lang="en-IE" sz="2800" dirty="0">
                <a:solidFill>
                  <a:srgbClr val="702E8C"/>
                </a:solidFill>
              </a:rPr>
              <a:t>Does Your Company Do Any of the Following in Regards to Being an Inclusive Workplace?</a:t>
            </a:r>
          </a:p>
          <a:p>
            <a:endParaRPr lang="en-IE" sz="2800" dirty="0">
              <a:solidFill>
                <a:srgbClr val="702E8C"/>
              </a:solidFill>
            </a:endParaRPr>
          </a:p>
        </p:txBody>
      </p:sp>
      <p:pic>
        <p:nvPicPr>
          <p:cNvPr id="5" name="Picture 4">
            <a:extLst>
              <a:ext uri="{FF2B5EF4-FFF2-40B4-BE49-F238E27FC236}">
                <a16:creationId xmlns:a16="http://schemas.microsoft.com/office/drawing/2014/main" id="{F06C3D9E-42BD-4566-816D-7DAF6C10505D}"/>
              </a:ext>
            </a:extLst>
          </p:cNvPr>
          <p:cNvPicPr>
            <a:picLocks noChangeAspect="1"/>
          </p:cNvPicPr>
          <p:nvPr/>
        </p:nvPicPr>
        <p:blipFill>
          <a:blip r:embed="rId2"/>
          <a:srcRect t="20756" b="10922"/>
          <a:stretch/>
        </p:blipFill>
        <p:spPr>
          <a:xfrm>
            <a:off x="911850" y="1483659"/>
            <a:ext cx="10596187" cy="4464423"/>
          </a:xfrm>
          <a:prstGeom prst="rect">
            <a:avLst/>
          </a:prstGeom>
        </p:spPr>
      </p:pic>
      <p:sp>
        <p:nvSpPr>
          <p:cNvPr id="7" name="TextBox 6">
            <a:extLst>
              <a:ext uri="{FF2B5EF4-FFF2-40B4-BE49-F238E27FC236}">
                <a16:creationId xmlns:a16="http://schemas.microsoft.com/office/drawing/2014/main" id="{10A43522-221B-AE6F-6C96-7A3A2C483D59}"/>
              </a:ext>
            </a:extLst>
          </p:cNvPr>
          <p:cNvSpPr txBox="1"/>
          <p:nvPr/>
        </p:nvSpPr>
        <p:spPr>
          <a:xfrm>
            <a:off x="3487271" y="6324561"/>
            <a:ext cx="8265458" cy="369332"/>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https://www.consultancy.uk/news/29076/uk-smes-failing-staff-on-di-support</a:t>
            </a:r>
            <a:r>
              <a:rPr lang="en-IE" dirty="0">
                <a:solidFill>
                  <a:schemeClr val="bg1"/>
                </a:solidFill>
              </a:rPr>
              <a:t> </a:t>
            </a:r>
          </a:p>
        </p:txBody>
      </p:sp>
    </p:spTree>
    <p:extLst>
      <p:ext uri="{BB962C8B-B14F-4D97-AF65-F5344CB8AC3E}">
        <p14:creationId xmlns:p14="http://schemas.microsoft.com/office/powerpoint/2010/main" val="2078970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37482-3BD5-A6CF-5A25-D065B65BD46F}"/>
            </a:ext>
          </a:extLst>
        </p:cNvPr>
        <p:cNvGrpSpPr/>
        <p:nvPr/>
      </p:nvGrpSpPr>
      <p:grpSpPr>
        <a:xfrm>
          <a:off x="0" y="0"/>
          <a:ext cx="0" cy="0"/>
          <a:chOff x="0" y="0"/>
          <a:chExt cx="0" cy="0"/>
        </a:xfrm>
      </p:grpSpPr>
      <p:sp>
        <p:nvSpPr>
          <p:cNvPr id="4" name="Text Placeholder 2">
            <a:extLst>
              <a:ext uri="{FF2B5EF4-FFF2-40B4-BE49-F238E27FC236}">
                <a16:creationId xmlns:a16="http://schemas.microsoft.com/office/drawing/2014/main" id="{D2024E23-755A-BEAE-22EB-E3A1699C4BF1}"/>
              </a:ext>
            </a:extLst>
          </p:cNvPr>
          <p:cNvSpPr>
            <a:spLocks noGrp="1"/>
          </p:cNvSpPr>
          <p:nvPr>
            <p:ph type="body" sz="quarter" idx="16"/>
          </p:nvPr>
        </p:nvSpPr>
        <p:spPr>
          <a:xfrm>
            <a:off x="798381" y="761208"/>
            <a:ext cx="10595237" cy="803654"/>
          </a:xfrm>
        </p:spPr>
        <p:txBody>
          <a:bodyPr/>
          <a:lstStyle/>
          <a:p>
            <a:r>
              <a:rPr lang="en-IE" sz="2800" dirty="0">
                <a:solidFill>
                  <a:srgbClr val="702E8C"/>
                </a:solidFill>
              </a:rPr>
              <a:t>What Changes Would You Like To See Within Your Company?</a:t>
            </a:r>
          </a:p>
          <a:p>
            <a:endParaRPr lang="en-IE" sz="2800" dirty="0">
              <a:solidFill>
                <a:srgbClr val="702E8C"/>
              </a:solidFill>
            </a:endParaRPr>
          </a:p>
        </p:txBody>
      </p:sp>
      <p:sp>
        <p:nvSpPr>
          <p:cNvPr id="7" name="TextBox 6">
            <a:extLst>
              <a:ext uri="{FF2B5EF4-FFF2-40B4-BE49-F238E27FC236}">
                <a16:creationId xmlns:a16="http://schemas.microsoft.com/office/drawing/2014/main" id="{5C19AEB0-3752-80E0-A129-3FE01A0333C0}"/>
              </a:ext>
            </a:extLst>
          </p:cNvPr>
          <p:cNvSpPr txBox="1"/>
          <p:nvPr/>
        </p:nvSpPr>
        <p:spPr>
          <a:xfrm>
            <a:off x="3487271" y="6324561"/>
            <a:ext cx="8265458"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https://www.consultancy.uk/news/29076/uk-smes-failing-staff-on-di-support</a:t>
            </a:r>
            <a:r>
              <a:rPr lang="en-IE" dirty="0">
                <a:solidFill>
                  <a:schemeClr val="bg1"/>
                </a:solidFill>
              </a:rPr>
              <a:t> </a:t>
            </a:r>
          </a:p>
        </p:txBody>
      </p:sp>
      <p:pic>
        <p:nvPicPr>
          <p:cNvPr id="3" name="Picture 2">
            <a:extLst>
              <a:ext uri="{FF2B5EF4-FFF2-40B4-BE49-F238E27FC236}">
                <a16:creationId xmlns:a16="http://schemas.microsoft.com/office/drawing/2014/main" id="{1CE781F4-611A-7137-8AFB-654FDADCB55D}"/>
              </a:ext>
            </a:extLst>
          </p:cNvPr>
          <p:cNvPicPr>
            <a:picLocks noChangeAspect="1"/>
          </p:cNvPicPr>
          <p:nvPr/>
        </p:nvPicPr>
        <p:blipFill>
          <a:blip r:embed="rId3"/>
          <a:srcRect t="21314" b="12719"/>
          <a:stretch/>
        </p:blipFill>
        <p:spPr>
          <a:xfrm>
            <a:off x="693442" y="1416424"/>
            <a:ext cx="10700176" cy="4352803"/>
          </a:xfrm>
          <a:prstGeom prst="rect">
            <a:avLst/>
          </a:prstGeom>
        </p:spPr>
      </p:pic>
    </p:spTree>
    <p:extLst>
      <p:ext uri="{BB962C8B-B14F-4D97-AF65-F5344CB8AC3E}">
        <p14:creationId xmlns:p14="http://schemas.microsoft.com/office/powerpoint/2010/main" val="31745903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group of people in an office&#10;&#10;Description automatically generated">
            <a:extLst>
              <a:ext uri="{FF2B5EF4-FFF2-40B4-BE49-F238E27FC236}">
                <a16:creationId xmlns:a16="http://schemas.microsoft.com/office/drawing/2014/main" id="{21FE9BBC-977D-62CC-0CDC-5556D7083D1C}"/>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542" b="22048"/>
          <a:stretch/>
        </p:blipFill>
        <p:spPr>
          <a:xfrm>
            <a:off x="320540" y="335338"/>
            <a:ext cx="11578483" cy="6146707"/>
          </a:xfrm>
        </p:spPr>
      </p:pic>
      <p:sp>
        <p:nvSpPr>
          <p:cNvPr id="4" name="Text Placeholder 3">
            <a:extLst>
              <a:ext uri="{FF2B5EF4-FFF2-40B4-BE49-F238E27FC236}">
                <a16:creationId xmlns:a16="http://schemas.microsoft.com/office/drawing/2014/main" id="{E5ACC21B-7A29-1963-58D1-EAF33E35A4D2}"/>
              </a:ext>
            </a:extLst>
          </p:cNvPr>
          <p:cNvSpPr>
            <a:spLocks noGrp="1"/>
          </p:cNvSpPr>
          <p:nvPr>
            <p:ph type="body" sz="quarter" idx="13"/>
          </p:nvPr>
        </p:nvSpPr>
        <p:spPr>
          <a:xfrm>
            <a:off x="113182" y="995417"/>
            <a:ext cx="5256677" cy="5136442"/>
          </a:xfrm>
        </p:spPr>
        <p:txBody>
          <a:bodyPr>
            <a:normAutofit fontScale="62500" lnSpcReduction="20000"/>
          </a:bodyPr>
          <a:lstStyle/>
          <a:p>
            <a:pPr>
              <a:lnSpc>
                <a:spcPct val="120000"/>
              </a:lnSpc>
              <a:spcBef>
                <a:spcPts val="0"/>
              </a:spcBef>
            </a:pPr>
            <a:r>
              <a:rPr lang="en-US" sz="3200" b="1" i="0" dirty="0">
                <a:effectLst/>
                <a:latin typeface="-apple-system"/>
              </a:rPr>
              <a:t>DEI is an </a:t>
            </a:r>
            <a:r>
              <a:rPr lang="en-US" sz="3300" b="1" dirty="0" err="1">
                <a:latin typeface="-apple-system"/>
              </a:rPr>
              <a:t>operationalised</a:t>
            </a:r>
            <a:r>
              <a:rPr lang="en-US" sz="3300" b="1" dirty="0">
                <a:latin typeface="-apple-system"/>
              </a:rPr>
              <a:t> and wide strategy</a:t>
            </a:r>
            <a:r>
              <a:rPr lang="en-US" sz="3300" dirty="0">
                <a:latin typeface="-apple-system"/>
              </a:rPr>
              <a:t>. The aim, business practices, and policies of a corporation should reflect its commitment to furthering DEI activities. Doing this will not only foster diversity, equity, and inclusion but also actively promote DEI as a culture.</a:t>
            </a:r>
          </a:p>
          <a:p>
            <a:pPr>
              <a:lnSpc>
                <a:spcPct val="120000"/>
              </a:lnSpc>
              <a:spcBef>
                <a:spcPts val="0"/>
              </a:spcBef>
            </a:pPr>
            <a:endParaRPr lang="en-US" sz="3300" dirty="0">
              <a:latin typeface="-apple-system"/>
            </a:endParaRPr>
          </a:p>
          <a:p>
            <a:pPr>
              <a:lnSpc>
                <a:spcPct val="120000"/>
              </a:lnSpc>
              <a:spcBef>
                <a:spcPts val="0"/>
              </a:spcBef>
            </a:pPr>
            <a:r>
              <a:rPr lang="en-US" sz="3300" b="1" dirty="0">
                <a:latin typeface="-apple-system"/>
              </a:rPr>
              <a:t>Addressing DEI issues benefits everyone: </a:t>
            </a:r>
            <a:r>
              <a:rPr lang="en-US" sz="3300" dirty="0">
                <a:latin typeface="-apple-system"/>
              </a:rPr>
              <a:t>Making pay and social attitudes inclusive in the recruitment process, formerly </a:t>
            </a:r>
            <a:r>
              <a:rPr lang="en-US" sz="3300" dirty="0" err="1">
                <a:latin typeface="-apple-system"/>
              </a:rPr>
              <a:t>marginalised</a:t>
            </a:r>
            <a:r>
              <a:rPr lang="en-US" sz="3300" dirty="0">
                <a:latin typeface="-apple-system"/>
              </a:rPr>
              <a:t> demographics – such as the LGBT+ and BAME communities and women – could better engage with their work – providing a potential boost to financial performance of as much as 30%.</a:t>
            </a:r>
          </a:p>
          <a:p>
            <a:pPr>
              <a:lnSpc>
                <a:spcPct val="120000"/>
              </a:lnSpc>
              <a:spcBef>
                <a:spcPts val="0"/>
              </a:spcBef>
            </a:pPr>
            <a:endParaRPr lang="en-US" sz="3200" b="0" i="0" dirty="0">
              <a:effectLst/>
              <a:latin typeface="-apple-system"/>
            </a:endParaRPr>
          </a:p>
          <a:p>
            <a:pPr>
              <a:lnSpc>
                <a:spcPct val="120000"/>
              </a:lnSpc>
              <a:spcBef>
                <a:spcPts val="0"/>
              </a:spcBef>
            </a:pPr>
            <a:endParaRPr lang="en-IE" dirty="0"/>
          </a:p>
        </p:txBody>
      </p:sp>
      <p:sp>
        <p:nvSpPr>
          <p:cNvPr id="6" name="Text Placeholder 5">
            <a:extLst>
              <a:ext uri="{FF2B5EF4-FFF2-40B4-BE49-F238E27FC236}">
                <a16:creationId xmlns:a16="http://schemas.microsoft.com/office/drawing/2014/main" id="{54289FC2-6A1E-2A7E-47E5-8D5286779134}"/>
              </a:ext>
            </a:extLst>
          </p:cNvPr>
          <p:cNvSpPr>
            <a:spLocks noGrp="1"/>
          </p:cNvSpPr>
          <p:nvPr>
            <p:ph type="body" sz="quarter" idx="43"/>
          </p:nvPr>
        </p:nvSpPr>
        <p:spPr>
          <a:xfrm>
            <a:off x="444876" y="5746711"/>
            <a:ext cx="5055171" cy="1104445"/>
          </a:xfrm>
        </p:spPr>
        <p:txBody>
          <a:bodyPr/>
          <a:lstStyle/>
          <a:p>
            <a:r>
              <a:rPr lang="en-IE" dirty="0">
                <a:hlinkClick r:id="rId3">
                  <a:extLst>
                    <a:ext uri="{A12FA001-AC4F-418D-AE19-62706E023703}">
                      <ahyp:hlinkClr xmlns:ahyp="http://schemas.microsoft.com/office/drawing/2018/hyperlinkcolor" val="tx"/>
                    </a:ext>
                  </a:extLst>
                </a:hlinkClick>
              </a:rPr>
              <a:t>Source</a:t>
            </a:r>
            <a:endParaRPr lang="en-IE" dirty="0"/>
          </a:p>
        </p:txBody>
      </p:sp>
    </p:spTree>
    <p:extLst>
      <p:ext uri="{BB962C8B-B14F-4D97-AF65-F5344CB8AC3E}">
        <p14:creationId xmlns:p14="http://schemas.microsoft.com/office/powerpoint/2010/main" val="33140831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07AD2A-1B1D-82BB-4BDA-3EE842510328}"/>
            </a:ext>
          </a:extLst>
        </p:cNvPr>
        <p:cNvGrpSpPr/>
        <p:nvPr/>
      </p:nvGrpSpPr>
      <p:grpSpPr>
        <a:xfrm>
          <a:off x="0" y="0"/>
          <a:ext cx="0" cy="0"/>
          <a:chOff x="0" y="0"/>
          <a:chExt cx="0" cy="0"/>
        </a:xfrm>
      </p:grpSpPr>
      <p:pic>
        <p:nvPicPr>
          <p:cNvPr id="6" name="Picture Placeholder 5" descr="A white speech bubble with a check mark and words&#10;&#10;Description automatically generated">
            <a:extLst>
              <a:ext uri="{FF2B5EF4-FFF2-40B4-BE49-F238E27FC236}">
                <a16:creationId xmlns:a16="http://schemas.microsoft.com/office/drawing/2014/main" id="{67674C1B-D342-7EBC-564C-BA9708443FBC}"/>
              </a:ext>
            </a:extLst>
          </p:cNvPr>
          <p:cNvPicPr>
            <a:picLocks noChangeAspect="1"/>
          </p:cNvPicPr>
          <p:nvPr/>
        </p:nvPicPr>
        <p:blipFill>
          <a:blip r:embed="rId2"/>
          <a:srcRect l="10670" r="10670"/>
          <a:stretch>
            <a:fillRect/>
          </a:stretch>
        </p:blipFill>
        <p:spPr>
          <a:xfrm>
            <a:off x="606519" y="993775"/>
            <a:ext cx="3965575" cy="3730625"/>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pic>
      <p:sp>
        <p:nvSpPr>
          <p:cNvPr id="8" name="Text Placeholder 3">
            <a:extLst>
              <a:ext uri="{FF2B5EF4-FFF2-40B4-BE49-F238E27FC236}">
                <a16:creationId xmlns:a16="http://schemas.microsoft.com/office/drawing/2014/main" id="{B93913A5-C831-FBC0-8D7C-FBDAD59E7A42}"/>
              </a:ext>
            </a:extLst>
          </p:cNvPr>
          <p:cNvSpPr>
            <a:spLocks noGrp="1"/>
          </p:cNvSpPr>
          <p:nvPr>
            <p:ph type="body" sz="quarter" idx="13"/>
          </p:nvPr>
        </p:nvSpPr>
        <p:spPr>
          <a:xfrm>
            <a:off x="5056141" y="1588346"/>
            <a:ext cx="6336216" cy="945575"/>
          </a:xfrm>
        </p:spPr>
        <p:txBody>
          <a:bodyPr>
            <a:noAutofit/>
          </a:bodyPr>
          <a:lstStyle/>
          <a:p>
            <a:r>
              <a:rPr lang="en-IE" sz="4400" b="1" dirty="0"/>
              <a:t>Core Business Area 1</a:t>
            </a:r>
          </a:p>
          <a:p>
            <a:r>
              <a:rPr lang="en-IE" sz="4100" b="1" dirty="0"/>
              <a:t>The Survey Results Are In!</a:t>
            </a:r>
          </a:p>
          <a:p>
            <a:r>
              <a:rPr lang="en-IE" sz="3200" dirty="0"/>
              <a:t>Employee Satisfaction &amp; Inclusion</a:t>
            </a:r>
          </a:p>
        </p:txBody>
      </p:sp>
      <p:sp>
        <p:nvSpPr>
          <p:cNvPr id="9" name="Text Placeholder 4">
            <a:extLst>
              <a:ext uri="{FF2B5EF4-FFF2-40B4-BE49-F238E27FC236}">
                <a16:creationId xmlns:a16="http://schemas.microsoft.com/office/drawing/2014/main" id="{E21051C2-3ECA-17F2-EB6F-B0C2382FC693}"/>
              </a:ext>
            </a:extLst>
          </p:cNvPr>
          <p:cNvSpPr>
            <a:spLocks noGrp="1"/>
          </p:cNvSpPr>
          <p:nvPr>
            <p:ph type="body" sz="quarter" idx="43"/>
          </p:nvPr>
        </p:nvSpPr>
        <p:spPr>
          <a:xfrm>
            <a:off x="4572094" y="3806157"/>
            <a:ext cx="7304311" cy="1981419"/>
          </a:xfrm>
        </p:spPr>
        <p:txBody>
          <a:bodyPr>
            <a:noAutofit/>
          </a:bodyPr>
          <a:lstStyle/>
          <a:p>
            <a:r>
              <a:rPr lang="en-US" sz="2100" dirty="0">
                <a:solidFill>
                  <a:srgbClr val="083F59"/>
                </a:solidFill>
              </a:rPr>
              <a:t>This section helps you understand the insights from your survey responses related to employee belonging, inclusive perceptions, and feelings. It provides tailored solutions, support, and resources to enhance this core area. It identifies opportunities to improve employees' sense of belonging and ensure that everyone feels valued, respected, and included. The tools and resources here are designed to help create an environment where employees feel connected and empowered, contributing to a more inclusive and supportive workplace culture.</a:t>
            </a:r>
            <a:endParaRPr lang="en-IE" sz="2100" dirty="0">
              <a:solidFill>
                <a:srgbClr val="083F59"/>
              </a:solidFill>
            </a:endParaRPr>
          </a:p>
        </p:txBody>
      </p:sp>
    </p:spTree>
    <p:extLst>
      <p:ext uri="{BB962C8B-B14F-4D97-AF65-F5344CB8AC3E}">
        <p14:creationId xmlns:p14="http://schemas.microsoft.com/office/powerpoint/2010/main" val="2704182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447B1D9-8615-C46C-1071-05C7625E71FD}"/>
              </a:ext>
            </a:extLst>
          </p:cNvPr>
          <p:cNvGraphicFramePr>
            <a:graphicFrameLocks noGrp="1"/>
          </p:cNvGraphicFramePr>
          <p:nvPr>
            <p:extLst>
              <p:ext uri="{D42A27DB-BD31-4B8C-83A1-F6EECF244321}">
                <p14:modId xmlns:p14="http://schemas.microsoft.com/office/powerpoint/2010/main" val="1021646205"/>
              </p:ext>
            </p:extLst>
          </p:nvPr>
        </p:nvGraphicFramePr>
        <p:xfrm>
          <a:off x="639762" y="365649"/>
          <a:ext cx="11237912" cy="6025650"/>
        </p:xfrm>
        <a:graphic>
          <a:graphicData uri="http://schemas.openxmlformats.org/drawingml/2006/table">
            <a:tbl>
              <a:tblPr firstRow="1" bandRow="1">
                <a:tableStyleId>{5C22544A-7EE6-4342-B048-85BDC9FD1C3A}</a:tableStyleId>
              </a:tblPr>
              <a:tblGrid>
                <a:gridCol w="2474913">
                  <a:extLst>
                    <a:ext uri="{9D8B030D-6E8A-4147-A177-3AD203B41FA5}">
                      <a16:colId xmlns:a16="http://schemas.microsoft.com/office/drawing/2014/main" val="1803576310"/>
                    </a:ext>
                  </a:extLst>
                </a:gridCol>
                <a:gridCol w="2971800">
                  <a:extLst>
                    <a:ext uri="{9D8B030D-6E8A-4147-A177-3AD203B41FA5}">
                      <a16:colId xmlns:a16="http://schemas.microsoft.com/office/drawing/2014/main" val="2740084826"/>
                    </a:ext>
                  </a:extLst>
                </a:gridCol>
                <a:gridCol w="5791199">
                  <a:extLst>
                    <a:ext uri="{9D8B030D-6E8A-4147-A177-3AD203B41FA5}">
                      <a16:colId xmlns:a16="http://schemas.microsoft.com/office/drawing/2014/main" val="525333638"/>
                    </a:ext>
                  </a:extLst>
                </a:gridCol>
              </a:tblGrid>
              <a:tr h="472551">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200" b="1" dirty="0"/>
                        <a:t>Section 1 Inclusive Culture Survey </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2000" b="0" dirty="0"/>
                        <a:t>Employee Belonging, Inclusive Perceptions &amp; Feelings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409575">
                <a:tc>
                  <a:txBody>
                    <a:bodyPr/>
                    <a:lstStyle/>
                    <a:p>
                      <a:r>
                        <a:rPr lang="en-IE" b="1" dirty="0">
                          <a:solidFill>
                            <a:schemeClr val="bg1"/>
                          </a:solidFill>
                        </a:rPr>
                        <a:t>Survey 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b="1" dirty="0">
                          <a:solidFill>
                            <a:schemeClr val="bg1"/>
                          </a:solidFill>
                        </a:rPr>
                        <a:t>Potential Responses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b="1" dirty="0">
                          <a:solidFill>
                            <a:schemeClr val="bg1"/>
                          </a:solidFill>
                        </a:rPr>
                        <a:t>Potential Solutions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90508212"/>
                  </a:ext>
                </a:extLst>
              </a:tr>
              <a:tr h="1999477">
                <a:tc rowSpan="3">
                  <a:txBody>
                    <a:bodyPr/>
                    <a:lstStyle/>
                    <a:p>
                      <a:pPr marL="0" indent="0">
                        <a:buNone/>
                      </a:pPr>
                      <a:r>
                        <a:rPr lang="en-US" b="0" dirty="0">
                          <a:solidFill>
                            <a:srgbClr val="083F59"/>
                          </a:solidFill>
                        </a:rPr>
                        <a:t>1.Do you feel that you </a:t>
                      </a:r>
                      <a:r>
                        <a:rPr lang="en-US" b="1" dirty="0">
                          <a:solidFill>
                            <a:srgbClr val="083F59"/>
                          </a:solidFill>
                        </a:rPr>
                        <a:t>belong and are valued </a:t>
                      </a:r>
                      <a:r>
                        <a:rPr lang="en-US" b="0" dirty="0">
                          <a:solidFill>
                            <a:srgbClr val="083F59"/>
                          </a:solidFill>
                        </a:rPr>
                        <a:t>as part of this company?</a:t>
                      </a:r>
                    </a:p>
                    <a:p>
                      <a:pPr marL="0" indent="0">
                        <a:buNone/>
                      </a:pPr>
                      <a:endParaRPr lang="en-US" b="1" dirty="0">
                        <a:solidFill>
                          <a:srgbClr val="083F59"/>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083F59"/>
                          </a:solidFill>
                        </a:rPr>
                        <a:t>2. Do you </a:t>
                      </a:r>
                      <a:r>
                        <a:rPr lang="en-US" b="1" dirty="0">
                          <a:solidFill>
                            <a:srgbClr val="083F59"/>
                          </a:solidFill>
                        </a:rPr>
                        <a:t>feel comfortable expressing </a:t>
                      </a:r>
                      <a:r>
                        <a:rPr lang="en-US" b="0" dirty="0">
                          <a:solidFill>
                            <a:srgbClr val="083F59"/>
                          </a:solidFill>
                        </a:rPr>
                        <a:t>your ideas and opinions at 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solidFill>
                          <a:srgbClr val="083F59"/>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solidFill>
                            <a:srgbClr val="083F59"/>
                          </a:solidFill>
                        </a:rPr>
                        <a:t>3. Do you believe the company </a:t>
                      </a:r>
                      <a:r>
                        <a:rPr lang="en-US" b="1" dirty="0">
                          <a:solidFill>
                            <a:srgbClr val="083F59"/>
                          </a:solidFill>
                        </a:rPr>
                        <a:t>actively promotes </a:t>
                      </a:r>
                      <a:r>
                        <a:rPr lang="en-US" b="0" dirty="0">
                          <a:solidFill>
                            <a:srgbClr val="083F59"/>
                          </a:solidFill>
                        </a:rPr>
                        <a:t>a culture of inclusivity and belonging?</a:t>
                      </a:r>
                      <a:endParaRPr lang="en-IE" b="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p>
                      <a:pPr marL="285750" indent="-285750">
                        <a:buFont typeface="Wingdings" panose="05000000000000000000" pitchFamily="2" charset="2"/>
                        <a:buChar char="v"/>
                      </a:pPr>
                      <a:r>
                        <a:rPr lang="en-IE" b="1" dirty="0">
                          <a:solidFill>
                            <a:srgbClr val="083F59"/>
                          </a:solidFill>
                        </a:rPr>
                        <a:t>Good: </a:t>
                      </a:r>
                      <a:r>
                        <a:rPr lang="en-US" i="1" dirty="0">
                          <a:solidFill>
                            <a:srgbClr val="083F59"/>
                          </a:solidFill>
                        </a:rPr>
                        <a:t>"</a:t>
                      </a:r>
                      <a:r>
                        <a:rPr lang="en-IE" i="1" dirty="0">
                          <a:solidFill>
                            <a:srgbClr val="083F59"/>
                          </a:solidFill>
                        </a:rPr>
                        <a:t>Strongly Agree</a:t>
                      </a:r>
                      <a:r>
                        <a:rPr lang="en-US" i="1" dirty="0">
                          <a:solidFill>
                            <a:srgbClr val="083F59"/>
                          </a:solidFill>
                        </a:rPr>
                        <a:t>"</a:t>
                      </a:r>
                      <a:r>
                        <a:rPr lang="en-IE" i="1" dirty="0">
                          <a:solidFill>
                            <a:srgbClr val="083F59"/>
                          </a:solidFill>
                        </a:rPr>
                        <a:t> or </a:t>
                      </a:r>
                      <a:r>
                        <a:rPr lang="en-US" i="1" dirty="0">
                          <a:solidFill>
                            <a:srgbClr val="083F59"/>
                          </a:solidFill>
                        </a:rPr>
                        <a:t>"</a:t>
                      </a:r>
                      <a:r>
                        <a:rPr lang="en-IE" i="1" dirty="0">
                          <a:solidFill>
                            <a:srgbClr val="083F59"/>
                          </a:solidFill>
                        </a:rPr>
                        <a:t>Yes</a:t>
                      </a:r>
                      <a:r>
                        <a:rPr lang="en-US" i="1" dirty="0">
                          <a:solidFill>
                            <a:srgbClr val="083F59"/>
                          </a:solidFill>
                        </a:rPr>
                        <a:t>"</a:t>
                      </a:r>
                      <a:endParaRPr lang="en-IE" i="1" dirty="0">
                        <a:solidFill>
                          <a:srgbClr val="083F59"/>
                        </a:solidFill>
                      </a:endParaRPr>
                    </a:p>
                    <a:p>
                      <a:pPr marL="0" indent="0">
                        <a:buFont typeface="Wingdings" panose="05000000000000000000" pitchFamily="2" charset="2"/>
                        <a:buNone/>
                      </a:pPr>
                      <a:endParaRPr lang="en-IE" i="1" dirty="0">
                        <a:solidFill>
                          <a:srgbClr val="083F59"/>
                        </a:solidFill>
                      </a:endParaRPr>
                    </a:p>
                    <a:p>
                      <a:pPr marL="0" indent="0">
                        <a:buFont typeface="Wingdings" panose="05000000000000000000" pitchFamily="2" charset="2"/>
                        <a:buNone/>
                      </a:pPr>
                      <a:r>
                        <a:rPr lang="en-US" sz="1800" b="1" kern="1200" dirty="0">
                          <a:solidFill>
                            <a:srgbClr val="083F59"/>
                          </a:solidFill>
                          <a:latin typeface="+mn-lt"/>
                          <a:ea typeface="+mn-ea"/>
                          <a:cs typeface="+mn-cs"/>
                        </a:rPr>
                        <a:t>Indicates employees feel valued and comfortable expressing opinions and see efforts to promote inclusivity.</a:t>
                      </a:r>
                    </a:p>
                    <a:p>
                      <a:pPr marL="0" indent="0">
                        <a:buFont typeface="Wingdings" panose="05000000000000000000" pitchFamily="2" charset="2"/>
                        <a:buNone/>
                      </a:pPr>
                      <a:endParaRPr lang="en-IE" dirty="0">
                        <a:solidFill>
                          <a:srgbClr val="083F59"/>
                        </a:solidFill>
                      </a:endParaRPr>
                    </a:p>
                    <a:p>
                      <a:pPr marL="285750" indent="-285750">
                        <a:buFont typeface="Wingdings" panose="05000000000000000000" pitchFamily="2" charset="2"/>
                        <a:buChar char="v"/>
                      </a:pPr>
                      <a:r>
                        <a:rPr lang="en-IE" b="1" dirty="0">
                          <a:solidFill>
                            <a:srgbClr val="083F59"/>
                          </a:solidFill>
                        </a:rPr>
                        <a:t>Bad: </a:t>
                      </a:r>
                      <a:r>
                        <a:rPr lang="en-US" i="1" dirty="0">
                          <a:solidFill>
                            <a:srgbClr val="083F59"/>
                          </a:solidFill>
                        </a:rPr>
                        <a:t>"</a:t>
                      </a:r>
                      <a:r>
                        <a:rPr lang="en-IE" i="1" dirty="0">
                          <a:solidFill>
                            <a:srgbClr val="083F59"/>
                          </a:solidFill>
                        </a:rPr>
                        <a:t>Disagree</a:t>
                      </a:r>
                      <a:r>
                        <a:rPr lang="en-US" i="1" dirty="0">
                          <a:solidFill>
                            <a:srgbClr val="083F59"/>
                          </a:solidFill>
                        </a:rPr>
                        <a:t>"</a:t>
                      </a:r>
                      <a:r>
                        <a:rPr lang="en-IE" i="1" dirty="0">
                          <a:solidFill>
                            <a:srgbClr val="083F59"/>
                          </a:solidFill>
                        </a:rPr>
                        <a:t>, </a:t>
                      </a:r>
                      <a:r>
                        <a:rPr lang="en-US" i="1" dirty="0">
                          <a:solidFill>
                            <a:srgbClr val="083F59"/>
                          </a:solidFill>
                        </a:rPr>
                        <a:t>"</a:t>
                      </a:r>
                      <a:r>
                        <a:rPr lang="en-IE" i="1" dirty="0">
                          <a:solidFill>
                            <a:srgbClr val="083F59"/>
                          </a:solidFill>
                        </a:rPr>
                        <a:t>Strongly Disagree</a:t>
                      </a:r>
                      <a:r>
                        <a:rPr lang="en-US" i="1" dirty="0">
                          <a:solidFill>
                            <a:srgbClr val="083F59"/>
                          </a:solidFill>
                        </a:rPr>
                        <a:t>"</a:t>
                      </a:r>
                      <a:r>
                        <a:rPr lang="en-IE" i="1" dirty="0">
                          <a:solidFill>
                            <a:srgbClr val="083F59"/>
                          </a:solidFill>
                        </a:rPr>
                        <a:t> or </a:t>
                      </a:r>
                      <a:r>
                        <a:rPr lang="en-US" i="1" dirty="0">
                          <a:solidFill>
                            <a:srgbClr val="083F59"/>
                          </a:solidFill>
                        </a:rPr>
                        <a:t>"</a:t>
                      </a:r>
                      <a:r>
                        <a:rPr lang="en-IE" i="1" dirty="0">
                          <a:solidFill>
                            <a:srgbClr val="083F59"/>
                          </a:solidFill>
                        </a:rPr>
                        <a:t>No</a:t>
                      </a:r>
                      <a:r>
                        <a:rPr lang="en-US" i="1" dirty="0">
                          <a:solidFill>
                            <a:srgbClr val="083F59"/>
                          </a:solidFill>
                        </a:rPr>
                        <a:t>"</a:t>
                      </a:r>
                      <a:endParaRPr lang="en-IE" i="1" dirty="0">
                        <a:solidFill>
                          <a:srgbClr val="083F59"/>
                        </a:solidFill>
                      </a:endParaRPr>
                    </a:p>
                    <a:p>
                      <a:pPr marL="0" indent="0">
                        <a:buFont typeface="Wingdings" panose="05000000000000000000" pitchFamily="2" charset="2"/>
                        <a:buNone/>
                      </a:pPr>
                      <a:endParaRPr lang="en-IE" i="1" dirty="0">
                        <a:solidFill>
                          <a:srgbClr val="083F59"/>
                        </a:solidFill>
                      </a:endParaRPr>
                    </a:p>
                    <a:p>
                      <a:pPr marL="0" indent="0">
                        <a:buFont typeface="Wingdings" panose="05000000000000000000" pitchFamily="2" charset="2"/>
                        <a:buNone/>
                      </a:pPr>
                      <a:r>
                        <a:rPr lang="en-US" b="1" dirty="0">
                          <a:solidFill>
                            <a:srgbClr val="083F59"/>
                          </a:solidFill>
                        </a:rPr>
                        <a:t>Indicates feelings of exclusion, discomfort in sharing ideas, and a lack of visible inclusivity efforts.</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285750" indent="-285750">
                        <a:buFont typeface="Wingdings" panose="05000000000000000000" pitchFamily="2" charset="2"/>
                        <a:buChar char="§"/>
                      </a:pPr>
                      <a:r>
                        <a:rPr lang="en-US" sz="1800" b="1" i="0" kern="1200" dirty="0">
                          <a:solidFill>
                            <a:srgbClr val="083F59"/>
                          </a:solidFill>
                          <a:latin typeface="+mn-lt"/>
                          <a:ea typeface="+mn-ea"/>
                          <a:cs typeface="+mn-cs"/>
                        </a:rPr>
                        <a:t>Address Exclusion: </a:t>
                      </a:r>
                      <a:r>
                        <a:rPr lang="en-US" sz="1800" i="0" kern="1200" dirty="0">
                          <a:solidFill>
                            <a:srgbClr val="083F59"/>
                          </a:solidFill>
                          <a:latin typeface="+mn-lt"/>
                          <a:ea typeface="+mn-ea"/>
                          <a:cs typeface="+mn-cs"/>
                        </a:rPr>
                        <a:t>Implement focus groups or anonymous feedback channels to understand why employees feel undervalued or uncomfortable.</a:t>
                      </a:r>
                    </a:p>
                    <a:p>
                      <a:pPr marL="285750" indent="-285750">
                        <a:buFont typeface="Wingdings" panose="05000000000000000000" pitchFamily="2" charset="2"/>
                        <a:buChar char="§"/>
                      </a:pPr>
                      <a:r>
                        <a:rPr lang="en-US" sz="1800" b="1" i="0" kern="1200" dirty="0">
                          <a:solidFill>
                            <a:srgbClr val="083F59"/>
                          </a:solidFill>
                          <a:latin typeface="+mn-lt"/>
                          <a:ea typeface="+mn-ea"/>
                          <a:cs typeface="+mn-cs"/>
                        </a:rPr>
                        <a:t>Promote Inclusion: </a:t>
                      </a:r>
                      <a:r>
                        <a:rPr lang="en-US" sz="1800" i="0" kern="1200" dirty="0">
                          <a:solidFill>
                            <a:srgbClr val="083F59"/>
                          </a:solidFill>
                          <a:latin typeface="+mn-lt"/>
                          <a:ea typeface="+mn-ea"/>
                          <a:cs typeface="+mn-cs"/>
                        </a:rPr>
                        <a:t>Organize team-building activities or recognition programs to celebrate diverse contributions.</a:t>
                      </a:r>
                    </a:p>
                    <a:p>
                      <a:pPr marL="285750" indent="-285750">
                        <a:buFont typeface="Wingdings" panose="05000000000000000000" pitchFamily="2" charset="2"/>
                        <a:buChar char="§"/>
                      </a:pPr>
                      <a:r>
                        <a:rPr lang="en-US" sz="1800" b="1" i="0" kern="1200" dirty="0">
                          <a:solidFill>
                            <a:srgbClr val="083F59"/>
                          </a:solidFill>
                          <a:latin typeface="+mn-lt"/>
                          <a:ea typeface="+mn-ea"/>
                          <a:cs typeface="+mn-cs"/>
                        </a:rPr>
                        <a:t>Training: </a:t>
                      </a:r>
                      <a:r>
                        <a:rPr lang="en-US" sz="1800" i="0" kern="1200" dirty="0">
                          <a:solidFill>
                            <a:srgbClr val="083F59"/>
                          </a:solidFill>
                          <a:latin typeface="+mn-lt"/>
                          <a:ea typeface="+mn-ea"/>
                          <a:cs typeface="+mn-cs"/>
                        </a:rPr>
                        <a:t>Offer inclusivity and psychological safety training for employees and leaders.</a:t>
                      </a:r>
                      <a:endParaRPr lang="en-IE" sz="1800" i="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72673918"/>
                  </a:ext>
                </a:extLst>
              </a:tr>
              <a:tr h="412314">
                <a:tc vMerge="1">
                  <a:txBody>
                    <a:bodyPr/>
                    <a:lstStyle/>
                    <a:p>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marL="285750" indent="-285750">
                        <a:buFont typeface="Wingdings" panose="05000000000000000000" pitchFamily="2" charset="2"/>
                        <a:buChar char="v"/>
                      </a:pP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Wingdings" panose="05000000000000000000" pitchFamily="2" charset="2"/>
                        <a:buNone/>
                      </a:pPr>
                      <a:r>
                        <a:rPr lang="en-IE" sz="1800" b="1" kern="1200" dirty="0">
                          <a:solidFill>
                            <a:schemeClr val="lt1"/>
                          </a:solidFill>
                          <a:latin typeface="+mn-lt"/>
                          <a:ea typeface="+mn-ea"/>
                          <a:cs typeface="+mn-cs"/>
                        </a:rPr>
                        <a:t>Supports and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105256404"/>
                  </a:ext>
                </a:extLst>
              </a:tr>
              <a:tr h="2460561">
                <a:tc vMerge="1">
                  <a:txBody>
                    <a:bodyPr/>
                    <a:lstStyle/>
                    <a:p>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marL="285750" indent="-285750">
                        <a:buFont typeface="Wingdings" panose="05000000000000000000" pitchFamily="2" charset="2"/>
                        <a:buChar char="v"/>
                      </a:pPr>
                      <a:r>
                        <a:rPr lang="en-US" sz="1800" b="1" kern="1200" dirty="0">
                          <a:solidFill>
                            <a:srgbClr val="083F59"/>
                          </a:solidFill>
                          <a:latin typeface="+mn-lt"/>
                          <a:ea typeface="+mn-ea"/>
                          <a:cs typeface="+mn-cs"/>
                        </a:rPr>
                        <a:t>Psychological Safety: </a:t>
                      </a:r>
                      <a:r>
                        <a:rPr lang="en-US" sz="1800" kern="1200" dirty="0">
                          <a:solidFill>
                            <a:srgbClr val="083F59"/>
                          </a:solidFill>
                          <a:latin typeface="+mn-lt"/>
                          <a:ea typeface="+mn-ea"/>
                          <a:cs typeface="+mn-cs"/>
                        </a:rPr>
                        <a:t>Communication Tip Sheet for People Leaders </a:t>
                      </a:r>
                    </a:p>
                    <a:p>
                      <a:pPr marL="285750" indent="-285750">
                        <a:buFont typeface="Wingdings" panose="05000000000000000000" pitchFamily="2" charset="2"/>
                        <a:buChar char="v"/>
                      </a:pPr>
                      <a:r>
                        <a:rPr lang="en-US" dirty="0">
                          <a:solidFill>
                            <a:srgbClr val="083F59"/>
                          </a:solidFill>
                        </a:rPr>
                        <a:t>Partner with DEI support companies and local councils  to develop inclusion strategies.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dirty="0">
                          <a:solidFill>
                            <a:srgbClr val="083F59"/>
                          </a:solidFill>
                        </a:rPr>
                        <a:t>Use tools like </a:t>
                      </a:r>
                      <a:r>
                        <a:rPr lang="en-US" b="1" dirty="0">
                          <a:solidFill>
                            <a:srgbClr val="083F59"/>
                          </a:solidFill>
                          <a:hlinkClick r:id="rId2"/>
                        </a:rPr>
                        <a:t>Culture Amp</a:t>
                      </a:r>
                      <a:r>
                        <a:rPr lang="en-US" dirty="0">
                          <a:solidFill>
                            <a:srgbClr val="083F59"/>
                          </a:solidFill>
                          <a:hlinkClick r:id="rId2"/>
                        </a:rPr>
                        <a:t> </a:t>
                      </a:r>
                      <a:r>
                        <a:rPr lang="en-US" dirty="0">
                          <a:solidFill>
                            <a:srgbClr val="083F59"/>
                          </a:solidFill>
                        </a:rPr>
                        <a:t>to monitor employee sentiment and measure progress. </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dirty="0">
                          <a:solidFill>
                            <a:srgbClr val="083F59"/>
                          </a:solidFill>
                        </a:rPr>
                        <a:t>Host </a:t>
                      </a:r>
                      <a:r>
                        <a:rPr lang="en-US" b="1" dirty="0">
                          <a:solidFill>
                            <a:srgbClr val="083F59"/>
                          </a:solidFill>
                        </a:rPr>
                        <a:t>workshops</a:t>
                      </a:r>
                      <a:r>
                        <a:rPr lang="en-US" dirty="0">
                          <a:solidFill>
                            <a:srgbClr val="083F59"/>
                          </a:solidFill>
                        </a:rPr>
                        <a:t> on active listening and empathetic communication.</a:t>
                      </a:r>
                      <a:endParaRPr lang="en-IE" sz="18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97571828"/>
                  </a:ext>
                </a:extLst>
              </a:tr>
            </a:tbl>
          </a:graphicData>
        </a:graphic>
      </p:graphicFrame>
    </p:spTree>
    <p:extLst>
      <p:ext uri="{BB962C8B-B14F-4D97-AF65-F5344CB8AC3E}">
        <p14:creationId xmlns:p14="http://schemas.microsoft.com/office/powerpoint/2010/main" val="3018645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9AF7D8B-5278-D8A5-CBF1-0881FDA79214}"/>
              </a:ext>
            </a:extLst>
          </p:cNvPr>
          <p:cNvSpPr>
            <a:spLocks noGrp="1"/>
          </p:cNvSpPr>
          <p:nvPr>
            <p:ph type="body" sz="quarter" idx="18"/>
          </p:nvPr>
        </p:nvSpPr>
        <p:spPr>
          <a:xfrm>
            <a:off x="884105" y="1402423"/>
            <a:ext cx="10595237" cy="3849918"/>
          </a:xfrm>
        </p:spPr>
        <p:txBody>
          <a:bodyPr/>
          <a:lstStyle/>
          <a:p>
            <a:pPr marL="0" indent="0"/>
            <a:r>
              <a:rPr lang="en-US" sz="2200" dirty="0"/>
              <a:t>In today’s dynamic and diverse business environment, having a sense of belonging and inclusivity is not just a desirable goal—it is essential for the success of any company, including small and medium enterprises (SMEs). A culture of belonging ensures that employees feel valued, respected, and connected to their workplace, while inclusivity empowers individuals to express their ideas and perspectives without fear of judgment or exclusion. </a:t>
            </a:r>
          </a:p>
          <a:p>
            <a:pPr marL="0" indent="0"/>
            <a:r>
              <a:rPr lang="en-US" sz="2200" dirty="0"/>
              <a:t>For SMEs, where teams are often smaller and more interconnected, cultivating such a culture can have a profound impact. Employees who feel they belong are more engaged, motivated, and productive, which in turn drives innovation and business growth. Inclusivity further strengthens workplace relationships by encouraging collaboration and open communication, allowing diverse perspectives to thrive.</a:t>
            </a:r>
          </a:p>
          <a:p>
            <a:pPr marL="0" indent="0"/>
            <a:r>
              <a:rPr lang="en-US" sz="2200" dirty="0"/>
              <a:t>By actively promoting these values, SMEs can create an environment where every employee feels heard, valued, and supported—laying the foundation for a positive workplace culture that contributes to the long-term success of the company.</a:t>
            </a:r>
            <a:endParaRPr lang="en-IE" sz="2200" dirty="0"/>
          </a:p>
        </p:txBody>
      </p:sp>
      <p:sp>
        <p:nvSpPr>
          <p:cNvPr id="5" name="Text Placeholder 4">
            <a:extLst>
              <a:ext uri="{FF2B5EF4-FFF2-40B4-BE49-F238E27FC236}">
                <a16:creationId xmlns:a16="http://schemas.microsoft.com/office/drawing/2014/main" id="{E5C029E4-7869-9F87-6607-48B4074A189D}"/>
              </a:ext>
            </a:extLst>
          </p:cNvPr>
          <p:cNvSpPr>
            <a:spLocks noGrp="1"/>
          </p:cNvSpPr>
          <p:nvPr>
            <p:ph type="body" sz="quarter" idx="16"/>
          </p:nvPr>
        </p:nvSpPr>
        <p:spPr>
          <a:xfrm>
            <a:off x="798379" y="485378"/>
            <a:ext cx="10595237" cy="803654"/>
          </a:xfrm>
        </p:spPr>
        <p:txBody>
          <a:bodyPr/>
          <a:lstStyle/>
          <a:p>
            <a:r>
              <a:rPr lang="en-US" sz="2800" dirty="0">
                <a:solidFill>
                  <a:srgbClr val="702E8C"/>
                </a:solidFill>
              </a:rPr>
              <a:t>Introduction: </a:t>
            </a:r>
            <a:r>
              <a:rPr lang="en-US" sz="2800" b="0" dirty="0">
                <a:solidFill>
                  <a:srgbClr val="702E8C"/>
                </a:solidFill>
              </a:rPr>
              <a:t>Creating a Culture of Belonging and Inclusivity in the Workplace</a:t>
            </a:r>
            <a:endParaRPr lang="en-IE" sz="2800" b="0" dirty="0">
              <a:solidFill>
                <a:srgbClr val="702E8C"/>
              </a:solidFill>
            </a:endParaRPr>
          </a:p>
        </p:txBody>
      </p:sp>
    </p:spTree>
    <p:extLst>
      <p:ext uri="{BB962C8B-B14F-4D97-AF65-F5344CB8AC3E}">
        <p14:creationId xmlns:p14="http://schemas.microsoft.com/office/powerpoint/2010/main" val="41881322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43BE23-F08A-059D-D9C9-E05474E7134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6CAAB520-8858-F482-68B4-6DD0FB3A96E7}"/>
              </a:ext>
            </a:extLst>
          </p:cNvPr>
          <p:cNvSpPr>
            <a:spLocks noGrp="1"/>
          </p:cNvSpPr>
          <p:nvPr>
            <p:ph type="body" sz="quarter" idx="18"/>
          </p:nvPr>
        </p:nvSpPr>
        <p:spPr>
          <a:xfrm>
            <a:off x="884105" y="1307173"/>
            <a:ext cx="10595237" cy="3849918"/>
          </a:xfrm>
        </p:spPr>
        <p:txBody>
          <a:bodyPr/>
          <a:lstStyle/>
          <a:p>
            <a:pPr marL="0" indent="0"/>
            <a:r>
              <a:rPr lang="en-US" sz="2200" dirty="0"/>
              <a:t>For companies, creating a culture of belonging and inclusivity means intentionally building an environment where every employee feels respected, valued, and connected to the company, regardless of their background, role, or identity. It involves ensuring that everyone has an equal opportunity to contribute, share their ideas, and feel safe being their authentic selves at work.</a:t>
            </a:r>
          </a:p>
          <a:p>
            <a:pPr marL="0" indent="0"/>
            <a:r>
              <a:rPr lang="en-US" sz="2200" dirty="0"/>
              <a:t>This culture goes beyond surface-level diversity efforts and focuses on inclusion, where differences are embraced and leveraged to foster collaboration and innovation. Employees are not just "invited to the table" but are empowered to participate meaningfully and feel that their contributions matter.</a:t>
            </a:r>
          </a:p>
          <a:p>
            <a:pPr marL="0" indent="0"/>
            <a:r>
              <a:rPr lang="en-US" sz="2200" dirty="0"/>
              <a:t>The purpose of cultivating such a culture is to create a workplace where employees thrive both individually and collectively. In SMEs, where personal interactions and collaboration are critical, an inclusive culture builds trust and significantly strengthens employee morale and loyalty. Companies are in a better position to attract, retain, and develop top talent. Additionally, such cultures promote fairness and equity, which align with broader societal values and contribute to a company’s long-term success and reputation.</a:t>
            </a:r>
            <a:endParaRPr lang="en-IE" sz="2200" dirty="0"/>
          </a:p>
        </p:txBody>
      </p:sp>
      <p:sp>
        <p:nvSpPr>
          <p:cNvPr id="5" name="Text Placeholder 4">
            <a:extLst>
              <a:ext uri="{FF2B5EF4-FFF2-40B4-BE49-F238E27FC236}">
                <a16:creationId xmlns:a16="http://schemas.microsoft.com/office/drawing/2014/main" id="{D78F342D-798A-E045-7813-4FF22322DA0C}"/>
              </a:ext>
            </a:extLst>
          </p:cNvPr>
          <p:cNvSpPr>
            <a:spLocks noGrp="1"/>
          </p:cNvSpPr>
          <p:nvPr>
            <p:ph type="body" sz="quarter" idx="16"/>
          </p:nvPr>
        </p:nvSpPr>
        <p:spPr>
          <a:xfrm>
            <a:off x="884104" y="399653"/>
            <a:ext cx="10595237" cy="803654"/>
          </a:xfrm>
        </p:spPr>
        <p:txBody>
          <a:bodyPr/>
          <a:lstStyle/>
          <a:p>
            <a:r>
              <a:rPr lang="en-US" sz="2800" dirty="0">
                <a:solidFill>
                  <a:srgbClr val="702E8C"/>
                </a:solidFill>
              </a:rPr>
              <a:t>Definition and Need: </a:t>
            </a:r>
            <a:r>
              <a:rPr lang="en-US" sz="2800" b="0" dirty="0">
                <a:solidFill>
                  <a:srgbClr val="702E8C"/>
                </a:solidFill>
              </a:rPr>
              <a:t>Creating a Culture of Belonging and Inclusivity in the Workplace</a:t>
            </a:r>
            <a:endParaRPr lang="en-IE" sz="2800" b="0" dirty="0">
              <a:solidFill>
                <a:srgbClr val="702E8C"/>
              </a:solidFill>
            </a:endParaRPr>
          </a:p>
        </p:txBody>
      </p:sp>
    </p:spTree>
    <p:extLst>
      <p:ext uri="{BB962C8B-B14F-4D97-AF65-F5344CB8AC3E}">
        <p14:creationId xmlns:p14="http://schemas.microsoft.com/office/powerpoint/2010/main" val="1065157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1068023" y="4432587"/>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CDD55C-25F6-DE1F-1950-19912BA4BDDA}"/>
              </a:ext>
            </a:extLst>
          </p:cNvPr>
          <p:cNvSpPr>
            <a:spLocks noGrp="1"/>
          </p:cNvSpPr>
          <p:nvPr>
            <p:ph type="body" sz="quarter" idx="18"/>
          </p:nvPr>
        </p:nvSpPr>
        <p:spPr>
          <a:xfrm>
            <a:off x="841242" y="2020680"/>
            <a:ext cx="3540258" cy="3849918"/>
          </a:xfrm>
        </p:spPr>
        <p:txBody>
          <a:bodyPr/>
          <a:lstStyle/>
          <a:p>
            <a:pPr marL="342900" indent="-342900">
              <a:buFont typeface="Wingdings" panose="05000000000000000000" pitchFamily="2" charset="2"/>
              <a:buChar char="v"/>
            </a:pPr>
            <a:r>
              <a:rPr lang="en-US" sz="2200" dirty="0"/>
              <a:t>The Returns On Inclusion And Costs Of Exclusion </a:t>
            </a:r>
          </a:p>
          <a:p>
            <a:pPr marL="342900" indent="-342900">
              <a:buFont typeface="Wingdings" panose="05000000000000000000" pitchFamily="2" charset="2"/>
              <a:buChar char="v"/>
            </a:pPr>
            <a:r>
              <a:rPr lang="en-US" sz="2200" dirty="0"/>
              <a:t>Employees Want It Yet Employers Struggle to “See” It</a:t>
            </a:r>
          </a:p>
          <a:p>
            <a:pPr marL="342900" indent="-342900">
              <a:buFont typeface="Wingdings" panose="05000000000000000000" pitchFamily="2" charset="2"/>
              <a:buChar char="v"/>
            </a:pPr>
            <a:r>
              <a:rPr lang="en-US" sz="2200" dirty="0"/>
              <a:t>Employees’ Day-to-Day Reality: Inclusion and Exclusion Coexist </a:t>
            </a:r>
          </a:p>
          <a:p>
            <a:pPr marL="342900" indent="-342900">
              <a:buFont typeface="Wingdings" panose="05000000000000000000" pitchFamily="2" charset="2"/>
              <a:buChar char="v"/>
            </a:pPr>
            <a:r>
              <a:rPr lang="en-US" sz="2200" dirty="0"/>
              <a:t>Bringing Inclusion Into View: Solutions for Leaders</a:t>
            </a:r>
          </a:p>
        </p:txBody>
      </p:sp>
      <p:sp>
        <p:nvSpPr>
          <p:cNvPr id="3" name="Text Placeholder 2">
            <a:extLst>
              <a:ext uri="{FF2B5EF4-FFF2-40B4-BE49-F238E27FC236}">
                <a16:creationId xmlns:a16="http://schemas.microsoft.com/office/drawing/2014/main" id="{B62E8095-E7BA-0394-3F4E-27AA7076EEBD}"/>
              </a:ext>
            </a:extLst>
          </p:cNvPr>
          <p:cNvSpPr>
            <a:spLocks noGrp="1"/>
          </p:cNvSpPr>
          <p:nvPr>
            <p:ph type="body" sz="quarter" idx="16"/>
          </p:nvPr>
        </p:nvSpPr>
        <p:spPr>
          <a:xfrm>
            <a:off x="798381" y="359776"/>
            <a:ext cx="3583119" cy="803654"/>
          </a:xfrm>
        </p:spPr>
        <p:txBody>
          <a:bodyPr/>
          <a:lstStyle/>
          <a:p>
            <a:r>
              <a:rPr lang="en-IE" sz="2800" dirty="0">
                <a:solidFill>
                  <a:srgbClr val="702E8C"/>
                </a:solidFill>
              </a:rPr>
              <a:t>Day to Day Experiences of Workplace Inclusion and Exclusion</a:t>
            </a:r>
          </a:p>
        </p:txBody>
      </p:sp>
      <p:pic>
        <p:nvPicPr>
          <p:cNvPr id="5" name="Picture 4">
            <a:extLst>
              <a:ext uri="{FF2B5EF4-FFF2-40B4-BE49-F238E27FC236}">
                <a16:creationId xmlns:a16="http://schemas.microsoft.com/office/drawing/2014/main" id="{C765BE29-6E03-268F-D0B4-B0CC0DA95965}"/>
              </a:ext>
            </a:extLst>
          </p:cNvPr>
          <p:cNvPicPr>
            <a:picLocks noChangeAspect="1"/>
          </p:cNvPicPr>
          <p:nvPr/>
        </p:nvPicPr>
        <p:blipFill>
          <a:blip r:embed="rId2" cstate="email">
            <a:extLst>
              <a:ext uri="{28A0092B-C50C-407E-A947-70E740481C1C}">
                <a14:useLocalDpi xmlns:a14="http://schemas.microsoft.com/office/drawing/2010/main"/>
              </a:ext>
            </a:extLst>
          </a:blip>
          <a:srcRect l="3335"/>
          <a:stretch/>
        </p:blipFill>
        <p:spPr>
          <a:xfrm>
            <a:off x="4514852" y="226648"/>
            <a:ext cx="7334250" cy="4486672"/>
          </a:xfrm>
          <a:prstGeom prst="flowChartAlternateProcess">
            <a:avLst/>
          </a:prstGeom>
        </p:spPr>
      </p:pic>
      <p:pic>
        <p:nvPicPr>
          <p:cNvPr id="6" name="Picture 5">
            <a:extLst>
              <a:ext uri="{FF2B5EF4-FFF2-40B4-BE49-F238E27FC236}">
                <a16:creationId xmlns:a16="http://schemas.microsoft.com/office/drawing/2014/main" id="{E1C9270C-B658-95FF-8C67-F5B81183B78D}"/>
              </a:ext>
            </a:extLst>
          </p:cNvPr>
          <p:cNvPicPr>
            <a:picLocks noChangeAspect="1"/>
          </p:cNvPicPr>
          <p:nvPr/>
        </p:nvPicPr>
        <p:blipFill>
          <a:blip r:embed="rId3"/>
          <a:srcRect l="44837" t="22521" b="48513"/>
          <a:stretch/>
        </p:blipFill>
        <p:spPr>
          <a:xfrm>
            <a:off x="4514852" y="4333044"/>
            <a:ext cx="4477316" cy="1484520"/>
          </a:xfrm>
          <a:prstGeom prst="rect">
            <a:avLst/>
          </a:prstGeom>
          <a:ln>
            <a:noFill/>
          </a:ln>
          <a:effectLst>
            <a:outerShdw blurRad="292100" dist="139700" dir="2700000" algn="tl" rotWithShape="0">
              <a:srgbClr val="333333">
                <a:alpha val="65000"/>
              </a:srgbClr>
            </a:outerShdw>
          </a:effectLst>
        </p:spPr>
      </p:pic>
      <p:sp>
        <p:nvSpPr>
          <p:cNvPr id="7" name="TextBox 6">
            <a:extLst>
              <a:ext uri="{FF2B5EF4-FFF2-40B4-BE49-F238E27FC236}">
                <a16:creationId xmlns:a16="http://schemas.microsoft.com/office/drawing/2014/main" id="{C0350AA9-27AD-8BF1-00BC-BD636B4BF138}"/>
              </a:ext>
            </a:extLst>
          </p:cNvPr>
          <p:cNvSpPr txBox="1"/>
          <p:nvPr/>
        </p:nvSpPr>
        <p:spPr>
          <a:xfrm>
            <a:off x="9096945" y="4919016"/>
            <a:ext cx="2647380" cy="523220"/>
          </a:xfrm>
          <a:prstGeom prst="rect">
            <a:avLst/>
          </a:prstGeom>
          <a:solidFill>
            <a:srgbClr val="ED028C"/>
          </a:solidFill>
        </p:spPr>
        <p:txBody>
          <a:bodyPr wrap="square" rtlCol="0" anchor="ctr">
            <a:spAutoFit/>
          </a:bodyPr>
          <a:lstStyle/>
          <a:p>
            <a:r>
              <a:rPr lang="en-US" sz="2800" b="1" dirty="0">
                <a:solidFill>
                  <a:schemeClr val="bg1"/>
                </a:solidFill>
                <a:hlinkClick r:id="rId4">
                  <a:extLst>
                    <a:ext uri="{A12FA001-AC4F-418D-AE19-62706E023703}">
                      <ahyp:hlinkClr xmlns:ahyp="http://schemas.microsoft.com/office/drawing/2018/hyperlinkcolor" val="tx"/>
                    </a:ext>
                  </a:extLst>
                </a:hlinkClick>
              </a:rPr>
              <a:t>Read Report</a:t>
            </a:r>
            <a:endParaRPr lang="en-IE" sz="2800" b="1" dirty="0">
              <a:solidFill>
                <a:schemeClr val="bg1"/>
              </a:solidFill>
            </a:endParaRPr>
          </a:p>
        </p:txBody>
      </p:sp>
      <p:sp>
        <p:nvSpPr>
          <p:cNvPr id="8" name="TextBox 7">
            <a:extLst>
              <a:ext uri="{FF2B5EF4-FFF2-40B4-BE49-F238E27FC236}">
                <a16:creationId xmlns:a16="http://schemas.microsoft.com/office/drawing/2014/main" id="{9390536A-694B-66C2-7A28-B9241DFFDEC6}"/>
              </a:ext>
            </a:extLst>
          </p:cNvPr>
          <p:cNvSpPr txBox="1"/>
          <p:nvPr/>
        </p:nvSpPr>
        <p:spPr>
          <a:xfrm>
            <a:off x="4381500" y="5870598"/>
            <a:ext cx="5305425" cy="369332"/>
          </a:xfrm>
          <a:prstGeom prst="rect">
            <a:avLst/>
          </a:prstGeom>
          <a:noFill/>
        </p:spPr>
        <p:txBody>
          <a:bodyPr wrap="square" rtlCol="0">
            <a:spAutoFit/>
          </a:bodyPr>
          <a:lstStyle/>
          <a:p>
            <a:r>
              <a:rPr lang="en-IE" dirty="0"/>
              <a:t>Source Jump Solutions for Equality at Work</a:t>
            </a:r>
          </a:p>
        </p:txBody>
      </p:sp>
    </p:spTree>
    <p:extLst>
      <p:ext uri="{BB962C8B-B14F-4D97-AF65-F5344CB8AC3E}">
        <p14:creationId xmlns:p14="http://schemas.microsoft.com/office/powerpoint/2010/main" val="484295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descr="A group of colorful candy&#10;&#10;Description automatically generated">
            <a:extLst>
              <a:ext uri="{FF2B5EF4-FFF2-40B4-BE49-F238E27FC236}">
                <a16:creationId xmlns:a16="http://schemas.microsoft.com/office/drawing/2014/main" id="{917CD90E-4302-AFA1-01A1-A07FCD845BF1}"/>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8606" b="18606"/>
          <a:stretch>
            <a:fillRect/>
          </a:stretch>
        </p:blipFill>
        <p:spPr>
          <a:xfrm>
            <a:off x="566738" y="993775"/>
            <a:ext cx="3599331" cy="3389966"/>
          </a:xfrm>
        </p:spPr>
      </p:pic>
      <p:sp>
        <p:nvSpPr>
          <p:cNvPr id="7" name="Text Placeholder 6">
            <a:extLst>
              <a:ext uri="{FF2B5EF4-FFF2-40B4-BE49-F238E27FC236}">
                <a16:creationId xmlns:a16="http://schemas.microsoft.com/office/drawing/2014/main" id="{8C4835BA-FB5A-9DB5-B2B7-62B2D5298C32}"/>
              </a:ext>
            </a:extLst>
          </p:cNvPr>
          <p:cNvSpPr txBox="1">
            <a:spLocks/>
          </p:cNvSpPr>
          <p:nvPr/>
        </p:nvSpPr>
        <p:spPr>
          <a:xfrm>
            <a:off x="4428565" y="169278"/>
            <a:ext cx="7582460" cy="6031497"/>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b="1" dirty="0">
                <a:solidFill>
                  <a:schemeClr val="bg1"/>
                </a:solidFill>
              </a:rPr>
              <a:t>Diversity is a mix. </a:t>
            </a:r>
          </a:p>
          <a:p>
            <a:pPr marL="0" indent="0" algn="ctr">
              <a:buNone/>
            </a:pPr>
            <a:r>
              <a:rPr lang="en-US" b="1" dirty="0">
                <a:solidFill>
                  <a:schemeClr val="bg1"/>
                </a:solidFill>
              </a:rPr>
              <a:t>Inclusion is making the mix work.</a:t>
            </a:r>
          </a:p>
          <a:p>
            <a:pPr marL="0" indent="0" algn="ctr">
              <a:buNone/>
            </a:pPr>
            <a:r>
              <a:rPr lang="en-IE" sz="2200" dirty="0">
                <a:solidFill>
                  <a:schemeClr val="bg1"/>
                </a:solidFill>
              </a:rPr>
              <a:t>Andrés Tapia</a:t>
            </a:r>
          </a:p>
          <a:p>
            <a:pPr marL="0" indent="0" algn="ctr">
              <a:buNone/>
            </a:pPr>
            <a:r>
              <a:rPr lang="en-US" sz="1800" i="1" dirty="0">
                <a:solidFill>
                  <a:schemeClr val="bg1"/>
                </a:solidFill>
              </a:rPr>
              <a:t>Global Diversity &amp; Inclusion Strategist And Thought Leader At Korn Ferry</a:t>
            </a:r>
          </a:p>
          <a:p>
            <a:pPr marL="0" indent="0" algn="ctr">
              <a:buNone/>
            </a:pPr>
            <a:endParaRPr lang="en-US" sz="1000" i="1" dirty="0">
              <a:solidFill>
                <a:schemeClr val="bg1"/>
              </a:solidFill>
            </a:endParaRPr>
          </a:p>
          <a:p>
            <a:pPr marL="0" indent="0">
              <a:buNone/>
            </a:pPr>
            <a:r>
              <a:rPr lang="en-US" sz="2200" b="1" dirty="0">
                <a:solidFill>
                  <a:schemeClr val="bg1"/>
                </a:solidFill>
              </a:rPr>
              <a:t>Inclusion makes diversity stick. We need workplaces to have a culture where everyone feels like they belong, are included and that their opinion matters. </a:t>
            </a:r>
          </a:p>
          <a:p>
            <a:pPr marL="0" indent="0">
              <a:buNone/>
            </a:pPr>
            <a:r>
              <a:rPr lang="en-US" sz="2100" dirty="0">
                <a:solidFill>
                  <a:schemeClr val="bg1"/>
                </a:solidFill>
              </a:rPr>
              <a:t>Research shows that if employees have to adapt their style or personality to fit into a dominant culture, they are not able to bring their whole selves to the workplace. Very often they choose to cover or mask their individual differences to avoid negative stereotyping, exclusion or harassment. They change their </a:t>
            </a:r>
            <a:r>
              <a:rPr lang="en-US" sz="2100" dirty="0" err="1">
                <a:solidFill>
                  <a:schemeClr val="bg1"/>
                </a:solidFill>
              </a:rPr>
              <a:t>behaviours</a:t>
            </a:r>
            <a:r>
              <a:rPr lang="en-US" sz="2100" dirty="0">
                <a:solidFill>
                  <a:schemeClr val="bg1"/>
                </a:solidFill>
              </a:rPr>
              <a:t> or compromise their values specifically to fit in and gain acceptance. Also known as “assimilation” or “illusion”, this adapted </a:t>
            </a:r>
            <a:r>
              <a:rPr lang="en-US" sz="2100" dirty="0" err="1">
                <a:solidFill>
                  <a:schemeClr val="bg1"/>
                </a:solidFill>
              </a:rPr>
              <a:t>behaviour</a:t>
            </a:r>
            <a:r>
              <a:rPr lang="en-US" sz="2100" dirty="0">
                <a:solidFill>
                  <a:schemeClr val="bg1"/>
                </a:solidFill>
              </a:rPr>
              <a:t> comes at a price. </a:t>
            </a:r>
            <a:endParaRPr lang="en-IE" sz="2100" dirty="0">
              <a:solidFill>
                <a:schemeClr val="bg1"/>
              </a:solidFill>
            </a:endParaRPr>
          </a:p>
        </p:txBody>
      </p:sp>
      <p:sp>
        <p:nvSpPr>
          <p:cNvPr id="2" name="TextBox 1">
            <a:extLst>
              <a:ext uri="{FF2B5EF4-FFF2-40B4-BE49-F238E27FC236}">
                <a16:creationId xmlns:a16="http://schemas.microsoft.com/office/drawing/2014/main" id="{30232AB0-1992-8639-CE89-71D7CB8FE57E}"/>
              </a:ext>
            </a:extLst>
          </p:cNvPr>
          <p:cNvSpPr txBox="1"/>
          <p:nvPr/>
        </p:nvSpPr>
        <p:spPr>
          <a:xfrm>
            <a:off x="6858000" y="6486525"/>
            <a:ext cx="3038475" cy="369332"/>
          </a:xfrm>
          <a:prstGeom prst="rect">
            <a:avLst/>
          </a:prstGeom>
          <a:noFill/>
        </p:spPr>
        <p:txBody>
          <a:bodyPr wrap="square" rtlCol="0">
            <a:spAutoFit/>
          </a:bodyPr>
          <a:lstStyle/>
          <a:p>
            <a:r>
              <a:rPr lang="en-IE" dirty="0"/>
              <a:t>Source </a:t>
            </a:r>
            <a:r>
              <a:rPr lang="en-IE" dirty="0">
                <a:hlinkClick r:id="rId3"/>
              </a:rPr>
              <a:t>Jump.eu </a:t>
            </a:r>
            <a:endParaRPr lang="en-IE" dirty="0"/>
          </a:p>
        </p:txBody>
      </p:sp>
    </p:spTree>
    <p:extLst>
      <p:ext uri="{BB962C8B-B14F-4D97-AF65-F5344CB8AC3E}">
        <p14:creationId xmlns:p14="http://schemas.microsoft.com/office/powerpoint/2010/main" val="38421788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C38982A-2CA6-A0F8-9DF9-25B3399D61F7}"/>
              </a:ext>
            </a:extLst>
          </p:cNvPr>
          <p:cNvSpPr>
            <a:spLocks noGrp="1"/>
          </p:cNvSpPr>
          <p:nvPr>
            <p:ph type="body" sz="quarter" idx="18"/>
          </p:nvPr>
        </p:nvSpPr>
        <p:spPr>
          <a:xfrm>
            <a:off x="798380" y="1352509"/>
            <a:ext cx="10595237" cy="3849918"/>
          </a:xfrm>
        </p:spPr>
        <p:txBody>
          <a:bodyPr/>
          <a:lstStyle/>
          <a:p>
            <a:pPr marL="0" indent="0"/>
            <a:r>
              <a:rPr lang="en-US" sz="2200" b="1" dirty="0">
                <a:solidFill>
                  <a:srgbClr val="702E8C"/>
                </a:solidFill>
              </a:rPr>
              <a:t>Psychological safety is defined </a:t>
            </a:r>
            <a:r>
              <a:rPr lang="en-US" sz="2200" dirty="0"/>
              <a:t>as the feeling of being able to speak up, take risks, and be yourself without the fear of negative consequences. </a:t>
            </a:r>
            <a:endParaRPr lang="en-IE" sz="2200" dirty="0"/>
          </a:p>
          <a:p>
            <a:pPr marL="0" indent="0"/>
            <a:r>
              <a:rPr lang="en-US" sz="2200" dirty="0"/>
              <a:t>There are </a:t>
            </a:r>
            <a:r>
              <a:rPr lang="en-US" sz="2200" b="1" dirty="0">
                <a:solidFill>
                  <a:srgbClr val="702E8C"/>
                </a:solidFill>
              </a:rPr>
              <a:t>four distinct stages </a:t>
            </a:r>
            <a:r>
              <a:rPr lang="en-US" sz="2200" dirty="0"/>
              <a:t>of psychological safety: each builds on the previous one. Psychologically safe leadership practices help facilitate upward progression through the stages. </a:t>
            </a:r>
            <a:endParaRPr lang="en-IE" sz="2200" dirty="0"/>
          </a:p>
          <a:p>
            <a:endParaRPr lang="en-IE" dirty="0"/>
          </a:p>
        </p:txBody>
      </p:sp>
      <p:sp>
        <p:nvSpPr>
          <p:cNvPr id="3" name="Text Placeholder 2">
            <a:extLst>
              <a:ext uri="{FF2B5EF4-FFF2-40B4-BE49-F238E27FC236}">
                <a16:creationId xmlns:a16="http://schemas.microsoft.com/office/drawing/2014/main" id="{91C0D4F5-74F4-6DC0-E5FC-74EC5CB8F9F4}"/>
              </a:ext>
            </a:extLst>
          </p:cNvPr>
          <p:cNvSpPr>
            <a:spLocks noGrp="1"/>
          </p:cNvSpPr>
          <p:nvPr>
            <p:ph type="body" sz="quarter" idx="16"/>
          </p:nvPr>
        </p:nvSpPr>
        <p:spPr>
          <a:xfrm>
            <a:off x="798381" y="560551"/>
            <a:ext cx="10595237" cy="803654"/>
          </a:xfrm>
        </p:spPr>
        <p:txBody>
          <a:bodyPr/>
          <a:lstStyle/>
          <a:p>
            <a:r>
              <a:rPr lang="en-IE" sz="2800" dirty="0">
                <a:solidFill>
                  <a:srgbClr val="702E8C"/>
                </a:solidFill>
              </a:rPr>
              <a:t>Workplace Psychological Safety </a:t>
            </a:r>
          </a:p>
        </p:txBody>
      </p:sp>
      <p:pic>
        <p:nvPicPr>
          <p:cNvPr id="5" name="Picture 4">
            <a:extLst>
              <a:ext uri="{FF2B5EF4-FFF2-40B4-BE49-F238E27FC236}">
                <a16:creationId xmlns:a16="http://schemas.microsoft.com/office/drawing/2014/main" id="{2DA91BD3-3B2E-F47B-34A0-B9D1846204CC}"/>
              </a:ext>
            </a:extLst>
          </p:cNvPr>
          <p:cNvPicPr>
            <a:picLocks noChangeAspect="1"/>
          </p:cNvPicPr>
          <p:nvPr/>
        </p:nvPicPr>
        <p:blipFill>
          <a:blip r:embed="rId2"/>
          <a:stretch>
            <a:fillRect/>
          </a:stretch>
        </p:blipFill>
        <p:spPr>
          <a:xfrm>
            <a:off x="923257" y="3090665"/>
            <a:ext cx="9564435" cy="2829320"/>
          </a:xfrm>
          <a:prstGeom prst="rect">
            <a:avLst/>
          </a:prstGeom>
        </p:spPr>
      </p:pic>
      <p:sp>
        <p:nvSpPr>
          <p:cNvPr id="6" name="TextBox 5">
            <a:extLst>
              <a:ext uri="{FF2B5EF4-FFF2-40B4-BE49-F238E27FC236}">
                <a16:creationId xmlns:a16="http://schemas.microsoft.com/office/drawing/2014/main" id="{0E62F755-224B-C48C-5B33-39D7B75024AB}"/>
              </a:ext>
            </a:extLst>
          </p:cNvPr>
          <p:cNvSpPr txBox="1"/>
          <p:nvPr/>
        </p:nvSpPr>
        <p:spPr>
          <a:xfrm>
            <a:off x="6305550" y="6391275"/>
            <a:ext cx="2847975" cy="369332"/>
          </a:xfrm>
          <a:prstGeom prst="rect">
            <a:avLst/>
          </a:prstGeom>
          <a:noFill/>
        </p:spPr>
        <p:txBody>
          <a:bodyPr wrap="square" rtlCol="0">
            <a:spAutoFit/>
          </a:bodyPr>
          <a:lstStyle/>
          <a:p>
            <a:r>
              <a:rPr lang="en-IE" dirty="0">
                <a:solidFill>
                  <a:schemeClr val="bg1"/>
                </a:solidFill>
              </a:rPr>
              <a:t>Source McLean &amp; Company</a:t>
            </a:r>
          </a:p>
        </p:txBody>
      </p:sp>
    </p:spTree>
    <p:extLst>
      <p:ext uri="{BB962C8B-B14F-4D97-AF65-F5344CB8AC3E}">
        <p14:creationId xmlns:p14="http://schemas.microsoft.com/office/powerpoint/2010/main" val="25103410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926FF0-3116-CD97-F930-52B6E4143F2E}"/>
              </a:ext>
            </a:extLst>
          </p:cNvPr>
          <p:cNvSpPr>
            <a:spLocks noGrp="1"/>
          </p:cNvSpPr>
          <p:nvPr>
            <p:ph type="body" sz="quarter" idx="18"/>
          </p:nvPr>
        </p:nvSpPr>
        <p:spPr>
          <a:xfrm>
            <a:off x="798381" y="1702804"/>
            <a:ext cx="5850069" cy="3849918"/>
          </a:xfrm>
        </p:spPr>
        <p:txBody>
          <a:bodyPr/>
          <a:lstStyle/>
          <a:p>
            <a:pPr marL="342900" lvl="0" indent="-342900">
              <a:buFont typeface="Symbol" panose="05050102010706020507" pitchFamily="18" charset="2"/>
              <a:buChar char=""/>
              <a:tabLst>
                <a:tab pos="457200" algn="l"/>
              </a:tabLst>
            </a:pPr>
            <a:r>
              <a:rPr lang="en-US" sz="2200" dirty="0"/>
              <a:t>Making psychological safety an </a:t>
            </a:r>
            <a:r>
              <a:rPr lang="en-US" sz="2200" b="1" dirty="0"/>
              <a:t>explicit priority</a:t>
            </a:r>
            <a:r>
              <a:rPr lang="en-US" sz="2200" dirty="0"/>
              <a:t> by </a:t>
            </a:r>
            <a:r>
              <a:rPr lang="en-CA" sz="2200" dirty="0"/>
              <a:t>modeling</a:t>
            </a:r>
            <a:r>
              <a:rPr lang="en-US" sz="2200" dirty="0"/>
              <a:t> psychologically safe norms and </a:t>
            </a:r>
            <a:r>
              <a:rPr lang="en-US" sz="2200" dirty="0" err="1"/>
              <a:t>behaviours</a:t>
            </a:r>
            <a:r>
              <a:rPr lang="en-US" sz="2200" dirty="0"/>
              <a:t>.</a:t>
            </a:r>
            <a:endParaRPr lang="en-IE" sz="2200" dirty="0"/>
          </a:p>
          <a:p>
            <a:pPr marL="342900" lvl="0" indent="-342900">
              <a:buFont typeface="Symbol" panose="05050102010706020507" pitchFamily="18" charset="2"/>
              <a:buChar char=""/>
              <a:tabLst>
                <a:tab pos="457200" algn="l"/>
              </a:tabLst>
            </a:pPr>
            <a:r>
              <a:rPr lang="en-US" sz="2200" dirty="0"/>
              <a:t>Leveraging available resources to </a:t>
            </a:r>
            <a:r>
              <a:rPr lang="en-US" sz="2200" b="1" dirty="0"/>
              <a:t>connect employees with appropriate supports </a:t>
            </a:r>
            <a:r>
              <a:rPr lang="en-US" sz="2200" dirty="0"/>
              <a:t>while maintaining role boundaries.</a:t>
            </a:r>
            <a:endParaRPr lang="en-IE" sz="2200" dirty="0"/>
          </a:p>
          <a:p>
            <a:pPr marL="342900" lvl="0" indent="-342900">
              <a:buFont typeface="Symbol" panose="05050102010706020507" pitchFamily="18" charset="2"/>
              <a:buChar char=""/>
              <a:tabLst>
                <a:tab pos="457200" algn="l"/>
              </a:tabLst>
            </a:pPr>
            <a:r>
              <a:rPr lang="en-US" sz="2200" dirty="0"/>
              <a:t>Applying inclusive leadership practices to create a </a:t>
            </a:r>
            <a:r>
              <a:rPr lang="en-US" sz="2200" b="1" dirty="0"/>
              <a:t>safe space </a:t>
            </a:r>
            <a:r>
              <a:rPr lang="en-US" sz="2200" dirty="0"/>
              <a:t>for all team members to participate. </a:t>
            </a:r>
            <a:endParaRPr lang="en-IE" sz="2200" dirty="0"/>
          </a:p>
          <a:p>
            <a:pPr marL="342900" indent="-342900">
              <a:buFont typeface="Arial" panose="020B0604020202020204" pitchFamily="34" charset="0"/>
              <a:buChar char="•"/>
            </a:pPr>
            <a:r>
              <a:rPr lang="en-US" sz="2200" dirty="0"/>
              <a:t>Monitoring team dynamics and </a:t>
            </a:r>
            <a:r>
              <a:rPr lang="en-US" sz="2200" b="1" dirty="0"/>
              <a:t>addressing negative </a:t>
            </a:r>
            <a:r>
              <a:rPr lang="en-US" sz="2200" dirty="0"/>
              <a:t>or detrimental </a:t>
            </a:r>
            <a:r>
              <a:rPr lang="en-US" sz="2200" dirty="0" err="1"/>
              <a:t>behaviours</a:t>
            </a:r>
            <a:r>
              <a:rPr lang="en-US" sz="2200" dirty="0"/>
              <a:t> in a timely manner</a:t>
            </a:r>
            <a:endParaRPr lang="en-IE" sz="2200" dirty="0"/>
          </a:p>
        </p:txBody>
      </p:sp>
      <p:sp>
        <p:nvSpPr>
          <p:cNvPr id="3" name="Text Placeholder 2">
            <a:extLst>
              <a:ext uri="{FF2B5EF4-FFF2-40B4-BE49-F238E27FC236}">
                <a16:creationId xmlns:a16="http://schemas.microsoft.com/office/drawing/2014/main" id="{507B004D-F870-87D5-58A9-76704398D22A}"/>
              </a:ext>
            </a:extLst>
          </p:cNvPr>
          <p:cNvSpPr>
            <a:spLocks noGrp="1"/>
          </p:cNvSpPr>
          <p:nvPr>
            <p:ph type="body" sz="quarter" idx="16"/>
          </p:nvPr>
        </p:nvSpPr>
        <p:spPr>
          <a:xfrm>
            <a:off x="855530" y="580628"/>
            <a:ext cx="5735769" cy="803654"/>
          </a:xfrm>
        </p:spPr>
        <p:txBody>
          <a:bodyPr/>
          <a:lstStyle/>
          <a:p>
            <a:r>
              <a:rPr lang="en-US" sz="2800" dirty="0">
                <a:solidFill>
                  <a:srgbClr val="702E8C"/>
                </a:solidFill>
              </a:rPr>
              <a:t>Responsibilities of Employee Leaders include (and are not limited to):</a:t>
            </a:r>
            <a:endParaRPr lang="en-IE" sz="2800" dirty="0">
              <a:solidFill>
                <a:srgbClr val="702E8C"/>
              </a:solidFill>
            </a:endParaRPr>
          </a:p>
          <a:p>
            <a:endParaRPr lang="en-IE" dirty="0"/>
          </a:p>
        </p:txBody>
      </p:sp>
      <p:pic>
        <p:nvPicPr>
          <p:cNvPr id="7" name="Picture 6" descr="A person and person looking at a tablet&#10;&#10;Description automatically generated">
            <a:extLst>
              <a:ext uri="{FF2B5EF4-FFF2-40B4-BE49-F238E27FC236}">
                <a16:creationId xmlns:a16="http://schemas.microsoft.com/office/drawing/2014/main" id="{A2A73FA8-75A6-4735-811D-81A82424BA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96212" y="0"/>
            <a:ext cx="3857625" cy="6858000"/>
          </a:xfrm>
          <a:prstGeom prst="rect">
            <a:avLst/>
          </a:prstGeom>
        </p:spPr>
      </p:pic>
    </p:spTree>
    <p:extLst>
      <p:ext uri="{BB962C8B-B14F-4D97-AF65-F5344CB8AC3E}">
        <p14:creationId xmlns:p14="http://schemas.microsoft.com/office/powerpoint/2010/main" val="24858783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7E8FE-5E15-A9A1-0430-AE61E12464BE}"/>
              </a:ext>
            </a:extLst>
          </p:cNvPr>
          <p:cNvSpPr>
            <a:spLocks noGrp="1"/>
          </p:cNvSpPr>
          <p:nvPr>
            <p:ph type="body" sz="quarter" idx="18"/>
          </p:nvPr>
        </p:nvSpPr>
        <p:spPr>
          <a:xfrm>
            <a:off x="798381" y="1065891"/>
            <a:ext cx="10841169" cy="3849918"/>
          </a:xfrm>
        </p:spPr>
        <p:txBody>
          <a:bodyPr/>
          <a:lstStyle/>
          <a:p>
            <a:pPr marL="0" indent="0"/>
            <a:r>
              <a:rPr lang="en-US" sz="2200" dirty="0"/>
              <a:t>Building psychological safety is a shared responsibility that requires the commitment of HR, executives and senior leadership, people leaders, and employees. Employee actions are a direct reflection of leadership behavior. People leaders must consistently model expectations for psychological safety and demonstrate accountability to build ownership at the individual level. The following are some key leadership communication practices to build psychological safety:</a:t>
            </a:r>
          </a:p>
          <a:p>
            <a:pPr marL="342900" indent="-342900">
              <a:buFont typeface="Wingdings" panose="05000000000000000000" pitchFamily="2" charset="2"/>
              <a:buChar char="v"/>
            </a:pPr>
            <a:r>
              <a:rPr lang="en-US" sz="2200" dirty="0"/>
              <a:t>Ask open-ended questions and listen intently to understand feelings, values, and facts.</a:t>
            </a:r>
          </a:p>
          <a:p>
            <a:pPr marL="342900" indent="-342900">
              <a:buFont typeface="Wingdings" panose="05000000000000000000" pitchFamily="2" charset="2"/>
              <a:buChar char="v"/>
            </a:pPr>
            <a:r>
              <a:rPr lang="en-US" sz="2200" dirty="0"/>
              <a:t>Demonstrate vulnerability by admitting mistakes and sharing personal challenges and constraints. </a:t>
            </a:r>
          </a:p>
          <a:p>
            <a:pPr marL="342900" indent="-342900">
              <a:buFont typeface="Wingdings" panose="05000000000000000000" pitchFamily="2" charset="2"/>
              <a:buChar char="v"/>
            </a:pPr>
            <a:r>
              <a:rPr lang="en-US" sz="2200" dirty="0"/>
              <a:t>Ask for team members’ input in decision making and explain how it contributed to the final decision. </a:t>
            </a:r>
          </a:p>
          <a:p>
            <a:pPr marL="342900" indent="-342900">
              <a:buFont typeface="Wingdings" panose="05000000000000000000" pitchFamily="2" charset="2"/>
              <a:buChar char="v"/>
            </a:pPr>
            <a:r>
              <a:rPr lang="en-US" sz="2200" dirty="0"/>
              <a:t>Invite employees, regardless of position, to respectfully challenge opinions and perspectives of their colleagues and leaders. </a:t>
            </a:r>
          </a:p>
          <a:p>
            <a:pPr marL="0" indent="0"/>
            <a:r>
              <a:rPr lang="en-IE" sz="2200" dirty="0"/>
              <a:t>See Resources </a:t>
            </a:r>
            <a:r>
              <a:rPr lang="en-US" sz="2200" b="1" kern="1200" dirty="0">
                <a:solidFill>
                  <a:srgbClr val="083F59"/>
                </a:solidFill>
                <a:latin typeface="+mn-lt"/>
                <a:ea typeface="+mn-ea"/>
                <a:cs typeface="+mn-cs"/>
              </a:rPr>
              <a:t>Psychological Safety: </a:t>
            </a:r>
            <a:r>
              <a:rPr lang="en-US" sz="2200" kern="1200" dirty="0">
                <a:solidFill>
                  <a:srgbClr val="083F59"/>
                </a:solidFill>
                <a:latin typeface="+mn-lt"/>
                <a:ea typeface="+mn-ea"/>
                <a:cs typeface="+mn-cs"/>
              </a:rPr>
              <a:t>Communication Tip Sheet for SME Leaders</a:t>
            </a:r>
          </a:p>
          <a:p>
            <a:pPr marL="0" indent="0"/>
            <a:endParaRPr lang="en-IE" dirty="0"/>
          </a:p>
        </p:txBody>
      </p:sp>
      <p:sp>
        <p:nvSpPr>
          <p:cNvPr id="3" name="Text Placeholder 2">
            <a:extLst>
              <a:ext uri="{FF2B5EF4-FFF2-40B4-BE49-F238E27FC236}">
                <a16:creationId xmlns:a16="http://schemas.microsoft.com/office/drawing/2014/main" id="{674C0EEE-2925-220D-053B-D35F0125379D}"/>
              </a:ext>
            </a:extLst>
          </p:cNvPr>
          <p:cNvSpPr>
            <a:spLocks noGrp="1"/>
          </p:cNvSpPr>
          <p:nvPr>
            <p:ph type="body" sz="quarter" idx="16"/>
          </p:nvPr>
        </p:nvSpPr>
        <p:spPr>
          <a:xfrm>
            <a:off x="798381" y="542528"/>
            <a:ext cx="10595237" cy="803654"/>
          </a:xfrm>
        </p:spPr>
        <p:txBody>
          <a:bodyPr/>
          <a:lstStyle/>
          <a:p>
            <a:r>
              <a:rPr lang="en-IE" sz="2800" dirty="0">
                <a:solidFill>
                  <a:srgbClr val="702E8C"/>
                </a:solidFill>
              </a:rPr>
              <a:t>Start Here: </a:t>
            </a:r>
            <a:r>
              <a:rPr lang="en-IE" sz="2800" b="0" dirty="0">
                <a:solidFill>
                  <a:srgbClr val="702E8C"/>
                </a:solidFill>
              </a:rPr>
              <a:t>Facilitate Psychologically Safe Communication</a:t>
            </a:r>
          </a:p>
        </p:txBody>
      </p:sp>
    </p:spTree>
    <p:extLst>
      <p:ext uri="{BB962C8B-B14F-4D97-AF65-F5344CB8AC3E}">
        <p14:creationId xmlns:p14="http://schemas.microsoft.com/office/powerpoint/2010/main" val="133720046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EAA44-A059-057E-230B-640BF026A59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0D93964-49F3-C0A2-3C36-BF64C29A6851}"/>
              </a:ext>
            </a:extLst>
          </p:cNvPr>
          <p:cNvSpPr>
            <a:spLocks noGrp="1"/>
          </p:cNvSpPr>
          <p:nvPr>
            <p:ph type="body" sz="quarter" idx="18"/>
          </p:nvPr>
        </p:nvSpPr>
        <p:spPr>
          <a:xfrm>
            <a:off x="798381" y="1065891"/>
            <a:ext cx="11106748" cy="3849918"/>
          </a:xfrm>
        </p:spPr>
        <p:txBody>
          <a:bodyPr/>
          <a:lstStyle/>
          <a:p>
            <a:pPr marL="0" indent="0"/>
            <a:r>
              <a:rPr lang="en-US" sz="2200" dirty="0"/>
              <a:t>Use the following sample questions below to identify the team’s current stage of psychological safety and areas for improvement: </a:t>
            </a:r>
          </a:p>
          <a:p>
            <a:pPr marL="342900" indent="-342900">
              <a:buFont typeface="Wingdings" panose="05000000000000000000" pitchFamily="2" charset="2"/>
              <a:buChar char="q"/>
            </a:pPr>
            <a:r>
              <a:rPr lang="en-US" sz="2200" dirty="0"/>
              <a:t>Do you feel that your </a:t>
            </a:r>
            <a:r>
              <a:rPr lang="en-US" sz="2200" b="1" dirty="0"/>
              <a:t>voice is being heard</a:t>
            </a:r>
            <a:r>
              <a:rPr lang="en-US" sz="2200" dirty="0"/>
              <a:t>? If not, what needs to change? </a:t>
            </a:r>
          </a:p>
          <a:p>
            <a:pPr marL="342900" lvl="0" indent="-342900">
              <a:spcAft>
                <a:spcPts val="300"/>
              </a:spcAft>
              <a:buFont typeface="Wingdings" panose="05000000000000000000" pitchFamily="2" charset="2"/>
              <a:buChar char="q"/>
            </a:pPr>
            <a:r>
              <a:rPr lang="en-US" sz="2200" dirty="0"/>
              <a:t>How can I best support you in achieving your </a:t>
            </a:r>
            <a:r>
              <a:rPr lang="en-US" sz="2200" b="1" dirty="0"/>
              <a:t>learning and development goals</a:t>
            </a:r>
            <a:r>
              <a:rPr lang="en-US" sz="2200" dirty="0"/>
              <a:t>?</a:t>
            </a:r>
            <a:endParaRPr lang="en-IE" sz="2200" dirty="0"/>
          </a:p>
          <a:p>
            <a:pPr marL="342900" lvl="0" indent="-342900">
              <a:buFont typeface="Wingdings" panose="05000000000000000000" pitchFamily="2" charset="2"/>
              <a:buChar char="q"/>
            </a:pPr>
            <a:r>
              <a:rPr lang="en-US" sz="2200" dirty="0"/>
              <a:t>Is there anything that </a:t>
            </a:r>
            <a:r>
              <a:rPr lang="en-US" sz="2200" b="1" dirty="0"/>
              <a:t>would be helpful </a:t>
            </a:r>
            <a:r>
              <a:rPr lang="en-US" sz="2200" dirty="0"/>
              <a:t>for me to explain or clarify?</a:t>
            </a:r>
            <a:endParaRPr lang="en-IE" sz="2200" dirty="0"/>
          </a:p>
          <a:p>
            <a:pPr marL="342900" lvl="0" indent="-342900">
              <a:buFont typeface="Wingdings" panose="05000000000000000000" pitchFamily="2" charset="2"/>
              <a:buChar char="q"/>
            </a:pPr>
            <a:r>
              <a:rPr lang="en-US" sz="2200" dirty="0"/>
              <a:t>Do you feel comfortable </a:t>
            </a:r>
            <a:r>
              <a:rPr lang="en-US" sz="2200" b="1" dirty="0"/>
              <a:t>admitting mistakes</a:t>
            </a:r>
            <a:r>
              <a:rPr lang="en-US" sz="2200" dirty="0"/>
              <a:t>? If not, what needs to change? </a:t>
            </a:r>
            <a:endParaRPr lang="en-IE" sz="2200" dirty="0"/>
          </a:p>
          <a:p>
            <a:pPr marL="342900" lvl="0" indent="-342900">
              <a:buFont typeface="Wingdings" panose="05000000000000000000" pitchFamily="2" charset="2"/>
              <a:buChar char="q"/>
            </a:pPr>
            <a:r>
              <a:rPr lang="en-US" sz="2200" dirty="0"/>
              <a:t>What are some barriers that are holding you back from </a:t>
            </a:r>
            <a:r>
              <a:rPr lang="en-US" sz="2200" b="1" dirty="0"/>
              <a:t>contributing to team meetings</a:t>
            </a:r>
            <a:r>
              <a:rPr lang="en-US" sz="2200" dirty="0"/>
              <a:t>? </a:t>
            </a:r>
            <a:endParaRPr lang="en-IE" sz="2200" dirty="0"/>
          </a:p>
          <a:p>
            <a:pPr marL="342900" lvl="0" indent="-342900">
              <a:buFont typeface="Wingdings" panose="05000000000000000000" pitchFamily="2" charset="2"/>
              <a:buChar char="q"/>
            </a:pPr>
            <a:r>
              <a:rPr lang="en-US" sz="2200" dirty="0"/>
              <a:t>Do you feel comfortable </a:t>
            </a:r>
            <a:r>
              <a:rPr lang="en-US" sz="2200" b="1" dirty="0"/>
              <a:t>sharing your opinion </a:t>
            </a:r>
            <a:r>
              <a:rPr lang="en-US" sz="2200" dirty="0"/>
              <a:t>if it’s different from the rest of the team’s? If not, what needs to change?</a:t>
            </a:r>
            <a:endParaRPr lang="en-IE" sz="2200" dirty="0"/>
          </a:p>
          <a:p>
            <a:pPr marL="342900" lvl="0" indent="-342900">
              <a:buFont typeface="Wingdings" panose="05000000000000000000" pitchFamily="2" charset="2"/>
              <a:buChar char="q"/>
            </a:pPr>
            <a:r>
              <a:rPr lang="en-US" sz="2200" dirty="0"/>
              <a:t>Do you have </a:t>
            </a:r>
            <a:r>
              <a:rPr lang="en-US" sz="2200" b="1" dirty="0"/>
              <a:t>any suggestions </a:t>
            </a:r>
            <a:r>
              <a:rPr lang="en-US" sz="2200" dirty="0"/>
              <a:t>as to what we should start doing as a team?</a:t>
            </a:r>
            <a:endParaRPr lang="en-IE" sz="2200" dirty="0"/>
          </a:p>
          <a:p>
            <a:pPr marL="342900" lvl="0" indent="-342900">
              <a:buFont typeface="Wingdings" panose="05000000000000000000" pitchFamily="2" charset="2"/>
              <a:buChar char="q"/>
            </a:pPr>
            <a:r>
              <a:rPr lang="en-US" sz="2200" dirty="0"/>
              <a:t>Do you feel comfortable </a:t>
            </a:r>
            <a:r>
              <a:rPr lang="en-US" sz="2200" b="1" dirty="0"/>
              <a:t>raising issues/concerns</a:t>
            </a:r>
            <a:r>
              <a:rPr lang="en-US" sz="2200" dirty="0"/>
              <a:t>? If not, what needs to change? </a:t>
            </a:r>
            <a:endParaRPr lang="en-IE" sz="2200" dirty="0"/>
          </a:p>
          <a:p>
            <a:pPr marL="0" indent="0"/>
            <a:r>
              <a:rPr lang="en-IE" sz="2200" dirty="0"/>
              <a:t>See Resources for all questions </a:t>
            </a:r>
            <a:r>
              <a:rPr lang="en-US" sz="2200" b="1" kern="1200" dirty="0">
                <a:solidFill>
                  <a:srgbClr val="083F59"/>
                </a:solidFill>
                <a:latin typeface="+mn-lt"/>
                <a:ea typeface="+mn-ea"/>
                <a:cs typeface="+mn-cs"/>
              </a:rPr>
              <a:t>Psychological Safety: </a:t>
            </a:r>
            <a:r>
              <a:rPr lang="en-US" sz="2200" kern="1200" dirty="0">
                <a:solidFill>
                  <a:srgbClr val="083F59"/>
                </a:solidFill>
                <a:latin typeface="+mn-lt"/>
                <a:ea typeface="+mn-ea"/>
                <a:cs typeface="+mn-cs"/>
              </a:rPr>
              <a:t>Communication Tip Sheet for SME Leaders</a:t>
            </a:r>
          </a:p>
          <a:p>
            <a:pPr marL="0" indent="0"/>
            <a:endParaRPr lang="en-IE" dirty="0"/>
          </a:p>
        </p:txBody>
      </p:sp>
      <p:sp>
        <p:nvSpPr>
          <p:cNvPr id="3" name="Text Placeholder 2">
            <a:extLst>
              <a:ext uri="{FF2B5EF4-FFF2-40B4-BE49-F238E27FC236}">
                <a16:creationId xmlns:a16="http://schemas.microsoft.com/office/drawing/2014/main" id="{76005C04-E1B6-A43E-0B22-25E986EC3A41}"/>
              </a:ext>
            </a:extLst>
          </p:cNvPr>
          <p:cNvSpPr>
            <a:spLocks noGrp="1"/>
          </p:cNvSpPr>
          <p:nvPr>
            <p:ph type="body" sz="quarter" idx="16"/>
          </p:nvPr>
        </p:nvSpPr>
        <p:spPr>
          <a:xfrm>
            <a:off x="798381" y="542528"/>
            <a:ext cx="10595237" cy="803654"/>
          </a:xfrm>
        </p:spPr>
        <p:txBody>
          <a:bodyPr/>
          <a:lstStyle/>
          <a:p>
            <a:r>
              <a:rPr lang="en-US" sz="2800" dirty="0">
                <a:solidFill>
                  <a:srgbClr val="702E8C"/>
                </a:solidFill>
              </a:rPr>
              <a:t>Next: </a:t>
            </a:r>
            <a:r>
              <a:rPr lang="en-US" sz="2800" b="0" dirty="0">
                <a:solidFill>
                  <a:srgbClr val="702E8C"/>
                </a:solidFill>
              </a:rPr>
              <a:t>Ask Questions to Employees to Build Psychological Safety</a:t>
            </a:r>
            <a:endParaRPr lang="en-IE" sz="2800" b="0" dirty="0">
              <a:solidFill>
                <a:srgbClr val="702E8C"/>
              </a:solidFill>
            </a:endParaRPr>
          </a:p>
        </p:txBody>
      </p:sp>
    </p:spTree>
    <p:extLst>
      <p:ext uri="{BB962C8B-B14F-4D97-AF65-F5344CB8AC3E}">
        <p14:creationId xmlns:p14="http://schemas.microsoft.com/office/powerpoint/2010/main" val="211140704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C2C15869-FC7E-5AF6-CD41-B02D16E67A6F}"/>
              </a:ext>
            </a:extLst>
          </p:cNvPr>
          <p:cNvSpPr txBox="1"/>
          <p:nvPr/>
        </p:nvSpPr>
        <p:spPr>
          <a:xfrm>
            <a:off x="4599709" y="3488737"/>
            <a:ext cx="7021268" cy="2862322"/>
          </a:xfrm>
          <a:prstGeom prst="rect">
            <a:avLst/>
          </a:prstGeom>
          <a:noFill/>
        </p:spPr>
        <p:txBody>
          <a:bodyPr wrap="square" rtlCol="0">
            <a:spAutoFit/>
          </a:bodyPr>
          <a:lstStyle/>
          <a:p>
            <a:r>
              <a:rPr lang="en-US" sz="2000" b="1" dirty="0">
                <a:solidFill>
                  <a:srgbClr val="083F59"/>
                </a:solidFill>
              </a:rPr>
              <a:t>How to Build an Inclusive Workplace</a:t>
            </a:r>
          </a:p>
          <a:p>
            <a:r>
              <a:rPr lang="en-US" sz="2000" dirty="0">
                <a:solidFill>
                  <a:srgbClr val="083F59"/>
                </a:solidFill>
              </a:rPr>
              <a:t>A fantastic handbook designed to help you start your journey towards building a culture of trust, respect and inclusion. It covers many topics such as;</a:t>
            </a:r>
          </a:p>
          <a:p>
            <a:pPr marL="342900" indent="-342900">
              <a:buFont typeface="Wingdings" panose="05000000000000000000" pitchFamily="2" charset="2"/>
              <a:buChar char="v"/>
            </a:pPr>
            <a:r>
              <a:rPr lang="en-US" sz="2000" dirty="0">
                <a:solidFill>
                  <a:srgbClr val="083F59"/>
                </a:solidFill>
              </a:rPr>
              <a:t>How do </a:t>
            </a:r>
            <a:r>
              <a:rPr lang="en-US" sz="2000" dirty="0" err="1">
                <a:solidFill>
                  <a:srgbClr val="083F59"/>
                </a:solidFill>
              </a:rPr>
              <a:t>companys</a:t>
            </a:r>
            <a:r>
              <a:rPr lang="en-US" sz="2000" dirty="0">
                <a:solidFill>
                  <a:srgbClr val="083F59"/>
                </a:solidFill>
              </a:rPr>
              <a:t> achieve inclusion?</a:t>
            </a:r>
          </a:p>
          <a:p>
            <a:pPr marL="342900" indent="-342900">
              <a:buFont typeface="Wingdings" panose="05000000000000000000" pitchFamily="2" charset="2"/>
              <a:buChar char="v"/>
            </a:pPr>
            <a:r>
              <a:rPr lang="en-US" sz="2000" dirty="0">
                <a:solidFill>
                  <a:srgbClr val="083F59"/>
                </a:solidFill>
              </a:rPr>
              <a:t>Understand and manage unconscious bias</a:t>
            </a:r>
          </a:p>
          <a:p>
            <a:pPr marL="342900" indent="-342900">
              <a:buFont typeface="Wingdings" panose="05000000000000000000" pitchFamily="2" charset="2"/>
              <a:buChar char="v"/>
            </a:pPr>
            <a:r>
              <a:rPr lang="en-US" sz="2000" dirty="0">
                <a:solidFill>
                  <a:srgbClr val="083F59"/>
                </a:solidFill>
              </a:rPr>
              <a:t>Key steps for an inclusive culture</a:t>
            </a:r>
          </a:p>
          <a:p>
            <a:pPr marL="342900" indent="-342900">
              <a:buFont typeface="Wingdings" panose="05000000000000000000" pitchFamily="2" charset="2"/>
              <a:buChar char="v"/>
            </a:pPr>
            <a:r>
              <a:rPr lang="en-US" sz="2000" dirty="0">
                <a:solidFill>
                  <a:srgbClr val="083F59"/>
                </a:solidFill>
              </a:rPr>
              <a:t>How to assess if you have an inclusive culture</a:t>
            </a:r>
          </a:p>
          <a:p>
            <a:r>
              <a:rPr lang="en-US" dirty="0">
                <a:solidFill>
                  <a:srgbClr val="083F59"/>
                </a:solidFill>
              </a:rPr>
              <a:t> (Source Jump) </a:t>
            </a:r>
            <a:r>
              <a:rPr lang="en-US" dirty="0">
                <a:solidFill>
                  <a:srgbClr val="702E8C"/>
                </a:solidFill>
              </a:rPr>
              <a:t>(See resource on the course page)</a:t>
            </a:r>
            <a:endParaRPr lang="en-IE" dirty="0">
              <a:solidFill>
                <a:srgbClr val="083F59"/>
              </a:solidFill>
            </a:endParaRPr>
          </a:p>
        </p:txBody>
      </p:sp>
      <p:pic>
        <p:nvPicPr>
          <p:cNvPr id="8" name="Picture 7">
            <a:extLst>
              <a:ext uri="{FF2B5EF4-FFF2-40B4-BE49-F238E27FC236}">
                <a16:creationId xmlns:a16="http://schemas.microsoft.com/office/drawing/2014/main" id="{B7EE0A10-8A4F-D372-AC14-BA23BBBC1B48}"/>
              </a:ext>
            </a:extLst>
          </p:cNvPr>
          <p:cNvPicPr>
            <a:picLocks noChangeAspect="1"/>
          </p:cNvPicPr>
          <p:nvPr/>
        </p:nvPicPr>
        <p:blipFill>
          <a:blip r:embed="rId2" cstate="email">
            <a:extLst>
              <a:ext uri="{28A0092B-C50C-407E-A947-70E740481C1C}">
                <a14:useLocalDpi xmlns:a14="http://schemas.microsoft.com/office/drawing/2010/main"/>
              </a:ext>
            </a:extLst>
          </a:blip>
          <a:srcRect b="11594"/>
          <a:stretch/>
        </p:blipFill>
        <p:spPr>
          <a:xfrm>
            <a:off x="875823" y="728327"/>
            <a:ext cx="3434408" cy="2905127"/>
          </a:xfrm>
          <a:prstGeom prst="rect">
            <a:avLst/>
          </a:prstGeom>
          <a:ln>
            <a:noFill/>
          </a:ln>
          <a:effectLst>
            <a:outerShdw blurRad="292100" dist="139700" dir="2700000" algn="tl" rotWithShape="0">
              <a:srgbClr val="333333">
                <a:alpha val="65000"/>
              </a:srgbClr>
            </a:outerShdw>
          </a:effectLst>
        </p:spPr>
      </p:pic>
      <p:sp>
        <p:nvSpPr>
          <p:cNvPr id="9" name="TextBox 8">
            <a:extLst>
              <a:ext uri="{FF2B5EF4-FFF2-40B4-BE49-F238E27FC236}">
                <a16:creationId xmlns:a16="http://schemas.microsoft.com/office/drawing/2014/main" id="{C1F1AEB3-F6FD-F195-3D2C-499E08CD3ED0}"/>
              </a:ext>
            </a:extLst>
          </p:cNvPr>
          <p:cNvSpPr txBox="1"/>
          <p:nvPr/>
        </p:nvSpPr>
        <p:spPr>
          <a:xfrm>
            <a:off x="4599709" y="847723"/>
            <a:ext cx="6932882" cy="2554545"/>
          </a:xfrm>
          <a:prstGeom prst="rect">
            <a:avLst/>
          </a:prstGeom>
          <a:noFill/>
        </p:spPr>
        <p:txBody>
          <a:bodyPr wrap="square" rtlCol="0">
            <a:spAutoFit/>
          </a:bodyPr>
          <a:lstStyle/>
          <a:p>
            <a:r>
              <a:rPr lang="en-US" sz="2000" b="1" kern="1200" dirty="0">
                <a:solidFill>
                  <a:srgbClr val="083F59"/>
                </a:solidFill>
                <a:latin typeface="+mn-lt"/>
                <a:ea typeface="+mn-ea"/>
                <a:cs typeface="+mn-cs"/>
              </a:rPr>
              <a:t>Psychological Safety: </a:t>
            </a:r>
            <a:r>
              <a:rPr lang="en-US" sz="2000" kern="1200" dirty="0">
                <a:solidFill>
                  <a:srgbClr val="083F59"/>
                </a:solidFill>
                <a:latin typeface="+mn-lt"/>
                <a:ea typeface="+mn-ea"/>
                <a:cs typeface="+mn-cs"/>
              </a:rPr>
              <a:t>Communication Tip Sheet for SME Leaders</a:t>
            </a:r>
          </a:p>
          <a:p>
            <a:endParaRPr lang="en-US" sz="2000" dirty="0">
              <a:solidFill>
                <a:srgbClr val="083F59"/>
              </a:solidFill>
            </a:endParaRPr>
          </a:p>
          <a:p>
            <a:pPr marL="342900" indent="-342900">
              <a:buFont typeface="Wingdings" panose="05000000000000000000" pitchFamily="2" charset="2"/>
              <a:buChar char="v"/>
            </a:pPr>
            <a:r>
              <a:rPr lang="en-US" sz="2000" dirty="0">
                <a:solidFill>
                  <a:srgbClr val="083F59"/>
                </a:solidFill>
              </a:rPr>
              <a:t>Psychological Safety Framework</a:t>
            </a:r>
          </a:p>
          <a:p>
            <a:pPr marL="342900" indent="-342900">
              <a:buFont typeface="Wingdings" panose="05000000000000000000" pitchFamily="2" charset="2"/>
              <a:buChar char="v"/>
            </a:pPr>
            <a:r>
              <a:rPr lang="en-US" sz="2000" dirty="0">
                <a:solidFill>
                  <a:srgbClr val="083F59"/>
                </a:solidFill>
              </a:rPr>
              <a:t>Tips For Facilitating Psychologically Safe Communication</a:t>
            </a:r>
          </a:p>
          <a:p>
            <a:pPr marL="342900" indent="-342900">
              <a:buFont typeface="Wingdings" panose="05000000000000000000" pitchFamily="2" charset="2"/>
              <a:buChar char="v"/>
            </a:pPr>
            <a:r>
              <a:rPr lang="en-US" sz="2000" dirty="0">
                <a:solidFill>
                  <a:srgbClr val="083F59"/>
                </a:solidFill>
              </a:rPr>
              <a:t>12 Best Practices When Communicating With Employees </a:t>
            </a:r>
          </a:p>
          <a:p>
            <a:pPr marL="342900" indent="-342900">
              <a:buFont typeface="Wingdings" panose="05000000000000000000" pitchFamily="2" charset="2"/>
              <a:buChar char="v"/>
            </a:pPr>
            <a:r>
              <a:rPr lang="en-US" sz="2000" dirty="0">
                <a:solidFill>
                  <a:srgbClr val="083F59"/>
                </a:solidFill>
              </a:rPr>
              <a:t>9 </a:t>
            </a:r>
            <a:r>
              <a:rPr lang="en-US" sz="2000" dirty="0" err="1">
                <a:solidFill>
                  <a:srgbClr val="083F59"/>
                </a:solidFill>
              </a:rPr>
              <a:t>Behaviours</a:t>
            </a:r>
            <a:r>
              <a:rPr lang="en-US" sz="2000" dirty="0">
                <a:solidFill>
                  <a:srgbClr val="083F59"/>
                </a:solidFill>
              </a:rPr>
              <a:t> to Avoid When Communicating With Employees</a:t>
            </a:r>
          </a:p>
          <a:p>
            <a:pPr marL="342900" indent="-342900">
              <a:buFont typeface="Wingdings" panose="05000000000000000000" pitchFamily="2" charset="2"/>
              <a:buChar char="v"/>
            </a:pPr>
            <a:r>
              <a:rPr lang="en-US" sz="2000" dirty="0">
                <a:solidFill>
                  <a:srgbClr val="083F59"/>
                </a:solidFill>
              </a:rPr>
              <a:t>16 Questions To Ask Employees To Build Psychological Safety</a:t>
            </a:r>
          </a:p>
          <a:p>
            <a:r>
              <a:rPr lang="en-US" dirty="0">
                <a:solidFill>
                  <a:srgbClr val="083F59"/>
                </a:solidFill>
              </a:rPr>
              <a:t>(Source Mclean &amp; Company) </a:t>
            </a:r>
            <a:r>
              <a:rPr lang="en-US" dirty="0">
                <a:solidFill>
                  <a:srgbClr val="702E8C"/>
                </a:solidFill>
              </a:rPr>
              <a:t>(See resource on the course page)</a:t>
            </a:r>
            <a:endParaRPr lang="en-IE" dirty="0">
              <a:solidFill>
                <a:srgbClr val="702E8C"/>
              </a:solidFill>
            </a:endParaRPr>
          </a:p>
        </p:txBody>
      </p:sp>
      <p:pic>
        <p:nvPicPr>
          <p:cNvPr id="11" name="Picture 10">
            <a:extLst>
              <a:ext uri="{FF2B5EF4-FFF2-40B4-BE49-F238E27FC236}">
                <a16:creationId xmlns:a16="http://schemas.microsoft.com/office/drawing/2014/main" id="{ACAEF015-29C9-833A-8F6D-30E70D06C084}"/>
              </a:ext>
            </a:extLst>
          </p:cNvPr>
          <p:cNvPicPr>
            <a:picLocks noChangeAspect="1"/>
          </p:cNvPicPr>
          <p:nvPr/>
        </p:nvPicPr>
        <p:blipFill>
          <a:blip r:embed="rId3" cstate="email">
            <a:extLst>
              <a:ext uri="{28A0092B-C50C-407E-A947-70E740481C1C}">
                <a14:useLocalDpi xmlns:a14="http://schemas.microsoft.com/office/drawing/2010/main"/>
              </a:ext>
            </a:extLst>
          </a:blip>
          <a:srcRect t="9684"/>
          <a:stretch/>
        </p:blipFill>
        <p:spPr>
          <a:xfrm>
            <a:off x="1394149" y="3731583"/>
            <a:ext cx="2226306" cy="2623807"/>
          </a:xfrm>
          <a:prstGeom prst="rect">
            <a:avLst/>
          </a:prstGeom>
          <a:ln>
            <a:noFill/>
          </a:ln>
          <a:effectLst>
            <a:outerShdw blurRad="292100" dist="139700" dir="2700000" algn="tl" rotWithShape="0">
              <a:srgbClr val="333333">
                <a:alpha val="65000"/>
              </a:srgbClr>
            </a:outerShdw>
          </a:effectLst>
        </p:spPr>
      </p:pic>
      <p:sp>
        <p:nvSpPr>
          <p:cNvPr id="12" name="TextBox 11">
            <a:extLst>
              <a:ext uri="{FF2B5EF4-FFF2-40B4-BE49-F238E27FC236}">
                <a16:creationId xmlns:a16="http://schemas.microsoft.com/office/drawing/2014/main" id="{7C7BE4D6-8D91-6112-656D-6135CB00AF7B}"/>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Tree>
    <p:extLst>
      <p:ext uri="{BB962C8B-B14F-4D97-AF65-F5344CB8AC3E}">
        <p14:creationId xmlns:p14="http://schemas.microsoft.com/office/powerpoint/2010/main" val="40030250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CECABA7F-83EE-0C30-134A-B63947E1593F}"/>
              </a:ext>
            </a:extLst>
          </p:cNvPr>
          <p:cNvSpPr/>
          <p:nvPr/>
        </p:nvSpPr>
        <p:spPr>
          <a:xfrm>
            <a:off x="541206" y="3895190"/>
            <a:ext cx="4878519" cy="1823323"/>
          </a:xfrm>
          <a:prstGeom prst="roundRect">
            <a:avLst/>
          </a:prstGeom>
          <a:solidFill>
            <a:srgbClr val="E3CAE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pic>
        <p:nvPicPr>
          <p:cNvPr id="5" name="Picture 4">
            <a:extLst>
              <a:ext uri="{FF2B5EF4-FFF2-40B4-BE49-F238E27FC236}">
                <a16:creationId xmlns:a16="http://schemas.microsoft.com/office/drawing/2014/main" id="{614267D4-16E1-7AC9-B7A6-F7F9232DF61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5506" y="739021"/>
            <a:ext cx="4452329" cy="2543531"/>
          </a:xfrm>
          <a:prstGeom prst="rect">
            <a:avLst/>
          </a:prstGeom>
          <a:ln>
            <a:noFill/>
          </a:ln>
          <a:effectLst>
            <a:outerShdw blurRad="292100" dist="139700" dir="2700000" algn="tl" rotWithShape="0">
              <a:srgbClr val="333333">
                <a:alpha val="65000"/>
              </a:srgbClr>
            </a:outerShdw>
          </a:effectLst>
        </p:spPr>
      </p:pic>
      <p:sp>
        <p:nvSpPr>
          <p:cNvPr id="6" name="TextBox 5">
            <a:extLst>
              <a:ext uri="{FF2B5EF4-FFF2-40B4-BE49-F238E27FC236}">
                <a16:creationId xmlns:a16="http://schemas.microsoft.com/office/drawing/2014/main" id="{6AF1F9B6-ACFA-3C70-DA6A-8C13103DA554}"/>
              </a:ext>
            </a:extLst>
          </p:cNvPr>
          <p:cNvSpPr txBox="1"/>
          <p:nvPr/>
        </p:nvSpPr>
        <p:spPr>
          <a:xfrm>
            <a:off x="5534025" y="638521"/>
            <a:ext cx="6126067" cy="2862322"/>
          </a:xfrm>
          <a:prstGeom prst="rect">
            <a:avLst/>
          </a:prstGeom>
          <a:noFill/>
        </p:spPr>
        <p:txBody>
          <a:bodyPr wrap="square" rtlCol="0">
            <a:spAutoFit/>
          </a:bodyPr>
          <a:lstStyle/>
          <a:p>
            <a:r>
              <a:rPr lang="en-US" b="1" dirty="0">
                <a:solidFill>
                  <a:srgbClr val="083F59"/>
                </a:solidFill>
              </a:rPr>
              <a:t>In this podcast, </a:t>
            </a:r>
            <a:r>
              <a:rPr lang="en-US" dirty="0">
                <a:solidFill>
                  <a:srgbClr val="083F59"/>
                </a:solidFill>
              </a:rPr>
              <a:t>La Tonya (Change Coaches) discusses how she helps leaders create cultures of belonging.</a:t>
            </a:r>
          </a:p>
          <a:p>
            <a:pPr marL="342900" indent="-342900">
              <a:buFont typeface="+mj-lt"/>
              <a:buAutoNum type="arabicPeriod"/>
            </a:pPr>
            <a:r>
              <a:rPr lang="en-US" dirty="0">
                <a:solidFill>
                  <a:srgbClr val="083F59"/>
                </a:solidFill>
              </a:rPr>
              <a:t>Companies are undervaluing belonging—it's what employees truly want.</a:t>
            </a:r>
          </a:p>
          <a:p>
            <a:pPr marL="342900" indent="-342900">
              <a:buFont typeface="+mj-lt"/>
              <a:buAutoNum type="arabicPeriod"/>
            </a:pPr>
            <a:r>
              <a:rPr lang="en-IE" dirty="0">
                <a:solidFill>
                  <a:srgbClr val="083F59"/>
                </a:solidFill>
              </a:rPr>
              <a:t>Current leaders are </a:t>
            </a:r>
            <a:r>
              <a:rPr lang="en-US" dirty="0">
                <a:solidFill>
                  <a:srgbClr val="083F59"/>
                </a:solidFill>
              </a:rPr>
              <a:t>struggling to align their company’s leadership agenda, personal goals, and DEI initiatives. </a:t>
            </a:r>
          </a:p>
          <a:p>
            <a:pPr marL="342900" indent="-342900">
              <a:buFont typeface="+mj-lt"/>
              <a:buAutoNum type="arabicPeriod"/>
            </a:pPr>
            <a:r>
              <a:rPr lang="en-US" dirty="0">
                <a:solidFill>
                  <a:srgbClr val="083F59"/>
                </a:solidFill>
              </a:rPr>
              <a:t>Achieving belonging and psychological safety takes effort but is worth it. </a:t>
            </a:r>
          </a:p>
          <a:p>
            <a:r>
              <a:rPr lang="en-IE" dirty="0">
                <a:solidFill>
                  <a:srgbClr val="083F59"/>
                </a:solidFill>
                <a:hlinkClick r:id="rId3"/>
              </a:rPr>
              <a:t>https://www.smestrategy.net/blog/creating-belonging-psychological-safety-at-work</a:t>
            </a:r>
            <a:r>
              <a:rPr lang="en-IE" dirty="0">
                <a:solidFill>
                  <a:srgbClr val="083F59"/>
                </a:solidFill>
              </a:rPr>
              <a:t> </a:t>
            </a:r>
          </a:p>
        </p:txBody>
      </p:sp>
      <p:sp>
        <p:nvSpPr>
          <p:cNvPr id="7" name="TextBox 6">
            <a:extLst>
              <a:ext uri="{FF2B5EF4-FFF2-40B4-BE49-F238E27FC236}">
                <a16:creationId xmlns:a16="http://schemas.microsoft.com/office/drawing/2014/main" id="{C58AD5DC-966B-AEAA-C645-40744F9D55CD}"/>
              </a:ext>
            </a:extLst>
          </p:cNvPr>
          <p:cNvSpPr txBox="1"/>
          <p:nvPr/>
        </p:nvSpPr>
        <p:spPr>
          <a:xfrm>
            <a:off x="531908" y="3784999"/>
            <a:ext cx="4726119" cy="2646878"/>
          </a:xfrm>
          <a:prstGeom prst="rect">
            <a:avLst/>
          </a:prstGeom>
          <a:noFill/>
        </p:spPr>
        <p:txBody>
          <a:bodyPr wrap="square" rtlCol="0">
            <a:spAutoFit/>
          </a:bodyPr>
          <a:lstStyle/>
          <a:p>
            <a:pPr algn="ctr">
              <a:spcAft>
                <a:spcPts val="600"/>
              </a:spcAft>
            </a:pPr>
            <a:r>
              <a:rPr lang="en-IE" sz="6000" b="1" dirty="0">
                <a:solidFill>
                  <a:srgbClr val="083F59"/>
                </a:solidFill>
                <a:latin typeface="Aharoni" panose="02010803020104030203" pitchFamily="2" charset="-79"/>
                <a:cs typeface="Aharoni" panose="02010803020104030203" pitchFamily="2" charset="-79"/>
              </a:rPr>
              <a:t>10</a:t>
            </a:r>
            <a:r>
              <a:rPr lang="en-IE" sz="3000" b="1" dirty="0">
                <a:solidFill>
                  <a:srgbClr val="083F59"/>
                </a:solidFill>
                <a:latin typeface="Aharoni" panose="02010803020104030203" pitchFamily="2" charset="-79"/>
                <a:cs typeface="Aharoni" panose="02010803020104030203" pitchFamily="2" charset="-79"/>
              </a:rPr>
              <a:t> </a:t>
            </a:r>
            <a:r>
              <a:rPr lang="en-US" sz="2400" b="1" i="0" dirty="0">
                <a:solidFill>
                  <a:srgbClr val="083F59"/>
                </a:solidFill>
                <a:effectLst/>
                <a:latin typeface="Aharoni" panose="02010803020104030203" pitchFamily="2" charset="-79"/>
                <a:cs typeface="Aharoni" panose="02010803020104030203" pitchFamily="2" charset="-79"/>
              </a:rPr>
              <a:t>Psychological Safety Exercises for Building a Stronger Team. </a:t>
            </a:r>
          </a:p>
          <a:p>
            <a:pPr algn="l">
              <a:spcAft>
                <a:spcPts val="600"/>
              </a:spcAft>
            </a:pPr>
            <a:endParaRPr lang="en-US" sz="3000" b="1" i="0" dirty="0">
              <a:solidFill>
                <a:srgbClr val="083F59"/>
              </a:solidFill>
              <a:effectLst/>
              <a:latin typeface="Aharoni" panose="02010803020104030203" pitchFamily="2" charset="-79"/>
              <a:cs typeface="Aharoni" panose="02010803020104030203" pitchFamily="2" charset="-79"/>
            </a:endParaRPr>
          </a:p>
          <a:p>
            <a:pPr>
              <a:spcAft>
                <a:spcPts val="600"/>
              </a:spcAft>
            </a:pPr>
            <a:endParaRPr lang="en-IE" dirty="0">
              <a:solidFill>
                <a:srgbClr val="083F59"/>
              </a:solidFill>
            </a:endParaRPr>
          </a:p>
        </p:txBody>
      </p:sp>
      <p:sp>
        <p:nvSpPr>
          <p:cNvPr id="8" name="TextBox 7">
            <a:extLst>
              <a:ext uri="{FF2B5EF4-FFF2-40B4-BE49-F238E27FC236}">
                <a16:creationId xmlns:a16="http://schemas.microsoft.com/office/drawing/2014/main" id="{175CC2D5-AAB4-BB76-E561-86F9B7E70CCB}"/>
              </a:ext>
            </a:extLst>
          </p:cNvPr>
          <p:cNvSpPr txBox="1"/>
          <p:nvPr/>
        </p:nvSpPr>
        <p:spPr>
          <a:xfrm>
            <a:off x="5534025" y="3822193"/>
            <a:ext cx="6240367" cy="2308324"/>
          </a:xfrm>
          <a:prstGeom prst="rect">
            <a:avLst/>
          </a:prstGeom>
          <a:noFill/>
        </p:spPr>
        <p:txBody>
          <a:bodyPr wrap="square" rtlCol="0">
            <a:spAutoFit/>
          </a:bodyPr>
          <a:lstStyle/>
          <a:p>
            <a:pPr algn="l"/>
            <a:r>
              <a:rPr lang="en-US" b="1" dirty="0">
                <a:solidFill>
                  <a:srgbClr val="083F59"/>
                </a:solidFill>
              </a:rPr>
              <a:t>Psychological safety exercises </a:t>
            </a:r>
            <a:r>
              <a:rPr lang="en-US" dirty="0">
                <a:solidFill>
                  <a:srgbClr val="083F59"/>
                </a:solidFill>
              </a:rPr>
              <a:t>that build trust promote open communication, strengthen team connections and create a safe and high-performing group dynamic. Examples include icebreaker games, active listening exercises, reflective sessions, and conflict resolution activities. This resource also provides psychological safety tools. </a:t>
            </a:r>
          </a:p>
          <a:p>
            <a:r>
              <a:rPr lang="en-IE" dirty="0">
                <a:solidFill>
                  <a:srgbClr val="083F59"/>
                </a:solidFill>
                <a:hlinkClick r:id="rId4"/>
              </a:rPr>
              <a:t>https://www.spill.chat/company-culture/10-psychological-safety-exercises-for-building-a-stronger-team  </a:t>
            </a:r>
            <a:endParaRPr lang="en-IE" dirty="0">
              <a:solidFill>
                <a:srgbClr val="083F59"/>
              </a:solidFill>
            </a:endParaRPr>
          </a:p>
        </p:txBody>
      </p:sp>
      <p:sp>
        <p:nvSpPr>
          <p:cNvPr id="10" name="TextBox 9">
            <a:extLst>
              <a:ext uri="{FF2B5EF4-FFF2-40B4-BE49-F238E27FC236}">
                <a16:creationId xmlns:a16="http://schemas.microsoft.com/office/drawing/2014/main" id="{419BA843-1541-08C0-8B37-A9D4E7C37A41}"/>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cxnSp>
        <p:nvCxnSpPr>
          <p:cNvPr id="11" name="Straight Connector 10">
            <a:extLst>
              <a:ext uri="{FF2B5EF4-FFF2-40B4-BE49-F238E27FC236}">
                <a16:creationId xmlns:a16="http://schemas.microsoft.com/office/drawing/2014/main" id="{EBD7FCF2-80B4-5E80-BADE-DD14EEBA97D3}"/>
              </a:ext>
            </a:extLst>
          </p:cNvPr>
          <p:cNvCxnSpPr>
            <a:cxnSpLocks/>
          </p:cNvCxnSpPr>
          <p:nvPr/>
        </p:nvCxnSpPr>
        <p:spPr>
          <a:xfrm flipH="1">
            <a:off x="433034" y="3533775"/>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4951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62B12F-4582-DA77-2FD8-5ADF547AC61C}"/>
            </a:ext>
          </a:extLst>
        </p:cNvPr>
        <p:cNvGrpSpPr/>
        <p:nvPr/>
      </p:nvGrpSpPr>
      <p:grpSpPr>
        <a:xfrm>
          <a:off x="0" y="0"/>
          <a:ext cx="0" cy="0"/>
          <a:chOff x="0" y="0"/>
          <a:chExt cx="0" cy="0"/>
        </a:xfrm>
      </p:grpSpPr>
      <p:pic>
        <p:nvPicPr>
          <p:cNvPr id="4" name="Picture 3" descr="A close up of a pink and blue background&#10;&#10;Description automatically generated">
            <a:extLst>
              <a:ext uri="{FF2B5EF4-FFF2-40B4-BE49-F238E27FC236}">
                <a16:creationId xmlns:a16="http://schemas.microsoft.com/office/drawing/2014/main" id="{4E2DE999-840F-ACFF-78E7-DD7204C4BFD5}"/>
              </a:ext>
            </a:extLst>
          </p:cNvPr>
          <p:cNvPicPr>
            <a:picLocks noChangeAspect="1"/>
          </p:cNvPicPr>
          <p:nvPr/>
        </p:nvPicPr>
        <p:blipFill>
          <a:blip r:embed="rId2" cstate="email">
            <a:alphaModFix amt="35000"/>
            <a:extLst>
              <a:ext uri="{28A0092B-C50C-407E-A947-70E740481C1C}">
                <a14:useLocalDpi xmlns:a14="http://schemas.microsoft.com/office/drawing/2010/main"/>
              </a:ext>
            </a:extLst>
          </a:blip>
          <a:stretch>
            <a:fillRect/>
          </a:stretch>
        </p:blipFill>
        <p:spPr>
          <a:xfrm>
            <a:off x="727822" y="795281"/>
            <a:ext cx="4517632" cy="2351850"/>
          </a:xfrm>
          <a:prstGeom prst="rect">
            <a:avLst/>
          </a:prstGeom>
        </p:spPr>
      </p:pic>
      <p:sp>
        <p:nvSpPr>
          <p:cNvPr id="6" name="TextBox 5">
            <a:extLst>
              <a:ext uri="{FF2B5EF4-FFF2-40B4-BE49-F238E27FC236}">
                <a16:creationId xmlns:a16="http://schemas.microsoft.com/office/drawing/2014/main" id="{B5CB10E5-10C7-838B-5D13-F521526F287A}"/>
              </a:ext>
            </a:extLst>
          </p:cNvPr>
          <p:cNvSpPr txBox="1"/>
          <p:nvPr/>
        </p:nvSpPr>
        <p:spPr>
          <a:xfrm>
            <a:off x="5644404" y="667096"/>
            <a:ext cx="6149038" cy="3139321"/>
          </a:xfrm>
          <a:prstGeom prst="rect">
            <a:avLst/>
          </a:prstGeom>
          <a:noFill/>
        </p:spPr>
        <p:txBody>
          <a:bodyPr wrap="square" rtlCol="0">
            <a:spAutoFit/>
          </a:bodyPr>
          <a:lstStyle/>
          <a:p>
            <a:r>
              <a:rPr lang="en-IE" b="1" dirty="0">
                <a:solidFill>
                  <a:srgbClr val="083F59"/>
                </a:solidFill>
                <a:latin typeface="Manrope"/>
              </a:rPr>
              <a:t>Session Guide: </a:t>
            </a:r>
            <a:r>
              <a:rPr lang="en-IE" dirty="0">
                <a:solidFill>
                  <a:srgbClr val="083F59"/>
                </a:solidFill>
                <a:latin typeface="Manrope"/>
              </a:rPr>
              <a:t>Hive Learning talk about the Three </a:t>
            </a:r>
            <a:r>
              <a:rPr lang="en-US" dirty="0">
                <a:solidFill>
                  <a:srgbClr val="083F59"/>
                </a:solidFill>
                <a:latin typeface="Manrope"/>
              </a:rPr>
              <a:t>building blocks for safe environments and </a:t>
            </a:r>
            <a:r>
              <a:rPr lang="en-US" b="1" i="0" dirty="0">
                <a:solidFill>
                  <a:srgbClr val="083F59"/>
                </a:solidFill>
                <a:effectLst/>
                <a:latin typeface="Manrope"/>
              </a:rPr>
              <a:t>psychological safety. </a:t>
            </a:r>
            <a:endParaRPr lang="en-US" b="1" dirty="0">
              <a:solidFill>
                <a:srgbClr val="083F59"/>
              </a:solidFill>
              <a:latin typeface="Manrope"/>
            </a:endParaRPr>
          </a:p>
          <a:p>
            <a:pPr marL="342900" indent="-342900">
              <a:buFont typeface="+mj-lt"/>
              <a:buAutoNum type="arabicPeriod"/>
            </a:pPr>
            <a:r>
              <a:rPr lang="en-US" b="1" i="0" dirty="0">
                <a:solidFill>
                  <a:srgbClr val="083F59"/>
                </a:solidFill>
                <a:effectLst/>
                <a:latin typeface="Manrope"/>
              </a:rPr>
              <a:t>Frame Failure Productively</a:t>
            </a:r>
          </a:p>
          <a:p>
            <a:pPr marL="342900" indent="-342900">
              <a:buFont typeface="+mj-lt"/>
              <a:buAutoNum type="arabicPeriod"/>
            </a:pPr>
            <a:r>
              <a:rPr lang="en-US" b="1" dirty="0">
                <a:solidFill>
                  <a:srgbClr val="083F59"/>
                </a:solidFill>
                <a:latin typeface="Manrope"/>
              </a:rPr>
              <a:t>Make Feedback Frequent Helpful and Easy</a:t>
            </a:r>
          </a:p>
          <a:p>
            <a:pPr marL="342900" indent="-342900">
              <a:buFont typeface="+mj-lt"/>
              <a:buAutoNum type="arabicPeriod"/>
            </a:pPr>
            <a:r>
              <a:rPr lang="en-US" b="1" i="0" dirty="0">
                <a:solidFill>
                  <a:srgbClr val="083F59"/>
                </a:solidFill>
                <a:effectLst/>
                <a:latin typeface="Manrope"/>
              </a:rPr>
              <a:t>Make Speaking Up Worth It</a:t>
            </a:r>
          </a:p>
          <a:p>
            <a:r>
              <a:rPr lang="en-US" i="0" dirty="0">
                <a:solidFill>
                  <a:srgbClr val="083F59"/>
                </a:solidFill>
                <a:effectLst/>
                <a:latin typeface="Manrope"/>
              </a:rPr>
              <a:t>Helps businesses create a workplace </a:t>
            </a:r>
            <a:r>
              <a:rPr lang="en-US" b="0" i="0" dirty="0">
                <a:solidFill>
                  <a:srgbClr val="083F59"/>
                </a:solidFill>
                <a:effectLst/>
                <a:latin typeface="Manrope"/>
              </a:rPr>
              <a:t>where people feel comfortable taking interpersonal risks, such as speaking up or giving feedback they know will be tough to hear.</a:t>
            </a:r>
            <a:endParaRPr lang="en-US" dirty="0">
              <a:solidFill>
                <a:srgbClr val="083F59"/>
              </a:solidFill>
            </a:endParaRPr>
          </a:p>
          <a:p>
            <a:r>
              <a:rPr lang="en-IE" dirty="0">
                <a:solidFill>
                  <a:srgbClr val="083F59"/>
                </a:solidFill>
                <a:hlinkClick r:id="rId3"/>
              </a:rPr>
              <a:t>https://hivelearning.com/resources/psychological-safety/session-guide-build-psychological-safety-in-your-team/</a:t>
            </a:r>
            <a:endParaRPr lang="en-IE" dirty="0">
              <a:solidFill>
                <a:srgbClr val="083F59"/>
              </a:solidFill>
            </a:endParaRPr>
          </a:p>
          <a:p>
            <a:endParaRPr lang="en-IE" dirty="0">
              <a:solidFill>
                <a:srgbClr val="083F59"/>
              </a:solidFill>
            </a:endParaRPr>
          </a:p>
        </p:txBody>
      </p:sp>
      <p:sp>
        <p:nvSpPr>
          <p:cNvPr id="7" name="TextBox 6">
            <a:extLst>
              <a:ext uri="{FF2B5EF4-FFF2-40B4-BE49-F238E27FC236}">
                <a16:creationId xmlns:a16="http://schemas.microsoft.com/office/drawing/2014/main" id="{2C68D946-E7C8-55D4-9F98-45D29F801D66}"/>
              </a:ext>
            </a:extLst>
          </p:cNvPr>
          <p:cNvSpPr txBox="1"/>
          <p:nvPr/>
        </p:nvSpPr>
        <p:spPr>
          <a:xfrm>
            <a:off x="617405" y="896124"/>
            <a:ext cx="4726119" cy="2416046"/>
          </a:xfrm>
          <a:prstGeom prst="rect">
            <a:avLst/>
          </a:prstGeom>
          <a:noFill/>
        </p:spPr>
        <p:txBody>
          <a:bodyPr wrap="square" rtlCol="0">
            <a:spAutoFit/>
          </a:bodyPr>
          <a:lstStyle/>
          <a:p>
            <a:pPr algn="ctr">
              <a:spcAft>
                <a:spcPts val="600"/>
              </a:spcAft>
            </a:pPr>
            <a:r>
              <a:rPr lang="en-US" sz="2400" b="1" dirty="0">
                <a:solidFill>
                  <a:srgbClr val="083F59"/>
                </a:solidFill>
              </a:rPr>
              <a:t>Session Guide: Build Psychological Safety in Your Team</a:t>
            </a:r>
            <a:br>
              <a:rPr lang="en-US" sz="2000" dirty="0">
                <a:solidFill>
                  <a:srgbClr val="083F59"/>
                </a:solidFill>
              </a:rPr>
            </a:br>
            <a:r>
              <a:rPr lang="en-US" sz="2000" dirty="0">
                <a:solidFill>
                  <a:srgbClr val="083F59"/>
                </a:solidFill>
              </a:rPr>
              <a:t>A session guide to help create a safe environment by encouraging team members to bring their authentic selves to work.</a:t>
            </a:r>
            <a:endParaRPr lang="en-US" sz="3000" b="1" i="0" dirty="0">
              <a:solidFill>
                <a:srgbClr val="083F59"/>
              </a:solidFill>
              <a:effectLst/>
              <a:latin typeface="Aharoni" panose="02010803020104030203" pitchFamily="2" charset="-79"/>
              <a:cs typeface="Aharoni" panose="02010803020104030203" pitchFamily="2" charset="-79"/>
            </a:endParaRPr>
          </a:p>
          <a:p>
            <a:pPr>
              <a:spcAft>
                <a:spcPts val="600"/>
              </a:spcAft>
            </a:pPr>
            <a:endParaRPr lang="en-IE" dirty="0">
              <a:solidFill>
                <a:srgbClr val="083F59"/>
              </a:solidFill>
            </a:endParaRPr>
          </a:p>
        </p:txBody>
      </p:sp>
      <p:sp>
        <p:nvSpPr>
          <p:cNvPr id="8" name="TextBox 7">
            <a:extLst>
              <a:ext uri="{FF2B5EF4-FFF2-40B4-BE49-F238E27FC236}">
                <a16:creationId xmlns:a16="http://schemas.microsoft.com/office/drawing/2014/main" id="{586B2C8A-A1F9-2244-8339-2D1D5ABB4E47}"/>
              </a:ext>
            </a:extLst>
          </p:cNvPr>
          <p:cNvSpPr txBox="1"/>
          <p:nvPr/>
        </p:nvSpPr>
        <p:spPr>
          <a:xfrm>
            <a:off x="5645896" y="3605581"/>
            <a:ext cx="6147546" cy="2862322"/>
          </a:xfrm>
          <a:prstGeom prst="rect">
            <a:avLst/>
          </a:prstGeom>
          <a:noFill/>
        </p:spPr>
        <p:txBody>
          <a:bodyPr wrap="square" rtlCol="0">
            <a:spAutoFit/>
          </a:bodyPr>
          <a:lstStyle/>
          <a:p>
            <a:pPr algn="l"/>
            <a:r>
              <a:rPr lang="en-IE" b="1" dirty="0">
                <a:solidFill>
                  <a:srgbClr val="083F59"/>
                </a:solidFill>
              </a:rPr>
              <a:t>This article </a:t>
            </a:r>
            <a:r>
              <a:rPr lang="en-IE" dirty="0">
                <a:solidFill>
                  <a:srgbClr val="083F59"/>
                </a:solidFill>
              </a:rPr>
              <a:t>explains how to become an active listener</a:t>
            </a:r>
            <a:r>
              <a:rPr lang="en-US" dirty="0">
                <a:solidFill>
                  <a:srgbClr val="083F59"/>
                </a:solidFill>
              </a:rPr>
              <a:t>, where you move from hearing to actually listening using different techniques, tools and methods:</a:t>
            </a:r>
            <a:r>
              <a:rPr lang="en-IE" dirty="0">
                <a:solidFill>
                  <a:srgbClr val="083F59"/>
                </a:solidFill>
              </a:rPr>
              <a:t> </a:t>
            </a:r>
            <a:r>
              <a:rPr lang="en-IE" dirty="0">
                <a:solidFill>
                  <a:srgbClr val="083F59"/>
                </a:solidFill>
                <a:hlinkClick r:id="rId4"/>
              </a:rPr>
              <a:t>https://online.mason.wm.edu/blog/active-listening-inclusive-workplace?</a:t>
            </a:r>
            <a:r>
              <a:rPr lang="en-IE" dirty="0">
                <a:solidFill>
                  <a:srgbClr val="083F59"/>
                </a:solidFill>
              </a:rPr>
              <a:t>. </a:t>
            </a:r>
          </a:p>
          <a:p>
            <a:pPr algn="l"/>
            <a:endParaRPr lang="en-IE" dirty="0">
              <a:solidFill>
                <a:srgbClr val="083F59"/>
              </a:solidFill>
            </a:endParaRPr>
          </a:p>
          <a:p>
            <a:pPr algn="l"/>
            <a:r>
              <a:rPr lang="en-IE" b="1" dirty="0">
                <a:solidFill>
                  <a:srgbClr val="083F59"/>
                </a:solidFill>
              </a:rPr>
              <a:t>It also includes a video </a:t>
            </a:r>
            <a:r>
              <a:rPr lang="en-IE" dirty="0">
                <a:solidFill>
                  <a:srgbClr val="083F59"/>
                </a:solidFill>
              </a:rPr>
              <a:t>about Inclusive Leadership. Highlights include why Leadership and Psychological Safety is essential for a positive workplace culture. (</a:t>
            </a:r>
            <a:r>
              <a:rPr lang="en-IE" dirty="0">
                <a:solidFill>
                  <a:srgbClr val="083F59"/>
                </a:solidFill>
                <a:hlinkClick r:id="rId5"/>
              </a:rPr>
              <a:t>Link to Full Video</a:t>
            </a:r>
            <a:r>
              <a:rPr lang="en-IE" dirty="0">
                <a:solidFill>
                  <a:srgbClr val="083F59"/>
                </a:solidFill>
              </a:rPr>
              <a:t>)</a:t>
            </a:r>
          </a:p>
          <a:p>
            <a:pPr algn="l"/>
            <a:r>
              <a:rPr lang="en-US" b="0" i="0" dirty="0">
                <a:solidFill>
                  <a:srgbClr val="555555"/>
                </a:solidFill>
                <a:effectLst/>
                <a:latin typeface="AvenirNext-Regular"/>
              </a:rPr>
              <a:t>.</a:t>
            </a:r>
            <a:endParaRPr lang="en-IE" dirty="0">
              <a:solidFill>
                <a:srgbClr val="083F59"/>
              </a:solidFill>
            </a:endParaRPr>
          </a:p>
        </p:txBody>
      </p:sp>
      <p:sp>
        <p:nvSpPr>
          <p:cNvPr id="10" name="TextBox 9">
            <a:extLst>
              <a:ext uri="{FF2B5EF4-FFF2-40B4-BE49-F238E27FC236}">
                <a16:creationId xmlns:a16="http://schemas.microsoft.com/office/drawing/2014/main" id="{C95EBF6E-EF0D-F838-7DF8-7995B1E20CCC}"/>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cxnSp>
        <p:nvCxnSpPr>
          <p:cNvPr id="11" name="Straight Connector 10">
            <a:extLst>
              <a:ext uri="{FF2B5EF4-FFF2-40B4-BE49-F238E27FC236}">
                <a16:creationId xmlns:a16="http://schemas.microsoft.com/office/drawing/2014/main" id="{BF4B38B2-B90F-B6B1-0894-6F1E8A40BFA9}"/>
              </a:ext>
            </a:extLst>
          </p:cNvPr>
          <p:cNvCxnSpPr>
            <a:cxnSpLocks/>
          </p:cNvCxnSpPr>
          <p:nvPr/>
        </p:nvCxnSpPr>
        <p:spPr>
          <a:xfrm flipH="1">
            <a:off x="433034" y="3533775"/>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9B3009C9-3D10-3EBE-9C89-76DBE15EFDC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20249" y="3679765"/>
            <a:ext cx="4320429" cy="2435285"/>
          </a:xfrm>
          <a:prstGeom prst="rect">
            <a:avLst/>
          </a:prstGeom>
        </p:spPr>
      </p:pic>
    </p:spTree>
    <p:extLst>
      <p:ext uri="{BB962C8B-B14F-4D97-AF65-F5344CB8AC3E}">
        <p14:creationId xmlns:p14="http://schemas.microsoft.com/office/powerpoint/2010/main" val="1072143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B1674-FE8A-4619-2555-95D07C5EBF31}"/>
            </a:ext>
          </a:extLst>
        </p:cNvPr>
        <p:cNvGrpSpPr/>
        <p:nvPr/>
      </p:nvGrpSpPr>
      <p:grpSpPr>
        <a:xfrm>
          <a:off x="0" y="0"/>
          <a:ext cx="0" cy="0"/>
          <a:chOff x="0" y="0"/>
          <a:chExt cx="0" cy="0"/>
        </a:xfrm>
      </p:grpSpPr>
      <p:sp>
        <p:nvSpPr>
          <p:cNvPr id="12" name="Rectangle: Rounded Corners 11">
            <a:extLst>
              <a:ext uri="{FF2B5EF4-FFF2-40B4-BE49-F238E27FC236}">
                <a16:creationId xmlns:a16="http://schemas.microsoft.com/office/drawing/2014/main" id="{B16DE55F-9BFC-19A9-586F-8BF62626FB23}"/>
              </a:ext>
            </a:extLst>
          </p:cNvPr>
          <p:cNvSpPr/>
          <p:nvPr/>
        </p:nvSpPr>
        <p:spPr>
          <a:xfrm>
            <a:off x="617405" y="3818627"/>
            <a:ext cx="4630869" cy="2038774"/>
          </a:xfrm>
          <a:prstGeom prst="roundRect">
            <a:avLst/>
          </a:prstGeom>
          <a:solidFill>
            <a:srgbClr val="FFCC6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3" name="Picture 2" descr="A group of oranges and pomegranates&#10;&#10;Description automatically generated">
            <a:extLst>
              <a:ext uri="{FF2B5EF4-FFF2-40B4-BE49-F238E27FC236}">
                <a16:creationId xmlns:a16="http://schemas.microsoft.com/office/drawing/2014/main" id="{DA27CD21-9C7F-49A0-7729-53F1B0EF3E09}"/>
              </a:ext>
            </a:extLst>
          </p:cNvPr>
          <p:cNvPicPr>
            <a:picLocks noChangeAspect="1"/>
          </p:cNvPicPr>
          <p:nvPr/>
        </p:nvPicPr>
        <p:blipFill>
          <a:blip r:embed="rId2" cstate="email">
            <a:alphaModFix amt="35000"/>
            <a:extLst>
              <a:ext uri="{28A0092B-C50C-407E-A947-70E740481C1C}">
                <a14:useLocalDpi xmlns:a14="http://schemas.microsoft.com/office/drawing/2010/main"/>
              </a:ext>
            </a:extLst>
          </a:blip>
          <a:srcRect r="16156"/>
          <a:stretch/>
        </p:blipFill>
        <p:spPr>
          <a:xfrm rot="5400000">
            <a:off x="1786084" y="-245609"/>
            <a:ext cx="2505269" cy="4482000"/>
          </a:xfrm>
          <a:prstGeom prst="rect">
            <a:avLst/>
          </a:prstGeom>
        </p:spPr>
      </p:pic>
      <p:sp>
        <p:nvSpPr>
          <p:cNvPr id="6" name="TextBox 5">
            <a:extLst>
              <a:ext uri="{FF2B5EF4-FFF2-40B4-BE49-F238E27FC236}">
                <a16:creationId xmlns:a16="http://schemas.microsoft.com/office/drawing/2014/main" id="{B393B783-9E99-8B30-32E9-4D6414422A81}"/>
              </a:ext>
            </a:extLst>
          </p:cNvPr>
          <p:cNvSpPr txBox="1"/>
          <p:nvPr/>
        </p:nvSpPr>
        <p:spPr>
          <a:xfrm>
            <a:off x="5644404" y="707357"/>
            <a:ext cx="6149038" cy="2862322"/>
          </a:xfrm>
          <a:prstGeom prst="rect">
            <a:avLst/>
          </a:prstGeom>
          <a:noFill/>
        </p:spPr>
        <p:txBody>
          <a:bodyPr wrap="square" rtlCol="0">
            <a:spAutoFit/>
          </a:bodyPr>
          <a:lstStyle/>
          <a:p>
            <a:r>
              <a:rPr lang="en-IE" b="1" dirty="0">
                <a:solidFill>
                  <a:srgbClr val="083F59"/>
                </a:solidFill>
              </a:rPr>
              <a:t>Interview: </a:t>
            </a:r>
            <a:r>
              <a:rPr lang="en-IE" dirty="0">
                <a:solidFill>
                  <a:srgbClr val="083F59"/>
                </a:solidFill>
              </a:rPr>
              <a:t>Forbes talks to </a:t>
            </a:r>
            <a:r>
              <a:rPr lang="en-US" dirty="0">
                <a:solidFill>
                  <a:srgbClr val="083F59"/>
                </a:solidFill>
              </a:rPr>
              <a:t>Dylan Taylor, Chairman &amp; CEO, of Voyager Space Holdings about how to </a:t>
            </a:r>
          </a:p>
          <a:p>
            <a:pPr marL="285750" indent="-285750">
              <a:buFont typeface="Wingdings" panose="05000000000000000000" pitchFamily="2" charset="2"/>
              <a:buChar char="v"/>
            </a:pPr>
            <a:r>
              <a:rPr lang="en-US" dirty="0">
                <a:solidFill>
                  <a:srgbClr val="083F59"/>
                </a:solidFill>
              </a:rPr>
              <a:t>Actively Listen During Conversations</a:t>
            </a:r>
          </a:p>
          <a:p>
            <a:pPr marL="285750" indent="-285750">
              <a:buFont typeface="Wingdings" panose="05000000000000000000" pitchFamily="2" charset="2"/>
              <a:buChar char="v"/>
            </a:pPr>
            <a:r>
              <a:rPr lang="en-US" dirty="0">
                <a:solidFill>
                  <a:srgbClr val="083F59"/>
                </a:solidFill>
              </a:rPr>
              <a:t>Active Listening Skills</a:t>
            </a:r>
          </a:p>
          <a:p>
            <a:pPr marL="285750" indent="-285750">
              <a:buFont typeface="Wingdings" panose="05000000000000000000" pitchFamily="2" charset="2"/>
              <a:buChar char="v"/>
            </a:pPr>
            <a:r>
              <a:rPr lang="en-US" dirty="0">
                <a:solidFill>
                  <a:srgbClr val="083F59"/>
                </a:solidFill>
              </a:rPr>
              <a:t>How to Build Bridges with Empathy</a:t>
            </a:r>
          </a:p>
          <a:p>
            <a:pPr marL="285750" indent="-285750">
              <a:buFont typeface="Wingdings" panose="05000000000000000000" pitchFamily="2" charset="2"/>
              <a:buChar char="v"/>
            </a:pPr>
            <a:r>
              <a:rPr lang="en-US" dirty="0">
                <a:solidFill>
                  <a:srgbClr val="083F59"/>
                </a:solidFill>
              </a:rPr>
              <a:t>The Synergy of Active Listening and Empathy</a:t>
            </a:r>
          </a:p>
          <a:p>
            <a:pPr marL="285750" indent="-285750">
              <a:buFont typeface="Wingdings" panose="05000000000000000000" pitchFamily="2" charset="2"/>
              <a:buChar char="v"/>
            </a:pPr>
            <a:r>
              <a:rPr lang="en-US" dirty="0">
                <a:solidFill>
                  <a:srgbClr val="083F59"/>
                </a:solidFill>
              </a:rPr>
              <a:t>Applying these Skills in the Workplace</a:t>
            </a:r>
          </a:p>
          <a:p>
            <a:r>
              <a:rPr lang="en-IE" dirty="0">
                <a:solidFill>
                  <a:srgbClr val="083F59"/>
                </a:solidFill>
                <a:hlinkClick r:id="rId3"/>
              </a:rPr>
              <a:t>https://www.forbes.com/councils/forbesbusinesscouncil/2023/07/28/active-listening-and-empathy-for-better-working-relationships/</a:t>
            </a:r>
            <a:r>
              <a:rPr lang="en-US" dirty="0">
                <a:solidFill>
                  <a:srgbClr val="083F59"/>
                </a:solidFill>
              </a:rPr>
              <a:t> </a:t>
            </a:r>
            <a:endParaRPr lang="en-IE" dirty="0">
              <a:solidFill>
                <a:srgbClr val="083F59"/>
              </a:solidFill>
            </a:endParaRPr>
          </a:p>
        </p:txBody>
      </p:sp>
      <p:sp>
        <p:nvSpPr>
          <p:cNvPr id="7" name="TextBox 6">
            <a:extLst>
              <a:ext uri="{FF2B5EF4-FFF2-40B4-BE49-F238E27FC236}">
                <a16:creationId xmlns:a16="http://schemas.microsoft.com/office/drawing/2014/main" id="{4930B866-A0A5-B228-0F49-53A556C675EE}"/>
              </a:ext>
            </a:extLst>
          </p:cNvPr>
          <p:cNvSpPr txBox="1"/>
          <p:nvPr/>
        </p:nvSpPr>
        <p:spPr>
          <a:xfrm>
            <a:off x="861524" y="1000595"/>
            <a:ext cx="4272452" cy="2400657"/>
          </a:xfrm>
          <a:prstGeom prst="rect">
            <a:avLst/>
          </a:prstGeom>
          <a:noFill/>
        </p:spPr>
        <p:txBody>
          <a:bodyPr wrap="square" rtlCol="0">
            <a:spAutoFit/>
          </a:bodyPr>
          <a:lstStyle/>
          <a:p>
            <a:pPr algn="ctr">
              <a:spcBef>
                <a:spcPts val="600"/>
              </a:spcBef>
            </a:pPr>
            <a:r>
              <a:rPr lang="en-US" sz="3000" b="1" dirty="0">
                <a:solidFill>
                  <a:srgbClr val="002060"/>
                </a:solidFill>
                <a:effectLst/>
                <a:latin typeface="SchnyderS demi"/>
              </a:rPr>
              <a:t>Interview: Active Listening And Empathy For Better Working Relationships</a:t>
            </a:r>
          </a:p>
          <a:p>
            <a:pPr algn="ctr">
              <a:spcAft>
                <a:spcPts val="600"/>
              </a:spcAft>
            </a:pPr>
            <a:endParaRPr lang="en-IE" sz="3000" b="1" dirty="0">
              <a:solidFill>
                <a:srgbClr val="002060"/>
              </a:solidFill>
            </a:endParaRPr>
          </a:p>
        </p:txBody>
      </p:sp>
      <p:sp>
        <p:nvSpPr>
          <p:cNvPr id="8" name="TextBox 7">
            <a:extLst>
              <a:ext uri="{FF2B5EF4-FFF2-40B4-BE49-F238E27FC236}">
                <a16:creationId xmlns:a16="http://schemas.microsoft.com/office/drawing/2014/main" id="{A87EC3F4-6FDE-301F-B8E5-394541D329D3}"/>
              </a:ext>
            </a:extLst>
          </p:cNvPr>
          <p:cNvSpPr txBox="1"/>
          <p:nvPr/>
        </p:nvSpPr>
        <p:spPr>
          <a:xfrm>
            <a:off x="5279719" y="3605581"/>
            <a:ext cx="6650879" cy="3139321"/>
          </a:xfrm>
          <a:prstGeom prst="rect">
            <a:avLst/>
          </a:prstGeom>
          <a:noFill/>
        </p:spPr>
        <p:txBody>
          <a:bodyPr wrap="square" rtlCol="0">
            <a:spAutoFit/>
          </a:bodyPr>
          <a:lstStyle/>
          <a:p>
            <a:pPr algn="l"/>
            <a:r>
              <a:rPr lang="en-IE" dirty="0">
                <a:solidFill>
                  <a:srgbClr val="083F59"/>
                </a:solidFill>
              </a:rPr>
              <a:t>This Resource talks about </a:t>
            </a:r>
          </a:p>
          <a:p>
            <a:pPr marL="285750" indent="-285750" algn="l">
              <a:buFont typeface="Wingdings" panose="05000000000000000000" pitchFamily="2" charset="2"/>
              <a:buChar char="v"/>
            </a:pPr>
            <a:r>
              <a:rPr lang="en-IE" dirty="0">
                <a:solidFill>
                  <a:srgbClr val="083F59"/>
                </a:solidFill>
              </a:rPr>
              <a:t>Understanding Psychological Safety </a:t>
            </a:r>
          </a:p>
          <a:p>
            <a:pPr marL="285750" indent="-285750" algn="l">
              <a:buFont typeface="Wingdings" panose="05000000000000000000" pitchFamily="2" charset="2"/>
              <a:buChar char="v"/>
            </a:pPr>
            <a:r>
              <a:rPr lang="en-IE" dirty="0">
                <a:solidFill>
                  <a:srgbClr val="083F59"/>
                </a:solidFill>
              </a:rPr>
              <a:t>The Challenges in Diverse Teams</a:t>
            </a:r>
          </a:p>
          <a:p>
            <a:pPr marL="285750" indent="-285750" algn="l">
              <a:buFont typeface="Wingdings" panose="05000000000000000000" pitchFamily="2" charset="2"/>
              <a:buChar char="v"/>
            </a:pPr>
            <a:r>
              <a:rPr lang="en-IE" dirty="0">
                <a:solidFill>
                  <a:srgbClr val="083F59"/>
                </a:solidFill>
              </a:rPr>
              <a:t>HRs Role in Cultivating Psychological Safety</a:t>
            </a:r>
          </a:p>
          <a:p>
            <a:pPr marL="285750" indent="-285750" algn="l">
              <a:buFont typeface="Wingdings" panose="05000000000000000000" pitchFamily="2" charset="2"/>
              <a:buChar char="v"/>
            </a:pPr>
            <a:r>
              <a:rPr lang="en-IE" dirty="0">
                <a:solidFill>
                  <a:srgbClr val="083F59"/>
                </a:solidFill>
              </a:rPr>
              <a:t>Practical Strategies to Enable Psychological Safety</a:t>
            </a:r>
          </a:p>
          <a:p>
            <a:pPr marL="285750" indent="-285750" algn="l">
              <a:buFont typeface="Wingdings" panose="05000000000000000000" pitchFamily="2" charset="2"/>
              <a:buChar char="v"/>
            </a:pPr>
            <a:r>
              <a:rPr lang="en-IE" dirty="0">
                <a:solidFill>
                  <a:srgbClr val="083F59"/>
                </a:solidFill>
              </a:rPr>
              <a:t>Implementing Change Steps for HR &amp; Guide to Conflict Resolution</a:t>
            </a:r>
          </a:p>
          <a:p>
            <a:pPr marL="285750" indent="-285750" algn="l">
              <a:buFont typeface="Wingdings" panose="05000000000000000000" pitchFamily="2" charset="2"/>
              <a:buChar char="v"/>
            </a:pPr>
            <a:r>
              <a:rPr lang="en-IE" dirty="0">
                <a:solidFill>
                  <a:srgbClr val="083F59"/>
                </a:solidFill>
              </a:rPr>
              <a:t>Everyone’s Role in Cultivating Psychological Safety</a:t>
            </a:r>
          </a:p>
          <a:p>
            <a:pPr algn="l"/>
            <a:r>
              <a:rPr lang="en-IE" dirty="0">
                <a:solidFill>
                  <a:srgbClr val="083F59"/>
                </a:solidFill>
                <a:hlinkClick r:id="rId4"/>
              </a:rPr>
              <a:t>https://www.lumohealth.care/blog/fostering-psychological-safety-in-diverse-teams?</a:t>
            </a:r>
            <a:endParaRPr lang="en-IE" dirty="0">
              <a:solidFill>
                <a:srgbClr val="083F59"/>
              </a:solidFill>
            </a:endParaRPr>
          </a:p>
          <a:p>
            <a:pPr algn="l"/>
            <a:r>
              <a:rPr lang="en-IE" dirty="0">
                <a:solidFill>
                  <a:srgbClr val="083F59"/>
                </a:solidFill>
              </a:rPr>
              <a:t> </a:t>
            </a:r>
          </a:p>
          <a:p>
            <a:pPr algn="l"/>
            <a:r>
              <a:rPr lang="en-US" b="0" i="0" dirty="0">
                <a:solidFill>
                  <a:srgbClr val="555555"/>
                </a:solidFill>
                <a:effectLst/>
                <a:latin typeface="AvenirNext-Regular"/>
              </a:rPr>
              <a:t>.</a:t>
            </a:r>
            <a:endParaRPr lang="en-IE" dirty="0">
              <a:solidFill>
                <a:srgbClr val="083F59"/>
              </a:solidFill>
            </a:endParaRPr>
          </a:p>
        </p:txBody>
      </p:sp>
      <p:sp>
        <p:nvSpPr>
          <p:cNvPr id="10" name="TextBox 9">
            <a:extLst>
              <a:ext uri="{FF2B5EF4-FFF2-40B4-BE49-F238E27FC236}">
                <a16:creationId xmlns:a16="http://schemas.microsoft.com/office/drawing/2014/main" id="{AFD52F28-EE13-ED46-D6D0-156470D4C6C4}"/>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cxnSp>
        <p:nvCxnSpPr>
          <p:cNvPr id="11" name="Straight Connector 10">
            <a:extLst>
              <a:ext uri="{FF2B5EF4-FFF2-40B4-BE49-F238E27FC236}">
                <a16:creationId xmlns:a16="http://schemas.microsoft.com/office/drawing/2014/main" id="{7F09190E-7CCD-32B3-4C64-FF10B95B0366}"/>
              </a:ext>
            </a:extLst>
          </p:cNvPr>
          <p:cNvCxnSpPr>
            <a:cxnSpLocks/>
          </p:cNvCxnSpPr>
          <p:nvPr/>
        </p:nvCxnSpPr>
        <p:spPr>
          <a:xfrm flipH="1">
            <a:off x="433034" y="3533775"/>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A4DE51A-68BB-7690-B871-A45874276149}"/>
              </a:ext>
            </a:extLst>
          </p:cNvPr>
          <p:cNvSpPr txBox="1"/>
          <p:nvPr/>
        </p:nvSpPr>
        <p:spPr>
          <a:xfrm>
            <a:off x="861524" y="3904834"/>
            <a:ext cx="4272452" cy="1815882"/>
          </a:xfrm>
          <a:prstGeom prst="rect">
            <a:avLst/>
          </a:prstGeom>
          <a:noFill/>
        </p:spPr>
        <p:txBody>
          <a:bodyPr wrap="square">
            <a:spAutoFit/>
          </a:bodyPr>
          <a:lstStyle/>
          <a:p>
            <a:pPr algn="ctr"/>
            <a:r>
              <a:rPr lang="en-US" sz="2800" b="1" dirty="0">
                <a:solidFill>
                  <a:srgbClr val="002060"/>
                </a:solidFill>
                <a:latin typeface="Aptos Display" panose="020B0004020202020204" pitchFamily="34" charset="0"/>
                <a:cs typeface="Aharoni" panose="02010803020104030203" pitchFamily="2" charset="-79"/>
              </a:rPr>
              <a:t>Psychological Safety in Diverse Teams. A Cornerstone for Company Success.</a:t>
            </a:r>
          </a:p>
        </p:txBody>
      </p:sp>
    </p:spTree>
    <p:extLst>
      <p:ext uri="{BB962C8B-B14F-4D97-AF65-F5344CB8AC3E}">
        <p14:creationId xmlns:p14="http://schemas.microsoft.com/office/powerpoint/2010/main" val="1848978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Module 4 covers key areas when building an inclusive company culture in SMEs. </a:t>
            </a:r>
          </a:p>
          <a:p>
            <a:pPr marL="0" indent="0"/>
            <a:r>
              <a:rPr lang="en-US" sz="1800" dirty="0"/>
              <a:t>Part 1: Learn the benefits of DEI for SMEs and assess your workplace’s inclusivity to create a strong foundation for belonging and equity.</a:t>
            </a:r>
          </a:p>
          <a:p>
            <a:pPr marL="0" indent="0"/>
            <a:r>
              <a:rPr lang="en-US" sz="1800" dirty="0"/>
              <a:t>Part 2: Design and implement tailored cultural audits, using surveys and engagement strategies to analyze workplace inclusivity and drive meaningful change.</a:t>
            </a:r>
          </a:p>
          <a:p>
            <a:pPr marL="0" indent="0"/>
            <a:r>
              <a:rPr lang="en-US" sz="1800" dirty="0"/>
              <a:t>Part 3: Equip line managers and team leaders with strategies to foster belonging, psychological safety, and inclusivity within diverse teams.</a:t>
            </a:r>
          </a:p>
          <a:p>
            <a:pPr marL="0" indent="0"/>
            <a:r>
              <a:rPr lang="en-US" sz="1800" dirty="0"/>
              <a:t>Part 4: Transform existing policies into actionable strategies to challenge exclusive </a:t>
            </a:r>
            <a:r>
              <a:rPr lang="en-US" sz="1800" dirty="0" err="1"/>
              <a:t>behaviours</a:t>
            </a:r>
            <a:r>
              <a:rPr lang="en-US" sz="1800" dirty="0"/>
              <a:t>, develop effective DEI frameworks, and embed inclusivity into daily operations.</a:t>
            </a:r>
          </a:p>
          <a:p>
            <a:pPr marL="0" indent="0"/>
            <a:r>
              <a:rPr lang="en-US" sz="1800" dirty="0"/>
              <a:t>Part 5: Empower collaboration through Employee Resource Groups (ERGs), recognition programs, and inclusive leadership to build stronger, more cohesive teams.</a:t>
            </a:r>
          </a:p>
          <a:p>
            <a:pPr marL="0" indent="0"/>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4</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Design and Deliver a Strategic Cultural Change Audit.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From Policies to Practice: Cultivating a Genuine Culture of Inclusion.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Empowering Teams Through DEI Collaboration, ERGs, and Recognition</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Support Management to Deliver a Workplace of Belonging and Inclusivity.</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Understand and Build an Inclusive Company Culture </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Building an Inclusive Company Culture in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66683" y="2715950"/>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60BC49-9329-DD4F-0F97-2EDA0A058B5C}"/>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5B9FED1-62E9-33C0-A407-923D8C42A5D2}"/>
              </a:ext>
            </a:extLst>
          </p:cNvPr>
          <p:cNvSpPr>
            <a:spLocks noGrp="1"/>
          </p:cNvSpPr>
          <p:nvPr>
            <p:ph type="body" sz="quarter" idx="13"/>
          </p:nvPr>
        </p:nvSpPr>
        <p:spPr>
          <a:xfrm>
            <a:off x="6346104" y="520381"/>
            <a:ext cx="5055171" cy="945575"/>
          </a:xfrm>
        </p:spPr>
        <p:txBody>
          <a:bodyPr>
            <a:normAutofit fontScale="92500"/>
          </a:bodyPr>
          <a:lstStyle/>
          <a:p>
            <a:r>
              <a:rPr lang="en-IE" sz="4800" b="1" dirty="0"/>
              <a:t>Core Business Area 2</a:t>
            </a:r>
            <a:r>
              <a:rPr lang="en-IE" sz="4000" b="1" dirty="0"/>
              <a:t> </a:t>
            </a:r>
          </a:p>
        </p:txBody>
      </p:sp>
      <p:sp>
        <p:nvSpPr>
          <p:cNvPr id="6" name="Text Placeholder 5">
            <a:extLst>
              <a:ext uri="{FF2B5EF4-FFF2-40B4-BE49-F238E27FC236}">
                <a16:creationId xmlns:a16="http://schemas.microsoft.com/office/drawing/2014/main" id="{431534E5-60CF-3D07-9051-4EE944E0E2E7}"/>
              </a:ext>
            </a:extLst>
          </p:cNvPr>
          <p:cNvSpPr>
            <a:spLocks noGrp="1"/>
          </p:cNvSpPr>
          <p:nvPr>
            <p:ph type="body" sz="quarter" idx="43"/>
          </p:nvPr>
        </p:nvSpPr>
        <p:spPr>
          <a:xfrm>
            <a:off x="6346104" y="1352331"/>
            <a:ext cx="5055171" cy="396241"/>
          </a:xfrm>
        </p:spPr>
        <p:txBody>
          <a:bodyPr>
            <a:noAutofit/>
          </a:bodyPr>
          <a:lstStyle/>
          <a:p>
            <a:r>
              <a:rPr lang="en-US" sz="3600" dirty="0"/>
              <a:t>Enable Line Managers &amp; Leaders To Create Inclusive Workplaces</a:t>
            </a:r>
            <a:endParaRPr lang="en-IE" sz="3600" dirty="0"/>
          </a:p>
        </p:txBody>
      </p:sp>
      <p:sp>
        <p:nvSpPr>
          <p:cNvPr id="11" name="TextBox 10">
            <a:extLst>
              <a:ext uri="{FF2B5EF4-FFF2-40B4-BE49-F238E27FC236}">
                <a16:creationId xmlns:a16="http://schemas.microsoft.com/office/drawing/2014/main" id="{D4461F3D-FA58-7CA9-3DCF-7B8BC20D9CC1}"/>
              </a:ext>
            </a:extLst>
          </p:cNvPr>
          <p:cNvSpPr txBox="1"/>
          <p:nvPr/>
        </p:nvSpPr>
        <p:spPr>
          <a:xfrm>
            <a:off x="6238875" y="3848100"/>
            <a:ext cx="5772150" cy="2862322"/>
          </a:xfrm>
          <a:prstGeom prst="rect">
            <a:avLst/>
          </a:prstGeom>
          <a:noFill/>
        </p:spPr>
        <p:txBody>
          <a:bodyPr wrap="square" rtlCol="0">
            <a:spAutoFit/>
          </a:bodyPr>
          <a:lstStyle/>
          <a:p>
            <a:pPr marL="0" indent="0" algn="ctr"/>
            <a:r>
              <a:rPr lang="en-US" sz="2000" dirty="0">
                <a:solidFill>
                  <a:srgbClr val="083F59"/>
                </a:solidFill>
              </a:rPr>
              <a:t>Enable line managers and team leaders to fulfil their key role in creating inclusive workplaces. Provide them with the tools, training, resources and supports needed so that they can nurture their teams and achieve company performance.</a:t>
            </a:r>
          </a:p>
          <a:p>
            <a:pPr marL="0" indent="0" algn="ctr"/>
            <a:r>
              <a:rPr lang="en-US" sz="2000" dirty="0">
                <a:solidFill>
                  <a:srgbClr val="083F59"/>
                </a:solidFill>
              </a:rPr>
              <a:t>The next section provides the necessary solutions, actions and training required to address the challenges managers and SMEs face in achieving a healthy D&amp;I workplace culture. </a:t>
            </a:r>
          </a:p>
        </p:txBody>
      </p:sp>
      <p:pic>
        <p:nvPicPr>
          <p:cNvPr id="13" name="Picture Placeholder 12" descr="A diagram of different colored circles with text&#10;&#10;Description automatically generated">
            <a:extLst>
              <a:ext uri="{FF2B5EF4-FFF2-40B4-BE49-F238E27FC236}">
                <a16:creationId xmlns:a16="http://schemas.microsoft.com/office/drawing/2014/main" id="{482FC0ED-E3AF-B7AF-6542-3F088CF21866}"/>
              </a:ext>
            </a:extLst>
          </p:cNvPr>
          <p:cNvPicPr>
            <a:picLocks noGrp="1" noChangeAspect="1"/>
          </p:cNvPicPr>
          <p:nvPr>
            <p:ph type="pic" sz="quarter" idx="44"/>
          </p:nvPr>
        </p:nvPicPr>
        <p:blipFill>
          <a:blip r:embed="rId2"/>
          <a:srcRect l="1667" r="1667"/>
          <a:stretch>
            <a:fillRect/>
          </a:stretch>
        </p:blipFill>
        <p:spPr/>
      </p:pic>
    </p:spTree>
    <p:extLst>
      <p:ext uri="{BB962C8B-B14F-4D97-AF65-F5344CB8AC3E}">
        <p14:creationId xmlns:p14="http://schemas.microsoft.com/office/powerpoint/2010/main" val="1877265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white speech bubble with a check mark and words&#10;&#10;Description automatically generated">
            <a:extLst>
              <a:ext uri="{FF2B5EF4-FFF2-40B4-BE49-F238E27FC236}">
                <a16:creationId xmlns:a16="http://schemas.microsoft.com/office/drawing/2014/main" id="{2464E28E-FC6D-3931-F2D3-72C9FC754BBA}"/>
              </a:ext>
            </a:extLst>
          </p:cNvPr>
          <p:cNvPicPr>
            <a:picLocks noChangeAspect="1"/>
          </p:cNvPicPr>
          <p:nvPr/>
        </p:nvPicPr>
        <p:blipFill>
          <a:blip r:embed="rId2"/>
          <a:srcRect l="10670" r="10670"/>
          <a:stretch>
            <a:fillRect/>
          </a:stretch>
        </p:blipFill>
        <p:spPr>
          <a:xfrm>
            <a:off x="1108542" y="993775"/>
            <a:ext cx="3965575" cy="3730625"/>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pic>
      <p:sp>
        <p:nvSpPr>
          <p:cNvPr id="8" name="Text Placeholder 3">
            <a:extLst>
              <a:ext uri="{FF2B5EF4-FFF2-40B4-BE49-F238E27FC236}">
                <a16:creationId xmlns:a16="http://schemas.microsoft.com/office/drawing/2014/main" id="{604A4BD7-3855-5DEB-63A5-9313E866F404}"/>
              </a:ext>
            </a:extLst>
          </p:cNvPr>
          <p:cNvSpPr>
            <a:spLocks noGrp="1"/>
          </p:cNvSpPr>
          <p:nvPr>
            <p:ph type="body" sz="quarter" idx="13"/>
          </p:nvPr>
        </p:nvSpPr>
        <p:spPr>
          <a:xfrm>
            <a:off x="5540189" y="1115559"/>
            <a:ext cx="6336216" cy="945575"/>
          </a:xfrm>
        </p:spPr>
        <p:txBody>
          <a:bodyPr>
            <a:noAutofit/>
          </a:bodyPr>
          <a:lstStyle/>
          <a:p>
            <a:r>
              <a:rPr lang="en-IE" sz="4100" b="1" dirty="0"/>
              <a:t>The Survey Results Are In!</a:t>
            </a:r>
          </a:p>
          <a:p>
            <a:r>
              <a:rPr lang="en-IE" sz="3200" b="1" dirty="0"/>
              <a:t>Core Business Area 2</a:t>
            </a:r>
          </a:p>
          <a:p>
            <a:r>
              <a:rPr lang="en-IE" sz="3200" dirty="0"/>
              <a:t>Line Management and Team Leaders</a:t>
            </a:r>
          </a:p>
        </p:txBody>
      </p:sp>
      <p:sp>
        <p:nvSpPr>
          <p:cNvPr id="9" name="Text Placeholder 4">
            <a:extLst>
              <a:ext uri="{FF2B5EF4-FFF2-40B4-BE49-F238E27FC236}">
                <a16:creationId xmlns:a16="http://schemas.microsoft.com/office/drawing/2014/main" id="{FB58AF24-27B4-5CB4-4059-9AE627508C0F}"/>
              </a:ext>
            </a:extLst>
          </p:cNvPr>
          <p:cNvSpPr>
            <a:spLocks noGrp="1"/>
          </p:cNvSpPr>
          <p:nvPr>
            <p:ph type="body" sz="quarter" idx="43"/>
          </p:nvPr>
        </p:nvSpPr>
        <p:spPr>
          <a:xfrm>
            <a:off x="5218710" y="3806157"/>
            <a:ext cx="6657695" cy="1981419"/>
          </a:xfrm>
        </p:spPr>
        <p:txBody>
          <a:bodyPr>
            <a:noAutofit/>
          </a:bodyPr>
          <a:lstStyle/>
          <a:p>
            <a:r>
              <a:rPr lang="en-US" sz="2000" dirty="0">
                <a:solidFill>
                  <a:srgbClr val="083F59"/>
                </a:solidFill>
              </a:rPr>
              <a:t>This section helps you understand the insights from your survey responses related to enabling line managers and leaders to create inclusive workplaces. It provides tailored solutions, support, and resources to strengthen leadership practices. It identify areas for improvement and offer strategies to equip managers with the skills needed to develop and enhance inclusivity, lead diverse teams, and promote a respectful work environment. The tools and resources here are designed to empower leaders to drive positive change and create an inclusive culture.</a:t>
            </a:r>
            <a:endParaRPr lang="en-IE" sz="2000" dirty="0">
              <a:solidFill>
                <a:srgbClr val="083F59"/>
              </a:solidFill>
            </a:endParaRPr>
          </a:p>
        </p:txBody>
      </p:sp>
    </p:spTree>
    <p:extLst>
      <p:ext uri="{BB962C8B-B14F-4D97-AF65-F5344CB8AC3E}">
        <p14:creationId xmlns:p14="http://schemas.microsoft.com/office/powerpoint/2010/main" val="21617578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848D4B-B60C-4742-4757-DA9D5BFBA826}"/>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5CC0DF3-EC70-5FF5-8488-E8F9498077D8}"/>
              </a:ext>
            </a:extLst>
          </p:cNvPr>
          <p:cNvGraphicFramePr>
            <a:graphicFrameLocks noGrp="1"/>
          </p:cNvGraphicFramePr>
          <p:nvPr>
            <p:extLst>
              <p:ext uri="{D42A27DB-BD31-4B8C-83A1-F6EECF244321}">
                <p14:modId xmlns:p14="http://schemas.microsoft.com/office/powerpoint/2010/main" val="3363317837"/>
              </p:ext>
            </p:extLst>
          </p:nvPr>
        </p:nvGraphicFramePr>
        <p:xfrm>
          <a:off x="628650" y="352314"/>
          <a:ext cx="11096625" cy="5904053"/>
        </p:xfrm>
        <a:graphic>
          <a:graphicData uri="http://schemas.openxmlformats.org/drawingml/2006/table">
            <a:tbl>
              <a:tblPr firstRow="1" bandRow="1">
                <a:tableStyleId>{5C22544A-7EE6-4342-B048-85BDC9FD1C3A}</a:tableStyleId>
              </a:tblPr>
              <a:tblGrid>
                <a:gridCol w="2190750">
                  <a:extLst>
                    <a:ext uri="{9D8B030D-6E8A-4147-A177-3AD203B41FA5}">
                      <a16:colId xmlns:a16="http://schemas.microsoft.com/office/drawing/2014/main" val="1803576310"/>
                    </a:ext>
                  </a:extLst>
                </a:gridCol>
                <a:gridCol w="3629025">
                  <a:extLst>
                    <a:ext uri="{9D8B030D-6E8A-4147-A177-3AD203B41FA5}">
                      <a16:colId xmlns:a16="http://schemas.microsoft.com/office/drawing/2014/main" val="2740084826"/>
                    </a:ext>
                  </a:extLst>
                </a:gridCol>
                <a:gridCol w="5276850">
                  <a:extLst>
                    <a:ext uri="{9D8B030D-6E8A-4147-A177-3AD203B41FA5}">
                      <a16:colId xmlns:a16="http://schemas.microsoft.com/office/drawing/2014/main" val="525333638"/>
                    </a:ext>
                  </a:extLst>
                </a:gridCol>
              </a:tblGrid>
              <a:tr h="439335">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200" dirty="0"/>
                        <a:t>Section 2. Line Management &amp; Team Leaders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80786">
                <a:tc>
                  <a:txBody>
                    <a:bodyPr/>
                    <a:lstStyle/>
                    <a:p>
                      <a:r>
                        <a:rPr lang="en-IE" dirty="0">
                          <a:solidFill>
                            <a:schemeClr val="bg1"/>
                          </a:solidFill>
                        </a:rPr>
                        <a:t>Survey 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solidFill>
                            <a:schemeClr val="bg1"/>
                          </a:solidFill>
                        </a:rPr>
                        <a:t>Potential Responses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solidFill>
                            <a:schemeClr val="bg1"/>
                          </a:solidFill>
                        </a:rPr>
                        <a:t>Potential Solutions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extLst>
                  <a:ext uri="{0D108BD9-81ED-4DB2-BD59-A6C34878D82A}">
                    <a16:rowId xmlns:a16="http://schemas.microsoft.com/office/drawing/2014/main" val="90508212"/>
                  </a:ext>
                </a:extLst>
              </a:tr>
              <a:tr h="2769523">
                <a:tc rowSpan="3">
                  <a:txBody>
                    <a:bodyPr/>
                    <a:lstStyle/>
                    <a:p>
                      <a:endParaRPr lang="en-US" sz="1800" kern="1200" dirty="0">
                        <a:solidFill>
                          <a:srgbClr val="083F59"/>
                        </a:solidFill>
                        <a:latin typeface="+mn-lt"/>
                        <a:ea typeface="+mn-ea"/>
                        <a:cs typeface="+mn-cs"/>
                      </a:endParaRPr>
                    </a:p>
                    <a:p>
                      <a:r>
                        <a:rPr lang="en-US" sz="1800" kern="1200" dirty="0">
                          <a:solidFill>
                            <a:srgbClr val="083F59"/>
                          </a:solidFill>
                          <a:latin typeface="+mn-lt"/>
                          <a:ea typeface="+mn-ea"/>
                          <a:cs typeface="+mn-cs"/>
                        </a:rPr>
                        <a:t>4.How would you rate </a:t>
                      </a:r>
                      <a:r>
                        <a:rPr lang="en-US" sz="1800" b="1" kern="1200" dirty="0">
                          <a:solidFill>
                            <a:srgbClr val="083F59"/>
                          </a:solidFill>
                          <a:latin typeface="+mn-lt"/>
                          <a:ea typeface="+mn-ea"/>
                          <a:cs typeface="+mn-cs"/>
                        </a:rPr>
                        <a:t>your Line Manager or Team Leader’s commitment </a:t>
                      </a:r>
                      <a:r>
                        <a:rPr lang="en-US" sz="1800" kern="1200" dirty="0">
                          <a:solidFill>
                            <a:srgbClr val="083F59"/>
                          </a:solidFill>
                          <a:latin typeface="+mn-lt"/>
                          <a:ea typeface="+mn-ea"/>
                          <a:cs typeface="+mn-cs"/>
                        </a:rPr>
                        <a:t>to fostering an inclusive workplace?</a:t>
                      </a:r>
                    </a:p>
                    <a:p>
                      <a:endParaRPr lang="en-US" sz="1800" kern="1200" dirty="0">
                        <a:solidFill>
                          <a:srgbClr val="083F59"/>
                        </a:solidFill>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rgbClr val="083F59"/>
                          </a:solidFill>
                          <a:latin typeface="+mn-lt"/>
                          <a:ea typeface="+mn-ea"/>
                          <a:cs typeface="+mn-cs"/>
                        </a:rPr>
                        <a:t>5.Does your Line Manager or Team Leader </a:t>
                      </a:r>
                      <a:r>
                        <a:rPr lang="en-US" sz="1800" b="1" kern="1200" dirty="0">
                          <a:solidFill>
                            <a:srgbClr val="083F59"/>
                          </a:solidFill>
                          <a:latin typeface="+mn-lt"/>
                          <a:ea typeface="+mn-ea"/>
                          <a:cs typeface="+mn-cs"/>
                        </a:rPr>
                        <a:t>demonstrate inclusive </a:t>
                      </a:r>
                      <a:r>
                        <a:rPr lang="en-US" sz="1800" b="1" kern="1200" dirty="0" err="1">
                          <a:solidFill>
                            <a:srgbClr val="083F59"/>
                          </a:solidFill>
                          <a:latin typeface="+mn-lt"/>
                          <a:ea typeface="+mn-ea"/>
                          <a:cs typeface="+mn-cs"/>
                        </a:rPr>
                        <a:t>behaviours</a:t>
                      </a:r>
                      <a:r>
                        <a:rPr lang="en-US" sz="1800" b="1" kern="1200" dirty="0">
                          <a:solidFill>
                            <a:srgbClr val="083F59"/>
                          </a:solidFill>
                          <a:latin typeface="+mn-lt"/>
                          <a:ea typeface="+mn-ea"/>
                          <a:cs typeface="+mn-cs"/>
                        </a:rPr>
                        <a:t> </a:t>
                      </a:r>
                      <a:r>
                        <a:rPr lang="en-US" sz="1800" kern="1200" dirty="0">
                          <a:solidFill>
                            <a:srgbClr val="083F59"/>
                          </a:solidFill>
                          <a:latin typeface="+mn-lt"/>
                          <a:ea typeface="+mn-ea"/>
                          <a:cs typeface="+mn-cs"/>
                        </a:rPr>
                        <a:t>(e.g., values diverse perspectives)?</a:t>
                      </a:r>
                      <a:endParaRPr lang="en-IE" sz="1800" kern="1200" dirty="0">
                        <a:solidFill>
                          <a:srgbClr val="083F59"/>
                        </a:solidFill>
                        <a:latin typeface="+mn-lt"/>
                        <a:ea typeface="+mn-ea"/>
                        <a:cs typeface="+mn-cs"/>
                      </a:endParaRPr>
                    </a:p>
                    <a:p>
                      <a:endParaRPr lang="en-US"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pPr marL="285750" indent="-285750">
                        <a:buFont typeface="Wingdings" panose="05000000000000000000" pitchFamily="2" charset="2"/>
                        <a:buChar char="v"/>
                      </a:pPr>
                      <a:r>
                        <a:rPr lang="en-IE" b="1" dirty="0">
                          <a:solidFill>
                            <a:srgbClr val="083F59"/>
                          </a:solidFill>
                        </a:rPr>
                        <a:t>Good: </a:t>
                      </a:r>
                      <a:r>
                        <a:rPr lang="en-US" i="1" dirty="0">
                          <a:solidFill>
                            <a:srgbClr val="083F59"/>
                          </a:solidFill>
                        </a:rPr>
                        <a:t>"</a:t>
                      </a:r>
                      <a:r>
                        <a:rPr lang="en-IE" i="1" dirty="0">
                          <a:solidFill>
                            <a:srgbClr val="083F59"/>
                          </a:solidFill>
                        </a:rPr>
                        <a:t>Excellent</a:t>
                      </a:r>
                      <a:r>
                        <a:rPr lang="en-US" i="1" dirty="0">
                          <a:solidFill>
                            <a:srgbClr val="083F59"/>
                          </a:solidFill>
                        </a:rPr>
                        <a:t>"</a:t>
                      </a:r>
                      <a:r>
                        <a:rPr lang="en-IE" i="1" dirty="0">
                          <a:solidFill>
                            <a:srgbClr val="083F59"/>
                          </a:solidFill>
                        </a:rPr>
                        <a:t> or </a:t>
                      </a:r>
                      <a:r>
                        <a:rPr lang="en-US" i="1" dirty="0">
                          <a:solidFill>
                            <a:srgbClr val="083F59"/>
                          </a:solidFill>
                        </a:rPr>
                        <a:t>"</a:t>
                      </a:r>
                      <a:r>
                        <a:rPr lang="en-IE" i="1" dirty="0">
                          <a:solidFill>
                            <a:srgbClr val="083F59"/>
                          </a:solidFill>
                        </a:rPr>
                        <a:t>Good</a:t>
                      </a:r>
                      <a:r>
                        <a:rPr lang="en-US" i="1" dirty="0">
                          <a:solidFill>
                            <a:srgbClr val="083F59"/>
                          </a:solidFill>
                        </a:rPr>
                        <a:t>"</a:t>
                      </a:r>
                      <a:r>
                        <a:rPr lang="en-IE" i="1" dirty="0">
                          <a:solidFill>
                            <a:srgbClr val="083F59"/>
                          </a:solidFill>
                        </a:rPr>
                        <a:t> </a:t>
                      </a:r>
                      <a:r>
                        <a:rPr lang="en-US" sz="1800" i="1" kern="1200" dirty="0">
                          <a:solidFill>
                            <a:srgbClr val="083F59"/>
                          </a:solidFill>
                          <a:latin typeface="+mn-lt"/>
                          <a:ea typeface="+mn-ea"/>
                          <a:cs typeface="+mn-cs"/>
                        </a:rPr>
                        <a:t>ratings for leadership commitment and "Always" or "Frequently" for managers demonstrating inclusive </a:t>
                      </a:r>
                      <a:r>
                        <a:rPr lang="en-US" sz="1800" i="1" kern="1200" dirty="0" err="1">
                          <a:solidFill>
                            <a:srgbClr val="083F59"/>
                          </a:solidFill>
                          <a:latin typeface="+mn-lt"/>
                          <a:ea typeface="+mn-ea"/>
                          <a:cs typeface="+mn-cs"/>
                        </a:rPr>
                        <a:t>behaviours</a:t>
                      </a:r>
                      <a:r>
                        <a:rPr lang="en-US" sz="1800" i="1" kern="1200" dirty="0">
                          <a:solidFill>
                            <a:srgbClr val="083F59"/>
                          </a:solidFill>
                          <a:latin typeface="+mn-lt"/>
                          <a:ea typeface="+mn-ea"/>
                          <a:cs typeface="+mn-cs"/>
                        </a:rPr>
                        <a:t>.</a:t>
                      </a:r>
                    </a:p>
                    <a:p>
                      <a:pPr marL="285750" indent="-285750">
                        <a:buFont typeface="Wingdings" panose="05000000000000000000" pitchFamily="2" charset="2"/>
                        <a:buChar char="v"/>
                      </a:pPr>
                      <a:endParaRPr lang="en-IE" sz="1800" i="1" kern="1200" dirty="0">
                        <a:solidFill>
                          <a:srgbClr val="083F59"/>
                        </a:solidFill>
                        <a:latin typeface="+mn-lt"/>
                        <a:ea typeface="+mn-ea"/>
                        <a:cs typeface="+mn-cs"/>
                      </a:endParaRPr>
                    </a:p>
                    <a:p>
                      <a:pPr marL="0" indent="0">
                        <a:buFont typeface="Wingdings" panose="05000000000000000000" pitchFamily="2" charset="2"/>
                        <a:buNone/>
                      </a:pPr>
                      <a:r>
                        <a:rPr lang="en-US" b="1" dirty="0">
                          <a:solidFill>
                            <a:srgbClr val="083F59"/>
                          </a:solidFill>
                        </a:rPr>
                        <a:t>Indicates leadership is effectively managing and cultivating inclusivity.</a:t>
                      </a:r>
                    </a:p>
                    <a:p>
                      <a:pPr marL="0" indent="0">
                        <a:buFont typeface="Wingdings" panose="05000000000000000000" pitchFamily="2" charset="2"/>
                        <a:buNone/>
                      </a:pPr>
                      <a:endParaRPr lang="en-IE" dirty="0">
                        <a:solidFill>
                          <a:srgbClr val="083F59"/>
                        </a:solidFill>
                      </a:endParaRPr>
                    </a:p>
                    <a:p>
                      <a:pPr marL="285750" indent="-285750">
                        <a:buFont typeface="Wingdings" panose="05000000000000000000" pitchFamily="2" charset="2"/>
                        <a:buChar char="v"/>
                      </a:pPr>
                      <a:r>
                        <a:rPr lang="en-IE" b="1" dirty="0">
                          <a:solidFill>
                            <a:srgbClr val="083F59"/>
                          </a:solidFill>
                        </a:rPr>
                        <a:t>Bad: </a:t>
                      </a:r>
                      <a:r>
                        <a:rPr lang="en-US" i="1" dirty="0">
                          <a:solidFill>
                            <a:srgbClr val="083F59"/>
                          </a:solidFill>
                        </a:rPr>
                        <a:t>"Poor" or "Very Poor" ratings for leadership and "Rarely" or "Never" for managers</a:t>
                      </a:r>
                    </a:p>
                    <a:p>
                      <a:pPr marL="0" indent="0">
                        <a:buFont typeface="Wingdings" panose="05000000000000000000" pitchFamily="2" charset="2"/>
                        <a:buNone/>
                      </a:pPr>
                      <a:endParaRPr lang="en-US" i="1" dirty="0">
                        <a:solidFill>
                          <a:srgbClr val="083F59"/>
                        </a:solidFill>
                      </a:endParaRPr>
                    </a:p>
                    <a:p>
                      <a:pPr marL="0" indent="0">
                        <a:buFont typeface="Wingdings" panose="05000000000000000000" pitchFamily="2" charset="2"/>
                        <a:buNone/>
                      </a:pPr>
                      <a:r>
                        <a:rPr lang="en-US" sz="1800" b="1" kern="1200" dirty="0">
                          <a:solidFill>
                            <a:srgbClr val="083F59"/>
                          </a:solidFill>
                          <a:latin typeface="+mn-lt"/>
                          <a:ea typeface="+mn-ea"/>
                          <a:cs typeface="+mn-cs"/>
                        </a:rPr>
                        <a:t>Highlights issues with leadership accountability and lack of inclusive </a:t>
                      </a:r>
                      <a:r>
                        <a:rPr lang="en-US" sz="1800" b="1" kern="1200" dirty="0" err="1">
                          <a:solidFill>
                            <a:srgbClr val="083F59"/>
                          </a:solidFill>
                          <a:latin typeface="+mn-lt"/>
                          <a:ea typeface="+mn-ea"/>
                          <a:cs typeface="+mn-cs"/>
                        </a:rPr>
                        <a:t>behaviours</a:t>
                      </a:r>
                      <a:r>
                        <a:rPr lang="en-US" sz="1800" b="1" kern="1200" dirty="0">
                          <a:solidFill>
                            <a:srgbClr val="083F59"/>
                          </a:solidFill>
                          <a:latin typeface="+mn-lt"/>
                          <a:ea typeface="+mn-ea"/>
                          <a:cs typeface="+mn-cs"/>
                        </a:rPr>
                        <a:t>.</a:t>
                      </a:r>
                      <a:endParaRPr lang="en-IE" sz="18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
                      </a:pPr>
                      <a:r>
                        <a:rPr lang="en-US" sz="1800" b="1" i="0" kern="1200" dirty="0">
                          <a:solidFill>
                            <a:srgbClr val="083F59"/>
                          </a:solidFill>
                          <a:latin typeface="+mn-lt"/>
                          <a:ea typeface="+mn-ea"/>
                          <a:cs typeface="+mn-cs"/>
                        </a:rPr>
                        <a:t>Leadership Accountability: </a:t>
                      </a:r>
                      <a:r>
                        <a:rPr lang="en-US" sz="1800" b="0" i="0" kern="1200" dirty="0">
                          <a:solidFill>
                            <a:srgbClr val="083F59"/>
                          </a:solidFill>
                          <a:latin typeface="+mn-lt"/>
                          <a:ea typeface="+mn-ea"/>
                          <a:cs typeface="+mn-cs"/>
                        </a:rPr>
                        <a:t>Set diversity and inclusion KPIs for leadership tied to performance evaluations.</a:t>
                      </a:r>
                    </a:p>
                    <a:p>
                      <a:pPr marL="285750" indent="-285750">
                        <a:buFont typeface="Wingdings" panose="05000000000000000000" pitchFamily="2" charset="2"/>
                        <a:buChar char="§"/>
                      </a:pPr>
                      <a:r>
                        <a:rPr lang="en-US" sz="1800" b="1" i="0" kern="1200" dirty="0">
                          <a:solidFill>
                            <a:srgbClr val="083F59"/>
                          </a:solidFill>
                          <a:latin typeface="+mn-lt"/>
                          <a:ea typeface="+mn-ea"/>
                          <a:cs typeface="+mn-cs"/>
                        </a:rPr>
                        <a:t>Inclusive Leadership Training: </a:t>
                      </a:r>
                      <a:r>
                        <a:rPr lang="en-US" sz="1800" b="0" i="0" kern="1200" dirty="0">
                          <a:solidFill>
                            <a:srgbClr val="083F59"/>
                          </a:solidFill>
                          <a:latin typeface="+mn-lt"/>
                          <a:ea typeface="+mn-ea"/>
                          <a:cs typeface="+mn-cs"/>
                        </a:rPr>
                        <a:t>Provide training programs on inclusive management practices, such as unconscious bias and equitable decision-making.</a:t>
                      </a:r>
                    </a:p>
                    <a:p>
                      <a:pPr marL="285750" indent="-285750">
                        <a:buFont typeface="Wingdings" panose="05000000000000000000" pitchFamily="2" charset="2"/>
                        <a:buChar char="§"/>
                      </a:pPr>
                      <a:r>
                        <a:rPr lang="en-US" sz="1800" b="1" i="0" kern="1200" dirty="0">
                          <a:solidFill>
                            <a:srgbClr val="083F59"/>
                          </a:solidFill>
                          <a:latin typeface="+mn-lt"/>
                          <a:ea typeface="+mn-ea"/>
                          <a:cs typeface="+mn-cs"/>
                        </a:rPr>
                        <a:t>Visibility of Commitment: </a:t>
                      </a:r>
                      <a:r>
                        <a:rPr lang="en-US" sz="1800" b="0" i="0" kern="1200" dirty="0">
                          <a:solidFill>
                            <a:srgbClr val="083F59"/>
                          </a:solidFill>
                          <a:latin typeface="+mn-lt"/>
                          <a:ea typeface="+mn-ea"/>
                          <a:cs typeface="+mn-cs"/>
                        </a:rPr>
                        <a:t>Regularly communicate leadership’s commitment through actions, such as hosting listening sessions or sharing progress reports.</a:t>
                      </a:r>
                      <a:endParaRPr lang="en-IE" sz="1800" b="0" i="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r h="371930">
                <a:tc vMerge="1">
                  <a:txBody>
                    <a:bodyPr/>
                    <a:lstStyle/>
                    <a:p>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tc>
                <a:tc>
                  <a:txBody>
                    <a:bodyPr/>
                    <a:lstStyle/>
                    <a:p>
                      <a:pPr marL="0" indent="0">
                        <a:buFont typeface="Wingdings" panose="05000000000000000000" pitchFamily="2" charset="2"/>
                        <a:buNone/>
                      </a:pPr>
                      <a:r>
                        <a:rPr lang="en-IE" sz="1800" b="1" kern="1200" dirty="0">
                          <a:solidFill>
                            <a:schemeClr val="lt1"/>
                          </a:solidFill>
                          <a:latin typeface="+mn-lt"/>
                          <a:ea typeface="+mn-ea"/>
                          <a:cs typeface="+mn-cs"/>
                        </a:rPr>
                        <a:t>Supports and Resources</a:t>
                      </a:r>
                      <a:endParaRPr lang="en-IE" sz="1600" b="0" i="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extLst>
                  <a:ext uri="{0D108BD9-81ED-4DB2-BD59-A6C34878D82A}">
                    <a16:rowId xmlns:a16="http://schemas.microsoft.com/office/drawing/2014/main" val="268535635"/>
                  </a:ext>
                </a:extLst>
              </a:tr>
              <a:tr h="1877362">
                <a:tc vMerge="1">
                  <a:txBody>
                    <a:bodyPr/>
                    <a:lstStyle/>
                    <a:p>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tc>
                <a:tc>
                  <a:txBody>
                    <a:bodyPr/>
                    <a:lstStyle/>
                    <a:p>
                      <a:pPr marL="285750" indent="-285750">
                        <a:buFont typeface="Wingdings" panose="05000000000000000000" pitchFamily="2" charset="2"/>
                        <a:buChar char="v"/>
                      </a:pPr>
                      <a:r>
                        <a:rPr lang="en-US" dirty="0">
                          <a:solidFill>
                            <a:srgbClr val="083F59"/>
                          </a:solidFill>
                        </a:rPr>
                        <a:t>Use platforms like </a:t>
                      </a:r>
                      <a:r>
                        <a:rPr lang="en-US" b="1" dirty="0">
                          <a:solidFill>
                            <a:srgbClr val="083F59"/>
                          </a:solidFill>
                        </a:rPr>
                        <a:t>Harvard Manage Mentor</a:t>
                      </a:r>
                      <a:r>
                        <a:rPr lang="en-US" dirty="0">
                          <a:solidFill>
                            <a:srgbClr val="083F59"/>
                          </a:solidFill>
                        </a:rPr>
                        <a:t> for leadership training on diversity.</a:t>
                      </a:r>
                    </a:p>
                    <a:p>
                      <a:pPr marL="285750" indent="-285750">
                        <a:buFont typeface="Wingdings" panose="05000000000000000000" pitchFamily="2" charset="2"/>
                        <a:buChar char="v"/>
                      </a:pPr>
                      <a:r>
                        <a:rPr lang="en-US" dirty="0">
                          <a:solidFill>
                            <a:srgbClr val="083F59"/>
                          </a:solidFill>
                        </a:rPr>
                        <a:t>Partner with consultants like </a:t>
                      </a:r>
                      <a:r>
                        <a:rPr lang="en-US" b="1" dirty="0">
                          <a:solidFill>
                            <a:srgbClr val="083F59"/>
                          </a:solidFill>
                        </a:rPr>
                        <a:t>Franklin Covey</a:t>
                      </a:r>
                      <a:r>
                        <a:rPr lang="en-US" dirty="0">
                          <a:solidFill>
                            <a:srgbClr val="083F59"/>
                          </a:solidFill>
                        </a:rPr>
                        <a:t> to embed inclusive leadership frameworks.</a:t>
                      </a:r>
                    </a:p>
                    <a:p>
                      <a:pPr marL="285750" indent="-285750">
                        <a:buFont typeface="Wingdings" panose="05000000000000000000" pitchFamily="2" charset="2"/>
                        <a:buChar char="v"/>
                      </a:pPr>
                      <a:r>
                        <a:rPr lang="en-US" dirty="0">
                          <a:solidFill>
                            <a:srgbClr val="083F59"/>
                          </a:solidFill>
                        </a:rPr>
                        <a:t>Develop mentorship programs connecting diverse employees with leaders to encourage inclusion.</a:t>
                      </a:r>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22729140"/>
                  </a:ext>
                </a:extLst>
              </a:tr>
            </a:tbl>
          </a:graphicData>
        </a:graphic>
      </p:graphicFrame>
    </p:spTree>
    <p:extLst>
      <p:ext uri="{BB962C8B-B14F-4D97-AF65-F5344CB8AC3E}">
        <p14:creationId xmlns:p14="http://schemas.microsoft.com/office/powerpoint/2010/main" val="12548417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A4D32-8E85-2CFA-7153-F85EE7CB12A9}"/>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BA2FBB8A-1990-83B7-6535-9350552E1F8A}"/>
              </a:ext>
            </a:extLst>
          </p:cNvPr>
          <p:cNvSpPr>
            <a:spLocks noGrp="1"/>
          </p:cNvSpPr>
          <p:nvPr>
            <p:ph type="body" sz="quarter" idx="18"/>
          </p:nvPr>
        </p:nvSpPr>
        <p:spPr>
          <a:xfrm>
            <a:off x="884105" y="1281358"/>
            <a:ext cx="10595237" cy="3849918"/>
          </a:xfrm>
        </p:spPr>
        <p:txBody>
          <a:bodyPr/>
          <a:lstStyle/>
          <a:p>
            <a:pPr marL="0" indent="0"/>
            <a:r>
              <a:rPr lang="en-US" sz="2200" dirty="0"/>
              <a:t>Building an inclusive workplace is not just about meeting diversity goals; it is about creating a culture where every employee feels </a:t>
            </a:r>
            <a:r>
              <a:rPr lang="en-US" sz="2200" dirty="0" err="1"/>
              <a:t>recognised</a:t>
            </a:r>
            <a:r>
              <a:rPr lang="en-US" sz="2200" dirty="0"/>
              <a:t>, respected, and empowered to contribute fully. This commitment begins with Top Level Leadership and the Executive Level but is carried out day-to-day by line managers, who play a vital role in shaping the work environment and influencing the behavior of their teams. </a:t>
            </a:r>
            <a:r>
              <a:rPr lang="en-IE" sz="2000" dirty="0"/>
              <a:t>Module 2 Covers Inclusive Top Level Leadership and Executive </a:t>
            </a:r>
            <a:r>
              <a:rPr lang="en-US" sz="2000" b="0" kern="100" dirty="0">
                <a:latin typeface="+mn-lt"/>
                <a:cs typeface="Times New Roman" panose="02020603050405020304" pitchFamily="18" charset="0"/>
              </a:rPr>
              <a:t>Management. </a:t>
            </a:r>
            <a:endParaRPr lang="en-US" sz="2200" dirty="0"/>
          </a:p>
          <a:p>
            <a:pPr marL="0" indent="0"/>
            <a:r>
              <a:rPr lang="en-US" sz="2200" dirty="0"/>
              <a:t>While Top Level Leadership and Executive Management is responsible for setting the strategic direction and ensuring that inclusivity is prioritized at the </a:t>
            </a:r>
            <a:r>
              <a:rPr lang="en-US" sz="2200" dirty="0" err="1"/>
              <a:t>companyal</a:t>
            </a:r>
            <a:r>
              <a:rPr lang="en-US" sz="2200" dirty="0"/>
              <a:t> level, line managers are crucial in translating these goals into tangible actions within their teams. Their ability to model inclusive </a:t>
            </a:r>
            <a:r>
              <a:rPr lang="en-US" sz="2200" dirty="0" err="1"/>
              <a:t>behaviours</a:t>
            </a:r>
            <a:r>
              <a:rPr lang="en-US" sz="2200" dirty="0"/>
              <a:t>, value diverse perspectives, and promote a sense of belonging among all employees directly impacts team dynamics and overall </a:t>
            </a:r>
            <a:r>
              <a:rPr lang="en-US" sz="2200" dirty="0" err="1"/>
              <a:t>companyal</a:t>
            </a:r>
            <a:r>
              <a:rPr lang="en-US" sz="2200" dirty="0"/>
              <a:t> culture. </a:t>
            </a:r>
          </a:p>
          <a:p>
            <a:pPr marL="0" indent="0"/>
            <a:r>
              <a:rPr lang="en-US" sz="2200" dirty="0"/>
              <a:t>The success of inclusivity efforts ultimately relies on the commitment of Top-Level Leadership, Line Managers and Team Leaders working in tandem to create a workplace where inclusivity is not just a value but a practiced norm at every level of the company. </a:t>
            </a:r>
          </a:p>
        </p:txBody>
      </p:sp>
      <p:sp>
        <p:nvSpPr>
          <p:cNvPr id="5" name="Text Placeholder 4">
            <a:extLst>
              <a:ext uri="{FF2B5EF4-FFF2-40B4-BE49-F238E27FC236}">
                <a16:creationId xmlns:a16="http://schemas.microsoft.com/office/drawing/2014/main" id="{6EC003C0-57A7-BDF3-7D36-9A62623D12BD}"/>
              </a:ext>
            </a:extLst>
          </p:cNvPr>
          <p:cNvSpPr>
            <a:spLocks noGrp="1"/>
          </p:cNvSpPr>
          <p:nvPr>
            <p:ph type="body" sz="quarter" idx="16"/>
          </p:nvPr>
        </p:nvSpPr>
        <p:spPr>
          <a:xfrm>
            <a:off x="884104" y="475456"/>
            <a:ext cx="10595237" cy="803654"/>
          </a:xfrm>
        </p:spPr>
        <p:txBody>
          <a:bodyPr/>
          <a:lstStyle/>
          <a:p>
            <a:r>
              <a:rPr lang="en-US" sz="2800" dirty="0">
                <a:solidFill>
                  <a:srgbClr val="086D6E"/>
                </a:solidFill>
              </a:rPr>
              <a:t>Introduction: </a:t>
            </a:r>
            <a:r>
              <a:rPr lang="en-US" sz="2800" b="0" dirty="0">
                <a:solidFill>
                  <a:srgbClr val="086D6E"/>
                </a:solidFill>
              </a:rPr>
              <a:t>Line Managers and Team Leaders are Responsible for Ensuring Inclusivity in their Teams </a:t>
            </a:r>
            <a:endParaRPr lang="en-IE" sz="2800" b="0" dirty="0">
              <a:solidFill>
                <a:srgbClr val="086D6E"/>
              </a:solidFill>
            </a:endParaRPr>
          </a:p>
        </p:txBody>
      </p:sp>
    </p:spTree>
    <p:extLst>
      <p:ext uri="{BB962C8B-B14F-4D97-AF65-F5344CB8AC3E}">
        <p14:creationId xmlns:p14="http://schemas.microsoft.com/office/powerpoint/2010/main" val="41992197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507718-0EC6-8EE5-7940-E8F9C668C922}"/>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77EAA75D-8D50-E6DA-3F22-6252E7FD1933}"/>
              </a:ext>
            </a:extLst>
          </p:cNvPr>
          <p:cNvSpPr>
            <a:spLocks noGrp="1"/>
          </p:cNvSpPr>
          <p:nvPr>
            <p:ph type="body" sz="quarter" idx="18"/>
          </p:nvPr>
        </p:nvSpPr>
        <p:spPr>
          <a:xfrm>
            <a:off x="884105" y="1011898"/>
            <a:ext cx="10595237" cy="3849918"/>
          </a:xfrm>
        </p:spPr>
        <p:txBody>
          <a:bodyPr/>
          <a:lstStyle/>
          <a:p>
            <a:pPr marL="0" indent="0"/>
            <a:r>
              <a:rPr lang="en-US" sz="2200" dirty="0"/>
              <a:t>Executive Management sets the tone for inclusivity, but it is line managers who are responsible for translating those high-level values into everyday actions. While Top Management can create policies, strategies, and initiatives that </a:t>
            </a:r>
            <a:r>
              <a:rPr lang="en-US" sz="2200" dirty="0" err="1"/>
              <a:t>prioritise</a:t>
            </a:r>
            <a:r>
              <a:rPr lang="en-US" sz="2200" dirty="0"/>
              <a:t> diversity, equity, and inclusion (D&amp;I), line managers and team leaders are the ones who directly influence the experiences of their teams. Their actions and attitudes play a significant role in shaping how inclusive an individual’s day-to-day work experience will be. </a:t>
            </a:r>
          </a:p>
          <a:p>
            <a:pPr marL="0" indent="0"/>
            <a:r>
              <a:rPr lang="en-US" sz="2200" dirty="0">
                <a:solidFill>
                  <a:schemeClr val="bg1"/>
                </a:solidFill>
                <a:highlight>
                  <a:srgbClr val="086D6E"/>
                </a:highlight>
              </a:rPr>
              <a:t>For example, </a:t>
            </a:r>
            <a:r>
              <a:rPr lang="en-US" sz="2200" dirty="0"/>
              <a:t>line managers and team leaders are responsible for fostering a work environment where diverse perspectives are not only welcomed but actively encouraged, and where every employee feels valued for their unique contributions.</a:t>
            </a:r>
          </a:p>
          <a:p>
            <a:pPr marL="0" indent="0"/>
            <a:r>
              <a:rPr lang="en-US" sz="2200" dirty="0"/>
              <a:t>Moreover, line managers and team leaders are responsible for identifying and addressing any barriers or biases that may exist within their teams, ensuring that all employees have equal opportunities for development and advancement. The quality of their relationships with employees, their ability to listen and act on feedback, and their efforts to create a safe space for diverse ideas are what ultimately determine the success of inclusivity initiatives at the grassroots level.</a:t>
            </a:r>
          </a:p>
        </p:txBody>
      </p:sp>
      <p:sp>
        <p:nvSpPr>
          <p:cNvPr id="5" name="Text Placeholder 4">
            <a:extLst>
              <a:ext uri="{FF2B5EF4-FFF2-40B4-BE49-F238E27FC236}">
                <a16:creationId xmlns:a16="http://schemas.microsoft.com/office/drawing/2014/main" id="{F0909CB8-AD16-6ED3-4FE7-278F98F4DB7C}"/>
              </a:ext>
            </a:extLst>
          </p:cNvPr>
          <p:cNvSpPr>
            <a:spLocks noGrp="1"/>
          </p:cNvSpPr>
          <p:nvPr>
            <p:ph type="body" sz="quarter" idx="16"/>
          </p:nvPr>
        </p:nvSpPr>
        <p:spPr>
          <a:xfrm>
            <a:off x="884104" y="494903"/>
            <a:ext cx="10595237" cy="803654"/>
          </a:xfrm>
        </p:spPr>
        <p:txBody>
          <a:bodyPr/>
          <a:lstStyle/>
          <a:p>
            <a:r>
              <a:rPr lang="en-US" sz="2800" dirty="0">
                <a:solidFill>
                  <a:srgbClr val="086D6E"/>
                </a:solidFill>
              </a:rPr>
              <a:t>Need for Inclusive Line Management &amp; Team Leaders</a:t>
            </a:r>
            <a:endParaRPr lang="en-IE" sz="2800" dirty="0">
              <a:solidFill>
                <a:srgbClr val="086D6E"/>
              </a:solidFill>
            </a:endParaRPr>
          </a:p>
        </p:txBody>
      </p:sp>
    </p:spTree>
    <p:extLst>
      <p:ext uri="{BB962C8B-B14F-4D97-AF65-F5344CB8AC3E}">
        <p14:creationId xmlns:p14="http://schemas.microsoft.com/office/powerpoint/2010/main" val="21857156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7BA2E6-8E6A-D1A0-B57A-23953973A4EF}"/>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AFD42251-0F95-4CD3-9CC0-D7EC366022A3}"/>
              </a:ext>
            </a:extLst>
          </p:cNvPr>
          <p:cNvSpPr>
            <a:spLocks noGrp="1"/>
          </p:cNvSpPr>
          <p:nvPr>
            <p:ph type="body" sz="quarter" idx="18"/>
          </p:nvPr>
        </p:nvSpPr>
        <p:spPr>
          <a:xfrm>
            <a:off x="884103" y="1215080"/>
            <a:ext cx="10595237" cy="3849918"/>
          </a:xfrm>
        </p:spPr>
        <p:txBody>
          <a:bodyPr/>
          <a:lstStyle/>
          <a:p>
            <a:pPr marL="0" indent="0"/>
            <a:r>
              <a:rPr lang="en-US" sz="2200" dirty="0"/>
              <a:t>Employees, in turn, play an essential role in supporting and reinforcing these efforts. When employees see that their managers are committed to creating an inclusive environment, they are more likely to feel motivated and confident in contributing their ideas and perspectives. It is the combined efforts of Executive Management, line managers, team leaders and employees that lead to a truly inclusive culture. </a:t>
            </a:r>
          </a:p>
          <a:p>
            <a:pPr marL="0" indent="0"/>
            <a:r>
              <a:rPr lang="en-US" sz="2200" dirty="0"/>
              <a:t>Management must ensure that line managers and team leaders are equipped with the knowledge, tools, and support needed to lead inclusively, while line managers must engage actively with their teams, listen to feedback, and implement changes that promote an inclusive and equitable environment. </a:t>
            </a:r>
          </a:p>
          <a:p>
            <a:pPr marL="0" indent="0"/>
            <a:r>
              <a:rPr lang="en-US" sz="2200" dirty="0"/>
              <a:t>Employees should also be encouraged to participate in inclusion initiatives, provide constructive feedback, and advocate for a workplace where all voices are heard and respected. When all levels of the company understand their role and take responsibility for embracing inclusivity, it becomes deeply embedded in the workplace culture.</a:t>
            </a:r>
            <a:endParaRPr lang="en-IE" sz="2200" dirty="0"/>
          </a:p>
        </p:txBody>
      </p:sp>
      <p:sp>
        <p:nvSpPr>
          <p:cNvPr id="5" name="Text Placeholder 4">
            <a:extLst>
              <a:ext uri="{FF2B5EF4-FFF2-40B4-BE49-F238E27FC236}">
                <a16:creationId xmlns:a16="http://schemas.microsoft.com/office/drawing/2014/main" id="{B85AE825-240C-7B41-0A75-3421D213D9C9}"/>
              </a:ext>
            </a:extLst>
          </p:cNvPr>
          <p:cNvSpPr>
            <a:spLocks noGrp="1"/>
          </p:cNvSpPr>
          <p:nvPr>
            <p:ph type="body" sz="quarter" idx="16"/>
          </p:nvPr>
        </p:nvSpPr>
        <p:spPr>
          <a:xfrm>
            <a:off x="884104" y="399653"/>
            <a:ext cx="10595237" cy="803654"/>
          </a:xfrm>
        </p:spPr>
        <p:txBody>
          <a:bodyPr anchor="ctr"/>
          <a:lstStyle/>
          <a:p>
            <a:r>
              <a:rPr lang="en-US" sz="2800" dirty="0">
                <a:solidFill>
                  <a:srgbClr val="086D6E"/>
                </a:solidFill>
              </a:rPr>
              <a:t>Employees Need to Support Inclusivity to Support Management</a:t>
            </a:r>
            <a:endParaRPr lang="en-IE" sz="2800" dirty="0">
              <a:solidFill>
                <a:srgbClr val="086D6E"/>
              </a:solidFill>
            </a:endParaRPr>
          </a:p>
        </p:txBody>
      </p:sp>
    </p:spTree>
    <p:extLst>
      <p:ext uri="{BB962C8B-B14F-4D97-AF65-F5344CB8AC3E}">
        <p14:creationId xmlns:p14="http://schemas.microsoft.com/office/powerpoint/2010/main" val="29457892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EC7C9E-9CD6-3AC6-8CB0-56B22E27C122}"/>
              </a:ext>
            </a:extLst>
          </p:cNvPr>
          <p:cNvSpPr>
            <a:spLocks noGrp="1"/>
          </p:cNvSpPr>
          <p:nvPr>
            <p:ph type="body" sz="quarter" idx="13"/>
          </p:nvPr>
        </p:nvSpPr>
        <p:spPr>
          <a:xfrm>
            <a:off x="320539" y="619126"/>
            <a:ext cx="5499235" cy="5461328"/>
          </a:xfrm>
        </p:spPr>
        <p:txBody>
          <a:bodyPr>
            <a:normAutofit fontScale="55000" lnSpcReduction="200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lang="en-IE" sz="3600" b="1" kern="1200" dirty="0">
                <a:effectLst/>
                <a:latin typeface="+mn-lt"/>
                <a:ea typeface="+mn-ea"/>
                <a:cs typeface="+mn-cs"/>
              </a:rPr>
              <a:t>72% </a:t>
            </a:r>
            <a:r>
              <a:rPr lang="en-IE" sz="3200" kern="1200" dirty="0">
                <a:effectLst/>
                <a:latin typeface="+mn-lt"/>
                <a:ea typeface="+mn-ea"/>
                <a:cs typeface="+mn-cs"/>
              </a:rPr>
              <a:t>of employers agree or strongly agree that managers deal with any discrimination, bullying or harassment issues promptly, seriously and discreetly.</a:t>
            </a:r>
          </a:p>
          <a:p>
            <a:pPr marL="0" marR="0" lvl="0" indent="0" algn="l" defTabSz="914400" rtl="0" eaLnBrk="1" fontAlgn="auto" latinLnBrk="0" hangingPunct="1">
              <a:lnSpc>
                <a:spcPct val="120000"/>
              </a:lnSpc>
              <a:spcBef>
                <a:spcPts val="0"/>
              </a:spcBef>
              <a:spcAft>
                <a:spcPts val="0"/>
              </a:spcAft>
              <a:buClrTx/>
              <a:buSzTx/>
              <a:buFontTx/>
              <a:buNone/>
              <a:tabLst/>
              <a:defRPr/>
            </a:pPr>
            <a:endParaRPr lang="en-IE" sz="3200" kern="1200" dirty="0">
              <a:effectLst/>
              <a:latin typeface="+mn-lt"/>
              <a:ea typeface="+mn-ea"/>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lang="en-IE" sz="3600" b="1" kern="1200" dirty="0">
                <a:effectLst/>
                <a:latin typeface="+mn-lt"/>
                <a:ea typeface="+mn-ea"/>
                <a:cs typeface="+mn-cs"/>
              </a:rPr>
              <a:t>81% </a:t>
            </a:r>
            <a:r>
              <a:rPr lang="en-IE" sz="3200" kern="1200" dirty="0">
                <a:effectLst/>
                <a:latin typeface="+mn-lt"/>
                <a:ea typeface="+mn-ea"/>
                <a:cs typeface="+mn-cs"/>
              </a:rPr>
              <a:t>of employers say that when it comes to discrimination reports raised, </a:t>
            </a:r>
            <a:r>
              <a:rPr lang="en-IE" sz="3600" b="1" kern="1200" dirty="0">
                <a:effectLst/>
                <a:latin typeface="+mn-lt"/>
                <a:ea typeface="+mn-ea"/>
                <a:cs typeface="+mn-cs"/>
              </a:rPr>
              <a:t>31% </a:t>
            </a:r>
            <a:r>
              <a:rPr lang="en-IE" sz="3200" kern="1200" dirty="0">
                <a:effectLst/>
                <a:latin typeface="+mn-lt"/>
                <a:ea typeface="+mn-ea"/>
                <a:cs typeface="+mn-cs"/>
              </a:rPr>
              <a:t>said race/ethnicity, </a:t>
            </a:r>
            <a:r>
              <a:rPr lang="en-IE" sz="3600" b="0" kern="1200" dirty="0">
                <a:effectLst/>
                <a:latin typeface="+mn-lt"/>
                <a:ea typeface="+mn-ea"/>
                <a:cs typeface="+mn-cs"/>
              </a:rPr>
              <a:t>28% </a:t>
            </a:r>
            <a:r>
              <a:rPr lang="en-IE" sz="3200" kern="1200" dirty="0">
                <a:effectLst/>
                <a:latin typeface="+mn-lt"/>
                <a:ea typeface="+mn-ea"/>
                <a:cs typeface="+mn-cs"/>
              </a:rPr>
              <a:t>said sex and </a:t>
            </a:r>
            <a:r>
              <a:rPr lang="en-IE" sz="3600" b="1" kern="1200" dirty="0">
                <a:effectLst/>
                <a:latin typeface="+mn-lt"/>
                <a:ea typeface="+mn-ea"/>
                <a:cs typeface="+mn-cs"/>
              </a:rPr>
              <a:t>20% </a:t>
            </a:r>
            <a:r>
              <a:rPr lang="en-IE" sz="3200" kern="1200" dirty="0">
                <a:effectLst/>
                <a:latin typeface="+mn-lt"/>
                <a:ea typeface="+mn-ea"/>
                <a:cs typeface="+mn-cs"/>
              </a:rPr>
              <a:t>said disability. </a:t>
            </a:r>
          </a:p>
          <a:p>
            <a:pPr marL="0" marR="0" lvl="0" indent="0" algn="l" defTabSz="914400" rtl="0" eaLnBrk="1" fontAlgn="auto" latinLnBrk="0" hangingPunct="1">
              <a:lnSpc>
                <a:spcPct val="120000"/>
              </a:lnSpc>
              <a:spcBef>
                <a:spcPts val="0"/>
              </a:spcBef>
              <a:spcAft>
                <a:spcPts val="0"/>
              </a:spcAft>
              <a:buClrTx/>
              <a:buSzTx/>
              <a:buFontTx/>
              <a:buNone/>
              <a:tabLst/>
              <a:defRPr/>
            </a:pPr>
            <a:endParaRPr lang="en-IE" sz="3200" kern="1200" dirty="0">
              <a:effectLst/>
              <a:latin typeface="+mn-lt"/>
              <a:ea typeface="+mn-ea"/>
              <a:cs typeface="+mn-cs"/>
            </a:endParaRPr>
          </a:p>
          <a:p>
            <a:pPr marL="0" marR="0" lvl="0" indent="0" algn="l" defTabSz="914400" rtl="0" eaLnBrk="1" fontAlgn="auto" latinLnBrk="0" hangingPunct="1">
              <a:lnSpc>
                <a:spcPct val="120000"/>
              </a:lnSpc>
              <a:spcBef>
                <a:spcPts val="0"/>
              </a:spcBef>
              <a:spcAft>
                <a:spcPts val="0"/>
              </a:spcAft>
              <a:buClrTx/>
              <a:buSzTx/>
              <a:buFontTx/>
              <a:buNone/>
              <a:tabLst/>
              <a:defRPr/>
            </a:pPr>
            <a:r>
              <a:rPr lang="en-US" sz="3200" kern="1200" dirty="0">
                <a:effectLst/>
                <a:latin typeface="+mn-lt"/>
                <a:ea typeface="+mn-ea"/>
                <a:cs typeface="+mn-cs"/>
              </a:rPr>
              <a:t>Turnbull et al. highlight a broad range of </a:t>
            </a:r>
            <a:r>
              <a:rPr lang="en-US" sz="3200" kern="1200" dirty="0" err="1">
                <a:effectLst/>
                <a:latin typeface="+mn-lt"/>
                <a:ea typeface="+mn-ea"/>
                <a:cs typeface="+mn-cs"/>
              </a:rPr>
              <a:t>behaviours</a:t>
            </a:r>
            <a:r>
              <a:rPr lang="en-US" sz="3200" kern="1200" dirty="0">
                <a:effectLst/>
                <a:latin typeface="+mn-lt"/>
                <a:ea typeface="+mn-ea"/>
                <a:cs typeface="+mn-cs"/>
              </a:rPr>
              <a:t> and beliefs needed for inclusive management. These competencies for managers include being sensitive to diversity issues, having integrity when relating to differences, interacting positively with differences, valuing differences, promoting team inclusion,</a:t>
            </a:r>
            <a:r>
              <a:rPr lang="en-IE" sz="3200" kern="1200" dirty="0">
                <a:effectLst/>
                <a:latin typeface="+mn-lt"/>
                <a:ea typeface="+mn-ea"/>
                <a:cs typeface="+mn-cs"/>
              </a:rPr>
              <a:t> and embedding inclusion into ways of working. </a:t>
            </a:r>
            <a:endParaRPr lang="en-IE" dirty="0"/>
          </a:p>
        </p:txBody>
      </p:sp>
      <p:pic>
        <p:nvPicPr>
          <p:cNvPr id="12" name="Picture Placeholder 11" descr="A group of people sitting around a table&#10;&#10;Description automatically generated">
            <a:extLst>
              <a:ext uri="{FF2B5EF4-FFF2-40B4-BE49-F238E27FC236}">
                <a16:creationId xmlns:a16="http://schemas.microsoft.com/office/drawing/2014/main" id="{59C58D39-D204-2CF9-0137-CCDA515FFA0E}"/>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1" b="10181"/>
          <a:stretch>
            <a:fillRect/>
          </a:stretch>
        </p:blipFill>
        <p:spPr/>
      </p:pic>
    </p:spTree>
    <p:extLst>
      <p:ext uri="{BB962C8B-B14F-4D97-AF65-F5344CB8AC3E}">
        <p14:creationId xmlns:p14="http://schemas.microsoft.com/office/powerpoint/2010/main" val="1932836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E531B8-3057-80A2-DCEA-424D4508F77F}"/>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1B7C55D4-C2C9-728E-F418-F922FADC3874}"/>
              </a:ext>
            </a:extLst>
          </p:cNvPr>
          <p:cNvGraphicFramePr>
            <a:graphicFrameLocks noGrp="1"/>
          </p:cNvGraphicFramePr>
          <p:nvPr>
            <p:extLst>
              <p:ext uri="{D42A27DB-BD31-4B8C-83A1-F6EECF244321}">
                <p14:modId xmlns:p14="http://schemas.microsoft.com/office/powerpoint/2010/main" val="641888223"/>
              </p:ext>
            </p:extLst>
          </p:nvPr>
        </p:nvGraphicFramePr>
        <p:xfrm>
          <a:off x="627529" y="471805"/>
          <a:ext cx="11107270" cy="5836920"/>
        </p:xfrm>
        <a:graphic>
          <a:graphicData uri="http://schemas.openxmlformats.org/drawingml/2006/table">
            <a:tbl>
              <a:tblPr firstRow="1" bandRow="1">
                <a:tableStyleId>{5C22544A-7EE6-4342-B048-85BDC9FD1C3A}</a:tableStyleId>
              </a:tblPr>
              <a:tblGrid>
                <a:gridCol w="5144724">
                  <a:extLst>
                    <a:ext uri="{9D8B030D-6E8A-4147-A177-3AD203B41FA5}">
                      <a16:colId xmlns:a16="http://schemas.microsoft.com/office/drawing/2014/main" val="2142464202"/>
                    </a:ext>
                  </a:extLst>
                </a:gridCol>
                <a:gridCol w="5962546">
                  <a:extLst>
                    <a:ext uri="{9D8B030D-6E8A-4147-A177-3AD203B41FA5}">
                      <a16:colId xmlns:a16="http://schemas.microsoft.com/office/drawing/2014/main" val="4012593611"/>
                    </a:ext>
                  </a:extLst>
                </a:gridCol>
              </a:tblGrid>
              <a:tr h="0">
                <a:tc>
                  <a:txBody>
                    <a:bodyPr/>
                    <a:lstStyle/>
                    <a:p>
                      <a:r>
                        <a:rPr lang="en-US" sz="2400" dirty="0"/>
                        <a:t>Managers Must Shape Inclusive Cultures Through Daily Actions</a:t>
                      </a:r>
                      <a:endParaRPr lang="en-IE"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800" dirty="0"/>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88139"/>
                  </a:ext>
                </a:extLst>
              </a:tr>
              <a:tr h="370840">
                <a:tc>
                  <a:txBody>
                    <a:bodyPr/>
                    <a:lstStyle/>
                    <a:p>
                      <a:pPr algn="l"/>
                      <a:r>
                        <a:rPr lang="en-US" sz="1800" b="1" kern="1200" dirty="0">
                          <a:solidFill>
                            <a:srgbClr val="083F59"/>
                          </a:solidFill>
                          <a:latin typeface="+mn-lt"/>
                          <a:ea typeface="+mn-ea"/>
                          <a:cs typeface="+mn-cs"/>
                        </a:rPr>
                        <a:t>Line manager and employee relationships play a vital role in building inclusion. </a:t>
                      </a:r>
                      <a:r>
                        <a:rPr lang="en-US" sz="1800" kern="1200" dirty="0">
                          <a:solidFill>
                            <a:srgbClr val="083F59"/>
                          </a:solidFill>
                          <a:latin typeface="+mn-lt"/>
                          <a:ea typeface="+mn-ea"/>
                          <a:cs typeface="+mn-cs"/>
                        </a:rPr>
                        <a:t>Not only do line managers implement Diversity and Inclusion (D&amp;I) policies through their people management practices, but their treatment of staff and active inclusion in decision-making all significantly influence the day-to-day team environment and overall inclusion. Managers and line managers set the tone for inclusion by authentically modelling inclusive </a:t>
                      </a:r>
                      <a:r>
                        <a:rPr lang="en-US" sz="1800" kern="1200" dirty="0" err="1">
                          <a:solidFill>
                            <a:srgbClr val="083F59"/>
                          </a:solidFill>
                          <a:latin typeface="+mn-lt"/>
                          <a:ea typeface="+mn-ea"/>
                          <a:cs typeface="+mn-cs"/>
                        </a:rPr>
                        <a:t>behaviour</a:t>
                      </a:r>
                      <a:r>
                        <a:rPr lang="en-US" sz="1800" kern="1200" dirty="0">
                          <a:solidFill>
                            <a:srgbClr val="083F59"/>
                          </a:solidFill>
                          <a:latin typeface="+mn-lt"/>
                          <a:ea typeface="+mn-ea"/>
                          <a:cs typeface="+mn-cs"/>
                        </a:rPr>
                        <a:t>. Their commitment is essential to creating an inclusive workplace. By treating employees fairly and respectfully, actively involving all team members in decision-making processes, and encouraging contributions from everyone—especially those in lower-status roles—they directly shape team dynamics and enable inclusion.</a:t>
                      </a:r>
                      <a:endParaRPr lang="en-IE" sz="18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IE" sz="1900" b="1" kern="1200" dirty="0">
                          <a:solidFill>
                            <a:schemeClr val="bg1"/>
                          </a:solidFill>
                          <a:highlight>
                            <a:srgbClr val="D9A012"/>
                          </a:highlight>
                          <a:latin typeface="+mn-lt"/>
                          <a:ea typeface="+mn-ea"/>
                          <a:cs typeface="+mn-cs"/>
                        </a:rPr>
                        <a:t>Role Model Inclusive Behaviours: </a:t>
                      </a:r>
                      <a:r>
                        <a:rPr lang="en-IE" sz="1900" kern="1200" dirty="0">
                          <a:solidFill>
                            <a:srgbClr val="083F59"/>
                          </a:solidFill>
                          <a:latin typeface="+mn-lt"/>
                          <a:ea typeface="+mn-ea"/>
                          <a:cs typeface="+mn-cs"/>
                        </a:rPr>
                        <a:t>They must role-model inclusive behaviours consistently and daily with no exceptions in their own work and demand it from others. They must </a:t>
                      </a:r>
                      <a:r>
                        <a:rPr lang="en-US" sz="1900" kern="1200" dirty="0">
                          <a:solidFill>
                            <a:srgbClr val="083F59"/>
                          </a:solidFill>
                          <a:latin typeface="+mn-lt"/>
                          <a:ea typeface="+mn-ea"/>
                          <a:cs typeface="+mn-cs"/>
                        </a:rPr>
                        <a:t>practice empathetic listening, validate diverse viewpoints, give everyone a voice, treat everyone equitably and openly address bias, participate in diversity training, and promote collaboration.  </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Promote Open Communication: </a:t>
                      </a:r>
                      <a:r>
                        <a:rPr lang="en-US" sz="1900" kern="1200" dirty="0">
                          <a:solidFill>
                            <a:srgbClr val="083F59"/>
                          </a:solidFill>
                          <a:latin typeface="+mn-lt"/>
                          <a:ea typeface="+mn-ea"/>
                          <a:cs typeface="+mn-cs"/>
                        </a:rPr>
                        <a:t>Provide a safe space and hold regular open conversations about inclusion, team culture, and improvement areas. Encourage feedback by providing anonymous channels for team members to share ideas or report issues. </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Inform Management: </a:t>
                      </a:r>
                      <a:r>
                        <a:rPr lang="en-IE" sz="1900" kern="1200" dirty="0">
                          <a:solidFill>
                            <a:srgbClr val="083F59"/>
                          </a:solidFill>
                          <a:latin typeface="+mn-lt"/>
                          <a:ea typeface="+mn-ea"/>
                          <a:cs typeface="+mn-cs"/>
                        </a:rPr>
                        <a:t>They need to inform management of the necessary approaches to enable businesses to prioritise an inclusive culture. </a:t>
                      </a:r>
                      <a:r>
                        <a:rPr lang="en-US" sz="1900" kern="1200" dirty="0">
                          <a:solidFill>
                            <a:srgbClr val="083F59"/>
                          </a:solidFill>
                          <a:latin typeface="+mn-lt"/>
                          <a:ea typeface="+mn-ea"/>
                          <a:cs typeface="+mn-cs"/>
                        </a:rPr>
                        <a:t>Regularly revisit policies and practices to refine and enhance inclusivity.</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8206355"/>
                  </a:ext>
                </a:extLst>
              </a:tr>
            </a:tbl>
          </a:graphicData>
        </a:graphic>
      </p:graphicFrame>
    </p:spTree>
    <p:extLst>
      <p:ext uri="{BB962C8B-B14F-4D97-AF65-F5344CB8AC3E}">
        <p14:creationId xmlns:p14="http://schemas.microsoft.com/office/powerpoint/2010/main" val="384199176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764B95-C8B0-C602-E63F-6DCB2E9CD8B6}"/>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584A6F0E-8EDF-D6BA-A1E1-988CF62648B2}"/>
              </a:ext>
            </a:extLst>
          </p:cNvPr>
          <p:cNvGraphicFramePr>
            <a:graphicFrameLocks noGrp="1"/>
          </p:cNvGraphicFramePr>
          <p:nvPr>
            <p:extLst>
              <p:ext uri="{D42A27DB-BD31-4B8C-83A1-F6EECF244321}">
                <p14:modId xmlns:p14="http://schemas.microsoft.com/office/powerpoint/2010/main" val="1981764607"/>
              </p:ext>
            </p:extLst>
          </p:nvPr>
        </p:nvGraphicFramePr>
        <p:xfrm>
          <a:off x="585787" y="376555"/>
          <a:ext cx="11382375" cy="5836920"/>
        </p:xfrm>
        <a:graphic>
          <a:graphicData uri="http://schemas.openxmlformats.org/drawingml/2006/table">
            <a:tbl>
              <a:tblPr firstRow="1" bandRow="1">
                <a:tableStyleId>{5C22544A-7EE6-4342-B048-85BDC9FD1C3A}</a:tableStyleId>
              </a:tblPr>
              <a:tblGrid>
                <a:gridCol w="5672138">
                  <a:extLst>
                    <a:ext uri="{9D8B030D-6E8A-4147-A177-3AD203B41FA5}">
                      <a16:colId xmlns:a16="http://schemas.microsoft.com/office/drawing/2014/main" val="2142464202"/>
                    </a:ext>
                  </a:extLst>
                </a:gridCol>
                <a:gridCol w="5710237">
                  <a:extLst>
                    <a:ext uri="{9D8B030D-6E8A-4147-A177-3AD203B41FA5}">
                      <a16:colId xmlns:a16="http://schemas.microsoft.com/office/drawing/2014/main" val="4012593611"/>
                    </a:ext>
                  </a:extLst>
                </a:gridCol>
              </a:tblGrid>
              <a:tr h="0">
                <a:tc>
                  <a:txBody>
                    <a:bodyPr/>
                    <a:lstStyle/>
                    <a:p>
                      <a:r>
                        <a:rPr lang="en-US" sz="2400" b="1" kern="1200" dirty="0">
                          <a:solidFill>
                            <a:schemeClr val="lt1"/>
                          </a:solidFill>
                          <a:latin typeface="+mn-lt"/>
                          <a:ea typeface="+mn-ea"/>
                          <a:cs typeface="+mn-cs"/>
                        </a:rPr>
                        <a:t>Transitioning Teams from Homogeneity to Inclusion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800" dirty="0"/>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88139"/>
                  </a:ext>
                </a:extLst>
              </a:tr>
              <a:tr h="370840">
                <a:tc>
                  <a:txBody>
                    <a:bodyPr/>
                    <a:lstStyle/>
                    <a:p>
                      <a:r>
                        <a:rPr lang="en-US" sz="1900" b="1" kern="1200" dirty="0">
                          <a:solidFill>
                            <a:srgbClr val="083F59"/>
                          </a:solidFill>
                          <a:latin typeface="+mn-lt"/>
                          <a:ea typeface="+mn-ea"/>
                          <a:cs typeface="+mn-cs"/>
                        </a:rPr>
                        <a:t>Managers need to shift from a homogeneous team identity to cultivating an inclusive one. </a:t>
                      </a:r>
                      <a:r>
                        <a:rPr lang="en-US" sz="1900" kern="1200" dirty="0">
                          <a:solidFill>
                            <a:srgbClr val="083F59"/>
                          </a:solidFill>
                          <a:latin typeface="+mn-lt"/>
                          <a:ea typeface="+mn-ea"/>
                          <a:cs typeface="+mn-cs"/>
                        </a:rPr>
                        <a:t>It’s important to strike a balance between building a strong team identity that ensures individual team members feel valued for their unique skills and abilities. </a:t>
                      </a:r>
                      <a:r>
                        <a:rPr lang="en-IE" sz="1900" kern="1200" dirty="0">
                          <a:solidFill>
                            <a:srgbClr val="083F59"/>
                          </a:solidFill>
                          <a:latin typeface="+mn-lt"/>
                          <a:ea typeface="+mn-ea"/>
                          <a:cs typeface="+mn-cs"/>
                        </a:rPr>
                        <a:t>Creating a team identity is not about ‘sameness’ or creating a homogenous team – rather, it’s about creating one where </a:t>
                      </a:r>
                      <a:r>
                        <a:rPr lang="en-US" sz="1900" kern="1200" dirty="0">
                          <a:solidFill>
                            <a:srgbClr val="083F59"/>
                          </a:solidFill>
                          <a:latin typeface="+mn-lt"/>
                          <a:ea typeface="+mn-ea"/>
                          <a:cs typeface="+mn-cs"/>
                        </a:rPr>
                        <a:t>diverse viewpoints are valued and respected. </a:t>
                      </a:r>
                      <a:r>
                        <a:rPr lang="en-IE" sz="1900" kern="1200" dirty="0">
                          <a:solidFill>
                            <a:srgbClr val="083F59"/>
                          </a:solidFill>
                          <a:latin typeface="+mn-lt"/>
                          <a:ea typeface="+mn-ea"/>
                          <a:cs typeface="+mn-cs"/>
                        </a:rPr>
                        <a:t> No team is truly homogenous – everyone is ‘different’ in some way. </a:t>
                      </a:r>
                      <a:r>
                        <a:rPr lang="en-US" sz="1900" kern="1200" dirty="0">
                          <a:solidFill>
                            <a:srgbClr val="083F59"/>
                          </a:solidFill>
                          <a:latin typeface="+mn-lt"/>
                          <a:ea typeface="+mn-ea"/>
                          <a:cs typeface="+mn-cs"/>
                        </a:rPr>
                        <a:t>By adopting an intersectional approach that recognizes and supports employees as individuals, </a:t>
                      </a:r>
                      <a:r>
                        <a:rPr lang="en-IE" sz="1900" kern="1200" dirty="0">
                          <a:solidFill>
                            <a:srgbClr val="083F59"/>
                          </a:solidFill>
                          <a:latin typeface="+mn-lt"/>
                          <a:ea typeface="+mn-ea"/>
                          <a:cs typeface="+mn-cs"/>
                        </a:rPr>
                        <a:t>is the first step to becoming more inclusive. </a:t>
                      </a:r>
                      <a:r>
                        <a:rPr lang="en-US" sz="1900" kern="1200" dirty="0">
                          <a:solidFill>
                            <a:srgbClr val="083F59"/>
                          </a:solidFill>
                          <a:latin typeface="+mn-lt"/>
                          <a:ea typeface="+mn-ea"/>
                          <a:cs typeface="+mn-cs"/>
                        </a:rPr>
                        <a:t>Cultivating inclusive teams demands deliberate efforts and strategic leadership, moving beyond a uniform or homogeneous mindset to one that embraces a diverse team and inclusive workplace environment.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Value Diversity &amp; Celebrate Inclusivity: </a:t>
                      </a:r>
                      <a:r>
                        <a:rPr lang="en-US" sz="1900" kern="1200" dirty="0">
                          <a:solidFill>
                            <a:schemeClr val="dk1"/>
                          </a:solidFill>
                          <a:effectLst/>
                          <a:highlight>
                            <a:srgbClr val="D9A012"/>
                          </a:highlight>
                          <a:latin typeface="+mn-lt"/>
                          <a:ea typeface="+mn-ea"/>
                          <a:cs typeface="+mn-cs"/>
                        </a:rPr>
                        <a:t> </a:t>
                      </a:r>
                      <a:r>
                        <a:rPr lang="en-US" sz="1900" kern="1200" dirty="0" err="1">
                          <a:solidFill>
                            <a:srgbClr val="083F59"/>
                          </a:solidFill>
                          <a:latin typeface="+mn-lt"/>
                          <a:ea typeface="+mn-ea"/>
                          <a:cs typeface="+mn-cs"/>
                        </a:rPr>
                        <a:t>Recognise</a:t>
                      </a:r>
                      <a:r>
                        <a:rPr lang="en-US" sz="1900" kern="1200" dirty="0">
                          <a:solidFill>
                            <a:srgbClr val="083F59"/>
                          </a:solidFill>
                          <a:latin typeface="+mn-lt"/>
                          <a:ea typeface="+mn-ea"/>
                          <a:cs typeface="+mn-cs"/>
                        </a:rPr>
                        <a:t> the unique efforts and inclusive successes of team members.  Acknowledge that each team member brings unique skills, experiences, and perspectives. Actively seek diverse team members in terms of gender, ethnicity, age, abilities, and experiences. Seeks a diverse team (age, gender, ethnicity and experience)</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Ensure Psychological Safety: </a:t>
                      </a:r>
                      <a:r>
                        <a:rPr lang="en-US" sz="1900" kern="1200" dirty="0">
                          <a:solidFill>
                            <a:srgbClr val="083F59"/>
                          </a:solidFill>
                          <a:latin typeface="+mn-lt"/>
                          <a:ea typeface="+mn-ea"/>
                          <a:cs typeface="+mn-cs"/>
                        </a:rPr>
                        <a:t>Create safe spaces where team members feel safe sharing their ideas, voicing concerns, and being authentic without fear of judgment or retaliation.</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Build Strong Flexible Team Identity: </a:t>
                      </a:r>
                      <a:r>
                        <a:rPr lang="en-US" sz="1900" kern="1200" dirty="0">
                          <a:solidFill>
                            <a:srgbClr val="083F59"/>
                          </a:solidFill>
                          <a:latin typeface="+mn-lt"/>
                          <a:ea typeface="+mn-ea"/>
                          <a:cs typeface="+mn-cs"/>
                        </a:rPr>
                        <a:t>Create a unifying vision and team cohesion avoiding the push for homogeneity. Where teams confidently share goals and ideas, celebrate each other's contributions and different perspectives are celebrated.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8206355"/>
                  </a:ext>
                </a:extLst>
              </a:tr>
            </a:tbl>
          </a:graphicData>
        </a:graphic>
      </p:graphicFrame>
    </p:spTree>
    <p:extLst>
      <p:ext uri="{BB962C8B-B14F-4D97-AF65-F5344CB8AC3E}">
        <p14:creationId xmlns:p14="http://schemas.microsoft.com/office/powerpoint/2010/main" val="14389361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2E41BC-00D6-94C6-6E93-AD1EDB8774CD}"/>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84F352D-AC7B-9686-F0C2-D938E65C5885}"/>
              </a:ext>
            </a:extLst>
          </p:cNvPr>
          <p:cNvGraphicFramePr>
            <a:graphicFrameLocks noGrp="1"/>
          </p:cNvGraphicFramePr>
          <p:nvPr>
            <p:extLst>
              <p:ext uri="{D42A27DB-BD31-4B8C-83A1-F6EECF244321}">
                <p14:modId xmlns:p14="http://schemas.microsoft.com/office/powerpoint/2010/main" val="907399966"/>
              </p:ext>
            </p:extLst>
          </p:nvPr>
        </p:nvGraphicFramePr>
        <p:xfrm>
          <a:off x="533398" y="411480"/>
          <a:ext cx="5915028" cy="2682240"/>
        </p:xfrm>
        <a:graphic>
          <a:graphicData uri="http://schemas.openxmlformats.org/drawingml/2006/table">
            <a:tbl>
              <a:tblPr firstRow="1" bandRow="1">
                <a:tableStyleId>{5C22544A-7EE6-4342-B048-85BDC9FD1C3A}</a:tableStyleId>
              </a:tblPr>
              <a:tblGrid>
                <a:gridCol w="5915028">
                  <a:extLst>
                    <a:ext uri="{9D8B030D-6E8A-4147-A177-3AD203B41FA5}">
                      <a16:colId xmlns:a16="http://schemas.microsoft.com/office/drawing/2014/main" val="2142464202"/>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2800" dirty="0">
                          <a:highlight>
                            <a:srgbClr val="086D6E"/>
                          </a:highlight>
                        </a:rPr>
                        <a:t>How?</a:t>
                      </a:r>
                      <a:endParaRPr lang="en-US" sz="2400" b="1" dirty="0">
                        <a:solidFill>
                          <a:schemeClr val="bg1"/>
                        </a:solidFill>
                        <a:highlight>
                          <a:srgbClr val="086D6E"/>
                        </a:highligh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88139"/>
                  </a:ext>
                </a:extLst>
              </a:tr>
              <a:tr h="370840">
                <a:tc>
                  <a:txBody>
                    <a:bodyPr/>
                    <a:lstStyle/>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endParaRPr lang="en-US" sz="1800" b="1" kern="1200" dirty="0">
                        <a:solidFill>
                          <a:schemeClr val="bg1"/>
                        </a:solidFill>
                        <a:highlight>
                          <a:srgbClr val="D9A012"/>
                        </a:highligh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2000" b="1" kern="1200" dirty="0">
                          <a:solidFill>
                            <a:schemeClr val="bg1"/>
                          </a:solidFill>
                          <a:highlight>
                            <a:srgbClr val="D9A012"/>
                          </a:highlight>
                          <a:latin typeface="+mn-lt"/>
                          <a:ea typeface="+mn-ea"/>
                          <a:cs typeface="+mn-cs"/>
                        </a:rPr>
                        <a:t>Educate &amp; Accommodate Diverse Teams: </a:t>
                      </a:r>
                      <a:r>
                        <a:rPr lang="en-US" sz="2000" kern="1200" dirty="0">
                          <a:solidFill>
                            <a:srgbClr val="083F59"/>
                          </a:solidFill>
                          <a:latin typeface="+mn-lt"/>
                          <a:ea typeface="+mn-ea"/>
                          <a:cs typeface="+mn-cs"/>
                        </a:rPr>
                        <a:t>Provide training, mentorships, professional development, and accommodations tailored to individual needs.</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2000" b="1" kern="1200" dirty="0">
                          <a:solidFill>
                            <a:schemeClr val="bg1"/>
                          </a:solidFill>
                          <a:highlight>
                            <a:srgbClr val="D9A012"/>
                          </a:highlight>
                          <a:latin typeface="+mn-lt"/>
                          <a:ea typeface="+mn-ea"/>
                          <a:cs typeface="+mn-cs"/>
                        </a:rPr>
                        <a:t>Measure Inclusivity: </a:t>
                      </a:r>
                      <a:r>
                        <a:rPr lang="en-US" sz="2000" kern="1200" dirty="0">
                          <a:solidFill>
                            <a:srgbClr val="083F59"/>
                          </a:solidFill>
                          <a:latin typeface="+mn-lt"/>
                          <a:ea typeface="+mn-ea"/>
                          <a:cs typeface="+mn-cs"/>
                        </a:rPr>
                        <a:t>Use metrics to track progress in creating a more inclusive team. </a:t>
                      </a:r>
                      <a:endParaRPr lang="en-IE" sz="2000" kern="1200" dirty="0">
                        <a:solidFill>
                          <a:srgbClr val="083F59"/>
                        </a:solidFill>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endParaRPr lang="en-US"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8206355"/>
                  </a:ext>
                </a:extLst>
              </a:tr>
            </a:tbl>
          </a:graphicData>
        </a:graphic>
      </p:graphicFrame>
      <p:pic>
        <p:nvPicPr>
          <p:cNvPr id="4" name="Picture 3" descr="A group of people sitting at a table&#10;&#10;Description automatically generated">
            <a:extLst>
              <a:ext uri="{FF2B5EF4-FFF2-40B4-BE49-F238E27FC236}">
                <a16:creationId xmlns:a16="http://schemas.microsoft.com/office/drawing/2014/main" id="{63647C9C-C763-5098-8208-ED2A598EBE2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09304" y="0"/>
            <a:ext cx="4574192" cy="6858000"/>
          </a:xfrm>
          <a:prstGeom prst="rect">
            <a:avLst/>
          </a:prstGeom>
        </p:spPr>
      </p:pic>
      <p:sp>
        <p:nvSpPr>
          <p:cNvPr id="10" name="Speech Bubble: Rectangle with Corners Rounded 9">
            <a:extLst>
              <a:ext uri="{FF2B5EF4-FFF2-40B4-BE49-F238E27FC236}">
                <a16:creationId xmlns:a16="http://schemas.microsoft.com/office/drawing/2014/main" id="{755A837D-0BCF-0047-A9B7-46E0250F0925}"/>
              </a:ext>
            </a:extLst>
          </p:cNvPr>
          <p:cNvSpPr/>
          <p:nvPr/>
        </p:nvSpPr>
        <p:spPr>
          <a:xfrm>
            <a:off x="3257551" y="3343275"/>
            <a:ext cx="2982942" cy="2213861"/>
          </a:xfrm>
          <a:prstGeom prst="wedgeRoundRectCallout">
            <a:avLst>
              <a:gd name="adj1" fmla="val 93738"/>
              <a:gd name="adj2" fmla="val -65549"/>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75% </a:t>
            </a:r>
            <a:r>
              <a:rPr lang="en-US" dirty="0"/>
              <a:t>of companies aren’t addressing disability diversity </a:t>
            </a:r>
            <a:r>
              <a:rPr lang="en-US" dirty="0">
                <a:solidFill>
                  <a:schemeClr val="bg1"/>
                </a:solidFill>
              </a:rPr>
              <a:t>(</a:t>
            </a:r>
            <a:r>
              <a:rPr lang="en-US" dirty="0">
                <a:solidFill>
                  <a:schemeClr val="bg1"/>
                </a:solidFill>
                <a:hlinkClick r:id="rId3">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2965509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04B198-3E76-0D89-F6C2-90FF0B902A20}"/>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F0686ECE-C942-A16D-424F-8B8504B81749}"/>
              </a:ext>
            </a:extLst>
          </p:cNvPr>
          <p:cNvSpPr txBox="1">
            <a:spLocks/>
          </p:cNvSpPr>
          <p:nvPr/>
        </p:nvSpPr>
        <p:spPr>
          <a:xfrm>
            <a:off x="1007050" y="1307980"/>
            <a:ext cx="518860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Part 3 explores the foundations of workplace inclusivity and belonging, focusing on psychological safety as a cornerstone for collaboration and belonging. By exploring leadership practices, employee perceptions, and inclusive behaviors, this module equips participants with practical supports and strategies to close the inclusivity gap. Leaders will learn to promote open communication, implement inclusive policies, and drive diversity, equity, and inclusion. The resources and supports provide actionable solutions, insights and steps to guide leaders to create thriving workplace cultures that </a:t>
            </a:r>
            <a:r>
              <a:rPr lang="en-US" sz="2000" kern="0" dirty="0" err="1">
                <a:solidFill>
                  <a:schemeClr val="bg1"/>
                </a:solidFill>
                <a:ea typeface="Calibri" panose="020F0502020204030204" pitchFamily="34" charset="0"/>
              </a:rPr>
              <a:t>prioritise</a:t>
            </a:r>
            <a:r>
              <a:rPr lang="en-US" sz="2000" kern="0" dirty="0">
                <a:solidFill>
                  <a:schemeClr val="bg1"/>
                </a:solidFill>
                <a:ea typeface="Calibri" panose="020F0502020204030204" pitchFamily="34" charset="0"/>
              </a:rPr>
              <a:t> well-being, enhance team dynamics, and drive sustainable business success.</a:t>
            </a:r>
            <a:endParaRPr lang="en-IE" sz="2000" kern="0" dirty="0">
              <a:solidFill>
                <a:schemeClr val="bg1"/>
              </a:solidFill>
              <a:ea typeface="Calibri" panose="020F0502020204030204" pitchFamily="34" charset="0"/>
            </a:endParaRPr>
          </a:p>
        </p:txBody>
      </p:sp>
      <p:sp>
        <p:nvSpPr>
          <p:cNvPr id="39" name="Text Placeholder 4">
            <a:extLst>
              <a:ext uri="{FF2B5EF4-FFF2-40B4-BE49-F238E27FC236}">
                <a16:creationId xmlns:a16="http://schemas.microsoft.com/office/drawing/2014/main" id="{CAA41B21-D5C2-6F49-EF63-9B5103FD539E}"/>
              </a:ext>
            </a:extLst>
          </p:cNvPr>
          <p:cNvSpPr txBox="1">
            <a:spLocks/>
          </p:cNvSpPr>
          <p:nvPr/>
        </p:nvSpPr>
        <p:spPr>
          <a:xfrm>
            <a:off x="1007050" y="194990"/>
            <a:ext cx="430902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M4:</a:t>
            </a:r>
            <a:r>
              <a:rPr lang="en-US" sz="7200" dirty="0">
                <a:solidFill>
                  <a:schemeClr val="bg1"/>
                </a:solidFill>
              </a:rPr>
              <a:t>Part 3</a:t>
            </a:r>
          </a:p>
        </p:txBody>
      </p:sp>
      <p:sp>
        <p:nvSpPr>
          <p:cNvPr id="25" name="Text Placeholder 15">
            <a:extLst>
              <a:ext uri="{FF2B5EF4-FFF2-40B4-BE49-F238E27FC236}">
                <a16:creationId xmlns:a16="http://schemas.microsoft.com/office/drawing/2014/main" id="{B7928A96-DACD-8C4E-4255-038EEBBFA8FA}"/>
              </a:ext>
            </a:extLst>
          </p:cNvPr>
          <p:cNvSpPr>
            <a:spLocks noGrp="1"/>
          </p:cNvSpPr>
          <p:nvPr>
            <p:ph type="body" sz="quarter" idx="15"/>
          </p:nvPr>
        </p:nvSpPr>
        <p:spPr>
          <a:xfrm>
            <a:off x="6028579" y="1822161"/>
            <a:ext cx="700387" cy="689518"/>
          </a:xfrm>
        </p:spPr>
        <p:txBody>
          <a:bodyPr/>
          <a:lstStyle/>
          <a:p>
            <a:r>
              <a:rPr lang="en-US" dirty="0"/>
              <a:t>03</a:t>
            </a:r>
          </a:p>
        </p:txBody>
      </p:sp>
      <p:sp>
        <p:nvSpPr>
          <p:cNvPr id="26" name="Text Placeholder 14">
            <a:extLst>
              <a:ext uri="{FF2B5EF4-FFF2-40B4-BE49-F238E27FC236}">
                <a16:creationId xmlns:a16="http://schemas.microsoft.com/office/drawing/2014/main" id="{C6E9D107-DB6B-0F31-9577-F27069F2CC12}"/>
              </a:ext>
            </a:extLst>
          </p:cNvPr>
          <p:cNvSpPr txBox="1">
            <a:spLocks/>
          </p:cNvSpPr>
          <p:nvPr/>
        </p:nvSpPr>
        <p:spPr>
          <a:xfrm>
            <a:off x="6799963" y="3336958"/>
            <a:ext cx="501349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t>Support Management to Deliver a Workplace of Belonging and Inclusivity.</a:t>
            </a:r>
          </a:p>
          <a:p>
            <a:pPr marL="285750" indent="-285750">
              <a:lnSpc>
                <a:spcPct val="100000"/>
              </a:lnSpc>
              <a:spcBef>
                <a:spcPts val="0"/>
              </a:spcBef>
              <a:buFont typeface="Wingdings" panose="05000000000000000000" pitchFamily="2" charset="2"/>
              <a:buChar char="v"/>
            </a:pPr>
            <a:endParaRPr lang="en-US" sz="1800" dirty="0"/>
          </a:p>
          <a:p>
            <a:pPr marL="285750" indent="-285750">
              <a:lnSpc>
                <a:spcPct val="100000"/>
              </a:lnSpc>
              <a:spcBef>
                <a:spcPts val="0"/>
              </a:spcBef>
              <a:buFont typeface="Wingdings" panose="05000000000000000000" pitchFamily="2" charset="2"/>
              <a:buChar char="v"/>
            </a:pPr>
            <a:r>
              <a:rPr lang="en-US" sz="1800" dirty="0"/>
              <a:t>Introduction and Importance of Creating a Workplace of Belonging and Inclusivity</a:t>
            </a:r>
          </a:p>
          <a:p>
            <a:pPr marL="342900" indent="-342900">
              <a:lnSpc>
                <a:spcPct val="100000"/>
              </a:lnSpc>
              <a:spcBef>
                <a:spcPts val="0"/>
              </a:spcBef>
              <a:buFont typeface="Wingdings" panose="05000000000000000000" pitchFamily="2" charset="2"/>
              <a:buChar char="v"/>
            </a:pPr>
            <a:r>
              <a:rPr lang="en-US" sz="1800" b="1" dirty="0"/>
              <a:t>Survey Results, Core Business Area 1: Employee Satisfaction &amp; Inclusion. </a:t>
            </a:r>
            <a:r>
              <a:rPr lang="en-US" sz="1800" dirty="0"/>
              <a:t>Survey Insights and Strategic Solutions.</a:t>
            </a:r>
          </a:p>
          <a:p>
            <a:pPr marL="342900" indent="-342900">
              <a:lnSpc>
                <a:spcPct val="100000"/>
              </a:lnSpc>
              <a:spcBef>
                <a:spcPts val="0"/>
              </a:spcBef>
              <a:buFont typeface="Wingdings" panose="05000000000000000000" pitchFamily="2" charset="2"/>
              <a:buChar char="v"/>
            </a:pPr>
            <a:r>
              <a:rPr lang="en-US" sz="1800" b="1" kern="0" dirty="0">
                <a:ea typeface="Calibri" panose="020F0502020204030204" pitchFamily="34" charset="0"/>
              </a:rPr>
              <a:t>Role of Leaders:</a:t>
            </a:r>
            <a:r>
              <a:rPr lang="en-US" sz="1800" kern="0" dirty="0">
                <a:ea typeface="Calibri" panose="020F0502020204030204" pitchFamily="34" charset="0"/>
              </a:rPr>
              <a:t> Enabling Psychological Safety and Understanding the Challenges of Diverse Teams. </a:t>
            </a:r>
          </a:p>
          <a:p>
            <a:pPr marL="342900" indent="-342900">
              <a:lnSpc>
                <a:spcPct val="100000"/>
              </a:lnSpc>
              <a:spcBef>
                <a:spcPts val="0"/>
              </a:spcBef>
              <a:buFont typeface="Wingdings" panose="05000000000000000000" pitchFamily="2" charset="2"/>
              <a:buChar char="v"/>
            </a:pPr>
            <a:r>
              <a:rPr lang="en-US" sz="1800" b="1" kern="0" dirty="0">
                <a:ea typeface="Calibri" panose="020F0502020204030204" pitchFamily="34" charset="0"/>
              </a:rPr>
              <a:t>Survey Results, Core Business Area 2, Enable Line Managers and Team Leaders To Create Inclusive Workplaces. </a:t>
            </a:r>
            <a:r>
              <a:rPr lang="en-US" sz="1800" kern="0" dirty="0">
                <a:ea typeface="Calibri" panose="020F0502020204030204" pitchFamily="34" charset="0"/>
              </a:rPr>
              <a:t>Survey Insights and Strategic Solutions</a:t>
            </a:r>
            <a:r>
              <a:rPr lang="en-US" sz="1800" dirty="0"/>
              <a:t>.</a:t>
            </a:r>
            <a:endParaRPr lang="en-US" sz="1800" b="1" kern="0" dirty="0">
              <a:ea typeface="Calibri" panose="020F0502020204030204" pitchFamily="34" charset="0"/>
            </a:endParaRPr>
          </a:p>
          <a:p>
            <a:pPr marL="342900" indent="-342900">
              <a:lnSpc>
                <a:spcPct val="100000"/>
              </a:lnSpc>
              <a:spcBef>
                <a:spcPts val="0"/>
              </a:spcBef>
              <a:buFont typeface="Wingdings" panose="05000000000000000000" pitchFamily="2" charset="2"/>
              <a:buChar char="v"/>
            </a:pPr>
            <a:r>
              <a:rPr lang="en-US" sz="1800" b="1" kern="0" dirty="0">
                <a:ea typeface="Calibri" panose="020F0502020204030204" pitchFamily="34" charset="0"/>
              </a:rPr>
              <a:t>The Importance of Line Managers and Team Leaders in their Daily Activities and </a:t>
            </a:r>
            <a:r>
              <a:rPr lang="en-US" sz="1800" b="1" kern="0" dirty="0" err="1">
                <a:ea typeface="Calibri" panose="020F0502020204030204" pitchFamily="34" charset="0"/>
              </a:rPr>
              <a:t>Behaviours</a:t>
            </a:r>
            <a:r>
              <a:rPr lang="en-US" sz="1800" b="1" kern="0" dirty="0">
                <a:ea typeface="Calibri" panose="020F0502020204030204" pitchFamily="34" charset="0"/>
              </a:rPr>
              <a:t>: </a:t>
            </a:r>
            <a:r>
              <a:rPr lang="en-US" sz="1800" kern="0" dirty="0">
                <a:ea typeface="Calibri" panose="020F0502020204030204" pitchFamily="34" charset="0"/>
              </a:rPr>
              <a:t>Bringing a Team from Homogeneity to Inclusivity</a:t>
            </a:r>
          </a:p>
        </p:txBody>
      </p:sp>
      <p:cxnSp>
        <p:nvCxnSpPr>
          <p:cNvPr id="27" name="Straight Connector 26">
            <a:extLst>
              <a:ext uri="{FF2B5EF4-FFF2-40B4-BE49-F238E27FC236}">
                <a16:creationId xmlns:a16="http://schemas.microsoft.com/office/drawing/2014/main" id="{8E4B8198-52FF-1063-9973-837C05E48591}"/>
              </a:ext>
            </a:extLst>
          </p:cNvPr>
          <p:cNvCxnSpPr>
            <a:cxnSpLocks/>
          </p:cNvCxnSpPr>
          <p:nvPr/>
        </p:nvCxnSpPr>
        <p:spPr>
          <a:xfrm flipH="1">
            <a:off x="6195659" y="6659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4C58271-0946-76F6-A865-B35A3EE19C53}"/>
              </a:ext>
            </a:extLst>
          </p:cNvPr>
          <p:cNvCxnSpPr>
            <a:cxnSpLocks/>
          </p:cNvCxnSpPr>
          <p:nvPr/>
        </p:nvCxnSpPr>
        <p:spPr>
          <a:xfrm flipH="1">
            <a:off x="6028579" y="8639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155308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810A06-BA96-6B2E-D69F-16CB0FB04262}"/>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7A606ECE-0C69-1A3B-FD5B-8E8F96C83C80}"/>
              </a:ext>
            </a:extLst>
          </p:cNvPr>
          <p:cNvGraphicFramePr>
            <a:graphicFrameLocks noGrp="1"/>
          </p:cNvGraphicFramePr>
          <p:nvPr>
            <p:extLst>
              <p:ext uri="{D42A27DB-BD31-4B8C-83A1-F6EECF244321}">
                <p14:modId xmlns:p14="http://schemas.microsoft.com/office/powerpoint/2010/main" val="805215597"/>
              </p:ext>
            </p:extLst>
          </p:nvPr>
        </p:nvGraphicFramePr>
        <p:xfrm>
          <a:off x="404812" y="376555"/>
          <a:ext cx="11382375" cy="5547360"/>
        </p:xfrm>
        <a:graphic>
          <a:graphicData uri="http://schemas.openxmlformats.org/drawingml/2006/table">
            <a:tbl>
              <a:tblPr firstRow="1" bandRow="1">
                <a:tableStyleId>{5C22544A-7EE6-4342-B048-85BDC9FD1C3A}</a:tableStyleId>
              </a:tblPr>
              <a:tblGrid>
                <a:gridCol w="5614988">
                  <a:extLst>
                    <a:ext uri="{9D8B030D-6E8A-4147-A177-3AD203B41FA5}">
                      <a16:colId xmlns:a16="http://schemas.microsoft.com/office/drawing/2014/main" val="2142464202"/>
                    </a:ext>
                  </a:extLst>
                </a:gridCol>
                <a:gridCol w="5767387">
                  <a:extLst>
                    <a:ext uri="{9D8B030D-6E8A-4147-A177-3AD203B41FA5}">
                      <a16:colId xmlns:a16="http://schemas.microsoft.com/office/drawing/2014/main" val="4012593611"/>
                    </a:ext>
                  </a:extLst>
                </a:gridCol>
              </a:tblGrid>
              <a:tr h="0">
                <a:tc>
                  <a:txBody>
                    <a:bodyPr/>
                    <a:lstStyle/>
                    <a:p>
                      <a:r>
                        <a:rPr lang="en-US" sz="2400" b="1" kern="1200" dirty="0">
                          <a:solidFill>
                            <a:schemeClr val="lt1"/>
                          </a:solidFill>
                          <a:latin typeface="+mn-lt"/>
                          <a:ea typeface="+mn-ea"/>
                          <a:cs typeface="+mn-cs"/>
                        </a:rPr>
                        <a:t>Transitioning Teams from Homogeneity to Inclusion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800" dirty="0"/>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88139"/>
                  </a:ext>
                </a:extLst>
              </a:tr>
              <a:tr h="370840">
                <a:tc>
                  <a:txBody>
                    <a:bodyPr/>
                    <a:lstStyle/>
                    <a:p>
                      <a:r>
                        <a:rPr lang="en-US" sz="1900" b="1" kern="1200" dirty="0">
                          <a:solidFill>
                            <a:srgbClr val="083F59"/>
                          </a:solidFill>
                          <a:latin typeface="+mn-lt"/>
                          <a:ea typeface="+mn-ea"/>
                          <a:cs typeface="+mn-cs"/>
                        </a:rPr>
                        <a:t>Managers need to shift from a homogeneous team identity to cultivating an inclusive one. </a:t>
                      </a:r>
                      <a:r>
                        <a:rPr lang="en-US" sz="1900" kern="1200" dirty="0">
                          <a:solidFill>
                            <a:srgbClr val="083F59"/>
                          </a:solidFill>
                          <a:latin typeface="+mn-lt"/>
                          <a:ea typeface="+mn-ea"/>
                          <a:cs typeface="+mn-cs"/>
                        </a:rPr>
                        <a:t>It’s important to strike a balance between building a strong team identity that ensures individual team members feel valued for their unique skills and abilities. </a:t>
                      </a:r>
                      <a:r>
                        <a:rPr lang="en-IE" sz="1900" kern="1200" dirty="0">
                          <a:solidFill>
                            <a:srgbClr val="083F59"/>
                          </a:solidFill>
                          <a:latin typeface="+mn-lt"/>
                          <a:ea typeface="+mn-ea"/>
                          <a:cs typeface="+mn-cs"/>
                        </a:rPr>
                        <a:t>Creating a team identity is not about ‘sameness’ or creating a homogenous team – rather, it’s about creating one where </a:t>
                      </a:r>
                      <a:r>
                        <a:rPr lang="en-US" sz="1900" kern="1200" dirty="0">
                          <a:solidFill>
                            <a:srgbClr val="083F59"/>
                          </a:solidFill>
                          <a:latin typeface="+mn-lt"/>
                          <a:ea typeface="+mn-ea"/>
                          <a:cs typeface="+mn-cs"/>
                        </a:rPr>
                        <a:t>diverse viewpoints are valued and respected. </a:t>
                      </a:r>
                      <a:r>
                        <a:rPr lang="en-IE" sz="1900" kern="1200" dirty="0">
                          <a:solidFill>
                            <a:srgbClr val="083F59"/>
                          </a:solidFill>
                          <a:latin typeface="+mn-lt"/>
                          <a:ea typeface="+mn-ea"/>
                          <a:cs typeface="+mn-cs"/>
                        </a:rPr>
                        <a:t> No team is truly homogenous – everyone is ‘different’ in some way. </a:t>
                      </a:r>
                      <a:r>
                        <a:rPr lang="en-US" sz="1900" kern="1200" dirty="0">
                          <a:solidFill>
                            <a:srgbClr val="083F59"/>
                          </a:solidFill>
                          <a:latin typeface="+mn-lt"/>
                          <a:ea typeface="+mn-ea"/>
                          <a:cs typeface="+mn-cs"/>
                        </a:rPr>
                        <a:t>By adopting an intersectional approach that recognizes and supports employees as individuals, </a:t>
                      </a:r>
                      <a:r>
                        <a:rPr lang="en-IE" sz="1900" kern="1200" dirty="0">
                          <a:solidFill>
                            <a:srgbClr val="083F59"/>
                          </a:solidFill>
                          <a:latin typeface="+mn-lt"/>
                          <a:ea typeface="+mn-ea"/>
                          <a:cs typeface="+mn-cs"/>
                        </a:rPr>
                        <a:t>is the first step to becoming more inclusive. </a:t>
                      </a:r>
                      <a:r>
                        <a:rPr lang="en-US" sz="1900" kern="1200" dirty="0">
                          <a:solidFill>
                            <a:srgbClr val="083F59"/>
                          </a:solidFill>
                          <a:latin typeface="+mn-lt"/>
                          <a:ea typeface="+mn-ea"/>
                          <a:cs typeface="+mn-cs"/>
                        </a:rPr>
                        <a:t>Cultivating inclusive teams demands deliberate efforts and strategic leadership, moving beyond a uniform or homogeneous mindset to one that embraces a diverse team and inclusive workplace environment.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Value Diversity &amp; </a:t>
                      </a:r>
                      <a:r>
                        <a:rPr lang="en-US" sz="1900" b="1" kern="1200" dirty="0" err="1">
                          <a:solidFill>
                            <a:schemeClr val="bg1"/>
                          </a:solidFill>
                          <a:highlight>
                            <a:srgbClr val="D9A012"/>
                          </a:highlight>
                          <a:latin typeface="+mn-lt"/>
                          <a:ea typeface="+mn-ea"/>
                          <a:cs typeface="+mn-cs"/>
                        </a:rPr>
                        <a:t>Recognise</a:t>
                      </a:r>
                      <a:r>
                        <a:rPr lang="en-US" sz="1900" b="1" kern="1200" dirty="0">
                          <a:solidFill>
                            <a:schemeClr val="bg1"/>
                          </a:solidFill>
                          <a:highlight>
                            <a:srgbClr val="D9A012"/>
                          </a:highlight>
                          <a:latin typeface="+mn-lt"/>
                          <a:ea typeface="+mn-ea"/>
                          <a:cs typeface="+mn-cs"/>
                        </a:rPr>
                        <a:t> Uniqueness: </a:t>
                      </a:r>
                      <a:r>
                        <a:rPr lang="en-US" sz="1900" kern="1200" dirty="0">
                          <a:solidFill>
                            <a:srgbClr val="083F59"/>
                          </a:solidFill>
                          <a:latin typeface="+mn-lt"/>
                          <a:ea typeface="+mn-ea"/>
                          <a:cs typeface="+mn-cs"/>
                        </a:rPr>
                        <a:t>Acknowledge that each team member brings unique skills, experiences, and perspectives. Actively seek diverse team members in terms of gender, ethnicity, age, abilities, and experiences. Seeks a diverse team (age, gender, ethnicity and experience)</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Ensure Psychological Safety: </a:t>
                      </a:r>
                      <a:r>
                        <a:rPr lang="en-US" sz="1900" kern="1200" dirty="0">
                          <a:solidFill>
                            <a:srgbClr val="083F59"/>
                          </a:solidFill>
                          <a:latin typeface="+mn-lt"/>
                          <a:ea typeface="+mn-ea"/>
                          <a:cs typeface="+mn-cs"/>
                        </a:rPr>
                        <a:t>Create safe spaces where team members feel safe sharing their ideas, voicing concerns, and being authentic without fear of judgment or retaliation.</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Build Strong Flexible Team Identity: </a:t>
                      </a:r>
                      <a:r>
                        <a:rPr lang="en-US" sz="1900" kern="1200" dirty="0">
                          <a:solidFill>
                            <a:srgbClr val="083F59"/>
                          </a:solidFill>
                          <a:latin typeface="+mn-lt"/>
                          <a:ea typeface="+mn-ea"/>
                          <a:cs typeface="+mn-cs"/>
                        </a:rPr>
                        <a:t>Create a unifying vision and team cohesion avoiding the push for homogeneity. Where teams confidently share goals and ideas, celebrate each other's contributions and different perspectives are celebrated.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8206355"/>
                  </a:ext>
                </a:extLst>
              </a:tr>
            </a:tbl>
          </a:graphicData>
        </a:graphic>
      </p:graphicFrame>
    </p:spTree>
    <p:extLst>
      <p:ext uri="{BB962C8B-B14F-4D97-AF65-F5344CB8AC3E}">
        <p14:creationId xmlns:p14="http://schemas.microsoft.com/office/powerpoint/2010/main" val="40763323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DDD0D7-F5D2-537B-3750-5CBEFDC1F613}"/>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A763AF72-2B24-A5B1-C79C-8D005AE6FF2C}"/>
              </a:ext>
            </a:extLst>
          </p:cNvPr>
          <p:cNvGraphicFramePr>
            <a:graphicFrameLocks noGrp="1"/>
          </p:cNvGraphicFramePr>
          <p:nvPr>
            <p:extLst>
              <p:ext uri="{D42A27DB-BD31-4B8C-83A1-F6EECF244321}">
                <p14:modId xmlns:p14="http://schemas.microsoft.com/office/powerpoint/2010/main" val="2433589947"/>
              </p:ext>
            </p:extLst>
          </p:nvPr>
        </p:nvGraphicFramePr>
        <p:xfrm>
          <a:off x="533397" y="411480"/>
          <a:ext cx="11306178" cy="5836920"/>
        </p:xfrm>
        <a:graphic>
          <a:graphicData uri="http://schemas.openxmlformats.org/drawingml/2006/table">
            <a:tbl>
              <a:tblPr firstRow="1" bandRow="1">
                <a:tableStyleId>{5C22544A-7EE6-4342-B048-85BDC9FD1C3A}</a:tableStyleId>
              </a:tblPr>
              <a:tblGrid>
                <a:gridCol w="4520536">
                  <a:extLst>
                    <a:ext uri="{9D8B030D-6E8A-4147-A177-3AD203B41FA5}">
                      <a16:colId xmlns:a16="http://schemas.microsoft.com/office/drawing/2014/main" val="2142464202"/>
                    </a:ext>
                  </a:extLst>
                </a:gridCol>
                <a:gridCol w="6785642">
                  <a:extLst>
                    <a:ext uri="{9D8B030D-6E8A-4147-A177-3AD203B41FA5}">
                      <a16:colId xmlns:a16="http://schemas.microsoft.com/office/drawing/2014/main" val="4012593611"/>
                    </a:ext>
                  </a:extLst>
                </a:gridCol>
              </a:tblGrid>
              <a:tr h="0">
                <a:tc>
                  <a:txBody>
                    <a:bodyPr/>
                    <a:lstStyle/>
                    <a:p>
                      <a:r>
                        <a:rPr lang="en-US" sz="2400" b="1" dirty="0">
                          <a:solidFill>
                            <a:schemeClr val="bg1"/>
                          </a:solidFill>
                          <a:highlight>
                            <a:srgbClr val="086D6E"/>
                          </a:highlight>
                        </a:rPr>
                        <a:t>Support the Unique Needs of Diverse Teams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IE" sz="2800" dirty="0"/>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88139"/>
                  </a:ext>
                </a:extLst>
              </a:tr>
              <a:tr h="370840">
                <a:tc>
                  <a:txBody>
                    <a:bodyPr/>
                    <a:lstStyle/>
                    <a:p>
                      <a:r>
                        <a:rPr lang="en-US" sz="1900" kern="1200" dirty="0">
                          <a:solidFill>
                            <a:srgbClr val="083F59"/>
                          </a:solidFill>
                          <a:latin typeface="+mn-lt"/>
                          <a:ea typeface="+mn-ea"/>
                          <a:cs typeface="+mn-cs"/>
                        </a:rPr>
                        <a:t>Diverse teams have a range of unique skills, experiences and perspectives that need to be supported. Supporting their unique needs is not just a moral imperative; it is a strategic advantage that drives innovation, creativity, and resilience. For managers to get the best out of diverse teams to tackle problems from multiple angles, generate fresh ideas, and develop solutions that cater to a broader audience they need to actively support inclusivity. Managers must </a:t>
                      </a:r>
                      <a:r>
                        <a:rPr lang="en-US" sz="1900" kern="1200" dirty="0" err="1">
                          <a:solidFill>
                            <a:srgbClr val="083F59"/>
                          </a:solidFill>
                          <a:latin typeface="+mn-lt"/>
                          <a:ea typeface="+mn-ea"/>
                          <a:cs typeface="+mn-cs"/>
                        </a:rPr>
                        <a:t>recognise</a:t>
                      </a:r>
                      <a:r>
                        <a:rPr lang="en-US" sz="1900" kern="1200" dirty="0">
                          <a:solidFill>
                            <a:srgbClr val="083F59"/>
                          </a:solidFill>
                          <a:latin typeface="+mn-lt"/>
                          <a:ea typeface="+mn-ea"/>
                          <a:cs typeface="+mn-cs"/>
                        </a:rPr>
                        <a:t> and address the unique needs of their team members to ensure everyone feels valued, respected, and empowered to contribute.</a:t>
                      </a:r>
                    </a:p>
                    <a:p>
                      <a:endParaRPr lang="en-US" sz="1900" b="1" dirty="0">
                        <a:solidFill>
                          <a:schemeClr val="bg1"/>
                        </a:solidFill>
                        <a:highlight>
                          <a:srgbClr val="086D6E"/>
                        </a:highligh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Nurture an Inclusive Environment and Culture: </a:t>
                      </a:r>
                      <a:r>
                        <a:rPr lang="en-US" sz="1900" kern="1200" dirty="0">
                          <a:solidFill>
                            <a:srgbClr val="083F59"/>
                          </a:solidFill>
                          <a:latin typeface="+mn-lt"/>
                          <a:ea typeface="+mn-ea"/>
                          <a:cs typeface="+mn-cs"/>
                        </a:rPr>
                        <a:t>Create an inclusive, supportive environment where diversity is welcomed, there is trust and open communication, everyone feels valued, and their contributions are appreciated regardless of their differences. Adapt resources and policies to address diverse needs within the team. </a:t>
                      </a:r>
                      <a:r>
                        <a:rPr lang="en-US" sz="1900" dirty="0">
                          <a:solidFill>
                            <a:srgbClr val="083F59"/>
                          </a:solidFill>
                        </a:rPr>
                        <a:t>Managers need to know when to engage with inclusive practices and know what approach is optimal. </a:t>
                      </a:r>
                      <a:endParaRPr lang="en-US" sz="1900" kern="1200" dirty="0">
                        <a:solidFill>
                          <a:srgbClr val="083F59"/>
                        </a:solidFill>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IE" sz="1900" b="1" kern="1200" dirty="0">
                          <a:solidFill>
                            <a:schemeClr val="bg1"/>
                          </a:solidFill>
                          <a:highlight>
                            <a:srgbClr val="D9A012"/>
                          </a:highlight>
                          <a:latin typeface="+mn-lt"/>
                          <a:ea typeface="+mn-ea"/>
                          <a:cs typeface="+mn-cs"/>
                        </a:rPr>
                        <a:t>Address Exclusive behaviours: </a:t>
                      </a:r>
                      <a:r>
                        <a:rPr lang="en-US" sz="1900" kern="1200" dirty="0">
                          <a:solidFill>
                            <a:srgbClr val="083F59"/>
                          </a:solidFill>
                          <a:latin typeface="+mn-lt"/>
                          <a:ea typeface="+mn-ea"/>
                          <a:cs typeface="+mn-cs"/>
                        </a:rPr>
                        <a:t>Managers must be skilled in recognizing and addressing both conscious and unconscious biases that can influence workplace interactions and decisions. They play a crucial role in enabling an environment where all employees are treated with dignity, fairness, and respect. This involves addressing exclusionary or discriminatory </a:t>
                      </a:r>
                      <a:r>
                        <a:rPr lang="en-US" sz="1900" kern="1200" dirty="0" err="1">
                          <a:solidFill>
                            <a:srgbClr val="083F59"/>
                          </a:solidFill>
                          <a:latin typeface="+mn-lt"/>
                          <a:ea typeface="+mn-ea"/>
                          <a:cs typeface="+mn-cs"/>
                        </a:rPr>
                        <a:t>behaviours</a:t>
                      </a:r>
                      <a:r>
                        <a:rPr lang="en-US" sz="1900" kern="1200" dirty="0">
                          <a:solidFill>
                            <a:srgbClr val="083F59"/>
                          </a:solidFill>
                          <a:latin typeface="+mn-lt"/>
                          <a:ea typeface="+mn-ea"/>
                          <a:cs typeface="+mn-cs"/>
                        </a:rPr>
                        <a:t> whenever they occur. Managers should actively challenge existing exclusionary practices, taking steps to rectify them while also educating employees on the importance of inclusivity and equity.</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8206355"/>
                  </a:ext>
                </a:extLst>
              </a:tr>
            </a:tbl>
          </a:graphicData>
        </a:graphic>
      </p:graphicFrame>
    </p:spTree>
    <p:extLst>
      <p:ext uri="{BB962C8B-B14F-4D97-AF65-F5344CB8AC3E}">
        <p14:creationId xmlns:p14="http://schemas.microsoft.com/office/powerpoint/2010/main" val="18141224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6CD29-B211-3093-1422-061C3893786E}"/>
            </a:ext>
          </a:extLst>
        </p:cNvPr>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3D603554-7485-A8EA-B966-B9A70B030640}"/>
              </a:ext>
            </a:extLst>
          </p:cNvPr>
          <p:cNvGraphicFramePr>
            <a:graphicFrameLocks noGrp="1"/>
          </p:cNvGraphicFramePr>
          <p:nvPr>
            <p:extLst>
              <p:ext uri="{D42A27DB-BD31-4B8C-83A1-F6EECF244321}">
                <p14:modId xmlns:p14="http://schemas.microsoft.com/office/powerpoint/2010/main" val="3263546336"/>
              </p:ext>
            </p:extLst>
          </p:nvPr>
        </p:nvGraphicFramePr>
        <p:xfrm>
          <a:off x="533398" y="411480"/>
          <a:ext cx="5915028" cy="5516880"/>
        </p:xfrm>
        <a:graphic>
          <a:graphicData uri="http://schemas.openxmlformats.org/drawingml/2006/table">
            <a:tbl>
              <a:tblPr firstRow="1" bandRow="1">
                <a:tableStyleId>{5C22544A-7EE6-4342-B048-85BDC9FD1C3A}</a:tableStyleId>
              </a:tblPr>
              <a:tblGrid>
                <a:gridCol w="5915028">
                  <a:extLst>
                    <a:ext uri="{9D8B030D-6E8A-4147-A177-3AD203B41FA5}">
                      <a16:colId xmlns:a16="http://schemas.microsoft.com/office/drawing/2014/main" val="2142464202"/>
                    </a:ext>
                  </a:extLst>
                </a:gridCol>
              </a:tblGrid>
              <a:tr h="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2800" dirty="0">
                          <a:highlight>
                            <a:srgbClr val="086D6E"/>
                          </a:highlight>
                        </a:rPr>
                        <a:t>How?</a:t>
                      </a:r>
                      <a:endParaRPr lang="en-US" sz="2400" b="1" dirty="0">
                        <a:solidFill>
                          <a:schemeClr val="bg1"/>
                        </a:solidFill>
                        <a:highlight>
                          <a:srgbClr val="086D6E"/>
                        </a:highlight>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488139"/>
                  </a:ext>
                </a:extLst>
              </a:tr>
              <a:tr h="370840">
                <a:tc>
                  <a:txBody>
                    <a:bodyPr/>
                    <a:lstStyle/>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endParaRPr lang="en-US" sz="1900" b="1" kern="1200" dirty="0">
                        <a:solidFill>
                          <a:schemeClr val="bg1"/>
                        </a:solidFill>
                        <a:highlight>
                          <a:srgbClr val="D9A012"/>
                        </a:highligh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Embraces Innovation and Creativity: </a:t>
                      </a:r>
                      <a:r>
                        <a:rPr lang="en-US" sz="1900" kern="1200" dirty="0">
                          <a:solidFill>
                            <a:srgbClr val="083F59"/>
                          </a:solidFill>
                          <a:latin typeface="+mn-lt"/>
                          <a:ea typeface="+mn-ea"/>
                          <a:cs typeface="+mn-cs"/>
                        </a:rPr>
                        <a:t>So that diverse perspectives are better equipped to think creatively and solve complex challenges.</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Ensure Voices are Heard and Needs are Supported: </a:t>
                      </a:r>
                      <a:r>
                        <a:rPr lang="en-US" sz="1900" kern="1200" dirty="0">
                          <a:solidFill>
                            <a:srgbClr val="083F59"/>
                          </a:solidFill>
                          <a:latin typeface="+mn-lt"/>
                          <a:ea typeface="+mn-ea"/>
                          <a:cs typeface="+mn-cs"/>
                        </a:rPr>
                        <a:t>Managers should ensure every team member has a platform to voice opinions and concerns, whether through informal discussions or formal channels. This improves retention as employees feel more likely to stay, satisfied and motivated. </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Examine Hiring, Promotions, and Task Allocations: </a:t>
                      </a:r>
                      <a:r>
                        <a:rPr lang="en-US" sz="1900" kern="1200" dirty="0">
                          <a:solidFill>
                            <a:srgbClr val="083F59"/>
                          </a:solidFill>
                          <a:latin typeface="+mn-lt"/>
                          <a:ea typeface="+mn-ea"/>
                          <a:cs typeface="+mn-cs"/>
                        </a:rPr>
                        <a:t>To ensure they are fair and inclusive.</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r>
                        <a:rPr lang="en-US" sz="1900" b="1" kern="1200" dirty="0">
                          <a:solidFill>
                            <a:schemeClr val="bg1"/>
                          </a:solidFill>
                          <a:highlight>
                            <a:srgbClr val="D9A012"/>
                          </a:highlight>
                          <a:latin typeface="+mn-lt"/>
                          <a:ea typeface="+mn-ea"/>
                          <a:cs typeface="+mn-cs"/>
                        </a:rPr>
                        <a:t>Flexible: </a:t>
                      </a:r>
                      <a:r>
                        <a:rPr lang="en-US" sz="1900" kern="1200" dirty="0">
                          <a:solidFill>
                            <a:srgbClr val="083F59"/>
                          </a:solidFill>
                          <a:latin typeface="+mn-lt"/>
                          <a:ea typeface="+mn-ea"/>
                          <a:cs typeface="+mn-cs"/>
                        </a:rPr>
                        <a:t>Provide </a:t>
                      </a:r>
                      <a:r>
                        <a:rPr lang="en-IE" sz="1900" kern="1200" dirty="0">
                          <a:solidFill>
                            <a:srgbClr val="083F59"/>
                          </a:solidFill>
                          <a:latin typeface="+mn-lt"/>
                          <a:ea typeface="+mn-ea"/>
                          <a:cs typeface="+mn-cs"/>
                        </a:rPr>
                        <a:t>flexible working hours and patterns </a:t>
                      </a:r>
                      <a:r>
                        <a:rPr lang="en-US" sz="1900" kern="1200" dirty="0">
                          <a:solidFill>
                            <a:srgbClr val="083F59"/>
                          </a:solidFill>
                          <a:latin typeface="+mn-lt"/>
                          <a:ea typeface="+mn-ea"/>
                          <a:cs typeface="+mn-cs"/>
                        </a:rPr>
                        <a:t>compared to traditional full-time, offer different location models</a:t>
                      </a:r>
                      <a:r>
                        <a:rPr lang="en-IE" sz="1900" kern="1200" dirty="0">
                          <a:solidFill>
                            <a:srgbClr val="083F59"/>
                          </a:solidFill>
                          <a:latin typeface="+mn-lt"/>
                          <a:ea typeface="+mn-ea"/>
                          <a:cs typeface="+mn-cs"/>
                        </a:rPr>
                        <a:t> to enable better inclusion of workers from different backgrounds and circumstances. </a:t>
                      </a:r>
                    </a:p>
                    <a:p>
                      <a:pPr marL="285750" marR="0" lvl="0" indent="-285750" algn="l" defTabSz="914400" rtl="0" eaLnBrk="1" fontAlgn="auto" latinLnBrk="0" hangingPunct="1">
                        <a:lnSpc>
                          <a:spcPct val="100000"/>
                        </a:lnSpc>
                        <a:spcBef>
                          <a:spcPts val="0"/>
                        </a:spcBef>
                        <a:spcAft>
                          <a:spcPts val="0"/>
                        </a:spcAft>
                        <a:buClr>
                          <a:srgbClr val="D9A012"/>
                        </a:buClr>
                        <a:buSzTx/>
                        <a:buFont typeface="Wingdings" panose="05000000000000000000" pitchFamily="2" charset="2"/>
                        <a:buChar char="v"/>
                        <a:tabLst/>
                        <a:defRPr/>
                      </a:pPr>
                      <a:endParaRPr lang="en-US"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48206355"/>
                  </a:ext>
                </a:extLst>
              </a:tr>
            </a:tbl>
          </a:graphicData>
        </a:graphic>
      </p:graphicFrame>
      <p:pic>
        <p:nvPicPr>
          <p:cNvPr id="4" name="Picture 3" descr="A person wearing a chef hat and apron holding a pan&#10;&#10;Description automatically generated">
            <a:extLst>
              <a:ext uri="{FF2B5EF4-FFF2-40B4-BE49-F238E27FC236}">
                <a16:creationId xmlns:a16="http://schemas.microsoft.com/office/drawing/2014/main" id="{7EAD85E7-30B5-250E-57CB-224AE0306C1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15150" y="0"/>
            <a:ext cx="4572000" cy="6858000"/>
          </a:xfrm>
          <a:prstGeom prst="rect">
            <a:avLst/>
          </a:prstGeom>
        </p:spPr>
      </p:pic>
    </p:spTree>
    <p:extLst>
      <p:ext uri="{BB962C8B-B14F-4D97-AF65-F5344CB8AC3E}">
        <p14:creationId xmlns:p14="http://schemas.microsoft.com/office/powerpoint/2010/main" val="59947563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2F627A5-D217-62FD-E327-4B023F3D99D7}"/>
              </a:ext>
            </a:extLst>
          </p:cNvPr>
          <p:cNvGraphicFramePr>
            <a:graphicFrameLocks noGrp="1"/>
          </p:cNvGraphicFramePr>
          <p:nvPr>
            <p:extLst>
              <p:ext uri="{D42A27DB-BD31-4B8C-83A1-F6EECF244321}">
                <p14:modId xmlns:p14="http://schemas.microsoft.com/office/powerpoint/2010/main" val="3234524826"/>
              </p:ext>
            </p:extLst>
          </p:nvPr>
        </p:nvGraphicFramePr>
        <p:xfrm>
          <a:off x="581025" y="400050"/>
          <a:ext cx="11229974" cy="5669280"/>
        </p:xfrm>
        <a:graphic>
          <a:graphicData uri="http://schemas.openxmlformats.org/drawingml/2006/table">
            <a:tbl>
              <a:tblPr firstRow="1" bandRow="1">
                <a:tableStyleId>{5C22544A-7EE6-4342-B048-85BDC9FD1C3A}</a:tableStyleId>
              </a:tblPr>
              <a:tblGrid>
                <a:gridCol w="4724400">
                  <a:extLst>
                    <a:ext uri="{9D8B030D-6E8A-4147-A177-3AD203B41FA5}">
                      <a16:colId xmlns:a16="http://schemas.microsoft.com/office/drawing/2014/main" val="2109762603"/>
                    </a:ext>
                  </a:extLst>
                </a:gridCol>
                <a:gridCol w="6505574">
                  <a:extLst>
                    <a:ext uri="{9D8B030D-6E8A-4147-A177-3AD203B41FA5}">
                      <a16:colId xmlns:a16="http://schemas.microsoft.com/office/drawing/2014/main" val="2381714393"/>
                    </a:ext>
                  </a:extLst>
                </a:gridCol>
              </a:tblGrid>
              <a:tr h="338031">
                <a:tc>
                  <a:txBody>
                    <a:bodyPr/>
                    <a:lstStyle/>
                    <a:p>
                      <a:r>
                        <a:rPr lang="en-IE" sz="2400" dirty="0"/>
                        <a:t>Managers Challenges</a:t>
                      </a:r>
                    </a:p>
                  </a:txBody>
                  <a:tcPr/>
                </a:tc>
                <a:tc>
                  <a:txBody>
                    <a:bodyPr/>
                    <a:lstStyle/>
                    <a:p>
                      <a:r>
                        <a:rPr lang="en-IE" sz="2400" dirty="0"/>
                        <a:t>Company Challenges</a:t>
                      </a:r>
                    </a:p>
                  </a:txBody>
                  <a:tcPr/>
                </a:tc>
                <a:extLst>
                  <a:ext uri="{0D108BD9-81ED-4DB2-BD59-A6C34878D82A}">
                    <a16:rowId xmlns:a16="http://schemas.microsoft.com/office/drawing/2014/main" val="3564811832"/>
                  </a:ext>
                </a:extLst>
              </a:tr>
              <a:tr h="370840">
                <a:tc>
                  <a:txBody>
                    <a:bodyPr/>
                    <a:lstStyle/>
                    <a:p>
                      <a:r>
                        <a:rPr lang="en-US" sz="2400" b="1" i="0" kern="1200" spc="0" dirty="0">
                          <a:solidFill>
                            <a:srgbClr val="086D6E"/>
                          </a:solidFill>
                          <a:latin typeface="+mn-lt"/>
                          <a:ea typeface="+mn-ea"/>
                          <a:cs typeface="+mn-cs"/>
                        </a:rPr>
                        <a:t>28% </a:t>
                      </a:r>
                      <a:r>
                        <a:rPr lang="en-US" sz="1800" b="0" i="0" kern="1200" spc="0" dirty="0">
                          <a:solidFill>
                            <a:srgbClr val="083F59"/>
                          </a:solidFill>
                          <a:latin typeface="+mn-lt"/>
                          <a:ea typeface="+mn-ea"/>
                          <a:cs typeface="+mn-cs"/>
                        </a:rPr>
                        <a:t>managers say they are not given the time and resources needed to demonstrate a tangible commitment to I&amp;D</a:t>
                      </a:r>
                      <a:endParaRPr lang="en-IE" sz="1800" b="0" i="0" kern="1200" spc="0" dirty="0">
                        <a:solidFill>
                          <a:srgbClr val="083F59"/>
                        </a:solidFill>
                        <a:latin typeface="+mn-lt"/>
                        <a:ea typeface="+mn-ea"/>
                        <a:cs typeface="+mn-cs"/>
                      </a:endParaRPr>
                    </a:p>
                  </a:txBody>
                  <a:tcPr/>
                </a:tc>
                <a:tc>
                  <a:txBody>
                    <a:bodyPr/>
                    <a:lstStyle/>
                    <a:p>
                      <a:r>
                        <a:rPr lang="en-US" sz="1800" b="0" i="0" kern="1200" spc="0" dirty="0">
                          <a:solidFill>
                            <a:srgbClr val="083F59"/>
                          </a:solidFill>
                          <a:latin typeface="+mn-lt"/>
                          <a:ea typeface="+mn-ea"/>
                          <a:cs typeface="+mn-cs"/>
                        </a:rPr>
                        <a:t>How can line manager roles be designed to balance operational demands with a focus on good people management, including inclusion and diversity? </a:t>
                      </a:r>
                      <a:endParaRPr lang="en-IE" sz="1800" b="0" i="0" kern="1200" spc="0" dirty="0">
                        <a:solidFill>
                          <a:srgbClr val="083F59"/>
                        </a:solidFill>
                        <a:latin typeface="+mn-lt"/>
                        <a:ea typeface="+mn-ea"/>
                        <a:cs typeface="+mn-cs"/>
                      </a:endParaRPr>
                    </a:p>
                  </a:txBody>
                  <a:tcPr/>
                </a:tc>
                <a:extLst>
                  <a:ext uri="{0D108BD9-81ED-4DB2-BD59-A6C34878D82A}">
                    <a16:rowId xmlns:a16="http://schemas.microsoft.com/office/drawing/2014/main" val="297898242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i="0" kern="1200" spc="0" dirty="0">
                          <a:solidFill>
                            <a:srgbClr val="086D6E"/>
                          </a:solidFill>
                          <a:latin typeface="+mn-lt"/>
                          <a:ea typeface="+mn-ea"/>
                          <a:cs typeface="+mn-cs"/>
                        </a:rPr>
                        <a:t>Only 29% </a:t>
                      </a:r>
                      <a:r>
                        <a:rPr lang="en-US" sz="1800" b="0" i="0" kern="1200" spc="0" dirty="0">
                          <a:solidFill>
                            <a:srgbClr val="083F59"/>
                          </a:solidFill>
                          <a:latin typeface="+mn-lt"/>
                          <a:ea typeface="+mn-ea"/>
                          <a:cs typeface="+mn-cs"/>
                        </a:rPr>
                        <a:t>of managers have I&amp;D as part of their performance objectives and do not understand how it improves company performance or their careers.</a:t>
                      </a:r>
                      <a:endParaRPr lang="en-IE" sz="1800" b="0" i="0" kern="1200" spc="0" dirty="0">
                        <a:solidFill>
                          <a:srgbClr val="083F59"/>
                        </a:solidFill>
                        <a:latin typeface="+mn-lt"/>
                        <a:ea typeface="+mn-ea"/>
                        <a:cs typeface="+mn-cs"/>
                      </a:endParaRPr>
                    </a:p>
                  </a:txBody>
                  <a:tcPr/>
                </a:tc>
                <a:tc>
                  <a:txBody>
                    <a:bodyPr/>
                    <a:lstStyle/>
                    <a:p>
                      <a:r>
                        <a:rPr lang="en-US" sz="1800" b="0" i="0" kern="1200" spc="0" dirty="0">
                          <a:solidFill>
                            <a:srgbClr val="083F59"/>
                          </a:solidFill>
                          <a:latin typeface="+mn-lt"/>
                          <a:ea typeface="+mn-ea"/>
                          <a:cs typeface="+mn-cs"/>
                        </a:rPr>
                        <a:t>How can line managers understand both the business and employee benefits of having a fair and inclusive workplace, including equality of opportunity? </a:t>
                      </a:r>
                      <a:endParaRPr lang="en-IE" sz="1800" b="0" i="0" kern="1200" spc="0" dirty="0">
                        <a:solidFill>
                          <a:srgbClr val="083F59"/>
                        </a:solidFill>
                        <a:latin typeface="+mn-lt"/>
                        <a:ea typeface="+mn-ea"/>
                        <a:cs typeface="+mn-cs"/>
                      </a:endParaRPr>
                    </a:p>
                  </a:txBody>
                  <a:tcPr/>
                </a:tc>
                <a:extLst>
                  <a:ext uri="{0D108BD9-81ED-4DB2-BD59-A6C34878D82A}">
                    <a16:rowId xmlns:a16="http://schemas.microsoft.com/office/drawing/2014/main" val="1608458759"/>
                  </a:ext>
                </a:extLst>
              </a:tr>
              <a:tr h="370840">
                <a:tc>
                  <a:txBody>
                    <a:bodyPr/>
                    <a:lstStyle/>
                    <a:p>
                      <a:r>
                        <a:rPr lang="en-US" sz="2400" b="1" i="0" kern="1200" spc="0" dirty="0">
                          <a:solidFill>
                            <a:srgbClr val="086D6E"/>
                          </a:solidFill>
                          <a:latin typeface="+mn-lt"/>
                          <a:ea typeface="+mn-ea"/>
                          <a:cs typeface="+mn-cs"/>
                        </a:rPr>
                        <a:t>47% </a:t>
                      </a:r>
                      <a:r>
                        <a:rPr lang="en-US" sz="1800" b="0" i="0" kern="1200" spc="0" dirty="0">
                          <a:solidFill>
                            <a:srgbClr val="083F59"/>
                          </a:solidFill>
                          <a:latin typeface="+mn-lt"/>
                          <a:ea typeface="+mn-ea"/>
                          <a:cs typeface="+mn-cs"/>
                        </a:rPr>
                        <a:t>of managers say that inclusion and diversity considerations take a back seat to operational imperatives</a:t>
                      </a:r>
                      <a:endParaRPr lang="en-IE" sz="1800" b="0" i="0" kern="1200" spc="0" dirty="0">
                        <a:solidFill>
                          <a:srgbClr val="083F59"/>
                        </a:solidFill>
                        <a:latin typeface="+mn-lt"/>
                        <a:ea typeface="+mn-ea"/>
                        <a:cs typeface="+mn-cs"/>
                      </a:endParaRPr>
                    </a:p>
                  </a:txBody>
                  <a:tcPr/>
                </a:tc>
                <a:tc>
                  <a:txBody>
                    <a:bodyPr/>
                    <a:lstStyle/>
                    <a:p>
                      <a:r>
                        <a:rPr lang="en-US" sz="1800" b="0" i="0" kern="1200" spc="0" dirty="0">
                          <a:solidFill>
                            <a:srgbClr val="083F59"/>
                          </a:solidFill>
                          <a:latin typeface="+mn-lt"/>
                          <a:ea typeface="+mn-ea"/>
                          <a:cs typeface="+mn-cs"/>
                        </a:rPr>
                        <a:t>How can line managers performance be judged on people management capability and role-modelling fair, supportive and inclusive </a:t>
                      </a:r>
                      <a:r>
                        <a:rPr lang="en-US" sz="1800" b="0" i="0" kern="1200" spc="0" dirty="0" err="1">
                          <a:solidFill>
                            <a:srgbClr val="083F59"/>
                          </a:solidFill>
                          <a:latin typeface="+mn-lt"/>
                          <a:ea typeface="+mn-ea"/>
                          <a:cs typeface="+mn-cs"/>
                        </a:rPr>
                        <a:t>behaviours</a:t>
                      </a:r>
                      <a:r>
                        <a:rPr lang="en-US" sz="1800" b="0" i="0" kern="1200" spc="0" dirty="0">
                          <a:solidFill>
                            <a:srgbClr val="083F59"/>
                          </a:solidFill>
                          <a:latin typeface="+mn-lt"/>
                          <a:ea typeface="+mn-ea"/>
                          <a:cs typeface="+mn-cs"/>
                        </a:rPr>
                        <a:t>? </a:t>
                      </a:r>
                      <a:endParaRPr lang="en-IE" sz="1800" b="0" i="0" kern="1200" spc="0" dirty="0">
                        <a:solidFill>
                          <a:srgbClr val="083F59"/>
                        </a:solidFill>
                        <a:latin typeface="+mn-lt"/>
                        <a:ea typeface="+mn-ea"/>
                        <a:cs typeface="+mn-cs"/>
                      </a:endParaRPr>
                    </a:p>
                  </a:txBody>
                  <a:tcPr/>
                </a:tc>
                <a:extLst>
                  <a:ext uri="{0D108BD9-81ED-4DB2-BD59-A6C34878D82A}">
                    <a16:rowId xmlns:a16="http://schemas.microsoft.com/office/drawing/2014/main" val="1151969891"/>
                  </a:ext>
                </a:extLst>
              </a:tr>
              <a:tr h="370840">
                <a:tc>
                  <a:txBody>
                    <a:bodyPr/>
                    <a:lstStyle/>
                    <a:p>
                      <a:r>
                        <a:rPr lang="en-IE" sz="2400" b="1" i="0" kern="1200" spc="0" dirty="0">
                          <a:solidFill>
                            <a:srgbClr val="086D6E"/>
                          </a:solidFill>
                          <a:latin typeface="+mn-lt"/>
                          <a:ea typeface="+mn-ea"/>
                          <a:cs typeface="+mn-cs"/>
                        </a:rPr>
                        <a:t>58% </a:t>
                      </a:r>
                      <a:r>
                        <a:rPr lang="en-IE" sz="1800" b="0" i="0" kern="1200" spc="0" dirty="0">
                          <a:solidFill>
                            <a:srgbClr val="083F59"/>
                          </a:solidFill>
                          <a:latin typeface="+mn-lt"/>
                          <a:ea typeface="+mn-ea"/>
                          <a:cs typeface="+mn-cs"/>
                        </a:rPr>
                        <a:t>of managers say they are not sure if they have the right skills to be inclusive and diverse</a:t>
                      </a:r>
                    </a:p>
                  </a:txBody>
                  <a:tcPr/>
                </a:tc>
                <a:tc>
                  <a:txBody>
                    <a:bodyPr/>
                    <a:lstStyle/>
                    <a:p>
                      <a:r>
                        <a:rPr lang="en-US" sz="1800" b="0" i="0" kern="1200" spc="0" dirty="0">
                          <a:solidFill>
                            <a:srgbClr val="083F59"/>
                          </a:solidFill>
                          <a:latin typeface="+mn-lt"/>
                          <a:ea typeface="+mn-ea"/>
                          <a:cs typeface="+mn-cs"/>
                        </a:rPr>
                        <a:t>How do you train and support managers with D&amp;I management skills to manage their team in a fair, compassionate and inclusive way, giving them the confidence, flexibility and trust to respond to individual needs and circumstances? </a:t>
                      </a:r>
                      <a:endParaRPr lang="en-IE" sz="1800" b="0" i="0" kern="1200" spc="0" dirty="0">
                        <a:solidFill>
                          <a:srgbClr val="083F59"/>
                        </a:solidFill>
                        <a:latin typeface="+mn-lt"/>
                        <a:ea typeface="+mn-ea"/>
                        <a:cs typeface="+mn-cs"/>
                      </a:endParaRPr>
                    </a:p>
                  </a:txBody>
                  <a:tcPr/>
                </a:tc>
                <a:extLst>
                  <a:ext uri="{0D108BD9-81ED-4DB2-BD59-A6C34878D82A}">
                    <a16:rowId xmlns:a16="http://schemas.microsoft.com/office/drawing/2014/main" val="2336823504"/>
                  </a:ext>
                </a:extLst>
              </a:tr>
              <a:tr h="370840">
                <a:tc>
                  <a:txBody>
                    <a:bodyPr/>
                    <a:lstStyle/>
                    <a:p>
                      <a:r>
                        <a:rPr lang="en-IE" sz="2400" b="1" i="0" kern="1200" spc="0" dirty="0">
                          <a:solidFill>
                            <a:srgbClr val="086D6E"/>
                          </a:solidFill>
                          <a:latin typeface="+mn-lt"/>
                          <a:ea typeface="+mn-ea"/>
                          <a:cs typeface="+mn-cs"/>
                        </a:rPr>
                        <a:t>45% </a:t>
                      </a:r>
                      <a:r>
                        <a:rPr lang="en-IE" sz="1900" b="0" i="0" kern="1200" spc="0" dirty="0">
                          <a:solidFill>
                            <a:srgbClr val="083F59"/>
                          </a:solidFill>
                          <a:latin typeface="+mn-lt"/>
                          <a:ea typeface="+mn-ea"/>
                          <a:cs typeface="+mn-cs"/>
                        </a:rPr>
                        <a:t>of</a:t>
                      </a:r>
                      <a:r>
                        <a:rPr lang="en-IE" sz="1800" b="0" i="0" kern="1200" spc="0" dirty="0">
                          <a:solidFill>
                            <a:srgbClr val="083F59"/>
                          </a:solidFill>
                          <a:latin typeface="+mn-lt"/>
                          <a:ea typeface="+mn-ea"/>
                          <a:cs typeface="+mn-cs"/>
                        </a:rPr>
                        <a:t> managers say they do not know what is involved in I&amp;D training</a:t>
                      </a:r>
                    </a:p>
                  </a:txBody>
                  <a:tcPr/>
                </a:tc>
                <a:tc>
                  <a:txBody>
                    <a:bodyPr/>
                    <a:lstStyle/>
                    <a:p>
                      <a:r>
                        <a:rPr lang="en-US" sz="1800" b="0" i="0" kern="1200" spc="0" dirty="0">
                          <a:solidFill>
                            <a:srgbClr val="083F59"/>
                          </a:solidFill>
                          <a:latin typeface="+mn-lt"/>
                          <a:ea typeface="+mn-ea"/>
                          <a:cs typeface="+mn-cs"/>
                        </a:rPr>
                        <a:t>What training and development opportunities related to I&amp;D would most benefit the leadership team in your company? </a:t>
                      </a:r>
                      <a:endParaRPr lang="en-IE" sz="1800" b="0" i="0" kern="1200" spc="0" dirty="0">
                        <a:solidFill>
                          <a:srgbClr val="083F59"/>
                        </a:solidFill>
                        <a:latin typeface="+mn-lt"/>
                        <a:ea typeface="+mn-ea"/>
                        <a:cs typeface="+mn-cs"/>
                      </a:endParaRPr>
                    </a:p>
                  </a:txBody>
                  <a:tcPr/>
                </a:tc>
                <a:extLst>
                  <a:ext uri="{0D108BD9-81ED-4DB2-BD59-A6C34878D82A}">
                    <a16:rowId xmlns:a16="http://schemas.microsoft.com/office/drawing/2014/main" val="1900818601"/>
                  </a:ext>
                </a:extLst>
              </a:tr>
            </a:tbl>
          </a:graphicData>
        </a:graphic>
      </p:graphicFrame>
      <p:sp>
        <p:nvSpPr>
          <p:cNvPr id="2" name="TextBox 1">
            <a:extLst>
              <a:ext uri="{FF2B5EF4-FFF2-40B4-BE49-F238E27FC236}">
                <a16:creationId xmlns:a16="http://schemas.microsoft.com/office/drawing/2014/main" id="{B381DB60-1244-1085-8A01-C9DFB88451BA}"/>
              </a:ext>
            </a:extLst>
          </p:cNvPr>
          <p:cNvSpPr txBox="1"/>
          <p:nvPr/>
        </p:nvSpPr>
        <p:spPr>
          <a:xfrm>
            <a:off x="3352799" y="6262985"/>
            <a:ext cx="8391525" cy="646331"/>
          </a:xfrm>
          <a:prstGeom prst="rect">
            <a:avLst/>
          </a:prstGeom>
          <a:noFill/>
        </p:spPr>
        <p:txBody>
          <a:bodyPr wrap="square">
            <a:spAutoFit/>
          </a:bodyPr>
          <a:lstStyle/>
          <a:p>
            <a:pPr marL="0" indent="0"/>
            <a:r>
              <a:rPr lang="en-US" sz="1800" dirty="0">
                <a:solidFill>
                  <a:schemeClr val="bg1"/>
                </a:solidFill>
                <a:hlinkClick r:id="rId2">
                  <a:extLst>
                    <a:ext uri="{A12FA001-AC4F-418D-AE19-62706E023703}">
                      <ahyp:hlinkClr xmlns:ahyp="http://schemas.microsoft.com/office/drawing/2018/hyperlinkcolor" val="tx"/>
                    </a:ext>
                  </a:extLst>
                </a:hlinkClick>
              </a:rPr>
              <a:t>https://www.cipd.org/globalassets/media/knowledge/knowledge-hub/reports/2023-pdfs/inclusion-at-work-exec-summary_tcm18-112951.pdf</a:t>
            </a:r>
            <a:r>
              <a:rPr lang="en-US" sz="1800" dirty="0">
                <a:solidFill>
                  <a:schemeClr val="bg1"/>
                </a:solidFill>
              </a:rPr>
              <a:t>   </a:t>
            </a:r>
          </a:p>
        </p:txBody>
      </p:sp>
    </p:spTree>
    <p:extLst>
      <p:ext uri="{BB962C8B-B14F-4D97-AF65-F5344CB8AC3E}">
        <p14:creationId xmlns:p14="http://schemas.microsoft.com/office/powerpoint/2010/main" val="4910168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ABBF31-B154-708E-BAE1-DDE2B6AC772D}"/>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9BF2925F-BE26-AED5-E21E-5380CB15EC35}"/>
              </a:ext>
            </a:extLst>
          </p:cNvPr>
          <p:cNvGraphicFramePr>
            <a:graphicFrameLocks noGrp="1"/>
          </p:cNvGraphicFramePr>
          <p:nvPr>
            <p:extLst>
              <p:ext uri="{D42A27DB-BD31-4B8C-83A1-F6EECF244321}">
                <p14:modId xmlns:p14="http://schemas.microsoft.com/office/powerpoint/2010/main" val="3143660338"/>
              </p:ext>
            </p:extLst>
          </p:nvPr>
        </p:nvGraphicFramePr>
        <p:xfrm>
          <a:off x="484055" y="428625"/>
          <a:ext cx="11393620" cy="5730240"/>
        </p:xfrm>
        <a:graphic>
          <a:graphicData uri="http://schemas.openxmlformats.org/drawingml/2006/table">
            <a:tbl>
              <a:tblPr firstRow="1" bandRow="1">
                <a:tableStyleId>{5C22544A-7EE6-4342-B048-85BDC9FD1C3A}</a:tableStyleId>
              </a:tblPr>
              <a:tblGrid>
                <a:gridCol w="5259520">
                  <a:extLst>
                    <a:ext uri="{9D8B030D-6E8A-4147-A177-3AD203B41FA5}">
                      <a16:colId xmlns:a16="http://schemas.microsoft.com/office/drawing/2014/main" val="2109762603"/>
                    </a:ext>
                  </a:extLst>
                </a:gridCol>
                <a:gridCol w="6134100">
                  <a:extLst>
                    <a:ext uri="{9D8B030D-6E8A-4147-A177-3AD203B41FA5}">
                      <a16:colId xmlns:a16="http://schemas.microsoft.com/office/drawing/2014/main" val="2381714393"/>
                    </a:ext>
                  </a:extLst>
                </a:gridCol>
              </a:tblGrid>
              <a:tr h="338031">
                <a:tc>
                  <a:txBody>
                    <a:bodyPr/>
                    <a:lstStyle/>
                    <a:p>
                      <a:pPr>
                        <a:spcBef>
                          <a:spcPts val="600"/>
                        </a:spcBef>
                      </a:pPr>
                      <a:r>
                        <a:rPr lang="en-IE" sz="2400" dirty="0"/>
                        <a:t>1. Unclear Role &amp; Inefficient Resources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spcBef>
                          <a:spcPts val="600"/>
                        </a:spcBef>
                      </a:pPr>
                      <a:r>
                        <a:rPr lang="en-IE" sz="2400" dirty="0"/>
                        <a:t>Business Challenge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564811832"/>
                  </a:ext>
                </a:extLst>
              </a:tr>
              <a:tr h="370840">
                <a:tc>
                  <a:txBody>
                    <a:bodyPr/>
                    <a:lstStyle/>
                    <a:p>
                      <a:pPr>
                        <a:spcBef>
                          <a:spcPts val="600"/>
                        </a:spcBef>
                      </a:pPr>
                      <a:r>
                        <a:rPr lang="en-US" sz="2000" b="0" i="0" kern="1200" spc="0" dirty="0">
                          <a:solidFill>
                            <a:srgbClr val="083F59"/>
                          </a:solidFill>
                          <a:latin typeface="+mn-lt"/>
                          <a:ea typeface="+mn-ea"/>
                          <a:cs typeface="+mn-cs"/>
                        </a:rPr>
                        <a:t>28% managers say they are not given the time and resources needed to demonstrate a tangible commitment to I&amp;D</a:t>
                      </a:r>
                      <a:endParaRPr lang="en-IE"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spcBef>
                          <a:spcPts val="600"/>
                        </a:spcBef>
                      </a:pPr>
                      <a:r>
                        <a:rPr lang="en-US" sz="2000" b="0" i="0" kern="1200" spc="0" dirty="0">
                          <a:solidFill>
                            <a:srgbClr val="083F59"/>
                          </a:solidFill>
                          <a:latin typeface="+mn-lt"/>
                          <a:ea typeface="+mn-ea"/>
                          <a:cs typeface="+mn-cs"/>
                        </a:rPr>
                        <a:t>How can line manager understand their D&amp;I roles better and how to design their role so it is balanced with operational demands and has a focus on good people management that is D&amp;I focused?  </a:t>
                      </a:r>
                      <a:endParaRPr lang="en-IE"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8982425"/>
                  </a:ext>
                </a:extLst>
              </a:tr>
              <a:tr h="460375">
                <a:tc gridSpan="2">
                  <a:txBody>
                    <a:bodyPr/>
                    <a:lstStyle/>
                    <a:p>
                      <a:pPr>
                        <a:spcBef>
                          <a:spcPts val="600"/>
                        </a:spcBef>
                      </a:pPr>
                      <a:r>
                        <a:rPr lang="en-IE" sz="2400" b="1" kern="1200" dirty="0">
                          <a:solidFill>
                            <a:schemeClr val="lt1"/>
                          </a:solidFill>
                          <a:latin typeface="+mn-lt"/>
                          <a:ea typeface="+mn-ea"/>
                          <a:cs typeface="+mn-cs"/>
                        </a:rPr>
                        <a:t>Strategic Solutions &amp; Actions</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2000" b="0" kern="1200" dirty="0">
                          <a:solidFill>
                            <a:schemeClr val="lt1"/>
                          </a:solidFill>
                          <a:latin typeface="+mn-lt"/>
                          <a:ea typeface="+mn-ea"/>
                          <a:cs typeface="+mn-cs"/>
                        </a:rPr>
                        <a:t>Design Line Managers Roles and Provide them with the Resources They Need to Balance Operational and D&amp;I People Management</a:t>
                      </a:r>
                      <a:endParaRPr lang="en-IE" sz="24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tc hMerge="1">
                  <a:txBody>
                    <a:bodyPr/>
                    <a:lstStyle/>
                    <a:p>
                      <a:endParaRPr lang="en-IE"/>
                    </a:p>
                  </a:txBody>
                  <a:tcPr/>
                </a:tc>
                <a:extLst>
                  <a:ext uri="{0D108BD9-81ED-4DB2-BD59-A6C34878D82A}">
                    <a16:rowId xmlns:a16="http://schemas.microsoft.com/office/drawing/2014/main" val="4287822831"/>
                  </a:ext>
                </a:extLst>
              </a:tr>
              <a:tr h="370840">
                <a:tc gridSpan="2">
                  <a:txBody>
                    <a:bodyPr/>
                    <a:lstStyle/>
                    <a:p>
                      <a:pPr>
                        <a:spcBef>
                          <a:spcPts val="600"/>
                        </a:spcBef>
                      </a:pPr>
                      <a:endParaRPr lang="en-US" sz="400" b="1" i="0" kern="1200" spc="0" dirty="0">
                        <a:solidFill>
                          <a:srgbClr val="086D6E"/>
                        </a:solidFill>
                        <a:latin typeface="+mn-lt"/>
                        <a:ea typeface="+mn-ea"/>
                        <a:cs typeface="+mn-cs"/>
                      </a:endParaRPr>
                    </a:p>
                    <a:p>
                      <a:pPr marL="342900" indent="-342900">
                        <a:spcBef>
                          <a:spcPts val="600"/>
                        </a:spcBef>
                        <a:buFont typeface="Wingdings" panose="05000000000000000000" pitchFamily="2" charset="2"/>
                        <a:buChar char="ü"/>
                      </a:pPr>
                      <a:r>
                        <a:rPr lang="en-US" sz="2000" b="1" dirty="0">
                          <a:solidFill>
                            <a:srgbClr val="702E8C"/>
                          </a:solidFill>
                        </a:rPr>
                        <a:t>Clarify D&amp;I expectations and </a:t>
                      </a:r>
                      <a:r>
                        <a:rPr lang="en-US" sz="2000" b="1" dirty="0" err="1">
                          <a:solidFill>
                            <a:srgbClr val="702E8C"/>
                          </a:solidFill>
                        </a:rPr>
                        <a:t>prioritise</a:t>
                      </a:r>
                      <a:r>
                        <a:rPr lang="en-US" sz="2000" b="1" dirty="0">
                          <a:solidFill>
                            <a:srgbClr val="702E8C"/>
                          </a:solidFill>
                        </a:rPr>
                        <a:t> tasks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Define </a:t>
                      </a:r>
                      <a:r>
                        <a:rPr lang="en-US" sz="2000" b="1" i="0" kern="1200" spc="0" dirty="0">
                          <a:solidFill>
                            <a:srgbClr val="083F59"/>
                          </a:solidFill>
                          <a:latin typeface="+mn-lt"/>
                          <a:ea typeface="+mn-ea"/>
                          <a:cs typeface="+mn-cs"/>
                        </a:rPr>
                        <a:t>clear roles and responsibilities </a:t>
                      </a:r>
                      <a:r>
                        <a:rPr lang="en-US" sz="2000" b="0" i="0" kern="1200" spc="0" dirty="0">
                          <a:solidFill>
                            <a:srgbClr val="083F59"/>
                          </a:solidFill>
                          <a:latin typeface="+mn-lt"/>
                          <a:ea typeface="+mn-ea"/>
                          <a:cs typeface="+mn-cs"/>
                        </a:rPr>
                        <a:t>that delineate operational tasks from people management duties. Frist rewrite line managers' job descriptions, include specific tasks such as team development, mentoring, and promoting a respectful and inclusive workplace culture. Make I&amp;D and employee development key metrics in performance reviews. Encourage accountability by tracking KPI progress and provide constructive feedback and support where necessary. </a:t>
                      </a:r>
                    </a:p>
                    <a:p>
                      <a:pPr marL="457200" lvl="1"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KPI increase the representation of underrepresented groups in promotions and leadership roles by 15%.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91656552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B49321-009E-E4EA-F6A3-6E8929EAAF30}"/>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4CE128E-24FA-345A-33EF-526CD77BB05E}"/>
              </a:ext>
            </a:extLst>
          </p:cNvPr>
          <p:cNvGraphicFramePr>
            <a:graphicFrameLocks noGrp="1"/>
          </p:cNvGraphicFramePr>
          <p:nvPr>
            <p:extLst>
              <p:ext uri="{D42A27DB-BD31-4B8C-83A1-F6EECF244321}">
                <p14:modId xmlns:p14="http://schemas.microsoft.com/office/powerpoint/2010/main" val="4200501886"/>
              </p:ext>
            </p:extLst>
          </p:nvPr>
        </p:nvGraphicFramePr>
        <p:xfrm>
          <a:off x="484055" y="428625"/>
          <a:ext cx="11393620" cy="5352415"/>
        </p:xfrm>
        <a:graphic>
          <a:graphicData uri="http://schemas.openxmlformats.org/drawingml/2006/table">
            <a:tbl>
              <a:tblPr firstRow="1" bandRow="1">
                <a:tableStyleId>{5C22544A-7EE6-4342-B048-85BDC9FD1C3A}</a:tableStyleId>
              </a:tblPr>
              <a:tblGrid>
                <a:gridCol w="11393620">
                  <a:extLst>
                    <a:ext uri="{9D8B030D-6E8A-4147-A177-3AD203B41FA5}">
                      <a16:colId xmlns:a16="http://schemas.microsoft.com/office/drawing/2014/main" val="2109762603"/>
                    </a:ext>
                  </a:extLst>
                </a:gridCol>
              </a:tblGrid>
              <a:tr h="460375">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endParaRPr lang="en-US" sz="1000" b="1" kern="1200" dirty="0">
                        <a:solidFill>
                          <a:srgbClr val="086D6E"/>
                        </a:solidFill>
                        <a:latin typeface="+mn-lt"/>
                        <a:ea typeface="+mn-ea"/>
                        <a:cs typeface="+mn-cs"/>
                      </a:endParaRPr>
                    </a:p>
                    <a:p>
                      <a:pPr marL="342900" indent="-342900">
                        <a:spcBef>
                          <a:spcPts val="600"/>
                        </a:spcBef>
                        <a:buFont typeface="Wingdings" panose="05000000000000000000" pitchFamily="2" charset="2"/>
                        <a:buChar char="ü"/>
                      </a:pPr>
                      <a:r>
                        <a:rPr lang="en-US" sz="2000" b="1" kern="1200" dirty="0">
                          <a:solidFill>
                            <a:srgbClr val="702E8C"/>
                          </a:solidFill>
                          <a:latin typeface="+mn-lt"/>
                          <a:ea typeface="+mn-ea"/>
                          <a:cs typeface="+mn-cs"/>
                        </a:rPr>
                        <a:t>Ensure D&amp;I people management, is not treated as an optional add-on but as a core responsibility</a:t>
                      </a:r>
                      <a:r>
                        <a:rPr lang="en-US" sz="2000" b="1" kern="1200" dirty="0">
                          <a:solidFill>
                            <a:srgbClr val="086D6E"/>
                          </a:solidFill>
                          <a:latin typeface="+mn-lt"/>
                          <a:ea typeface="+mn-ea"/>
                          <a:cs typeface="+mn-cs"/>
                        </a:rPr>
                        <a:t>.</a:t>
                      </a:r>
                    </a:p>
                    <a:p>
                      <a:pPr marL="0" indent="0">
                        <a:spcBef>
                          <a:spcPts val="600"/>
                        </a:spcBef>
                        <a:buFont typeface="Wingdings" panose="05000000000000000000" pitchFamily="2" charset="2"/>
                        <a:buNone/>
                      </a:pPr>
                      <a:endParaRPr lang="en-US" sz="1000" b="1" kern="1200" dirty="0">
                        <a:solidFill>
                          <a:srgbClr val="086D6E"/>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Equip managers with actionable metrics and tools to integrate inclusion and diversity into day-to-day management practices. </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Surveys to assess employee sense of belonging, inclusion and fairness in the workplace. Include specific questions about psychological safety and leadership inclusivity.</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Google Sheets/Excel Templates are simple tools for tracking team demographics, </a:t>
                      </a:r>
                      <a:r>
                        <a:rPr lang="en-US" sz="2000" b="0" i="0" kern="1200" spc="0" dirty="0" err="1">
                          <a:solidFill>
                            <a:srgbClr val="083F59"/>
                          </a:solidFill>
                          <a:latin typeface="+mn-lt"/>
                          <a:ea typeface="+mn-ea"/>
                          <a:cs typeface="+mn-cs"/>
                        </a:rPr>
                        <a:t>marginalised</a:t>
                      </a:r>
                      <a:r>
                        <a:rPr lang="en-US" sz="2000" b="0" i="0" kern="1200" spc="0" dirty="0">
                          <a:solidFill>
                            <a:srgbClr val="083F59"/>
                          </a:solidFill>
                          <a:latin typeface="+mn-lt"/>
                          <a:ea typeface="+mn-ea"/>
                          <a:cs typeface="+mn-cs"/>
                        </a:rPr>
                        <a:t> engagement and progress.</a:t>
                      </a:r>
                    </a:p>
                    <a:p>
                      <a:pPr marL="0" indent="0">
                        <a:spcBef>
                          <a:spcPts val="600"/>
                        </a:spcBef>
                        <a:buFont typeface="Wingdings" panose="05000000000000000000" pitchFamily="2" charset="2"/>
                        <a:buNone/>
                      </a:pPr>
                      <a:endParaRPr lang="en-US" sz="1000" b="0"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0" i="0" kern="1200" spc="0" dirty="0">
                          <a:solidFill>
                            <a:srgbClr val="083F59"/>
                          </a:solidFill>
                          <a:latin typeface="+mn-lt"/>
                          <a:ea typeface="+mn-ea"/>
                          <a:cs typeface="+mn-cs"/>
                        </a:rPr>
                        <a:t>Establish measurable inclusion and diversity goals for each team and communicate these goals as a shared responsibility. </a:t>
                      </a:r>
                      <a:endParaRPr lang="en-IE" sz="1800" b="0" i="0" kern="1200" spc="0" dirty="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lang="en-IE" sz="2000" b="1" i="0" kern="1200" spc="0" dirty="0">
                          <a:solidFill>
                            <a:srgbClr val="083F59"/>
                          </a:solidFill>
                          <a:latin typeface="+mn-lt"/>
                          <a:ea typeface="+mn-ea"/>
                          <a:cs typeface="+mn-cs"/>
                        </a:rPr>
                        <a:t>Example</a:t>
                      </a:r>
                      <a:r>
                        <a:rPr lang="en-IE" sz="2000" b="0" i="0" kern="1200" spc="0" dirty="0">
                          <a:solidFill>
                            <a:srgbClr val="083F59"/>
                          </a:solidFill>
                          <a:latin typeface="+mn-lt"/>
                          <a:ea typeface="+mn-ea"/>
                          <a:cs typeface="+mn-cs"/>
                        </a:rPr>
                        <a:t>: Set targets for creating safe spaces for dialogue and monitor the level of engagement and success.</a:t>
                      </a: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lang="en-IE" sz="2000" b="1" i="0" kern="1200" spc="0" dirty="0">
                          <a:solidFill>
                            <a:srgbClr val="083F59"/>
                          </a:solidFill>
                          <a:latin typeface="+mn-lt"/>
                          <a:ea typeface="+mn-ea"/>
                          <a:cs typeface="+mn-cs"/>
                        </a:rPr>
                        <a:t>Example: </a:t>
                      </a:r>
                      <a:r>
                        <a:rPr lang="en-IE" sz="2000" b="0" i="0" kern="1200" spc="0" dirty="0">
                          <a:solidFill>
                            <a:srgbClr val="083F59"/>
                          </a:solidFill>
                          <a:latin typeface="+mn-lt"/>
                          <a:ea typeface="+mn-ea"/>
                          <a:cs typeface="+mn-cs"/>
                        </a:rPr>
                        <a:t>Provide Unconscious Bias Training for staff and track attendance, understanding and implementation.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21285623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667E30-40F5-5A56-E8FA-6537FC46AC6D}"/>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D0E3DEC-4AAC-1A84-296C-194870E088C6}"/>
              </a:ext>
            </a:extLst>
          </p:cNvPr>
          <p:cNvGraphicFramePr>
            <a:graphicFrameLocks noGrp="1"/>
          </p:cNvGraphicFramePr>
          <p:nvPr>
            <p:extLst>
              <p:ext uri="{D42A27DB-BD31-4B8C-83A1-F6EECF244321}">
                <p14:modId xmlns:p14="http://schemas.microsoft.com/office/powerpoint/2010/main" val="3238761536"/>
              </p:ext>
            </p:extLst>
          </p:nvPr>
        </p:nvGraphicFramePr>
        <p:xfrm>
          <a:off x="484055" y="333375"/>
          <a:ext cx="11393620" cy="5838190"/>
        </p:xfrm>
        <a:graphic>
          <a:graphicData uri="http://schemas.openxmlformats.org/drawingml/2006/table">
            <a:tbl>
              <a:tblPr firstRow="1" bandRow="1">
                <a:tableStyleId>{5C22544A-7EE6-4342-B048-85BDC9FD1C3A}</a:tableStyleId>
              </a:tblPr>
              <a:tblGrid>
                <a:gridCol w="11393620">
                  <a:extLst>
                    <a:ext uri="{9D8B030D-6E8A-4147-A177-3AD203B41FA5}">
                      <a16:colId xmlns:a16="http://schemas.microsoft.com/office/drawing/2014/main" val="2109762603"/>
                    </a:ext>
                  </a:extLst>
                </a:gridCol>
              </a:tblGrid>
              <a:tr h="48895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endParaRPr lang="en-US" sz="1000" b="1" kern="1200" dirty="0">
                        <a:solidFill>
                          <a:srgbClr val="086D6E"/>
                        </a:solidFill>
                        <a:latin typeface="+mn-lt"/>
                        <a:ea typeface="+mn-ea"/>
                        <a:cs typeface="+mn-cs"/>
                      </a:endParaRPr>
                    </a:p>
                    <a:p>
                      <a:pPr marL="342900" indent="-342900">
                        <a:spcBef>
                          <a:spcPts val="600"/>
                        </a:spcBef>
                        <a:buFont typeface="Wingdings" panose="05000000000000000000" pitchFamily="2" charset="2"/>
                        <a:buChar char="ü"/>
                      </a:pPr>
                      <a:r>
                        <a:rPr lang="en-US" sz="2000" b="1" kern="1200" dirty="0">
                          <a:solidFill>
                            <a:srgbClr val="702E8C"/>
                          </a:solidFill>
                          <a:latin typeface="+mn-lt"/>
                          <a:ea typeface="+mn-ea"/>
                          <a:cs typeface="+mn-cs"/>
                        </a:rPr>
                        <a:t>Ensure D&amp;I people management, is not treated as an optional add-on but as a core responsibility</a:t>
                      </a:r>
                      <a:r>
                        <a:rPr lang="en-US" sz="2000" b="1" kern="1200" dirty="0">
                          <a:solidFill>
                            <a:srgbClr val="086D6E"/>
                          </a:solidFill>
                          <a:latin typeface="+mn-lt"/>
                          <a:ea typeface="+mn-ea"/>
                          <a:cs typeface="+mn-cs"/>
                        </a:rPr>
                        <a:t>.</a:t>
                      </a: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endParaRPr lang="en-IE" sz="1000" b="0" i="0" kern="1200" spc="0" dirty="0">
                        <a:solidFill>
                          <a:srgbClr val="083F59"/>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Evaluate managers on their ability to create equitable opportunities, support diverse team members, and address inclusion-related challenges. </a:t>
                      </a:r>
                    </a:p>
                    <a:p>
                      <a:pPr marL="0" indent="0">
                        <a:spcBef>
                          <a:spcPts val="600"/>
                        </a:spcBef>
                        <a:buFont typeface="Wingdings" panose="05000000000000000000" pitchFamily="2" charset="2"/>
                        <a:buNone/>
                      </a:pPr>
                      <a:r>
                        <a:rPr lang="en-IE" sz="2000" b="1" i="0" kern="1200" spc="0" dirty="0">
                          <a:solidFill>
                            <a:srgbClr val="083F59"/>
                          </a:solidFill>
                          <a:latin typeface="+mn-lt"/>
                          <a:ea typeface="+mn-ea"/>
                          <a:cs typeface="+mn-cs"/>
                        </a:rPr>
                        <a:t>Example: Conduct a Manager Self Assessment: </a:t>
                      </a:r>
                      <a:r>
                        <a:rPr lang="en-US" sz="2000" b="0" i="0" kern="1200" spc="0" dirty="0">
                          <a:solidFill>
                            <a:srgbClr val="083F59"/>
                          </a:solidFill>
                          <a:latin typeface="+mn-lt"/>
                          <a:ea typeface="+mn-ea"/>
                          <a:cs typeface="+mn-cs"/>
                        </a:rPr>
                        <a:t>Ask managers to reflect on their practices, including challenges faced and strategies used to address them.</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Scenario Evaluation: </a:t>
                      </a:r>
                      <a:r>
                        <a:rPr lang="en-US" sz="2000" b="0" i="0" kern="1200" spc="0" dirty="0">
                          <a:solidFill>
                            <a:srgbClr val="083F59"/>
                          </a:solidFill>
                          <a:latin typeface="+mn-lt"/>
                          <a:ea typeface="+mn-ea"/>
                          <a:cs typeface="+mn-cs"/>
                        </a:rPr>
                        <a:t>Evaluate how managers respond to hypothetical or past scenarios involving equity and inclusion challenges.</a:t>
                      </a:r>
                    </a:p>
                    <a:p>
                      <a:r>
                        <a:rPr lang="en-US" sz="2000" b="1" i="0" kern="1200" spc="0" dirty="0">
                          <a:solidFill>
                            <a:srgbClr val="083F59"/>
                          </a:solidFill>
                          <a:latin typeface="+mn-lt"/>
                          <a:ea typeface="+mn-ea"/>
                          <a:cs typeface="+mn-cs"/>
                        </a:rPr>
                        <a:t>Example: Training Completion: </a:t>
                      </a:r>
                      <a:r>
                        <a:rPr lang="en-US" sz="2000" b="0" i="0" kern="1200" spc="0" dirty="0">
                          <a:solidFill>
                            <a:srgbClr val="083F59"/>
                          </a:solidFill>
                          <a:latin typeface="+mn-lt"/>
                          <a:ea typeface="+mn-ea"/>
                          <a:cs typeface="+mn-cs"/>
                        </a:rPr>
                        <a:t>Track manager participation in I&amp;D training programs and how they apply the learning to their teams.</a:t>
                      </a:r>
                    </a:p>
                    <a:p>
                      <a:endParaRPr lang="en-US" sz="2000" b="0"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0" i="0" kern="1200" spc="0" dirty="0">
                          <a:solidFill>
                            <a:srgbClr val="083F59"/>
                          </a:solidFill>
                          <a:latin typeface="+mn-lt"/>
                          <a:ea typeface="+mn-ea"/>
                          <a:cs typeface="+mn-cs"/>
                        </a:rPr>
                        <a:t>Regularly track progress, gather employee feedback, and conduct audits to assess how managers are performing in fostering an inclusive culture.</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Encourage line managers to hold frequent one-on-one and team meetings to understand individual needs and address barriers to inclusion. Get them to </a:t>
                      </a:r>
                      <a:r>
                        <a:rPr lang="en-IE" sz="2000" b="0" i="0" kern="1200" spc="0" dirty="0">
                          <a:solidFill>
                            <a:srgbClr val="083F59"/>
                          </a:solidFill>
                          <a:latin typeface="+mn-lt"/>
                          <a:ea typeface="+mn-ea"/>
                          <a:cs typeface="+mn-cs"/>
                        </a:rPr>
                        <a:t>use these check-ins to identify opportunities to better equity and inclusion in the workplace.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5500064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3DF633-14E1-C321-9665-2C6D3396C56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8C39FC0-A794-FE6A-9DD5-82E6E1943F0F}"/>
              </a:ext>
            </a:extLst>
          </p:cNvPr>
          <p:cNvGraphicFramePr>
            <a:graphicFrameLocks noGrp="1"/>
          </p:cNvGraphicFramePr>
          <p:nvPr>
            <p:extLst>
              <p:ext uri="{D42A27DB-BD31-4B8C-83A1-F6EECF244321}">
                <p14:modId xmlns:p14="http://schemas.microsoft.com/office/powerpoint/2010/main" val="3535489249"/>
              </p:ext>
            </p:extLst>
          </p:nvPr>
        </p:nvGraphicFramePr>
        <p:xfrm>
          <a:off x="603977" y="381000"/>
          <a:ext cx="11216547" cy="5425440"/>
        </p:xfrm>
        <a:graphic>
          <a:graphicData uri="http://schemas.openxmlformats.org/drawingml/2006/table">
            <a:tbl>
              <a:tblPr firstRow="1" bandRow="1">
                <a:tableStyleId>{5C22544A-7EE6-4342-B048-85BDC9FD1C3A}</a:tableStyleId>
              </a:tblPr>
              <a:tblGrid>
                <a:gridCol w="11216547">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r>
                        <a:rPr lang="en-US" sz="2000" b="1" dirty="0">
                          <a:solidFill>
                            <a:srgbClr val="702E8C"/>
                          </a:solidFill>
                        </a:rPr>
                        <a:t>Embed Inclusion into Day-to-Day Operations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Integrate inclusion into business processes: </a:t>
                      </a:r>
                      <a:r>
                        <a:rPr lang="en-US" sz="2000" b="0" i="0" kern="1200" spc="0" dirty="0">
                          <a:solidFill>
                            <a:srgbClr val="083F59"/>
                          </a:solidFill>
                          <a:latin typeface="+mn-lt"/>
                          <a:ea typeface="+mn-ea"/>
                          <a:cs typeface="+mn-cs"/>
                        </a:rPr>
                        <a:t>Rather than treating inclusion as an "extra" task, weave it into existing activities such as team meetings, project planning, and performance reviews.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Make inclusive leadership and </a:t>
                      </a:r>
                      <a:r>
                        <a:rPr lang="en-US" sz="2000" b="0" i="0" kern="1200" spc="0" dirty="0" err="1">
                          <a:solidFill>
                            <a:srgbClr val="083F59"/>
                          </a:solidFill>
                          <a:latin typeface="+mn-lt"/>
                          <a:ea typeface="+mn-ea"/>
                          <a:cs typeface="+mn-cs"/>
                        </a:rPr>
                        <a:t>behaviours</a:t>
                      </a:r>
                      <a:r>
                        <a:rPr lang="en-US" sz="2000" b="0" i="0" kern="1200" spc="0" dirty="0">
                          <a:solidFill>
                            <a:srgbClr val="083F59"/>
                          </a:solidFill>
                          <a:latin typeface="+mn-lt"/>
                          <a:ea typeface="+mn-ea"/>
                          <a:cs typeface="+mn-cs"/>
                        </a:rPr>
                        <a:t> part of their KPIs performance objectives so that inclusivity becomes a priority rather than an additional burden.</a:t>
                      </a:r>
                    </a:p>
                    <a:p>
                      <a:pPr marL="342900" indent="-342900">
                        <a:spcBef>
                          <a:spcPts val="600"/>
                        </a:spcBef>
                        <a:buFont typeface="Wingdings" panose="05000000000000000000" pitchFamily="2" charset="2"/>
                        <a:buChar char="ü"/>
                      </a:pPr>
                      <a:r>
                        <a:rPr lang="en-US" sz="2000" b="1" kern="1200" dirty="0">
                          <a:solidFill>
                            <a:srgbClr val="702E8C"/>
                          </a:solidFill>
                          <a:latin typeface="+mn-lt"/>
                          <a:ea typeface="+mn-ea"/>
                          <a:cs typeface="+mn-cs"/>
                        </a:rPr>
                        <a:t>Provide Practical Tools and Resources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Provide accessible guides and templates as quick-reference tools like checklists for inclusive decision-making, meeting inclusivity, and addressing biases in recruitment or promotions.</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A "Meeting Inclusivity Checklist" to ensure all voices are heard.</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Competency Frameworks: </a:t>
                      </a:r>
                      <a:r>
                        <a:rPr lang="en-US" sz="2000" b="0" i="0" kern="1200" spc="0" dirty="0">
                          <a:solidFill>
                            <a:srgbClr val="083F59"/>
                          </a:solidFill>
                          <a:latin typeface="+mn-lt"/>
                          <a:ea typeface="+mn-ea"/>
                          <a:cs typeface="+mn-cs"/>
                        </a:rPr>
                        <a:t>Develop a D&amp;I competency framework and log that includes specific </a:t>
                      </a:r>
                      <a:r>
                        <a:rPr lang="en-US" sz="2000" b="0" i="0" kern="1200" spc="0" dirty="0" err="1">
                          <a:solidFill>
                            <a:srgbClr val="083F59"/>
                          </a:solidFill>
                          <a:latin typeface="+mn-lt"/>
                          <a:ea typeface="+mn-ea"/>
                          <a:cs typeface="+mn-cs"/>
                        </a:rPr>
                        <a:t>behaviours</a:t>
                      </a:r>
                      <a:r>
                        <a:rPr lang="en-US" sz="2000" b="0" i="0" kern="1200" spc="0" dirty="0">
                          <a:solidFill>
                            <a:srgbClr val="083F59"/>
                          </a:solidFill>
                          <a:latin typeface="+mn-lt"/>
                          <a:ea typeface="+mn-ea"/>
                          <a:cs typeface="+mn-cs"/>
                        </a:rPr>
                        <a:t>, such as active listening, empathy, equitable decision-making, and conflict resolution.</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Automate where possible by integrating automation tools. Use digital platforms to streamline routine administrative tasks, freeing up time for people management.</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Tools like Slack, Monday.com, or PeopleHR can simplify workflows.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116122418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4AA91B-ABBD-37CF-25E6-0C7150433C89}"/>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C91DEF4-89C4-4282-1ACB-A19CDE2C1A29}"/>
              </a:ext>
            </a:extLst>
          </p:cNvPr>
          <p:cNvGraphicFramePr>
            <a:graphicFrameLocks noGrp="1"/>
          </p:cNvGraphicFramePr>
          <p:nvPr>
            <p:extLst>
              <p:ext uri="{D42A27DB-BD31-4B8C-83A1-F6EECF244321}">
                <p14:modId xmlns:p14="http://schemas.microsoft.com/office/powerpoint/2010/main" val="1690205675"/>
              </p:ext>
            </p:extLst>
          </p:nvPr>
        </p:nvGraphicFramePr>
        <p:xfrm>
          <a:off x="484055" y="504825"/>
          <a:ext cx="11403145" cy="5105400"/>
        </p:xfrm>
        <a:graphic>
          <a:graphicData uri="http://schemas.openxmlformats.org/drawingml/2006/table">
            <a:tbl>
              <a:tblPr firstRow="1" bandRow="1">
                <a:tableStyleId>{5C22544A-7EE6-4342-B048-85BDC9FD1C3A}</a:tableStyleId>
              </a:tblPr>
              <a:tblGrid>
                <a:gridCol w="11403145">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r>
                        <a:rPr lang="en-US" sz="2000" b="1" dirty="0">
                          <a:solidFill>
                            <a:srgbClr val="702E8C"/>
                          </a:solidFill>
                        </a:rPr>
                        <a:t>Reduce Workload Pressures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Delegate administrative tasks: </a:t>
                      </a:r>
                      <a:r>
                        <a:rPr lang="en-US" sz="2000" b="0" i="0" kern="1200" spc="0" dirty="0">
                          <a:solidFill>
                            <a:srgbClr val="083F59"/>
                          </a:solidFill>
                          <a:latin typeface="+mn-lt"/>
                          <a:ea typeface="+mn-ea"/>
                          <a:cs typeface="+mn-cs"/>
                        </a:rPr>
                        <a:t>Provide managers with administrative support or delegate non-critical tasks to other team members. Ensure access to collaborative tools to reduce admin burdens.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err="1">
                          <a:solidFill>
                            <a:srgbClr val="083F59"/>
                          </a:solidFill>
                          <a:latin typeface="+mn-lt"/>
                          <a:ea typeface="+mn-ea"/>
                          <a:cs typeface="+mn-cs"/>
                        </a:rPr>
                        <a:t>Prioritise</a:t>
                      </a:r>
                      <a:r>
                        <a:rPr lang="en-US" sz="2000" b="1" i="0" kern="1200" spc="0" dirty="0">
                          <a:solidFill>
                            <a:srgbClr val="083F59"/>
                          </a:solidFill>
                          <a:latin typeface="+mn-lt"/>
                          <a:ea typeface="+mn-ea"/>
                          <a:cs typeface="+mn-cs"/>
                        </a:rPr>
                        <a:t> inclusion over perfection: </a:t>
                      </a:r>
                      <a:r>
                        <a:rPr lang="en-US" sz="2000" b="0" i="0" kern="1200" spc="0" dirty="0">
                          <a:solidFill>
                            <a:srgbClr val="083F59"/>
                          </a:solidFill>
                          <a:latin typeface="+mn-lt"/>
                          <a:ea typeface="+mn-ea"/>
                          <a:cs typeface="+mn-cs"/>
                        </a:rPr>
                        <a:t>Encourage managers to focus on incremental progress in inclusion rather than aiming for perfection in all areas. </a:t>
                      </a:r>
                    </a:p>
                    <a:p>
                      <a:pPr marL="342900" indent="-342900">
                        <a:buFont typeface="Wingdings" panose="05000000000000000000" pitchFamily="2" charset="2"/>
                        <a:buChar char="q"/>
                      </a:pPr>
                      <a:r>
                        <a:rPr lang="en-US" sz="2000" b="1" i="0" kern="1200" spc="0" dirty="0">
                          <a:solidFill>
                            <a:srgbClr val="086D6E"/>
                          </a:solidFill>
                          <a:latin typeface="+mn-lt"/>
                          <a:ea typeface="+mn-ea"/>
                          <a:cs typeface="+mn-cs"/>
                        </a:rPr>
                        <a:t>Action: </a:t>
                      </a:r>
                      <a:r>
                        <a:rPr lang="en-IE" sz="2000" b="1" i="0" kern="1200" spc="0" dirty="0">
                          <a:solidFill>
                            <a:srgbClr val="083F59"/>
                          </a:solidFill>
                          <a:latin typeface="+mn-lt"/>
                          <a:ea typeface="+mn-ea"/>
                          <a:cs typeface="+mn-cs"/>
                        </a:rPr>
                        <a:t>Streamline Operational Processes: </a:t>
                      </a:r>
                      <a:r>
                        <a:rPr lang="en-IE" sz="2000" b="0" i="0" kern="1200" spc="0" dirty="0">
                          <a:solidFill>
                            <a:srgbClr val="083F59"/>
                          </a:solidFill>
                          <a:latin typeface="+mn-lt"/>
                          <a:ea typeface="+mn-ea"/>
                          <a:cs typeface="+mn-cs"/>
                        </a:rPr>
                        <a:t>Automate routine tasks where possible and delegate non-critical responsibilities to free up time for people management.</a:t>
                      </a:r>
                    </a:p>
                    <a:p>
                      <a:pPr marL="0" indent="0">
                        <a:spcBef>
                          <a:spcPts val="600"/>
                        </a:spcBef>
                        <a:buFont typeface="Wingdings" panose="05000000000000000000" pitchFamily="2" charset="2"/>
                        <a:buNone/>
                      </a:pPr>
                      <a:endParaRPr lang="en-US" sz="400" b="1" kern="1200" dirty="0">
                        <a:solidFill>
                          <a:srgbClr val="086D6E"/>
                        </a:solidFill>
                        <a:latin typeface="+mn-lt"/>
                        <a:ea typeface="+mn-ea"/>
                        <a:cs typeface="+mn-cs"/>
                      </a:endParaRPr>
                    </a:p>
                    <a:p>
                      <a:pPr marL="342900" indent="-342900">
                        <a:spcBef>
                          <a:spcPts val="600"/>
                        </a:spcBef>
                        <a:buFont typeface="Wingdings" panose="05000000000000000000" pitchFamily="2" charset="2"/>
                        <a:buChar char="ü"/>
                      </a:pPr>
                      <a:r>
                        <a:rPr lang="en-US" sz="2000" b="1" kern="1200" dirty="0">
                          <a:solidFill>
                            <a:srgbClr val="702E8C"/>
                          </a:solidFill>
                          <a:latin typeface="+mn-lt"/>
                          <a:ea typeface="+mn-ea"/>
                          <a:cs typeface="+mn-cs"/>
                        </a:rPr>
                        <a:t>Create Support Networks for Managers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Peer support groups: </a:t>
                      </a:r>
                      <a:r>
                        <a:rPr lang="en-US" sz="2000" b="0" i="0" kern="1200" spc="0" dirty="0">
                          <a:solidFill>
                            <a:srgbClr val="083F59"/>
                          </a:solidFill>
                          <a:latin typeface="+mn-lt"/>
                          <a:ea typeface="+mn-ea"/>
                          <a:cs typeface="+mn-cs"/>
                        </a:rPr>
                        <a:t>Establish forums or peer networks for managers to share challenges, ideas, and solutions related to inclusion.</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One-on-one coaching: </a:t>
                      </a:r>
                      <a:r>
                        <a:rPr lang="en-US" sz="2000" b="0" i="0" kern="1200" spc="0" dirty="0">
                          <a:solidFill>
                            <a:srgbClr val="083F59"/>
                          </a:solidFill>
                          <a:latin typeface="+mn-lt"/>
                          <a:ea typeface="+mn-ea"/>
                          <a:cs typeface="+mn-cs"/>
                        </a:rPr>
                        <a:t>Offer personalized support through coaching sessions that address their unique challenges.</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Monthly check-ins with HR or a dedicated inclusion officer.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18302737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31876C-C66B-731B-B627-8A24E2904250}"/>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E77F096-8D90-3B7F-797B-56DFADFC591A}"/>
              </a:ext>
            </a:extLst>
          </p:cNvPr>
          <p:cNvGraphicFramePr>
            <a:graphicFrameLocks noGrp="1"/>
          </p:cNvGraphicFramePr>
          <p:nvPr>
            <p:extLst>
              <p:ext uri="{D42A27DB-BD31-4B8C-83A1-F6EECF244321}">
                <p14:modId xmlns:p14="http://schemas.microsoft.com/office/powerpoint/2010/main" val="2751366301"/>
              </p:ext>
            </p:extLst>
          </p:nvPr>
        </p:nvGraphicFramePr>
        <p:xfrm>
          <a:off x="484055" y="413385"/>
          <a:ext cx="11403145" cy="6248400"/>
        </p:xfrm>
        <a:graphic>
          <a:graphicData uri="http://schemas.openxmlformats.org/drawingml/2006/table">
            <a:tbl>
              <a:tblPr firstRow="1" bandRow="1">
                <a:tableStyleId>{5C22544A-7EE6-4342-B048-85BDC9FD1C3A}</a:tableStyleId>
              </a:tblPr>
              <a:tblGrid>
                <a:gridCol w="11403145">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endParaRPr lang="en-US" sz="1000" b="1" dirty="0">
                        <a:solidFill>
                          <a:srgbClr val="086D6E"/>
                        </a:solidFill>
                      </a:endParaRPr>
                    </a:p>
                    <a:p>
                      <a:pPr marL="342900" indent="-342900">
                        <a:spcBef>
                          <a:spcPts val="600"/>
                        </a:spcBef>
                        <a:buFont typeface="Wingdings" panose="05000000000000000000" pitchFamily="2" charset="2"/>
                        <a:buChar char="ü"/>
                      </a:pPr>
                      <a:r>
                        <a:rPr lang="en-US" sz="2000" b="1" dirty="0">
                          <a:solidFill>
                            <a:srgbClr val="702E8C"/>
                          </a:solidFill>
                        </a:rPr>
                        <a:t>Encourage a Culture of Support, Feedback and Collaboration</a:t>
                      </a:r>
                    </a:p>
                    <a:p>
                      <a:pPr marL="0" indent="0">
                        <a:spcBef>
                          <a:spcPts val="600"/>
                        </a:spcBef>
                        <a:buFont typeface="Wingdings" panose="05000000000000000000" pitchFamily="2" charset="2"/>
                        <a:buNone/>
                      </a:pPr>
                      <a:endParaRPr lang="en-US" sz="1000" b="1" dirty="0">
                        <a:solidFill>
                          <a:srgbClr val="086D6E"/>
                        </a:solidFill>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Build a company culture that values collaboration and open communication. Evaluate, communicate and support managers on how to create equitable opportunities, support diverse team members, and address inclusion-related challenges.</a:t>
                      </a: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lang="en-US" sz="2000" b="1" i="0" kern="1200" spc="0" dirty="0">
                          <a:solidFill>
                            <a:srgbClr val="083F59"/>
                          </a:solidFill>
                          <a:latin typeface="+mn-lt"/>
                          <a:ea typeface="+mn-ea"/>
                          <a:cs typeface="+mn-cs"/>
                        </a:rPr>
                        <a:t>Example: </a:t>
                      </a:r>
                      <a:r>
                        <a:rPr lang="en-IE" sz="2000" b="0" i="0" kern="1200" spc="0" dirty="0">
                          <a:solidFill>
                            <a:srgbClr val="083F59"/>
                          </a:solidFill>
                          <a:latin typeface="+mn-lt"/>
                          <a:ea typeface="+mn-ea"/>
                          <a:cs typeface="+mn-cs"/>
                        </a:rPr>
                        <a:t>Offer HR and Managers I&amp;D toolkits, templates, training and access to I&amp;D consultants or professionals to assist with implementing inclusive practices.</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0" i="0" kern="1200" spc="0" dirty="0">
                          <a:solidFill>
                            <a:srgbClr val="083F59"/>
                          </a:solidFill>
                          <a:latin typeface="+mn-lt"/>
                          <a:ea typeface="+mn-ea"/>
                          <a:cs typeface="+mn-cs"/>
                        </a:rPr>
                        <a:t>Implement systems for employees to provide feedback on their line managers, particularly regarding inclusivity and support. Use this feedback to help managers refine their approach and address gaps</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IE" sz="2000" b="0" i="0" kern="1200" spc="0" dirty="0">
                          <a:solidFill>
                            <a:srgbClr val="083F59"/>
                          </a:solidFill>
                          <a:latin typeface="+mn-lt"/>
                          <a:ea typeface="+mn-ea"/>
                          <a:cs typeface="+mn-cs"/>
                        </a:rPr>
                        <a:t>Develop resources to help managers navigate D&amp;I people management such as conducting inclusive performance reviews, addressing marginalised employee concerns, or promoting work-life balance.</a:t>
                      </a:r>
                      <a:endParaRPr lang="en-US" sz="2000" b="0" i="0" kern="1200" spc="0" dirty="0">
                        <a:solidFill>
                          <a:srgbClr val="083F59"/>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IE" sz="2000" b="1" i="0" kern="1200" spc="0" dirty="0">
                          <a:solidFill>
                            <a:srgbClr val="083F59"/>
                          </a:solidFill>
                          <a:latin typeface="+mn-lt"/>
                          <a:ea typeface="+mn-ea"/>
                          <a:cs typeface="+mn-cs"/>
                        </a:rPr>
                        <a:t>Streamline Operational Processes: </a:t>
                      </a:r>
                      <a:r>
                        <a:rPr lang="en-IE" sz="2000" b="0" i="0" kern="1200" spc="0" dirty="0">
                          <a:solidFill>
                            <a:srgbClr val="083F59"/>
                          </a:solidFill>
                          <a:latin typeface="+mn-lt"/>
                          <a:ea typeface="+mn-ea"/>
                          <a:cs typeface="+mn-cs"/>
                        </a:rPr>
                        <a:t>Automate routine tasks where possible and delegate non-critical responsibilities to free up time for people management.</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0" i="0" kern="1200" spc="0" dirty="0">
                          <a:solidFill>
                            <a:srgbClr val="083F59"/>
                          </a:solidFill>
                          <a:latin typeface="+mn-lt"/>
                          <a:ea typeface="+mn-ea"/>
                          <a:cs typeface="+mn-cs"/>
                        </a:rPr>
                        <a:t>Create a dedicated inclusion and diversity team or resource group to support line managers.</a:t>
                      </a:r>
                    </a:p>
                    <a:p>
                      <a:pPr marL="342900" indent="-342900">
                        <a:spcBef>
                          <a:spcPts val="600"/>
                        </a:spcBef>
                        <a:buFont typeface="Wingdings" panose="05000000000000000000" pitchFamily="2" charset="2"/>
                        <a:buChar char="q"/>
                      </a:pPr>
                      <a:endParaRPr lang="en-IE" sz="2000" b="0" i="0" kern="1200" spc="0" dirty="0">
                        <a:solidFill>
                          <a:srgbClr val="083F59"/>
                        </a:solidFill>
                        <a:latin typeface="+mn-lt"/>
                        <a:ea typeface="+mn-ea"/>
                        <a:cs typeface="+mn-cs"/>
                      </a:endParaRPr>
                    </a:p>
                    <a:p>
                      <a:pPr marL="0" indent="0">
                        <a:spcBef>
                          <a:spcPts val="600"/>
                        </a:spcBef>
                        <a:buFont typeface="Wingdings" panose="05000000000000000000" pitchFamily="2" charset="2"/>
                        <a:buNone/>
                      </a:pPr>
                      <a:endParaRPr lang="en-US" sz="400" b="1" kern="1200" dirty="0">
                        <a:solidFill>
                          <a:srgbClr val="086D6E"/>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2890169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4B04A8-080F-B919-EF83-20E9F5C62C87}"/>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B4DDD465-FC75-6F5E-C373-59FB5A2D8596}"/>
              </a:ext>
            </a:extLst>
          </p:cNvPr>
          <p:cNvSpPr>
            <a:spLocks noGrp="1"/>
          </p:cNvSpPr>
          <p:nvPr>
            <p:ph type="body" sz="quarter" idx="18"/>
          </p:nvPr>
        </p:nvSpPr>
        <p:spPr>
          <a:xfrm>
            <a:off x="798381" y="1504041"/>
            <a:ext cx="10831644" cy="3849918"/>
          </a:xfrm>
        </p:spPr>
        <p:txBody>
          <a:bodyPr/>
          <a:lstStyle/>
          <a:p>
            <a:pPr>
              <a:buFont typeface="+mj-lt"/>
              <a:buAutoNum type="arabicPeriod"/>
            </a:pPr>
            <a:r>
              <a:rPr lang="en-US" dirty="0"/>
              <a:t>Define the concepts of </a:t>
            </a:r>
            <a:r>
              <a:rPr lang="en-US" b="1" dirty="0"/>
              <a:t>belonging, inclusivity, and psychological safety </a:t>
            </a:r>
            <a:r>
              <a:rPr lang="en-US" dirty="0"/>
              <a:t>in the workplace.</a:t>
            </a:r>
          </a:p>
          <a:p>
            <a:pPr>
              <a:buFont typeface="+mj-lt"/>
              <a:buAutoNum type="arabicPeriod"/>
            </a:pPr>
            <a:r>
              <a:rPr lang="en-US" dirty="0"/>
              <a:t>Identify the importance and </a:t>
            </a:r>
            <a:r>
              <a:rPr lang="en-US" b="1" dirty="0"/>
              <a:t>responsibilities of line management</a:t>
            </a:r>
            <a:r>
              <a:rPr lang="en-US" dirty="0"/>
              <a:t>, team leaders and employees in creating an inclusive culture that moves from </a:t>
            </a:r>
            <a:r>
              <a:rPr lang="en-US" kern="0" dirty="0">
                <a:ea typeface="Calibri" panose="020F0502020204030204" pitchFamily="34" charset="0"/>
              </a:rPr>
              <a:t>homogeneity to inclusivity </a:t>
            </a:r>
          </a:p>
          <a:p>
            <a:pPr>
              <a:buFont typeface="+mj-lt"/>
              <a:buAutoNum type="arabicPeriod"/>
            </a:pPr>
            <a:r>
              <a:rPr lang="en-US" dirty="0"/>
              <a:t>Access </a:t>
            </a:r>
            <a:r>
              <a:rPr lang="en-US" b="1" dirty="0"/>
              <a:t>solutions, resources, tools and supports </a:t>
            </a:r>
            <a:r>
              <a:rPr lang="en-US" dirty="0"/>
              <a:t>to challenges identified in the survey and facilitate workplace culture and inclusion.</a:t>
            </a:r>
          </a:p>
          <a:p>
            <a:pPr>
              <a:buFont typeface="+mj-lt"/>
              <a:buAutoNum type="arabicPeriod"/>
            </a:pPr>
            <a:r>
              <a:rPr lang="en-US" dirty="0"/>
              <a:t>Understand how managers can </a:t>
            </a:r>
            <a:r>
              <a:rPr lang="en-US" b="1" dirty="0"/>
              <a:t>shape an inclusive culture </a:t>
            </a:r>
            <a:r>
              <a:rPr lang="en-US" dirty="0"/>
              <a:t>through daily actions and </a:t>
            </a:r>
            <a:r>
              <a:rPr lang="en-US" dirty="0" err="1"/>
              <a:t>behaviours</a:t>
            </a:r>
            <a:r>
              <a:rPr lang="en-US" dirty="0"/>
              <a:t>. Learn the different </a:t>
            </a:r>
            <a:r>
              <a:rPr lang="en-US" b="1" dirty="0"/>
              <a:t>techniques and tools </a:t>
            </a:r>
            <a:r>
              <a:rPr lang="en-US" dirty="0"/>
              <a:t>to help them achieve this. </a:t>
            </a:r>
          </a:p>
          <a:p>
            <a:pPr>
              <a:buFont typeface="+mj-lt"/>
              <a:buAutoNum type="arabicPeriod"/>
            </a:pPr>
            <a:r>
              <a:rPr lang="en-US" dirty="0"/>
              <a:t>Recognize and </a:t>
            </a:r>
            <a:r>
              <a:rPr lang="en-US" b="1" dirty="0"/>
              <a:t>address </a:t>
            </a:r>
            <a:r>
              <a:rPr lang="en-US" b="1" dirty="0" err="1"/>
              <a:t>behaviours</a:t>
            </a:r>
            <a:r>
              <a:rPr lang="en-US" b="1" dirty="0"/>
              <a:t> </a:t>
            </a:r>
            <a:r>
              <a:rPr lang="en-US" dirty="0"/>
              <a:t>that hinder collaboration in diverse teams.</a:t>
            </a:r>
          </a:p>
        </p:txBody>
      </p:sp>
      <p:sp>
        <p:nvSpPr>
          <p:cNvPr id="14" name="Text Placeholder 13">
            <a:extLst>
              <a:ext uri="{FF2B5EF4-FFF2-40B4-BE49-F238E27FC236}">
                <a16:creationId xmlns:a16="http://schemas.microsoft.com/office/drawing/2014/main" id="{42861D66-649D-1B43-0512-400B527B1366}"/>
              </a:ext>
            </a:extLst>
          </p:cNvPr>
          <p:cNvSpPr>
            <a:spLocks noGrp="1"/>
          </p:cNvSpPr>
          <p:nvPr>
            <p:ph type="body" sz="quarter" idx="16"/>
          </p:nvPr>
        </p:nvSpPr>
        <p:spPr>
          <a:xfrm>
            <a:off x="798381" y="700387"/>
            <a:ext cx="10595237" cy="803654"/>
          </a:xfrm>
        </p:spPr>
        <p:txBody>
          <a:bodyPr/>
          <a:lstStyle/>
          <a:p>
            <a:r>
              <a:rPr lang="en-IE" sz="2800" dirty="0"/>
              <a:t>Learning Objectives</a:t>
            </a:r>
          </a:p>
        </p:txBody>
      </p:sp>
    </p:spTree>
    <p:extLst>
      <p:ext uri="{BB962C8B-B14F-4D97-AF65-F5344CB8AC3E}">
        <p14:creationId xmlns:p14="http://schemas.microsoft.com/office/powerpoint/2010/main" val="4756332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AE232-5A36-A158-843E-1F483B3E450A}"/>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196043E-30B4-68A9-6505-B9C38BB14FE7}"/>
              </a:ext>
            </a:extLst>
          </p:cNvPr>
          <p:cNvGraphicFramePr>
            <a:graphicFrameLocks noGrp="1"/>
          </p:cNvGraphicFramePr>
          <p:nvPr>
            <p:extLst>
              <p:ext uri="{D42A27DB-BD31-4B8C-83A1-F6EECF244321}">
                <p14:modId xmlns:p14="http://schemas.microsoft.com/office/powerpoint/2010/main" val="2569378604"/>
              </p:ext>
            </p:extLst>
          </p:nvPr>
        </p:nvGraphicFramePr>
        <p:xfrm>
          <a:off x="603977" y="504825"/>
          <a:ext cx="10984045" cy="5791200"/>
        </p:xfrm>
        <a:graphic>
          <a:graphicData uri="http://schemas.openxmlformats.org/drawingml/2006/table">
            <a:tbl>
              <a:tblPr firstRow="1" bandRow="1">
                <a:tableStyleId>{5C22544A-7EE6-4342-B048-85BDC9FD1C3A}</a:tableStyleId>
              </a:tblPr>
              <a:tblGrid>
                <a:gridCol w="10984045">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0" indent="0">
                        <a:spcBef>
                          <a:spcPts val="600"/>
                        </a:spcBef>
                        <a:buFont typeface="Wingdings" panose="05000000000000000000" pitchFamily="2" charset="2"/>
                        <a:buNone/>
                      </a:pPr>
                      <a:endParaRPr lang="en-US" sz="400" b="1" kern="1200" dirty="0">
                        <a:solidFill>
                          <a:srgbClr val="086D6E"/>
                        </a:solidFill>
                        <a:latin typeface="+mn-lt"/>
                        <a:ea typeface="+mn-ea"/>
                        <a:cs typeface="+mn-cs"/>
                      </a:endParaRPr>
                    </a:p>
                    <a:p>
                      <a:pPr marL="342900" indent="-342900">
                        <a:spcBef>
                          <a:spcPts val="600"/>
                        </a:spcBef>
                        <a:buFont typeface="Wingdings" panose="05000000000000000000" pitchFamily="2" charset="2"/>
                        <a:buChar char="ü"/>
                      </a:pPr>
                      <a:r>
                        <a:rPr lang="en-US" sz="2000" b="1" kern="1200" dirty="0">
                          <a:solidFill>
                            <a:srgbClr val="702E8C"/>
                          </a:solidFill>
                          <a:latin typeface="+mn-lt"/>
                          <a:ea typeface="+mn-ea"/>
                          <a:cs typeface="+mn-cs"/>
                        </a:rPr>
                        <a:t>Align Manager and Team Goals with company Values</a:t>
                      </a:r>
                    </a:p>
                    <a:p>
                      <a:pPr marL="342900" indent="-342900">
                        <a:spcBef>
                          <a:spcPts val="600"/>
                        </a:spcBef>
                        <a:buFont typeface="Wingdings" panose="05000000000000000000" pitchFamily="2" charset="2"/>
                        <a:buChar char="ü"/>
                      </a:pPr>
                      <a:endParaRPr lang="en-US" sz="1000" b="1" kern="1200" dirty="0">
                        <a:solidFill>
                          <a:srgbClr val="086D6E"/>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Peer support groups: </a:t>
                      </a:r>
                      <a:r>
                        <a:rPr lang="en-US" sz="2000" b="0" i="0" kern="1200" spc="0" dirty="0">
                          <a:solidFill>
                            <a:srgbClr val="083F59"/>
                          </a:solidFill>
                          <a:latin typeface="+mn-lt"/>
                          <a:ea typeface="+mn-ea"/>
                          <a:cs typeface="+mn-cs"/>
                        </a:rPr>
                        <a:t>Establish forums or peer networks for managers to share challenges, ideas, and solutions related to inclusion.</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One-on-one coaching: </a:t>
                      </a:r>
                      <a:r>
                        <a:rPr lang="en-US" sz="2000" b="0" i="0" kern="1200" spc="0" dirty="0">
                          <a:solidFill>
                            <a:srgbClr val="083F59"/>
                          </a:solidFill>
                          <a:latin typeface="+mn-lt"/>
                          <a:ea typeface="+mn-ea"/>
                          <a:cs typeface="+mn-cs"/>
                        </a:rPr>
                        <a:t>Offer </a:t>
                      </a:r>
                      <a:r>
                        <a:rPr lang="en-US" sz="2000" b="0" i="0" kern="1200" spc="0" dirty="0" err="1">
                          <a:solidFill>
                            <a:srgbClr val="083F59"/>
                          </a:solidFill>
                          <a:latin typeface="+mn-lt"/>
                          <a:ea typeface="+mn-ea"/>
                          <a:cs typeface="+mn-cs"/>
                        </a:rPr>
                        <a:t>personalised</a:t>
                      </a:r>
                      <a:r>
                        <a:rPr lang="en-US" sz="2000" b="0" i="0" kern="1200" spc="0" dirty="0">
                          <a:solidFill>
                            <a:srgbClr val="083F59"/>
                          </a:solidFill>
                          <a:latin typeface="+mn-lt"/>
                          <a:ea typeface="+mn-ea"/>
                          <a:cs typeface="+mn-cs"/>
                        </a:rPr>
                        <a:t> support through coaching sessions that address their unique challenges.</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Provide monthly check-ins with HR or a dedicated inclusion officer.</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1" kern="1200" dirty="0">
                          <a:solidFill>
                            <a:srgbClr val="083F59"/>
                          </a:solidFill>
                          <a:effectLst/>
                          <a:latin typeface="+mn-lt"/>
                          <a:ea typeface="+mn-ea"/>
                          <a:cs typeface="+mn-cs"/>
                        </a:rPr>
                        <a:t>Normalize Asking for Help: </a:t>
                      </a:r>
                      <a:r>
                        <a:rPr lang="en-IE" sz="2000" kern="1200" dirty="0">
                          <a:solidFill>
                            <a:srgbClr val="083F59"/>
                          </a:solidFill>
                          <a:effectLst/>
                          <a:latin typeface="+mn-lt"/>
                          <a:ea typeface="+mn-ea"/>
                          <a:cs typeface="+mn-cs"/>
                        </a:rPr>
                        <a:t>Encourage managers to seek guidance when handling sensitive situations, emphasising that it’s a strength, not a weakness.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1" kern="1200" dirty="0">
                          <a:solidFill>
                            <a:srgbClr val="083F59"/>
                          </a:solidFill>
                          <a:effectLst/>
                          <a:latin typeface="+mn-lt"/>
                          <a:ea typeface="+mn-ea"/>
                          <a:cs typeface="+mn-cs"/>
                        </a:rPr>
                        <a:t>Support Trust Building: </a:t>
                      </a:r>
                      <a:r>
                        <a:rPr lang="en-US" sz="2000" kern="1200" dirty="0">
                          <a:solidFill>
                            <a:srgbClr val="083F59"/>
                          </a:solidFill>
                          <a:effectLst/>
                          <a:latin typeface="+mn-lt"/>
                          <a:ea typeface="+mn-ea"/>
                          <a:cs typeface="+mn-cs"/>
                        </a:rPr>
                        <a:t>Encourage managers to foster trust by being transparent, consistent, and supportive in their communication and actions.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1" kern="1200" dirty="0">
                          <a:solidFill>
                            <a:srgbClr val="083F59"/>
                          </a:solidFill>
                          <a:effectLst/>
                          <a:latin typeface="+mn-lt"/>
                          <a:ea typeface="+mn-ea"/>
                          <a:cs typeface="+mn-cs"/>
                        </a:rPr>
                        <a:t>Empower Decision Making: </a:t>
                      </a:r>
                      <a:r>
                        <a:rPr lang="en-US" sz="2000" kern="1200" dirty="0">
                          <a:solidFill>
                            <a:srgbClr val="083F59"/>
                          </a:solidFill>
                          <a:effectLst/>
                          <a:latin typeface="+mn-lt"/>
                          <a:ea typeface="+mn-ea"/>
                          <a:cs typeface="+mn-cs"/>
                        </a:rPr>
                        <a:t>Train managers to use their discretion in adjusting workloads, schedules, or processes to accommodate individual needs.</a:t>
                      </a:r>
                      <a:endParaRPr lang="en-IE" sz="2000" kern="1200" dirty="0">
                        <a:solidFill>
                          <a:srgbClr val="083F59"/>
                        </a:solidFill>
                        <a:effectLst/>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endParaRPr lang="en-IE" sz="2000" kern="1200" dirty="0">
                        <a:solidFill>
                          <a:srgbClr val="083F59"/>
                        </a:solidFill>
                        <a:effectLst/>
                        <a:latin typeface="+mn-lt"/>
                        <a:ea typeface="+mn-ea"/>
                        <a:cs typeface="+mn-cs"/>
                      </a:endParaRPr>
                    </a:p>
                    <a:p>
                      <a:pPr marL="0" indent="0">
                        <a:spcBef>
                          <a:spcPts val="600"/>
                        </a:spcBef>
                        <a:buFont typeface="Wingdings" panose="05000000000000000000" pitchFamily="2" charset="2"/>
                        <a:buNone/>
                      </a:pPr>
                      <a:endParaRPr lang="en-US"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372966011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525DDB-FE82-68D0-391C-871521061EAF}"/>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6EAF17B0-AFBE-0A3F-CFBD-C427C300F808}"/>
              </a:ext>
            </a:extLst>
          </p:cNvPr>
          <p:cNvGraphicFramePr>
            <a:graphicFrameLocks noGrp="1"/>
          </p:cNvGraphicFramePr>
          <p:nvPr>
            <p:extLst>
              <p:ext uri="{D42A27DB-BD31-4B8C-83A1-F6EECF244321}">
                <p14:modId xmlns:p14="http://schemas.microsoft.com/office/powerpoint/2010/main" val="4112759876"/>
              </p:ext>
            </p:extLst>
          </p:nvPr>
        </p:nvGraphicFramePr>
        <p:xfrm>
          <a:off x="603978" y="428625"/>
          <a:ext cx="10984044" cy="5501640"/>
        </p:xfrm>
        <a:graphic>
          <a:graphicData uri="http://schemas.openxmlformats.org/drawingml/2006/table">
            <a:tbl>
              <a:tblPr firstRow="1" bandRow="1">
                <a:tableStyleId>{5C22544A-7EE6-4342-B048-85BDC9FD1C3A}</a:tableStyleId>
              </a:tblPr>
              <a:tblGrid>
                <a:gridCol w="10984044">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dirty="0"/>
                        <a:t>Unclear Role &amp; Inefficient Resources: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0" indent="0">
                        <a:spcBef>
                          <a:spcPts val="600"/>
                        </a:spcBef>
                        <a:buFont typeface="Wingdings" panose="05000000000000000000" pitchFamily="2" charset="2"/>
                        <a:buNone/>
                      </a:pPr>
                      <a:r>
                        <a:rPr lang="en-US" sz="2000" b="1" dirty="0">
                          <a:solidFill>
                            <a:srgbClr val="702E8C"/>
                          </a:solidFill>
                        </a:rPr>
                        <a:t>Provide Mental Health and Wellbeing Support</a:t>
                      </a: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Mental health resources: </a:t>
                      </a:r>
                      <a:r>
                        <a:rPr lang="en-US" sz="2000" b="0" i="0" kern="1200" spc="0" dirty="0">
                          <a:solidFill>
                            <a:srgbClr val="083F59"/>
                          </a:solidFill>
                          <a:latin typeface="+mn-lt"/>
                          <a:ea typeface="+mn-ea"/>
                          <a:cs typeface="+mn-cs"/>
                        </a:rPr>
                        <a:t>Ensure managers have access to counseling or employee assistance programs to manage stress. </a:t>
                      </a:r>
                      <a:r>
                        <a:rPr lang="en-IE" sz="2000" b="0" i="0" kern="1200" spc="0" dirty="0">
                          <a:solidFill>
                            <a:srgbClr val="083F59"/>
                          </a:solidFill>
                          <a:latin typeface="+mn-lt"/>
                          <a:ea typeface="+mn-ea"/>
                          <a:cs typeface="+mn-cs"/>
                        </a:rPr>
                        <a:t>Create safe spaces where managers can discuss challenges, ask questions, and share experiences with their managers and peers without fear of judgment.</a:t>
                      </a:r>
                      <a:endParaRPr lang="en-US" sz="2000" b="0" i="0" kern="1200" spc="0" dirty="0">
                        <a:solidFill>
                          <a:srgbClr val="083F59"/>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Flexible schedules: </a:t>
                      </a:r>
                      <a:r>
                        <a:rPr lang="en-US" sz="2000" b="0" i="0" kern="1200" spc="0" dirty="0">
                          <a:solidFill>
                            <a:srgbClr val="083F59"/>
                          </a:solidFill>
                          <a:latin typeface="+mn-lt"/>
                          <a:ea typeface="+mn-ea"/>
                          <a:cs typeface="+mn-cs"/>
                        </a:rPr>
                        <a:t>Offer flexibility to managers, such as remote work options or adjustable working hours, to ease their workload.</a:t>
                      </a:r>
                    </a:p>
                    <a:p>
                      <a:pPr marL="342900" indent="-342900">
                        <a:spcBef>
                          <a:spcPts val="600"/>
                        </a:spcBef>
                        <a:buFont typeface="Wingdings" panose="05000000000000000000" pitchFamily="2" charset="2"/>
                        <a:buChar char="q"/>
                      </a:pPr>
                      <a:endParaRPr lang="en-US" sz="1000" b="0" i="0" kern="1200" spc="0" dirty="0">
                        <a:solidFill>
                          <a:srgbClr val="083F59"/>
                        </a:solidFill>
                        <a:latin typeface="+mn-lt"/>
                        <a:ea typeface="+mn-ea"/>
                        <a:cs typeface="+mn-cs"/>
                      </a:endParaRPr>
                    </a:p>
                    <a:p>
                      <a:pPr marL="0" indent="0">
                        <a:spcBef>
                          <a:spcPts val="600"/>
                        </a:spcBef>
                        <a:buFont typeface="Wingdings" panose="05000000000000000000" pitchFamily="2" charset="2"/>
                        <a:buNone/>
                      </a:pPr>
                      <a:r>
                        <a:rPr lang="en-US" sz="2000" b="1" kern="1200" dirty="0">
                          <a:solidFill>
                            <a:srgbClr val="702E8C"/>
                          </a:solidFill>
                          <a:latin typeface="+mn-lt"/>
                          <a:ea typeface="+mn-ea"/>
                          <a:cs typeface="+mn-cs"/>
                        </a:rPr>
                        <a:t>Recognize and Reward Inclusive </a:t>
                      </a:r>
                      <a:r>
                        <a:rPr lang="en-US" sz="2000" b="1" kern="1200" dirty="0" err="1">
                          <a:solidFill>
                            <a:srgbClr val="702E8C"/>
                          </a:solidFill>
                          <a:latin typeface="+mn-lt"/>
                          <a:ea typeface="+mn-ea"/>
                          <a:cs typeface="+mn-cs"/>
                        </a:rPr>
                        <a:t>behaviours</a:t>
                      </a:r>
                      <a:endParaRPr lang="en-US" sz="2000" b="1" kern="1200" dirty="0">
                        <a:solidFill>
                          <a:srgbClr val="702E8C"/>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086D6E"/>
                          </a:solidFill>
                          <a:latin typeface="+mn-lt"/>
                          <a:ea typeface="+mn-ea"/>
                          <a:cs typeface="+mn-cs"/>
                        </a:rPr>
                        <a:t>Action: </a:t>
                      </a:r>
                      <a:r>
                        <a:rPr lang="en-US" sz="2000" b="1" i="0" kern="1200" spc="0" dirty="0">
                          <a:solidFill>
                            <a:srgbClr val="083F59"/>
                          </a:solidFill>
                          <a:latin typeface="+mn-lt"/>
                          <a:ea typeface="+mn-ea"/>
                          <a:cs typeface="+mn-cs"/>
                        </a:rPr>
                        <a:t>Positive reinforcement: </a:t>
                      </a:r>
                      <a:r>
                        <a:rPr lang="en-US" sz="2000" b="0" i="0" kern="1200" spc="0" dirty="0">
                          <a:solidFill>
                            <a:srgbClr val="083F59"/>
                          </a:solidFill>
                          <a:latin typeface="+mn-lt"/>
                          <a:ea typeface="+mn-ea"/>
                          <a:cs typeface="+mn-cs"/>
                        </a:rPr>
                        <a:t>Acknowledge and celebrate managers who demonstrate inclusive </a:t>
                      </a:r>
                      <a:r>
                        <a:rPr lang="en-US" sz="2000" b="0" i="0" kern="1200" spc="0" dirty="0" err="1">
                          <a:solidFill>
                            <a:srgbClr val="083F59"/>
                          </a:solidFill>
                          <a:latin typeface="+mn-lt"/>
                          <a:ea typeface="+mn-ea"/>
                          <a:cs typeface="+mn-cs"/>
                        </a:rPr>
                        <a:t>behaviours</a:t>
                      </a:r>
                      <a:r>
                        <a:rPr lang="en-US" sz="2000" b="0" i="0" kern="1200" spc="0" dirty="0">
                          <a:solidFill>
                            <a:srgbClr val="083F59"/>
                          </a:solidFill>
                          <a:latin typeface="+mn-lt"/>
                          <a:ea typeface="+mn-ea"/>
                          <a:cs typeface="+mn-cs"/>
                        </a:rPr>
                        <a:t>, through recognition programs or awards. Also celebrate operations and team successes in achieving an inclusive team environment. </a:t>
                      </a: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lang="en-US" sz="2000" b="1" i="0" kern="1200" spc="0" dirty="0">
                          <a:solidFill>
                            <a:srgbClr val="083F59"/>
                          </a:solidFill>
                          <a:latin typeface="+mn-lt"/>
                          <a:ea typeface="+mn-ea"/>
                          <a:cs typeface="+mn-cs"/>
                        </a:rPr>
                        <a:t>Example: </a:t>
                      </a:r>
                      <a:r>
                        <a:rPr lang="en-IE" sz="2000" b="0" i="0" kern="1200" spc="0" dirty="0">
                          <a:solidFill>
                            <a:srgbClr val="083F59"/>
                          </a:solidFill>
                          <a:latin typeface="+mn-lt"/>
                          <a:ea typeface="+mn-ea"/>
                          <a:cs typeface="+mn-cs"/>
                        </a:rPr>
                        <a:t>Recognise and reward line managers who excel in creating inclusive environments, by showcasing them as role models in company newsletters or on I&amp;D </a:t>
                      </a:r>
                      <a:r>
                        <a:rPr lang="en-IE" sz="2000" b="0" i="0" kern="1200" spc="0" dirty="0" err="1">
                          <a:solidFill>
                            <a:srgbClr val="083F59"/>
                          </a:solidFill>
                          <a:latin typeface="+mn-lt"/>
                          <a:ea typeface="+mn-ea"/>
                          <a:cs typeface="+mn-cs"/>
                        </a:rPr>
                        <a:t>Recongition</a:t>
                      </a:r>
                      <a:r>
                        <a:rPr lang="en-IE" sz="2000" b="0" i="0" kern="1200" spc="0" dirty="0">
                          <a:solidFill>
                            <a:srgbClr val="083F59"/>
                          </a:solidFill>
                          <a:latin typeface="+mn-lt"/>
                          <a:ea typeface="+mn-ea"/>
                          <a:cs typeface="+mn-cs"/>
                        </a:rPr>
                        <a:t> Walls. </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Career incentives: </a:t>
                      </a:r>
                      <a:r>
                        <a:rPr lang="en-US" sz="2000" b="0" i="0" kern="1200" spc="0" dirty="0">
                          <a:solidFill>
                            <a:srgbClr val="083F59"/>
                          </a:solidFill>
                          <a:latin typeface="+mn-lt"/>
                          <a:ea typeface="+mn-ea"/>
                          <a:cs typeface="+mn-cs"/>
                        </a:rPr>
                        <a:t>Link inclusive leadership to promotions or career development opportunities.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214455111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D805726-12D5-EF20-3F0D-532377C9D4F4}"/>
              </a:ext>
            </a:extLst>
          </p:cNvPr>
          <p:cNvSpPr>
            <a:spLocks noGrp="1"/>
          </p:cNvSpPr>
          <p:nvPr>
            <p:ph type="body" sz="quarter" idx="18"/>
          </p:nvPr>
        </p:nvSpPr>
        <p:spPr>
          <a:xfrm>
            <a:off x="798380" y="1986265"/>
            <a:ext cx="4373695" cy="3849918"/>
          </a:xfrm>
        </p:spPr>
        <p:txBody>
          <a:bodyPr/>
          <a:lstStyle/>
          <a:p>
            <a:pPr marL="0" indent="0"/>
            <a:r>
              <a:rPr lang="en-US" dirty="0"/>
              <a:t>Groups where there is a higher number of women get the highest scores because they tend to be better at caring and sharing than men. By their presence they change the way people interact</a:t>
            </a:r>
          </a:p>
          <a:p>
            <a:pPr marL="0" indent="0"/>
            <a:endParaRPr lang="en-US" dirty="0"/>
          </a:p>
          <a:p>
            <a:pPr marL="0" indent="0"/>
            <a:r>
              <a:rPr lang="en-IE" i="1" dirty="0"/>
              <a:t>Émile </a:t>
            </a:r>
            <a:r>
              <a:rPr lang="en-IE" i="1" dirty="0" err="1"/>
              <a:t>Servan</a:t>
            </a:r>
            <a:r>
              <a:rPr lang="en-IE" i="1" dirty="0"/>
              <a:t>-Schreiber, </a:t>
            </a:r>
            <a:r>
              <a:rPr lang="en-IE" i="1" dirty="0" err="1"/>
              <a:t>Supercollectif</a:t>
            </a:r>
            <a:endParaRPr lang="en-IE" i="1" dirty="0"/>
          </a:p>
        </p:txBody>
      </p:sp>
      <p:sp>
        <p:nvSpPr>
          <p:cNvPr id="3" name="Text Placeholder 2">
            <a:extLst>
              <a:ext uri="{FF2B5EF4-FFF2-40B4-BE49-F238E27FC236}">
                <a16:creationId xmlns:a16="http://schemas.microsoft.com/office/drawing/2014/main" id="{A83C5C70-DDF1-D6FE-4181-8207D4E50898}"/>
              </a:ext>
            </a:extLst>
          </p:cNvPr>
          <p:cNvSpPr>
            <a:spLocks noGrp="1"/>
          </p:cNvSpPr>
          <p:nvPr>
            <p:ph type="body" sz="quarter" idx="16"/>
          </p:nvPr>
        </p:nvSpPr>
        <p:spPr>
          <a:xfrm>
            <a:off x="798382" y="761603"/>
            <a:ext cx="6831144" cy="803654"/>
          </a:xfrm>
        </p:spPr>
        <p:txBody>
          <a:bodyPr/>
          <a:lstStyle/>
          <a:p>
            <a:r>
              <a:rPr lang="en-IE" sz="2800" dirty="0">
                <a:solidFill>
                  <a:srgbClr val="702E8C"/>
                </a:solidFill>
              </a:rPr>
              <a:t>Inclusive Groups Get the Highest Scores</a:t>
            </a:r>
          </a:p>
        </p:txBody>
      </p:sp>
      <p:sp>
        <p:nvSpPr>
          <p:cNvPr id="4" name="Text Placeholder 1">
            <a:extLst>
              <a:ext uri="{FF2B5EF4-FFF2-40B4-BE49-F238E27FC236}">
                <a16:creationId xmlns:a16="http://schemas.microsoft.com/office/drawing/2014/main" id="{91AC1B90-ECEA-D33D-384F-A5816A595E6D}"/>
              </a:ext>
            </a:extLst>
          </p:cNvPr>
          <p:cNvSpPr txBox="1">
            <a:spLocks/>
          </p:cNvSpPr>
          <p:nvPr/>
        </p:nvSpPr>
        <p:spPr>
          <a:xfrm>
            <a:off x="5760905" y="2045704"/>
            <a:ext cx="4373695"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Inclusion is not a matter of political correctness. It is the key to growth.</a:t>
            </a:r>
          </a:p>
          <a:p>
            <a:r>
              <a:rPr lang="en-IE" dirty="0"/>
              <a:t>JESSE JACKSON</a:t>
            </a:r>
          </a:p>
          <a:p>
            <a:r>
              <a:rPr lang="en-US" dirty="0"/>
              <a:t>U.S. CIVIL RIGHTS LEADER</a:t>
            </a:r>
            <a:endParaRPr lang="en-IE" dirty="0"/>
          </a:p>
        </p:txBody>
      </p:sp>
      <p:pic>
        <p:nvPicPr>
          <p:cNvPr id="6" name="Picture 5">
            <a:extLst>
              <a:ext uri="{FF2B5EF4-FFF2-40B4-BE49-F238E27FC236}">
                <a16:creationId xmlns:a16="http://schemas.microsoft.com/office/drawing/2014/main" id="{AF941850-533F-A175-FA59-C7FCA69BDA29}"/>
              </a:ext>
            </a:extLst>
          </p:cNvPr>
          <p:cNvPicPr>
            <a:picLocks noChangeAspect="1"/>
          </p:cNvPicPr>
          <p:nvPr/>
        </p:nvPicPr>
        <p:blipFill>
          <a:blip r:embed="rId2"/>
          <a:stretch>
            <a:fillRect/>
          </a:stretch>
        </p:blipFill>
        <p:spPr>
          <a:xfrm>
            <a:off x="5062333" y="1219200"/>
            <a:ext cx="6634352" cy="5061502"/>
          </a:xfrm>
          <a:prstGeom prst="rect">
            <a:avLst/>
          </a:prstGeom>
        </p:spPr>
      </p:pic>
    </p:spTree>
    <p:extLst>
      <p:ext uri="{BB962C8B-B14F-4D97-AF65-F5344CB8AC3E}">
        <p14:creationId xmlns:p14="http://schemas.microsoft.com/office/powerpoint/2010/main" val="401002237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F0FE99-9732-8E50-633C-EDECB2B5FAF8}"/>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60AE5C7-928B-77CD-796F-DD7C33989A73}"/>
              </a:ext>
            </a:extLst>
          </p:cNvPr>
          <p:cNvGraphicFramePr>
            <a:graphicFrameLocks noGrp="1"/>
          </p:cNvGraphicFramePr>
          <p:nvPr>
            <p:extLst>
              <p:ext uri="{D42A27DB-BD31-4B8C-83A1-F6EECF244321}">
                <p14:modId xmlns:p14="http://schemas.microsoft.com/office/powerpoint/2010/main" val="3150909469"/>
              </p:ext>
            </p:extLst>
          </p:nvPr>
        </p:nvGraphicFramePr>
        <p:xfrm>
          <a:off x="484055" y="428625"/>
          <a:ext cx="11393620" cy="5428615"/>
        </p:xfrm>
        <a:graphic>
          <a:graphicData uri="http://schemas.openxmlformats.org/drawingml/2006/table">
            <a:tbl>
              <a:tblPr firstRow="1" bandRow="1">
                <a:tableStyleId>{5C22544A-7EE6-4342-B048-85BDC9FD1C3A}</a:tableStyleId>
              </a:tblPr>
              <a:tblGrid>
                <a:gridCol w="5259520">
                  <a:extLst>
                    <a:ext uri="{9D8B030D-6E8A-4147-A177-3AD203B41FA5}">
                      <a16:colId xmlns:a16="http://schemas.microsoft.com/office/drawing/2014/main" val="2109762603"/>
                    </a:ext>
                  </a:extLst>
                </a:gridCol>
                <a:gridCol w="6134100">
                  <a:extLst>
                    <a:ext uri="{9D8B030D-6E8A-4147-A177-3AD203B41FA5}">
                      <a16:colId xmlns:a16="http://schemas.microsoft.com/office/drawing/2014/main" val="2381714393"/>
                    </a:ext>
                  </a:extLst>
                </a:gridCol>
              </a:tblGrid>
              <a:tr h="338031">
                <a:tc>
                  <a:txBody>
                    <a:bodyPr/>
                    <a:lstStyle/>
                    <a:p>
                      <a:pPr>
                        <a:spcBef>
                          <a:spcPts val="600"/>
                        </a:spcBef>
                      </a:pPr>
                      <a:r>
                        <a:rPr lang="en-IE" sz="2400" dirty="0"/>
                        <a:t>2. Lacking I&amp;D Skills and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A012"/>
                    </a:solidFill>
                  </a:tcPr>
                </a:tc>
                <a:tc>
                  <a:txBody>
                    <a:bodyPr/>
                    <a:lstStyle/>
                    <a:p>
                      <a:pPr>
                        <a:spcBef>
                          <a:spcPts val="600"/>
                        </a:spcBef>
                      </a:pPr>
                      <a:r>
                        <a:rPr lang="en-IE" sz="2400" dirty="0"/>
                        <a:t>Business Challenges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A012"/>
                    </a:solidFill>
                  </a:tcPr>
                </a:tc>
                <a:extLst>
                  <a:ext uri="{0D108BD9-81ED-4DB2-BD59-A6C34878D82A}">
                    <a16:rowId xmlns:a16="http://schemas.microsoft.com/office/drawing/2014/main" val="3564811832"/>
                  </a:ext>
                </a:extLst>
              </a:tr>
              <a:tr h="370840">
                <a:tc>
                  <a:txBody>
                    <a:bodyPr/>
                    <a:lstStyle/>
                    <a:p>
                      <a:r>
                        <a:rPr lang="en-IE" sz="2400" b="1" i="0" kern="1200" spc="0" dirty="0">
                          <a:solidFill>
                            <a:srgbClr val="D9A012"/>
                          </a:solidFill>
                          <a:latin typeface="+mn-lt"/>
                          <a:ea typeface="+mn-ea"/>
                          <a:cs typeface="+mn-cs"/>
                        </a:rPr>
                        <a:t>58% </a:t>
                      </a:r>
                      <a:r>
                        <a:rPr lang="en-IE" sz="1900" b="0" i="0" kern="1200" spc="0" dirty="0">
                          <a:solidFill>
                            <a:srgbClr val="083F59"/>
                          </a:solidFill>
                          <a:latin typeface="+mn-lt"/>
                          <a:ea typeface="+mn-ea"/>
                          <a:cs typeface="+mn-cs"/>
                        </a:rPr>
                        <a:t>of managers say they are not sure if they have the right skills to be inclusive and diverse</a:t>
                      </a:r>
                    </a:p>
                    <a:p>
                      <a:pPr marL="0" marR="0" lvl="0" indent="0" algn="l" defTabSz="914400" rtl="0" eaLnBrk="1" fontAlgn="auto" latinLnBrk="0" hangingPunct="1">
                        <a:lnSpc>
                          <a:spcPct val="100000"/>
                        </a:lnSpc>
                        <a:spcBef>
                          <a:spcPts val="0"/>
                        </a:spcBef>
                        <a:spcAft>
                          <a:spcPts val="0"/>
                        </a:spcAft>
                        <a:buClrTx/>
                        <a:buSzTx/>
                        <a:buFontTx/>
                        <a:buNone/>
                        <a:tabLst/>
                        <a:defRPr/>
                      </a:pPr>
                      <a:r>
                        <a:rPr lang="en-IE" sz="2400" b="1" i="0" kern="1200" spc="0" dirty="0">
                          <a:solidFill>
                            <a:srgbClr val="D9A012"/>
                          </a:solidFill>
                          <a:latin typeface="+mn-lt"/>
                          <a:ea typeface="+mn-ea"/>
                          <a:cs typeface="+mn-cs"/>
                        </a:rPr>
                        <a:t>45% </a:t>
                      </a:r>
                      <a:r>
                        <a:rPr lang="en-IE" sz="1900" b="0" i="0" kern="1200" spc="0" dirty="0">
                          <a:solidFill>
                            <a:srgbClr val="083F59"/>
                          </a:solidFill>
                          <a:latin typeface="+mn-lt"/>
                          <a:ea typeface="+mn-ea"/>
                          <a:cs typeface="+mn-cs"/>
                        </a:rPr>
                        <a:t>of managers say they do not know what is involved in I&amp;D training</a:t>
                      </a:r>
                    </a:p>
                    <a:p>
                      <a:endParaRPr lang="en-IE" sz="19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342900" indent="-342900">
                        <a:spcBef>
                          <a:spcPts val="600"/>
                        </a:spcBef>
                        <a:buFont typeface="Arial" panose="020B0604020202020204" pitchFamily="34" charset="0"/>
                        <a:buChar char="•"/>
                      </a:pPr>
                      <a:r>
                        <a:rPr lang="en-US" sz="2000" b="0" i="0" kern="1200" spc="0" dirty="0">
                          <a:solidFill>
                            <a:srgbClr val="083F59"/>
                          </a:solidFill>
                          <a:latin typeface="+mn-lt"/>
                          <a:ea typeface="+mn-ea"/>
                          <a:cs typeface="+mn-cs"/>
                        </a:rPr>
                        <a:t>How do you train and support managers with D&amp;I management skills to manage their team in a fair, compassionate and inclusive way, giving them the confidence, flexibility and trust to respond to individual needs and circumstances? </a:t>
                      </a:r>
                    </a:p>
                    <a:p>
                      <a:pPr marL="342900" marR="0" lvl="0" indent="-3429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lang="en-US" sz="2000" b="0" i="0" kern="1200" spc="0" dirty="0">
                          <a:solidFill>
                            <a:srgbClr val="083F59"/>
                          </a:solidFill>
                          <a:latin typeface="+mn-lt"/>
                          <a:ea typeface="+mn-ea"/>
                          <a:cs typeface="+mn-cs"/>
                        </a:rPr>
                        <a:t>What training and development opportunities related to I&amp;D would most benefit the leadership team in your company?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8982425"/>
                  </a:ext>
                </a:extLst>
              </a:tr>
              <a:tr h="46037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000" b="1" kern="1200" dirty="0">
                          <a:solidFill>
                            <a:schemeClr val="lt1"/>
                          </a:solidFill>
                          <a:latin typeface="+mn-lt"/>
                          <a:ea typeface="+mn-ea"/>
                          <a:cs typeface="+mn-cs"/>
                        </a:rPr>
                        <a:t>Strategic Solutions &amp; Actions</a:t>
                      </a:r>
                      <a:endParaRPr lang="en-IE" sz="19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A012"/>
                    </a:solidFill>
                  </a:tcPr>
                </a:tc>
                <a:tc hMerge="1">
                  <a:txBody>
                    <a:bodyPr/>
                    <a:lstStyle/>
                    <a:p>
                      <a:endParaRPr lang="en-IE" dirty="0"/>
                    </a:p>
                  </a:txBody>
                  <a:tcP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4287822831"/>
                  </a:ext>
                </a:extLst>
              </a:tr>
              <a:tr h="370840">
                <a:tc gridSpan="2">
                  <a:txBody>
                    <a:bodyPr/>
                    <a:lstStyle/>
                    <a:p>
                      <a:pPr marL="342900" indent="-342900">
                        <a:spcBef>
                          <a:spcPts val="600"/>
                        </a:spcBef>
                        <a:buFont typeface="Wingdings" panose="05000000000000000000" pitchFamily="2" charset="2"/>
                        <a:buChar char="ü"/>
                      </a:pPr>
                      <a:r>
                        <a:rPr lang="en-US" sz="2000" b="1" i="0" kern="1200" spc="0" dirty="0">
                          <a:solidFill>
                            <a:srgbClr val="D9A012"/>
                          </a:solidFill>
                          <a:latin typeface="+mn-lt"/>
                          <a:ea typeface="+mn-ea"/>
                          <a:cs typeface="+mn-cs"/>
                        </a:rPr>
                        <a:t>Provide Mandatory D&amp;I  Leadership Training</a:t>
                      </a:r>
                    </a:p>
                    <a:p>
                      <a:pPr>
                        <a:spcBef>
                          <a:spcPts val="600"/>
                        </a:spcBef>
                      </a:pPr>
                      <a:endParaRPr lang="en-US" sz="400" b="1" i="0" kern="1200" spc="0" dirty="0">
                        <a:solidFill>
                          <a:srgbClr val="086D6E"/>
                        </a:solidFill>
                        <a:latin typeface="+mn-lt"/>
                        <a:ea typeface="+mn-ea"/>
                        <a:cs typeface="+mn-cs"/>
                      </a:endParaRPr>
                    </a:p>
                    <a:p>
                      <a:pPr marL="342900" indent="-342900">
                        <a:spcBef>
                          <a:spcPts val="600"/>
                        </a:spcBef>
                        <a:buFont typeface="Wingdings" panose="05000000000000000000" pitchFamily="2" charset="2"/>
                        <a:buChar char="q"/>
                      </a:pPr>
                      <a:r>
                        <a:rPr lang="en-US" sz="2000" b="1" i="0" kern="1200" spc="0" dirty="0">
                          <a:solidFill>
                            <a:srgbClr val="D9A012"/>
                          </a:solidFill>
                          <a:latin typeface="+mn-lt"/>
                          <a:ea typeface="+mn-ea"/>
                          <a:cs typeface="+mn-cs"/>
                        </a:rPr>
                        <a:t>Action: </a:t>
                      </a:r>
                      <a:r>
                        <a:rPr lang="en-US" sz="2000" b="0" i="0" kern="1200" spc="0" dirty="0">
                          <a:solidFill>
                            <a:srgbClr val="083F59"/>
                          </a:solidFill>
                          <a:latin typeface="+mn-lt"/>
                          <a:ea typeface="+mn-ea"/>
                          <a:cs typeface="+mn-cs"/>
                        </a:rPr>
                        <a:t>Provide mandatory training programs to managers on inclusive leadership, cultural awareness, active listening, unconscious bias, conflict resolution, emotional intelligence and anti discrimination.</a:t>
                      </a:r>
                    </a:p>
                    <a:p>
                      <a:pPr marL="0" indent="0">
                        <a:spcBef>
                          <a:spcPts val="600"/>
                        </a:spcBef>
                        <a:buFont typeface="Wingdings" panose="05000000000000000000" pitchFamily="2" charset="2"/>
                        <a:buNone/>
                      </a:pPr>
                      <a:r>
                        <a:rPr lang="en-US" sz="2000" b="1" i="0" kern="1200" spc="0" dirty="0">
                          <a:solidFill>
                            <a:srgbClr val="083F59"/>
                          </a:solidFill>
                          <a:latin typeface="+mn-lt"/>
                          <a:ea typeface="+mn-ea"/>
                          <a:cs typeface="+mn-cs"/>
                        </a:rPr>
                        <a:t>Example: </a:t>
                      </a:r>
                      <a:r>
                        <a:rPr lang="en-US" sz="2000" b="0" i="0" kern="1200" spc="0" dirty="0">
                          <a:solidFill>
                            <a:srgbClr val="083F59"/>
                          </a:solidFill>
                          <a:latin typeface="+mn-lt"/>
                          <a:ea typeface="+mn-ea"/>
                          <a:cs typeface="+mn-cs"/>
                        </a:rPr>
                        <a:t>Inclusive Leadership training will </a:t>
                      </a:r>
                      <a:r>
                        <a:rPr lang="en-IE" sz="2000" b="0" i="0" kern="1200" spc="0" dirty="0">
                          <a:solidFill>
                            <a:srgbClr val="083F59"/>
                          </a:solidFill>
                          <a:latin typeface="+mn-lt"/>
                          <a:ea typeface="+mn-ea"/>
                          <a:cs typeface="+mn-cs"/>
                        </a:rPr>
                        <a:t>teach managers how to recognize and respond to different team member needs, including flexibility for work-life balance, mental health support, and accessibility.</a:t>
                      </a:r>
                      <a:endParaRPr lang="en-US"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384086124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E5FA1E-0C4C-B5A2-E453-4AB3C344C78B}"/>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5FDB8C2-A76F-4735-98D6-2F14A781D1F2}"/>
              </a:ext>
            </a:extLst>
          </p:cNvPr>
          <p:cNvGraphicFramePr>
            <a:graphicFrameLocks noGrp="1"/>
          </p:cNvGraphicFramePr>
          <p:nvPr>
            <p:extLst>
              <p:ext uri="{D42A27DB-BD31-4B8C-83A1-F6EECF244321}">
                <p14:modId xmlns:p14="http://schemas.microsoft.com/office/powerpoint/2010/main" val="1155737070"/>
              </p:ext>
            </p:extLst>
          </p:nvPr>
        </p:nvGraphicFramePr>
        <p:xfrm>
          <a:off x="484055" y="647700"/>
          <a:ext cx="11260269" cy="4815840"/>
        </p:xfrm>
        <a:graphic>
          <a:graphicData uri="http://schemas.openxmlformats.org/drawingml/2006/table">
            <a:tbl>
              <a:tblPr firstRow="1" bandRow="1">
                <a:tableStyleId>{5C22544A-7EE6-4342-B048-85BDC9FD1C3A}</a:tableStyleId>
              </a:tblPr>
              <a:tblGrid>
                <a:gridCol w="11260269">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2400" dirty="0"/>
                        <a:t>Lacking I&amp;D Skills and Training: </a:t>
                      </a:r>
                      <a:r>
                        <a:rPr lang="en-IE" sz="2400" b="0"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A012"/>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r>
                        <a:rPr lang="en-US" sz="2000" b="1" dirty="0">
                          <a:solidFill>
                            <a:srgbClr val="D9A012"/>
                          </a:solidFill>
                        </a:rPr>
                        <a:t>Offer Focused and Flexible Training Using Different Methods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D9A012"/>
                          </a:solidFill>
                          <a:latin typeface="+mn-lt"/>
                          <a:ea typeface="+mn-ea"/>
                          <a:cs typeface="+mn-cs"/>
                        </a:rPr>
                        <a:t>Action: </a:t>
                      </a:r>
                      <a:r>
                        <a:rPr lang="en-IE" sz="2000" b="1" i="0" kern="1200" spc="0" dirty="0">
                          <a:solidFill>
                            <a:srgbClr val="083F59"/>
                          </a:solidFill>
                          <a:latin typeface="+mn-lt"/>
                          <a:ea typeface="+mn-ea"/>
                          <a:cs typeface="+mn-cs"/>
                        </a:rPr>
                        <a:t>Microlearning Modules: </a:t>
                      </a:r>
                      <a:r>
                        <a:rPr lang="en-IE" sz="2000" b="0" i="0" kern="1200" spc="0" dirty="0">
                          <a:solidFill>
                            <a:srgbClr val="083F59"/>
                          </a:solidFill>
                          <a:latin typeface="+mn-lt"/>
                          <a:ea typeface="+mn-ea"/>
                          <a:cs typeface="+mn-cs"/>
                        </a:rPr>
                        <a:t>Provide short, targeted training sessions (10-15 minutes) that fit into busy schedules. </a:t>
                      </a:r>
                      <a:r>
                        <a:rPr lang="en-IE" sz="2000" b="1" i="0" kern="1200" spc="0" dirty="0">
                          <a:solidFill>
                            <a:srgbClr val="083F59"/>
                          </a:solidFill>
                          <a:latin typeface="+mn-lt"/>
                          <a:ea typeface="+mn-ea"/>
                          <a:cs typeface="+mn-cs"/>
                        </a:rPr>
                        <a:t>Example: </a:t>
                      </a:r>
                      <a:r>
                        <a:rPr lang="en-IE" sz="2000" b="0" i="0" kern="1200" spc="0" dirty="0">
                          <a:solidFill>
                            <a:srgbClr val="083F59"/>
                          </a:solidFill>
                          <a:latin typeface="+mn-lt"/>
                          <a:ea typeface="+mn-ea"/>
                          <a:cs typeface="+mn-cs"/>
                        </a:rPr>
                        <a:t>Bite-sized e-learning on recognising unconscious bias or effective listening.</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D9A012"/>
                          </a:solidFill>
                          <a:latin typeface="+mn-lt"/>
                          <a:ea typeface="+mn-ea"/>
                          <a:cs typeface="+mn-cs"/>
                        </a:rPr>
                        <a:t>Action: </a:t>
                      </a:r>
                      <a:r>
                        <a:rPr lang="en-IE" sz="2000" b="1" i="0" kern="1200" spc="0" dirty="0">
                          <a:solidFill>
                            <a:srgbClr val="083F59"/>
                          </a:solidFill>
                          <a:latin typeface="+mn-lt"/>
                          <a:ea typeface="+mn-ea"/>
                          <a:cs typeface="+mn-cs"/>
                        </a:rPr>
                        <a:t>Role-Playing Exercises: </a:t>
                      </a:r>
                      <a:r>
                        <a:rPr lang="en-IE" sz="2000" b="0" i="0" kern="1200" spc="0" dirty="0">
                          <a:solidFill>
                            <a:srgbClr val="083F59"/>
                          </a:solidFill>
                          <a:latin typeface="+mn-lt"/>
                          <a:ea typeface="+mn-ea"/>
                          <a:cs typeface="+mn-cs"/>
                        </a:rPr>
                        <a:t>Simulate challenging situations to build confidence in handling complex interpersonal scenarios compassionately.</a:t>
                      </a:r>
                    </a:p>
                    <a:p>
                      <a:pPr marL="342900" indent="-342900">
                        <a:spcBef>
                          <a:spcPts val="600"/>
                        </a:spcBef>
                        <a:buFont typeface="Wingdings" panose="05000000000000000000" pitchFamily="2" charset="2"/>
                        <a:buChar char="q"/>
                      </a:pPr>
                      <a:r>
                        <a:rPr lang="en-IE" sz="2000" b="1" kern="1200" dirty="0">
                          <a:solidFill>
                            <a:srgbClr val="D9A012"/>
                          </a:solidFill>
                          <a:latin typeface="+mn-lt"/>
                          <a:ea typeface="+mn-ea"/>
                          <a:cs typeface="+mn-cs"/>
                        </a:rPr>
                        <a:t>Action: </a:t>
                      </a:r>
                      <a:r>
                        <a:rPr lang="en-IE" sz="2000" b="1" i="0" kern="1200" spc="0" dirty="0">
                          <a:solidFill>
                            <a:srgbClr val="083F59"/>
                          </a:solidFill>
                          <a:latin typeface="+mn-lt"/>
                          <a:ea typeface="+mn-ea"/>
                          <a:cs typeface="+mn-cs"/>
                        </a:rPr>
                        <a:t>On Demand Training: </a:t>
                      </a:r>
                      <a:r>
                        <a:rPr lang="en-IE" sz="2000" b="0" i="0" kern="1200" spc="0" dirty="0">
                          <a:solidFill>
                            <a:srgbClr val="083F59"/>
                          </a:solidFill>
                          <a:latin typeface="+mn-lt"/>
                          <a:ea typeface="+mn-ea"/>
                          <a:cs typeface="+mn-cs"/>
                        </a:rPr>
                        <a:t>Make training accessible anytime, such as pre-recorded webinars or podcasts that can be consumed during commutes or breaks.</a:t>
                      </a:r>
                    </a:p>
                    <a:p>
                      <a:pPr marL="342900" indent="-342900">
                        <a:spcBef>
                          <a:spcPts val="600"/>
                        </a:spcBef>
                        <a:buFont typeface="Wingdings" panose="05000000000000000000" pitchFamily="2" charset="2"/>
                        <a:buChar char="q"/>
                      </a:pPr>
                      <a:r>
                        <a:rPr lang="en-IE" sz="2000" b="1" kern="1200" dirty="0">
                          <a:solidFill>
                            <a:srgbClr val="D9A012"/>
                          </a:solidFill>
                          <a:latin typeface="+mn-lt"/>
                          <a:ea typeface="+mn-ea"/>
                          <a:cs typeface="+mn-cs"/>
                        </a:rPr>
                        <a:t>Action: </a:t>
                      </a:r>
                      <a:r>
                        <a:rPr lang="en-IE" sz="2000" b="1" i="0" kern="1200" spc="0" dirty="0">
                          <a:solidFill>
                            <a:srgbClr val="083F59"/>
                          </a:solidFill>
                          <a:latin typeface="+mn-lt"/>
                          <a:ea typeface="+mn-ea"/>
                          <a:cs typeface="+mn-cs"/>
                        </a:rPr>
                        <a:t>Workshops: </a:t>
                      </a:r>
                      <a:r>
                        <a:rPr lang="en-US" sz="2000" b="0" i="0" kern="1200" spc="0" dirty="0">
                          <a:solidFill>
                            <a:srgbClr val="083F59"/>
                          </a:solidFill>
                          <a:latin typeface="+mn-lt"/>
                          <a:ea typeface="+mn-ea"/>
                          <a:cs typeface="+mn-cs"/>
                        </a:rPr>
                        <a:t>Offer workshops to help managers and staff maintain their own mental health and resilience, such as </a:t>
                      </a:r>
                      <a:r>
                        <a:rPr lang="en-IE" sz="2000" b="0" i="0" kern="1200" spc="0" dirty="0">
                          <a:solidFill>
                            <a:srgbClr val="083F59"/>
                          </a:solidFill>
                          <a:latin typeface="+mn-lt"/>
                          <a:ea typeface="+mn-ea"/>
                          <a:cs typeface="+mn-cs"/>
                        </a:rPr>
                        <a:t>Emotional Resilience, M</a:t>
                      </a:r>
                      <a:r>
                        <a:rPr lang="en-US" sz="2000" b="0" i="0" kern="1200" spc="0" dirty="0" err="1">
                          <a:solidFill>
                            <a:srgbClr val="083F59"/>
                          </a:solidFill>
                          <a:latin typeface="+mn-lt"/>
                          <a:ea typeface="+mn-ea"/>
                          <a:cs typeface="+mn-cs"/>
                        </a:rPr>
                        <a:t>indfulness</a:t>
                      </a:r>
                      <a:r>
                        <a:rPr lang="en-US" sz="2000" b="0" i="0" kern="1200" spc="0" dirty="0">
                          <a:solidFill>
                            <a:srgbClr val="083F59"/>
                          </a:solidFill>
                          <a:latin typeface="+mn-lt"/>
                          <a:ea typeface="+mn-ea"/>
                          <a:cs typeface="+mn-cs"/>
                        </a:rPr>
                        <a:t> training or Stress Management workshops. </a:t>
                      </a:r>
                    </a:p>
                    <a:p>
                      <a:pPr marL="342900" lvl="0" indent="-342900">
                        <a:buFont typeface="Wingdings" panose="05000000000000000000" pitchFamily="2" charset="2"/>
                        <a:buChar char="q"/>
                      </a:pPr>
                      <a:r>
                        <a:rPr lang="en-US" sz="2000" b="1" i="0" kern="1200" spc="0" dirty="0">
                          <a:solidFill>
                            <a:srgbClr val="D9A012"/>
                          </a:solidFill>
                          <a:latin typeface="+mn-lt"/>
                          <a:ea typeface="+mn-ea"/>
                          <a:cs typeface="+mn-cs"/>
                        </a:rPr>
                        <a:t>Action: </a:t>
                      </a:r>
                      <a:r>
                        <a:rPr lang="en-IE" sz="2000" b="1" i="0" kern="1200" spc="0" dirty="0">
                          <a:solidFill>
                            <a:srgbClr val="083F59"/>
                          </a:solidFill>
                          <a:latin typeface="+mn-lt"/>
                          <a:ea typeface="+mn-ea"/>
                          <a:cs typeface="+mn-cs"/>
                        </a:rPr>
                        <a:t>One-on-One Coaching: </a:t>
                      </a:r>
                      <a:r>
                        <a:rPr lang="en-IE" sz="2000" b="0" i="0" kern="1200" spc="0" dirty="0">
                          <a:solidFill>
                            <a:srgbClr val="083F59"/>
                          </a:solidFill>
                          <a:latin typeface="+mn-lt"/>
                          <a:ea typeface="+mn-ea"/>
                          <a:cs typeface="+mn-cs"/>
                        </a:rPr>
                        <a:t>Provide managers with ongoing guidance and feedback from HR professionals or senior leaders.</a:t>
                      </a:r>
                    </a:p>
                    <a:p>
                      <a:pPr marL="342900" lvl="0" indent="-342900">
                        <a:buFont typeface="Wingdings" panose="05000000000000000000" pitchFamily="2" charset="2"/>
                        <a:buChar char="q"/>
                      </a:pPr>
                      <a:r>
                        <a:rPr lang="en-US" sz="2000" b="1" i="0" kern="1200" spc="0" dirty="0">
                          <a:solidFill>
                            <a:srgbClr val="D9A012"/>
                          </a:solidFill>
                          <a:latin typeface="+mn-lt"/>
                          <a:ea typeface="+mn-ea"/>
                          <a:cs typeface="+mn-cs"/>
                        </a:rPr>
                        <a:t>Action: </a:t>
                      </a:r>
                      <a:r>
                        <a:rPr lang="en-IE" sz="2000" b="1" i="0" kern="1200" spc="0" dirty="0">
                          <a:solidFill>
                            <a:srgbClr val="083F59"/>
                          </a:solidFill>
                          <a:latin typeface="+mn-lt"/>
                          <a:ea typeface="+mn-ea"/>
                          <a:cs typeface="+mn-cs"/>
                        </a:rPr>
                        <a:t>Mentorship Programs: </a:t>
                      </a:r>
                      <a:r>
                        <a:rPr lang="en-IE" sz="2000" b="0" i="0" kern="1200" spc="0" dirty="0">
                          <a:solidFill>
                            <a:srgbClr val="083F59"/>
                          </a:solidFill>
                          <a:latin typeface="+mn-lt"/>
                          <a:ea typeface="+mn-ea"/>
                          <a:cs typeface="+mn-cs"/>
                        </a:rPr>
                        <a:t>Pair managers with experienced leaders who excel in fair and inclusive people management to share best practices.</a:t>
                      </a:r>
                      <a:endParaRPr lang="en-US"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223682059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F4BD6E-0DF3-0DE4-04C8-E3C8DD60BA35}"/>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64187FE-4683-163F-9201-738DF590547D}"/>
              </a:ext>
            </a:extLst>
          </p:cNvPr>
          <p:cNvGraphicFramePr>
            <a:graphicFrameLocks noGrp="1"/>
          </p:cNvGraphicFramePr>
          <p:nvPr>
            <p:extLst>
              <p:ext uri="{D42A27DB-BD31-4B8C-83A1-F6EECF244321}">
                <p14:modId xmlns:p14="http://schemas.microsoft.com/office/powerpoint/2010/main" val="264213235"/>
              </p:ext>
            </p:extLst>
          </p:nvPr>
        </p:nvGraphicFramePr>
        <p:xfrm>
          <a:off x="484055" y="401955"/>
          <a:ext cx="11260269" cy="5638800"/>
        </p:xfrm>
        <a:graphic>
          <a:graphicData uri="http://schemas.openxmlformats.org/drawingml/2006/table">
            <a:tbl>
              <a:tblPr firstRow="1" bandRow="1">
                <a:tableStyleId>{5C22544A-7EE6-4342-B048-85BDC9FD1C3A}</a:tableStyleId>
              </a:tblPr>
              <a:tblGrid>
                <a:gridCol w="11260269">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Proposed D&amp;I List of Relevant Management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A012"/>
                    </a:solidFill>
                  </a:tcPr>
                </a:tc>
                <a:extLst>
                  <a:ext uri="{0D108BD9-81ED-4DB2-BD59-A6C34878D82A}">
                    <a16:rowId xmlns:a16="http://schemas.microsoft.com/office/drawing/2014/main" val="4287822831"/>
                  </a:ext>
                </a:extLst>
              </a:tr>
              <a:tr h="370840">
                <a:tc>
                  <a:txBody>
                    <a:bodyPr/>
                    <a:lstStyle/>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lang="en-IE" sz="1900" b="0" i="0" kern="1200" spc="0" dirty="0">
                          <a:solidFill>
                            <a:srgbClr val="083F59"/>
                          </a:solidFill>
                          <a:latin typeface="+mn-lt"/>
                          <a:ea typeface="+mn-ea"/>
                          <a:cs typeface="+mn-cs"/>
                        </a:rPr>
                        <a:t>Training and development opportunities related to Inclusion and Diversity (I&amp;D) for the leadership team should focus on enhancing their understanding, commitment, and ability to drive inclusive practices. Here's a comprehensive list of programs that would be most beneficial:</a:t>
                      </a:r>
                      <a:endParaRPr lang="en-US" sz="1900" b="0"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IE" sz="1900" b="1" i="0" kern="1200" spc="0" dirty="0">
                          <a:solidFill>
                            <a:srgbClr val="083F59"/>
                          </a:solidFill>
                          <a:latin typeface="+mn-lt"/>
                          <a:ea typeface="+mn-ea"/>
                          <a:cs typeface="+mn-cs"/>
                        </a:rPr>
                        <a:t>Unconscious Bias: </a:t>
                      </a:r>
                      <a:r>
                        <a:rPr lang="en-US" sz="1900" b="0" i="0" kern="1200" spc="0" dirty="0">
                          <a:solidFill>
                            <a:srgbClr val="083F59"/>
                          </a:solidFill>
                          <a:latin typeface="+mn-lt"/>
                          <a:ea typeface="+mn-ea"/>
                          <a:cs typeface="+mn-cs"/>
                        </a:rPr>
                        <a:t>Helps leaders identify and mitigate unconscious biases that may affect decision-making, team dynamics, and workplace culture e.g., in hiring, promotions or daily interactions.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1900" b="1" i="0" kern="1200" spc="0" dirty="0">
                          <a:solidFill>
                            <a:srgbClr val="083F59"/>
                          </a:solidFill>
                          <a:latin typeface="+mn-lt"/>
                          <a:ea typeface="+mn-ea"/>
                          <a:cs typeface="+mn-cs"/>
                        </a:rPr>
                        <a:t>Inclusive Leadership Development: </a:t>
                      </a:r>
                      <a:r>
                        <a:rPr lang="en-US" sz="1900" b="0" i="0" kern="1200" spc="0" dirty="0">
                          <a:solidFill>
                            <a:srgbClr val="083F59"/>
                          </a:solidFill>
                          <a:latin typeface="+mn-lt"/>
                          <a:ea typeface="+mn-ea"/>
                          <a:cs typeface="+mn-cs"/>
                        </a:rPr>
                        <a:t>Equip leaders with skills to create a culture where all employees feel valued, respected, and heard e.g., leading diverse teams and enabling psychological safety. </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1900" b="1" i="0" kern="1200" spc="0" dirty="0">
                          <a:solidFill>
                            <a:srgbClr val="083F59"/>
                          </a:solidFill>
                          <a:latin typeface="+mn-lt"/>
                          <a:ea typeface="+mn-ea"/>
                          <a:cs typeface="+mn-cs"/>
                        </a:rPr>
                        <a:t>Cultural Competencies: </a:t>
                      </a:r>
                      <a:r>
                        <a:rPr lang="en-US" sz="1900" b="0" i="0" kern="1200" spc="0" dirty="0">
                          <a:solidFill>
                            <a:srgbClr val="083F59"/>
                          </a:solidFill>
                          <a:latin typeface="+mn-lt"/>
                          <a:ea typeface="+mn-ea"/>
                          <a:cs typeface="+mn-cs"/>
                        </a:rPr>
                        <a:t>Prepare leaders to navigate and manage cultural differences in a global or multicultural workplace e.g., cross cultural communication, understanding cultural nuances and values.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1900" b="1" i="0" kern="1200" spc="0" dirty="0">
                          <a:solidFill>
                            <a:srgbClr val="083F59"/>
                          </a:solidFill>
                          <a:latin typeface="+mn-lt"/>
                          <a:ea typeface="+mn-ea"/>
                          <a:cs typeface="+mn-cs"/>
                        </a:rPr>
                        <a:t>Emotional Intelligence: </a:t>
                      </a:r>
                      <a:r>
                        <a:rPr lang="en-US" sz="1900" b="0" i="0" kern="1200" spc="0" dirty="0">
                          <a:solidFill>
                            <a:srgbClr val="083F59"/>
                          </a:solidFill>
                          <a:latin typeface="+mn-lt"/>
                          <a:ea typeface="+mn-ea"/>
                          <a:cs typeface="+mn-cs"/>
                        </a:rPr>
                        <a:t>Strengthen leaders' abilities to empathize with team members, manage emotions, and handle sensitive situations with care e.g., building self awareness and empathy.</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1900" b="1" i="0" kern="1200" spc="0" dirty="0">
                          <a:solidFill>
                            <a:srgbClr val="083F59"/>
                          </a:solidFill>
                          <a:latin typeface="+mn-lt"/>
                          <a:ea typeface="+mn-ea"/>
                          <a:cs typeface="+mn-cs"/>
                        </a:rPr>
                        <a:t>Allyship &amp; Advocacy: </a:t>
                      </a:r>
                      <a:r>
                        <a:rPr lang="en-US" sz="1900" b="0" i="0" kern="1200" spc="0" dirty="0">
                          <a:solidFill>
                            <a:srgbClr val="083F59"/>
                          </a:solidFill>
                          <a:latin typeface="+mn-lt"/>
                          <a:ea typeface="+mn-ea"/>
                          <a:cs typeface="+mn-cs"/>
                        </a:rPr>
                        <a:t>Empower leaders to actively support underrepresented groups and champion I&amp;D initiatives e.g., identifying opportunities for allyship in the workplace and advocating policy change. </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1900" b="1" i="0" kern="1200" spc="0" dirty="0">
                          <a:solidFill>
                            <a:srgbClr val="083F59"/>
                          </a:solidFill>
                          <a:latin typeface="+mn-lt"/>
                          <a:ea typeface="+mn-ea"/>
                          <a:cs typeface="+mn-cs"/>
                        </a:rPr>
                        <a:t>Anti-Discrimination and Legal Awareness: </a:t>
                      </a:r>
                      <a:r>
                        <a:rPr lang="en-US" sz="1900" b="0" i="0" kern="1200" spc="0" dirty="0">
                          <a:solidFill>
                            <a:srgbClr val="083F59"/>
                          </a:solidFill>
                          <a:latin typeface="+mn-lt"/>
                          <a:ea typeface="+mn-ea"/>
                          <a:cs typeface="+mn-cs"/>
                        </a:rPr>
                        <a:t>Ensure leaders understand their responsibilities regarding workplace equality compliance with anti-discrimination laws and regulations e.g., handling harassment or discrimination complaints.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1250278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DB14A-2345-C913-FA17-3D0ED49D22A6}"/>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E4E5F970-730A-F753-9AB2-84566A25E5E3}"/>
              </a:ext>
            </a:extLst>
          </p:cNvPr>
          <p:cNvGraphicFramePr>
            <a:graphicFrameLocks noGrp="1"/>
          </p:cNvGraphicFramePr>
          <p:nvPr>
            <p:extLst>
              <p:ext uri="{D42A27DB-BD31-4B8C-83A1-F6EECF244321}">
                <p14:modId xmlns:p14="http://schemas.microsoft.com/office/powerpoint/2010/main" val="3449888770"/>
              </p:ext>
            </p:extLst>
          </p:nvPr>
        </p:nvGraphicFramePr>
        <p:xfrm>
          <a:off x="484055" y="487680"/>
          <a:ext cx="11345995" cy="5577840"/>
        </p:xfrm>
        <a:graphic>
          <a:graphicData uri="http://schemas.openxmlformats.org/drawingml/2006/table">
            <a:tbl>
              <a:tblPr firstRow="1" bandRow="1">
                <a:tableStyleId>{5C22544A-7EE6-4342-B048-85BDC9FD1C3A}</a:tableStyleId>
              </a:tblPr>
              <a:tblGrid>
                <a:gridCol w="11345995">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Proposed D&amp;I List of Relevant Management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9A012"/>
                    </a:solidFill>
                  </a:tcPr>
                </a:tc>
                <a:extLst>
                  <a:ext uri="{0D108BD9-81ED-4DB2-BD59-A6C34878D82A}">
                    <a16:rowId xmlns:a16="http://schemas.microsoft.com/office/drawing/2014/main" val="4287822831"/>
                  </a:ext>
                </a:extLst>
              </a:tr>
              <a:tr h="370840">
                <a:tc>
                  <a:txBody>
                    <a:bodyPr/>
                    <a:lstStyle/>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Measuring and Driving I&amp;D Impact</a:t>
                      </a:r>
                      <a:r>
                        <a:rPr lang="en-IE" sz="2000" b="1" i="0" kern="1200" spc="0" dirty="0">
                          <a:solidFill>
                            <a:srgbClr val="083F59"/>
                          </a:solidFill>
                          <a:latin typeface="+mn-lt"/>
                          <a:ea typeface="+mn-ea"/>
                          <a:cs typeface="+mn-cs"/>
                        </a:rPr>
                        <a:t>: </a:t>
                      </a:r>
                      <a:r>
                        <a:rPr lang="en-US" sz="2000" b="0" i="0" kern="1200" spc="0" dirty="0">
                          <a:solidFill>
                            <a:srgbClr val="083F59"/>
                          </a:solidFill>
                          <a:latin typeface="+mn-lt"/>
                          <a:ea typeface="+mn-ea"/>
                          <a:cs typeface="+mn-cs"/>
                        </a:rPr>
                        <a:t>Teach leaders how to communicate the importance of I&amp;D effectively and take action e.g., data driven decision making and continuous improvement strategies.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Conflict Resolution in a Diverse Workplace: </a:t>
                      </a:r>
                      <a:r>
                        <a:rPr lang="en-US" sz="2000" b="0" i="0" kern="1200" spc="0" dirty="0">
                          <a:solidFill>
                            <a:srgbClr val="083F59"/>
                          </a:solidFill>
                          <a:latin typeface="+mn-lt"/>
                          <a:ea typeface="+mn-ea"/>
                          <a:cs typeface="+mn-cs"/>
                        </a:rPr>
                        <a:t>Equip leaders with skills to handle conflicts arising from differences in perspectives, or backgrounds e.g., mediation techniques and building team respect.</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Equity and Fair Decision-Making: </a:t>
                      </a:r>
                      <a:r>
                        <a:rPr lang="en-US" sz="2000" b="0" i="0" kern="1200" spc="0" dirty="0">
                          <a:solidFill>
                            <a:srgbClr val="083F59"/>
                          </a:solidFill>
                          <a:latin typeface="+mn-lt"/>
                          <a:ea typeface="+mn-ea"/>
                          <a:cs typeface="+mn-cs"/>
                        </a:rPr>
                        <a:t>Teach managers how to ensure fairness and equity in decisions related to hiring, promotions, performance evaluations, and resource allocation e.g., identify barriers to entry.</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Disability Inclusion: </a:t>
                      </a:r>
                      <a:r>
                        <a:rPr lang="en-US" sz="2000" b="0" i="0" kern="1200" spc="0" dirty="0">
                          <a:solidFill>
                            <a:srgbClr val="083F59"/>
                          </a:solidFill>
                          <a:latin typeface="+mn-lt"/>
                          <a:ea typeface="+mn-ea"/>
                          <a:cs typeface="+mn-cs"/>
                        </a:rPr>
                        <a:t>Provides managers with the knowledge and tools to support employees with disabilities, including reasonable accommodations and accessibility best practices.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Gender Equity: </a:t>
                      </a:r>
                      <a:r>
                        <a:rPr lang="en-US" sz="2000" b="0" i="0" kern="1200" spc="0" dirty="0">
                          <a:solidFill>
                            <a:srgbClr val="083F59"/>
                          </a:solidFill>
                          <a:latin typeface="+mn-lt"/>
                          <a:ea typeface="+mn-ea"/>
                          <a:cs typeface="+mn-cs"/>
                        </a:rPr>
                        <a:t>Focuses on teaching managers how to eliminate barriers to gender equity, promoting balanced representation in leadership roles, and addressing gender bias in workplace dynamics.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Psychological Safety and Conflict Resolution: </a:t>
                      </a:r>
                      <a:r>
                        <a:rPr lang="en-US" sz="2000" b="0" i="0" kern="1200" spc="0" dirty="0">
                          <a:solidFill>
                            <a:srgbClr val="083F59"/>
                          </a:solidFill>
                          <a:latin typeface="+mn-lt"/>
                          <a:ea typeface="+mn-ea"/>
                          <a:cs typeface="+mn-cs"/>
                        </a:rPr>
                        <a:t>Teaches managers how to create an environment where employees feel safe to voice concerns, share ideas, and challenge the status quo without fear of retaliation e.g., how to encourage open dialogue and constructive feedback.</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IE" sz="2000" b="1" i="0" kern="1200" spc="0" dirty="0">
                          <a:solidFill>
                            <a:srgbClr val="083F59"/>
                          </a:solidFill>
                          <a:latin typeface="+mn-lt"/>
                          <a:ea typeface="+mn-ea"/>
                          <a:cs typeface="+mn-cs"/>
                        </a:rPr>
                        <a:t>LGBTQ+ Inclusion</a:t>
                      </a:r>
                      <a:r>
                        <a:rPr lang="en-US" sz="2000" b="1" i="0" kern="1200" spc="0" dirty="0">
                          <a:solidFill>
                            <a:srgbClr val="083F59"/>
                          </a:solidFill>
                          <a:latin typeface="+mn-lt"/>
                          <a:ea typeface="+mn-ea"/>
                          <a:cs typeface="+mn-cs"/>
                        </a:rPr>
                        <a:t>: </a:t>
                      </a:r>
                      <a:r>
                        <a:rPr lang="en-US" sz="2000" b="0" i="0" kern="1200" spc="0" dirty="0">
                          <a:solidFill>
                            <a:srgbClr val="083F59"/>
                          </a:solidFill>
                          <a:latin typeface="+mn-lt"/>
                          <a:ea typeface="+mn-ea"/>
                          <a:cs typeface="+mn-cs"/>
                        </a:rPr>
                        <a:t>Guides managers on supporting LGBTQ+ employees through inclusive policies, language, and workplace practices e.g., understand their unique challenges and different pronouns.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379381792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25D884-56E6-481A-8EF7-D2B28D9CA05E}"/>
              </a:ext>
            </a:extLst>
          </p:cNvPr>
          <p:cNvSpPr>
            <a:spLocks noGrp="1"/>
          </p:cNvSpPr>
          <p:nvPr>
            <p:ph type="body" sz="quarter" idx="18"/>
          </p:nvPr>
        </p:nvSpPr>
        <p:spPr>
          <a:xfrm>
            <a:off x="798380" y="1565257"/>
            <a:ext cx="3878395" cy="3849918"/>
          </a:xfrm>
        </p:spPr>
        <p:txBody>
          <a:bodyPr/>
          <a:lstStyle/>
          <a:p>
            <a:pPr marL="0" indent="0"/>
            <a:r>
              <a:rPr lang="en-US" dirty="0"/>
              <a:t>The intelligence of a group isn’t determined by the level of intelligence of its members, nor by the addition of the individual intelligences. The intelligence of a group is determined by the sensitivity to others (non-verbal communication) and equal speaking time.</a:t>
            </a:r>
            <a:endParaRPr lang="en-IE" dirty="0"/>
          </a:p>
        </p:txBody>
      </p:sp>
      <p:sp>
        <p:nvSpPr>
          <p:cNvPr id="3" name="Text Placeholder 2">
            <a:extLst>
              <a:ext uri="{FF2B5EF4-FFF2-40B4-BE49-F238E27FC236}">
                <a16:creationId xmlns:a16="http://schemas.microsoft.com/office/drawing/2014/main" id="{56141C2B-CE3C-D605-9AE9-E9B9599BBCF3}"/>
              </a:ext>
            </a:extLst>
          </p:cNvPr>
          <p:cNvSpPr>
            <a:spLocks noGrp="1"/>
          </p:cNvSpPr>
          <p:nvPr>
            <p:ph type="body" sz="quarter" idx="16"/>
          </p:nvPr>
        </p:nvSpPr>
        <p:spPr/>
        <p:txBody>
          <a:bodyPr/>
          <a:lstStyle/>
          <a:p>
            <a:r>
              <a:rPr lang="en-IE" sz="2800" dirty="0">
                <a:solidFill>
                  <a:srgbClr val="702E8C"/>
                </a:solidFill>
              </a:rPr>
              <a:t>The Collective Brain has an IQ We Can Measure It</a:t>
            </a:r>
          </a:p>
        </p:txBody>
      </p:sp>
      <p:pic>
        <p:nvPicPr>
          <p:cNvPr id="5" name="Picture 4">
            <a:extLst>
              <a:ext uri="{FF2B5EF4-FFF2-40B4-BE49-F238E27FC236}">
                <a16:creationId xmlns:a16="http://schemas.microsoft.com/office/drawing/2014/main" id="{000C463A-B627-FD8E-F6AF-0445F4104895}"/>
              </a:ext>
            </a:extLst>
          </p:cNvPr>
          <p:cNvPicPr>
            <a:picLocks noChangeAspect="1"/>
          </p:cNvPicPr>
          <p:nvPr/>
        </p:nvPicPr>
        <p:blipFill>
          <a:blip r:embed="rId2" cstate="email">
            <a:extLst>
              <a:ext uri="{28A0092B-C50C-407E-A947-70E740481C1C}">
                <a14:useLocalDpi xmlns:a14="http://schemas.microsoft.com/office/drawing/2010/main"/>
              </a:ext>
            </a:extLst>
          </a:blip>
          <a:srcRect l="4834" r="6560"/>
          <a:stretch/>
        </p:blipFill>
        <p:spPr>
          <a:xfrm>
            <a:off x="5090253" y="1154265"/>
            <a:ext cx="6459668" cy="4465842"/>
          </a:xfrm>
          <a:prstGeom prst="rect">
            <a:avLst/>
          </a:prstGeom>
        </p:spPr>
      </p:pic>
      <p:sp>
        <p:nvSpPr>
          <p:cNvPr id="4" name="TextBox 3">
            <a:extLst>
              <a:ext uri="{FF2B5EF4-FFF2-40B4-BE49-F238E27FC236}">
                <a16:creationId xmlns:a16="http://schemas.microsoft.com/office/drawing/2014/main" id="{103B2137-C34B-47D7-39B2-380536AFE62A}"/>
              </a:ext>
            </a:extLst>
          </p:cNvPr>
          <p:cNvSpPr txBox="1"/>
          <p:nvPr/>
        </p:nvSpPr>
        <p:spPr>
          <a:xfrm>
            <a:off x="5667375" y="5845221"/>
            <a:ext cx="5305425" cy="369332"/>
          </a:xfrm>
          <a:prstGeom prst="rect">
            <a:avLst/>
          </a:prstGeom>
          <a:noFill/>
        </p:spPr>
        <p:txBody>
          <a:bodyPr wrap="square" rtlCol="0">
            <a:spAutoFit/>
          </a:bodyPr>
          <a:lstStyle/>
          <a:p>
            <a:r>
              <a:rPr lang="en-IE" dirty="0">
                <a:highlight>
                  <a:srgbClr val="FFFF00"/>
                </a:highlight>
              </a:rPr>
              <a:t>Source Jump Solutions for Equality at Work</a:t>
            </a:r>
          </a:p>
        </p:txBody>
      </p:sp>
    </p:spTree>
    <p:extLst>
      <p:ext uri="{BB962C8B-B14F-4D97-AF65-F5344CB8AC3E}">
        <p14:creationId xmlns:p14="http://schemas.microsoft.com/office/powerpoint/2010/main" val="181758988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C70E38-8B27-F331-5A46-9AC54DBA8DD2}"/>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623F42D-D794-5BF6-49B9-2DFA86836308}"/>
              </a:ext>
            </a:extLst>
          </p:cNvPr>
          <p:cNvGraphicFramePr>
            <a:graphicFrameLocks noGrp="1"/>
          </p:cNvGraphicFramePr>
          <p:nvPr>
            <p:extLst>
              <p:ext uri="{D42A27DB-BD31-4B8C-83A1-F6EECF244321}">
                <p14:modId xmlns:p14="http://schemas.microsoft.com/office/powerpoint/2010/main" val="687591931"/>
              </p:ext>
            </p:extLst>
          </p:nvPr>
        </p:nvGraphicFramePr>
        <p:xfrm>
          <a:off x="484055" y="361950"/>
          <a:ext cx="11393620" cy="5974080"/>
        </p:xfrm>
        <a:graphic>
          <a:graphicData uri="http://schemas.openxmlformats.org/drawingml/2006/table">
            <a:tbl>
              <a:tblPr firstRow="1" bandRow="1">
                <a:tableStyleId>{5C22544A-7EE6-4342-B048-85BDC9FD1C3A}</a:tableStyleId>
              </a:tblPr>
              <a:tblGrid>
                <a:gridCol w="5450020">
                  <a:extLst>
                    <a:ext uri="{9D8B030D-6E8A-4147-A177-3AD203B41FA5}">
                      <a16:colId xmlns:a16="http://schemas.microsoft.com/office/drawing/2014/main" val="2109762603"/>
                    </a:ext>
                  </a:extLst>
                </a:gridCol>
                <a:gridCol w="5943600">
                  <a:extLst>
                    <a:ext uri="{9D8B030D-6E8A-4147-A177-3AD203B41FA5}">
                      <a16:colId xmlns:a16="http://schemas.microsoft.com/office/drawing/2014/main" val="2381714393"/>
                    </a:ext>
                  </a:extLst>
                </a:gridCol>
              </a:tblGrid>
              <a:tr h="338031">
                <a:tc>
                  <a:txBody>
                    <a:bodyPr/>
                    <a:lstStyle/>
                    <a:p>
                      <a:pPr>
                        <a:spcBef>
                          <a:spcPts val="600"/>
                        </a:spcBef>
                      </a:pPr>
                      <a:r>
                        <a:rPr lang="en-IE" sz="2400" dirty="0"/>
                        <a:t>3. </a:t>
                      </a:r>
                      <a:r>
                        <a:rPr lang="en-IE" sz="2000" dirty="0"/>
                        <a:t>Unclear of Benefits to Company &amp; Employees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F4625"/>
                    </a:solidFill>
                  </a:tcPr>
                </a:tc>
                <a:tc>
                  <a:txBody>
                    <a:bodyPr/>
                    <a:lstStyle/>
                    <a:p>
                      <a:pPr>
                        <a:spcBef>
                          <a:spcPts val="600"/>
                        </a:spcBef>
                      </a:pPr>
                      <a:r>
                        <a:rPr lang="en-IE" sz="2400" dirty="0"/>
                        <a:t>Business Challenge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F4625"/>
                    </a:solidFill>
                  </a:tcPr>
                </a:tc>
                <a:extLst>
                  <a:ext uri="{0D108BD9-81ED-4DB2-BD59-A6C34878D82A}">
                    <a16:rowId xmlns:a16="http://schemas.microsoft.com/office/drawing/2014/main" val="356481183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i="0" kern="1200" spc="0" dirty="0">
                          <a:solidFill>
                            <a:srgbClr val="086D6E"/>
                          </a:solidFill>
                          <a:latin typeface="+mn-lt"/>
                          <a:ea typeface="+mn-ea"/>
                          <a:cs typeface="+mn-cs"/>
                        </a:rPr>
                        <a:t>Only 29% </a:t>
                      </a:r>
                      <a:r>
                        <a:rPr lang="en-US" sz="1900" b="0" i="0" kern="1200" spc="0" dirty="0">
                          <a:solidFill>
                            <a:srgbClr val="083F59"/>
                          </a:solidFill>
                          <a:latin typeface="+mn-lt"/>
                          <a:ea typeface="+mn-ea"/>
                          <a:cs typeface="+mn-cs"/>
                        </a:rPr>
                        <a:t>of managers have I&amp;D as part of their performance objectives and do not understand how it improves company performance.</a:t>
                      </a:r>
                      <a:endParaRPr lang="en-IE" sz="19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1900" b="0" i="0" kern="1200" spc="0" dirty="0">
                          <a:solidFill>
                            <a:srgbClr val="083F59"/>
                          </a:solidFill>
                          <a:latin typeface="+mn-lt"/>
                          <a:ea typeface="+mn-ea"/>
                          <a:cs typeface="+mn-cs"/>
                        </a:rPr>
                        <a:t>How can line managers understand both the business and employee benefits of having a fair and inclusive workplace, including equality of opportunity? </a:t>
                      </a:r>
                      <a:endParaRPr lang="en-IE" sz="19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78982425"/>
                  </a:ext>
                </a:extLst>
              </a:tr>
              <a:tr h="460375">
                <a:tc gridSpan="2">
                  <a:txBody>
                    <a:bodyPr/>
                    <a:lstStyle/>
                    <a:p>
                      <a:pPr>
                        <a:spcBef>
                          <a:spcPts val="600"/>
                        </a:spcBef>
                      </a:pPr>
                      <a:r>
                        <a:rPr lang="en-IE" sz="2400" b="1" kern="1200" dirty="0">
                          <a:solidFill>
                            <a:schemeClr val="lt1"/>
                          </a:solidFill>
                          <a:latin typeface="+mn-lt"/>
                          <a:ea typeface="+mn-ea"/>
                          <a:cs typeface="+mn-cs"/>
                        </a:rPr>
                        <a:t>Strategic Solutions &amp; Actions</a:t>
                      </a:r>
                    </a:p>
                    <a:p>
                      <a:pPr marL="0" marR="0" lvl="0" indent="0" algn="l" defTabSz="914400" rtl="0" eaLnBrk="1" fontAlgn="auto" latinLnBrk="0" hangingPunct="1">
                        <a:lnSpc>
                          <a:spcPct val="100000"/>
                        </a:lnSpc>
                        <a:spcBef>
                          <a:spcPts val="600"/>
                        </a:spcBef>
                        <a:spcAft>
                          <a:spcPts val="0"/>
                        </a:spcAft>
                        <a:buClrTx/>
                        <a:buSzTx/>
                        <a:buFontTx/>
                        <a:buNone/>
                        <a:tabLst/>
                        <a:defRPr/>
                      </a:pPr>
                      <a:r>
                        <a:rPr lang="en-US" sz="2000" b="0" kern="1200" dirty="0">
                          <a:solidFill>
                            <a:schemeClr val="lt1"/>
                          </a:solidFill>
                          <a:latin typeface="+mn-lt"/>
                          <a:ea typeface="+mn-ea"/>
                          <a:cs typeface="+mn-cs"/>
                        </a:rPr>
                        <a:t>Line managers can understand the business and employee benefits of a fair and inclusive workplace through education, engagement, and experience. </a:t>
                      </a:r>
                      <a:endParaRPr lang="en-IE" sz="2400" b="1" kern="1200" dirty="0">
                        <a:solidFill>
                          <a:schemeClr val="lt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F4625"/>
                    </a:solidFill>
                  </a:tcPr>
                </a:tc>
                <a:tc hMerge="1">
                  <a:txBody>
                    <a:bodyPr/>
                    <a:lstStyle/>
                    <a:p>
                      <a:endParaRPr lang="en-IE"/>
                    </a:p>
                  </a:txBody>
                  <a:tcPr/>
                </a:tc>
                <a:extLst>
                  <a:ext uri="{0D108BD9-81ED-4DB2-BD59-A6C34878D82A}">
                    <a16:rowId xmlns:a16="http://schemas.microsoft.com/office/drawing/2014/main" val="4287822831"/>
                  </a:ext>
                </a:extLst>
              </a:tr>
              <a:tr h="370840">
                <a:tc gridSpan="2">
                  <a:txBody>
                    <a:bodyPr/>
                    <a:lstStyle/>
                    <a:p>
                      <a:pPr>
                        <a:spcBef>
                          <a:spcPts val="600"/>
                        </a:spcBef>
                      </a:pPr>
                      <a:endParaRPr lang="en-US" sz="400" b="1" i="0" kern="1200" spc="0" dirty="0">
                        <a:solidFill>
                          <a:srgbClr val="086D6E"/>
                        </a:solidFill>
                        <a:latin typeface="+mn-lt"/>
                        <a:ea typeface="+mn-ea"/>
                        <a:cs typeface="+mn-cs"/>
                      </a:endParaRPr>
                    </a:p>
                    <a:p>
                      <a:pPr marL="342900" indent="-342900">
                        <a:spcBef>
                          <a:spcPts val="600"/>
                        </a:spcBef>
                        <a:buFont typeface="Wingdings" panose="05000000000000000000" pitchFamily="2" charset="2"/>
                        <a:buChar char="ü"/>
                      </a:pPr>
                      <a:r>
                        <a:rPr lang="en-US" sz="2000" b="1" dirty="0">
                          <a:solidFill>
                            <a:srgbClr val="DF4625"/>
                          </a:solidFill>
                        </a:rPr>
                        <a:t>Educate on the Business Case for Diversity, Inclusion and Equality</a:t>
                      </a:r>
                    </a:p>
                    <a:p>
                      <a:pPr marL="342900" indent="-342900" algn="l" defTabSz="914400" rtl="0" eaLnBrk="1" latinLnBrk="0" hangingPunct="1">
                        <a:spcBef>
                          <a:spcPts val="600"/>
                        </a:spcBef>
                        <a:buFont typeface="Wingdings" panose="05000000000000000000" pitchFamily="2" charset="2"/>
                        <a:buChar char="q"/>
                      </a:pPr>
                      <a:r>
                        <a:rPr lang="en-US" sz="2000" b="1" i="0" kern="1200" spc="0" dirty="0">
                          <a:solidFill>
                            <a:srgbClr val="DF4625"/>
                          </a:solidFill>
                          <a:latin typeface="+mn-lt"/>
                          <a:ea typeface="+mn-ea"/>
                          <a:cs typeface="+mn-cs"/>
                        </a:rPr>
                        <a:t>Action: </a:t>
                      </a:r>
                      <a:r>
                        <a:rPr lang="en-US" sz="2000" b="1" i="0" kern="1200" spc="0" dirty="0">
                          <a:solidFill>
                            <a:srgbClr val="083F59"/>
                          </a:solidFill>
                          <a:latin typeface="+mn-lt"/>
                          <a:ea typeface="+mn-ea"/>
                          <a:cs typeface="+mn-cs"/>
                        </a:rPr>
                        <a:t>Demonstrate the Impact on Performance: </a:t>
                      </a:r>
                      <a:r>
                        <a:rPr lang="en-US" sz="2000" b="0" i="0" kern="1200" spc="0" dirty="0">
                          <a:solidFill>
                            <a:srgbClr val="083F59"/>
                          </a:solidFill>
                          <a:latin typeface="+mn-lt"/>
                          <a:ea typeface="+mn-ea"/>
                          <a:cs typeface="+mn-cs"/>
                        </a:rPr>
                        <a:t>Share data and case studies showing how diverse and inclusive teams are more innovative, productive, and better at problem-solving.</a:t>
                      </a:r>
                    </a:p>
                    <a:p>
                      <a:pPr marL="342900" indent="-342900">
                        <a:spcBef>
                          <a:spcPts val="600"/>
                        </a:spcBef>
                        <a:buFont typeface="Wingdings" panose="05000000000000000000" pitchFamily="2" charset="2"/>
                        <a:buChar char="q"/>
                      </a:pPr>
                      <a:r>
                        <a:rPr lang="en-US" sz="2000" b="1" i="0" kern="1200" spc="0" dirty="0">
                          <a:solidFill>
                            <a:srgbClr val="DF4625"/>
                          </a:solidFill>
                          <a:latin typeface="+mn-lt"/>
                          <a:ea typeface="+mn-ea"/>
                          <a:cs typeface="+mn-cs"/>
                        </a:rPr>
                        <a:t>Action: </a:t>
                      </a:r>
                      <a:r>
                        <a:rPr lang="en-US" sz="2000" b="1" i="0" kern="1200" spc="0" dirty="0">
                          <a:solidFill>
                            <a:srgbClr val="083F59"/>
                          </a:solidFill>
                          <a:latin typeface="+mn-lt"/>
                          <a:ea typeface="+mn-ea"/>
                          <a:cs typeface="+mn-cs"/>
                        </a:rPr>
                        <a:t>Highlight Financial Benefits: </a:t>
                      </a:r>
                      <a:r>
                        <a:rPr lang="en-US" sz="2000" b="0" i="0" kern="1200" spc="0" dirty="0">
                          <a:solidFill>
                            <a:srgbClr val="083F59"/>
                          </a:solidFill>
                          <a:latin typeface="+mn-lt"/>
                          <a:ea typeface="+mn-ea"/>
                          <a:cs typeface="+mn-cs"/>
                        </a:rPr>
                        <a:t>Explain how fair and inclusive workplaces lead to higher employee retention, reduced recruitment costs, and improved customer satisfaction, positively impacting the bottom line.</a:t>
                      </a:r>
                    </a:p>
                    <a:p>
                      <a:pPr marL="342900" indent="-342900">
                        <a:spcBef>
                          <a:spcPts val="600"/>
                        </a:spcBef>
                        <a:buFont typeface="Wingdings" panose="05000000000000000000" pitchFamily="2" charset="2"/>
                        <a:buChar char="q"/>
                      </a:pPr>
                      <a:r>
                        <a:rPr lang="en-US" sz="2000" b="1" i="0" kern="1200" spc="0" dirty="0">
                          <a:solidFill>
                            <a:srgbClr val="DF4625"/>
                          </a:solidFill>
                          <a:latin typeface="+mn-lt"/>
                          <a:ea typeface="+mn-ea"/>
                          <a:cs typeface="+mn-cs"/>
                        </a:rPr>
                        <a:t>Action: </a:t>
                      </a:r>
                      <a:r>
                        <a:rPr lang="en-US" sz="2000" b="1" i="0" kern="1200" spc="0" dirty="0">
                          <a:solidFill>
                            <a:srgbClr val="083F59"/>
                          </a:solidFill>
                          <a:latin typeface="+mn-lt"/>
                          <a:ea typeface="+mn-ea"/>
                          <a:cs typeface="+mn-cs"/>
                        </a:rPr>
                        <a:t>Link to </a:t>
                      </a:r>
                      <a:r>
                        <a:rPr lang="en-US" sz="2000" b="1" i="0" kern="1200" spc="0" dirty="0" err="1">
                          <a:solidFill>
                            <a:srgbClr val="083F59"/>
                          </a:solidFill>
                          <a:latin typeface="+mn-lt"/>
                          <a:ea typeface="+mn-ea"/>
                          <a:cs typeface="+mn-cs"/>
                        </a:rPr>
                        <a:t>companyal</a:t>
                      </a:r>
                      <a:r>
                        <a:rPr lang="en-US" sz="2000" b="1" i="0" kern="1200" spc="0" dirty="0">
                          <a:solidFill>
                            <a:srgbClr val="083F59"/>
                          </a:solidFill>
                          <a:latin typeface="+mn-lt"/>
                          <a:ea typeface="+mn-ea"/>
                          <a:cs typeface="+mn-cs"/>
                        </a:rPr>
                        <a:t> Goals: </a:t>
                      </a:r>
                      <a:r>
                        <a:rPr lang="en-US" sz="2000" b="0" i="0" kern="1200" spc="0" dirty="0">
                          <a:solidFill>
                            <a:srgbClr val="083F59"/>
                          </a:solidFill>
                          <a:latin typeface="+mn-lt"/>
                          <a:ea typeface="+mn-ea"/>
                          <a:cs typeface="+mn-cs"/>
                        </a:rPr>
                        <a:t>Show how inclusion aligns with the company’s mission, values, and objectives, making it a strategic priority.</a:t>
                      </a:r>
                    </a:p>
                    <a:p>
                      <a:pPr marL="342900" indent="-342900">
                        <a:spcBef>
                          <a:spcPts val="600"/>
                        </a:spcBef>
                        <a:buFont typeface="Wingdings" panose="05000000000000000000" pitchFamily="2" charset="2"/>
                        <a:buChar char="q"/>
                      </a:pPr>
                      <a:endParaRPr lang="en-US"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dirty="0"/>
                    </a:p>
                  </a:txBody>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263684200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8EA8D1-EB8A-66A9-CF13-584F07713EAF}"/>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EF9DA46-3318-8C86-0ABC-714EEA1FAF14}"/>
              </a:ext>
            </a:extLst>
          </p:cNvPr>
          <p:cNvGraphicFramePr>
            <a:graphicFrameLocks noGrp="1"/>
          </p:cNvGraphicFramePr>
          <p:nvPr>
            <p:extLst>
              <p:ext uri="{D42A27DB-BD31-4B8C-83A1-F6EECF244321}">
                <p14:modId xmlns:p14="http://schemas.microsoft.com/office/powerpoint/2010/main" val="1216056361"/>
              </p:ext>
            </p:extLst>
          </p:nvPr>
        </p:nvGraphicFramePr>
        <p:xfrm>
          <a:off x="484056" y="409575"/>
          <a:ext cx="10984044" cy="5791200"/>
        </p:xfrm>
        <a:graphic>
          <a:graphicData uri="http://schemas.openxmlformats.org/drawingml/2006/table">
            <a:tbl>
              <a:tblPr firstRow="1" bandRow="1">
                <a:tableStyleId>{5C22544A-7EE6-4342-B048-85BDC9FD1C3A}</a:tableStyleId>
              </a:tblPr>
              <a:tblGrid>
                <a:gridCol w="10984044">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US" sz="2400" dirty="0"/>
                        <a:t>Unclear of Benefits to Company &amp; Employees</a:t>
                      </a:r>
                    </a:p>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Strategic Solutions &amp; Actions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DF4625"/>
                    </a:solidFill>
                  </a:tcPr>
                </a:tc>
                <a:extLst>
                  <a:ext uri="{0D108BD9-81ED-4DB2-BD59-A6C34878D82A}">
                    <a16:rowId xmlns:a16="http://schemas.microsoft.com/office/drawing/2014/main" val="4287822831"/>
                  </a:ext>
                </a:extLst>
              </a:tr>
              <a:tr h="370840">
                <a:tc>
                  <a:txBody>
                    <a:bodyPr/>
                    <a:lstStyle/>
                    <a:p>
                      <a:pPr marL="342900" indent="-342900">
                        <a:spcBef>
                          <a:spcPts val="600"/>
                        </a:spcBef>
                        <a:buFont typeface="Wingdings" panose="05000000000000000000" pitchFamily="2" charset="2"/>
                        <a:buChar char="ü"/>
                      </a:pPr>
                      <a:r>
                        <a:rPr lang="en-US" sz="2000" b="1" dirty="0">
                          <a:solidFill>
                            <a:srgbClr val="DF4625"/>
                          </a:solidFill>
                        </a:rPr>
                        <a:t>Educate on Employee Benefits</a:t>
                      </a:r>
                    </a:p>
                    <a:p>
                      <a:pPr marL="342900" indent="-342900">
                        <a:spcBef>
                          <a:spcPts val="600"/>
                        </a:spcBef>
                        <a:buFont typeface="Wingdings" panose="05000000000000000000" pitchFamily="2" charset="2"/>
                        <a:buChar char="q"/>
                      </a:pPr>
                      <a:r>
                        <a:rPr lang="en-US" sz="2000" b="1" i="0" kern="1200" spc="0" dirty="0">
                          <a:solidFill>
                            <a:srgbClr val="DF4625"/>
                          </a:solidFill>
                          <a:latin typeface="+mn-lt"/>
                          <a:ea typeface="+mn-ea"/>
                          <a:cs typeface="+mn-cs"/>
                        </a:rPr>
                        <a:t>Action: </a:t>
                      </a:r>
                      <a:r>
                        <a:rPr lang="en-US" sz="2000" b="1" i="0" kern="1200" spc="0" dirty="0">
                          <a:solidFill>
                            <a:srgbClr val="083F59"/>
                          </a:solidFill>
                          <a:latin typeface="+mn-lt"/>
                          <a:ea typeface="+mn-ea"/>
                          <a:cs typeface="+mn-cs"/>
                        </a:rPr>
                        <a:t>Boosting Morale and Engagement: </a:t>
                      </a:r>
                      <a:r>
                        <a:rPr lang="en-US" sz="2000" b="0" i="0" kern="1200" spc="0" dirty="0">
                          <a:solidFill>
                            <a:srgbClr val="083F59"/>
                          </a:solidFill>
                          <a:latin typeface="+mn-lt"/>
                          <a:ea typeface="+mn-ea"/>
                          <a:cs typeface="+mn-cs"/>
                        </a:rPr>
                        <a:t>Explain how employees feel more valued and motivated in an inclusive environment, leading to higher job satisfaction and loyalty.</a:t>
                      </a:r>
                    </a:p>
                    <a:p>
                      <a:pPr marL="342900" indent="-342900">
                        <a:spcBef>
                          <a:spcPts val="600"/>
                        </a:spcBef>
                        <a:buFont typeface="Wingdings" panose="05000000000000000000" pitchFamily="2" charset="2"/>
                        <a:buChar char="q"/>
                      </a:pPr>
                      <a:r>
                        <a:rPr lang="en-US" sz="2000" b="1" i="0" kern="1200" spc="0" dirty="0">
                          <a:solidFill>
                            <a:srgbClr val="DF4625"/>
                          </a:solidFill>
                          <a:latin typeface="+mn-lt"/>
                          <a:ea typeface="+mn-ea"/>
                          <a:cs typeface="+mn-cs"/>
                        </a:rPr>
                        <a:t>Action: </a:t>
                      </a:r>
                      <a:r>
                        <a:rPr lang="en-US" sz="2000" b="1" i="0" kern="1200" spc="0" dirty="0">
                          <a:solidFill>
                            <a:srgbClr val="083F59"/>
                          </a:solidFill>
                          <a:latin typeface="+mn-lt"/>
                          <a:ea typeface="+mn-ea"/>
                          <a:cs typeface="+mn-cs"/>
                        </a:rPr>
                        <a:t>Promote Talent Growth: </a:t>
                      </a:r>
                      <a:r>
                        <a:rPr lang="en-US" sz="2000" b="0" i="0" kern="1200" spc="0" dirty="0">
                          <a:solidFill>
                            <a:srgbClr val="083F59"/>
                          </a:solidFill>
                          <a:latin typeface="+mn-lt"/>
                          <a:ea typeface="+mn-ea"/>
                          <a:cs typeface="+mn-cs"/>
                        </a:rPr>
                        <a:t>Discuss how equality of opportunity helps individuals reach their full potential, which benefits both employees and the company.</a:t>
                      </a:r>
                    </a:p>
                    <a:p>
                      <a:pPr marL="342900" indent="-342900">
                        <a:spcBef>
                          <a:spcPts val="600"/>
                        </a:spcBef>
                        <a:buFont typeface="Wingdings" panose="05000000000000000000" pitchFamily="2" charset="2"/>
                        <a:buChar char="q"/>
                      </a:pPr>
                      <a:r>
                        <a:rPr lang="en-US" sz="2000" b="1" i="0" kern="1200" spc="0" dirty="0">
                          <a:solidFill>
                            <a:srgbClr val="DF4625"/>
                          </a:solidFill>
                          <a:latin typeface="+mn-lt"/>
                          <a:ea typeface="+mn-ea"/>
                          <a:cs typeface="+mn-cs"/>
                        </a:rPr>
                        <a:t>Action: </a:t>
                      </a:r>
                      <a:r>
                        <a:rPr lang="en-US" sz="2000" b="1" i="0" kern="1200" spc="0" dirty="0">
                          <a:solidFill>
                            <a:srgbClr val="083F59"/>
                          </a:solidFill>
                          <a:latin typeface="+mn-lt"/>
                          <a:ea typeface="+mn-ea"/>
                          <a:cs typeface="+mn-cs"/>
                        </a:rPr>
                        <a:t>Creating a Healthier Workplace: </a:t>
                      </a:r>
                      <a:r>
                        <a:rPr lang="en-US" sz="2000" b="0" i="0" kern="1200" spc="0" dirty="0">
                          <a:solidFill>
                            <a:srgbClr val="083F59"/>
                          </a:solidFill>
                          <a:latin typeface="+mn-lt"/>
                          <a:ea typeface="+mn-ea"/>
                          <a:cs typeface="+mn-cs"/>
                        </a:rPr>
                        <a:t>Highlight the link between inclusion, reduced workplace conflicts, and improved mental health and well-being.</a:t>
                      </a:r>
                    </a:p>
                    <a:p>
                      <a:pPr marL="342900" indent="-342900">
                        <a:spcBef>
                          <a:spcPts val="600"/>
                        </a:spcBef>
                        <a:buFont typeface="Wingdings" panose="05000000000000000000" pitchFamily="2" charset="2"/>
                        <a:buChar char="ü"/>
                      </a:pPr>
                      <a:r>
                        <a:rPr lang="en-US" sz="2000" b="1" kern="1200" dirty="0">
                          <a:solidFill>
                            <a:srgbClr val="DF4625"/>
                          </a:solidFill>
                          <a:latin typeface="+mn-lt"/>
                          <a:ea typeface="+mn-ea"/>
                          <a:cs typeface="+mn-cs"/>
                        </a:rPr>
                        <a:t>Educate on Manager Benefits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DF4625"/>
                          </a:solidFill>
                          <a:latin typeface="+mn-lt"/>
                          <a:ea typeface="+mn-ea"/>
                          <a:cs typeface="+mn-cs"/>
                        </a:rPr>
                        <a:t>Action: </a:t>
                      </a:r>
                      <a:r>
                        <a:rPr lang="en-IE" sz="2000" kern="1200" dirty="0">
                          <a:solidFill>
                            <a:schemeClr val="dk1"/>
                          </a:solidFill>
                          <a:effectLst/>
                          <a:latin typeface="+mn-lt"/>
                          <a:ea typeface="+mn-ea"/>
                          <a:cs typeface="+mn-cs"/>
                        </a:rPr>
                        <a:t>Hig</a:t>
                      </a:r>
                      <a:r>
                        <a:rPr lang="en-IE" sz="2000" b="0" i="0" kern="1200" spc="0" dirty="0">
                          <a:solidFill>
                            <a:srgbClr val="083F59"/>
                          </a:solidFill>
                          <a:latin typeface="+mn-lt"/>
                          <a:ea typeface="+mn-ea"/>
                          <a:cs typeface="+mn-cs"/>
                        </a:rPr>
                        <a:t>hlight how effective people management, including inclusion, enhances their reputation as leaders and contributes to career growth.</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DF4625"/>
                          </a:solidFill>
                          <a:latin typeface="+mn-lt"/>
                          <a:ea typeface="+mn-ea"/>
                          <a:cs typeface="+mn-cs"/>
                        </a:rPr>
                        <a:t>Action: </a:t>
                      </a:r>
                      <a:r>
                        <a:rPr lang="en-IE" sz="2000" b="0" i="0" kern="1200" spc="0" dirty="0">
                          <a:solidFill>
                            <a:srgbClr val="083F59"/>
                          </a:solidFill>
                          <a:latin typeface="+mn-lt"/>
                          <a:ea typeface="+mn-ea"/>
                          <a:cs typeface="+mn-cs"/>
                        </a:rPr>
                        <a:t>Emphasise that fairness and equality reduce the risks of discrimination claims, reputational damage, and regulatory penalties, protecting both the company and their roles as leaders.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DF4625"/>
                          </a:solidFill>
                          <a:latin typeface="+mn-lt"/>
                          <a:ea typeface="+mn-ea"/>
                          <a:cs typeface="+mn-cs"/>
                        </a:rPr>
                        <a:t>Action: </a:t>
                      </a:r>
                      <a:r>
                        <a:rPr lang="en-IE" sz="2000" b="0" i="0" kern="1200" spc="0" dirty="0">
                          <a:solidFill>
                            <a:srgbClr val="083F59"/>
                          </a:solidFill>
                          <a:latin typeface="+mn-lt"/>
                          <a:ea typeface="+mn-ea"/>
                          <a:cs typeface="+mn-cs"/>
                        </a:rPr>
                        <a:t>Celebrate and reward managers who demonstrate strong inclusive practices, reinforcing the importance of fairness and equality as key leadership traits.</a:t>
                      </a:r>
                      <a:endParaRPr lang="en-US"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1050501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30E928-4BA6-E54A-0981-A40ADDD97690}"/>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C091273-203A-2222-2607-FCAE00248ABF}"/>
              </a:ext>
            </a:extLst>
          </p:cNvPr>
          <p:cNvSpPr>
            <a:spLocks noGrp="1"/>
          </p:cNvSpPr>
          <p:nvPr>
            <p:ph type="body" sz="quarter" idx="16"/>
          </p:nvPr>
        </p:nvSpPr>
        <p:spPr>
          <a:xfrm>
            <a:off x="4476420" y="692917"/>
            <a:ext cx="7163130" cy="4575612"/>
          </a:xfrm>
        </p:spPr>
        <p:txBody>
          <a:bodyPr>
            <a:normAutofit fontScale="47500" lnSpcReduction="20000"/>
          </a:bodyPr>
          <a:lstStyle/>
          <a:p>
            <a:pPr>
              <a:lnSpc>
                <a:spcPct val="120000"/>
              </a:lnSpc>
            </a:pPr>
            <a:r>
              <a:rPr lang="en-US" sz="7500" b="1" dirty="0"/>
              <a:t>Address Workplace Barriers to Inclusivity</a:t>
            </a:r>
          </a:p>
          <a:p>
            <a:pPr>
              <a:lnSpc>
                <a:spcPct val="120000"/>
              </a:lnSpc>
            </a:pPr>
            <a:endParaRPr lang="en-US" b="1" dirty="0"/>
          </a:p>
          <a:p>
            <a:pPr marL="914400" indent="-914400">
              <a:lnSpc>
                <a:spcPct val="120000"/>
              </a:lnSpc>
              <a:buFont typeface="+mj-lt"/>
              <a:buAutoNum type="arabicPeriod"/>
            </a:pPr>
            <a:r>
              <a:rPr lang="en-US" b="1" dirty="0"/>
              <a:t>Assess the Survey Results </a:t>
            </a:r>
            <a:r>
              <a:rPr lang="en-US" dirty="0"/>
              <a:t>to discover Inclusivity, Barriers, Issues And Priorities</a:t>
            </a:r>
          </a:p>
          <a:p>
            <a:pPr marL="914400" indent="-914400">
              <a:lnSpc>
                <a:spcPct val="120000"/>
              </a:lnSpc>
              <a:buFont typeface="+mj-lt"/>
              <a:buAutoNum type="arabicPeriod"/>
            </a:pPr>
            <a:r>
              <a:rPr lang="en-US" b="1" dirty="0"/>
              <a:t>Develop An Inclusive Strategy </a:t>
            </a:r>
            <a:r>
              <a:rPr lang="en-US" dirty="0"/>
              <a:t>Supported by an Action Plan and Inclusive Policies</a:t>
            </a:r>
          </a:p>
          <a:p>
            <a:pPr marL="914400" indent="-914400">
              <a:lnSpc>
                <a:spcPct val="120000"/>
              </a:lnSpc>
              <a:buFont typeface="+mj-lt"/>
              <a:buAutoNum type="arabicPeriod"/>
            </a:pPr>
            <a:r>
              <a:rPr lang="en-US" b="1" dirty="0"/>
              <a:t>Provide Resources and Supports </a:t>
            </a:r>
            <a:r>
              <a:rPr lang="en-US" dirty="0"/>
              <a:t>Systematically to Management, Leaders, Teams And Employees to Facilitate an Inclusive Workplace Culture</a:t>
            </a:r>
          </a:p>
        </p:txBody>
      </p:sp>
      <p:sp>
        <p:nvSpPr>
          <p:cNvPr id="5" name="Text Placeholder 4">
            <a:extLst>
              <a:ext uri="{FF2B5EF4-FFF2-40B4-BE49-F238E27FC236}">
                <a16:creationId xmlns:a16="http://schemas.microsoft.com/office/drawing/2014/main" id="{25BA71D2-F2C3-9905-E216-3026600FD9EB}"/>
              </a:ext>
            </a:extLst>
          </p:cNvPr>
          <p:cNvSpPr>
            <a:spLocks noGrp="1"/>
          </p:cNvSpPr>
          <p:nvPr>
            <p:ph type="body" sz="quarter" idx="17"/>
          </p:nvPr>
        </p:nvSpPr>
        <p:spPr/>
        <p:txBody>
          <a:bodyPr/>
          <a:lstStyle/>
          <a:p>
            <a:r>
              <a:rPr lang="en-IE" dirty="0"/>
              <a:t>02</a:t>
            </a:r>
          </a:p>
        </p:txBody>
      </p:sp>
    </p:spTree>
    <p:extLst>
      <p:ext uri="{BB962C8B-B14F-4D97-AF65-F5344CB8AC3E}">
        <p14:creationId xmlns:p14="http://schemas.microsoft.com/office/powerpoint/2010/main" val="277890414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D97473-AD20-9F23-D129-2CB6D3490614}"/>
            </a:ext>
          </a:extLst>
        </p:cNvPr>
        <p:cNvGrpSpPr/>
        <p:nvPr/>
      </p:nvGrpSpPr>
      <p:grpSpPr>
        <a:xfrm>
          <a:off x="0" y="0"/>
          <a:ext cx="0" cy="0"/>
          <a:chOff x="0" y="0"/>
          <a:chExt cx="0" cy="0"/>
        </a:xfrm>
      </p:grpSpPr>
      <p:sp>
        <p:nvSpPr>
          <p:cNvPr id="6" name="TextBox 5">
            <a:extLst>
              <a:ext uri="{FF2B5EF4-FFF2-40B4-BE49-F238E27FC236}">
                <a16:creationId xmlns:a16="http://schemas.microsoft.com/office/drawing/2014/main" id="{4ABD4DE0-9D42-ACB5-3E8A-9A4D1674A258}"/>
              </a:ext>
            </a:extLst>
          </p:cNvPr>
          <p:cNvSpPr txBox="1"/>
          <p:nvPr/>
        </p:nvSpPr>
        <p:spPr>
          <a:xfrm>
            <a:off x="4114802" y="707357"/>
            <a:ext cx="7678640" cy="2585323"/>
          </a:xfrm>
          <a:prstGeom prst="rect">
            <a:avLst/>
          </a:prstGeom>
          <a:noFill/>
        </p:spPr>
        <p:txBody>
          <a:bodyPr wrap="square" rtlCol="0">
            <a:spAutoFit/>
          </a:bodyPr>
          <a:lstStyle/>
          <a:p>
            <a:r>
              <a:rPr lang="en-US" b="1" dirty="0">
                <a:solidFill>
                  <a:srgbClr val="083F59"/>
                </a:solidFill>
              </a:rPr>
              <a:t>Guide: Diversity Management That Works </a:t>
            </a:r>
            <a:r>
              <a:rPr lang="en-US" dirty="0">
                <a:solidFill>
                  <a:srgbClr val="083F59"/>
                </a:solidFill>
              </a:rPr>
              <a:t>developed by </a:t>
            </a:r>
          </a:p>
          <a:p>
            <a:r>
              <a:rPr lang="en-US" dirty="0">
                <a:solidFill>
                  <a:srgbClr val="083F59"/>
                </a:solidFill>
              </a:rPr>
              <a:t>The</a:t>
            </a:r>
            <a:r>
              <a:rPr lang="en-US" b="1" dirty="0">
                <a:solidFill>
                  <a:srgbClr val="083F59"/>
                </a:solidFill>
              </a:rPr>
              <a:t> </a:t>
            </a:r>
            <a:r>
              <a:rPr lang="en-US" dirty="0">
                <a:solidFill>
                  <a:srgbClr val="083F59"/>
                </a:solidFill>
              </a:rPr>
              <a:t>Chartered Institute of Personnel and Development</a:t>
            </a:r>
            <a:r>
              <a:rPr lang="en-IE" dirty="0">
                <a:solidFill>
                  <a:srgbClr val="083F59"/>
                </a:solidFill>
              </a:rPr>
              <a:t> (CIPD) to help facilitate businesses in D&amp;I Management. Topics include;</a:t>
            </a:r>
          </a:p>
          <a:p>
            <a:pPr marL="285750" indent="-285750">
              <a:buFont typeface="Wingdings" panose="05000000000000000000" pitchFamily="2" charset="2"/>
              <a:buChar char="v"/>
            </a:pPr>
            <a:r>
              <a:rPr lang="en-IE" dirty="0">
                <a:solidFill>
                  <a:srgbClr val="083F59"/>
                </a:solidFill>
              </a:rPr>
              <a:t>How to Plug Huge D&amp;I Gaps</a:t>
            </a:r>
          </a:p>
          <a:p>
            <a:pPr marL="285750" indent="-285750">
              <a:buFont typeface="Wingdings" panose="05000000000000000000" pitchFamily="2" charset="2"/>
              <a:buChar char="v"/>
            </a:pPr>
            <a:r>
              <a:rPr lang="en-IE" dirty="0">
                <a:solidFill>
                  <a:srgbClr val="083F59"/>
                </a:solidFill>
              </a:rPr>
              <a:t>How to Build an Inclusive Leadership Culture</a:t>
            </a:r>
          </a:p>
          <a:p>
            <a:pPr marL="285750" indent="-285750">
              <a:buFont typeface="Wingdings" panose="05000000000000000000" pitchFamily="2" charset="2"/>
              <a:buChar char="v"/>
            </a:pPr>
            <a:r>
              <a:rPr lang="en-IE" dirty="0">
                <a:solidFill>
                  <a:srgbClr val="083F59"/>
                </a:solidFill>
              </a:rPr>
              <a:t>Different Training Interventions</a:t>
            </a:r>
          </a:p>
          <a:p>
            <a:pPr marL="285750" indent="-285750">
              <a:buFont typeface="Wingdings" panose="05000000000000000000" pitchFamily="2" charset="2"/>
              <a:buChar char="v"/>
            </a:pPr>
            <a:r>
              <a:rPr lang="en-IE" dirty="0">
                <a:solidFill>
                  <a:srgbClr val="083F59"/>
                </a:solidFill>
              </a:rPr>
              <a:t>Effective Training Methods and What to Avoid</a:t>
            </a:r>
            <a:endParaRPr lang="en-US" dirty="0">
              <a:solidFill>
                <a:srgbClr val="083F59"/>
              </a:solidFill>
            </a:endParaRPr>
          </a:p>
          <a:p>
            <a:r>
              <a:rPr lang="en-IE" dirty="0">
                <a:solidFill>
                  <a:srgbClr val="083F59"/>
                </a:solidFill>
                <a:hlinkClick r:id="rId2"/>
              </a:rPr>
              <a:t>https://www.cipd.org/globalassets/media/knowledge/knowledge-hub/reports/7926-diversity-and-inclusion-report-revised_tcm18-65334.pdf</a:t>
            </a:r>
            <a:r>
              <a:rPr lang="en-IE" dirty="0">
                <a:solidFill>
                  <a:srgbClr val="083F59"/>
                </a:solidFill>
              </a:rPr>
              <a:t> </a:t>
            </a:r>
          </a:p>
        </p:txBody>
      </p:sp>
      <p:sp>
        <p:nvSpPr>
          <p:cNvPr id="8" name="TextBox 7">
            <a:extLst>
              <a:ext uri="{FF2B5EF4-FFF2-40B4-BE49-F238E27FC236}">
                <a16:creationId xmlns:a16="http://schemas.microsoft.com/office/drawing/2014/main" id="{E892BC33-4E1C-E00D-31EA-1665EB75857F}"/>
              </a:ext>
            </a:extLst>
          </p:cNvPr>
          <p:cNvSpPr txBox="1"/>
          <p:nvPr/>
        </p:nvSpPr>
        <p:spPr>
          <a:xfrm>
            <a:off x="4114802" y="3741793"/>
            <a:ext cx="6650879" cy="2031325"/>
          </a:xfrm>
          <a:prstGeom prst="rect">
            <a:avLst/>
          </a:prstGeom>
          <a:noFill/>
        </p:spPr>
        <p:txBody>
          <a:bodyPr wrap="square" rtlCol="0">
            <a:spAutoFit/>
          </a:bodyPr>
          <a:lstStyle/>
          <a:p>
            <a:pPr algn="l"/>
            <a:r>
              <a:rPr lang="en-IE" dirty="0">
                <a:solidFill>
                  <a:srgbClr val="083F59"/>
                </a:solidFill>
              </a:rPr>
              <a:t>This Publication provides </a:t>
            </a:r>
            <a:r>
              <a:rPr lang="en-US" dirty="0">
                <a:solidFill>
                  <a:srgbClr val="083F59"/>
                </a:solidFill>
              </a:rPr>
              <a:t>statistics to highlight stark inequalities that exist within the employment market. It explores barriers and opportunities employees and companies face along with a suite of tangible actions that can make a real difference in building inclusive workplaces. </a:t>
            </a:r>
            <a:endParaRPr lang="en-IE" dirty="0">
              <a:solidFill>
                <a:srgbClr val="083F59"/>
              </a:solidFill>
            </a:endParaRPr>
          </a:p>
          <a:p>
            <a:pPr algn="l"/>
            <a:r>
              <a:rPr lang="en-US" b="0" i="0" dirty="0">
                <a:solidFill>
                  <a:srgbClr val="555555"/>
                </a:solidFill>
                <a:effectLst/>
                <a:latin typeface="AvenirNext-Regular"/>
                <a:hlinkClick r:id="rId3"/>
              </a:rPr>
              <a:t>https://bitc.ie/wp-content/uploads/2024/07/BITCI-Diversity-and-Inclusion-in-Focus-report.pdf</a:t>
            </a:r>
            <a:r>
              <a:rPr lang="en-US" b="0" i="0" dirty="0">
                <a:solidFill>
                  <a:srgbClr val="555555"/>
                </a:solidFill>
                <a:effectLst/>
                <a:latin typeface="AvenirNext-Regular"/>
              </a:rPr>
              <a:t> </a:t>
            </a:r>
            <a:endParaRPr lang="en-IE" dirty="0">
              <a:solidFill>
                <a:srgbClr val="083F59"/>
              </a:solidFill>
            </a:endParaRPr>
          </a:p>
        </p:txBody>
      </p:sp>
      <p:sp>
        <p:nvSpPr>
          <p:cNvPr id="10" name="TextBox 9">
            <a:extLst>
              <a:ext uri="{FF2B5EF4-FFF2-40B4-BE49-F238E27FC236}">
                <a16:creationId xmlns:a16="http://schemas.microsoft.com/office/drawing/2014/main" id="{803210B4-3DF3-C342-C024-D2CC8837C8A0}"/>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cxnSp>
        <p:nvCxnSpPr>
          <p:cNvPr id="11" name="Straight Connector 10">
            <a:extLst>
              <a:ext uri="{FF2B5EF4-FFF2-40B4-BE49-F238E27FC236}">
                <a16:creationId xmlns:a16="http://schemas.microsoft.com/office/drawing/2014/main" id="{7AB005F5-F97D-3520-3162-A7328D9F3EB4}"/>
              </a:ext>
            </a:extLst>
          </p:cNvPr>
          <p:cNvCxnSpPr>
            <a:cxnSpLocks/>
          </p:cNvCxnSpPr>
          <p:nvPr/>
        </p:nvCxnSpPr>
        <p:spPr>
          <a:xfrm flipH="1">
            <a:off x="433034" y="3569679"/>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CAC4C28C-14DA-1683-414F-54A15B070685}"/>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42129" y="524775"/>
            <a:ext cx="2471354" cy="2724149"/>
          </a:xfrm>
          <a:prstGeom prst="rect">
            <a:avLst/>
          </a:prstGeom>
        </p:spPr>
      </p:pic>
      <p:pic>
        <p:nvPicPr>
          <p:cNvPr id="15" name="Picture 14">
            <a:extLst>
              <a:ext uri="{FF2B5EF4-FFF2-40B4-BE49-F238E27FC236}">
                <a16:creationId xmlns:a16="http://schemas.microsoft.com/office/drawing/2014/main" id="{1EB741EE-800E-0CA3-9568-B674658590B1}"/>
              </a:ext>
            </a:extLst>
          </p:cNvPr>
          <p:cNvPicPr>
            <a:picLocks noChangeAspect="1"/>
          </p:cNvPicPr>
          <p:nvPr/>
        </p:nvPicPr>
        <p:blipFill>
          <a:blip r:embed="rId5" cstate="email">
            <a:extLst>
              <a:ext uri="{28A0092B-C50C-407E-A947-70E740481C1C}">
                <a14:useLocalDpi xmlns:a14="http://schemas.microsoft.com/office/drawing/2010/main"/>
              </a:ext>
            </a:extLst>
          </a:blip>
          <a:srcRect l="3573" r="3573"/>
          <a:stretch/>
        </p:blipFill>
        <p:spPr>
          <a:xfrm>
            <a:off x="1242128" y="3605581"/>
            <a:ext cx="2471355" cy="2627601"/>
          </a:xfrm>
          <a:prstGeom prst="rect">
            <a:avLst/>
          </a:prstGeom>
        </p:spPr>
      </p:pic>
    </p:spTree>
    <p:extLst>
      <p:ext uri="{BB962C8B-B14F-4D97-AF65-F5344CB8AC3E}">
        <p14:creationId xmlns:p14="http://schemas.microsoft.com/office/powerpoint/2010/main" val="338171608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7F69C5-542D-9A79-C0FF-E5058BC280E3}"/>
            </a:ext>
          </a:extLst>
        </p:cNvPr>
        <p:cNvGrpSpPr/>
        <p:nvPr/>
      </p:nvGrpSpPr>
      <p:grpSpPr>
        <a:xfrm>
          <a:off x="0" y="0"/>
          <a:ext cx="0" cy="0"/>
          <a:chOff x="0" y="0"/>
          <a:chExt cx="0" cy="0"/>
        </a:xfrm>
      </p:grpSpPr>
      <p:sp>
        <p:nvSpPr>
          <p:cNvPr id="8" name="TextBox 7">
            <a:extLst>
              <a:ext uri="{FF2B5EF4-FFF2-40B4-BE49-F238E27FC236}">
                <a16:creationId xmlns:a16="http://schemas.microsoft.com/office/drawing/2014/main" id="{93E4EDD7-F704-5BD1-90AC-6E8E51798F04}"/>
              </a:ext>
            </a:extLst>
          </p:cNvPr>
          <p:cNvSpPr txBox="1"/>
          <p:nvPr/>
        </p:nvSpPr>
        <p:spPr>
          <a:xfrm>
            <a:off x="3733634" y="646261"/>
            <a:ext cx="7439191" cy="2523768"/>
          </a:xfrm>
          <a:prstGeom prst="rect">
            <a:avLst/>
          </a:prstGeom>
          <a:noFill/>
        </p:spPr>
        <p:txBody>
          <a:bodyPr wrap="square" rtlCol="0">
            <a:spAutoFit/>
          </a:bodyPr>
          <a:lstStyle/>
          <a:p>
            <a:r>
              <a:rPr lang="en-IE" b="1" dirty="0">
                <a:solidFill>
                  <a:srgbClr val="083F59"/>
                </a:solidFill>
              </a:rPr>
              <a:t>Report: Bridging the Inclusion Gap</a:t>
            </a:r>
          </a:p>
          <a:p>
            <a:r>
              <a:rPr lang="en-US" b="1" dirty="0">
                <a:solidFill>
                  <a:srgbClr val="083F59"/>
                </a:solidFill>
              </a:rPr>
              <a:t>Reports the  diversity profile of 60 companies with over 150,000 employees providing key data on inequality in Irish society. </a:t>
            </a:r>
          </a:p>
          <a:p>
            <a:pPr marL="285750" indent="-285750">
              <a:buFont typeface="Arial" panose="020B0604020202020204" pitchFamily="34" charset="0"/>
              <a:buChar char="•"/>
            </a:pPr>
            <a:r>
              <a:rPr lang="en-US" dirty="0">
                <a:solidFill>
                  <a:srgbClr val="083F59"/>
                </a:solidFill>
              </a:rPr>
              <a:t>Business Case for Inclusion (e.g., ROI and Reputation)</a:t>
            </a:r>
          </a:p>
          <a:p>
            <a:pPr marL="285750" indent="-285750">
              <a:buFont typeface="Arial" panose="020B0604020202020204" pitchFamily="34" charset="0"/>
              <a:buChar char="•"/>
            </a:pPr>
            <a:r>
              <a:rPr lang="en-US" dirty="0">
                <a:solidFill>
                  <a:srgbClr val="083F59"/>
                </a:solidFill>
              </a:rPr>
              <a:t>Understand Key  Performance Indicators</a:t>
            </a:r>
          </a:p>
          <a:p>
            <a:pPr marL="285750" indent="-285750">
              <a:buFont typeface="Arial" panose="020B0604020202020204" pitchFamily="34" charset="0"/>
              <a:buChar char="•"/>
            </a:pPr>
            <a:r>
              <a:rPr lang="en-US" dirty="0">
                <a:solidFill>
                  <a:srgbClr val="083F59"/>
                </a:solidFill>
              </a:rPr>
              <a:t>Progress Against Commitments</a:t>
            </a:r>
          </a:p>
          <a:p>
            <a:pPr marL="285750" indent="-285750">
              <a:buFont typeface="Arial" panose="020B0604020202020204" pitchFamily="34" charset="0"/>
              <a:buChar char="•"/>
            </a:pPr>
            <a:r>
              <a:rPr lang="en-US" dirty="0">
                <a:solidFill>
                  <a:srgbClr val="083F59"/>
                </a:solidFill>
              </a:rPr>
              <a:t>How to Progress into the Future</a:t>
            </a:r>
          </a:p>
          <a:p>
            <a:r>
              <a:rPr lang="en-IE" sz="1600" dirty="0">
                <a:solidFill>
                  <a:srgbClr val="083F59"/>
                </a:solidFill>
                <a:hlinkClick r:id="rId2"/>
              </a:rPr>
              <a:t>https://bitc.ie/wp-content/uploads/2024/07/Elevate-Report-2024-v10-Updated-17-06-1.pdf</a:t>
            </a:r>
            <a:r>
              <a:rPr lang="en-IE" sz="1600" dirty="0">
                <a:solidFill>
                  <a:srgbClr val="083F59"/>
                </a:solidFill>
              </a:rPr>
              <a:t> </a:t>
            </a:r>
          </a:p>
        </p:txBody>
      </p:sp>
      <p:sp>
        <p:nvSpPr>
          <p:cNvPr id="12" name="TextBox 11">
            <a:extLst>
              <a:ext uri="{FF2B5EF4-FFF2-40B4-BE49-F238E27FC236}">
                <a16:creationId xmlns:a16="http://schemas.microsoft.com/office/drawing/2014/main" id="{6ECAFED3-79EA-F54A-E471-140D961F8978}"/>
              </a:ext>
            </a:extLst>
          </p:cNvPr>
          <p:cNvSpPr txBox="1"/>
          <p:nvPr/>
        </p:nvSpPr>
        <p:spPr>
          <a:xfrm>
            <a:off x="3729666" y="3707664"/>
            <a:ext cx="8138484" cy="2308324"/>
          </a:xfrm>
          <a:prstGeom prst="rect">
            <a:avLst/>
          </a:prstGeom>
          <a:noFill/>
        </p:spPr>
        <p:txBody>
          <a:bodyPr wrap="square" rtlCol="0">
            <a:spAutoFit/>
          </a:bodyPr>
          <a:lstStyle/>
          <a:p>
            <a:r>
              <a:rPr lang="en-IE" b="1" dirty="0">
                <a:solidFill>
                  <a:srgbClr val="083F59"/>
                </a:solidFill>
              </a:rPr>
              <a:t>GUIDE: Company Findings on Diversity &amp; Inclusion in the Workplace</a:t>
            </a:r>
            <a:endParaRPr lang="en-US" b="1" dirty="0">
              <a:solidFill>
                <a:srgbClr val="083F59"/>
              </a:solidFill>
            </a:endParaRPr>
          </a:p>
          <a:p>
            <a:pPr marL="285750" indent="-285750">
              <a:buFont typeface="Arial" panose="020B0604020202020204" pitchFamily="34" charset="0"/>
              <a:buChar char="•"/>
            </a:pPr>
            <a:r>
              <a:rPr lang="en-US" dirty="0">
                <a:solidFill>
                  <a:srgbClr val="083F59"/>
                </a:solidFill>
              </a:rPr>
              <a:t>This survey report provides an overview of what employers are currently doing to improve inclusion and diversity in their workplaces and the practices they have found to be effective. It also highlights where more action is needed in terms of leadership and management and provides recommendations on how to address challenges.</a:t>
            </a:r>
            <a:endParaRPr lang="en-IE" dirty="0">
              <a:solidFill>
                <a:srgbClr val="083F59"/>
              </a:solidFill>
              <a:highlight>
                <a:srgbClr val="FFFF00"/>
              </a:highlight>
            </a:endParaRPr>
          </a:p>
          <a:p>
            <a:r>
              <a:rPr lang="en-IE" dirty="0">
                <a:solidFill>
                  <a:srgbClr val="083F59"/>
                </a:solidFill>
                <a:hlinkClick r:id="rId3"/>
              </a:rPr>
              <a:t>https://www.cipd.org/globalassets/media/knowledge/knowledge-hub/reports/2023-pdfs/inclusion-at-work-exec-summary_tcm18-112951.pdf</a:t>
            </a:r>
            <a:r>
              <a:rPr lang="en-IE" dirty="0">
                <a:solidFill>
                  <a:srgbClr val="083F59"/>
                </a:solidFill>
              </a:rPr>
              <a:t> </a:t>
            </a:r>
          </a:p>
        </p:txBody>
      </p:sp>
      <p:cxnSp>
        <p:nvCxnSpPr>
          <p:cNvPr id="13" name="Straight Connector 12">
            <a:extLst>
              <a:ext uri="{FF2B5EF4-FFF2-40B4-BE49-F238E27FC236}">
                <a16:creationId xmlns:a16="http://schemas.microsoft.com/office/drawing/2014/main" id="{B37A1CAC-E978-9038-1E2D-0C548D854612}"/>
              </a:ext>
            </a:extLst>
          </p:cNvPr>
          <p:cNvCxnSpPr>
            <a:cxnSpLocks/>
          </p:cNvCxnSpPr>
          <p:nvPr/>
        </p:nvCxnSpPr>
        <p:spPr>
          <a:xfrm flipH="1">
            <a:off x="433034" y="3533775"/>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69383356-8AC9-42FA-8633-FC6C3CD5C20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38532" y="739596"/>
            <a:ext cx="2471443" cy="2010323"/>
          </a:xfrm>
          <a:prstGeom prst="rect">
            <a:avLst/>
          </a:prstGeom>
        </p:spPr>
      </p:pic>
      <p:pic>
        <p:nvPicPr>
          <p:cNvPr id="7" name="Picture 6">
            <a:extLst>
              <a:ext uri="{FF2B5EF4-FFF2-40B4-BE49-F238E27FC236}">
                <a16:creationId xmlns:a16="http://schemas.microsoft.com/office/drawing/2014/main" id="{51E50A84-9424-7EA8-1C64-76D543D0CD0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10739" y="3635499"/>
            <a:ext cx="2599236" cy="2306822"/>
          </a:xfrm>
          <a:prstGeom prst="rect">
            <a:avLst/>
          </a:prstGeom>
        </p:spPr>
      </p:pic>
      <p:sp>
        <p:nvSpPr>
          <p:cNvPr id="2" name="TextBox 1">
            <a:extLst>
              <a:ext uri="{FF2B5EF4-FFF2-40B4-BE49-F238E27FC236}">
                <a16:creationId xmlns:a16="http://schemas.microsoft.com/office/drawing/2014/main" id="{8CDCB091-CE94-D025-6E16-7CD94CB59ADE}"/>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Tree>
    <p:extLst>
      <p:ext uri="{BB962C8B-B14F-4D97-AF65-F5344CB8AC3E}">
        <p14:creationId xmlns:p14="http://schemas.microsoft.com/office/powerpoint/2010/main" val="15007724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34AE96E-6901-C98A-B123-A695711F15FE}"/>
              </a:ext>
            </a:extLst>
          </p:cNvPr>
          <p:cNvPicPr>
            <a:picLocks noChangeAspect="1"/>
          </p:cNvPicPr>
          <p:nvPr/>
        </p:nvPicPr>
        <p:blipFill>
          <a:blip r:embed="rId2"/>
          <a:stretch>
            <a:fillRect/>
          </a:stretch>
        </p:blipFill>
        <p:spPr>
          <a:xfrm>
            <a:off x="6453022" y="411358"/>
            <a:ext cx="2381582" cy="3000794"/>
          </a:xfrm>
          <a:prstGeom prst="rect">
            <a:avLst/>
          </a:prstGeom>
        </p:spPr>
      </p:pic>
      <p:pic>
        <p:nvPicPr>
          <p:cNvPr id="7" name="Picture 6">
            <a:extLst>
              <a:ext uri="{FF2B5EF4-FFF2-40B4-BE49-F238E27FC236}">
                <a16:creationId xmlns:a16="http://schemas.microsoft.com/office/drawing/2014/main" id="{F827E5F4-6B9C-2E35-BA79-38C78605A767}"/>
              </a:ext>
            </a:extLst>
          </p:cNvPr>
          <p:cNvPicPr>
            <a:picLocks noChangeAspect="1"/>
          </p:cNvPicPr>
          <p:nvPr/>
        </p:nvPicPr>
        <p:blipFill>
          <a:blip r:embed="rId3" cstate="email">
            <a:extLst>
              <a:ext uri="{28A0092B-C50C-407E-A947-70E740481C1C}">
                <a14:useLocalDpi xmlns:a14="http://schemas.microsoft.com/office/drawing/2010/main"/>
              </a:ext>
            </a:extLst>
          </a:blip>
          <a:srcRect l="15918"/>
          <a:stretch/>
        </p:blipFill>
        <p:spPr>
          <a:xfrm>
            <a:off x="690858" y="428206"/>
            <a:ext cx="2381583" cy="3000794"/>
          </a:xfrm>
          <a:prstGeom prst="rect">
            <a:avLst/>
          </a:prstGeom>
        </p:spPr>
      </p:pic>
      <p:sp>
        <p:nvSpPr>
          <p:cNvPr id="8" name="TextBox 7">
            <a:extLst>
              <a:ext uri="{FF2B5EF4-FFF2-40B4-BE49-F238E27FC236}">
                <a16:creationId xmlns:a16="http://schemas.microsoft.com/office/drawing/2014/main" id="{A5C43669-1DC7-7B61-CFB9-400A66782774}"/>
              </a:ext>
            </a:extLst>
          </p:cNvPr>
          <p:cNvSpPr txBox="1"/>
          <p:nvPr/>
        </p:nvSpPr>
        <p:spPr>
          <a:xfrm>
            <a:off x="3072441" y="428206"/>
            <a:ext cx="2785767" cy="2862322"/>
          </a:xfrm>
          <a:prstGeom prst="rect">
            <a:avLst/>
          </a:prstGeom>
          <a:noFill/>
        </p:spPr>
        <p:txBody>
          <a:bodyPr wrap="square" rtlCol="0">
            <a:spAutoFit/>
          </a:bodyPr>
          <a:lstStyle/>
          <a:p>
            <a:r>
              <a:rPr lang="en-IE" b="1" dirty="0">
                <a:solidFill>
                  <a:srgbClr val="083F59"/>
                </a:solidFill>
              </a:rPr>
              <a:t>GUIDE: How to Facilitate Meaningful Conversations on Race</a:t>
            </a:r>
          </a:p>
          <a:p>
            <a:pPr marL="285750" indent="-285750">
              <a:buFont typeface="Arial" panose="020B0604020202020204" pitchFamily="34" charset="0"/>
              <a:buChar char="•"/>
            </a:pPr>
            <a:r>
              <a:rPr lang="en-IE" dirty="0">
                <a:solidFill>
                  <a:srgbClr val="083F59"/>
                </a:solidFill>
              </a:rPr>
              <a:t>Cross Culture Learning</a:t>
            </a:r>
          </a:p>
          <a:p>
            <a:pPr marL="285750" indent="-285750">
              <a:buFont typeface="Arial" panose="020B0604020202020204" pitchFamily="34" charset="0"/>
              <a:buChar char="•"/>
            </a:pPr>
            <a:r>
              <a:rPr lang="en-IE" dirty="0">
                <a:solidFill>
                  <a:srgbClr val="083F59"/>
                </a:solidFill>
              </a:rPr>
              <a:t>Aligning Policies &amp; Processes</a:t>
            </a:r>
          </a:p>
          <a:p>
            <a:pPr marL="285750" indent="-285750">
              <a:buFont typeface="Arial" panose="020B0604020202020204" pitchFamily="34" charset="0"/>
              <a:buChar char="•"/>
            </a:pPr>
            <a:r>
              <a:rPr lang="en-IE" dirty="0">
                <a:solidFill>
                  <a:srgbClr val="083F59"/>
                </a:solidFill>
              </a:rPr>
              <a:t>Calling Out Inappropriate Conduct</a:t>
            </a:r>
          </a:p>
          <a:p>
            <a:r>
              <a:rPr lang="en-US" dirty="0">
                <a:solidFill>
                  <a:srgbClr val="702E8C"/>
                </a:solidFill>
              </a:rPr>
              <a:t>(See resource on the course page)</a:t>
            </a:r>
            <a:endParaRPr lang="en-IE" dirty="0">
              <a:solidFill>
                <a:srgbClr val="083F59"/>
              </a:solidFill>
              <a:highlight>
                <a:srgbClr val="FFFF00"/>
              </a:highlight>
            </a:endParaRPr>
          </a:p>
        </p:txBody>
      </p:sp>
      <p:sp>
        <p:nvSpPr>
          <p:cNvPr id="11" name="Rectangle 10">
            <a:extLst>
              <a:ext uri="{FF2B5EF4-FFF2-40B4-BE49-F238E27FC236}">
                <a16:creationId xmlns:a16="http://schemas.microsoft.com/office/drawing/2014/main" id="{633EE6F1-EB30-EC5D-B420-692C906F3B34}"/>
              </a:ext>
            </a:extLst>
          </p:cNvPr>
          <p:cNvSpPr/>
          <p:nvPr/>
        </p:nvSpPr>
        <p:spPr>
          <a:xfrm>
            <a:off x="690858" y="3590925"/>
            <a:ext cx="2471442" cy="2171700"/>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dirty="0"/>
              <a:t>How to Create a D&amp;I Strategy and Develop a Positive Work Environment</a:t>
            </a:r>
          </a:p>
        </p:txBody>
      </p:sp>
      <p:sp>
        <p:nvSpPr>
          <p:cNvPr id="12" name="TextBox 11">
            <a:extLst>
              <a:ext uri="{FF2B5EF4-FFF2-40B4-BE49-F238E27FC236}">
                <a16:creationId xmlns:a16="http://schemas.microsoft.com/office/drawing/2014/main" id="{916DBF0B-22D8-2887-FE44-45EBB3C569C5}"/>
              </a:ext>
            </a:extLst>
          </p:cNvPr>
          <p:cNvSpPr txBox="1"/>
          <p:nvPr/>
        </p:nvSpPr>
        <p:spPr>
          <a:xfrm>
            <a:off x="3224841" y="3510172"/>
            <a:ext cx="2785767" cy="2862322"/>
          </a:xfrm>
          <a:prstGeom prst="rect">
            <a:avLst/>
          </a:prstGeom>
          <a:noFill/>
        </p:spPr>
        <p:txBody>
          <a:bodyPr wrap="square" rtlCol="0">
            <a:spAutoFit/>
          </a:bodyPr>
          <a:lstStyle/>
          <a:p>
            <a:r>
              <a:rPr lang="en-IE" b="1" dirty="0">
                <a:solidFill>
                  <a:srgbClr val="083F59"/>
                </a:solidFill>
              </a:rPr>
              <a:t>GUIDE: How to </a:t>
            </a:r>
            <a:r>
              <a:rPr lang="en-US" b="1" dirty="0">
                <a:solidFill>
                  <a:srgbClr val="083F59"/>
                </a:solidFill>
              </a:rPr>
              <a:t>Create a D&amp;I Strategy </a:t>
            </a:r>
          </a:p>
          <a:p>
            <a:pPr marL="285750" indent="-285750">
              <a:buFont typeface="Arial" panose="020B0604020202020204" pitchFamily="34" charset="0"/>
              <a:buChar char="•"/>
            </a:pPr>
            <a:r>
              <a:rPr lang="en-IE" dirty="0">
                <a:solidFill>
                  <a:srgbClr val="083F59"/>
                </a:solidFill>
              </a:rPr>
              <a:t>Learn how to create a D&amp;I Strategy</a:t>
            </a:r>
          </a:p>
          <a:p>
            <a:pPr marL="285750" indent="-285750">
              <a:buFont typeface="Arial" panose="020B0604020202020204" pitchFamily="34" charset="0"/>
              <a:buChar char="•"/>
            </a:pPr>
            <a:r>
              <a:rPr lang="en-IE" dirty="0">
                <a:solidFill>
                  <a:srgbClr val="083F59"/>
                </a:solidFill>
              </a:rPr>
              <a:t>Develop a Positive Work Environment</a:t>
            </a:r>
          </a:p>
          <a:p>
            <a:pPr marL="285750" indent="-285750">
              <a:buFont typeface="Arial" panose="020B0604020202020204" pitchFamily="34" charset="0"/>
              <a:buChar char="•"/>
            </a:pPr>
            <a:r>
              <a:rPr lang="en-IE" dirty="0">
                <a:solidFill>
                  <a:srgbClr val="083F59"/>
                </a:solidFill>
              </a:rPr>
              <a:t>Develop Inclusive Practices</a:t>
            </a:r>
          </a:p>
          <a:p>
            <a:r>
              <a:rPr lang="en-US" dirty="0">
                <a:solidFill>
                  <a:srgbClr val="702E8C"/>
                </a:solidFill>
              </a:rPr>
              <a:t>(See resource on the course page)</a:t>
            </a:r>
            <a:endParaRPr lang="en-IE" dirty="0">
              <a:solidFill>
                <a:srgbClr val="083F59"/>
              </a:solidFill>
              <a:highlight>
                <a:srgbClr val="FFFF00"/>
              </a:highlight>
            </a:endParaRPr>
          </a:p>
        </p:txBody>
      </p:sp>
      <p:cxnSp>
        <p:nvCxnSpPr>
          <p:cNvPr id="13" name="Straight Connector 12">
            <a:extLst>
              <a:ext uri="{FF2B5EF4-FFF2-40B4-BE49-F238E27FC236}">
                <a16:creationId xmlns:a16="http://schemas.microsoft.com/office/drawing/2014/main" id="{55D61747-7FE5-9368-567F-D1F55E28E66F}"/>
              </a:ext>
            </a:extLst>
          </p:cNvPr>
          <p:cNvCxnSpPr>
            <a:cxnSpLocks/>
          </p:cNvCxnSpPr>
          <p:nvPr/>
        </p:nvCxnSpPr>
        <p:spPr>
          <a:xfrm flipH="1">
            <a:off x="433034" y="3533775"/>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EE09B926-C010-2C83-2C43-B2A5330303B9}"/>
              </a:ext>
            </a:extLst>
          </p:cNvPr>
          <p:cNvCxnSpPr>
            <a:cxnSpLocks/>
          </p:cNvCxnSpPr>
          <p:nvPr/>
        </p:nvCxnSpPr>
        <p:spPr>
          <a:xfrm>
            <a:off x="6257925" y="333375"/>
            <a:ext cx="0" cy="5934075"/>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2D78FFD4-29C1-AE8A-AA85-D8D4F4AA21D9}"/>
              </a:ext>
            </a:extLst>
          </p:cNvPr>
          <p:cNvSpPr txBox="1"/>
          <p:nvPr/>
        </p:nvSpPr>
        <p:spPr>
          <a:xfrm>
            <a:off x="8870341" y="465887"/>
            <a:ext cx="2945127" cy="2862322"/>
          </a:xfrm>
          <a:prstGeom prst="rect">
            <a:avLst/>
          </a:prstGeom>
          <a:noFill/>
        </p:spPr>
        <p:txBody>
          <a:bodyPr wrap="square" rtlCol="0">
            <a:spAutoFit/>
          </a:bodyPr>
          <a:lstStyle/>
          <a:p>
            <a:pPr algn="ctr"/>
            <a:r>
              <a:rPr lang="en-IE" b="1" dirty="0">
                <a:solidFill>
                  <a:srgbClr val="083F59"/>
                </a:solidFill>
              </a:rPr>
              <a:t>GUIDE: Courageous Conversations</a:t>
            </a:r>
          </a:p>
          <a:p>
            <a:pPr marL="285750" indent="-285750">
              <a:buFont typeface="Arial" panose="020B0604020202020204" pitchFamily="34" charset="0"/>
              <a:buChar char="•"/>
            </a:pPr>
            <a:r>
              <a:rPr lang="en-IE" dirty="0">
                <a:solidFill>
                  <a:srgbClr val="083F59"/>
                </a:solidFill>
              </a:rPr>
              <a:t>How employees can have courageous conversations where they can informally share and provide constructive feedback</a:t>
            </a:r>
          </a:p>
          <a:p>
            <a:pPr marL="285750" indent="-285750">
              <a:buFont typeface="Arial" panose="020B0604020202020204" pitchFamily="34" charset="0"/>
              <a:buChar char="•"/>
            </a:pPr>
            <a:endParaRPr lang="en-IE" dirty="0">
              <a:solidFill>
                <a:srgbClr val="083F59"/>
              </a:solidFill>
            </a:endParaRPr>
          </a:p>
          <a:p>
            <a:r>
              <a:rPr lang="en-US" dirty="0">
                <a:solidFill>
                  <a:srgbClr val="702E8C"/>
                </a:solidFill>
              </a:rPr>
              <a:t>(See resource on the course page)</a:t>
            </a:r>
            <a:endParaRPr lang="en-IE" dirty="0">
              <a:solidFill>
                <a:srgbClr val="083F59"/>
              </a:solidFill>
              <a:highlight>
                <a:srgbClr val="FFFF00"/>
              </a:highlight>
            </a:endParaRPr>
          </a:p>
        </p:txBody>
      </p:sp>
      <p:sp>
        <p:nvSpPr>
          <p:cNvPr id="22" name="TextBox 21">
            <a:extLst>
              <a:ext uri="{FF2B5EF4-FFF2-40B4-BE49-F238E27FC236}">
                <a16:creationId xmlns:a16="http://schemas.microsoft.com/office/drawing/2014/main" id="{A9647458-47CA-44E7-8BDF-D09EE42CAF9F}"/>
              </a:ext>
            </a:extLst>
          </p:cNvPr>
          <p:cNvSpPr txBox="1"/>
          <p:nvPr/>
        </p:nvSpPr>
        <p:spPr>
          <a:xfrm>
            <a:off x="9029700" y="3628607"/>
            <a:ext cx="2785767" cy="2862322"/>
          </a:xfrm>
          <a:prstGeom prst="rect">
            <a:avLst/>
          </a:prstGeom>
          <a:noFill/>
        </p:spPr>
        <p:txBody>
          <a:bodyPr wrap="square" rtlCol="0">
            <a:spAutoFit/>
          </a:bodyPr>
          <a:lstStyle/>
          <a:p>
            <a:pPr algn="ctr"/>
            <a:r>
              <a:rPr lang="en-IE" b="1" dirty="0">
                <a:solidFill>
                  <a:srgbClr val="083F59"/>
                </a:solidFill>
              </a:rPr>
              <a:t>GUIDE: The Leaders Guide to Unconscious Bias</a:t>
            </a:r>
          </a:p>
          <a:p>
            <a:pPr marL="285750" indent="-285750">
              <a:buFont typeface="Arial" panose="020B0604020202020204" pitchFamily="34" charset="0"/>
              <a:buChar char="•"/>
            </a:pPr>
            <a:r>
              <a:rPr lang="en-IE" dirty="0">
                <a:solidFill>
                  <a:srgbClr val="083F59"/>
                </a:solidFill>
              </a:rPr>
              <a:t>Different Types and Examples</a:t>
            </a:r>
          </a:p>
          <a:p>
            <a:pPr marL="285750" indent="-285750">
              <a:buFont typeface="Arial" panose="020B0604020202020204" pitchFamily="34" charset="0"/>
              <a:buChar char="•"/>
            </a:pPr>
            <a:r>
              <a:rPr lang="en-IE" dirty="0">
                <a:solidFill>
                  <a:srgbClr val="083F59"/>
                </a:solidFill>
              </a:rPr>
              <a:t>Impact on Team Dynamics</a:t>
            </a:r>
          </a:p>
          <a:p>
            <a:pPr marL="285750" indent="-285750">
              <a:buFont typeface="Arial" panose="020B0604020202020204" pitchFamily="34" charset="0"/>
              <a:buChar char="•"/>
            </a:pPr>
            <a:r>
              <a:rPr lang="en-IE" dirty="0">
                <a:solidFill>
                  <a:srgbClr val="083F59"/>
                </a:solidFill>
              </a:rPr>
              <a:t>How to Mitigate</a:t>
            </a:r>
          </a:p>
          <a:p>
            <a:r>
              <a:rPr lang="en-IE" sz="1600" dirty="0">
                <a:solidFill>
                  <a:srgbClr val="083F59"/>
                </a:solidFill>
                <a:hlinkClick r:id="rId4"/>
              </a:rPr>
              <a:t>https://www.coffeepals.com/blog/the-leaders-guide-to-unconscious-bias</a:t>
            </a:r>
            <a:r>
              <a:rPr lang="en-IE" sz="1600" dirty="0">
                <a:solidFill>
                  <a:srgbClr val="083F59"/>
                </a:solidFill>
              </a:rPr>
              <a:t> </a:t>
            </a:r>
          </a:p>
        </p:txBody>
      </p:sp>
      <p:sp>
        <p:nvSpPr>
          <p:cNvPr id="23" name="Rectangle 22">
            <a:extLst>
              <a:ext uri="{FF2B5EF4-FFF2-40B4-BE49-F238E27FC236}">
                <a16:creationId xmlns:a16="http://schemas.microsoft.com/office/drawing/2014/main" id="{3C18A819-B2C2-56D1-64C5-D995140D9DEF}"/>
              </a:ext>
            </a:extLst>
          </p:cNvPr>
          <p:cNvSpPr/>
          <p:nvPr/>
        </p:nvSpPr>
        <p:spPr>
          <a:xfrm>
            <a:off x="6398899" y="3671635"/>
            <a:ext cx="2471442" cy="2171700"/>
          </a:xfrm>
          <a:prstGeom prst="rect">
            <a:avLst/>
          </a:prstGeom>
          <a:solidFill>
            <a:srgbClr val="DF462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latin typeface="Aptos Light" panose="020B0004020202020204" pitchFamily="34" charset="0"/>
              </a:rPr>
              <a:t>The Leader’s Guide to Unconscious Bias</a:t>
            </a:r>
            <a:endParaRPr lang="en-IE" sz="2000" b="1" dirty="0">
              <a:latin typeface="Aptos Light" panose="020B0004020202020204" pitchFamily="34" charset="0"/>
            </a:endParaRPr>
          </a:p>
        </p:txBody>
      </p:sp>
    </p:spTree>
    <p:extLst>
      <p:ext uri="{BB962C8B-B14F-4D97-AF65-F5344CB8AC3E}">
        <p14:creationId xmlns:p14="http://schemas.microsoft.com/office/powerpoint/2010/main" val="3260069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A7B534-7C13-7084-20D7-522C60396061}"/>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F8B1274E-2BA6-2FDE-1278-AD9B7EFD4623}"/>
              </a:ext>
            </a:extLst>
          </p:cNvPr>
          <p:cNvSpPr>
            <a:spLocks noGrp="1"/>
          </p:cNvSpPr>
          <p:nvPr>
            <p:ph type="body" sz="quarter" idx="18"/>
          </p:nvPr>
        </p:nvSpPr>
        <p:spPr>
          <a:xfrm>
            <a:off x="798381" y="997535"/>
            <a:ext cx="10831644" cy="3849918"/>
          </a:xfrm>
        </p:spPr>
        <p:txBody>
          <a:bodyPr/>
          <a:lstStyle/>
          <a:p>
            <a:pPr>
              <a:buFont typeface="+mj-lt"/>
              <a:buAutoNum type="arabicPeriod"/>
            </a:pPr>
            <a:r>
              <a:rPr lang="en-US" dirty="0"/>
              <a:t>Define the concepts of </a:t>
            </a:r>
            <a:r>
              <a:rPr lang="en-US" b="1" dirty="0"/>
              <a:t>belonging</a:t>
            </a:r>
            <a:r>
              <a:rPr lang="en-US" dirty="0"/>
              <a:t>, </a:t>
            </a:r>
            <a:r>
              <a:rPr lang="en-US" b="1" dirty="0"/>
              <a:t>inclusivity</a:t>
            </a:r>
            <a:r>
              <a:rPr lang="en-US" dirty="0"/>
              <a:t>, and </a:t>
            </a:r>
            <a:r>
              <a:rPr lang="en-US" b="1" dirty="0"/>
              <a:t>psychological safety</a:t>
            </a:r>
            <a:r>
              <a:rPr lang="en-US" dirty="0"/>
              <a:t> in the workplace and understand their significance in promoting collaboration and engagement.</a:t>
            </a:r>
          </a:p>
          <a:p>
            <a:pPr>
              <a:buFont typeface="+mj-lt"/>
              <a:buAutoNum type="arabicPeriod"/>
            </a:pPr>
            <a:r>
              <a:rPr lang="en-US" dirty="0"/>
              <a:t>Identify the critical roles and responsibilities of </a:t>
            </a:r>
            <a:r>
              <a:rPr lang="en-US" b="1" dirty="0"/>
              <a:t>line management</a:t>
            </a:r>
            <a:r>
              <a:rPr lang="en-US" dirty="0"/>
              <a:t>, </a:t>
            </a:r>
            <a:r>
              <a:rPr lang="en-US" b="1" dirty="0"/>
              <a:t>team leaders</a:t>
            </a:r>
            <a:r>
              <a:rPr lang="en-US" dirty="0"/>
              <a:t>, and </a:t>
            </a:r>
            <a:r>
              <a:rPr lang="en-US" b="1" dirty="0"/>
              <a:t>employees</a:t>
            </a:r>
            <a:r>
              <a:rPr lang="en-US" dirty="0"/>
              <a:t> in building an inclusive culture that evolves from </a:t>
            </a:r>
            <a:r>
              <a:rPr lang="en-US" b="1" dirty="0"/>
              <a:t>homogeneity</a:t>
            </a:r>
            <a:r>
              <a:rPr lang="en-US" dirty="0"/>
              <a:t> to </a:t>
            </a:r>
            <a:r>
              <a:rPr lang="en-US" b="1" dirty="0"/>
              <a:t>inclusivity</a:t>
            </a:r>
            <a:r>
              <a:rPr lang="en-US" dirty="0"/>
              <a:t>.</a:t>
            </a:r>
          </a:p>
          <a:p>
            <a:pPr>
              <a:buFont typeface="+mj-lt"/>
              <a:buAutoNum type="arabicPeriod"/>
            </a:pPr>
            <a:r>
              <a:rPr lang="en-US" dirty="0"/>
              <a:t>Access and utilize </a:t>
            </a:r>
            <a:r>
              <a:rPr lang="en-US" b="1" dirty="0"/>
              <a:t>solutions, resources, tools, and supports</a:t>
            </a:r>
            <a:r>
              <a:rPr lang="en-US" dirty="0"/>
              <a:t> to address challenges highlighted in the survey, enabling the facilitation of inclusive workplace culture.</a:t>
            </a:r>
          </a:p>
          <a:p>
            <a:pPr>
              <a:buFont typeface="+mj-lt"/>
              <a:buAutoNum type="arabicPeriod"/>
            </a:pPr>
            <a:r>
              <a:rPr lang="en-US" dirty="0"/>
              <a:t>Understand how managers can </a:t>
            </a:r>
            <a:r>
              <a:rPr lang="en-US" b="1" dirty="0"/>
              <a:t>shape an inclusive culture</a:t>
            </a:r>
            <a:r>
              <a:rPr lang="en-US" dirty="0"/>
              <a:t> through their </a:t>
            </a:r>
            <a:r>
              <a:rPr lang="en-US" b="1" dirty="0"/>
              <a:t>daily actions</a:t>
            </a:r>
            <a:r>
              <a:rPr lang="en-US" dirty="0"/>
              <a:t> and </a:t>
            </a:r>
            <a:r>
              <a:rPr lang="en-US" b="1" dirty="0" err="1"/>
              <a:t>behaviours</a:t>
            </a:r>
            <a:r>
              <a:rPr lang="en-US" dirty="0"/>
              <a:t>, using practical techniques and tools to support their efforts.</a:t>
            </a:r>
          </a:p>
          <a:p>
            <a:pPr>
              <a:buFont typeface="+mj-lt"/>
              <a:buAutoNum type="arabicPeriod"/>
            </a:pPr>
            <a:r>
              <a:rPr lang="en-US" dirty="0" err="1"/>
              <a:t>Recognise</a:t>
            </a:r>
            <a:r>
              <a:rPr lang="en-US" dirty="0"/>
              <a:t> and effectively address </a:t>
            </a:r>
            <a:r>
              <a:rPr lang="en-US" dirty="0" err="1"/>
              <a:t>behaviours</a:t>
            </a:r>
            <a:r>
              <a:rPr lang="en-US" dirty="0"/>
              <a:t> that </a:t>
            </a:r>
            <a:r>
              <a:rPr lang="en-US" b="1" dirty="0"/>
              <a:t>hinder collaboration</a:t>
            </a:r>
            <a:r>
              <a:rPr lang="en-US" dirty="0"/>
              <a:t> in diverse teams for a more cohesive, inclusive and productive environment.</a:t>
            </a:r>
          </a:p>
        </p:txBody>
      </p:sp>
      <p:sp>
        <p:nvSpPr>
          <p:cNvPr id="14" name="Text Placeholder 13">
            <a:extLst>
              <a:ext uri="{FF2B5EF4-FFF2-40B4-BE49-F238E27FC236}">
                <a16:creationId xmlns:a16="http://schemas.microsoft.com/office/drawing/2014/main" id="{77C33B5C-203F-7CB8-BDC0-D12C7EEEF1E5}"/>
              </a:ext>
            </a:extLst>
          </p:cNvPr>
          <p:cNvSpPr>
            <a:spLocks noGrp="1"/>
          </p:cNvSpPr>
          <p:nvPr>
            <p:ph type="body" sz="quarter" idx="16"/>
          </p:nvPr>
        </p:nvSpPr>
        <p:spPr>
          <a:xfrm>
            <a:off x="798381" y="427543"/>
            <a:ext cx="10595237" cy="803654"/>
          </a:xfrm>
        </p:spPr>
        <p:txBody>
          <a:bodyPr/>
          <a:lstStyle/>
          <a:p>
            <a:r>
              <a:rPr lang="en-IE" sz="2800" dirty="0"/>
              <a:t>Learning Outcomes</a:t>
            </a:r>
          </a:p>
        </p:txBody>
      </p:sp>
    </p:spTree>
    <p:extLst>
      <p:ext uri="{BB962C8B-B14F-4D97-AF65-F5344CB8AC3E}">
        <p14:creationId xmlns:p14="http://schemas.microsoft.com/office/powerpoint/2010/main" val="42833417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26CAD-7B3D-6C72-00B2-3027F684FCF6}"/>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6178E89A-BBF6-626E-D8DC-F7779CEA1F65}"/>
              </a:ext>
            </a:extLst>
          </p:cNvPr>
          <p:cNvSpPr>
            <a:spLocks noGrp="1"/>
          </p:cNvSpPr>
          <p:nvPr>
            <p:ph type="body" sz="quarter" idx="19"/>
          </p:nvPr>
        </p:nvSpPr>
        <p:spPr>
          <a:xfrm>
            <a:off x="969827" y="3200781"/>
            <a:ext cx="3620101" cy="1357756"/>
          </a:xfrm>
        </p:spPr>
        <p:txBody>
          <a:bodyPr>
            <a:normAutofit/>
          </a:bodyPr>
          <a:lstStyle/>
          <a:p>
            <a:r>
              <a:rPr lang="en-US" sz="3900" b="1" dirty="0"/>
              <a:t>Module 4 Part 4</a:t>
            </a:r>
          </a:p>
        </p:txBody>
      </p:sp>
      <p:sp>
        <p:nvSpPr>
          <p:cNvPr id="20" name="Text Placeholder 19">
            <a:extLst>
              <a:ext uri="{FF2B5EF4-FFF2-40B4-BE49-F238E27FC236}">
                <a16:creationId xmlns:a16="http://schemas.microsoft.com/office/drawing/2014/main" id="{7AB6B2B7-C465-A45C-53CF-81B334372BBD}"/>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997E0080-B5E2-A15E-B3DD-36CD2F68887E}"/>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5E67200D-B3C6-3741-59CF-FBA592CE4D61}"/>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C139BBB6-F421-C4E5-4CE7-F12B5B099B9E}"/>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DEF61510-A474-7ADE-4DD5-3F1577277666}"/>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BE6D9742-DA21-2FBD-7E45-C33303308E76}"/>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8C0260AA-9B5E-DD8A-EA1D-DAE9357A539A}"/>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1D634CE9-26DE-6336-646C-C6DC9736B6D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0AE159DE-A630-523D-85B8-75F5E5B7A0B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B7D5F713-0DCF-1E9F-BEF7-458056A753D8}"/>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2FF6BCA2-47ED-FAB3-B684-47ECC293E330}"/>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1">
            <a:extLst>
              <a:ext uri="{FF2B5EF4-FFF2-40B4-BE49-F238E27FC236}">
                <a16:creationId xmlns:a16="http://schemas.microsoft.com/office/drawing/2014/main" id="{C66C055F-33F7-37AC-A8B8-F1C7E4AAFFF0}"/>
              </a:ext>
            </a:extLst>
          </p:cNvPr>
          <p:cNvSpPr txBox="1">
            <a:spLocks/>
          </p:cNvSpPr>
          <p:nvPr/>
        </p:nvSpPr>
        <p:spPr>
          <a:xfrm>
            <a:off x="4874421" y="3429000"/>
            <a:ext cx="6890779" cy="1250576"/>
          </a:xfrm>
          <a:prstGeom prst="rect">
            <a:avLst/>
          </a:prstGeom>
          <a:solidFill>
            <a:srgbClr val="0872B5"/>
          </a:solid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ea typeface="Calibri" panose="020F0502020204030204" pitchFamily="34" charset="0"/>
                <a:cs typeface="Times New Roman" panose="02020603050405020304" pitchFamily="18" charset="0"/>
              </a:rPr>
              <a:t>Part 4: From Policies to Practice: Cultivating a Genuine Culture of Inclusion.</a:t>
            </a:r>
          </a:p>
          <a:p>
            <a:pPr>
              <a:lnSpc>
                <a:spcPct val="100000"/>
              </a:lnSpc>
              <a:spcBef>
                <a:spcPts val="0"/>
              </a:spcBef>
            </a:pPr>
            <a:r>
              <a:rPr lang="en-US" sz="2000" i="1" kern="0" dirty="0">
                <a:solidFill>
                  <a:schemeClr val="bg1"/>
                </a:solidFill>
                <a:ea typeface="Calibri" panose="020F0502020204030204" pitchFamily="34" charset="0"/>
              </a:rPr>
              <a:t>Part 4 looks at the Inclusive Survey Audit Survey and provides solutions, supports and resources for:</a:t>
            </a:r>
          </a:p>
          <a:p>
            <a:pPr marL="171450" indent="-171450">
              <a:lnSpc>
                <a:spcPct val="100000"/>
              </a:lnSpc>
              <a:spcBef>
                <a:spcPts val="0"/>
              </a:spcBef>
              <a:buFont typeface="Arial" panose="020B0604020202020204" pitchFamily="34" charset="0"/>
              <a:buChar char="•"/>
            </a:pPr>
            <a:r>
              <a:rPr lang="en-US" sz="2000" b="1" i="1" kern="0" dirty="0">
                <a:solidFill>
                  <a:schemeClr val="bg1"/>
                </a:solidFill>
                <a:ea typeface="Calibri" panose="020F0502020204030204" pitchFamily="34" charset="0"/>
              </a:rPr>
              <a:t>Core Business Area 3 Inclusive Policies and Practices</a:t>
            </a:r>
          </a:p>
          <a:p>
            <a:pPr marL="171450" indent="-171450">
              <a:lnSpc>
                <a:spcPct val="100000"/>
              </a:lnSpc>
              <a:spcBef>
                <a:spcPts val="0"/>
              </a:spcBef>
              <a:buFont typeface="Arial" panose="020B0604020202020204" pitchFamily="34" charset="0"/>
              <a:buChar char="•"/>
            </a:pPr>
            <a:r>
              <a:rPr lang="en-US" sz="2000" b="1" i="1" kern="0" dirty="0">
                <a:solidFill>
                  <a:schemeClr val="bg1"/>
                </a:solidFill>
                <a:ea typeface="Calibri" panose="020F0502020204030204" pitchFamily="34" charset="0"/>
              </a:rPr>
              <a:t>Core Business Area 4 Addressing Exclusive Workplace </a:t>
            </a:r>
            <a:r>
              <a:rPr lang="en-US" sz="2000" b="1" i="1" kern="0" dirty="0" err="1">
                <a:solidFill>
                  <a:schemeClr val="bg1"/>
                </a:solidFill>
                <a:ea typeface="Calibri" panose="020F0502020204030204" pitchFamily="34" charset="0"/>
              </a:rPr>
              <a:t>Behaviours</a:t>
            </a:r>
            <a:endParaRPr lang="en-US" sz="2000" b="1" i="1" kern="0" dirty="0">
              <a:solidFill>
                <a:schemeClr val="bg1"/>
              </a:solidFill>
              <a:ea typeface="Calibri" panose="020F0502020204030204" pitchFamily="34" charset="0"/>
            </a:endParaRPr>
          </a:p>
          <a:p>
            <a:pPr>
              <a:lnSpc>
                <a:spcPct val="100000"/>
              </a:lnSpc>
              <a:spcBef>
                <a:spcPts val="0"/>
              </a:spcBef>
            </a:pPr>
            <a:r>
              <a:rPr lang="en-US" sz="2000" i="1" kern="0" dirty="0">
                <a:solidFill>
                  <a:schemeClr val="bg1"/>
                </a:solidFill>
                <a:ea typeface="Calibri" panose="020F0502020204030204" pitchFamily="34" charset="0"/>
              </a:rPr>
              <a:t>Part 4 enables SMEs to transform current policies into effective policies with practical strategies to support an inclusive workplace culture.</a:t>
            </a:r>
          </a:p>
        </p:txBody>
      </p:sp>
    </p:spTree>
    <p:extLst>
      <p:ext uri="{BB962C8B-B14F-4D97-AF65-F5344CB8AC3E}">
        <p14:creationId xmlns:p14="http://schemas.microsoft.com/office/powerpoint/2010/main" val="30080573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FC59D3A-4319-8879-4C5F-8AD9D513E637}"/>
              </a:ext>
            </a:extLst>
          </p:cNvPr>
          <p:cNvSpPr>
            <a:spLocks noGrp="1"/>
          </p:cNvSpPr>
          <p:nvPr>
            <p:ph type="body" sz="quarter" idx="43"/>
          </p:nvPr>
        </p:nvSpPr>
        <p:spPr>
          <a:xfrm>
            <a:off x="6346105" y="795048"/>
            <a:ext cx="5055171" cy="396241"/>
          </a:xfrm>
        </p:spPr>
        <p:txBody>
          <a:bodyPr>
            <a:noAutofit/>
          </a:bodyPr>
          <a:lstStyle/>
          <a:p>
            <a:r>
              <a:rPr lang="en-IE" sz="3600" b="1" dirty="0"/>
              <a:t>Core Business Area 1</a:t>
            </a:r>
          </a:p>
          <a:p>
            <a:r>
              <a:rPr lang="en-US" sz="3600" dirty="0"/>
              <a:t>Creating an Inclusive Safe Operational Workplace For Employees</a:t>
            </a:r>
          </a:p>
        </p:txBody>
      </p:sp>
      <p:pic>
        <p:nvPicPr>
          <p:cNvPr id="10" name="Picture Placeholder 9" descr="Two lego figures of two people&#10;&#10;Description automatically generated">
            <a:extLst>
              <a:ext uri="{FF2B5EF4-FFF2-40B4-BE49-F238E27FC236}">
                <a16:creationId xmlns:a16="http://schemas.microsoft.com/office/drawing/2014/main" id="{6F956A88-15A8-DC89-0729-5FA6B6E16DA1}"/>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1172" r="11172"/>
          <a:stretch>
            <a:fillRect/>
          </a:stretch>
        </p:blipFill>
        <p:spPr/>
      </p:pic>
      <p:sp>
        <p:nvSpPr>
          <p:cNvPr id="11" name="TextBox 10">
            <a:extLst>
              <a:ext uri="{FF2B5EF4-FFF2-40B4-BE49-F238E27FC236}">
                <a16:creationId xmlns:a16="http://schemas.microsoft.com/office/drawing/2014/main" id="{5C0B4E97-8B4F-F3BF-3DF1-6CC4C01C1084}"/>
              </a:ext>
            </a:extLst>
          </p:cNvPr>
          <p:cNvSpPr txBox="1"/>
          <p:nvPr/>
        </p:nvSpPr>
        <p:spPr>
          <a:xfrm>
            <a:off x="6238875" y="3981450"/>
            <a:ext cx="5772150" cy="2123658"/>
          </a:xfrm>
          <a:prstGeom prst="rect">
            <a:avLst/>
          </a:prstGeom>
          <a:noFill/>
        </p:spPr>
        <p:txBody>
          <a:bodyPr wrap="square" rtlCol="0">
            <a:spAutoFit/>
          </a:bodyPr>
          <a:lstStyle/>
          <a:p>
            <a:pPr algn="ctr"/>
            <a:r>
              <a:rPr lang="en-US" sz="2200" dirty="0">
                <a:solidFill>
                  <a:srgbClr val="083F59"/>
                </a:solidFill>
              </a:rPr>
              <a:t>This means building an environment where all employees feel valued, respected, and connected, regardless of their background or role. It goes beyond diversity, focusing on inclusion by empowering everyone to contribute meaningfully and feel their input matters.</a:t>
            </a:r>
            <a:endParaRPr lang="en-IE" sz="2200" dirty="0">
              <a:solidFill>
                <a:srgbClr val="083F59"/>
              </a:solidFill>
            </a:endParaRPr>
          </a:p>
        </p:txBody>
      </p:sp>
    </p:spTree>
    <p:extLst>
      <p:ext uri="{BB962C8B-B14F-4D97-AF65-F5344CB8AC3E}">
        <p14:creationId xmlns:p14="http://schemas.microsoft.com/office/powerpoint/2010/main" val="3224898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CE9DA453-40AE-1403-1386-A0C5FB941370}"/>
              </a:ext>
            </a:extLst>
          </p:cNvPr>
          <p:cNvSpPr txBox="1">
            <a:spLocks/>
          </p:cNvSpPr>
          <p:nvPr/>
        </p:nvSpPr>
        <p:spPr>
          <a:xfrm>
            <a:off x="798381" y="581913"/>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702E8C"/>
                </a:solidFill>
              </a:rPr>
              <a:t>Inclusion isn’t just a moral legal imperative—it’s a business strategy.</a:t>
            </a:r>
          </a:p>
          <a:p>
            <a:endParaRPr lang="en-IE" sz="2800" dirty="0"/>
          </a:p>
        </p:txBody>
      </p:sp>
      <p:sp>
        <p:nvSpPr>
          <p:cNvPr id="7" name="Text Placeholder 3">
            <a:extLst>
              <a:ext uri="{FF2B5EF4-FFF2-40B4-BE49-F238E27FC236}">
                <a16:creationId xmlns:a16="http://schemas.microsoft.com/office/drawing/2014/main" id="{5D0B2823-F282-40B0-D110-FBA8682E90B0}"/>
              </a:ext>
            </a:extLst>
          </p:cNvPr>
          <p:cNvSpPr txBox="1">
            <a:spLocks/>
          </p:cNvSpPr>
          <p:nvPr/>
        </p:nvSpPr>
        <p:spPr>
          <a:xfrm>
            <a:off x="798380" y="1015636"/>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0" dirty="0">
                <a:solidFill>
                  <a:srgbClr val="083F59"/>
                </a:solidFill>
                <a:latin typeface="Calibri "/>
              </a:rPr>
              <a:t>Promoting and delivering inclusivity in the workplace is an essential aspect of good people management. A D&amp;I Strategy reinforces the company's commitment to creating working environments and cultures where every individual can feel safe, have a sense of belonging, and is empowered to achieve their full potential. </a:t>
            </a:r>
          </a:p>
          <a:p>
            <a:r>
              <a:rPr lang="en-US" sz="2200" b="0" dirty="0">
                <a:solidFill>
                  <a:srgbClr val="083F59"/>
                </a:solidFill>
                <a:latin typeface="Calibri "/>
              </a:rPr>
              <a:t>Whilst legal frameworks vary across different countries, like the Equality Act 2010 provides legal protection for nine protected characteristics: </a:t>
            </a:r>
            <a:r>
              <a:rPr lang="en-US" sz="2200" dirty="0">
                <a:solidFill>
                  <a:srgbClr val="202020"/>
                </a:solidFill>
                <a:highlight>
                  <a:srgbClr val="FFFFFF"/>
                </a:highlight>
                <a:latin typeface="Calibri "/>
                <a:hlinkClick r:id="rId2" tooltip="Age and employment factsheet"/>
              </a:rPr>
              <a:t>age</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3" tooltip="Disability and employment factsheet"/>
              </a:rPr>
              <a:t>disability</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4" tooltip="Sexual orientation, gender identity, gender reassignment and employment"/>
              </a:rPr>
              <a:t>gender reassignment</a:t>
            </a:r>
            <a:r>
              <a:rPr lang="en-US" sz="2200" b="0" dirty="0">
                <a:solidFill>
                  <a:srgbClr val="202020"/>
                </a:solidFill>
                <a:highlight>
                  <a:srgbClr val="FFFFFF"/>
                </a:highlight>
                <a:latin typeface="Calibri "/>
              </a:rPr>
              <a:t>, </a:t>
            </a:r>
            <a:r>
              <a:rPr lang="en-US" sz="2200" b="0" dirty="0">
                <a:solidFill>
                  <a:srgbClr val="083F59"/>
                </a:solidFill>
                <a:latin typeface="Calibri "/>
              </a:rPr>
              <a:t>marriage and civil partnership</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5" tooltip="Maternity, paternity and adoption rights factsheet"/>
              </a:rPr>
              <a:t>pregnancy and maternity</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6" tooltip="Viewpoint - Race and employment factsheet"/>
              </a:rPr>
              <a:t>race</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7" tooltip="Religion, belief and employment factsheet"/>
              </a:rPr>
              <a:t>religion or belief</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8" tooltip="Sex discrimination and employment"/>
              </a:rPr>
              <a:t>sex</a:t>
            </a:r>
            <a:r>
              <a:rPr lang="en-US" sz="2200" b="0" dirty="0">
                <a:solidFill>
                  <a:srgbClr val="202020"/>
                </a:solidFill>
                <a:highlight>
                  <a:srgbClr val="FFFFFF"/>
                </a:highlight>
                <a:latin typeface="Calibri "/>
              </a:rPr>
              <a:t> </a:t>
            </a:r>
            <a:r>
              <a:rPr lang="en-US" sz="2200" b="0" dirty="0">
                <a:solidFill>
                  <a:srgbClr val="083F59"/>
                </a:solidFill>
                <a:latin typeface="Calibri "/>
              </a:rPr>
              <a:t>and</a:t>
            </a:r>
            <a:r>
              <a:rPr lang="en-US" sz="2200" b="0" dirty="0">
                <a:solidFill>
                  <a:srgbClr val="202020"/>
                </a:solidFill>
                <a:highlight>
                  <a:srgbClr val="FFFFFF"/>
                </a:highlight>
                <a:latin typeface="Calibri "/>
              </a:rPr>
              <a:t> </a:t>
            </a:r>
            <a:r>
              <a:rPr lang="en-US" sz="2200" dirty="0">
                <a:solidFill>
                  <a:srgbClr val="202020"/>
                </a:solidFill>
                <a:highlight>
                  <a:srgbClr val="FFFFFF"/>
                </a:highlight>
                <a:latin typeface="Calibri "/>
                <a:hlinkClick r:id="rId4" tooltip="Sexual orientation, gender identity, gender reassignment and employment factsheet"/>
              </a:rPr>
              <a:t>sexual orientation</a:t>
            </a:r>
            <a:r>
              <a:rPr lang="en-US" sz="2200" b="0" dirty="0">
                <a:solidFill>
                  <a:srgbClr val="202020"/>
                </a:solidFill>
                <a:highlight>
                  <a:srgbClr val="FFFFFF"/>
                </a:highlight>
                <a:latin typeface="Calibri "/>
              </a:rPr>
              <a:t>.</a:t>
            </a:r>
          </a:p>
          <a:p>
            <a:r>
              <a:rPr lang="en-US" sz="2200" b="0" dirty="0">
                <a:solidFill>
                  <a:srgbClr val="083F59"/>
                </a:solidFill>
                <a:latin typeface="Calibri "/>
              </a:rPr>
              <a:t>However, an effective EDI strategy should go beyond legal compliance and take an intersectional approach to EDI, which will add value to an company, contribute to the wellbeing and equality of outcomes and impact on all employees. This section will further explain what </a:t>
            </a:r>
            <a:r>
              <a:rPr lang="en-US" sz="2200" b="0" dirty="0" err="1">
                <a:solidFill>
                  <a:srgbClr val="083F59"/>
                </a:solidFill>
                <a:latin typeface="Calibri "/>
              </a:rPr>
              <a:t>what</a:t>
            </a:r>
            <a:r>
              <a:rPr lang="en-US" sz="2200" b="0" dirty="0">
                <a:solidFill>
                  <a:srgbClr val="083F59"/>
                </a:solidFill>
                <a:latin typeface="Calibri "/>
              </a:rPr>
              <a:t> workplace equality inclusion and diversity (EDI) means, what it looks like and how to identify any barriers or challenges. It demonstrates how an effective strategy is essential to an company's business objectives. It looks at the rationale for action and outlines steps </a:t>
            </a:r>
            <a:r>
              <a:rPr lang="en-US" sz="2200" b="0" dirty="0" err="1">
                <a:solidFill>
                  <a:srgbClr val="083F59"/>
                </a:solidFill>
                <a:latin typeface="Calibri "/>
              </a:rPr>
              <a:t>companys</a:t>
            </a:r>
            <a:r>
              <a:rPr lang="en-US" sz="2200" b="0" dirty="0">
                <a:solidFill>
                  <a:srgbClr val="083F59"/>
                </a:solidFill>
                <a:latin typeface="Calibri "/>
              </a:rPr>
              <a:t> can take to implement and manage a successful EDI strategy</a:t>
            </a:r>
          </a:p>
          <a:p>
            <a:endParaRPr lang="en-IE" sz="2200" dirty="0">
              <a:latin typeface="Calibri "/>
            </a:endParaRPr>
          </a:p>
        </p:txBody>
      </p:sp>
      <p:sp>
        <p:nvSpPr>
          <p:cNvPr id="8" name="TextBox 7">
            <a:extLst>
              <a:ext uri="{FF2B5EF4-FFF2-40B4-BE49-F238E27FC236}">
                <a16:creationId xmlns:a16="http://schemas.microsoft.com/office/drawing/2014/main" id="{062DC952-DB09-2EE9-5826-3446FDA3BFDA}"/>
              </a:ext>
            </a:extLst>
          </p:cNvPr>
          <p:cNvSpPr txBox="1"/>
          <p:nvPr/>
        </p:nvSpPr>
        <p:spPr>
          <a:xfrm>
            <a:off x="3406588" y="6377953"/>
            <a:ext cx="8866094" cy="369332"/>
          </a:xfrm>
          <a:prstGeom prst="rect">
            <a:avLst/>
          </a:prstGeom>
          <a:noFill/>
        </p:spPr>
        <p:txBody>
          <a:bodyPr wrap="square">
            <a:spAutoFit/>
          </a:bodyPr>
          <a:lstStyle/>
          <a:p>
            <a:r>
              <a:rPr lang="en-IE" sz="1800" dirty="0">
                <a:solidFill>
                  <a:schemeClr val="bg1"/>
                </a:solidFill>
                <a:hlinkClick r:id="rId9">
                  <a:extLst>
                    <a:ext uri="{A12FA001-AC4F-418D-AE19-62706E023703}">
                      <ahyp:hlinkClr xmlns:ahyp="http://schemas.microsoft.com/office/drawing/2018/hyperlinkcolor" val="tx"/>
                    </a:ext>
                  </a:extLst>
                </a:hlinkClick>
              </a:rPr>
              <a:t>https://www.cipd.org/uk/knowledge/factsheets/diversity-factsheet/</a:t>
            </a:r>
            <a:r>
              <a:rPr lang="en-IE" sz="1800" dirty="0">
                <a:solidFill>
                  <a:schemeClr val="bg1"/>
                </a:solidFill>
              </a:rPr>
              <a:t> </a:t>
            </a:r>
          </a:p>
        </p:txBody>
      </p:sp>
    </p:spTree>
    <p:extLst>
      <p:ext uri="{BB962C8B-B14F-4D97-AF65-F5344CB8AC3E}">
        <p14:creationId xmlns:p14="http://schemas.microsoft.com/office/powerpoint/2010/main" val="1547499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57967-C523-A927-A77B-6A3765F3A285}"/>
            </a:ext>
          </a:extLst>
        </p:cNvPr>
        <p:cNvGrpSpPr/>
        <p:nvPr/>
      </p:nvGrpSpPr>
      <p:grpSpPr>
        <a:xfrm>
          <a:off x="0" y="0"/>
          <a:ext cx="0" cy="0"/>
          <a:chOff x="0" y="0"/>
          <a:chExt cx="0" cy="0"/>
        </a:xfrm>
      </p:grpSpPr>
      <p:sp>
        <p:nvSpPr>
          <p:cNvPr id="8" name="Text Placeholder 2">
            <a:extLst>
              <a:ext uri="{FF2B5EF4-FFF2-40B4-BE49-F238E27FC236}">
                <a16:creationId xmlns:a16="http://schemas.microsoft.com/office/drawing/2014/main" id="{CF7B1B5A-79B2-323A-5DD6-09BAF4B16B61}"/>
              </a:ext>
            </a:extLst>
          </p:cNvPr>
          <p:cNvSpPr txBox="1">
            <a:spLocks/>
          </p:cNvSpPr>
          <p:nvPr/>
        </p:nvSpPr>
        <p:spPr>
          <a:xfrm>
            <a:off x="798381" y="456803"/>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rgbClr val="702E8C"/>
                </a:solidFill>
              </a:rPr>
              <a:t>Closing the Inclusive Culture Gap</a:t>
            </a:r>
          </a:p>
          <a:p>
            <a:r>
              <a:rPr lang="en-US" sz="2800" b="0" dirty="0">
                <a:solidFill>
                  <a:srgbClr val="05AAA3"/>
                </a:solidFill>
              </a:rPr>
              <a:t>Assess survey responses and come up with solutions and resources to address gaps and weaknesses. </a:t>
            </a:r>
            <a:endParaRPr lang="en-IE" sz="2800" b="0" dirty="0">
              <a:solidFill>
                <a:srgbClr val="05AAA3"/>
              </a:solidFill>
            </a:endParaRPr>
          </a:p>
        </p:txBody>
      </p:sp>
      <p:sp>
        <p:nvSpPr>
          <p:cNvPr id="9" name="TextBox 8">
            <a:extLst>
              <a:ext uri="{FF2B5EF4-FFF2-40B4-BE49-F238E27FC236}">
                <a16:creationId xmlns:a16="http://schemas.microsoft.com/office/drawing/2014/main" id="{704C8067-A635-CE46-8C4B-067955485439}"/>
              </a:ext>
            </a:extLst>
          </p:cNvPr>
          <p:cNvSpPr txBox="1"/>
          <p:nvPr/>
        </p:nvSpPr>
        <p:spPr>
          <a:xfrm>
            <a:off x="843690" y="1893272"/>
            <a:ext cx="10504618" cy="3970318"/>
          </a:xfrm>
          <a:prstGeom prst="rect">
            <a:avLst/>
          </a:prstGeom>
          <a:noFill/>
        </p:spPr>
        <p:txBody>
          <a:bodyPr wrap="square" rtlCol="0">
            <a:spAutoFit/>
          </a:bodyPr>
          <a:lstStyle/>
          <a:p>
            <a:r>
              <a:rPr lang="en-US" sz="2100" dirty="0">
                <a:solidFill>
                  <a:srgbClr val="083F59"/>
                </a:solidFill>
                <a:highlight>
                  <a:srgbClr val="FFFFFF"/>
                </a:highlight>
              </a:rPr>
              <a:t>Creating a truly inclusive workplace requires more than just collecting feedback—it demands meaningful action. </a:t>
            </a:r>
          </a:p>
          <a:p>
            <a:r>
              <a:rPr lang="en-US" sz="2100" dirty="0">
                <a:solidFill>
                  <a:schemeClr val="bg1"/>
                </a:solidFill>
                <a:highlight>
                  <a:srgbClr val="702E8C"/>
                </a:highlight>
              </a:rPr>
              <a:t>First</a:t>
            </a:r>
            <a:r>
              <a:rPr lang="en-US" sz="2100" dirty="0">
                <a:solidFill>
                  <a:srgbClr val="083F59"/>
                </a:solidFill>
                <a:highlight>
                  <a:srgbClr val="FFFFFF"/>
                </a:highlight>
              </a:rPr>
              <a:t> assess the survey responses to identify gaps and weaknesses in your company’s culture policies, and practices. This process allows us to turn insights into impactful solutions, addressing barriers to inclusion while reinforcing our strengths. </a:t>
            </a:r>
          </a:p>
          <a:p>
            <a:endParaRPr lang="en-US" sz="2100" dirty="0">
              <a:solidFill>
                <a:srgbClr val="083F59"/>
              </a:solidFill>
              <a:highlight>
                <a:srgbClr val="FFFFFF"/>
              </a:highlight>
            </a:endParaRPr>
          </a:p>
          <a:p>
            <a:r>
              <a:rPr lang="en-US" sz="2100" dirty="0">
                <a:solidFill>
                  <a:schemeClr val="bg1"/>
                </a:solidFill>
                <a:highlight>
                  <a:srgbClr val="702E8C"/>
                </a:highlight>
              </a:rPr>
              <a:t>Second, Develop a D&amp;I Strategy &amp; Implement Action Plan. </a:t>
            </a:r>
            <a:r>
              <a:rPr lang="en-US" sz="2100" dirty="0">
                <a:solidFill>
                  <a:srgbClr val="083F59"/>
                </a:solidFill>
                <a:highlight>
                  <a:srgbClr val="FFFFFF"/>
                </a:highlight>
              </a:rPr>
              <a:t>A dedicated D&amp;I Strategy and Action Plan is essential. It provides a framework for action, ensuring that initiatives are not just responsive to immediate challenges but focus on creating long-term, meaningful change. This approach helps companies move beyond surface-level efforts to address deeper systemic inequalities and bridge the gaps in areas such as belonging, fairness, leadership commitment, and workplace </a:t>
            </a:r>
            <a:r>
              <a:rPr lang="en-US" sz="2100" dirty="0" err="1">
                <a:solidFill>
                  <a:srgbClr val="083F59"/>
                </a:solidFill>
                <a:highlight>
                  <a:srgbClr val="FFFFFF"/>
                </a:highlight>
              </a:rPr>
              <a:t>behaviours</a:t>
            </a:r>
            <a:r>
              <a:rPr lang="en-US" sz="2100" dirty="0">
                <a:solidFill>
                  <a:srgbClr val="083F59"/>
                </a:solidFill>
                <a:highlight>
                  <a:srgbClr val="FFFFFF"/>
                </a:highlight>
              </a:rPr>
              <a:t>. </a:t>
            </a:r>
          </a:p>
        </p:txBody>
      </p:sp>
    </p:spTree>
    <p:extLst>
      <p:ext uri="{BB962C8B-B14F-4D97-AF65-F5344CB8AC3E}">
        <p14:creationId xmlns:p14="http://schemas.microsoft.com/office/powerpoint/2010/main" val="3474759372"/>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34731</TotalTime>
  <Words>10256</Words>
  <Application>Microsoft Office PowerPoint</Application>
  <PresentationFormat>Widescreen</PresentationFormat>
  <Paragraphs>592</Paragraphs>
  <Slides>64</Slides>
  <Notes>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64</vt:i4>
      </vt:variant>
    </vt:vector>
  </HeadingPairs>
  <TitlesOfParts>
    <vt:vector size="81" baseType="lpstr">
      <vt:lpstr>Aharoni</vt:lpstr>
      <vt:lpstr>-apple-system</vt:lpstr>
      <vt:lpstr>Aptos Display</vt:lpstr>
      <vt:lpstr>Aptos Light</vt:lpstr>
      <vt:lpstr>Arial</vt:lpstr>
      <vt:lpstr>AvenirNext-Regular</vt:lpstr>
      <vt:lpstr>Calibri</vt:lpstr>
      <vt:lpstr>Calibri </vt:lpstr>
      <vt:lpstr>Manrope</vt:lpstr>
      <vt:lpstr>Montserrat</vt:lpstr>
      <vt:lpstr>Montserrat Light</vt:lpstr>
      <vt:lpstr>Nunito Sans</vt:lpstr>
      <vt:lpstr>Quattrocento Sans</vt:lpstr>
      <vt:lpstr>SchnyderS demi</vt:lpstr>
      <vt:lpstr>Symbol</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788</cp:revision>
  <dcterms:created xsi:type="dcterms:W3CDTF">2020-10-14T13:32:04Z</dcterms:created>
  <dcterms:modified xsi:type="dcterms:W3CDTF">2025-06-11T11:24:41Z</dcterms:modified>
</cp:coreProperties>
</file>