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35"/>
  </p:notesMasterIdLst>
  <p:handoutMasterIdLst>
    <p:handoutMasterId r:id="rId36"/>
  </p:handoutMasterIdLst>
  <p:sldIdLst>
    <p:sldId id="6112" r:id="rId2"/>
    <p:sldId id="257" r:id="rId3"/>
    <p:sldId id="6146" r:id="rId4"/>
    <p:sldId id="6113" r:id="rId5"/>
    <p:sldId id="6114" r:id="rId6"/>
    <p:sldId id="5996" r:id="rId7"/>
    <p:sldId id="5891" r:id="rId8"/>
    <p:sldId id="6017" r:id="rId9"/>
    <p:sldId id="5962" r:id="rId10"/>
    <p:sldId id="6018" r:id="rId11"/>
    <p:sldId id="5941" r:id="rId12"/>
    <p:sldId id="6138" r:id="rId13"/>
    <p:sldId id="6140" r:id="rId14"/>
    <p:sldId id="6139" r:id="rId15"/>
    <p:sldId id="6142" r:id="rId16"/>
    <p:sldId id="6143" r:id="rId17"/>
    <p:sldId id="5895" r:id="rId18"/>
    <p:sldId id="5900" r:id="rId19"/>
    <p:sldId id="5901" r:id="rId20"/>
    <p:sldId id="6009" r:id="rId21"/>
    <p:sldId id="5987" r:id="rId22"/>
    <p:sldId id="6019" r:id="rId23"/>
    <p:sldId id="6021" r:id="rId24"/>
    <p:sldId id="6144" r:id="rId25"/>
    <p:sldId id="5938" r:id="rId26"/>
    <p:sldId id="6089" r:id="rId27"/>
    <p:sldId id="5963" r:id="rId28"/>
    <p:sldId id="6085" r:id="rId29"/>
    <p:sldId id="6086" r:id="rId30"/>
    <p:sldId id="6088" r:id="rId31"/>
    <p:sldId id="6087" r:id="rId32"/>
    <p:sldId id="6106" r:id="rId33"/>
    <p:sldId id="5840"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E362B"/>
    <a:srgbClr val="0872B5"/>
    <a:srgbClr val="D11C5F"/>
    <a:srgbClr val="335C42"/>
    <a:srgbClr val="083F59"/>
    <a:srgbClr val="E14F2F"/>
    <a:srgbClr val="01A54E"/>
    <a:srgbClr val="ED028C"/>
    <a:srgbClr val="DEA900"/>
    <a:srgbClr val="A2837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6281"/>
  </p:normalViewPr>
  <p:slideViewPr>
    <p:cSldViewPr snapToGrid="0" snapToObjects="1">
      <p:cViewPr varScale="1">
        <p:scale>
          <a:sx n="65" d="100"/>
          <a:sy n="65" d="100"/>
        </p:scale>
        <p:origin x="32"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8041C7-2F94-3E53-4394-2D938284243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CA31415-6D5F-3AF2-0499-7D1CF13AF0F5}"/>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F38ABDD-D14D-E3A6-2E9A-1CF5A658BF8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DFBBC96-3EEB-F15D-0D4A-CBD17582ED73}"/>
              </a:ext>
            </a:extLst>
          </p:cNvPr>
          <p:cNvSpPr>
            <a:spLocks noGrp="1"/>
          </p:cNvSpPr>
          <p:nvPr>
            <p:ph type="sldNum" sz="quarter" idx="5"/>
          </p:nvPr>
        </p:nvSpPr>
        <p:spPr/>
        <p:txBody>
          <a:bodyPr/>
          <a:lstStyle/>
          <a:p>
            <a:fld id="{4BE5DE82-CF29-044D-9158-06A811149881}" type="slidenum">
              <a:rPr lang="en-US" smtClean="0"/>
              <a:t>1</a:t>
            </a:fld>
            <a:endParaRPr lang="en-US" dirty="0"/>
          </a:p>
        </p:txBody>
      </p:sp>
    </p:spTree>
    <p:extLst>
      <p:ext uri="{BB962C8B-B14F-4D97-AF65-F5344CB8AC3E}">
        <p14:creationId xmlns:p14="http://schemas.microsoft.com/office/powerpoint/2010/main" val="37229332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33</a:t>
            </a:fld>
            <a:endParaRPr lang="en-US"/>
          </a:p>
        </p:txBody>
      </p:sp>
    </p:spTree>
    <p:extLst>
      <p:ext uri="{BB962C8B-B14F-4D97-AF65-F5344CB8AC3E}">
        <p14:creationId xmlns:p14="http://schemas.microsoft.com/office/powerpoint/2010/main" val="717219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3328936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2769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338690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436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308401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2862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02728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496494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79523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246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0043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2480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294609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2865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204186"/>
            <a:ext cx="5912541" cy="642743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7516239" cy="63846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8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784878"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70425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5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499001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8442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76727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no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3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132752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8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11C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96824371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51468" y="1104338"/>
            <a:ext cx="6500959" cy="575366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spTree>
    <p:extLst>
      <p:ext uri="{BB962C8B-B14F-4D97-AF65-F5344CB8AC3E}">
        <p14:creationId xmlns:p14="http://schemas.microsoft.com/office/powerpoint/2010/main" val="407236387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6D6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8074388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234730"/>
            <a:ext cx="7869076" cy="5874438"/>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82466" y="159144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2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6878922"/>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3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247614"/>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23089470"/>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4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505067"/>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12756759"/>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5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0185035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6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3" y="199931"/>
            <a:ext cx="7709279" cy="590923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5614492" y="1869927"/>
            <a:ext cx="6577508" cy="4189834"/>
          </a:xfrm>
          <a:prstGeom prst="rect">
            <a:avLst/>
          </a:prstGeom>
        </p:spPr>
      </p:pic>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44292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9998197"/>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102" Type="http://schemas.openxmlformats.org/officeDocument/2006/relationships/slideLayout" Target="../slideLayouts/slideLayout102.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slideLayout" Target="../slideLayouts/slideLayout100.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103" Type="http://schemas.openxmlformats.org/officeDocument/2006/relationships/slideLayout" Target="../slideLayouts/slideLayout103.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101" Type="http://schemas.openxmlformats.org/officeDocument/2006/relationships/slideLayout" Target="../slideLayouts/slideLayout10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slideLayout" Target="../slideLayouts/slideLayout76.xml"/><Relationship Id="rId97" Type="http://schemas.openxmlformats.org/officeDocument/2006/relationships/slideLayout" Target="../slideLayouts/slideLayout97.xml"/><Relationship Id="rId10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75" r:id="rId5"/>
    <p:sldLayoutId id="2147483902" r:id="rId6"/>
    <p:sldLayoutId id="2147483901" r:id="rId7"/>
    <p:sldLayoutId id="2147483899" r:id="rId8"/>
    <p:sldLayoutId id="2147483919" r:id="rId9"/>
    <p:sldLayoutId id="2147483920" r:id="rId10"/>
    <p:sldLayoutId id="2147483921" r:id="rId11"/>
    <p:sldLayoutId id="2147483900" r:id="rId12"/>
    <p:sldLayoutId id="2147483861" r:id="rId13"/>
    <p:sldLayoutId id="2147483886" r:id="rId14"/>
    <p:sldLayoutId id="2147483887" r:id="rId15"/>
    <p:sldLayoutId id="2147483884" r:id="rId16"/>
    <p:sldLayoutId id="2147483897" r:id="rId17"/>
    <p:sldLayoutId id="2147483885" r:id="rId18"/>
    <p:sldLayoutId id="2147483960" r:id="rId19"/>
    <p:sldLayoutId id="2147483903" r:id="rId20"/>
    <p:sldLayoutId id="2147483961" r:id="rId21"/>
    <p:sldLayoutId id="2147483951" r:id="rId22"/>
    <p:sldLayoutId id="2147483967" r:id="rId23"/>
    <p:sldLayoutId id="2147483945" r:id="rId24"/>
    <p:sldLayoutId id="2147483962" r:id="rId25"/>
    <p:sldLayoutId id="2147483937" r:id="rId26"/>
    <p:sldLayoutId id="2147483963" r:id="rId27"/>
    <p:sldLayoutId id="2147483904" r:id="rId28"/>
    <p:sldLayoutId id="2147483913" r:id="rId29"/>
    <p:sldLayoutId id="2147483964" r:id="rId30"/>
    <p:sldLayoutId id="2147483928" r:id="rId31"/>
    <p:sldLayoutId id="2147483946" r:id="rId32"/>
    <p:sldLayoutId id="2147483947" r:id="rId33"/>
    <p:sldLayoutId id="2147483914" r:id="rId34"/>
    <p:sldLayoutId id="2147483891" r:id="rId35"/>
    <p:sldLayoutId id="2147483934" r:id="rId36"/>
    <p:sldLayoutId id="2147483944" r:id="rId37"/>
    <p:sldLayoutId id="2147483880" r:id="rId38"/>
    <p:sldLayoutId id="2147483922" r:id="rId39"/>
    <p:sldLayoutId id="2147483940" r:id="rId40"/>
    <p:sldLayoutId id="2147483932" r:id="rId41"/>
    <p:sldLayoutId id="2147483941" r:id="rId42"/>
    <p:sldLayoutId id="2147483936" r:id="rId43"/>
    <p:sldLayoutId id="2147483938" r:id="rId44"/>
    <p:sldLayoutId id="2147483933" r:id="rId45"/>
    <p:sldLayoutId id="2147483935" r:id="rId46"/>
    <p:sldLayoutId id="2147483949" r:id="rId47"/>
    <p:sldLayoutId id="2147483948" r:id="rId48"/>
    <p:sldLayoutId id="2147483939" r:id="rId49"/>
    <p:sldLayoutId id="2147483923" r:id="rId50"/>
    <p:sldLayoutId id="2147483942" r:id="rId51"/>
    <p:sldLayoutId id="2147483955" r:id="rId52"/>
    <p:sldLayoutId id="2147483893" r:id="rId53"/>
    <p:sldLayoutId id="2147483952" r:id="rId54"/>
    <p:sldLayoutId id="2147483943" r:id="rId55"/>
    <p:sldLayoutId id="2147483957" r:id="rId56"/>
    <p:sldLayoutId id="2147483958" r:id="rId57"/>
    <p:sldLayoutId id="2147483954" r:id="rId58"/>
    <p:sldLayoutId id="2147483965" r:id="rId59"/>
    <p:sldLayoutId id="2147483931" r:id="rId60"/>
    <p:sldLayoutId id="2147483956" r:id="rId61"/>
    <p:sldLayoutId id="2147483924" r:id="rId62"/>
    <p:sldLayoutId id="2147483966" r:id="rId63"/>
    <p:sldLayoutId id="2147483907" r:id="rId64"/>
    <p:sldLayoutId id="2147483915" r:id="rId65"/>
    <p:sldLayoutId id="2147483916" r:id="rId66"/>
    <p:sldLayoutId id="2147483917" r:id="rId67"/>
    <p:sldLayoutId id="2147483950" r:id="rId68"/>
    <p:sldLayoutId id="2147483879" r:id="rId69"/>
    <p:sldLayoutId id="2147483973" r:id="rId70"/>
    <p:sldLayoutId id="2147483929" r:id="rId71"/>
    <p:sldLayoutId id="2147483925" r:id="rId72"/>
    <p:sldLayoutId id="2147483918" r:id="rId73"/>
    <p:sldLayoutId id="2147483930" r:id="rId74"/>
    <p:sldLayoutId id="2147483888" r:id="rId75"/>
    <p:sldLayoutId id="2147483911" r:id="rId76"/>
    <p:sldLayoutId id="2147483878" r:id="rId77"/>
    <p:sldLayoutId id="2147483908" r:id="rId78"/>
    <p:sldLayoutId id="2147483910" r:id="rId79"/>
    <p:sldLayoutId id="2147483909" r:id="rId80"/>
    <p:sldLayoutId id="2147483892" r:id="rId81"/>
    <p:sldLayoutId id="2147483959" r:id="rId82"/>
    <p:sldLayoutId id="2147483890" r:id="rId83"/>
    <p:sldLayoutId id="2147483877" r:id="rId84"/>
    <p:sldLayoutId id="2147483889" r:id="rId85"/>
    <p:sldLayoutId id="2147483905" r:id="rId86"/>
    <p:sldLayoutId id="2147483926" r:id="rId87"/>
    <p:sldLayoutId id="2147483927" r:id="rId88"/>
    <p:sldLayoutId id="2147483906" r:id="rId89"/>
    <p:sldLayoutId id="2147483841" r:id="rId90"/>
    <p:sldLayoutId id="2147483894" r:id="rId91"/>
    <p:sldLayoutId id="2147483840" r:id="rId92"/>
    <p:sldLayoutId id="2147483833" r:id="rId93"/>
    <p:sldLayoutId id="2147483895" r:id="rId94"/>
    <p:sldLayoutId id="2147483968" r:id="rId95"/>
    <p:sldLayoutId id="2147483969" r:id="rId96"/>
    <p:sldLayoutId id="2147483970" r:id="rId97"/>
    <p:sldLayoutId id="2147483971" r:id="rId98"/>
    <p:sldLayoutId id="2147483972" r:id="rId99"/>
    <p:sldLayoutId id="2147483847" r:id="rId100"/>
    <p:sldLayoutId id="2147483896" r:id="rId101"/>
    <p:sldLayoutId id="2147483853" r:id="rId102"/>
    <p:sldLayoutId id="2147483974" r:id="rId10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10.jpeg"/></Relationships>
</file>

<file path=ppt/slides/_rels/slide1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purplegoatagency.com/case-studies/currys-marketing-campaign/" TargetMode="External"/><Relationship Id="rId1" Type="http://schemas.openxmlformats.org/officeDocument/2006/relationships/slideLayout" Target="../slideLayouts/slideLayout98.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1.xml"/></Relationships>
</file>

<file path=ppt/slides/_rels/slide17.xml.rels><?xml version="1.0" encoding="UTF-8" standalone="yes"?>
<Relationships xmlns="http://schemas.openxmlformats.org/package/2006/relationships"><Relationship Id="rId3" Type="http://schemas.openxmlformats.org/officeDocument/2006/relationships/hyperlink" Target="https://www.bazaarvoice.com/blog/9-brand-examples-of-inspiring-inclusive-marketing-campaigns/" TargetMode="External"/><Relationship Id="rId2" Type="http://schemas.openxmlformats.org/officeDocument/2006/relationships/hyperlink" Target="https://www.youtube.com/redirect?event=video_description&amp;redir_token=QUFFLUhqazh2Zk1UMW5JZkZxREJ2aU12NTNGS2s4RXdwZ3xBQ3Jtc0tsTHd6TTdLQ2ZjZS00TGFHbkc3R0xLNFY0UU1kVWI0VUFMU0JHSjJaYThJUzEzSVJRRjBlX3YwX09TWGNXeXktMTdQTTltYnNQOXc2R2dCZkhIVnZDRnJTVW5NRFNBTkMzOGg2VnlxUFZzaVVOY20xaw&amp;q=http%3A%2F%2Ftheadmakeover.dove.com%2Fthemakeover&amp;v=lg_jbSP-F2o" TargetMode="External"/><Relationship Id="rId1" Type="http://schemas.openxmlformats.org/officeDocument/2006/relationships/slideLayout" Target="../slideLayouts/slideLayout96.xml"/><Relationship Id="rId6" Type="http://schemas.openxmlformats.org/officeDocument/2006/relationships/hyperlink" Target="https://www.dove.com/us/en/campaigns/purpose/ad-makeover.html" TargetMode="External"/><Relationship Id="rId5" Type="http://schemas.openxmlformats.org/officeDocument/2006/relationships/image" Target="../media/image21.png"/><Relationship Id="rId4" Type="http://schemas.openxmlformats.org/officeDocument/2006/relationships/hyperlink" Target="https://www.youtube.com/watch?v=lg_jbSP-F2o"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1.xml"/><Relationship Id="rId4" Type="http://schemas.openxmlformats.org/officeDocument/2006/relationships/hyperlink" Target="https://www.dove.com/us/en/dove-self-esteem-project.html"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s://free-being-me.com/downloads/" TargetMode="External"/><Relationship Id="rId13" Type="http://schemas.openxmlformats.org/officeDocument/2006/relationships/image" Target="../media/image24.png"/><Relationship Id="rId3" Type="http://schemas.openxmlformats.org/officeDocument/2006/relationships/hyperlink" Target="https://www.dove.com/us/en/dove-self-esteem-project/help-for-parents/confidence-kit-a-tool-to-help-build-positive-body-confidence.html" TargetMode="External"/><Relationship Id="rId7" Type="http://schemas.openxmlformats.org/officeDocument/2006/relationships/hyperlink" Target="https://www.dove.com/us/en/dove-self-esteem-project/our-mission/wagggs-partnership.html" TargetMode="External"/><Relationship Id="rId12" Type="http://schemas.openxmlformats.org/officeDocument/2006/relationships/hyperlink" Target="https://youtu.be/_bUIqoN00bk" TargetMode="External"/><Relationship Id="rId2" Type="http://schemas.openxmlformats.org/officeDocument/2006/relationships/hyperlink" Target="https://www.dove.com/us/en/dove-self-esteem-project.html#makingsocialsafer" TargetMode="External"/><Relationship Id="rId1" Type="http://schemas.openxmlformats.org/officeDocument/2006/relationships/slideLayout" Target="../slideLayouts/slideLayout71.xml"/><Relationship Id="rId6" Type="http://schemas.openxmlformats.org/officeDocument/2006/relationships/hyperlink" Target="https://www.dove.com/us/en/dove-self-esteem-project/school-workshops-on-body-image-confident-me/videos-for-teachers.html" TargetMode="External"/><Relationship Id="rId11" Type="http://schemas.openxmlformats.org/officeDocument/2006/relationships/hyperlink" Target="https://www.dove.com/us/en/dove-self-esteem-project.html" TargetMode="External"/><Relationship Id="rId5" Type="http://schemas.openxmlformats.org/officeDocument/2006/relationships/hyperlink" Target="https://www.dove.com/us/en/dove-self-esteem-project/school-workshops-on-body-image-confident-me/single-session.html" TargetMode="External"/><Relationship Id="rId10" Type="http://schemas.openxmlformats.org/officeDocument/2006/relationships/hyperlink" Target="https://www.dove.com/us/en/dove-self-esteem-project/help-for-parents.html" TargetMode="External"/><Relationship Id="rId4" Type="http://schemas.openxmlformats.org/officeDocument/2006/relationships/hyperlink" Target="https://www.dove.com/us/en/dove-self-esteem-project/school-workshops-on-body-image-confident-me.html" TargetMode="External"/><Relationship Id="rId9" Type="http://schemas.openxmlformats.org/officeDocument/2006/relationships/hyperlink" Target="https://www.dove.com/us/en/dove-self-esteem-project/self-esteem-resources-for-youth-groups.html"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03.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hyperlink" Target="https://www.startuploans.co.uk/support-and-guidance/business-guidance/marketing/market-research-techniques" TargetMode="External"/><Relationship Id="rId2" Type="http://schemas.openxmlformats.org/officeDocument/2006/relationships/image" Target="../media/image25.jpeg"/><Relationship Id="rId1" Type="http://schemas.openxmlformats.org/officeDocument/2006/relationships/slideLayout" Target="../slideLayouts/slideLayout72.xml"/><Relationship Id="rId4" Type="http://schemas.openxmlformats.org/officeDocument/2006/relationships/hyperlink" Target="https://www.sandstonecastles.co.uk/identify-target-market-small-business/"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png"/><Relationship Id="rId1" Type="http://schemas.openxmlformats.org/officeDocument/2006/relationships/slideLayout" Target="../slideLayouts/slideLayout72.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2.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72.xml"/></Relationships>
</file>

<file path=ppt/slides/_rels/slide24.xml.rels><?xml version="1.0" encoding="UTF-8" standalone="yes"?>
<Relationships xmlns="http://schemas.openxmlformats.org/package/2006/relationships"><Relationship Id="rId3" Type="http://schemas.openxmlformats.org/officeDocument/2006/relationships/hyperlink" Target="https://inclusionandmarketing.com/inclusive-marketing/" TargetMode="External"/><Relationship Id="rId2" Type="http://schemas.openxmlformats.org/officeDocument/2006/relationships/image" Target="../media/image29.jpeg"/><Relationship Id="rId1" Type="http://schemas.openxmlformats.org/officeDocument/2006/relationships/slideLayout" Target="../slideLayouts/slideLayout71.xml"/><Relationship Id="rId6" Type="http://schemas.openxmlformats.org/officeDocument/2006/relationships/hyperlink" Target="https://www.sandstonecastles.co.uk/inclusive-marketing-how-to-make-your-marketing-more-accessible/" TargetMode="External"/><Relationship Id="rId5" Type="http://schemas.openxmlformats.org/officeDocument/2006/relationships/hyperlink" Target="https://portent.com/web-accessibility-the-digital-marketers-guide" TargetMode="External"/><Relationship Id="rId4" Type="http://schemas.openxmlformats.org/officeDocument/2006/relationships/hyperlink" Target="https://www.bazaarvoice.com/blog/authentic-marketing-guid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bazaarvoice.com/blog/authentic-marketing-guide/" TargetMode="External"/><Relationship Id="rId2" Type="http://schemas.openxmlformats.org/officeDocument/2006/relationships/hyperlink" Target="https://www.easa-alliance.org/" TargetMode="External"/><Relationship Id="rId1" Type="http://schemas.openxmlformats.org/officeDocument/2006/relationships/slideLayout" Target="../slideLayouts/slideLayout7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hyperlink" Target="https://wfanet.org/knowledge/diversity-and-inclusion/wfa-inclusive-marketing-hub"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s://inclusionandmarketing.com/inclusive-marketing/" TargetMode="External"/><Relationship Id="rId1" Type="http://schemas.openxmlformats.org/officeDocument/2006/relationships/slideLayout" Target="../slideLayouts/slideLayout71.xml"/></Relationships>
</file>

<file path=ppt/slides/_rels/slide28.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hyperlink" Target="https://inclusionandmarketing.com/inclusive-marketing/" TargetMode="External"/><Relationship Id="rId1" Type="http://schemas.openxmlformats.org/officeDocument/2006/relationships/slideLayout" Target="../slideLayouts/slideLayout71.xml"/></Relationships>
</file>

<file path=ppt/slides/_rels/slide29.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hyperlink" Target="https://inclusionandmarketing.com/inclusive-marketing/" TargetMode="External"/><Relationship Id="rId1" Type="http://schemas.openxmlformats.org/officeDocument/2006/relationships/slideLayout" Target="../slideLayouts/slideLayout7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0.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hyperlink" Target="https://inclusionandmarketing.com/inclusive-marketing/" TargetMode="External"/><Relationship Id="rId1" Type="http://schemas.openxmlformats.org/officeDocument/2006/relationships/slideLayout" Target="../slideLayouts/slideLayout71.xml"/></Relationships>
</file>

<file path=ppt/slides/_rels/slide31.xml.rels><?xml version="1.0" encoding="UTF-8" standalone="yes"?>
<Relationships xmlns="http://schemas.openxmlformats.org/package/2006/relationships"><Relationship Id="rId2" Type="http://schemas.openxmlformats.org/officeDocument/2006/relationships/hyperlink" Target="https://inclusionandmarketing.com/inclusive-marketing/" TargetMode="External"/><Relationship Id="rId1" Type="http://schemas.openxmlformats.org/officeDocument/2006/relationships/slideLayout" Target="../slideLayouts/slideLayout7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3.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102.xml"/><Relationship Id="rId6" Type="http://schemas.openxmlformats.org/officeDocument/2006/relationships/image" Target="../media/image38.svg"/><Relationship Id="rId5" Type="http://schemas.openxmlformats.org/officeDocument/2006/relationships/image" Target="../media/image37.png"/><Relationship Id="rId4" Type="http://schemas.openxmlformats.org/officeDocument/2006/relationships/hyperlink" Target="https://projectdare.eu/" TargetMode="External"/><Relationship Id="rId9" Type="http://schemas.openxmlformats.org/officeDocument/2006/relationships/image" Target="../media/image3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advertiseonbing-blob.azureedge.net/blob/bingads/media/insight/whitepapers/2020/07-july/inclusive-marketing/microsoft-advertising-whitepaper-the-psychology-of-inclusion-and-the-effects-in-advertising-gen-z-final.pdf?s_cid=en-us-gct-web-src_contributor-sub_oth-cam_hubspot&amp;_ga=2.115087751.1857745515.1638870196-1231699120.1638870196" TargetMode="External"/><Relationship Id="rId1" Type="http://schemas.openxmlformats.org/officeDocument/2006/relationships/slideLayout" Target="../slideLayouts/slideLayout24.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ww.womenshealthmag.com/uk/gym-wear/a34075399/lululemon-extended-sizes/" TargetMode="External"/><Relationship Id="rId1" Type="http://schemas.openxmlformats.org/officeDocument/2006/relationships/slideLayout" Target="../slideLayouts/slideLayout9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625AD6B-8F05-6C51-FEAF-AECBB4CC1DB3}"/>
            </a:ext>
          </a:extLst>
        </p:cNvPr>
        <p:cNvGrpSpPr/>
        <p:nvPr/>
      </p:nvGrpSpPr>
      <p:grpSpPr>
        <a:xfrm>
          <a:off x="0" y="0"/>
          <a:ext cx="0" cy="0"/>
          <a:chOff x="0" y="0"/>
          <a:chExt cx="0" cy="0"/>
        </a:xfrm>
      </p:grpSpPr>
      <p:pic>
        <p:nvPicPr>
          <p:cNvPr id="14" name="Picture Placeholder 13" descr="A group of stickers on a table&#10;&#10;Description automatically generated">
            <a:extLst>
              <a:ext uri="{FF2B5EF4-FFF2-40B4-BE49-F238E27FC236}">
                <a16:creationId xmlns:a16="http://schemas.microsoft.com/office/drawing/2014/main" id="{BA7AC8A6-7AD8-C37E-A97B-903B887BD74F}"/>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4" b="644"/>
          <a:stretch>
            <a:fillRect/>
          </a:stretch>
        </p:blipFill>
        <p:spPr/>
      </p:pic>
      <p:sp>
        <p:nvSpPr>
          <p:cNvPr id="7" name="Text Placeholder 6">
            <a:extLst>
              <a:ext uri="{FF2B5EF4-FFF2-40B4-BE49-F238E27FC236}">
                <a16:creationId xmlns:a16="http://schemas.microsoft.com/office/drawing/2014/main" id="{170FC526-2B2B-167E-E65D-8FD7B5BA2E65}"/>
              </a:ext>
            </a:extLst>
          </p:cNvPr>
          <p:cNvSpPr>
            <a:spLocks noGrp="1"/>
          </p:cNvSpPr>
          <p:nvPr>
            <p:ph type="body" sz="quarter" idx="16"/>
          </p:nvPr>
        </p:nvSpPr>
        <p:spPr>
          <a:xfrm>
            <a:off x="423469" y="3505810"/>
            <a:ext cx="4131318" cy="1008397"/>
          </a:xfrm>
          <a:prstGeom prst="rect">
            <a:avLst/>
          </a:prstGeom>
        </p:spPr>
        <p:txBody>
          <a:bodyPr/>
          <a:lstStyle/>
          <a:p>
            <a:pPr>
              <a:lnSpc>
                <a:spcPct val="100000"/>
              </a:lnSpc>
              <a:spcAft>
                <a:spcPts val="800"/>
              </a:spcAft>
            </a:pPr>
            <a:r>
              <a:rPr lang="en-US" sz="2800" kern="100" dirty="0">
                <a:latin typeface="+mn-lt"/>
                <a:cs typeface="Times New Roman" panose="02020603050405020304" pitchFamily="18" charset="0"/>
              </a:rPr>
              <a:t>Inclusive Marketing For SMEs</a:t>
            </a:r>
          </a:p>
          <a:p>
            <a:pPr>
              <a:lnSpc>
                <a:spcPct val="100000"/>
              </a:lnSpc>
              <a:spcAft>
                <a:spcPts val="800"/>
              </a:spcAft>
            </a:pPr>
            <a:r>
              <a:rPr lang="en-US" sz="2300" b="0" kern="100" dirty="0">
                <a:latin typeface="+mn-lt"/>
                <a:cs typeface="Times New Roman" panose="02020603050405020304" pitchFamily="18" charset="0"/>
              </a:rPr>
              <a:t>Understand Your Customers and Inclusive Marketing Barriers</a:t>
            </a:r>
          </a:p>
        </p:txBody>
      </p:sp>
      <p:sp>
        <p:nvSpPr>
          <p:cNvPr id="9" name="Text Placeholder 8">
            <a:extLst>
              <a:ext uri="{FF2B5EF4-FFF2-40B4-BE49-F238E27FC236}">
                <a16:creationId xmlns:a16="http://schemas.microsoft.com/office/drawing/2014/main" id="{4CC12800-EFE9-2F2E-5C69-219AF8567BD9}"/>
              </a:ext>
            </a:extLst>
          </p:cNvPr>
          <p:cNvSpPr>
            <a:spLocks noGrp="1"/>
          </p:cNvSpPr>
          <p:nvPr>
            <p:ph type="body" sz="quarter" idx="19"/>
          </p:nvPr>
        </p:nvSpPr>
        <p:spPr>
          <a:xfrm>
            <a:off x="413491" y="2895812"/>
            <a:ext cx="3558434" cy="533188"/>
          </a:xfrm>
          <a:prstGeom prst="rect">
            <a:avLst/>
          </a:prstGeom>
        </p:spPr>
        <p:txBody>
          <a:bodyPr/>
          <a:lstStyle/>
          <a:p>
            <a:r>
              <a:rPr lang="en-US" sz="3600" b="1" dirty="0"/>
              <a:t>Module 5 (Part 2)</a:t>
            </a:r>
          </a:p>
        </p:txBody>
      </p:sp>
      <p:sp>
        <p:nvSpPr>
          <p:cNvPr id="3" name="Text Placeholder 2">
            <a:extLst>
              <a:ext uri="{FF2B5EF4-FFF2-40B4-BE49-F238E27FC236}">
                <a16:creationId xmlns:a16="http://schemas.microsoft.com/office/drawing/2014/main" id="{24DE0D4B-87C7-F0AD-B58E-01EF73205965}"/>
              </a:ext>
            </a:extLst>
          </p:cNvPr>
          <p:cNvSpPr>
            <a:spLocks noGrp="1"/>
          </p:cNvSpPr>
          <p:nvPr>
            <p:ph type="body" sz="quarter" idx="21"/>
          </p:nvPr>
        </p:nvSpPr>
        <p:spPr>
          <a:prstGeom prst="rect">
            <a:avLst/>
          </a:prstGeom>
        </p:spPr>
        <p:txBody>
          <a:bodyPr/>
          <a:lstStyle/>
          <a:p>
            <a:r>
              <a:rPr lang="en-US" dirty="0"/>
              <a:t>www.</a:t>
            </a:r>
            <a:r>
              <a:rPr lang="en-US" b="1" dirty="0"/>
              <a:t> projectdare</a:t>
            </a:r>
            <a:r>
              <a:rPr lang="en-US" dirty="0"/>
              <a:t>.eu</a:t>
            </a:r>
          </a:p>
        </p:txBody>
      </p:sp>
      <p:grpSp>
        <p:nvGrpSpPr>
          <p:cNvPr id="2" name="Group 1">
            <a:extLst>
              <a:ext uri="{FF2B5EF4-FFF2-40B4-BE49-F238E27FC236}">
                <a16:creationId xmlns:a16="http://schemas.microsoft.com/office/drawing/2014/main" id="{E5DC6948-BD85-8F50-592F-8D6FAC915037}"/>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2BCE8F7F-82DD-438A-A4F5-4321E54E93EA}"/>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dirty="0"/>
            </a:p>
          </p:txBody>
        </p:sp>
        <p:sp>
          <p:nvSpPr>
            <p:cNvPr id="6" name="Freeform 5">
              <a:extLst>
                <a:ext uri="{FF2B5EF4-FFF2-40B4-BE49-F238E27FC236}">
                  <a16:creationId xmlns:a16="http://schemas.microsoft.com/office/drawing/2014/main" id="{2F457A19-8956-F39E-792C-ACADEEB7059A}"/>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dirty="0"/>
            </a:p>
          </p:txBody>
        </p:sp>
        <p:sp>
          <p:nvSpPr>
            <p:cNvPr id="8" name="Freeform 7">
              <a:extLst>
                <a:ext uri="{FF2B5EF4-FFF2-40B4-BE49-F238E27FC236}">
                  <a16:creationId xmlns:a16="http://schemas.microsoft.com/office/drawing/2014/main" id="{EE3B00D7-97D5-1CE0-08F6-FEA9B27E54AE}"/>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dirty="0"/>
            </a:p>
          </p:txBody>
        </p:sp>
      </p:grpSp>
      <p:pic>
        <p:nvPicPr>
          <p:cNvPr id="10" name="Grafik 63">
            <a:extLst>
              <a:ext uri="{FF2B5EF4-FFF2-40B4-BE49-F238E27FC236}">
                <a16:creationId xmlns:a16="http://schemas.microsoft.com/office/drawing/2014/main" id="{470798DC-B1A9-4B74-618C-B8B99640E454}"/>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87A942D6-32AE-7C9F-90A0-F47398797F1F}"/>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39750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CCA52D-0475-3FAA-356A-09AE53E62A0E}"/>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C4DDA30C-05F1-7D5C-AD7D-1FE1CD58F4F3}"/>
              </a:ext>
            </a:extLst>
          </p:cNvPr>
          <p:cNvSpPr>
            <a:spLocks noGrp="1"/>
          </p:cNvSpPr>
          <p:nvPr>
            <p:ph type="body" sz="quarter" idx="18"/>
          </p:nvPr>
        </p:nvSpPr>
        <p:spPr>
          <a:xfrm>
            <a:off x="798380" y="631807"/>
            <a:ext cx="6602545" cy="3849918"/>
          </a:xfrm>
        </p:spPr>
        <p:txBody>
          <a:bodyPr/>
          <a:lstStyle/>
          <a:p>
            <a:pPr marL="0" indent="0"/>
            <a:r>
              <a:rPr lang="en-IE" sz="2200" dirty="0">
                <a:solidFill>
                  <a:schemeClr val="bg1"/>
                </a:solidFill>
                <a:highlight>
                  <a:srgbClr val="0872B5"/>
                </a:highlight>
              </a:rPr>
              <a:t>Research, Seek Feedback and Empathize </a:t>
            </a:r>
            <a:r>
              <a:rPr lang="en-US" sz="2200" dirty="0"/>
              <a:t>Understanding the needs of your audience is essential for effective and inclusive marketing, as it ensures your message resonates with diverse groups while building meaningful connections. This means understanding everything you can e.g., your audience's pain points, desires, and motivations ensures your messaging feels personal and relevant. </a:t>
            </a:r>
          </a:p>
          <a:p>
            <a:pPr marL="0" indent="0"/>
            <a:r>
              <a:rPr lang="en-US" sz="2200" b="1" dirty="0">
                <a:solidFill>
                  <a:srgbClr val="0872B5"/>
                </a:solidFill>
              </a:rPr>
              <a:t>How to apply? </a:t>
            </a:r>
            <a:r>
              <a:rPr lang="en-US" sz="2200" dirty="0"/>
              <a:t>Use surveys, focus groups, and social listening to learn about your customers’ lived experiences. Pay attention to how different groups experience your brand or industry. Engage in social listening and other ways to listen to your audience this helps you improve and refine your inclusivity efforts.</a:t>
            </a:r>
          </a:p>
          <a:p>
            <a:pPr marL="0" indent="0"/>
            <a:r>
              <a:rPr lang="en-US" sz="2200" b="1" dirty="0">
                <a:solidFill>
                  <a:schemeClr val="bg1"/>
                </a:solidFill>
                <a:highlight>
                  <a:srgbClr val="D11C5F"/>
                </a:highlight>
              </a:rPr>
              <a:t>Example: </a:t>
            </a:r>
            <a:r>
              <a:rPr lang="en-US" sz="2200" dirty="0"/>
              <a:t>Nike's </a:t>
            </a:r>
            <a:r>
              <a:rPr lang="en-US" sz="2200" dirty="0" err="1"/>
              <a:t>FlyEase</a:t>
            </a:r>
            <a:r>
              <a:rPr lang="en-US" sz="2200" dirty="0"/>
              <a:t> sneakers were created after understanding the struggles faced by individuals with disabilities who find traditional shoes difficult to put on.</a:t>
            </a:r>
          </a:p>
          <a:p>
            <a:pPr marL="0" indent="0"/>
            <a:endParaRPr lang="en-US" sz="2200" dirty="0"/>
          </a:p>
        </p:txBody>
      </p:sp>
      <p:pic>
        <p:nvPicPr>
          <p:cNvPr id="9" name="Picture 8" descr="A hand holding a cell phone&#10;&#10;Description automatically generated">
            <a:extLst>
              <a:ext uri="{FF2B5EF4-FFF2-40B4-BE49-F238E27FC236}">
                <a16:creationId xmlns:a16="http://schemas.microsoft.com/office/drawing/2014/main" id="{BC766D9E-E08F-7270-0984-6F371F3A8776}"/>
              </a:ext>
            </a:extLst>
          </p:cNvPr>
          <p:cNvPicPr>
            <a:picLocks noChangeAspect="1"/>
          </p:cNvPicPr>
          <p:nvPr/>
        </p:nvPicPr>
        <p:blipFill>
          <a:blip r:embed="rId2" cstate="email">
            <a:extLst>
              <a:ext uri="{28A0092B-C50C-407E-A947-70E740481C1C}">
                <a14:useLocalDpi xmlns:a14="http://schemas.microsoft.com/office/drawing/2010/main"/>
              </a:ext>
            </a:extLst>
          </a:blip>
          <a:srcRect l="21644" r="20274"/>
          <a:stretch/>
        </p:blipFill>
        <p:spPr>
          <a:xfrm>
            <a:off x="7591425" y="1031875"/>
            <a:ext cx="4038600" cy="4635500"/>
          </a:xfrm>
          <a:prstGeom prst="rect">
            <a:avLst/>
          </a:prstGeom>
        </p:spPr>
      </p:pic>
    </p:spTree>
    <p:extLst>
      <p:ext uri="{BB962C8B-B14F-4D97-AF65-F5344CB8AC3E}">
        <p14:creationId xmlns:p14="http://schemas.microsoft.com/office/powerpoint/2010/main" val="16160402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FC26B07-69B6-0E7A-063A-12FFEEA7C9C2}"/>
              </a:ext>
            </a:extLst>
          </p:cNvPr>
          <p:cNvSpPr>
            <a:spLocks noGrp="1"/>
          </p:cNvSpPr>
          <p:nvPr>
            <p:ph type="body" sz="quarter" idx="18"/>
          </p:nvPr>
        </p:nvSpPr>
        <p:spPr>
          <a:xfrm>
            <a:off x="898357" y="1637984"/>
            <a:ext cx="6398913" cy="3291086"/>
          </a:xfrm>
        </p:spPr>
        <p:txBody>
          <a:bodyPr/>
          <a:lstStyle/>
          <a:p>
            <a:pPr marL="0" indent="0"/>
            <a:r>
              <a:rPr lang="en-US" dirty="0"/>
              <a:t>‘</a:t>
            </a:r>
            <a:r>
              <a:rPr lang="en-US" dirty="0" err="1"/>
              <a:t>Currys</a:t>
            </a:r>
            <a:r>
              <a:rPr lang="en-US" dirty="0"/>
              <a:t> Tech Hacks &amp; No Worries’ campaign was a month-long campaign in which five influencers within the Disability community shared their personal experiences with tech products, sharing their own ‘Tech Hacks’ as well as their experience with the ‘Quiet Hour’ and ‘Shop Live’ services that the brand offers to increase accessibility. This campaign was a huge success and showed that information shared with authenticity and ‘real life’ examples resonated well within the community as well as outside of it.</a:t>
            </a:r>
            <a:endParaRPr lang="en-IE" dirty="0"/>
          </a:p>
        </p:txBody>
      </p:sp>
      <p:sp>
        <p:nvSpPr>
          <p:cNvPr id="4" name="Text Placeholder 3">
            <a:extLst>
              <a:ext uri="{FF2B5EF4-FFF2-40B4-BE49-F238E27FC236}">
                <a16:creationId xmlns:a16="http://schemas.microsoft.com/office/drawing/2014/main" id="{87AB1E00-7A89-620B-AA3E-C13EEAC1CFC5}"/>
              </a:ext>
            </a:extLst>
          </p:cNvPr>
          <p:cNvSpPr>
            <a:spLocks noGrp="1"/>
          </p:cNvSpPr>
          <p:nvPr>
            <p:ph type="body" sz="quarter" idx="16"/>
          </p:nvPr>
        </p:nvSpPr>
        <p:spPr>
          <a:xfrm>
            <a:off x="898357" y="393916"/>
            <a:ext cx="6398913" cy="992652"/>
          </a:xfrm>
        </p:spPr>
        <p:txBody>
          <a:bodyPr/>
          <a:lstStyle/>
          <a:p>
            <a:r>
              <a:rPr lang="en-IE" sz="3200" dirty="0" err="1"/>
              <a:t>Currys</a:t>
            </a:r>
            <a:r>
              <a:rPr lang="en-IE" sz="3200" dirty="0"/>
              <a:t> Campaign </a:t>
            </a:r>
            <a:r>
              <a:rPr lang="en-US" sz="3200" dirty="0"/>
              <a:t>‘</a:t>
            </a:r>
            <a:r>
              <a:rPr lang="en-US" sz="3200" dirty="0" err="1"/>
              <a:t>Currys</a:t>
            </a:r>
            <a:r>
              <a:rPr lang="en-US" sz="3200" dirty="0"/>
              <a:t> Tech Hacks &amp; No Worries’</a:t>
            </a:r>
            <a:r>
              <a:rPr lang="en-IE" sz="3200" dirty="0"/>
              <a:t> – Theme: Disability</a:t>
            </a:r>
          </a:p>
        </p:txBody>
      </p:sp>
      <p:sp>
        <p:nvSpPr>
          <p:cNvPr id="7" name="TextBox 6">
            <a:extLst>
              <a:ext uri="{FF2B5EF4-FFF2-40B4-BE49-F238E27FC236}">
                <a16:creationId xmlns:a16="http://schemas.microsoft.com/office/drawing/2014/main" id="{EDE29F39-B614-3C2A-9395-DE85395D5E27}"/>
              </a:ext>
            </a:extLst>
          </p:cNvPr>
          <p:cNvSpPr txBox="1"/>
          <p:nvPr/>
        </p:nvSpPr>
        <p:spPr>
          <a:xfrm>
            <a:off x="5011271" y="6077198"/>
            <a:ext cx="6096000" cy="646331"/>
          </a:xfrm>
          <a:prstGeom prst="rect">
            <a:avLst/>
          </a:prstGeom>
          <a:noFill/>
        </p:spPr>
        <p:txBody>
          <a:bodyPr wrap="square">
            <a:spAutoFit/>
          </a:bodyPr>
          <a:lstStyle/>
          <a:p>
            <a:r>
              <a:rPr lang="en-IE" dirty="0">
                <a:solidFill>
                  <a:srgbClr val="702E8C"/>
                </a:solidFill>
                <a:hlinkClick r:id="rId2">
                  <a:extLst>
                    <a:ext uri="{A12FA001-AC4F-418D-AE19-62706E023703}">
                      <ahyp:hlinkClr xmlns:ahyp="http://schemas.microsoft.com/office/drawing/2018/hyperlinkcolor" val="tx"/>
                    </a:ext>
                  </a:extLst>
                </a:hlinkClick>
              </a:rPr>
              <a:t>https://www.purplegoatagency.com/case-studies/currys-marketing-campaign/</a:t>
            </a:r>
            <a:r>
              <a:rPr lang="en-IE" dirty="0">
                <a:solidFill>
                  <a:srgbClr val="702E8C"/>
                </a:solidFill>
              </a:rPr>
              <a:t> </a:t>
            </a:r>
          </a:p>
        </p:txBody>
      </p:sp>
      <p:pic>
        <p:nvPicPr>
          <p:cNvPr id="9" name="Picture 8">
            <a:extLst>
              <a:ext uri="{FF2B5EF4-FFF2-40B4-BE49-F238E27FC236}">
                <a16:creationId xmlns:a16="http://schemas.microsoft.com/office/drawing/2014/main" id="{E0A4E1C1-9412-285D-677B-14E242F36DF5}"/>
              </a:ext>
            </a:extLst>
          </p:cNvPr>
          <p:cNvPicPr>
            <a:picLocks noChangeAspect="1"/>
          </p:cNvPicPr>
          <p:nvPr/>
        </p:nvPicPr>
        <p:blipFill>
          <a:blip r:embed="rId3" cstate="email">
            <a:extLst>
              <a:ext uri="{28A0092B-C50C-407E-A947-70E740481C1C}">
                <a14:useLocalDpi xmlns:a14="http://schemas.microsoft.com/office/drawing/2010/main"/>
              </a:ext>
            </a:extLst>
          </a:blip>
          <a:srcRect l="3781" t="5005" r="16409" b="4111"/>
          <a:stretch/>
        </p:blipFill>
        <p:spPr>
          <a:xfrm>
            <a:off x="8145448" y="1878801"/>
            <a:ext cx="2170303" cy="3291086"/>
          </a:xfrm>
          <a:prstGeom prst="rect">
            <a:avLst/>
          </a:prstGeom>
        </p:spPr>
      </p:pic>
      <p:pic>
        <p:nvPicPr>
          <p:cNvPr id="11" name="Picture 10">
            <a:extLst>
              <a:ext uri="{FF2B5EF4-FFF2-40B4-BE49-F238E27FC236}">
                <a16:creationId xmlns:a16="http://schemas.microsoft.com/office/drawing/2014/main" id="{A3E481DA-7A40-730A-CC52-630C919F2CB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315751" y="2034989"/>
            <a:ext cx="1839641" cy="3134898"/>
          </a:xfrm>
          <a:prstGeom prst="rect">
            <a:avLst/>
          </a:prstGeom>
        </p:spPr>
      </p:pic>
      <p:sp>
        <p:nvSpPr>
          <p:cNvPr id="2" name="TextBox 1">
            <a:extLst>
              <a:ext uri="{FF2B5EF4-FFF2-40B4-BE49-F238E27FC236}">
                <a16:creationId xmlns:a16="http://schemas.microsoft.com/office/drawing/2014/main" id="{59DE2350-0C83-53D4-3292-4B80CF085F37}"/>
              </a:ext>
            </a:extLst>
          </p:cNvPr>
          <p:cNvSpPr txBox="1"/>
          <p:nvPr/>
        </p:nvSpPr>
        <p:spPr>
          <a:xfrm>
            <a:off x="7983679" y="330092"/>
            <a:ext cx="4198796" cy="1384995"/>
          </a:xfrm>
          <a:prstGeom prst="rect">
            <a:avLst/>
          </a:prstGeom>
          <a:noFill/>
        </p:spPr>
        <p:txBody>
          <a:bodyPr wrap="square" rtlCol="0">
            <a:spAutoFit/>
          </a:bodyPr>
          <a:lstStyle/>
          <a:p>
            <a:pPr algn="ctr"/>
            <a:r>
              <a:rPr lang="en-IE" sz="2800" b="1" dirty="0">
                <a:solidFill>
                  <a:srgbClr val="ED028C"/>
                </a:solidFill>
              </a:rPr>
              <a:t>Example Of Meeting Customer Pain Points, Needs and Preferences</a:t>
            </a:r>
          </a:p>
        </p:txBody>
      </p:sp>
    </p:spTree>
    <p:extLst>
      <p:ext uri="{BB962C8B-B14F-4D97-AF65-F5344CB8AC3E}">
        <p14:creationId xmlns:p14="http://schemas.microsoft.com/office/powerpoint/2010/main" val="17176789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7DE6E7-79EC-E411-1DBF-F13ED351250B}"/>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A71855CE-3350-855E-1E1C-79BA44D80DB4}"/>
              </a:ext>
            </a:extLst>
          </p:cNvPr>
          <p:cNvSpPr>
            <a:spLocks noGrp="1"/>
          </p:cNvSpPr>
          <p:nvPr>
            <p:ph type="body" sz="quarter" idx="18"/>
          </p:nvPr>
        </p:nvSpPr>
        <p:spPr>
          <a:xfrm>
            <a:off x="798380" y="631807"/>
            <a:ext cx="7716970" cy="3849918"/>
          </a:xfrm>
        </p:spPr>
        <p:txBody>
          <a:bodyPr/>
          <a:lstStyle/>
          <a:p>
            <a:pPr marL="0" indent="0"/>
            <a:r>
              <a:rPr lang="en-IE" sz="2200" dirty="0">
                <a:solidFill>
                  <a:schemeClr val="bg1"/>
                </a:solidFill>
                <a:highlight>
                  <a:srgbClr val="0872B5"/>
                </a:highlight>
              </a:rPr>
              <a:t>Understand the Needs of Your Audience </a:t>
            </a:r>
            <a:r>
              <a:rPr lang="en-US" sz="2200" dirty="0"/>
              <a:t>Actively engage with your audience and demonstrating a commitment to inclusivity, you build trust and brand loyalty while promoting a more equitable marketplace.</a:t>
            </a:r>
          </a:p>
          <a:p>
            <a:pPr marL="0" indent="0"/>
            <a:r>
              <a:rPr lang="en-US" sz="2200" b="1" dirty="0">
                <a:solidFill>
                  <a:srgbClr val="D11C5F"/>
                </a:solidFill>
              </a:rPr>
              <a:t>Action: </a:t>
            </a:r>
            <a:r>
              <a:rPr lang="en-US" sz="2200" dirty="0"/>
              <a:t>Start by conducting thorough research to identify the demographics, behaviors, values, and preferences of your audience. </a:t>
            </a:r>
          </a:p>
          <a:p>
            <a:pPr marL="0" indent="0"/>
            <a:r>
              <a:rPr lang="en-US" sz="2200" b="1" dirty="0">
                <a:solidFill>
                  <a:srgbClr val="0872B5"/>
                </a:solidFill>
              </a:rPr>
              <a:t>Use tools </a:t>
            </a:r>
            <a:r>
              <a:rPr lang="en-US" sz="2200" dirty="0"/>
              <a:t>like surveys, social media insights, and focus groups to gather data, paying particular attention to underrepresented or marginalized communities. </a:t>
            </a:r>
          </a:p>
          <a:p>
            <a:pPr marL="0" indent="0"/>
            <a:r>
              <a:rPr lang="en-US" sz="2200" b="1" dirty="0">
                <a:solidFill>
                  <a:srgbClr val="D11C5F"/>
                </a:solidFill>
              </a:rPr>
              <a:t>Action: </a:t>
            </a:r>
            <a:r>
              <a:rPr lang="en-US" sz="2200" dirty="0"/>
              <a:t>Listening to their experiences and incorporating their feedback helps address unique needs and challenges authentically. </a:t>
            </a:r>
          </a:p>
          <a:p>
            <a:pPr marL="0" indent="0"/>
            <a:r>
              <a:rPr lang="en-US" sz="2200" b="1" dirty="0">
                <a:solidFill>
                  <a:schemeClr val="bg1"/>
                </a:solidFill>
                <a:highlight>
                  <a:srgbClr val="D11C5F"/>
                </a:highlight>
              </a:rPr>
              <a:t>Example: </a:t>
            </a:r>
            <a:r>
              <a:rPr lang="en-US" sz="2200" dirty="0"/>
              <a:t>Starbucks introduced non-dairy milk options after feedback from vegan and lactose-intolerant customers, aligning its offerings with audience preferences.</a:t>
            </a:r>
          </a:p>
          <a:p>
            <a:pPr marL="0" indent="0"/>
            <a:endParaRPr lang="en-US" sz="2200" dirty="0"/>
          </a:p>
        </p:txBody>
      </p:sp>
      <p:pic>
        <p:nvPicPr>
          <p:cNvPr id="3" name="Picture 2" descr="A group of people shaking hands&#10;&#10;Description automatically generated">
            <a:extLst>
              <a:ext uri="{FF2B5EF4-FFF2-40B4-BE49-F238E27FC236}">
                <a16:creationId xmlns:a16="http://schemas.microsoft.com/office/drawing/2014/main" id="{B11505E7-2DE1-8B88-64D5-B0BF656A6C0B}"/>
              </a:ext>
            </a:extLst>
          </p:cNvPr>
          <p:cNvPicPr>
            <a:picLocks noChangeAspect="1"/>
          </p:cNvPicPr>
          <p:nvPr/>
        </p:nvPicPr>
        <p:blipFill>
          <a:blip r:embed="rId2"/>
          <a:stretch>
            <a:fillRect/>
          </a:stretch>
        </p:blipFill>
        <p:spPr>
          <a:xfrm>
            <a:off x="8382000" y="2200274"/>
            <a:ext cx="3230316" cy="2648859"/>
          </a:xfrm>
          <a:prstGeom prst="rect">
            <a:avLst/>
          </a:prstGeom>
        </p:spPr>
      </p:pic>
    </p:spTree>
    <p:extLst>
      <p:ext uri="{BB962C8B-B14F-4D97-AF65-F5344CB8AC3E}">
        <p14:creationId xmlns:p14="http://schemas.microsoft.com/office/powerpoint/2010/main" val="18313132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CBFE8C-136D-7924-3007-9F3709033215}"/>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0FF3CF16-FBF6-0C87-92C6-780D8E803420}"/>
              </a:ext>
            </a:extLst>
          </p:cNvPr>
          <p:cNvSpPr>
            <a:spLocks noGrp="1"/>
          </p:cNvSpPr>
          <p:nvPr>
            <p:ph type="body" sz="quarter" idx="18"/>
          </p:nvPr>
        </p:nvSpPr>
        <p:spPr>
          <a:xfrm>
            <a:off x="798380" y="384157"/>
            <a:ext cx="7659820" cy="3849918"/>
          </a:xfrm>
        </p:spPr>
        <p:txBody>
          <a:bodyPr/>
          <a:lstStyle/>
          <a:p>
            <a:pPr marL="0" indent="0"/>
            <a:r>
              <a:rPr lang="en-US" sz="2200" b="1" dirty="0">
                <a:solidFill>
                  <a:srgbClr val="D11C5F"/>
                </a:solidFill>
              </a:rPr>
              <a:t>Action: </a:t>
            </a:r>
            <a:r>
              <a:rPr lang="en-US" sz="2200" dirty="0"/>
              <a:t>Analyze cultural contexts and accessibility requirements to create messaging that is respectful, relevant, and engaging for everyone. </a:t>
            </a:r>
          </a:p>
          <a:p>
            <a:pPr marL="0" indent="0"/>
            <a:r>
              <a:rPr lang="en-US" sz="2200" b="1" dirty="0">
                <a:solidFill>
                  <a:srgbClr val="D11C5F"/>
                </a:solidFill>
              </a:rPr>
              <a:t>Action: </a:t>
            </a:r>
            <a:r>
              <a:rPr lang="en-US" sz="2200" dirty="0"/>
              <a:t>Engage diverse stakeholders in marketing design: Host focus groups with employees, customers, and community representatives from different backgrounds to gather insights.</a:t>
            </a:r>
          </a:p>
          <a:p>
            <a:pPr marL="0" indent="0"/>
            <a:r>
              <a:rPr lang="en-US" sz="2200" b="1" dirty="0">
                <a:solidFill>
                  <a:srgbClr val="D11C5F"/>
                </a:solidFill>
              </a:rPr>
              <a:t>Action: </a:t>
            </a:r>
            <a:r>
              <a:rPr lang="en-IE" sz="2200" dirty="0"/>
              <a:t>Localise marketing strategies: </a:t>
            </a:r>
            <a:r>
              <a:rPr lang="en-US" sz="2200" dirty="0"/>
              <a:t>Adapt campaigns to resonate with cultural and regional contexts. Partner with local influencers who represent diverse groups and align with your brand values.</a:t>
            </a:r>
          </a:p>
          <a:p>
            <a:pPr marL="0" indent="0"/>
            <a:r>
              <a:rPr lang="en-US" sz="2200" b="1" dirty="0">
                <a:solidFill>
                  <a:srgbClr val="D11C5F"/>
                </a:solidFill>
              </a:rPr>
              <a:t>Action: </a:t>
            </a:r>
            <a:r>
              <a:rPr lang="en-US" sz="2200" dirty="0"/>
              <a:t>Collaborate with other companies that work with your target audiences, e.g., SMEs owned by women and </a:t>
            </a:r>
            <a:r>
              <a:rPr lang="en-US" sz="2200" dirty="0" err="1"/>
              <a:t>organisations</a:t>
            </a:r>
            <a:r>
              <a:rPr lang="en-US" sz="2200" dirty="0"/>
              <a:t> that deal with minorities, and co-create campaigns. Feature their products/services in your promotions.</a:t>
            </a:r>
          </a:p>
          <a:p>
            <a:pPr marL="0" indent="0"/>
            <a:r>
              <a:rPr lang="en-US" sz="2200" b="1" dirty="0">
                <a:solidFill>
                  <a:srgbClr val="0872B5"/>
                </a:solidFill>
              </a:rPr>
              <a:t>Example: </a:t>
            </a:r>
            <a:r>
              <a:rPr lang="en-US" sz="2200" dirty="0"/>
              <a:t>Starbucks introduced non-dairy milk options after feedback from vegan and lactose-intolerant customers, aligning its offerings with audience preferences.</a:t>
            </a:r>
          </a:p>
          <a:p>
            <a:pPr marL="0" indent="0"/>
            <a:endParaRPr lang="en-IE" sz="2200" dirty="0"/>
          </a:p>
          <a:p>
            <a:pPr marL="0" indent="0"/>
            <a:endParaRPr lang="en-US" sz="2200" dirty="0"/>
          </a:p>
        </p:txBody>
      </p:sp>
      <p:pic>
        <p:nvPicPr>
          <p:cNvPr id="4" name="Picture 3" descr="Colorful bubbles with icons&#10;&#10;Description automatically generated with medium confidence">
            <a:extLst>
              <a:ext uri="{FF2B5EF4-FFF2-40B4-BE49-F238E27FC236}">
                <a16:creationId xmlns:a16="http://schemas.microsoft.com/office/drawing/2014/main" id="{6B045039-CD0A-C60B-B5F7-C7246EC09139}"/>
              </a:ext>
            </a:extLst>
          </p:cNvPr>
          <p:cNvPicPr>
            <a:picLocks noChangeAspect="1"/>
          </p:cNvPicPr>
          <p:nvPr/>
        </p:nvPicPr>
        <p:blipFill>
          <a:blip r:embed="rId2" cstate="email">
            <a:extLst>
              <a:ext uri="{28A0092B-C50C-407E-A947-70E740481C1C}">
                <a14:useLocalDpi xmlns:a14="http://schemas.microsoft.com/office/drawing/2010/main"/>
              </a:ext>
            </a:extLst>
          </a:blip>
          <a:srcRect l="4843" r="6697"/>
          <a:stretch/>
        </p:blipFill>
        <p:spPr>
          <a:xfrm>
            <a:off x="8296274" y="1943100"/>
            <a:ext cx="3491739" cy="2790825"/>
          </a:xfrm>
          <a:prstGeom prst="rect">
            <a:avLst/>
          </a:prstGeom>
        </p:spPr>
      </p:pic>
    </p:spTree>
    <p:extLst>
      <p:ext uri="{BB962C8B-B14F-4D97-AF65-F5344CB8AC3E}">
        <p14:creationId xmlns:p14="http://schemas.microsoft.com/office/powerpoint/2010/main" val="35408491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87C42A-B700-87EC-6A3A-D9DD30EAC6F2}"/>
              </a:ext>
            </a:extLst>
          </p:cNvPr>
          <p:cNvSpPr>
            <a:spLocks noGrp="1"/>
          </p:cNvSpPr>
          <p:nvPr>
            <p:ph type="body" sz="quarter" idx="18"/>
          </p:nvPr>
        </p:nvSpPr>
        <p:spPr>
          <a:xfrm>
            <a:off x="712655" y="441307"/>
            <a:ext cx="10707820" cy="3849918"/>
          </a:xfrm>
        </p:spPr>
        <p:txBody>
          <a:bodyPr/>
          <a:lstStyle/>
          <a:p>
            <a:r>
              <a:rPr lang="en-US" dirty="0">
                <a:solidFill>
                  <a:schemeClr val="bg1"/>
                </a:solidFill>
                <a:highlight>
                  <a:srgbClr val="0872B5"/>
                </a:highlight>
              </a:rPr>
              <a:t>Next Step is Craft Tailored Marketing Strategies:</a:t>
            </a:r>
          </a:p>
          <a:p>
            <a:pPr marL="0" indent="0"/>
            <a:r>
              <a:rPr lang="en-US" sz="2200" dirty="0"/>
              <a:t>Once you understand your audience's needs, the next step is to use this information to craft tailored marketing strategies that genuinely connect with them. </a:t>
            </a:r>
          </a:p>
          <a:p>
            <a:pPr marL="457200" indent="-457200">
              <a:buFont typeface="+mj-lt"/>
              <a:buAutoNum type="arabicPeriod"/>
            </a:pPr>
            <a:r>
              <a:rPr lang="en-US" sz="2200" b="1" dirty="0">
                <a:solidFill>
                  <a:srgbClr val="0872B5"/>
                </a:solidFill>
              </a:rPr>
              <a:t>Start by segmenting </a:t>
            </a:r>
            <a:r>
              <a:rPr lang="en-US" sz="2200" dirty="0"/>
              <a:t>your audience based on their preferences, behaviors, and values to ensure personalized messaging. </a:t>
            </a:r>
          </a:p>
          <a:p>
            <a:pPr marL="457200" indent="-457200">
              <a:buFont typeface="+mj-lt"/>
              <a:buAutoNum type="arabicPeriod"/>
            </a:pPr>
            <a:r>
              <a:rPr lang="en-US" sz="2200" b="1" dirty="0">
                <a:solidFill>
                  <a:srgbClr val="0872B5"/>
                </a:solidFill>
              </a:rPr>
              <a:t>Design inclusive campaigns </a:t>
            </a:r>
            <a:r>
              <a:rPr lang="en-US" sz="2200" dirty="0"/>
              <a:t>that reflect their cultural context, using inclusive language and visuals that resonate with their experiences. </a:t>
            </a:r>
          </a:p>
          <a:p>
            <a:pPr marL="457200" indent="-457200">
              <a:buFont typeface="+mj-lt"/>
              <a:buAutoNum type="arabicPeriod"/>
            </a:pPr>
            <a:r>
              <a:rPr lang="en-US" sz="2200" b="1" dirty="0">
                <a:solidFill>
                  <a:srgbClr val="0872B5"/>
                </a:solidFill>
              </a:rPr>
              <a:t>Incorporate accessibility features </a:t>
            </a:r>
            <a:r>
              <a:rPr lang="en-US" sz="2200" dirty="0"/>
              <a:t>such as captions, alt text, and easy-to-read formats to ensure your content is engaging for people of all abilities. </a:t>
            </a:r>
          </a:p>
          <a:p>
            <a:pPr marL="457200" indent="-457200">
              <a:buFont typeface="+mj-lt"/>
              <a:buAutoNum type="arabicPeriod"/>
            </a:pPr>
            <a:r>
              <a:rPr lang="en-US" sz="2200" b="1" dirty="0">
                <a:solidFill>
                  <a:srgbClr val="0872B5"/>
                </a:solidFill>
              </a:rPr>
              <a:t>Use storytelling </a:t>
            </a:r>
            <a:r>
              <a:rPr lang="en-US" sz="2200" dirty="0"/>
              <a:t>to highlight authentic narratives and diverse voices, demonstrating your brand's commitment to unheard voices.</a:t>
            </a:r>
          </a:p>
          <a:p>
            <a:pPr marL="457200" indent="-457200">
              <a:buFont typeface="+mj-lt"/>
              <a:buAutoNum type="arabicPeriod"/>
            </a:pPr>
            <a:r>
              <a:rPr lang="en-US" sz="2000" b="1" dirty="0">
                <a:solidFill>
                  <a:srgbClr val="0872B5"/>
                </a:solidFill>
              </a:rPr>
              <a:t>Leverage data </a:t>
            </a:r>
            <a:r>
              <a:rPr lang="en-US" sz="2000" dirty="0"/>
              <a:t>to refine product or service offerings, aligning them with your audience's priorities. </a:t>
            </a:r>
          </a:p>
          <a:p>
            <a:pPr marL="457200" indent="-457200">
              <a:buFont typeface="+mj-lt"/>
              <a:buAutoNum type="arabicPeriod"/>
            </a:pPr>
            <a:r>
              <a:rPr lang="en-US" sz="2000" b="1" dirty="0">
                <a:solidFill>
                  <a:srgbClr val="0872B5"/>
                </a:solidFill>
              </a:rPr>
              <a:t>Regularly monitor feedback </a:t>
            </a:r>
            <a:r>
              <a:rPr lang="en-US" sz="2000" dirty="0"/>
              <a:t>and engagement metrics to adapt and improve your strategy, showing that you listen, care, and evolve based on their input. By using audience insights effectively, you create campaigns that are not only inclusive but also impactful and memorable.</a:t>
            </a:r>
            <a:endParaRPr lang="en-IE" sz="2000" dirty="0"/>
          </a:p>
          <a:p>
            <a:pPr marL="0" indent="0"/>
            <a:endParaRPr lang="en-US" sz="2200" dirty="0"/>
          </a:p>
          <a:p>
            <a:pPr marL="0" indent="0"/>
            <a:endParaRPr lang="en-US" dirty="0"/>
          </a:p>
        </p:txBody>
      </p:sp>
    </p:spTree>
    <p:extLst>
      <p:ext uri="{BB962C8B-B14F-4D97-AF65-F5344CB8AC3E}">
        <p14:creationId xmlns:p14="http://schemas.microsoft.com/office/powerpoint/2010/main" val="7012568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4502987-ED7E-254F-B0B2-B579DA59E977}"/>
              </a:ext>
            </a:extLst>
          </p:cNvPr>
          <p:cNvSpPr>
            <a:spLocks noGrp="1"/>
          </p:cNvSpPr>
          <p:nvPr>
            <p:ph type="body" sz="quarter" idx="18"/>
          </p:nvPr>
        </p:nvSpPr>
        <p:spPr>
          <a:xfrm>
            <a:off x="798380" y="1238209"/>
            <a:ext cx="10595237" cy="3849918"/>
          </a:xfrm>
        </p:spPr>
        <p:txBody>
          <a:bodyPr/>
          <a:lstStyle/>
          <a:p>
            <a:pPr marL="0" indent="0"/>
            <a:r>
              <a:rPr lang="en-US" sz="2200" dirty="0"/>
              <a:t>Dove is a powerful example of a brand that effectively meets its customers' needs through inclusive marketing, focusing on self-esteem, body positivity, and authenticity. </a:t>
            </a:r>
          </a:p>
          <a:p>
            <a:pPr marL="342900" indent="-342900">
              <a:buClr>
                <a:srgbClr val="0872B5"/>
              </a:buClr>
              <a:buFont typeface="Wingdings" panose="05000000000000000000" pitchFamily="2" charset="2"/>
              <a:buChar char="v"/>
            </a:pPr>
            <a:r>
              <a:rPr lang="en-US" sz="2200" dirty="0">
                <a:solidFill>
                  <a:schemeClr val="bg1"/>
                </a:solidFill>
                <a:highlight>
                  <a:srgbClr val="0872B5"/>
                </a:highlight>
              </a:rPr>
              <a:t>Their "Real Beauty" campaign </a:t>
            </a:r>
            <a:r>
              <a:rPr lang="en-US" sz="2200" dirty="0"/>
              <a:t>highlights women of various ages, ethnicities, body types, and abilities, breaking away from traditional beauty stereotypes. This approach works because it aligns with their audience's evolving desire for representation and authenticity, making people feel seen and valued. By using real women instead of models, Dove fosters relatability and trust, positioning the brand as one that genuinely cares about its customers' well-being.</a:t>
            </a:r>
          </a:p>
          <a:p>
            <a:pPr marL="342900" indent="-342900">
              <a:buClr>
                <a:srgbClr val="0872B5"/>
              </a:buClr>
              <a:buFont typeface="Wingdings" panose="05000000000000000000" pitchFamily="2" charset="2"/>
              <a:buChar char="v"/>
            </a:pPr>
            <a:r>
              <a:rPr lang="en-US" sz="2200" dirty="0">
                <a:solidFill>
                  <a:schemeClr val="bg1"/>
                </a:solidFill>
                <a:highlight>
                  <a:srgbClr val="0872B5"/>
                </a:highlight>
              </a:rPr>
              <a:t>Dove’s purpose </a:t>
            </a:r>
            <a:r>
              <a:rPr lang="en-US" sz="2200" dirty="0"/>
              <a:t>is rooted in empowering individuals to embrace their natural beauty and boosting self-confidence, particularly for women and young girls. </a:t>
            </a:r>
          </a:p>
          <a:p>
            <a:pPr marL="342900" indent="-342900">
              <a:buClr>
                <a:srgbClr val="0872B5"/>
              </a:buClr>
              <a:buFont typeface="Wingdings" panose="05000000000000000000" pitchFamily="2" charset="2"/>
              <a:buChar char="v"/>
            </a:pPr>
            <a:r>
              <a:rPr lang="en-US" sz="2200" dirty="0"/>
              <a:t>A prime example is the </a:t>
            </a:r>
            <a:r>
              <a:rPr lang="en-US" sz="2200" dirty="0">
                <a:solidFill>
                  <a:schemeClr val="bg1"/>
                </a:solidFill>
                <a:highlight>
                  <a:srgbClr val="0872B5"/>
                </a:highlight>
              </a:rPr>
              <a:t>Dove Self-Esteem Project</a:t>
            </a:r>
            <a:r>
              <a:rPr lang="en-US" sz="2200" dirty="0"/>
              <a:t>, where they partner with </a:t>
            </a:r>
            <a:r>
              <a:rPr lang="en-US" sz="2200" dirty="0" err="1"/>
              <a:t>organisations</a:t>
            </a:r>
            <a:r>
              <a:rPr lang="en-US" sz="2200" dirty="0"/>
              <a:t> like schools, educators, and non-profits to provide resources and workshops aimed at fostering positive body image among young people. By aligning with trusted institutions, Dove enhances its credibility and extends the reach of its message to communities that value empowerment and education.</a:t>
            </a:r>
          </a:p>
        </p:txBody>
      </p:sp>
      <p:sp>
        <p:nvSpPr>
          <p:cNvPr id="4" name="Text Placeholder 3">
            <a:extLst>
              <a:ext uri="{FF2B5EF4-FFF2-40B4-BE49-F238E27FC236}">
                <a16:creationId xmlns:a16="http://schemas.microsoft.com/office/drawing/2014/main" id="{69BC0DE8-74C3-E913-2BB6-6B40D8A8DED7}"/>
              </a:ext>
            </a:extLst>
          </p:cNvPr>
          <p:cNvSpPr>
            <a:spLocks noGrp="1"/>
          </p:cNvSpPr>
          <p:nvPr>
            <p:ph type="body" sz="quarter" idx="16"/>
          </p:nvPr>
        </p:nvSpPr>
        <p:spPr>
          <a:xfrm>
            <a:off x="798381" y="560551"/>
            <a:ext cx="10595237" cy="803654"/>
          </a:xfrm>
        </p:spPr>
        <p:txBody>
          <a:bodyPr/>
          <a:lstStyle/>
          <a:p>
            <a:r>
              <a:rPr lang="en-US" sz="3200" dirty="0">
                <a:solidFill>
                  <a:srgbClr val="0872B5"/>
                </a:solidFill>
              </a:rPr>
              <a:t>Dove Effectively Meeting Customer Needs </a:t>
            </a:r>
            <a:endParaRPr lang="en-IE" sz="3200" dirty="0">
              <a:solidFill>
                <a:srgbClr val="0872B5"/>
              </a:solidFill>
            </a:endParaRPr>
          </a:p>
        </p:txBody>
      </p:sp>
      <p:pic>
        <p:nvPicPr>
          <p:cNvPr id="1026" name="Picture 2" descr="A NEW STUDY FROM THE DOVE SELF-ESTEEM PROJECT FINDS 1 IN 2 GIRLS SAY  IDEALIZED BEAUTY ADVICE ON SOCIAL MEDIA CAUSES LOW SELF-ESTEEM">
            <a:extLst>
              <a:ext uri="{FF2B5EF4-FFF2-40B4-BE49-F238E27FC236}">
                <a16:creationId xmlns:a16="http://schemas.microsoft.com/office/drawing/2014/main" id="{8A616958-D0F2-26E3-3E45-83DC2545B80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715376" y="60988"/>
            <a:ext cx="2247900" cy="11772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364648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141560-3C0F-3B5F-2300-3B56E64C5ADF}"/>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6FEC01A2-1B02-6EAA-118B-EE22246F0E53}"/>
              </a:ext>
            </a:extLst>
          </p:cNvPr>
          <p:cNvSpPr>
            <a:spLocks noGrp="1"/>
          </p:cNvSpPr>
          <p:nvPr>
            <p:ph type="body" sz="quarter" idx="18"/>
          </p:nvPr>
        </p:nvSpPr>
        <p:spPr>
          <a:xfrm>
            <a:off x="798381" y="695284"/>
            <a:ext cx="10595237" cy="3849918"/>
          </a:xfrm>
        </p:spPr>
        <p:txBody>
          <a:bodyPr/>
          <a:lstStyle/>
          <a:p>
            <a:pPr marL="0" indent="0"/>
            <a:r>
              <a:rPr lang="en-US" sz="2200" dirty="0"/>
              <a:t>Dove </a:t>
            </a:r>
            <a:r>
              <a:rPr lang="en-US" sz="2200" dirty="0">
                <a:solidFill>
                  <a:schemeClr val="bg1"/>
                </a:solidFill>
                <a:highlight>
                  <a:srgbClr val="0872B5"/>
                </a:highlight>
              </a:rPr>
              <a:t>collaborates with influencers and advocates </a:t>
            </a:r>
            <a:r>
              <a:rPr lang="en-US" sz="2200" dirty="0"/>
              <a:t>who authentically represent diverse audiences. These partnerships amplify their campaigns by connecting with influencers’ engaged followers, ensuring the message feels personal and relatable. </a:t>
            </a:r>
          </a:p>
          <a:p>
            <a:pPr marL="0" indent="0"/>
            <a:r>
              <a:rPr lang="en-US" sz="2200" dirty="0"/>
              <a:t>For instance, using influencers who promote body positivity or mental health awareness helps Dove further its mission while benefiting the influencers by associating them with a globally recognized brand with strong values.</a:t>
            </a:r>
          </a:p>
          <a:p>
            <a:pPr marL="0" indent="0"/>
            <a:r>
              <a:rPr lang="en-US" sz="2200" dirty="0"/>
              <a:t>Dove also </a:t>
            </a:r>
            <a:r>
              <a:rPr lang="en-US" sz="2200" dirty="0">
                <a:solidFill>
                  <a:schemeClr val="bg1"/>
                </a:solidFill>
                <a:highlight>
                  <a:srgbClr val="0872B5"/>
                </a:highlight>
              </a:rPr>
              <a:t>builds partnerships with media platforms and content creators </a:t>
            </a:r>
            <a:r>
              <a:rPr lang="en-US" sz="2200" dirty="0"/>
              <a:t>to craft compelling narratives that align with their brand purpose. By co-creating content, such as documentaries or social media challenges, they engage audiences in conversations about beauty and self-esteem. These initiatives enable a win-win situation: Dove reinforces its commitment to societal change while its partners gain visibility and credibility through association with a trusted brand.</a:t>
            </a:r>
          </a:p>
          <a:p>
            <a:pPr marL="0" indent="0"/>
            <a:r>
              <a:rPr lang="en-US" sz="2200" dirty="0"/>
              <a:t>This collaborative approach ensures Dove's campaigns remain authentic, widely accessible, and socially impactful. By building partnerships that align with their purpose and benefit all stakeholders, Dove creates campaigns that drive positive change, strengthen brand loyalty, and maintain relevance in an increasingly values-driven marketplace.</a:t>
            </a:r>
          </a:p>
        </p:txBody>
      </p:sp>
    </p:spTree>
    <p:extLst>
      <p:ext uri="{BB962C8B-B14F-4D97-AF65-F5344CB8AC3E}">
        <p14:creationId xmlns:p14="http://schemas.microsoft.com/office/powerpoint/2010/main" val="1081308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a:extLst>
              <a:ext uri="{FF2B5EF4-FFF2-40B4-BE49-F238E27FC236}">
                <a16:creationId xmlns:a16="http://schemas.microsoft.com/office/drawing/2014/main" id="{0A5F7F53-6108-B388-CDDA-DAFAF5AE71B5}"/>
              </a:ext>
            </a:extLst>
          </p:cNvPr>
          <p:cNvSpPr>
            <a:spLocks noGrp="1"/>
          </p:cNvSpPr>
          <p:nvPr>
            <p:ph type="body" sz="quarter" idx="18"/>
          </p:nvPr>
        </p:nvSpPr>
        <p:spPr>
          <a:xfrm>
            <a:off x="898357" y="1288360"/>
            <a:ext cx="6786253" cy="3291086"/>
          </a:xfrm>
        </p:spPr>
        <p:txBody>
          <a:bodyPr/>
          <a:lstStyle/>
          <a:p>
            <a:pPr marL="0" indent="0"/>
            <a:r>
              <a:rPr lang="en-US" sz="2000" dirty="0"/>
              <a:t>When Dove realized only 4% of women considered themselves beautiful, it created The Ad Makeover, a Facebook app that lets people replace those “feel-bad ads” with messages designed to make women feel good. People can select a positive message and send it to whoever they want. The message they choose would take the place of messages designed to make women feel bad and help them feel beautiful instead.</a:t>
            </a:r>
          </a:p>
          <a:p>
            <a:pPr marL="0" indent="0"/>
            <a:r>
              <a:rPr lang="en-US" sz="2000" dirty="0"/>
              <a:t>Women are bombarded daily by ads with messages that make us feel bad about ourselves. It's no wonder only 4% of women believe they are beautiful. Let's replace the bad ads with feel-good messages and change how we feel about our bodies. </a:t>
            </a:r>
          </a:p>
          <a:p>
            <a:pPr marL="0" indent="0"/>
            <a:r>
              <a:rPr lang="en-US" sz="2000" b="0" i="0" dirty="0">
                <a:effectLst/>
              </a:rPr>
              <a:t>Click to create one with the Ad Makeover by Dove. </a:t>
            </a:r>
            <a:r>
              <a:rPr lang="en-US" sz="2000" b="0" i="0" u="none" strike="noStrike" dirty="0">
                <a:effectLst/>
                <a:hlinkClick r:id="rId2">
                  <a:extLst>
                    <a:ext uri="{A12FA001-AC4F-418D-AE19-62706E023703}">
                      <ahyp:hlinkClr xmlns:ahyp="http://schemas.microsoft.com/office/drawing/2018/hyperlinkcolor" val="tx"/>
                    </a:ext>
                  </a:extLst>
                </a:hlinkClick>
              </a:rPr>
              <a:t>http://theadmakeover.dove.com/</a:t>
            </a:r>
            <a:r>
              <a:rPr lang="en-US" sz="2000" b="0" i="0" u="none" strike="noStrike" dirty="0" err="1">
                <a:effectLst/>
                <a:hlinkClick r:id="rId2">
                  <a:extLst>
                    <a:ext uri="{A12FA001-AC4F-418D-AE19-62706E023703}">
                      <ahyp:hlinkClr xmlns:ahyp="http://schemas.microsoft.com/office/drawing/2018/hyperlinkcolor" val="tx"/>
                    </a:ext>
                  </a:extLst>
                </a:hlinkClick>
              </a:rPr>
              <a:t>themake</a:t>
            </a:r>
            <a:r>
              <a:rPr lang="en-US" sz="2000" b="0" i="0" u="none" strike="noStrike" dirty="0">
                <a:effectLst/>
                <a:hlinkClick r:id="rId2">
                  <a:extLst>
                    <a:ext uri="{A12FA001-AC4F-418D-AE19-62706E023703}">
                      <ahyp:hlinkClr xmlns:ahyp="http://schemas.microsoft.com/office/drawing/2018/hyperlinkcolor" val="tx"/>
                    </a:ext>
                  </a:extLst>
                </a:hlinkClick>
              </a:rPr>
              <a:t>...</a:t>
            </a:r>
            <a:r>
              <a:rPr lang="en-US" sz="2000" b="0" i="0" dirty="0">
                <a:effectLst/>
              </a:rPr>
              <a:t> </a:t>
            </a:r>
            <a:br>
              <a:rPr lang="en-US" sz="2000" dirty="0"/>
            </a:br>
            <a:endParaRPr lang="en-IE" sz="2000" dirty="0"/>
          </a:p>
        </p:txBody>
      </p:sp>
      <p:sp>
        <p:nvSpPr>
          <p:cNvPr id="8" name="Text Placeholder 2">
            <a:extLst>
              <a:ext uri="{FF2B5EF4-FFF2-40B4-BE49-F238E27FC236}">
                <a16:creationId xmlns:a16="http://schemas.microsoft.com/office/drawing/2014/main" id="{109A993D-3483-5CCE-80CC-A1C4A024DAD0}"/>
              </a:ext>
            </a:extLst>
          </p:cNvPr>
          <p:cNvSpPr>
            <a:spLocks noGrp="1"/>
          </p:cNvSpPr>
          <p:nvPr>
            <p:ph type="body" sz="quarter" idx="16"/>
          </p:nvPr>
        </p:nvSpPr>
        <p:spPr>
          <a:xfrm>
            <a:off x="898356" y="214670"/>
            <a:ext cx="6918867" cy="992652"/>
          </a:xfrm>
        </p:spPr>
        <p:txBody>
          <a:bodyPr/>
          <a:lstStyle/>
          <a:p>
            <a:pPr>
              <a:lnSpc>
                <a:spcPct val="100000"/>
              </a:lnSpc>
              <a:spcBef>
                <a:spcPts val="0"/>
              </a:spcBef>
            </a:pPr>
            <a:r>
              <a:rPr lang="en-US" sz="3200" b="1" i="0" dirty="0">
                <a:effectLst/>
                <a:latin typeface="var(--wp--preset--font-family--poppins)"/>
              </a:rPr>
              <a:t>Dove Campaign: The Ad Makeover</a:t>
            </a:r>
          </a:p>
          <a:p>
            <a:pPr>
              <a:lnSpc>
                <a:spcPct val="100000"/>
              </a:lnSpc>
              <a:spcBef>
                <a:spcPts val="0"/>
              </a:spcBef>
            </a:pPr>
            <a:r>
              <a:rPr lang="en-US" sz="3200" dirty="0">
                <a:latin typeface="var(--wp--preset--font-family--poppins)"/>
              </a:rPr>
              <a:t>Theme: Self Esteem Women and Kids</a:t>
            </a:r>
            <a:endParaRPr lang="en-US" sz="3200" b="1" i="0" dirty="0">
              <a:effectLst/>
              <a:latin typeface="var(--wp--preset--font-family--poppins)"/>
            </a:endParaRPr>
          </a:p>
          <a:p>
            <a:pPr>
              <a:lnSpc>
                <a:spcPct val="100000"/>
              </a:lnSpc>
              <a:spcBef>
                <a:spcPts val="0"/>
              </a:spcBef>
            </a:pPr>
            <a:endParaRPr lang="en-IE" sz="3200" dirty="0"/>
          </a:p>
        </p:txBody>
      </p:sp>
      <p:sp>
        <p:nvSpPr>
          <p:cNvPr id="9" name="TextBox 8">
            <a:extLst>
              <a:ext uri="{FF2B5EF4-FFF2-40B4-BE49-F238E27FC236}">
                <a16:creationId xmlns:a16="http://schemas.microsoft.com/office/drawing/2014/main" id="{8C384D8D-5301-2E25-F64D-933E4A699020}"/>
              </a:ext>
            </a:extLst>
          </p:cNvPr>
          <p:cNvSpPr txBox="1"/>
          <p:nvPr/>
        </p:nvSpPr>
        <p:spPr>
          <a:xfrm>
            <a:off x="7983679" y="89020"/>
            <a:ext cx="4198796" cy="1815882"/>
          </a:xfrm>
          <a:prstGeom prst="rect">
            <a:avLst/>
          </a:prstGeom>
          <a:noFill/>
        </p:spPr>
        <p:txBody>
          <a:bodyPr wrap="square" rtlCol="0">
            <a:spAutoFit/>
          </a:bodyPr>
          <a:lstStyle/>
          <a:p>
            <a:pPr algn="ctr"/>
            <a:r>
              <a:rPr lang="en-IE" sz="2800" b="1" dirty="0">
                <a:solidFill>
                  <a:srgbClr val="ED028C"/>
                </a:solidFill>
              </a:rPr>
              <a:t>Example Of Meeting Customer Needs and Preferences Beyond Surface Level</a:t>
            </a:r>
          </a:p>
        </p:txBody>
      </p:sp>
      <p:sp>
        <p:nvSpPr>
          <p:cNvPr id="12" name="TextBox 11">
            <a:extLst>
              <a:ext uri="{FF2B5EF4-FFF2-40B4-BE49-F238E27FC236}">
                <a16:creationId xmlns:a16="http://schemas.microsoft.com/office/drawing/2014/main" id="{C4C2F4CD-4A47-0431-2520-B88E078C98DB}"/>
              </a:ext>
            </a:extLst>
          </p:cNvPr>
          <p:cNvSpPr txBox="1"/>
          <p:nvPr/>
        </p:nvSpPr>
        <p:spPr>
          <a:xfrm>
            <a:off x="5029200" y="6170082"/>
            <a:ext cx="6096000" cy="523220"/>
          </a:xfrm>
          <a:prstGeom prst="rect">
            <a:avLst/>
          </a:prstGeom>
          <a:noFill/>
        </p:spPr>
        <p:txBody>
          <a:bodyPr wrap="square">
            <a:spAutoFit/>
          </a:bodyPr>
          <a:lstStyle/>
          <a:p>
            <a:r>
              <a:rPr lang="en-IE" sz="1400" b="1" dirty="0">
                <a:hlinkClick r:id="rId3"/>
              </a:rPr>
              <a:t>Source: </a:t>
            </a:r>
            <a:r>
              <a:rPr lang="en-IE" sz="1400" dirty="0">
                <a:hlinkClick r:id="rId3"/>
              </a:rPr>
              <a:t>https://www.bazaarvoice.com/blog/9-brand-examples-of-inspiring-inclusive-marketing-campaigns/</a:t>
            </a:r>
            <a:r>
              <a:rPr lang="en-IE" sz="1400" dirty="0"/>
              <a:t> </a:t>
            </a:r>
          </a:p>
        </p:txBody>
      </p:sp>
      <p:pic>
        <p:nvPicPr>
          <p:cNvPr id="14" name="Picture 13">
            <a:hlinkClick r:id="rId4"/>
            <a:extLst>
              <a:ext uri="{FF2B5EF4-FFF2-40B4-BE49-F238E27FC236}">
                <a16:creationId xmlns:a16="http://schemas.microsoft.com/office/drawing/2014/main" id="{2916DE41-30E1-16B7-0EAD-9BDBF4988781}"/>
              </a:ext>
            </a:extLst>
          </p:cNvPr>
          <p:cNvPicPr>
            <a:picLocks noChangeAspect="1"/>
          </p:cNvPicPr>
          <p:nvPr/>
        </p:nvPicPr>
        <p:blipFill>
          <a:blip r:embed="rId5" cstate="email">
            <a:extLst>
              <a:ext uri="{28A0092B-C50C-407E-A947-70E740481C1C}">
                <a14:useLocalDpi xmlns:a14="http://schemas.microsoft.com/office/drawing/2010/main"/>
              </a:ext>
            </a:extLst>
          </a:blip>
          <a:srcRect r="22663"/>
          <a:stretch/>
        </p:blipFill>
        <p:spPr>
          <a:xfrm>
            <a:off x="8077200" y="1969003"/>
            <a:ext cx="4114800" cy="3490647"/>
          </a:xfrm>
          <a:prstGeom prst="rect">
            <a:avLst/>
          </a:prstGeom>
        </p:spPr>
      </p:pic>
      <p:sp>
        <p:nvSpPr>
          <p:cNvPr id="18" name="TextBox 17">
            <a:extLst>
              <a:ext uri="{FF2B5EF4-FFF2-40B4-BE49-F238E27FC236}">
                <a16:creationId xmlns:a16="http://schemas.microsoft.com/office/drawing/2014/main" id="{0061D0E7-1A17-73DC-6997-C3295CD94465}"/>
              </a:ext>
            </a:extLst>
          </p:cNvPr>
          <p:cNvSpPr txBox="1"/>
          <p:nvPr/>
        </p:nvSpPr>
        <p:spPr>
          <a:xfrm>
            <a:off x="8387651" y="5523751"/>
            <a:ext cx="3634020" cy="646331"/>
          </a:xfrm>
          <a:prstGeom prst="rect">
            <a:avLst/>
          </a:prstGeom>
          <a:noFill/>
        </p:spPr>
        <p:txBody>
          <a:bodyPr wrap="square">
            <a:spAutoFit/>
          </a:bodyPr>
          <a:lstStyle/>
          <a:p>
            <a:r>
              <a:rPr lang="en-IE" dirty="0">
                <a:hlinkClick r:id="rId4"/>
              </a:rPr>
              <a:t>https://www.youtube.com/watch?v=lg_jbSP-F2o</a:t>
            </a:r>
            <a:r>
              <a:rPr lang="en-IE" dirty="0"/>
              <a:t> </a:t>
            </a:r>
          </a:p>
        </p:txBody>
      </p:sp>
      <p:sp>
        <p:nvSpPr>
          <p:cNvPr id="20" name="TextBox 19">
            <a:extLst>
              <a:ext uri="{FF2B5EF4-FFF2-40B4-BE49-F238E27FC236}">
                <a16:creationId xmlns:a16="http://schemas.microsoft.com/office/drawing/2014/main" id="{CCBC129B-B7EE-AB3E-A832-3FD502A33A1D}"/>
              </a:ext>
            </a:extLst>
          </p:cNvPr>
          <p:cNvSpPr txBox="1"/>
          <p:nvPr/>
        </p:nvSpPr>
        <p:spPr>
          <a:xfrm>
            <a:off x="799745" y="5292919"/>
            <a:ext cx="6786252" cy="369332"/>
          </a:xfrm>
          <a:prstGeom prst="rect">
            <a:avLst/>
          </a:prstGeom>
          <a:noFill/>
        </p:spPr>
        <p:txBody>
          <a:bodyPr wrap="square">
            <a:spAutoFit/>
          </a:bodyPr>
          <a:lstStyle/>
          <a:p>
            <a:pPr algn="ctr"/>
            <a:r>
              <a:rPr lang="en-IE" b="1" i="0" dirty="0">
                <a:solidFill>
                  <a:schemeClr val="bg1"/>
                </a:solidFill>
                <a:effectLst/>
                <a:latin typeface="var(--primary-brand-font)"/>
                <a:hlinkClick r:id="rId6">
                  <a:extLst>
                    <a:ext uri="{A12FA001-AC4F-418D-AE19-62706E023703}">
                      <ahyp:hlinkClr xmlns:ahyp="http://schemas.microsoft.com/office/drawing/2018/hyperlinkcolor" val="tx"/>
                    </a:ext>
                  </a:extLst>
                </a:hlinkClick>
              </a:rPr>
              <a:t>Dove Ad Makeover Campaigns</a:t>
            </a:r>
            <a:endParaRPr lang="en-IE" b="1" i="0" dirty="0">
              <a:solidFill>
                <a:schemeClr val="bg1"/>
              </a:solidFill>
              <a:effectLst/>
              <a:latin typeface="var(--primary-brand-font)"/>
            </a:endParaRPr>
          </a:p>
        </p:txBody>
      </p:sp>
    </p:spTree>
    <p:extLst>
      <p:ext uri="{BB962C8B-B14F-4D97-AF65-F5344CB8AC3E}">
        <p14:creationId xmlns:p14="http://schemas.microsoft.com/office/powerpoint/2010/main" val="62389007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263B810C-6C96-43C6-B50C-6F6C323AD377}"/>
              </a:ext>
            </a:extLst>
          </p:cNvPr>
          <p:cNvSpPr>
            <a:spLocks noGrp="1"/>
          </p:cNvSpPr>
          <p:nvPr>
            <p:ph type="body" sz="quarter" idx="18"/>
          </p:nvPr>
        </p:nvSpPr>
        <p:spPr>
          <a:xfrm>
            <a:off x="798380" y="1153292"/>
            <a:ext cx="7431219" cy="3849918"/>
          </a:xfrm>
        </p:spPr>
        <p:txBody>
          <a:bodyPr/>
          <a:lstStyle/>
          <a:p>
            <a:pPr marL="0" indent="0"/>
            <a:r>
              <a:rPr lang="en-US" sz="2000" dirty="0"/>
              <a:t>The Dove Self-Esteem Campaign has a mission to boost self-esteem and body confidence in young people. Dove continues to challenge traditional beauty standards by promoting inclusivity and authenticity.</a:t>
            </a:r>
          </a:p>
          <a:p>
            <a:pPr marL="0" indent="0"/>
            <a:r>
              <a:rPr lang="en-US" sz="2000" b="1" dirty="0">
                <a:solidFill>
                  <a:srgbClr val="01A54E"/>
                </a:solidFill>
              </a:rPr>
              <a:t>Key Features</a:t>
            </a:r>
          </a:p>
          <a:p>
            <a:pPr marL="0" indent="0"/>
            <a:r>
              <a:rPr lang="en-US" sz="2000" b="1" dirty="0"/>
              <a:t>Workshops and Programs: </a:t>
            </a:r>
            <a:r>
              <a:rPr lang="en-US" sz="2000" dirty="0"/>
              <a:t>Dove collaborates with educators, parents, and youth </a:t>
            </a:r>
            <a:r>
              <a:rPr lang="en-US" sz="2000" dirty="0" err="1"/>
              <a:t>organisations</a:t>
            </a:r>
            <a:r>
              <a:rPr lang="en-US" sz="2000" dirty="0"/>
              <a:t> to create free educational resources designed to teach young people about body confidence and self-esteem.</a:t>
            </a:r>
          </a:p>
          <a:p>
            <a:pPr marL="0" indent="0"/>
            <a:r>
              <a:rPr lang="en-US" sz="2000" b="1" dirty="0"/>
              <a:t>Representation: </a:t>
            </a:r>
            <a:r>
              <a:rPr lang="en-US" sz="2000" dirty="0"/>
              <a:t>The campaign features individuals of diverse ages, ethnicities, body types, and abilities, moving away from traditional, narrow portrayals of beauty.</a:t>
            </a:r>
          </a:p>
          <a:p>
            <a:pPr marL="0" indent="0"/>
            <a:r>
              <a:rPr lang="en-US" sz="2000" b="1" dirty="0"/>
              <a:t>Global Reach: </a:t>
            </a:r>
            <a:r>
              <a:rPr lang="en-US" sz="2000" dirty="0"/>
              <a:t>The project has reached over 94 million young people across more than 150 countries, aiming to impact 250 million by 2030.</a:t>
            </a:r>
          </a:p>
          <a:p>
            <a:pPr marL="0" indent="0"/>
            <a:r>
              <a:rPr lang="en-US" sz="2000" b="1" dirty="0"/>
              <a:t>Research-Based Approach: </a:t>
            </a:r>
            <a:r>
              <a:rPr lang="en-US" sz="2000" dirty="0"/>
              <a:t>Dove invests in studies on body image and self-esteem to create data-driven campaigns and resources.</a:t>
            </a:r>
            <a:endParaRPr lang="en-IE" sz="2000" dirty="0"/>
          </a:p>
        </p:txBody>
      </p:sp>
      <p:sp>
        <p:nvSpPr>
          <p:cNvPr id="4" name="Text Placeholder 3">
            <a:extLst>
              <a:ext uri="{FF2B5EF4-FFF2-40B4-BE49-F238E27FC236}">
                <a16:creationId xmlns:a16="http://schemas.microsoft.com/office/drawing/2014/main" id="{2FD46E2B-D16B-F440-9593-EAF94D255705}"/>
              </a:ext>
            </a:extLst>
          </p:cNvPr>
          <p:cNvSpPr>
            <a:spLocks noGrp="1"/>
          </p:cNvSpPr>
          <p:nvPr>
            <p:ph type="body" sz="quarter" idx="16"/>
          </p:nvPr>
        </p:nvSpPr>
        <p:spPr>
          <a:xfrm>
            <a:off x="798381" y="564379"/>
            <a:ext cx="10595237" cy="803654"/>
          </a:xfrm>
        </p:spPr>
        <p:txBody>
          <a:bodyPr/>
          <a:lstStyle/>
          <a:p>
            <a:r>
              <a:rPr lang="en-IE" sz="2800" dirty="0"/>
              <a:t>Dove Campaign: Kids Self Esteem</a:t>
            </a:r>
          </a:p>
        </p:txBody>
      </p:sp>
      <p:pic>
        <p:nvPicPr>
          <p:cNvPr id="7" name="Picture 6">
            <a:extLst>
              <a:ext uri="{FF2B5EF4-FFF2-40B4-BE49-F238E27FC236}">
                <a16:creationId xmlns:a16="http://schemas.microsoft.com/office/drawing/2014/main" id="{A99D95F9-E030-ADB5-BAA0-EA9B8E12631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81712" y="309235"/>
            <a:ext cx="6096000" cy="2117595"/>
          </a:xfrm>
          <a:prstGeom prst="rect">
            <a:avLst/>
          </a:prstGeom>
        </p:spPr>
      </p:pic>
      <p:pic>
        <p:nvPicPr>
          <p:cNvPr id="9" name="Picture 8">
            <a:extLst>
              <a:ext uri="{FF2B5EF4-FFF2-40B4-BE49-F238E27FC236}">
                <a16:creationId xmlns:a16="http://schemas.microsoft.com/office/drawing/2014/main" id="{EFCA8FB6-DA65-8C23-19ED-FC4E6A4071F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924799" y="2533955"/>
            <a:ext cx="3872229" cy="2223433"/>
          </a:xfrm>
          <a:prstGeom prst="rect">
            <a:avLst/>
          </a:prstGeom>
        </p:spPr>
      </p:pic>
      <p:sp>
        <p:nvSpPr>
          <p:cNvPr id="11" name="TextBox 10">
            <a:extLst>
              <a:ext uri="{FF2B5EF4-FFF2-40B4-BE49-F238E27FC236}">
                <a16:creationId xmlns:a16="http://schemas.microsoft.com/office/drawing/2014/main" id="{DF92BC5C-851F-84AC-176E-DEB706775E7B}"/>
              </a:ext>
            </a:extLst>
          </p:cNvPr>
          <p:cNvSpPr txBox="1"/>
          <p:nvPr/>
        </p:nvSpPr>
        <p:spPr>
          <a:xfrm>
            <a:off x="6006353" y="6333073"/>
            <a:ext cx="6096000" cy="369332"/>
          </a:xfrm>
          <a:prstGeom prst="rect">
            <a:avLst/>
          </a:prstGeom>
          <a:noFill/>
        </p:spPr>
        <p:txBody>
          <a:bodyPr wrap="square">
            <a:spAutoFit/>
          </a:bodyPr>
          <a:lstStyle/>
          <a:p>
            <a:r>
              <a:rPr lang="en-IE" dirty="0">
                <a:solidFill>
                  <a:schemeClr val="bg1"/>
                </a:solidFill>
                <a:hlinkClick r:id="rId4">
                  <a:extLst>
                    <a:ext uri="{A12FA001-AC4F-418D-AE19-62706E023703}">
                      <ahyp:hlinkClr xmlns:ahyp="http://schemas.microsoft.com/office/drawing/2018/hyperlinkcolor" val="tx"/>
                    </a:ext>
                  </a:extLst>
                </a:hlinkClick>
              </a:rPr>
              <a:t>https://www.dove.com/us/en/dove-self-esteem-project.html</a:t>
            </a:r>
            <a:r>
              <a:rPr lang="en-IE" dirty="0">
                <a:solidFill>
                  <a:schemeClr val="bg1"/>
                </a:solidFill>
              </a:rPr>
              <a:t> </a:t>
            </a:r>
          </a:p>
        </p:txBody>
      </p:sp>
    </p:spTree>
    <p:extLst>
      <p:ext uri="{BB962C8B-B14F-4D97-AF65-F5344CB8AC3E}">
        <p14:creationId xmlns:p14="http://schemas.microsoft.com/office/powerpoint/2010/main" val="318599047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DAC11E-510E-4FF9-F7F7-DAF28995B77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7771361B-1FC3-B88F-FA05-08CD2A6CDCBC}"/>
              </a:ext>
            </a:extLst>
          </p:cNvPr>
          <p:cNvSpPr>
            <a:spLocks noGrp="1"/>
          </p:cNvSpPr>
          <p:nvPr>
            <p:ph type="body" sz="quarter" idx="18"/>
          </p:nvPr>
        </p:nvSpPr>
        <p:spPr>
          <a:xfrm>
            <a:off x="798380" y="1053286"/>
            <a:ext cx="5458459" cy="3849918"/>
          </a:xfrm>
        </p:spPr>
        <p:txBody>
          <a:bodyPr/>
          <a:lstStyle/>
          <a:p>
            <a:pPr marL="0" indent="0"/>
            <a:r>
              <a:rPr lang="en-US" b="1" dirty="0">
                <a:solidFill>
                  <a:srgbClr val="ED028C"/>
                </a:solidFill>
                <a:hlinkClick r:id="rId2">
                  <a:extLst>
                    <a:ext uri="{A12FA001-AC4F-418D-AE19-62706E023703}">
                      <ahyp:hlinkClr xmlns:ahyp="http://schemas.microsoft.com/office/drawing/2018/hyperlinkcolor" val="tx"/>
                    </a:ext>
                  </a:extLst>
                </a:hlinkClick>
              </a:rPr>
              <a:t>All Resources</a:t>
            </a:r>
            <a:endParaRPr lang="en-US" b="1" dirty="0">
              <a:solidFill>
                <a:srgbClr val="ED028C"/>
              </a:solidFill>
            </a:endParaRPr>
          </a:p>
          <a:p>
            <a:pPr marL="342900" indent="-342900">
              <a:buFont typeface="Wingdings" panose="05000000000000000000" pitchFamily="2" charset="2"/>
              <a:buChar char="v"/>
            </a:pPr>
            <a:r>
              <a:rPr lang="en-US" sz="2200" dirty="0">
                <a:solidFill>
                  <a:srgbClr val="ED028C"/>
                </a:solidFill>
                <a:hlinkClick r:id="rId3">
                  <a:extLst>
                    <a:ext uri="{A12FA001-AC4F-418D-AE19-62706E023703}">
                      <ahyp:hlinkClr xmlns:ahyp="http://schemas.microsoft.com/office/drawing/2018/hyperlinkcolor" val="tx"/>
                    </a:ext>
                  </a:extLst>
                </a:hlinkClick>
              </a:rPr>
              <a:t>Confidence Kit: </a:t>
            </a:r>
            <a:r>
              <a:rPr lang="en-US" sz="2200" dirty="0"/>
              <a:t>A Tool To Support Your Child in Building Self-Esteem</a:t>
            </a:r>
          </a:p>
          <a:p>
            <a:pPr marL="342900" indent="-342900">
              <a:buFont typeface="Wingdings" panose="05000000000000000000" pitchFamily="2" charset="2"/>
              <a:buChar char="v"/>
            </a:pPr>
            <a:r>
              <a:rPr lang="en-US" sz="2200" dirty="0">
                <a:solidFill>
                  <a:srgbClr val="ED028C"/>
                </a:solidFill>
                <a:hlinkClick r:id="rId4">
                  <a:extLst>
                    <a:ext uri="{A12FA001-AC4F-418D-AE19-62706E023703}">
                      <ahyp:hlinkClr xmlns:ahyp="http://schemas.microsoft.com/office/drawing/2018/hyperlinkcolor" val="tx"/>
                    </a:ext>
                  </a:extLst>
                </a:hlinkClick>
              </a:rPr>
              <a:t>Confident Me Workshops  on Body Image</a:t>
            </a:r>
            <a:endParaRPr lang="en-US" sz="2200" dirty="0">
              <a:solidFill>
                <a:srgbClr val="ED028C"/>
              </a:solidFill>
            </a:endParaRPr>
          </a:p>
          <a:p>
            <a:pPr marL="342900" indent="-342900">
              <a:buFont typeface="Wingdings" panose="05000000000000000000" pitchFamily="2" charset="2"/>
              <a:buChar char="v"/>
            </a:pPr>
            <a:r>
              <a:rPr lang="en-US" sz="2200" dirty="0">
                <a:solidFill>
                  <a:srgbClr val="ED028C"/>
                </a:solidFill>
                <a:hlinkClick r:id="rId5">
                  <a:extLst>
                    <a:ext uri="{A12FA001-AC4F-418D-AE19-62706E023703}">
                      <ahyp:hlinkClr xmlns:ahyp="http://schemas.microsoft.com/office/drawing/2018/hyperlinkcolor" val="tx"/>
                    </a:ext>
                  </a:extLst>
                </a:hlinkClick>
              </a:rPr>
              <a:t>Confident Me Self Esteem Teaching Resources</a:t>
            </a:r>
            <a:r>
              <a:rPr lang="en-US" sz="2200" dirty="0">
                <a:solidFill>
                  <a:srgbClr val="ED028C"/>
                </a:solidFill>
              </a:rPr>
              <a:t>, </a:t>
            </a:r>
            <a:r>
              <a:rPr lang="en-US" sz="2200" dirty="0">
                <a:solidFill>
                  <a:srgbClr val="ED028C"/>
                </a:solidFill>
                <a:hlinkClick r:id="rId6">
                  <a:extLst>
                    <a:ext uri="{A12FA001-AC4F-418D-AE19-62706E023703}">
                      <ahyp:hlinkClr xmlns:ahyp="http://schemas.microsoft.com/office/drawing/2018/hyperlinkcolor" val="tx"/>
                    </a:ext>
                  </a:extLst>
                </a:hlinkClick>
              </a:rPr>
              <a:t>Training Videos</a:t>
            </a:r>
            <a:r>
              <a:rPr lang="en-US" sz="2200" dirty="0">
                <a:solidFill>
                  <a:srgbClr val="ED028C"/>
                </a:solidFill>
              </a:rPr>
              <a:t> </a:t>
            </a:r>
            <a:r>
              <a:rPr lang="en-US" sz="2200" dirty="0"/>
              <a:t>and </a:t>
            </a:r>
            <a:r>
              <a:rPr lang="en-US" sz="2200" dirty="0">
                <a:solidFill>
                  <a:srgbClr val="ED028C"/>
                </a:solidFill>
                <a:hlinkClick r:id="rId4">
                  <a:extLst>
                    <a:ext uri="{A12FA001-AC4F-418D-AE19-62706E023703}">
                      <ahyp:hlinkClr xmlns:ahyp="http://schemas.microsoft.com/office/drawing/2018/hyperlinkcolor" val="tx"/>
                    </a:ext>
                  </a:extLst>
                </a:hlinkClick>
              </a:rPr>
              <a:t>More</a:t>
            </a:r>
            <a:endParaRPr lang="en-US" sz="2200" dirty="0">
              <a:solidFill>
                <a:srgbClr val="ED028C"/>
              </a:solidFill>
            </a:endParaRPr>
          </a:p>
          <a:p>
            <a:pPr marL="342900" indent="-342900">
              <a:buFont typeface="Wingdings" panose="05000000000000000000" pitchFamily="2" charset="2"/>
              <a:buChar char="v"/>
            </a:pPr>
            <a:r>
              <a:rPr lang="en-US" sz="2200" dirty="0">
                <a:solidFill>
                  <a:srgbClr val="ED028C"/>
                </a:solidFill>
                <a:hlinkClick r:id="rId7">
                  <a:extLst>
                    <a:ext uri="{A12FA001-AC4F-418D-AE19-62706E023703}">
                      <ahyp:hlinkClr xmlns:ahyp="http://schemas.microsoft.com/office/drawing/2018/hyperlinkcolor" val="tx"/>
                    </a:ext>
                  </a:extLst>
                </a:hlinkClick>
              </a:rPr>
              <a:t>Free Being Me </a:t>
            </a:r>
            <a:r>
              <a:rPr lang="en-US" sz="2200" dirty="0">
                <a:solidFill>
                  <a:srgbClr val="ED028C"/>
                </a:solidFill>
              </a:rPr>
              <a:t>,</a:t>
            </a:r>
            <a:r>
              <a:rPr lang="en-US" sz="2200" dirty="0"/>
              <a:t>where Dove works with WAGGGS to reach young girls all around the world and change the way they see themselves. </a:t>
            </a:r>
            <a:r>
              <a:rPr lang="en-US" sz="2200" dirty="0">
                <a:solidFill>
                  <a:srgbClr val="ED028C"/>
                </a:solidFill>
                <a:hlinkClick r:id="rId8">
                  <a:extLst>
                    <a:ext uri="{A12FA001-AC4F-418D-AE19-62706E023703}">
                      <ahyp:hlinkClr xmlns:ahyp="http://schemas.microsoft.com/office/drawing/2018/hyperlinkcolor" val="tx"/>
                    </a:ext>
                  </a:extLst>
                </a:hlinkClick>
              </a:rPr>
              <a:t>Free Program</a:t>
            </a:r>
            <a:r>
              <a:rPr lang="en-US" sz="2200" dirty="0">
                <a:solidFill>
                  <a:srgbClr val="ED028C"/>
                </a:solidFill>
              </a:rPr>
              <a:t>.</a:t>
            </a:r>
          </a:p>
          <a:p>
            <a:pPr marL="342900" indent="-342900">
              <a:buFont typeface="Wingdings" panose="05000000000000000000" pitchFamily="2" charset="2"/>
              <a:buChar char="v"/>
            </a:pPr>
            <a:r>
              <a:rPr lang="en-US" sz="2200" dirty="0">
                <a:solidFill>
                  <a:srgbClr val="ED028C"/>
                </a:solidFill>
                <a:hlinkClick r:id="rId9">
                  <a:extLst>
                    <a:ext uri="{A12FA001-AC4F-418D-AE19-62706E023703}">
                      <ahyp:hlinkClr xmlns:ahyp="http://schemas.microsoft.com/office/drawing/2018/hyperlinkcolor" val="tx"/>
                    </a:ext>
                  </a:extLst>
                </a:hlinkClick>
              </a:rPr>
              <a:t>True to Me </a:t>
            </a:r>
            <a:r>
              <a:rPr lang="en-US" sz="2200" dirty="0"/>
              <a:t>with fun activities so kids can talk about their feelings and body image.</a:t>
            </a:r>
          </a:p>
          <a:p>
            <a:pPr marL="342900" indent="-342900">
              <a:buFont typeface="Wingdings" panose="05000000000000000000" pitchFamily="2" charset="2"/>
              <a:buChar char="v"/>
            </a:pPr>
            <a:r>
              <a:rPr lang="en-US" sz="2200" dirty="0">
                <a:solidFill>
                  <a:srgbClr val="ED028C"/>
                </a:solidFill>
                <a:hlinkClick r:id="rId10">
                  <a:extLst>
                    <a:ext uri="{A12FA001-AC4F-418D-AE19-62706E023703}">
                      <ahyp:hlinkClr xmlns:ahyp="http://schemas.microsoft.com/office/drawing/2018/hyperlinkcolor" val="tx"/>
                    </a:ext>
                  </a:extLst>
                </a:hlinkClick>
              </a:rPr>
              <a:t>Parents Resources</a:t>
            </a:r>
            <a:r>
              <a:rPr lang="en-US" sz="2200" dirty="0">
                <a:solidFill>
                  <a:srgbClr val="ED028C"/>
                </a:solidFill>
              </a:rPr>
              <a:t>, </a:t>
            </a:r>
            <a:r>
              <a:rPr lang="en-US" sz="2200" dirty="0">
                <a:solidFill>
                  <a:srgbClr val="ED028C"/>
                </a:solidFill>
                <a:hlinkClick r:id="rId4">
                  <a:extLst>
                    <a:ext uri="{A12FA001-AC4F-418D-AE19-62706E023703}">
                      <ahyp:hlinkClr xmlns:ahyp="http://schemas.microsoft.com/office/drawing/2018/hyperlinkcolor" val="tx"/>
                    </a:ext>
                  </a:extLst>
                </a:hlinkClick>
              </a:rPr>
              <a:t>Educator Resources</a:t>
            </a:r>
            <a:r>
              <a:rPr lang="en-US" sz="2200" dirty="0">
                <a:solidFill>
                  <a:srgbClr val="ED028C"/>
                </a:solidFill>
              </a:rPr>
              <a:t>, </a:t>
            </a:r>
            <a:r>
              <a:rPr lang="en-US" sz="2200" dirty="0">
                <a:solidFill>
                  <a:srgbClr val="ED028C"/>
                </a:solidFill>
                <a:hlinkClick r:id="rId9">
                  <a:extLst>
                    <a:ext uri="{A12FA001-AC4F-418D-AE19-62706E023703}">
                      <ahyp:hlinkClr xmlns:ahyp="http://schemas.microsoft.com/office/drawing/2018/hyperlinkcolor" val="tx"/>
                    </a:ext>
                  </a:extLst>
                </a:hlinkClick>
              </a:rPr>
              <a:t>Youth Leaders Resources</a:t>
            </a:r>
            <a:endParaRPr lang="en-IE" sz="2200" dirty="0">
              <a:solidFill>
                <a:srgbClr val="ED028C"/>
              </a:solidFill>
            </a:endParaRPr>
          </a:p>
        </p:txBody>
      </p:sp>
      <p:sp>
        <p:nvSpPr>
          <p:cNvPr id="4" name="Text Placeholder 3">
            <a:extLst>
              <a:ext uri="{FF2B5EF4-FFF2-40B4-BE49-F238E27FC236}">
                <a16:creationId xmlns:a16="http://schemas.microsoft.com/office/drawing/2014/main" id="{900D3CB8-FC78-C384-7D0D-F46FA3B9B61C}"/>
              </a:ext>
            </a:extLst>
          </p:cNvPr>
          <p:cNvSpPr>
            <a:spLocks noGrp="1"/>
          </p:cNvSpPr>
          <p:nvPr>
            <p:ph type="body" sz="quarter" idx="16"/>
          </p:nvPr>
        </p:nvSpPr>
        <p:spPr>
          <a:xfrm>
            <a:off x="798381" y="564379"/>
            <a:ext cx="10595237" cy="803654"/>
          </a:xfrm>
        </p:spPr>
        <p:txBody>
          <a:bodyPr/>
          <a:lstStyle/>
          <a:p>
            <a:r>
              <a:rPr lang="en-IE" sz="2800" dirty="0"/>
              <a:t>Dove Campaign: Kids Self Esteem</a:t>
            </a:r>
          </a:p>
        </p:txBody>
      </p:sp>
      <p:sp>
        <p:nvSpPr>
          <p:cNvPr id="2" name="TextBox 1">
            <a:extLst>
              <a:ext uri="{FF2B5EF4-FFF2-40B4-BE49-F238E27FC236}">
                <a16:creationId xmlns:a16="http://schemas.microsoft.com/office/drawing/2014/main" id="{57FCF8C9-8161-6CBC-E2F2-7B6A7741B025}"/>
              </a:ext>
            </a:extLst>
          </p:cNvPr>
          <p:cNvSpPr txBox="1"/>
          <p:nvPr/>
        </p:nvSpPr>
        <p:spPr>
          <a:xfrm>
            <a:off x="6006353" y="6333073"/>
            <a:ext cx="6096000" cy="369332"/>
          </a:xfrm>
          <a:prstGeom prst="rect">
            <a:avLst/>
          </a:prstGeom>
          <a:noFill/>
        </p:spPr>
        <p:txBody>
          <a:bodyPr wrap="square">
            <a:spAutoFit/>
          </a:bodyPr>
          <a:lstStyle/>
          <a:p>
            <a:r>
              <a:rPr lang="en-IE" dirty="0">
                <a:solidFill>
                  <a:schemeClr val="bg1"/>
                </a:solidFill>
                <a:hlinkClick r:id="rId11">
                  <a:extLst>
                    <a:ext uri="{A12FA001-AC4F-418D-AE19-62706E023703}">
                      <ahyp:hlinkClr xmlns:ahyp="http://schemas.microsoft.com/office/drawing/2018/hyperlinkcolor" val="tx"/>
                    </a:ext>
                  </a:extLst>
                </a:hlinkClick>
              </a:rPr>
              <a:t>https://www.dove.com/us/en/dove-self-esteem-project.html</a:t>
            </a:r>
            <a:r>
              <a:rPr lang="en-IE" dirty="0">
                <a:solidFill>
                  <a:schemeClr val="bg1"/>
                </a:solidFill>
              </a:rPr>
              <a:t> </a:t>
            </a:r>
          </a:p>
        </p:txBody>
      </p:sp>
      <p:sp>
        <p:nvSpPr>
          <p:cNvPr id="3" name="TextBox 2">
            <a:extLst>
              <a:ext uri="{FF2B5EF4-FFF2-40B4-BE49-F238E27FC236}">
                <a16:creationId xmlns:a16="http://schemas.microsoft.com/office/drawing/2014/main" id="{11F5C390-B286-D480-DA11-FF9E40B6C324}"/>
              </a:ext>
            </a:extLst>
          </p:cNvPr>
          <p:cNvSpPr txBox="1"/>
          <p:nvPr/>
        </p:nvSpPr>
        <p:spPr>
          <a:xfrm>
            <a:off x="6544235" y="4309397"/>
            <a:ext cx="5127812" cy="1846659"/>
          </a:xfrm>
          <a:prstGeom prst="rect">
            <a:avLst/>
          </a:prstGeom>
          <a:noFill/>
        </p:spPr>
        <p:txBody>
          <a:bodyPr wrap="square" rtlCol="0">
            <a:spAutoFit/>
          </a:bodyPr>
          <a:lstStyle/>
          <a:p>
            <a:r>
              <a:rPr lang="en-US" sz="2400" i="1" dirty="0">
                <a:solidFill>
                  <a:srgbClr val="ED028C"/>
                </a:solidFill>
              </a:rPr>
              <a:t>‘Young girls can really effect change. With Dove’s support, they are influencing policymakers to find a way to hear the voices of women...’</a:t>
            </a:r>
          </a:p>
          <a:p>
            <a:r>
              <a:rPr lang="en-US" i="1" dirty="0">
                <a:solidFill>
                  <a:srgbClr val="ED028C"/>
                </a:solidFill>
              </a:rPr>
              <a:t>Sarah </a:t>
            </a:r>
            <a:r>
              <a:rPr lang="en-US" i="1" dirty="0" err="1">
                <a:solidFill>
                  <a:srgbClr val="ED028C"/>
                </a:solidFill>
              </a:rPr>
              <a:t>Nancollas</a:t>
            </a:r>
            <a:r>
              <a:rPr lang="en-US" i="1" dirty="0">
                <a:solidFill>
                  <a:srgbClr val="ED028C"/>
                </a:solidFill>
              </a:rPr>
              <a:t>, CEO of WAGGGS</a:t>
            </a:r>
            <a:endParaRPr lang="en-IE" i="1" dirty="0">
              <a:solidFill>
                <a:srgbClr val="ED028C"/>
              </a:solidFill>
            </a:endParaRPr>
          </a:p>
        </p:txBody>
      </p:sp>
      <p:pic>
        <p:nvPicPr>
          <p:cNvPr id="8" name="Picture 7">
            <a:hlinkClick r:id="rId12"/>
            <a:extLst>
              <a:ext uri="{FF2B5EF4-FFF2-40B4-BE49-F238E27FC236}">
                <a16:creationId xmlns:a16="http://schemas.microsoft.com/office/drawing/2014/main" id="{8872D886-ED8D-D37A-95AB-E7C456F35592}"/>
              </a:ext>
            </a:extLst>
          </p:cNvPr>
          <p:cNvPicPr>
            <a:picLocks noChangeAspect="1"/>
          </p:cNvPicPr>
          <p:nvPr/>
        </p:nvPicPr>
        <p:blipFill>
          <a:blip r:embed="rId13" cstate="email">
            <a:extLst>
              <a:ext uri="{28A0092B-C50C-407E-A947-70E740481C1C}">
                <a14:useLocalDpi xmlns:a14="http://schemas.microsoft.com/office/drawing/2010/main"/>
              </a:ext>
            </a:extLst>
          </a:blip>
          <a:stretch>
            <a:fillRect/>
          </a:stretch>
        </p:blipFill>
        <p:spPr>
          <a:xfrm>
            <a:off x="6060627" y="592594"/>
            <a:ext cx="5620386" cy="2880741"/>
          </a:xfrm>
          <a:prstGeom prst="rect">
            <a:avLst/>
          </a:prstGeom>
        </p:spPr>
      </p:pic>
      <p:sp>
        <p:nvSpPr>
          <p:cNvPr id="11" name="TextBox 10">
            <a:extLst>
              <a:ext uri="{FF2B5EF4-FFF2-40B4-BE49-F238E27FC236}">
                <a16:creationId xmlns:a16="http://schemas.microsoft.com/office/drawing/2014/main" id="{07FF0305-40B1-535B-703D-C9E3194222C9}"/>
              </a:ext>
            </a:extLst>
          </p:cNvPr>
          <p:cNvSpPr txBox="1"/>
          <p:nvPr/>
        </p:nvSpPr>
        <p:spPr>
          <a:xfrm>
            <a:off x="7109012" y="3475052"/>
            <a:ext cx="6096000" cy="369332"/>
          </a:xfrm>
          <a:prstGeom prst="rect">
            <a:avLst/>
          </a:prstGeom>
          <a:noFill/>
        </p:spPr>
        <p:txBody>
          <a:bodyPr wrap="square">
            <a:spAutoFit/>
          </a:bodyPr>
          <a:lstStyle/>
          <a:p>
            <a:r>
              <a:rPr lang="en-IE" dirty="0">
                <a:hlinkClick r:id="rId12"/>
              </a:rPr>
              <a:t>https://youtu.be/_bUIqoN00bk</a:t>
            </a:r>
            <a:r>
              <a:rPr lang="en-IE" dirty="0"/>
              <a:t> </a:t>
            </a:r>
          </a:p>
        </p:txBody>
      </p:sp>
    </p:spTree>
    <p:extLst>
      <p:ext uri="{BB962C8B-B14F-4D97-AF65-F5344CB8AC3E}">
        <p14:creationId xmlns:p14="http://schemas.microsoft.com/office/powerpoint/2010/main" val="40841948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20000794">
            <a:off x="6064227" y="3992274"/>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17B639-8F58-9A69-5058-85CDCC47D406}"/>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4C370A60-381B-60A2-A4F3-2C36F93561AA}"/>
              </a:ext>
            </a:extLst>
          </p:cNvPr>
          <p:cNvSpPr>
            <a:spLocks noGrp="1"/>
          </p:cNvSpPr>
          <p:nvPr>
            <p:ph type="body" sz="quarter" idx="16"/>
          </p:nvPr>
        </p:nvSpPr>
        <p:spPr>
          <a:xfrm>
            <a:off x="798381" y="523478"/>
            <a:ext cx="10595237" cy="803654"/>
          </a:xfrm>
        </p:spPr>
        <p:txBody>
          <a:bodyPr/>
          <a:lstStyle/>
          <a:p>
            <a:r>
              <a:rPr lang="en-IE" sz="3200" b="0" i="0" dirty="0">
                <a:solidFill>
                  <a:srgbClr val="0872B5"/>
                </a:solidFill>
                <a:effectLst/>
                <a:latin typeface="Economica"/>
              </a:rPr>
              <a:t>Understand Your Target Audience</a:t>
            </a:r>
          </a:p>
          <a:p>
            <a:endParaRPr lang="en-IE" sz="3200" b="0" dirty="0">
              <a:solidFill>
                <a:srgbClr val="083F59"/>
              </a:solidFill>
            </a:endParaRPr>
          </a:p>
          <a:p>
            <a:endParaRPr lang="en-IE" sz="3200" b="0" dirty="0">
              <a:solidFill>
                <a:srgbClr val="083F59"/>
              </a:solidFill>
            </a:endParaRPr>
          </a:p>
        </p:txBody>
      </p:sp>
      <p:pic>
        <p:nvPicPr>
          <p:cNvPr id="3" name="Picture 2" descr="A group of people looking at a computer&#10;&#10;Description automatically generated">
            <a:extLst>
              <a:ext uri="{FF2B5EF4-FFF2-40B4-BE49-F238E27FC236}">
                <a16:creationId xmlns:a16="http://schemas.microsoft.com/office/drawing/2014/main" id="{8DEA2A9D-4D33-F3CF-A307-71233B384503}"/>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264525" y="762000"/>
            <a:ext cx="3556000" cy="5334000"/>
          </a:xfrm>
          <a:prstGeom prst="rect">
            <a:avLst/>
          </a:prstGeom>
        </p:spPr>
      </p:pic>
      <p:sp>
        <p:nvSpPr>
          <p:cNvPr id="8" name="Text Placeholder 5">
            <a:extLst>
              <a:ext uri="{FF2B5EF4-FFF2-40B4-BE49-F238E27FC236}">
                <a16:creationId xmlns:a16="http://schemas.microsoft.com/office/drawing/2014/main" id="{944C8924-1960-1549-77F5-9475424DB54F}"/>
              </a:ext>
            </a:extLst>
          </p:cNvPr>
          <p:cNvSpPr>
            <a:spLocks noGrp="1"/>
          </p:cNvSpPr>
          <p:nvPr>
            <p:ph type="body" sz="quarter" idx="18"/>
          </p:nvPr>
        </p:nvSpPr>
        <p:spPr>
          <a:xfrm>
            <a:off x="798381" y="1234157"/>
            <a:ext cx="7542344" cy="3849918"/>
          </a:xfrm>
        </p:spPr>
        <p:txBody>
          <a:bodyPr/>
          <a:lstStyle/>
          <a:p>
            <a:pPr marL="0" indent="0"/>
            <a:r>
              <a:rPr lang="en-US" sz="2200" dirty="0">
                <a:solidFill>
                  <a:schemeClr val="bg1"/>
                </a:solidFill>
                <a:highlight>
                  <a:srgbClr val="0872B5"/>
                </a:highlight>
              </a:rPr>
              <a:t>Test</a:t>
            </a:r>
            <a:r>
              <a:rPr lang="en-US" sz="2200" b="1" dirty="0">
                <a:solidFill>
                  <a:srgbClr val="0872B5"/>
                </a:solidFill>
              </a:rPr>
              <a:t> </a:t>
            </a:r>
            <a:r>
              <a:rPr lang="en-US" sz="2200" dirty="0"/>
              <a:t>your ideas on other people can determine whether your campaign appears inclusive and ticks the right diversity boxes. Consider focus groups that provide constructive feedback or compare your plans with similar campaigns that have previously been a success. Public opinion is vital when conducting research as the people and groups you’re asking are likely to be similar to those you are marketing to. If your plan doesn’t work, it’s time to go back to the drawing board. </a:t>
            </a:r>
            <a:r>
              <a:rPr lang="en-US" sz="2200" dirty="0">
                <a:solidFill>
                  <a:srgbClr val="D11C5F"/>
                </a:solidFill>
                <a:hlinkClick r:id="rId3">
                  <a:extLst>
                    <a:ext uri="{A12FA001-AC4F-418D-AE19-62706E023703}">
                      <ahyp:hlinkClr xmlns:ahyp="http://schemas.microsoft.com/office/drawing/2018/hyperlinkcolor" val="tx"/>
                    </a:ext>
                  </a:extLst>
                </a:hlinkClick>
              </a:rPr>
              <a:t>Read all You Need to Know about Market Research</a:t>
            </a:r>
            <a:endParaRPr lang="en-US" sz="2200" dirty="0">
              <a:solidFill>
                <a:srgbClr val="D11C5F"/>
              </a:solidFill>
            </a:endParaRPr>
          </a:p>
          <a:p>
            <a:pPr marL="0" indent="0"/>
            <a:r>
              <a:rPr lang="en-US" sz="2200" b="1" dirty="0">
                <a:solidFill>
                  <a:srgbClr val="0872B5"/>
                </a:solidFill>
              </a:rPr>
              <a:t>Note: </a:t>
            </a:r>
            <a:r>
              <a:rPr lang="en-US" sz="2200" dirty="0"/>
              <a:t>It’s impossible to please absolutely everyone, but the very least we can do is try to make sure our inclusive marketing makes our small business as accessible and welcoming to as many people as possible. </a:t>
            </a:r>
            <a:r>
              <a:rPr lang="en-US" sz="2200" dirty="0">
                <a:solidFill>
                  <a:srgbClr val="D11C5F"/>
                </a:solidFill>
                <a:hlinkClick r:id="rId4">
                  <a:extLst>
                    <a:ext uri="{A12FA001-AC4F-418D-AE19-62706E023703}">
                      <ahyp:hlinkClr xmlns:ahyp="http://schemas.microsoft.com/office/drawing/2018/hyperlinkcolor" val="tx"/>
                    </a:ext>
                  </a:extLst>
                </a:hlinkClick>
              </a:rPr>
              <a:t>Find out more about how to find the right target market for your small business. </a:t>
            </a:r>
            <a:endParaRPr lang="en-IE" sz="2200" dirty="0">
              <a:solidFill>
                <a:srgbClr val="D11C5F"/>
              </a:solidFill>
            </a:endParaRPr>
          </a:p>
        </p:txBody>
      </p:sp>
    </p:spTree>
    <p:extLst>
      <p:ext uri="{BB962C8B-B14F-4D97-AF65-F5344CB8AC3E}">
        <p14:creationId xmlns:p14="http://schemas.microsoft.com/office/powerpoint/2010/main" val="26544446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41D9FE64-6D62-8DAD-619E-03CFB5235DA0}"/>
              </a:ext>
            </a:extLst>
          </p:cNvPr>
          <p:cNvSpPr>
            <a:spLocks noGrp="1"/>
          </p:cNvSpPr>
          <p:nvPr>
            <p:ph type="body" sz="quarter" idx="18"/>
          </p:nvPr>
        </p:nvSpPr>
        <p:spPr>
          <a:xfrm>
            <a:off x="798381" y="1208766"/>
            <a:ext cx="6859719" cy="3849918"/>
          </a:xfrm>
        </p:spPr>
        <p:txBody>
          <a:bodyPr/>
          <a:lstStyle/>
          <a:p>
            <a:pPr marL="0" indent="0"/>
            <a:r>
              <a:rPr lang="en-US" sz="2200" b="1" dirty="0">
                <a:solidFill>
                  <a:srgbClr val="0872B5"/>
                </a:solidFill>
              </a:rPr>
              <a:t>Exercise: Ask yourself: ‘Who Am I Hoping to Reach?’ </a:t>
            </a:r>
            <a:r>
              <a:rPr lang="en-US" sz="2200" dirty="0"/>
              <a:t>Consider the demographics then decide on the tactics and techniques you’ll use to market your products or services to the people or groups you’ve identified. Not only will this help you create a more efficient and effective inclusive campaign, but it could also improve its chances of success and lead to more sales.</a:t>
            </a:r>
            <a:endParaRPr lang="en-US" dirty="0"/>
          </a:p>
          <a:p>
            <a:pPr marL="0" indent="0"/>
            <a:r>
              <a:rPr lang="en-US" sz="2200" b="1" dirty="0">
                <a:solidFill>
                  <a:srgbClr val="0872B5"/>
                </a:solidFill>
              </a:rPr>
              <a:t>For example, </a:t>
            </a:r>
            <a:r>
              <a:rPr lang="en-US" sz="2200" dirty="0"/>
              <a:t>your audience might consist of women aged 25 to 34. Some might identify as LGBTQ+, whereas others will identify as straight. Some might come from working-class backgrounds, whereas others are middle class, some might have a physical disability, or be a woman of </a:t>
            </a:r>
            <a:r>
              <a:rPr lang="en-US" sz="2200" dirty="0" err="1"/>
              <a:t>colour</a:t>
            </a:r>
            <a:r>
              <a:rPr lang="en-US" sz="2200" dirty="0"/>
              <a:t>, or have different religious beliefs. Women of all backgrounds and walks of life are likely to be included in your target audience.</a:t>
            </a:r>
          </a:p>
        </p:txBody>
      </p:sp>
      <p:sp>
        <p:nvSpPr>
          <p:cNvPr id="5" name="Text Placeholder 4">
            <a:extLst>
              <a:ext uri="{FF2B5EF4-FFF2-40B4-BE49-F238E27FC236}">
                <a16:creationId xmlns:a16="http://schemas.microsoft.com/office/drawing/2014/main" id="{9831BE5B-82CA-16DC-9EC7-7E6AE8F6E287}"/>
              </a:ext>
            </a:extLst>
          </p:cNvPr>
          <p:cNvSpPr>
            <a:spLocks noGrp="1"/>
          </p:cNvSpPr>
          <p:nvPr>
            <p:ph type="body" sz="quarter" idx="16"/>
          </p:nvPr>
        </p:nvSpPr>
        <p:spPr>
          <a:xfrm>
            <a:off x="798381" y="523478"/>
            <a:ext cx="10595237" cy="803654"/>
          </a:xfrm>
        </p:spPr>
        <p:txBody>
          <a:bodyPr/>
          <a:lstStyle/>
          <a:p>
            <a:r>
              <a:rPr lang="en-IE" i="0" dirty="0">
                <a:solidFill>
                  <a:schemeClr val="bg1"/>
                </a:solidFill>
                <a:effectLst/>
                <a:highlight>
                  <a:srgbClr val="D11C5F"/>
                </a:highlight>
                <a:latin typeface="Aharoni" panose="02010803020104030203" pitchFamily="2" charset="-79"/>
                <a:cs typeface="Aharoni" panose="02010803020104030203" pitchFamily="2" charset="-79"/>
              </a:rPr>
              <a:t>Exercise: </a:t>
            </a:r>
            <a:r>
              <a:rPr lang="en-IE" sz="3200" b="0" i="0" dirty="0">
                <a:solidFill>
                  <a:srgbClr val="0872B5"/>
                </a:solidFill>
                <a:effectLst/>
                <a:latin typeface="Economica"/>
              </a:rPr>
              <a:t>Understand Your Target Audience</a:t>
            </a:r>
          </a:p>
          <a:p>
            <a:endParaRPr lang="en-IE" sz="3200" b="0" dirty="0">
              <a:solidFill>
                <a:srgbClr val="083F59"/>
              </a:solidFill>
            </a:endParaRPr>
          </a:p>
        </p:txBody>
      </p:sp>
      <p:pic>
        <p:nvPicPr>
          <p:cNvPr id="7" name="Picture 6" descr="A person holding a tablet with a survey&#10;&#10;Description automatically generated">
            <a:extLst>
              <a:ext uri="{FF2B5EF4-FFF2-40B4-BE49-F238E27FC236}">
                <a16:creationId xmlns:a16="http://schemas.microsoft.com/office/drawing/2014/main" id="{1854585B-A9FE-6CA1-9862-8962EB3BD6F7}"/>
              </a:ext>
            </a:extLst>
          </p:cNvPr>
          <p:cNvPicPr>
            <a:picLocks noChangeAspect="1"/>
          </p:cNvPicPr>
          <p:nvPr/>
        </p:nvPicPr>
        <p:blipFill>
          <a:blip r:embed="rId2" cstate="email">
            <a:extLst>
              <a:ext uri="{28A0092B-C50C-407E-A947-70E740481C1C}">
                <a14:useLocalDpi xmlns:a14="http://schemas.microsoft.com/office/drawing/2010/main"/>
              </a:ext>
            </a:extLst>
          </a:blip>
          <a:srcRect l="3377" r="3645"/>
          <a:stretch/>
        </p:blipFill>
        <p:spPr>
          <a:xfrm>
            <a:off x="7696200" y="3233753"/>
            <a:ext cx="4206880" cy="2442667"/>
          </a:xfrm>
          <a:prstGeom prst="rect">
            <a:avLst/>
          </a:prstGeom>
        </p:spPr>
      </p:pic>
      <p:pic>
        <p:nvPicPr>
          <p:cNvPr id="2" name="Picture 1" descr="A close-up of a person writing in a notebook&#10;&#10;Description automatically generated">
            <a:extLst>
              <a:ext uri="{FF2B5EF4-FFF2-40B4-BE49-F238E27FC236}">
                <a16:creationId xmlns:a16="http://schemas.microsoft.com/office/drawing/2014/main" id="{93BB045B-6A37-B4B1-BAB5-9F2BE598D69E}"/>
              </a:ext>
            </a:extLst>
          </p:cNvPr>
          <p:cNvPicPr>
            <a:picLocks noChangeAspect="1"/>
          </p:cNvPicPr>
          <p:nvPr/>
        </p:nvPicPr>
        <p:blipFill>
          <a:blip r:embed="rId3" cstate="email">
            <a:extLst>
              <a:ext uri="{28A0092B-C50C-407E-A947-70E740481C1C}">
                <a14:useLocalDpi xmlns:a14="http://schemas.microsoft.com/office/drawing/2010/main"/>
              </a:ext>
            </a:extLst>
          </a:blip>
          <a:srcRect t="24583" b="13889"/>
          <a:stretch/>
        </p:blipFill>
        <p:spPr>
          <a:xfrm>
            <a:off x="9418506" y="60766"/>
            <a:ext cx="2363918" cy="2181700"/>
          </a:xfrm>
          <a:prstGeom prst="ellipse">
            <a:avLst/>
          </a:prstGeom>
          <a:ln w="63500" cap="rnd">
            <a:solidFill>
              <a:srgbClr val="D11C5F"/>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728630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8A1F52-9093-EB40-A64D-8A90D7A3A523}"/>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069EF1B5-714D-F9EE-26A1-20DC61CAE7FC}"/>
              </a:ext>
            </a:extLst>
          </p:cNvPr>
          <p:cNvSpPr>
            <a:spLocks noGrp="1"/>
          </p:cNvSpPr>
          <p:nvPr>
            <p:ph type="body" sz="quarter" idx="18"/>
          </p:nvPr>
        </p:nvSpPr>
        <p:spPr>
          <a:xfrm>
            <a:off x="798381" y="1208766"/>
            <a:ext cx="9307644" cy="3849918"/>
          </a:xfrm>
        </p:spPr>
        <p:txBody>
          <a:bodyPr/>
          <a:lstStyle/>
          <a:p>
            <a:pPr marL="0" indent="0"/>
            <a:r>
              <a:rPr lang="en-US" sz="2200" dirty="0"/>
              <a:t>This exercise helps small businesses understand their audience in depth and ensures their marketing strategies are inclusive and resonate with diverse customer needs. Use tools to understand the diverse backgrounds, preferences, and needs of your audience.</a:t>
            </a:r>
          </a:p>
          <a:p>
            <a:pPr marL="0" indent="0"/>
            <a:r>
              <a:rPr lang="en-US" sz="2200" b="1" dirty="0">
                <a:solidFill>
                  <a:srgbClr val="0872B5"/>
                </a:solidFill>
              </a:rPr>
              <a:t>Action: </a:t>
            </a:r>
            <a:r>
              <a:rPr lang="en-US" sz="2200" dirty="0"/>
              <a:t>Use tools like surveys, focus groups, or social media analytics to collect data. Here are some survey questions; </a:t>
            </a:r>
          </a:p>
          <a:p>
            <a:pPr marL="342900" indent="-342900">
              <a:buFont typeface="Wingdings" panose="05000000000000000000" pitchFamily="2" charset="2"/>
              <a:buChar char="q"/>
            </a:pPr>
            <a:r>
              <a:rPr lang="en-US" sz="2100" dirty="0"/>
              <a:t>Ask customers about challenges, preferences, and barriers (e.g., "What makes it harder to engage with our product/service?").</a:t>
            </a:r>
          </a:p>
          <a:p>
            <a:pPr marL="342900" indent="-342900">
              <a:buFont typeface="Wingdings" panose="05000000000000000000" pitchFamily="2" charset="2"/>
              <a:buChar char="q"/>
            </a:pPr>
            <a:r>
              <a:rPr lang="en-US" sz="2100" dirty="0"/>
              <a:t>What factors are most important to you when choosing [product/service]?</a:t>
            </a:r>
          </a:p>
          <a:p>
            <a:pPr marL="342900" indent="-342900">
              <a:buFont typeface="Wingdings" panose="05000000000000000000" pitchFamily="2" charset="2"/>
              <a:buChar char="q"/>
            </a:pPr>
            <a:r>
              <a:rPr lang="en-US" sz="2100" dirty="0"/>
              <a:t>Are there barriers that make it hard for you to engage with businesses like ours?</a:t>
            </a:r>
          </a:p>
          <a:p>
            <a:pPr marL="342900" indent="-342900">
              <a:buFont typeface="Wingdings" panose="05000000000000000000" pitchFamily="2" charset="2"/>
              <a:buChar char="q"/>
            </a:pPr>
            <a:r>
              <a:rPr lang="en-US" sz="2100" dirty="0"/>
              <a:t>Are your products/services accessible to all personas?</a:t>
            </a:r>
          </a:p>
          <a:p>
            <a:pPr marL="342900" indent="-342900">
              <a:buFont typeface="Wingdings" panose="05000000000000000000" pitchFamily="2" charset="2"/>
              <a:buChar char="q"/>
            </a:pPr>
            <a:r>
              <a:rPr lang="en-US" sz="2100" dirty="0"/>
              <a:t>Is your messaging neutral, inclusive, and free from bias?</a:t>
            </a:r>
          </a:p>
          <a:p>
            <a:pPr marL="342900" indent="-342900">
              <a:buFont typeface="Wingdings" panose="05000000000000000000" pitchFamily="2" charset="2"/>
              <a:buChar char="q"/>
            </a:pPr>
            <a:r>
              <a:rPr lang="en-US" sz="2100" dirty="0"/>
              <a:t>Are there gaps in your offerings for any audience segments?</a:t>
            </a:r>
          </a:p>
        </p:txBody>
      </p:sp>
      <p:sp>
        <p:nvSpPr>
          <p:cNvPr id="5" name="Text Placeholder 4">
            <a:extLst>
              <a:ext uri="{FF2B5EF4-FFF2-40B4-BE49-F238E27FC236}">
                <a16:creationId xmlns:a16="http://schemas.microsoft.com/office/drawing/2014/main" id="{21EA706D-B875-F9D2-6102-7CD51A188CCF}"/>
              </a:ext>
            </a:extLst>
          </p:cNvPr>
          <p:cNvSpPr>
            <a:spLocks noGrp="1"/>
          </p:cNvSpPr>
          <p:nvPr>
            <p:ph type="body" sz="quarter" idx="16"/>
          </p:nvPr>
        </p:nvSpPr>
        <p:spPr>
          <a:xfrm>
            <a:off x="798381" y="523478"/>
            <a:ext cx="10595237" cy="803654"/>
          </a:xfrm>
        </p:spPr>
        <p:txBody>
          <a:bodyPr/>
          <a:lstStyle/>
          <a:p>
            <a:r>
              <a:rPr lang="en-IE" i="0" dirty="0">
                <a:solidFill>
                  <a:schemeClr val="bg1"/>
                </a:solidFill>
                <a:effectLst/>
                <a:highlight>
                  <a:srgbClr val="D11C5F"/>
                </a:highlight>
                <a:latin typeface="Aharoni" panose="02010803020104030203" pitchFamily="2" charset="-79"/>
                <a:cs typeface="Aharoni" panose="02010803020104030203" pitchFamily="2" charset="-79"/>
              </a:rPr>
              <a:t>Exercise: </a:t>
            </a:r>
            <a:r>
              <a:rPr lang="en-US" sz="3200" b="0" i="0" dirty="0">
                <a:solidFill>
                  <a:srgbClr val="0872B5"/>
                </a:solidFill>
                <a:effectLst/>
                <a:latin typeface="Economica"/>
              </a:rPr>
              <a:t>Create an Inclusive Audience Persona</a:t>
            </a:r>
            <a:endParaRPr lang="en-IE" sz="3200" b="0" i="0" dirty="0">
              <a:solidFill>
                <a:srgbClr val="0872B5"/>
              </a:solidFill>
              <a:effectLst/>
              <a:latin typeface="Economica"/>
            </a:endParaRPr>
          </a:p>
          <a:p>
            <a:endParaRPr lang="en-IE" sz="3200" b="0" dirty="0">
              <a:solidFill>
                <a:srgbClr val="083F59"/>
              </a:solidFill>
            </a:endParaRPr>
          </a:p>
        </p:txBody>
      </p:sp>
      <p:pic>
        <p:nvPicPr>
          <p:cNvPr id="4" name="Picture 3" descr="A close-up of a person writing in a notebook&#10;&#10;Description automatically generated">
            <a:extLst>
              <a:ext uri="{FF2B5EF4-FFF2-40B4-BE49-F238E27FC236}">
                <a16:creationId xmlns:a16="http://schemas.microsoft.com/office/drawing/2014/main" id="{970D0339-CEE3-08EC-2D0E-F20D4A47C77C}"/>
              </a:ext>
            </a:extLst>
          </p:cNvPr>
          <p:cNvPicPr>
            <a:picLocks noChangeAspect="1"/>
          </p:cNvPicPr>
          <p:nvPr/>
        </p:nvPicPr>
        <p:blipFill>
          <a:blip r:embed="rId2" cstate="email">
            <a:extLst>
              <a:ext uri="{28A0092B-C50C-407E-A947-70E740481C1C}">
                <a14:useLocalDpi xmlns:a14="http://schemas.microsoft.com/office/drawing/2010/main"/>
              </a:ext>
            </a:extLst>
          </a:blip>
          <a:srcRect t="24583" b="13889"/>
          <a:stretch/>
        </p:blipFill>
        <p:spPr>
          <a:xfrm>
            <a:off x="9742356" y="60766"/>
            <a:ext cx="2363918" cy="2181700"/>
          </a:xfrm>
          <a:prstGeom prst="ellipse">
            <a:avLst/>
          </a:prstGeom>
          <a:ln w="63500" cap="rnd">
            <a:solidFill>
              <a:srgbClr val="D11C5F"/>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41015495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27357D-2E9C-D27D-A9C4-D51D83037E7F}"/>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7145577D-5933-8F69-2F6C-9751AFE1842B}"/>
              </a:ext>
            </a:extLst>
          </p:cNvPr>
          <p:cNvSpPr>
            <a:spLocks noGrp="1"/>
          </p:cNvSpPr>
          <p:nvPr>
            <p:ph type="body" sz="quarter" idx="18"/>
          </p:nvPr>
        </p:nvSpPr>
        <p:spPr>
          <a:xfrm>
            <a:off x="798380" y="1198332"/>
            <a:ext cx="9669595" cy="3849918"/>
          </a:xfrm>
        </p:spPr>
        <p:txBody>
          <a:bodyPr/>
          <a:lstStyle/>
          <a:p>
            <a:pPr marL="0" indent="0"/>
            <a:r>
              <a:rPr lang="en-US" sz="2100" dirty="0">
                <a:solidFill>
                  <a:schemeClr val="bg1"/>
                </a:solidFill>
                <a:highlight>
                  <a:srgbClr val="0872B5"/>
                </a:highlight>
              </a:rPr>
              <a:t>Social Listening: </a:t>
            </a:r>
            <a:r>
              <a:rPr lang="en-US" sz="2100" dirty="0"/>
              <a:t>Monitor conversations about your industry on social media to spot gaps or areas of improvement. </a:t>
            </a:r>
            <a:r>
              <a:rPr lang="en-US" sz="2100" dirty="0">
                <a:solidFill>
                  <a:srgbClr val="0872B5"/>
                </a:solidFill>
              </a:rPr>
              <a:t>Example, </a:t>
            </a:r>
            <a:r>
              <a:rPr lang="en-US" sz="2100" dirty="0"/>
              <a:t>a small coffee shop surveys its customers and discovers many prefer plant-based milk options and a quieter workspace.</a:t>
            </a:r>
          </a:p>
          <a:p>
            <a:pPr marL="0" indent="0"/>
            <a:r>
              <a:rPr lang="en-IE" sz="2100" dirty="0">
                <a:solidFill>
                  <a:schemeClr val="bg1"/>
                </a:solidFill>
                <a:highlight>
                  <a:srgbClr val="0872B5"/>
                </a:highlight>
              </a:rPr>
              <a:t>Build an Inclusive Persona</a:t>
            </a:r>
            <a:r>
              <a:rPr lang="en-US" sz="2100" dirty="0">
                <a:solidFill>
                  <a:schemeClr val="bg1"/>
                </a:solidFill>
                <a:highlight>
                  <a:srgbClr val="0872B5"/>
                </a:highlight>
              </a:rPr>
              <a:t> </a:t>
            </a:r>
            <a:r>
              <a:rPr lang="en-US" sz="2100" dirty="0"/>
              <a:t>Create detailed audience personas that reflect diversity. Identify at least three personas that represent different segments of your audience. Include:</a:t>
            </a:r>
          </a:p>
          <a:p>
            <a:pPr marL="342900" indent="-342900">
              <a:buFont typeface="Wingdings" panose="05000000000000000000" pitchFamily="2" charset="2"/>
              <a:buChar char="v"/>
            </a:pPr>
            <a:r>
              <a:rPr lang="en-US" sz="2100" b="1" dirty="0"/>
              <a:t>Demographics: </a:t>
            </a:r>
            <a:r>
              <a:rPr lang="en-US" sz="2100" dirty="0"/>
              <a:t>Age, gender identity, cultural background, ability status, etc.</a:t>
            </a:r>
          </a:p>
          <a:p>
            <a:pPr marL="342900" indent="-342900">
              <a:buFont typeface="Wingdings" panose="05000000000000000000" pitchFamily="2" charset="2"/>
              <a:buChar char="v"/>
            </a:pPr>
            <a:r>
              <a:rPr lang="en-US" sz="2100" b="1" dirty="0"/>
              <a:t>Psychographics: </a:t>
            </a:r>
            <a:r>
              <a:rPr lang="en-US" sz="2100" dirty="0"/>
              <a:t>Preferences, challenges, values, and goals.</a:t>
            </a:r>
          </a:p>
          <a:p>
            <a:pPr marL="342900" indent="-342900">
              <a:buFont typeface="Wingdings" panose="05000000000000000000" pitchFamily="2" charset="2"/>
              <a:buChar char="v"/>
            </a:pPr>
            <a:r>
              <a:rPr lang="en-US" sz="2100" b="1" dirty="0"/>
              <a:t>Barriers: </a:t>
            </a:r>
            <a:r>
              <a:rPr lang="en-US" sz="2100" dirty="0"/>
              <a:t>Any difficulties they might face in accessing or using your product/service.</a:t>
            </a:r>
          </a:p>
          <a:p>
            <a:pPr marL="342900" indent="-342900">
              <a:buFont typeface="Wingdings" panose="05000000000000000000" pitchFamily="2" charset="2"/>
              <a:buChar char="v"/>
            </a:pPr>
            <a:r>
              <a:rPr lang="en-US" sz="2100" b="1" dirty="0"/>
              <a:t>Example Persona: </a:t>
            </a:r>
            <a:r>
              <a:rPr lang="en-US" sz="2100" dirty="0"/>
              <a:t>Name: Alex (They/Them)</a:t>
            </a:r>
          </a:p>
          <a:p>
            <a:pPr marL="342900" indent="-342900">
              <a:buFont typeface="Wingdings" panose="05000000000000000000" pitchFamily="2" charset="2"/>
              <a:buChar char="v"/>
            </a:pPr>
            <a:r>
              <a:rPr lang="en-US" sz="2100" b="1" dirty="0"/>
              <a:t>Background: </a:t>
            </a:r>
            <a:r>
              <a:rPr lang="en-US" sz="2100" dirty="0"/>
              <a:t>29 years old, freelancer, prefers sustainable and vegan products.</a:t>
            </a:r>
          </a:p>
          <a:p>
            <a:pPr marL="342900" indent="-342900">
              <a:buFont typeface="Wingdings" panose="05000000000000000000" pitchFamily="2" charset="2"/>
              <a:buChar char="v"/>
            </a:pPr>
            <a:r>
              <a:rPr lang="en-US" sz="2100" b="1" dirty="0"/>
              <a:t>Challenge: </a:t>
            </a:r>
            <a:r>
              <a:rPr lang="en-US" sz="2100" dirty="0"/>
              <a:t>Finds it difficult to locate eco-friendly options in rural areas.</a:t>
            </a:r>
          </a:p>
          <a:p>
            <a:pPr marL="342900" indent="-342900">
              <a:buFont typeface="Wingdings" panose="05000000000000000000" pitchFamily="2" charset="2"/>
              <a:buChar char="v"/>
            </a:pPr>
            <a:r>
              <a:rPr lang="en-US" sz="2100" b="1" dirty="0"/>
              <a:t>Value: </a:t>
            </a:r>
            <a:r>
              <a:rPr lang="en-US" sz="2100" dirty="0"/>
              <a:t>Supports businesses that </a:t>
            </a:r>
            <a:r>
              <a:rPr lang="en-US" sz="2100" dirty="0" err="1"/>
              <a:t>prioritise</a:t>
            </a:r>
            <a:r>
              <a:rPr lang="en-US" sz="2100" dirty="0"/>
              <a:t> sustainability and inclusivity.</a:t>
            </a:r>
          </a:p>
        </p:txBody>
      </p:sp>
      <p:sp>
        <p:nvSpPr>
          <p:cNvPr id="5" name="Text Placeholder 4">
            <a:extLst>
              <a:ext uri="{FF2B5EF4-FFF2-40B4-BE49-F238E27FC236}">
                <a16:creationId xmlns:a16="http://schemas.microsoft.com/office/drawing/2014/main" id="{FB7AB003-46A4-AFCE-CBF3-2F4BA2A42804}"/>
              </a:ext>
            </a:extLst>
          </p:cNvPr>
          <p:cNvSpPr>
            <a:spLocks noGrp="1"/>
          </p:cNvSpPr>
          <p:nvPr>
            <p:ph type="body" sz="quarter" idx="16"/>
          </p:nvPr>
        </p:nvSpPr>
        <p:spPr>
          <a:xfrm>
            <a:off x="798381" y="523478"/>
            <a:ext cx="10595237" cy="803654"/>
          </a:xfrm>
        </p:spPr>
        <p:txBody>
          <a:bodyPr/>
          <a:lstStyle/>
          <a:p>
            <a:r>
              <a:rPr lang="en-IE" i="0" dirty="0">
                <a:solidFill>
                  <a:schemeClr val="bg1"/>
                </a:solidFill>
                <a:effectLst/>
                <a:highlight>
                  <a:srgbClr val="D11C5F"/>
                </a:highlight>
                <a:latin typeface="Aharoni" panose="02010803020104030203" pitchFamily="2" charset="-79"/>
                <a:cs typeface="Aharoni" panose="02010803020104030203" pitchFamily="2" charset="-79"/>
              </a:rPr>
              <a:t>Exercise: </a:t>
            </a:r>
            <a:r>
              <a:rPr lang="en-US" sz="3200" b="0" i="0" dirty="0">
                <a:solidFill>
                  <a:srgbClr val="0872B5"/>
                </a:solidFill>
                <a:effectLst/>
                <a:latin typeface="Economica"/>
              </a:rPr>
              <a:t>Create an Inclusive Audience Persona</a:t>
            </a:r>
            <a:endParaRPr lang="en-IE" sz="3200" b="0" i="0" dirty="0">
              <a:solidFill>
                <a:srgbClr val="0872B5"/>
              </a:solidFill>
              <a:effectLst/>
              <a:latin typeface="Economica"/>
            </a:endParaRPr>
          </a:p>
          <a:p>
            <a:endParaRPr lang="en-IE" sz="3200" b="0" dirty="0">
              <a:solidFill>
                <a:srgbClr val="083F59"/>
              </a:solidFill>
            </a:endParaRPr>
          </a:p>
        </p:txBody>
      </p:sp>
      <p:pic>
        <p:nvPicPr>
          <p:cNvPr id="2" name="Picture 1" descr="A close-up of a person writing in a notebook&#10;&#10;Description automatically generated">
            <a:extLst>
              <a:ext uri="{FF2B5EF4-FFF2-40B4-BE49-F238E27FC236}">
                <a16:creationId xmlns:a16="http://schemas.microsoft.com/office/drawing/2014/main" id="{EE0EDD33-BF91-20C1-4973-3C054FDA9FCA}"/>
              </a:ext>
            </a:extLst>
          </p:cNvPr>
          <p:cNvPicPr>
            <a:picLocks noChangeAspect="1"/>
          </p:cNvPicPr>
          <p:nvPr/>
        </p:nvPicPr>
        <p:blipFill>
          <a:blip r:embed="rId2" cstate="email">
            <a:extLst>
              <a:ext uri="{28A0092B-C50C-407E-A947-70E740481C1C}">
                <a14:useLocalDpi xmlns:a14="http://schemas.microsoft.com/office/drawing/2010/main"/>
              </a:ext>
            </a:extLst>
          </a:blip>
          <a:srcRect t="24583" b="13889"/>
          <a:stretch/>
        </p:blipFill>
        <p:spPr>
          <a:xfrm>
            <a:off x="10211212" y="60766"/>
            <a:ext cx="1895061" cy="1748984"/>
          </a:xfrm>
          <a:prstGeom prst="ellipse">
            <a:avLst/>
          </a:prstGeom>
          <a:ln w="63500" cap="rnd">
            <a:solidFill>
              <a:srgbClr val="D11C5F"/>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191138855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AB494C-2879-5B45-2925-20E914BE8215}"/>
            </a:ext>
          </a:extLst>
        </p:cNvPr>
        <p:cNvGrpSpPr/>
        <p:nvPr/>
      </p:nvGrpSpPr>
      <p:grpSpPr>
        <a:xfrm>
          <a:off x="0" y="0"/>
          <a:ext cx="0" cy="0"/>
          <a:chOff x="0" y="0"/>
          <a:chExt cx="0" cy="0"/>
        </a:xfrm>
      </p:grpSpPr>
      <p:sp>
        <p:nvSpPr>
          <p:cNvPr id="8" name="Rectangle: Rounded Corners 7">
            <a:extLst>
              <a:ext uri="{FF2B5EF4-FFF2-40B4-BE49-F238E27FC236}">
                <a16:creationId xmlns:a16="http://schemas.microsoft.com/office/drawing/2014/main" id="{CCF1EED0-3889-BB76-0686-CED41B0278F8}"/>
              </a:ext>
            </a:extLst>
          </p:cNvPr>
          <p:cNvSpPr/>
          <p:nvPr/>
        </p:nvSpPr>
        <p:spPr>
          <a:xfrm>
            <a:off x="1183341" y="3890686"/>
            <a:ext cx="4141695" cy="2294960"/>
          </a:xfrm>
          <a:prstGeom prst="roundRect">
            <a:avLst/>
          </a:prstGeom>
          <a:solidFill>
            <a:srgbClr val="FF9BB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pic>
        <p:nvPicPr>
          <p:cNvPr id="6" name="Picture 5" descr="A close up of a group of small circles&#10;&#10;Description automatically generated">
            <a:extLst>
              <a:ext uri="{FF2B5EF4-FFF2-40B4-BE49-F238E27FC236}">
                <a16:creationId xmlns:a16="http://schemas.microsoft.com/office/drawing/2014/main" id="{7A3FB572-3805-67CF-250E-0F16C52EEAD9}"/>
              </a:ext>
            </a:extLst>
          </p:cNvPr>
          <p:cNvPicPr>
            <a:picLocks noChangeAspect="1"/>
          </p:cNvPicPr>
          <p:nvPr/>
        </p:nvPicPr>
        <p:blipFill>
          <a:blip r:embed="rId2" cstate="email">
            <a:alphaModFix amt="70000"/>
            <a:extLst>
              <a:ext uri="{28A0092B-C50C-407E-A947-70E740481C1C}">
                <a14:useLocalDpi xmlns:a14="http://schemas.microsoft.com/office/drawing/2010/main"/>
              </a:ext>
            </a:extLst>
          </a:blip>
          <a:stretch>
            <a:fillRect/>
          </a:stretch>
        </p:blipFill>
        <p:spPr>
          <a:xfrm>
            <a:off x="969934" y="1013919"/>
            <a:ext cx="4605742" cy="2590730"/>
          </a:xfrm>
          <a:prstGeom prst="rect">
            <a:avLst/>
          </a:prstGeom>
        </p:spPr>
      </p:pic>
      <p:sp>
        <p:nvSpPr>
          <p:cNvPr id="2" name="Text Placeholder 1">
            <a:extLst>
              <a:ext uri="{FF2B5EF4-FFF2-40B4-BE49-F238E27FC236}">
                <a16:creationId xmlns:a16="http://schemas.microsoft.com/office/drawing/2014/main" id="{3BBBADFB-25A5-55D3-9C03-3967521B4518}"/>
              </a:ext>
            </a:extLst>
          </p:cNvPr>
          <p:cNvSpPr>
            <a:spLocks noGrp="1"/>
          </p:cNvSpPr>
          <p:nvPr>
            <p:ph type="body" sz="quarter" idx="18"/>
          </p:nvPr>
        </p:nvSpPr>
        <p:spPr>
          <a:xfrm>
            <a:off x="5844616" y="761603"/>
            <a:ext cx="5809315" cy="3849918"/>
          </a:xfrm>
        </p:spPr>
        <p:txBody>
          <a:bodyPr/>
          <a:lstStyle/>
          <a:p>
            <a:pPr marL="0" indent="0"/>
            <a:r>
              <a:rPr lang="en-US" sz="2200" b="1" i="0" dirty="0">
                <a:solidFill>
                  <a:srgbClr val="702E8C"/>
                </a:solidFill>
                <a:effectLst/>
                <a:latin typeface="swear-display"/>
                <a:hlinkClick r:id="rId3">
                  <a:extLst>
                    <a:ext uri="{A12FA001-AC4F-418D-AE19-62706E023703}">
                      <ahyp:hlinkClr xmlns:ahyp="http://schemas.microsoft.com/office/drawing/2018/hyperlinkcolor" val="tx"/>
                    </a:ext>
                  </a:extLst>
                </a:hlinkClick>
              </a:rPr>
              <a:t>Inclusive Marketing: The Ultimate Guide</a:t>
            </a:r>
            <a:endParaRPr lang="en-US" sz="2200" b="1" i="0" dirty="0">
              <a:solidFill>
                <a:srgbClr val="702E8C"/>
              </a:solidFill>
              <a:effectLst/>
              <a:latin typeface="swear-display"/>
            </a:endParaRPr>
          </a:p>
          <a:p>
            <a:pPr marL="0" indent="0"/>
            <a:r>
              <a:rPr lang="en-US" sz="2000" dirty="0"/>
              <a:t>A comprehensive resource for understanding and implementing inclusive marketing strategies. It talks about the importance of inclusive marketing, challenges and strategies, customer experience and belonging and how to implement and measure your campaign.</a:t>
            </a:r>
            <a:endParaRPr lang="en-IE" sz="2000" dirty="0"/>
          </a:p>
        </p:txBody>
      </p:sp>
      <p:sp>
        <p:nvSpPr>
          <p:cNvPr id="3" name="Text Placeholder 2">
            <a:extLst>
              <a:ext uri="{FF2B5EF4-FFF2-40B4-BE49-F238E27FC236}">
                <a16:creationId xmlns:a16="http://schemas.microsoft.com/office/drawing/2014/main" id="{976AC24F-3019-277F-D040-B2E7DCB590DB}"/>
              </a:ext>
            </a:extLst>
          </p:cNvPr>
          <p:cNvSpPr>
            <a:spLocks noGrp="1"/>
          </p:cNvSpPr>
          <p:nvPr>
            <p:ph type="body" sz="quarter" idx="16"/>
          </p:nvPr>
        </p:nvSpPr>
        <p:spPr>
          <a:xfrm>
            <a:off x="793368" y="470893"/>
            <a:ext cx="4531668" cy="803654"/>
          </a:xfrm>
        </p:spPr>
        <p:txBody>
          <a:bodyPr/>
          <a:lstStyle/>
          <a:p>
            <a:r>
              <a:rPr lang="en-IE" dirty="0">
                <a:solidFill>
                  <a:srgbClr val="CE362B"/>
                </a:solidFill>
              </a:rPr>
              <a:t>Resources</a:t>
            </a:r>
          </a:p>
        </p:txBody>
      </p:sp>
      <p:sp>
        <p:nvSpPr>
          <p:cNvPr id="5" name="TextBox 4">
            <a:hlinkClick r:id="rId4"/>
            <a:extLst>
              <a:ext uri="{FF2B5EF4-FFF2-40B4-BE49-F238E27FC236}">
                <a16:creationId xmlns:a16="http://schemas.microsoft.com/office/drawing/2014/main" id="{0B120E7C-B81C-991F-E025-821F42B96E19}"/>
              </a:ext>
            </a:extLst>
          </p:cNvPr>
          <p:cNvSpPr txBox="1"/>
          <p:nvPr/>
        </p:nvSpPr>
        <p:spPr>
          <a:xfrm>
            <a:off x="896471" y="1719607"/>
            <a:ext cx="4697505" cy="1077218"/>
          </a:xfrm>
          <a:prstGeom prst="rect">
            <a:avLst/>
          </a:prstGeom>
          <a:noFill/>
        </p:spPr>
        <p:txBody>
          <a:bodyPr wrap="square">
            <a:spAutoFit/>
          </a:bodyPr>
          <a:lstStyle/>
          <a:p>
            <a:pPr algn="ctr"/>
            <a:r>
              <a:rPr lang="en-US" sz="3200" b="1" i="0" dirty="0">
                <a:solidFill>
                  <a:srgbClr val="083F59"/>
                </a:solidFill>
                <a:effectLst/>
                <a:latin typeface="swear-display"/>
              </a:rPr>
              <a:t>Inclusive Marketing: The Ultimate Guide</a:t>
            </a:r>
          </a:p>
        </p:txBody>
      </p:sp>
      <p:cxnSp>
        <p:nvCxnSpPr>
          <p:cNvPr id="7" name="Straight Connector 6">
            <a:extLst>
              <a:ext uri="{FF2B5EF4-FFF2-40B4-BE49-F238E27FC236}">
                <a16:creationId xmlns:a16="http://schemas.microsoft.com/office/drawing/2014/main" id="{4762807F-61D7-C6F0-2A78-B1BD44FF79DC}"/>
              </a:ext>
            </a:extLst>
          </p:cNvPr>
          <p:cNvCxnSpPr/>
          <p:nvPr/>
        </p:nvCxnSpPr>
        <p:spPr>
          <a:xfrm>
            <a:off x="1290918" y="3754326"/>
            <a:ext cx="9475694" cy="0"/>
          </a:xfrm>
          <a:prstGeom prst="line">
            <a:avLst/>
          </a:prstGeom>
          <a:ln w="57150">
            <a:solidFill>
              <a:srgbClr val="ED028C"/>
            </a:solidFill>
          </a:ln>
        </p:spPr>
        <p:style>
          <a:lnRef idx="1">
            <a:schemeClr val="accent1"/>
          </a:lnRef>
          <a:fillRef idx="0">
            <a:schemeClr val="accent1"/>
          </a:fillRef>
          <a:effectRef idx="0">
            <a:schemeClr val="accent1"/>
          </a:effectRef>
          <a:fontRef idx="minor">
            <a:schemeClr val="tx1"/>
          </a:fontRef>
        </p:style>
      </p:cxnSp>
      <p:sp>
        <p:nvSpPr>
          <p:cNvPr id="9" name="TextBox 8">
            <a:hlinkClick r:id="rId5"/>
            <a:extLst>
              <a:ext uri="{FF2B5EF4-FFF2-40B4-BE49-F238E27FC236}">
                <a16:creationId xmlns:a16="http://schemas.microsoft.com/office/drawing/2014/main" id="{FCABFFE0-CFBF-ECE8-AB1A-9ED1A2CC3302}"/>
              </a:ext>
            </a:extLst>
          </p:cNvPr>
          <p:cNvSpPr txBox="1"/>
          <p:nvPr/>
        </p:nvSpPr>
        <p:spPr>
          <a:xfrm>
            <a:off x="1416423" y="4316527"/>
            <a:ext cx="3657599" cy="1384995"/>
          </a:xfrm>
          <a:prstGeom prst="rect">
            <a:avLst/>
          </a:prstGeom>
          <a:noFill/>
        </p:spPr>
        <p:txBody>
          <a:bodyPr wrap="square">
            <a:spAutoFit/>
          </a:bodyPr>
          <a:lstStyle/>
          <a:p>
            <a:pPr algn="ctr"/>
            <a:r>
              <a:rPr lang="en-US" sz="2800" dirty="0">
                <a:solidFill>
                  <a:srgbClr val="083F59"/>
                </a:solidFill>
                <a:latin typeface="Aptos Mono" panose="020F0502020204030204" pitchFamily="49" charset="0"/>
                <a:ea typeface="ADLaM Display" panose="02010000000000000000" pitchFamily="2" charset="0"/>
                <a:cs typeface="ADLaM Display" panose="02010000000000000000" pitchFamily="2" charset="0"/>
              </a:rPr>
              <a:t>How to Make Your Marketing More Accessible</a:t>
            </a:r>
            <a:endParaRPr lang="en-IE" sz="2800" dirty="0">
              <a:solidFill>
                <a:srgbClr val="083F59"/>
              </a:solidFill>
              <a:latin typeface="Aptos Mono" panose="020F0502020204030204" pitchFamily="49" charset="0"/>
              <a:ea typeface="ADLaM Display" panose="02010000000000000000" pitchFamily="2" charset="0"/>
              <a:cs typeface="ADLaM Display" panose="02010000000000000000" pitchFamily="2" charset="0"/>
            </a:endParaRPr>
          </a:p>
        </p:txBody>
      </p:sp>
      <p:sp>
        <p:nvSpPr>
          <p:cNvPr id="14" name="Text Placeholder 1">
            <a:extLst>
              <a:ext uri="{FF2B5EF4-FFF2-40B4-BE49-F238E27FC236}">
                <a16:creationId xmlns:a16="http://schemas.microsoft.com/office/drawing/2014/main" id="{8F5FA47E-278F-C15F-F2E0-42A29F5D471B}"/>
              </a:ext>
            </a:extLst>
          </p:cNvPr>
          <p:cNvSpPr txBox="1">
            <a:spLocks/>
          </p:cNvSpPr>
          <p:nvPr/>
        </p:nvSpPr>
        <p:spPr>
          <a:xfrm>
            <a:off x="5835837" y="3882975"/>
            <a:ext cx="5952751" cy="2213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200" b="1" dirty="0">
                <a:latin typeface="swear-display"/>
                <a:hlinkClick r:id="rId6">
                  <a:extLst>
                    <a:ext uri="{A12FA001-AC4F-418D-AE19-62706E023703}">
                      <ahyp:hlinkClr xmlns:ahyp="http://schemas.microsoft.com/office/drawing/2018/hyperlinkcolor" val="tx"/>
                    </a:ext>
                  </a:extLst>
                </a:hlinkClick>
              </a:rPr>
              <a:t>How to Make Your Marketing More Accessible</a:t>
            </a:r>
            <a:endParaRPr lang="en-US" sz="2200" b="1" dirty="0">
              <a:latin typeface="swear-display"/>
            </a:endParaRPr>
          </a:p>
          <a:p>
            <a:pPr marL="0" indent="0"/>
            <a:r>
              <a:rPr lang="en-US" sz="2000" dirty="0"/>
              <a:t>This site offers practical advice for small businesses aiming to enhance the accessibility and inclusivity of their marketing efforts. Provides different approaches and tips for implementation e.g., representation matters, accessibility standards, engaging with diverse communities and being mindful of language and tone. </a:t>
            </a:r>
            <a:endParaRPr lang="en-IE" sz="2000" dirty="0"/>
          </a:p>
        </p:txBody>
      </p:sp>
    </p:spTree>
    <p:extLst>
      <p:ext uri="{BB962C8B-B14F-4D97-AF65-F5344CB8AC3E}">
        <p14:creationId xmlns:p14="http://schemas.microsoft.com/office/powerpoint/2010/main" val="10210463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AB494C-2879-5B45-2925-20E914BE8215}"/>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BBBADFB-25A5-55D3-9C03-3967521B4518}"/>
              </a:ext>
            </a:extLst>
          </p:cNvPr>
          <p:cNvSpPr>
            <a:spLocks noGrp="1"/>
          </p:cNvSpPr>
          <p:nvPr>
            <p:ph type="body" sz="quarter" idx="18"/>
          </p:nvPr>
        </p:nvSpPr>
        <p:spPr>
          <a:xfrm>
            <a:off x="5581650" y="1215580"/>
            <a:ext cx="6072281" cy="2213420"/>
          </a:xfrm>
        </p:spPr>
        <p:txBody>
          <a:bodyPr/>
          <a:lstStyle/>
          <a:p>
            <a:pPr marL="0" indent="0"/>
            <a:r>
              <a:rPr lang="en-US" sz="2200" b="1" dirty="0">
                <a:solidFill>
                  <a:srgbClr val="CE362B"/>
                </a:solidFill>
                <a:hlinkClick r:id="rId2">
                  <a:extLst>
                    <a:ext uri="{A12FA001-AC4F-418D-AE19-62706E023703}">
                      <ahyp:hlinkClr xmlns:ahyp="http://schemas.microsoft.com/office/drawing/2018/hyperlinkcolor" val="tx"/>
                    </a:ext>
                  </a:extLst>
                </a:hlinkClick>
              </a:rPr>
              <a:t>The European Advertising Standards Alliance (EASA) </a:t>
            </a:r>
            <a:r>
              <a:rPr lang="en-US" sz="2000" dirty="0"/>
              <a:t>is the single authoritative voice on advertising self-regulation issues in Europe.</a:t>
            </a:r>
          </a:p>
          <a:p>
            <a:pPr marL="0" indent="0"/>
            <a:r>
              <a:rPr lang="en-US" sz="2000" dirty="0"/>
              <a:t>Advertising self-regulation helps ensure that ads are legal, decent, honest and truthful and by doing so helps create consumer trust in advertising and in brands.</a:t>
            </a:r>
            <a:endParaRPr lang="en-IE" sz="2000" dirty="0"/>
          </a:p>
        </p:txBody>
      </p:sp>
      <p:sp>
        <p:nvSpPr>
          <p:cNvPr id="3" name="Text Placeholder 2">
            <a:extLst>
              <a:ext uri="{FF2B5EF4-FFF2-40B4-BE49-F238E27FC236}">
                <a16:creationId xmlns:a16="http://schemas.microsoft.com/office/drawing/2014/main" id="{976AC24F-3019-277F-D040-B2E7DCB590DB}"/>
              </a:ext>
            </a:extLst>
          </p:cNvPr>
          <p:cNvSpPr>
            <a:spLocks noGrp="1"/>
          </p:cNvSpPr>
          <p:nvPr>
            <p:ph type="body" sz="quarter" idx="16"/>
          </p:nvPr>
        </p:nvSpPr>
        <p:spPr>
          <a:xfrm>
            <a:off x="793368" y="470893"/>
            <a:ext cx="4531668" cy="803654"/>
          </a:xfrm>
        </p:spPr>
        <p:txBody>
          <a:bodyPr/>
          <a:lstStyle/>
          <a:p>
            <a:r>
              <a:rPr lang="en-IE" dirty="0">
                <a:solidFill>
                  <a:srgbClr val="CE362B"/>
                </a:solidFill>
              </a:rPr>
              <a:t>Resources</a:t>
            </a:r>
          </a:p>
        </p:txBody>
      </p:sp>
      <p:sp>
        <p:nvSpPr>
          <p:cNvPr id="5" name="TextBox 4">
            <a:hlinkClick r:id="rId3"/>
            <a:extLst>
              <a:ext uri="{FF2B5EF4-FFF2-40B4-BE49-F238E27FC236}">
                <a16:creationId xmlns:a16="http://schemas.microsoft.com/office/drawing/2014/main" id="{0B120E7C-B81C-991F-E025-821F42B96E19}"/>
              </a:ext>
            </a:extLst>
          </p:cNvPr>
          <p:cNvSpPr txBox="1"/>
          <p:nvPr/>
        </p:nvSpPr>
        <p:spPr>
          <a:xfrm>
            <a:off x="793368" y="1156478"/>
            <a:ext cx="4697505" cy="1077218"/>
          </a:xfrm>
          <a:prstGeom prst="rect">
            <a:avLst/>
          </a:prstGeom>
          <a:noFill/>
        </p:spPr>
        <p:txBody>
          <a:bodyPr wrap="square">
            <a:spAutoFit/>
          </a:bodyPr>
          <a:lstStyle/>
          <a:p>
            <a:pPr algn="ctr"/>
            <a:r>
              <a:rPr lang="en-US" sz="3200" b="1" i="0" dirty="0">
                <a:solidFill>
                  <a:srgbClr val="083F59"/>
                </a:solidFill>
                <a:effectLst/>
                <a:latin typeface="swear-display"/>
              </a:rPr>
              <a:t>The European Advertising Standards Alliance (EASA) </a:t>
            </a:r>
          </a:p>
        </p:txBody>
      </p:sp>
      <p:cxnSp>
        <p:nvCxnSpPr>
          <p:cNvPr id="7" name="Straight Connector 6">
            <a:extLst>
              <a:ext uri="{FF2B5EF4-FFF2-40B4-BE49-F238E27FC236}">
                <a16:creationId xmlns:a16="http://schemas.microsoft.com/office/drawing/2014/main" id="{4762807F-61D7-C6F0-2A78-B1BD44FF79DC}"/>
              </a:ext>
            </a:extLst>
          </p:cNvPr>
          <p:cNvCxnSpPr/>
          <p:nvPr/>
        </p:nvCxnSpPr>
        <p:spPr>
          <a:xfrm>
            <a:off x="1290918" y="3754326"/>
            <a:ext cx="9475694" cy="0"/>
          </a:xfrm>
          <a:prstGeom prst="line">
            <a:avLst/>
          </a:prstGeom>
          <a:ln w="57150">
            <a:solidFill>
              <a:srgbClr val="ED028C"/>
            </a:solidFill>
          </a:ln>
        </p:spPr>
        <p:style>
          <a:lnRef idx="1">
            <a:schemeClr val="accent1"/>
          </a:lnRef>
          <a:fillRef idx="0">
            <a:schemeClr val="accent1"/>
          </a:fillRef>
          <a:effectRef idx="0">
            <a:schemeClr val="accent1"/>
          </a:effectRef>
          <a:fontRef idx="minor">
            <a:schemeClr val="tx1"/>
          </a:fontRef>
        </p:style>
      </p:cxnSp>
      <p:sp>
        <p:nvSpPr>
          <p:cNvPr id="14" name="Text Placeholder 1">
            <a:extLst>
              <a:ext uri="{FF2B5EF4-FFF2-40B4-BE49-F238E27FC236}">
                <a16:creationId xmlns:a16="http://schemas.microsoft.com/office/drawing/2014/main" id="{8F5FA47E-278F-C15F-F2E0-42A29F5D471B}"/>
              </a:ext>
            </a:extLst>
          </p:cNvPr>
          <p:cNvSpPr txBox="1">
            <a:spLocks/>
          </p:cNvSpPr>
          <p:nvPr/>
        </p:nvSpPr>
        <p:spPr>
          <a:xfrm>
            <a:off x="5490873" y="3882975"/>
            <a:ext cx="6297715" cy="22134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b="1" dirty="0">
                <a:solidFill>
                  <a:srgbClr val="CE362B"/>
                </a:solidFill>
                <a:hlinkClick r:id="rId4">
                  <a:extLst>
                    <a:ext uri="{A12FA001-AC4F-418D-AE19-62706E023703}">
                      <ahyp:hlinkClr xmlns:ahyp="http://schemas.microsoft.com/office/drawing/2018/hyperlinkcolor" val="tx"/>
                    </a:ext>
                  </a:extLst>
                </a:hlinkClick>
              </a:rPr>
              <a:t>WFA, the World Federation of Advertisers</a:t>
            </a:r>
            <a:r>
              <a:rPr lang="en-US" sz="2000" dirty="0"/>
              <a:t>, is a global peer-to-peer network with some of the world's best marketers, offering a unique source of expertise, inspiration and leadership. Are you looking to make the case for greater diversity &amp; inclusion in your </a:t>
            </a:r>
            <a:r>
              <a:rPr lang="en-US" sz="2000" dirty="0" err="1"/>
              <a:t>organisation</a:t>
            </a:r>
            <a:r>
              <a:rPr lang="en-US" sz="2000" dirty="0"/>
              <a:t>? Are you looking for good practices &amp; case studies in the workplace and creative execution? Or are you looking for something specific, such as on racial or sexual diversity?</a:t>
            </a:r>
            <a:endParaRPr lang="en-IE" sz="2000" dirty="0"/>
          </a:p>
        </p:txBody>
      </p:sp>
      <p:pic>
        <p:nvPicPr>
          <p:cNvPr id="2050" name="Picture 2" descr="EASA - European Advertising Standards Alliance">
            <a:extLst>
              <a:ext uri="{FF2B5EF4-FFF2-40B4-BE49-F238E27FC236}">
                <a16:creationId xmlns:a16="http://schemas.microsoft.com/office/drawing/2014/main" id="{FB42E53D-FCEC-2620-AB84-573393FD3730}"/>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1956257" y="2247900"/>
            <a:ext cx="2371725" cy="11811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hlinkClick r:id="rId4"/>
            <a:extLst>
              <a:ext uri="{FF2B5EF4-FFF2-40B4-BE49-F238E27FC236}">
                <a16:creationId xmlns:a16="http://schemas.microsoft.com/office/drawing/2014/main" id="{D40F1C9C-F602-C42C-6C35-1A901A13C06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143561" y="4270772"/>
            <a:ext cx="4181475" cy="1880635"/>
          </a:xfrm>
          <a:prstGeom prst="rect">
            <a:avLst/>
          </a:prstGeom>
        </p:spPr>
      </p:pic>
      <p:sp>
        <p:nvSpPr>
          <p:cNvPr id="12" name="TextBox 11">
            <a:extLst>
              <a:ext uri="{FF2B5EF4-FFF2-40B4-BE49-F238E27FC236}">
                <a16:creationId xmlns:a16="http://schemas.microsoft.com/office/drawing/2014/main" id="{192CFE73-ECDB-D7FF-07AE-5C36D63C02ED}"/>
              </a:ext>
            </a:extLst>
          </p:cNvPr>
          <p:cNvSpPr txBox="1"/>
          <p:nvPr/>
        </p:nvSpPr>
        <p:spPr>
          <a:xfrm>
            <a:off x="590550" y="3797106"/>
            <a:ext cx="5391150" cy="430887"/>
          </a:xfrm>
          <a:prstGeom prst="rect">
            <a:avLst/>
          </a:prstGeom>
          <a:noFill/>
        </p:spPr>
        <p:txBody>
          <a:bodyPr wrap="square">
            <a:spAutoFit/>
          </a:bodyPr>
          <a:lstStyle/>
          <a:p>
            <a:r>
              <a:rPr lang="en-US" sz="2200" b="1" dirty="0">
                <a:solidFill>
                  <a:srgbClr val="083F59"/>
                </a:solidFill>
                <a:latin typeface="swear-display"/>
                <a:hlinkClick r:id="rId4">
                  <a:extLst>
                    <a:ext uri="{A12FA001-AC4F-418D-AE19-62706E023703}">
                      <ahyp:hlinkClr xmlns:ahyp="http://schemas.microsoft.com/office/drawing/2018/hyperlinkcolor" val="tx"/>
                    </a:ext>
                  </a:extLst>
                </a:hlinkClick>
              </a:rPr>
              <a:t>WFA, the World Federation of Advertisers</a:t>
            </a:r>
            <a:endParaRPr lang="en-IE" sz="2200" b="1" dirty="0">
              <a:solidFill>
                <a:srgbClr val="083F59"/>
              </a:solidFill>
              <a:latin typeface="swear-display"/>
            </a:endParaRPr>
          </a:p>
        </p:txBody>
      </p:sp>
    </p:spTree>
    <p:extLst>
      <p:ext uri="{BB962C8B-B14F-4D97-AF65-F5344CB8AC3E}">
        <p14:creationId xmlns:p14="http://schemas.microsoft.com/office/powerpoint/2010/main" val="284766042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person with sticky notes on their face&#10;&#10;Description automatically generated">
            <a:extLst>
              <a:ext uri="{FF2B5EF4-FFF2-40B4-BE49-F238E27FC236}">
                <a16:creationId xmlns:a16="http://schemas.microsoft.com/office/drawing/2014/main" id="{FBE7EBA5-A272-975D-F84A-08D5B33C1FA0}"/>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t="16667" b="16667"/>
          <a:stretch>
            <a:fillRect/>
          </a:stretch>
        </p:blipFill>
        <p:spPr>
          <a:xfrm>
            <a:off x="633818" y="993169"/>
            <a:ext cx="4157257" cy="4157257"/>
          </a:xfrm>
        </p:spPr>
      </p:pic>
      <p:sp>
        <p:nvSpPr>
          <p:cNvPr id="7" name="Text Placeholder 3">
            <a:extLst>
              <a:ext uri="{FF2B5EF4-FFF2-40B4-BE49-F238E27FC236}">
                <a16:creationId xmlns:a16="http://schemas.microsoft.com/office/drawing/2014/main" id="{0DCE8C25-277C-413E-B192-BFBCAACEADB4}"/>
              </a:ext>
            </a:extLst>
          </p:cNvPr>
          <p:cNvSpPr>
            <a:spLocks noGrp="1"/>
          </p:cNvSpPr>
          <p:nvPr>
            <p:ph type="body" sz="quarter" idx="13"/>
          </p:nvPr>
        </p:nvSpPr>
        <p:spPr>
          <a:xfrm>
            <a:off x="5793654" y="1523105"/>
            <a:ext cx="5055171" cy="945575"/>
          </a:xfrm>
        </p:spPr>
        <p:txBody>
          <a:bodyPr>
            <a:noAutofit/>
          </a:bodyPr>
          <a:lstStyle/>
          <a:p>
            <a:r>
              <a:rPr lang="en-US" sz="4400" b="1" dirty="0">
                <a:solidFill>
                  <a:srgbClr val="083F59"/>
                </a:solidFill>
              </a:rPr>
              <a:t>SMEs Inclusive Marketing Barriers</a:t>
            </a:r>
            <a:endParaRPr lang="en-IE" sz="4400" b="1" dirty="0">
              <a:solidFill>
                <a:srgbClr val="083F59"/>
              </a:solidFill>
            </a:endParaRPr>
          </a:p>
        </p:txBody>
      </p:sp>
      <p:sp>
        <p:nvSpPr>
          <p:cNvPr id="9" name="Text Placeholder 8">
            <a:extLst>
              <a:ext uri="{FF2B5EF4-FFF2-40B4-BE49-F238E27FC236}">
                <a16:creationId xmlns:a16="http://schemas.microsoft.com/office/drawing/2014/main" id="{1AC373D3-5FE1-154B-9E9C-B5369C83B44D}"/>
              </a:ext>
            </a:extLst>
          </p:cNvPr>
          <p:cNvSpPr>
            <a:spLocks noGrp="1"/>
          </p:cNvSpPr>
          <p:nvPr>
            <p:ph type="body" sz="quarter" idx="43"/>
          </p:nvPr>
        </p:nvSpPr>
        <p:spPr>
          <a:xfrm>
            <a:off x="5086350" y="3117242"/>
            <a:ext cx="6800850" cy="396241"/>
          </a:xfrm>
        </p:spPr>
        <p:txBody>
          <a:bodyPr>
            <a:noAutofit/>
          </a:bodyPr>
          <a:lstStyle/>
          <a:p>
            <a:r>
              <a:rPr lang="en-US" dirty="0">
                <a:solidFill>
                  <a:srgbClr val="083F59"/>
                </a:solidFill>
              </a:rPr>
              <a:t>Inclusive Marketing Barriers are challenges that prevent SMEs' marketing efforts from being fully accessible or representative of diverse audiences e.g., fear of making mistakes, lack of representation and lack of cultural competence. Addressing these barriers removes obstacles that hinder engagement, ensuring that all individuals, regardless of ability or background, can access and relate to the content. The section after covers inclusive marketing elements and solutions to overcome these barriers.</a:t>
            </a:r>
            <a:endParaRPr lang="en-IE" dirty="0">
              <a:solidFill>
                <a:srgbClr val="083F59"/>
              </a:solidFill>
            </a:endParaRPr>
          </a:p>
        </p:txBody>
      </p:sp>
    </p:spTree>
    <p:extLst>
      <p:ext uri="{BB962C8B-B14F-4D97-AF65-F5344CB8AC3E}">
        <p14:creationId xmlns:p14="http://schemas.microsoft.com/office/powerpoint/2010/main" val="65749719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CE7155-C850-86BF-AD87-0F2F45F9648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C04E217A-8C8D-1F1E-5D55-BD00BFCA514F}"/>
              </a:ext>
            </a:extLst>
          </p:cNvPr>
          <p:cNvSpPr>
            <a:spLocks noGrp="1"/>
          </p:cNvSpPr>
          <p:nvPr>
            <p:ph type="body" sz="quarter" idx="18"/>
          </p:nvPr>
        </p:nvSpPr>
        <p:spPr>
          <a:xfrm>
            <a:off x="798380" y="1091668"/>
            <a:ext cx="8202745" cy="3849918"/>
          </a:xfrm>
        </p:spPr>
        <p:txBody>
          <a:bodyPr/>
          <a:lstStyle/>
          <a:p>
            <a:pPr marL="0" indent="0"/>
            <a:r>
              <a:rPr lang="en-US" sz="2200" dirty="0"/>
              <a:t>On your inclusive marketing journey, understanding the different inclusive marketing elements is critical. Most SMEs struggle to achieve effective, often unintentionally alienating the very people they aim to include. </a:t>
            </a:r>
          </a:p>
          <a:p>
            <a:pPr marL="0" indent="0"/>
            <a:r>
              <a:rPr lang="en-US" sz="2200" dirty="0"/>
              <a:t>These challenges stem from limited perspectives, superficial approaches, and misunderstandings of cultural nuances. To create marketing that truly resonates, brands must intentionally address the obstacles that hinder inclusivity. </a:t>
            </a:r>
          </a:p>
          <a:p>
            <a:pPr marL="0" indent="0"/>
            <a:r>
              <a:rPr lang="en-US" sz="2200" dirty="0"/>
              <a:t>By understanding and tackling these common struggles, businesses can build stronger connections, build belonging, and position themselves as authentic allies to underrepresented communities.</a:t>
            </a:r>
          </a:p>
          <a:p>
            <a:pPr marL="0" indent="0"/>
            <a:r>
              <a:rPr lang="en-US" sz="2200" dirty="0"/>
              <a:t>Lets first explore the five key areas where brands often face difficulties in inclusive marketing, along with practical solutions and examples to inspire more impactful and inclusive campaigns.</a:t>
            </a:r>
          </a:p>
          <a:p>
            <a:endParaRPr lang="en-IE" sz="2200" dirty="0"/>
          </a:p>
        </p:txBody>
      </p:sp>
      <p:sp>
        <p:nvSpPr>
          <p:cNvPr id="3" name="Text Placeholder 2">
            <a:extLst>
              <a:ext uri="{FF2B5EF4-FFF2-40B4-BE49-F238E27FC236}">
                <a16:creationId xmlns:a16="http://schemas.microsoft.com/office/drawing/2014/main" id="{47F11799-5FF7-6D04-51BE-C5BA4C543FC0}"/>
              </a:ext>
            </a:extLst>
          </p:cNvPr>
          <p:cNvSpPr>
            <a:spLocks noGrp="1"/>
          </p:cNvSpPr>
          <p:nvPr>
            <p:ph type="body" sz="quarter" idx="16"/>
          </p:nvPr>
        </p:nvSpPr>
        <p:spPr>
          <a:xfrm>
            <a:off x="798381" y="447278"/>
            <a:ext cx="10595237" cy="803654"/>
          </a:xfrm>
        </p:spPr>
        <p:txBody>
          <a:bodyPr/>
          <a:lstStyle/>
          <a:p>
            <a:r>
              <a:rPr lang="en-US" sz="3200" dirty="0">
                <a:solidFill>
                  <a:srgbClr val="ED028C"/>
                </a:solidFill>
              </a:rPr>
              <a:t>First: </a:t>
            </a:r>
            <a:r>
              <a:rPr lang="en-US" sz="3200" dirty="0">
                <a:solidFill>
                  <a:srgbClr val="335C42"/>
                </a:solidFill>
              </a:rPr>
              <a:t>Why So Many Brands Struggle With Inclusive Marketing</a:t>
            </a:r>
            <a:endParaRPr lang="en-IE" sz="3200" dirty="0">
              <a:solidFill>
                <a:srgbClr val="335C42"/>
              </a:solidFill>
            </a:endParaRPr>
          </a:p>
        </p:txBody>
      </p:sp>
      <p:sp>
        <p:nvSpPr>
          <p:cNvPr id="4" name="TextBox 3">
            <a:extLst>
              <a:ext uri="{FF2B5EF4-FFF2-40B4-BE49-F238E27FC236}">
                <a16:creationId xmlns:a16="http://schemas.microsoft.com/office/drawing/2014/main" id="{C8C0A882-BD4B-110F-334C-7CF46EAFAAD5}"/>
              </a:ext>
            </a:extLst>
          </p:cNvPr>
          <p:cNvSpPr txBox="1"/>
          <p:nvPr/>
        </p:nvSpPr>
        <p:spPr>
          <a:xfrm>
            <a:off x="5397910" y="6377772"/>
            <a:ext cx="7551174"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https://inclusionandmarketing.com/inclusive-marketing/</a:t>
            </a:r>
            <a:r>
              <a:rPr lang="en-IE" dirty="0">
                <a:solidFill>
                  <a:schemeClr val="bg1"/>
                </a:solidFill>
              </a:rPr>
              <a:t> </a:t>
            </a:r>
          </a:p>
        </p:txBody>
      </p:sp>
      <p:pic>
        <p:nvPicPr>
          <p:cNvPr id="10" name="Picture 9" descr="A person riding a skateboard&#10;&#10;Description automatically generated">
            <a:extLst>
              <a:ext uri="{FF2B5EF4-FFF2-40B4-BE49-F238E27FC236}">
                <a16:creationId xmlns:a16="http://schemas.microsoft.com/office/drawing/2014/main" id="{B65B167E-EA7F-A5DC-9C3A-45BAFA080AA7}"/>
              </a:ext>
            </a:extLst>
          </p:cNvPr>
          <p:cNvPicPr>
            <a:picLocks noChangeAspect="1"/>
          </p:cNvPicPr>
          <p:nvPr/>
        </p:nvPicPr>
        <p:blipFill>
          <a:blip r:embed="rId3" cstate="email">
            <a:extLst>
              <a:ext uri="{28A0092B-C50C-407E-A947-70E740481C1C}">
                <a14:useLocalDpi xmlns:a14="http://schemas.microsoft.com/office/drawing/2010/main"/>
              </a:ext>
            </a:extLst>
          </a:blip>
          <a:srcRect l="7979" r="7086"/>
          <a:stretch/>
        </p:blipFill>
        <p:spPr>
          <a:xfrm>
            <a:off x="9124950" y="1590675"/>
            <a:ext cx="2656680" cy="4691847"/>
          </a:xfrm>
          <a:prstGeom prst="rect">
            <a:avLst/>
          </a:prstGeom>
        </p:spPr>
      </p:pic>
    </p:spTree>
    <p:extLst>
      <p:ext uri="{BB962C8B-B14F-4D97-AF65-F5344CB8AC3E}">
        <p14:creationId xmlns:p14="http://schemas.microsoft.com/office/powerpoint/2010/main" val="665497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436A00A-9195-EB67-3E70-EBFDF0B6CDE7}"/>
              </a:ext>
            </a:extLst>
          </p:cNvPr>
          <p:cNvSpPr>
            <a:spLocks noGrp="1"/>
          </p:cNvSpPr>
          <p:nvPr>
            <p:ph type="body" sz="quarter" idx="18"/>
          </p:nvPr>
        </p:nvSpPr>
        <p:spPr>
          <a:xfrm>
            <a:off x="798381" y="797929"/>
            <a:ext cx="5888170" cy="3849918"/>
          </a:xfrm>
        </p:spPr>
        <p:txBody>
          <a:bodyPr/>
          <a:lstStyle/>
          <a:p>
            <a:pPr marL="342900" indent="-342900">
              <a:buClr>
                <a:srgbClr val="335C42"/>
              </a:buClr>
              <a:buFont typeface="Wingdings" panose="05000000000000000000" pitchFamily="2" charset="2"/>
              <a:buChar char="v"/>
            </a:pPr>
            <a:r>
              <a:rPr lang="en-US" sz="2800" b="1" dirty="0">
                <a:solidFill>
                  <a:schemeClr val="bg1"/>
                </a:solidFill>
                <a:highlight>
                  <a:srgbClr val="335C42"/>
                </a:highlight>
              </a:rPr>
              <a:t>Identity Blindness: </a:t>
            </a:r>
            <a:r>
              <a:rPr lang="en-US" sz="2200" dirty="0"/>
              <a:t>SMEs often have a limited view of the types of people who make up their ideal customers; their marketing often excludes people they don’t intend to. </a:t>
            </a:r>
          </a:p>
          <a:p>
            <a:pPr marL="0" indent="0"/>
            <a:r>
              <a:rPr lang="en-US" sz="2200" dirty="0">
                <a:solidFill>
                  <a:schemeClr val="bg1"/>
                </a:solidFill>
                <a:highlight>
                  <a:srgbClr val="DEA900"/>
                </a:highlight>
              </a:rPr>
              <a:t>Solution: </a:t>
            </a:r>
            <a:r>
              <a:rPr lang="en-US" sz="2200" dirty="0"/>
              <a:t>Be intentional about identifying the ways in which the people you serve and want to serve are different. Then choose which identities you want to make feel like they belong with your brand.</a:t>
            </a:r>
          </a:p>
          <a:p>
            <a:pPr marL="0" indent="0"/>
            <a:r>
              <a:rPr lang="en-US" sz="2200" b="1" dirty="0"/>
              <a:t>Example: </a:t>
            </a:r>
            <a:r>
              <a:rPr lang="en-US" sz="2200" dirty="0"/>
              <a:t>A fitness brand previously targeting only young, athletic individuals expands its campaigns to include older adults, individuals with disabilities, and non-binary fitness enthusiasts.</a:t>
            </a:r>
          </a:p>
          <a:p>
            <a:pPr marL="0" indent="0">
              <a:buClr>
                <a:srgbClr val="335C42"/>
              </a:buClr>
            </a:pPr>
            <a:endParaRPr lang="en-US" sz="2200" dirty="0"/>
          </a:p>
        </p:txBody>
      </p:sp>
      <p:sp>
        <p:nvSpPr>
          <p:cNvPr id="4" name="TextBox 3">
            <a:extLst>
              <a:ext uri="{FF2B5EF4-FFF2-40B4-BE49-F238E27FC236}">
                <a16:creationId xmlns:a16="http://schemas.microsoft.com/office/drawing/2014/main" id="{3D35E95F-8089-779C-9F42-913D25C65C23}"/>
              </a:ext>
            </a:extLst>
          </p:cNvPr>
          <p:cNvSpPr txBox="1"/>
          <p:nvPr/>
        </p:nvSpPr>
        <p:spPr>
          <a:xfrm>
            <a:off x="3568514" y="6397109"/>
            <a:ext cx="7551174"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https://inclusionandmarketing.com/inclusive-marketing/</a:t>
            </a:r>
            <a:r>
              <a:rPr lang="en-IE" dirty="0">
                <a:solidFill>
                  <a:schemeClr val="bg1"/>
                </a:solidFill>
              </a:rPr>
              <a:t> </a:t>
            </a:r>
          </a:p>
        </p:txBody>
      </p:sp>
      <p:pic>
        <p:nvPicPr>
          <p:cNvPr id="6" name="Picture 5" descr="A person with short blonde hair and glasses&#10;&#10;Description automatically generated">
            <a:extLst>
              <a:ext uri="{FF2B5EF4-FFF2-40B4-BE49-F238E27FC236}">
                <a16:creationId xmlns:a16="http://schemas.microsoft.com/office/drawing/2014/main" id="{42B8BCF9-F7CB-3ADF-9091-6C0CC885EA80}"/>
              </a:ext>
            </a:extLst>
          </p:cNvPr>
          <p:cNvPicPr>
            <a:picLocks noChangeAspect="1"/>
          </p:cNvPicPr>
          <p:nvPr/>
        </p:nvPicPr>
        <p:blipFill>
          <a:blip r:embed="rId3" cstate="email">
            <a:extLst>
              <a:ext uri="{28A0092B-C50C-407E-A947-70E740481C1C}">
                <a14:useLocalDpi xmlns:a14="http://schemas.microsoft.com/office/drawing/2010/main"/>
              </a:ext>
            </a:extLst>
          </a:blip>
          <a:srcRect t="18471" b="2"/>
          <a:stretch/>
        </p:blipFill>
        <p:spPr>
          <a:xfrm>
            <a:off x="7010726" y="704850"/>
            <a:ext cx="4571347" cy="5591174"/>
          </a:xfrm>
          <a:prstGeom prst="rect">
            <a:avLst/>
          </a:prstGeom>
        </p:spPr>
      </p:pic>
    </p:spTree>
    <p:extLst>
      <p:ext uri="{BB962C8B-B14F-4D97-AF65-F5344CB8AC3E}">
        <p14:creationId xmlns:p14="http://schemas.microsoft.com/office/powerpoint/2010/main" val="60724318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3B6CC3-4CF3-CCDE-E62B-2AC7D777056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F06BD8F-71D0-E581-83D7-221E89788265}"/>
              </a:ext>
            </a:extLst>
          </p:cNvPr>
          <p:cNvSpPr>
            <a:spLocks noGrp="1"/>
          </p:cNvSpPr>
          <p:nvPr>
            <p:ph type="body" sz="quarter" idx="18"/>
          </p:nvPr>
        </p:nvSpPr>
        <p:spPr>
          <a:xfrm>
            <a:off x="798380" y="531229"/>
            <a:ext cx="6621595" cy="3849918"/>
          </a:xfrm>
        </p:spPr>
        <p:txBody>
          <a:bodyPr/>
          <a:lstStyle/>
          <a:p>
            <a:pPr marL="342900" indent="-342900">
              <a:buClr>
                <a:srgbClr val="335C42"/>
              </a:buClr>
              <a:buFont typeface="Wingdings" panose="05000000000000000000" pitchFamily="2" charset="2"/>
              <a:buChar char="v"/>
            </a:pPr>
            <a:r>
              <a:rPr lang="en-US" sz="2800" b="1" dirty="0">
                <a:solidFill>
                  <a:schemeClr val="bg1"/>
                </a:solidFill>
                <a:highlight>
                  <a:srgbClr val="335C42"/>
                </a:highlight>
              </a:rPr>
              <a:t>Cultural Distance. </a:t>
            </a:r>
            <a:r>
              <a:rPr lang="en-US" sz="2100" dirty="0"/>
              <a:t>Brands lack customer intimacy, cultural sensitivity, competency and intelligence, leading to tone-deaf or exclusionary campaigns. Customer intimacy in inclusive marketing requires a great degree of cultural intelligence, insights and approaches. When you look at the brands that have publicly struggled with campaigns that aren’t inclusive, in almost every situation, it is due to a lack of customer intimacy.</a:t>
            </a:r>
          </a:p>
          <a:p>
            <a:pPr marL="342900" indent="-342900">
              <a:buClr>
                <a:srgbClr val="335C42"/>
              </a:buClr>
              <a:buFont typeface="Wingdings" panose="05000000000000000000" pitchFamily="2" charset="2"/>
              <a:buChar char="v"/>
            </a:pPr>
            <a:r>
              <a:rPr lang="en-US" sz="2100" b="1" dirty="0">
                <a:solidFill>
                  <a:srgbClr val="335C42"/>
                </a:solidFill>
              </a:rPr>
              <a:t>You can’t make people traditionally underrepresented feel seen, supported and like they belong as your customer if you don’t know and understand them.</a:t>
            </a:r>
          </a:p>
          <a:p>
            <a:pPr marL="0" indent="0">
              <a:buClr>
                <a:srgbClr val="335C42"/>
              </a:buClr>
            </a:pPr>
            <a:r>
              <a:rPr lang="en-US" sz="2100" dirty="0">
                <a:solidFill>
                  <a:schemeClr val="bg1"/>
                </a:solidFill>
                <a:highlight>
                  <a:srgbClr val="DEA900"/>
                </a:highlight>
              </a:rPr>
              <a:t>Solution: </a:t>
            </a:r>
            <a:r>
              <a:rPr lang="en-US" sz="2100" dirty="0"/>
              <a:t>It is critical to get intimate and know their dreams, desires, fears, and frustrations at more than a superficial level. You develop a deeper degree of intimacy with the people you serve by spending time with them. By building relationships with them. By talking to and engaging with them. </a:t>
            </a:r>
          </a:p>
          <a:p>
            <a:pPr marL="0" indent="0">
              <a:buClr>
                <a:srgbClr val="335C42"/>
              </a:buClr>
            </a:pPr>
            <a:endParaRPr lang="en-US" sz="2200" dirty="0"/>
          </a:p>
        </p:txBody>
      </p:sp>
      <p:sp>
        <p:nvSpPr>
          <p:cNvPr id="4" name="TextBox 3">
            <a:extLst>
              <a:ext uri="{FF2B5EF4-FFF2-40B4-BE49-F238E27FC236}">
                <a16:creationId xmlns:a16="http://schemas.microsoft.com/office/drawing/2014/main" id="{F28759E8-BA66-EA9B-F273-4B2B90AB6966}"/>
              </a:ext>
            </a:extLst>
          </p:cNvPr>
          <p:cNvSpPr txBox="1"/>
          <p:nvPr/>
        </p:nvSpPr>
        <p:spPr>
          <a:xfrm>
            <a:off x="5397910" y="6304002"/>
            <a:ext cx="7551174"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https://inclusionandmarketing.com/inclusive-marketing/</a:t>
            </a:r>
            <a:r>
              <a:rPr lang="en-IE" dirty="0">
                <a:solidFill>
                  <a:schemeClr val="bg1"/>
                </a:solidFill>
              </a:rPr>
              <a:t> </a:t>
            </a:r>
          </a:p>
        </p:txBody>
      </p:sp>
      <p:pic>
        <p:nvPicPr>
          <p:cNvPr id="7" name="Picture 6" descr="A person talking to another person&#10;&#10;Description automatically generated">
            <a:extLst>
              <a:ext uri="{FF2B5EF4-FFF2-40B4-BE49-F238E27FC236}">
                <a16:creationId xmlns:a16="http://schemas.microsoft.com/office/drawing/2014/main" id="{E188B00D-1CA2-9069-51FC-B058D2C63D8B}"/>
              </a:ext>
            </a:extLst>
          </p:cNvPr>
          <p:cNvPicPr>
            <a:picLocks noChangeAspect="1"/>
          </p:cNvPicPr>
          <p:nvPr/>
        </p:nvPicPr>
        <p:blipFill>
          <a:blip r:embed="rId3" cstate="email">
            <a:extLst>
              <a:ext uri="{28A0092B-C50C-407E-A947-70E740481C1C}">
                <a14:useLocalDpi xmlns:a14="http://schemas.microsoft.com/office/drawing/2010/main"/>
              </a:ext>
            </a:extLst>
          </a:blip>
          <a:srcRect t="13154"/>
          <a:stretch/>
        </p:blipFill>
        <p:spPr>
          <a:xfrm>
            <a:off x="7705725" y="1114425"/>
            <a:ext cx="3983734" cy="5189577"/>
          </a:xfrm>
          <a:prstGeom prst="rect">
            <a:avLst/>
          </a:prstGeom>
        </p:spPr>
      </p:pic>
    </p:spTree>
    <p:extLst>
      <p:ext uri="{BB962C8B-B14F-4D97-AF65-F5344CB8AC3E}">
        <p14:creationId xmlns:p14="http://schemas.microsoft.com/office/powerpoint/2010/main" val="3984721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 Placeholder 20">
            <a:extLst>
              <a:ext uri="{FF2B5EF4-FFF2-40B4-BE49-F238E27FC236}">
                <a16:creationId xmlns:a16="http://schemas.microsoft.com/office/drawing/2014/main" id="{1DD4BD31-4BAA-AE50-23ED-134CACCD366D}"/>
              </a:ext>
            </a:extLst>
          </p:cNvPr>
          <p:cNvSpPr txBox="1">
            <a:spLocks/>
          </p:cNvSpPr>
          <p:nvPr/>
        </p:nvSpPr>
        <p:spPr>
          <a:xfrm>
            <a:off x="512193" y="1267540"/>
            <a:ext cx="5041344" cy="5028641"/>
          </a:xfrm>
          <a:prstGeom prst="rect">
            <a:avLst/>
          </a:prstGeom>
          <a:noFill/>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1800" dirty="0"/>
              <a:t>Module 5 is designed to help SMEs leverage the power of inclusive marketing to grow their business, strengthen customer relationships, and make a meaningful impact to company, customers and society. It </a:t>
            </a:r>
            <a:r>
              <a:rPr lang="en-US" sz="1800" dirty="0" err="1"/>
              <a:t>emphasises</a:t>
            </a:r>
            <a:r>
              <a:rPr lang="en-US" sz="1800" dirty="0"/>
              <a:t> that inclusive marketing should not be viewed as a trend but as an integral part of company and brand values, positioning the business strategically when connecting with diverse audiences by recognizing and celebrating their unique identities, values, and experiences. </a:t>
            </a:r>
          </a:p>
          <a:p>
            <a:pPr marL="0" indent="0"/>
            <a:r>
              <a:rPr lang="en-US" sz="1800" dirty="0"/>
              <a:t>Part 1: Learn how inclusive marketing drives business growth, and aligns with brand values to connect with diverse audiences authentically.</a:t>
            </a:r>
          </a:p>
          <a:p>
            <a:pPr marL="0" indent="0"/>
            <a:r>
              <a:rPr lang="en-US" sz="1800" dirty="0"/>
              <a:t>Part 2: Identify all customer segments and address common barriers like cultural distance and lack of representation to enhance inclusivity in marketing.</a:t>
            </a:r>
          </a:p>
          <a:p>
            <a:pPr marL="0" indent="0"/>
            <a:r>
              <a:rPr lang="en-US" sz="1800" dirty="0"/>
              <a:t>Part 3: Master six key elements for creating diverse, accessible, and impactful marketing campaigns. </a:t>
            </a:r>
            <a:endParaRPr lang="en-IE" sz="1800" dirty="0">
              <a:highlight>
                <a:srgbClr val="FFFF00"/>
              </a:highlight>
            </a:endParaRPr>
          </a:p>
        </p:txBody>
      </p:sp>
      <p:sp>
        <p:nvSpPr>
          <p:cNvPr id="35" name="Text Placeholder 19">
            <a:extLst>
              <a:ext uri="{FF2B5EF4-FFF2-40B4-BE49-F238E27FC236}">
                <a16:creationId xmlns:a16="http://schemas.microsoft.com/office/drawing/2014/main" id="{B1E0C67A-C323-2918-537D-F19D1CFA25F9}"/>
              </a:ext>
            </a:extLst>
          </p:cNvPr>
          <p:cNvSpPr txBox="1">
            <a:spLocks/>
          </p:cNvSpPr>
          <p:nvPr/>
        </p:nvSpPr>
        <p:spPr>
          <a:xfrm>
            <a:off x="0" y="363622"/>
            <a:ext cx="5553536"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b="0"/>
              <a:t>Introduction DARE to Module 5</a:t>
            </a:r>
            <a:endParaRPr lang="en-IE" sz="3200" b="0" dirty="0"/>
          </a:p>
        </p:txBody>
      </p:sp>
      <p:sp>
        <p:nvSpPr>
          <p:cNvPr id="36" name="Text Placeholder 14">
            <a:extLst>
              <a:ext uri="{FF2B5EF4-FFF2-40B4-BE49-F238E27FC236}">
                <a16:creationId xmlns:a16="http://schemas.microsoft.com/office/drawing/2014/main" id="{B5FB3712-01FE-C3D1-B7C0-39B0A5B1A63D}"/>
              </a:ext>
            </a:extLst>
          </p:cNvPr>
          <p:cNvSpPr txBox="1">
            <a:spLocks/>
          </p:cNvSpPr>
          <p:nvPr/>
        </p:nvSpPr>
        <p:spPr>
          <a:xfrm>
            <a:off x="7069423" y="2196583"/>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a:ea typeface="Calibri" panose="020F0502020204030204" pitchFamily="34" charset="0"/>
                <a:cs typeface="Times New Roman" panose="02020603050405020304" pitchFamily="18" charset="0"/>
              </a:rPr>
              <a:t>Understand All Your Customers and Inclusive Marketing Barriers.</a:t>
            </a:r>
            <a:endParaRPr lang="en-US" sz="2000" b="1" dirty="0">
              <a:ea typeface="Calibri" panose="020F0502020204030204" pitchFamily="34" charset="0"/>
              <a:cs typeface="Times New Roman" panose="02020603050405020304" pitchFamily="18" charset="0"/>
            </a:endParaRPr>
          </a:p>
        </p:txBody>
      </p:sp>
      <p:sp>
        <p:nvSpPr>
          <p:cNvPr id="37" name="TextBox 36">
            <a:extLst>
              <a:ext uri="{FF2B5EF4-FFF2-40B4-BE49-F238E27FC236}">
                <a16:creationId xmlns:a16="http://schemas.microsoft.com/office/drawing/2014/main" id="{C88003AF-BBAA-662A-BEC9-3CE88DA71D4B}"/>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Essential Elements For Crafting Inclusive Marketing Campaigns</a:t>
            </a:r>
          </a:p>
        </p:txBody>
      </p:sp>
      <p:sp>
        <p:nvSpPr>
          <p:cNvPr id="38" name="Text Placeholder 14">
            <a:extLst>
              <a:ext uri="{FF2B5EF4-FFF2-40B4-BE49-F238E27FC236}">
                <a16:creationId xmlns:a16="http://schemas.microsoft.com/office/drawing/2014/main" id="{1424D027-53D1-3EA2-6C68-293BB8B9E931}"/>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The Power of Inclusive Marketing For SME Brands</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39" name="Text Placeholder 20">
            <a:extLst>
              <a:ext uri="{FF2B5EF4-FFF2-40B4-BE49-F238E27FC236}">
                <a16:creationId xmlns:a16="http://schemas.microsoft.com/office/drawing/2014/main" id="{E2B50A9C-85CB-FC0F-C5D3-7DA5EC6CA823}"/>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40" name="Text Placeholder 20">
            <a:extLst>
              <a:ext uri="{FF2B5EF4-FFF2-40B4-BE49-F238E27FC236}">
                <a16:creationId xmlns:a16="http://schemas.microsoft.com/office/drawing/2014/main" id="{4A32724C-3E9B-D033-725D-0DA20067D26C}"/>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41" name="Text Placeholder 20">
            <a:extLst>
              <a:ext uri="{FF2B5EF4-FFF2-40B4-BE49-F238E27FC236}">
                <a16:creationId xmlns:a16="http://schemas.microsoft.com/office/drawing/2014/main" id="{E9F9527A-FBF5-D27E-598D-51F1851C8F0A}"/>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2" name="TextBox 41">
            <a:extLst>
              <a:ext uri="{FF2B5EF4-FFF2-40B4-BE49-F238E27FC236}">
                <a16:creationId xmlns:a16="http://schemas.microsoft.com/office/drawing/2014/main" id="{6F227CB2-AC9C-7CAF-7723-13FBDFE3F3E8}"/>
              </a:ext>
            </a:extLst>
          </p:cNvPr>
          <p:cNvSpPr txBox="1"/>
          <p:nvPr/>
        </p:nvSpPr>
        <p:spPr>
          <a:xfrm>
            <a:off x="6751964" y="458150"/>
            <a:ext cx="4948400" cy="523220"/>
          </a:xfrm>
          <a:prstGeom prst="rect">
            <a:avLst/>
          </a:prstGeom>
          <a:noFill/>
        </p:spPr>
        <p:txBody>
          <a:bodyPr wrap="square">
            <a:spAutoFit/>
          </a:bodyPr>
          <a:lstStyle/>
          <a:p>
            <a:pPr algn="ctr"/>
            <a:r>
              <a:rPr lang="en-US" sz="2800" b="1" dirty="0">
                <a:solidFill>
                  <a:srgbClr val="DF4625"/>
                </a:solidFill>
              </a:rPr>
              <a:t>Inclusive Marketing For SMES</a:t>
            </a:r>
          </a:p>
        </p:txBody>
      </p:sp>
      <p:sp>
        <p:nvSpPr>
          <p:cNvPr id="43" name="TextBox 42">
            <a:extLst>
              <a:ext uri="{FF2B5EF4-FFF2-40B4-BE49-F238E27FC236}">
                <a16:creationId xmlns:a16="http://schemas.microsoft.com/office/drawing/2014/main" id="{F16456EA-3D83-E5C4-0765-E78B23B46DD2}"/>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44" name="TextBox 43">
            <a:extLst>
              <a:ext uri="{FF2B5EF4-FFF2-40B4-BE49-F238E27FC236}">
                <a16:creationId xmlns:a16="http://schemas.microsoft.com/office/drawing/2014/main" id="{3EC70F78-1CE6-3525-8F68-8B2EBF618A86}"/>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45" name="Group 44">
            <a:extLst>
              <a:ext uri="{FF2B5EF4-FFF2-40B4-BE49-F238E27FC236}">
                <a16:creationId xmlns:a16="http://schemas.microsoft.com/office/drawing/2014/main" id="{C35D26C9-4C3B-7BE9-292B-6B1B8D0D4F36}"/>
              </a:ext>
            </a:extLst>
          </p:cNvPr>
          <p:cNvGrpSpPr/>
          <p:nvPr/>
        </p:nvGrpSpPr>
        <p:grpSpPr>
          <a:xfrm rot="2945720">
            <a:off x="10602041" y="1979034"/>
            <a:ext cx="1170562" cy="727881"/>
            <a:chOff x="4975654" y="3674076"/>
            <a:chExt cx="1806206" cy="626075"/>
          </a:xfrm>
        </p:grpSpPr>
        <p:sp>
          <p:nvSpPr>
            <p:cNvPr id="46" name="Freeform 124">
              <a:extLst>
                <a:ext uri="{FF2B5EF4-FFF2-40B4-BE49-F238E27FC236}">
                  <a16:creationId xmlns:a16="http://schemas.microsoft.com/office/drawing/2014/main" id="{DA0C1D66-3BA9-3D7C-516E-797DFA56BACD}"/>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47" name="TextBox 46">
              <a:extLst>
                <a:ext uri="{FF2B5EF4-FFF2-40B4-BE49-F238E27FC236}">
                  <a16:creationId xmlns:a16="http://schemas.microsoft.com/office/drawing/2014/main" id="{9A89E788-2C37-199B-30D9-43360113B1C0}"/>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48" name="TextBox 47">
            <a:extLst>
              <a:ext uri="{FF2B5EF4-FFF2-40B4-BE49-F238E27FC236}">
                <a16:creationId xmlns:a16="http://schemas.microsoft.com/office/drawing/2014/main" id="{B8A67DE3-63E0-8671-3326-FA1064D67DF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Tree>
    <p:extLst>
      <p:ext uri="{BB962C8B-B14F-4D97-AF65-F5344CB8AC3E}">
        <p14:creationId xmlns:p14="http://schemas.microsoft.com/office/powerpoint/2010/main" val="35132163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A5B6001-E037-2273-3A71-72C06662B569}"/>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B60C9D8-4DA9-5D9E-D135-24FDDF01DE7C}"/>
              </a:ext>
            </a:extLst>
          </p:cNvPr>
          <p:cNvSpPr>
            <a:spLocks noGrp="1"/>
          </p:cNvSpPr>
          <p:nvPr>
            <p:ph type="body" sz="quarter" idx="18"/>
          </p:nvPr>
        </p:nvSpPr>
        <p:spPr>
          <a:xfrm>
            <a:off x="798380" y="531229"/>
            <a:ext cx="5726245" cy="3849918"/>
          </a:xfrm>
        </p:spPr>
        <p:txBody>
          <a:bodyPr/>
          <a:lstStyle/>
          <a:p>
            <a:pPr marL="0" indent="0">
              <a:buClr>
                <a:srgbClr val="335C42"/>
              </a:buClr>
            </a:pPr>
            <a:r>
              <a:rPr lang="en-US" sz="2100" dirty="0">
                <a:solidFill>
                  <a:schemeClr val="bg1"/>
                </a:solidFill>
                <a:highlight>
                  <a:srgbClr val="DEA900"/>
                </a:highlight>
              </a:rPr>
              <a:t>Solution: </a:t>
            </a:r>
            <a:r>
              <a:rPr lang="en-US" sz="2100" dirty="0"/>
              <a:t>It is critical you are aware that cultural intimacy and intelligence doesn’t come from just reading a few market research reports that only give insights about demographics, behaviors, and trends of a community group. </a:t>
            </a:r>
          </a:p>
          <a:p>
            <a:pPr marL="0" indent="0">
              <a:buClr>
                <a:srgbClr val="335C42"/>
              </a:buClr>
            </a:pPr>
            <a:r>
              <a:rPr lang="en-US" sz="2100" b="1" dirty="0">
                <a:solidFill>
                  <a:srgbClr val="335C42"/>
                </a:solidFill>
              </a:rPr>
              <a:t>Intimacy comes from proximity, conversations, curiosity, and being present with them over time. </a:t>
            </a:r>
            <a:r>
              <a:rPr lang="en-US" sz="2100" dirty="0"/>
              <a:t>As a result, you’ll learn what issues are important to them. You’ll learn what to say. What not to say. How they say things. What frustrates them, what excites them, and so much more.</a:t>
            </a:r>
          </a:p>
          <a:p>
            <a:pPr marL="0" indent="0">
              <a:buClr>
                <a:srgbClr val="335C42"/>
              </a:buClr>
            </a:pPr>
            <a:r>
              <a:rPr lang="en-US" sz="2200" b="1" dirty="0">
                <a:solidFill>
                  <a:srgbClr val="335C42"/>
                </a:solidFill>
              </a:rPr>
              <a:t>Example: </a:t>
            </a:r>
            <a:r>
              <a:rPr lang="en-US" sz="2200" dirty="0"/>
              <a:t>A coffee chain partners with local LGBTQ+ </a:t>
            </a:r>
            <a:r>
              <a:rPr lang="en-US" sz="2200" dirty="0" err="1"/>
              <a:t>organisations</a:t>
            </a:r>
            <a:r>
              <a:rPr lang="en-US" sz="2200" dirty="0"/>
              <a:t>, hosts events, and uses feedback from these communities to shape marketing campaigns authentically.</a:t>
            </a:r>
            <a:endParaRPr lang="en-IE" sz="2200" dirty="0"/>
          </a:p>
          <a:p>
            <a:pPr marL="0" indent="0">
              <a:buClr>
                <a:srgbClr val="335C42"/>
              </a:buClr>
            </a:pPr>
            <a:endParaRPr lang="en-US" sz="2200" dirty="0"/>
          </a:p>
          <a:p>
            <a:pPr marL="0" indent="0">
              <a:buClr>
                <a:srgbClr val="335C42"/>
              </a:buClr>
            </a:pPr>
            <a:endParaRPr lang="en-US" sz="2200" dirty="0"/>
          </a:p>
          <a:p>
            <a:pPr marL="0" indent="0">
              <a:buClr>
                <a:srgbClr val="335C42"/>
              </a:buClr>
            </a:pPr>
            <a:endParaRPr lang="en-US" sz="2200" dirty="0"/>
          </a:p>
          <a:p>
            <a:pPr marL="342900" indent="-342900">
              <a:buClr>
                <a:srgbClr val="335C42"/>
              </a:buClr>
              <a:buFont typeface="Wingdings" panose="05000000000000000000" pitchFamily="2" charset="2"/>
              <a:buChar char="v"/>
            </a:pPr>
            <a:endParaRPr lang="en-US" sz="2200" dirty="0"/>
          </a:p>
        </p:txBody>
      </p:sp>
      <p:sp>
        <p:nvSpPr>
          <p:cNvPr id="4" name="TextBox 3">
            <a:extLst>
              <a:ext uri="{FF2B5EF4-FFF2-40B4-BE49-F238E27FC236}">
                <a16:creationId xmlns:a16="http://schemas.microsoft.com/office/drawing/2014/main" id="{94985FC9-6BF6-E12B-1315-31D8EF006D78}"/>
              </a:ext>
            </a:extLst>
          </p:cNvPr>
          <p:cNvSpPr txBox="1"/>
          <p:nvPr/>
        </p:nvSpPr>
        <p:spPr>
          <a:xfrm>
            <a:off x="4845460" y="6351655"/>
            <a:ext cx="7551174"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https://inclusionandmarketing.com/inclusive-marketing/</a:t>
            </a:r>
            <a:r>
              <a:rPr lang="en-IE" dirty="0">
                <a:solidFill>
                  <a:schemeClr val="bg1"/>
                </a:solidFill>
              </a:rPr>
              <a:t> </a:t>
            </a:r>
          </a:p>
        </p:txBody>
      </p:sp>
      <p:pic>
        <p:nvPicPr>
          <p:cNvPr id="5" name="Picture 4" descr="A close-up of hands making a heart shape&#10;&#10;Description automatically generated">
            <a:extLst>
              <a:ext uri="{FF2B5EF4-FFF2-40B4-BE49-F238E27FC236}">
                <a16:creationId xmlns:a16="http://schemas.microsoft.com/office/drawing/2014/main" id="{8A21B29D-42A7-07F2-D08D-FE09F6E7908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715125" y="1177925"/>
            <a:ext cx="5200650" cy="3467100"/>
          </a:xfrm>
          <a:prstGeom prst="rect">
            <a:avLst/>
          </a:prstGeom>
        </p:spPr>
      </p:pic>
    </p:spTree>
    <p:extLst>
      <p:ext uri="{BB962C8B-B14F-4D97-AF65-F5344CB8AC3E}">
        <p14:creationId xmlns:p14="http://schemas.microsoft.com/office/powerpoint/2010/main" val="40790888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32EBB4-7761-1757-7BE5-28F1D5B45364}"/>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926600FF-6CCA-6FA2-C69D-26DC153FA7EB}"/>
              </a:ext>
            </a:extLst>
          </p:cNvPr>
          <p:cNvSpPr>
            <a:spLocks noGrp="1"/>
          </p:cNvSpPr>
          <p:nvPr>
            <p:ph type="body" sz="quarter" idx="18"/>
          </p:nvPr>
        </p:nvSpPr>
        <p:spPr>
          <a:xfrm>
            <a:off x="798380" y="712204"/>
            <a:ext cx="9793420" cy="3849918"/>
          </a:xfrm>
        </p:spPr>
        <p:txBody>
          <a:bodyPr/>
          <a:lstStyle/>
          <a:p>
            <a:pPr marL="457200" indent="-457200">
              <a:buClr>
                <a:srgbClr val="335C42"/>
              </a:buClr>
              <a:buFont typeface="Wingdings" panose="05000000000000000000" pitchFamily="2" charset="2"/>
              <a:buChar char="v"/>
            </a:pPr>
            <a:r>
              <a:rPr lang="en-US" sz="2800" b="1" dirty="0">
                <a:solidFill>
                  <a:schemeClr val="bg1"/>
                </a:solidFill>
                <a:highlight>
                  <a:srgbClr val="335C42"/>
                </a:highlight>
              </a:rPr>
              <a:t>Cultural Sensitivities: </a:t>
            </a:r>
            <a:r>
              <a:rPr lang="en-US" sz="2100" dirty="0"/>
              <a:t>Inclusive marketing, while incredibly valuable, presents unique challenges businesses must overcome. Navigating cultural sensitivities is one of the biggest challenges brands face in diversity marketing. Different cultures have varying norms, values, and taboos that can easily be misunderstood or misinterpreted. This section delves deeper into this barrier. </a:t>
            </a:r>
          </a:p>
          <a:p>
            <a:pPr marL="457200" indent="-457200">
              <a:buClr>
                <a:srgbClr val="335C42"/>
              </a:buClr>
              <a:buFont typeface="Wingdings" panose="05000000000000000000" pitchFamily="2" charset="2"/>
              <a:buChar char="v"/>
            </a:pPr>
            <a:endParaRPr lang="en-US" sz="2100" dirty="0"/>
          </a:p>
          <a:p>
            <a:pPr marL="457200" indent="-457200">
              <a:buClr>
                <a:srgbClr val="335C42"/>
              </a:buClr>
              <a:buFont typeface="Wingdings" panose="05000000000000000000" pitchFamily="2" charset="2"/>
              <a:buChar char="v"/>
            </a:pPr>
            <a:r>
              <a:rPr lang="en-US" sz="2800" b="1" dirty="0">
                <a:solidFill>
                  <a:schemeClr val="bg1"/>
                </a:solidFill>
                <a:highlight>
                  <a:srgbClr val="335C42"/>
                </a:highlight>
              </a:rPr>
              <a:t>Tokenism: </a:t>
            </a:r>
            <a:r>
              <a:rPr lang="en-US" sz="2100" dirty="0"/>
              <a:t>Another major obstacle is avoiding tokenism, where diverse groups are included in marketing efforts solely to appear inclusive. An inclusive brand must be authentic in all messaging, including diverse representations with meaningful engagement and involvement.</a:t>
            </a:r>
          </a:p>
          <a:p>
            <a:pPr marL="457200" indent="-457200">
              <a:buClr>
                <a:srgbClr val="335C42"/>
              </a:buClr>
              <a:buFont typeface="Wingdings" panose="05000000000000000000" pitchFamily="2" charset="2"/>
              <a:buChar char="v"/>
            </a:pPr>
            <a:endParaRPr lang="en-US" sz="2100" dirty="0"/>
          </a:p>
          <a:p>
            <a:pPr marL="457200" indent="-457200">
              <a:buClr>
                <a:srgbClr val="335C42"/>
              </a:buClr>
              <a:buFont typeface="Wingdings" panose="05000000000000000000" pitchFamily="2" charset="2"/>
              <a:buChar char="v"/>
            </a:pPr>
            <a:r>
              <a:rPr lang="en-US" sz="2800" b="1" dirty="0">
                <a:solidFill>
                  <a:schemeClr val="bg1"/>
                </a:solidFill>
                <a:highlight>
                  <a:srgbClr val="335C42"/>
                </a:highlight>
              </a:rPr>
              <a:t>A one-size-fits-all approach </a:t>
            </a:r>
            <a:r>
              <a:rPr lang="en-US" sz="2100" dirty="0"/>
              <a:t>doesn't work for all audiences. Brands need to tailor their messaging, imagery, and even product offerings to cater to the specific nuances of each market. Adapting inclusive marketing strategies based on unique needs, preferences, and cultural contexts is imperative.</a:t>
            </a:r>
            <a:endParaRPr lang="en-IE" sz="2100" dirty="0"/>
          </a:p>
          <a:p>
            <a:pPr marL="342900" indent="-342900">
              <a:buClr>
                <a:srgbClr val="335C42"/>
              </a:buClr>
              <a:buFont typeface="Wingdings" panose="05000000000000000000" pitchFamily="2" charset="2"/>
              <a:buChar char="v"/>
            </a:pPr>
            <a:endParaRPr lang="en-US" sz="2100" dirty="0"/>
          </a:p>
          <a:p>
            <a:pPr marL="342900" indent="-342900">
              <a:buClr>
                <a:srgbClr val="335C42"/>
              </a:buClr>
              <a:buFont typeface="Wingdings" panose="05000000000000000000" pitchFamily="2" charset="2"/>
              <a:buChar char="v"/>
            </a:pPr>
            <a:endParaRPr lang="en-US" sz="2200" dirty="0"/>
          </a:p>
          <a:p>
            <a:pPr marL="342900" indent="-342900">
              <a:buClr>
                <a:srgbClr val="335C42"/>
              </a:buClr>
              <a:buFont typeface="Wingdings" panose="05000000000000000000" pitchFamily="2" charset="2"/>
              <a:buChar char="v"/>
            </a:pPr>
            <a:endParaRPr lang="en-US" sz="2200" dirty="0"/>
          </a:p>
          <a:p>
            <a:pPr marL="342900" indent="-342900">
              <a:buClr>
                <a:srgbClr val="335C42"/>
              </a:buClr>
              <a:buFont typeface="Wingdings" panose="05000000000000000000" pitchFamily="2" charset="2"/>
              <a:buChar char="v"/>
            </a:pPr>
            <a:endParaRPr lang="en-US" sz="2200" dirty="0"/>
          </a:p>
          <a:p>
            <a:pPr marL="342900" indent="-342900">
              <a:buClr>
                <a:srgbClr val="335C42"/>
              </a:buClr>
              <a:buFont typeface="Wingdings" panose="05000000000000000000" pitchFamily="2" charset="2"/>
              <a:buChar char="v"/>
            </a:pPr>
            <a:endParaRPr lang="en-US" sz="2200" dirty="0"/>
          </a:p>
        </p:txBody>
      </p:sp>
      <p:sp>
        <p:nvSpPr>
          <p:cNvPr id="4" name="TextBox 3">
            <a:extLst>
              <a:ext uri="{FF2B5EF4-FFF2-40B4-BE49-F238E27FC236}">
                <a16:creationId xmlns:a16="http://schemas.microsoft.com/office/drawing/2014/main" id="{FED786C6-CD41-C19C-204D-9001034CA5BF}"/>
              </a:ext>
            </a:extLst>
          </p:cNvPr>
          <p:cNvSpPr txBox="1"/>
          <p:nvPr/>
        </p:nvSpPr>
        <p:spPr>
          <a:xfrm>
            <a:off x="4845460" y="6351655"/>
            <a:ext cx="7551174"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https://inclusionandmarketing.com/inclusive-marketing/</a:t>
            </a:r>
            <a:r>
              <a:rPr lang="en-IE" dirty="0">
                <a:solidFill>
                  <a:schemeClr val="bg1"/>
                </a:solidFill>
              </a:rPr>
              <a:t> </a:t>
            </a:r>
          </a:p>
        </p:txBody>
      </p:sp>
    </p:spTree>
    <p:extLst>
      <p:ext uri="{BB962C8B-B14F-4D97-AF65-F5344CB8AC3E}">
        <p14:creationId xmlns:p14="http://schemas.microsoft.com/office/powerpoint/2010/main" val="372694081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F08261-B761-34CF-E2BF-E197A7D7F7DD}"/>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B834250F-CE2D-78A2-2870-9909807841AD}"/>
              </a:ext>
            </a:extLst>
          </p:cNvPr>
          <p:cNvSpPr>
            <a:spLocks noGrp="1"/>
          </p:cNvSpPr>
          <p:nvPr>
            <p:ph type="body" sz="quarter" idx="18"/>
          </p:nvPr>
        </p:nvSpPr>
        <p:spPr>
          <a:xfrm>
            <a:off x="798381" y="1003282"/>
            <a:ext cx="10831644" cy="3849918"/>
          </a:xfrm>
        </p:spPr>
        <p:txBody>
          <a:bodyPr/>
          <a:lstStyle/>
          <a:p>
            <a:pPr marL="0" indent="0"/>
            <a:r>
              <a:rPr lang="en-US" sz="2000" dirty="0"/>
              <a:t>After completing this module, participants will be able to:</a:t>
            </a:r>
          </a:p>
          <a:p>
            <a:pPr marL="0" indent="0"/>
            <a:r>
              <a:rPr lang="en-US" dirty="0"/>
              <a:t>Demonstrate a deep understanding of their target audience’s diverse needs and challenges.</a:t>
            </a:r>
          </a:p>
          <a:p>
            <a:pPr marL="0" indent="0"/>
            <a:r>
              <a:rPr lang="en-US" dirty="0"/>
              <a:t>Create and implement inclusive marketing strategies that build trust and connection with customers.</a:t>
            </a:r>
          </a:p>
          <a:p>
            <a:pPr marL="0" indent="0"/>
            <a:r>
              <a:rPr lang="en-US" dirty="0"/>
              <a:t>Identify and overcome barriers such as identity blindness, cultural insensitivity, and tokenism in marketing.</a:t>
            </a:r>
          </a:p>
          <a:p>
            <a:pPr marL="0" indent="0"/>
            <a:r>
              <a:rPr lang="en-US" dirty="0"/>
              <a:t>Position their brand as a leader in inclusivity to their customer needs and preferences, enabling loyalty and driving business growth in a diverse marketplace.</a:t>
            </a:r>
            <a:endParaRPr lang="en-IE" dirty="0"/>
          </a:p>
        </p:txBody>
      </p:sp>
      <p:sp>
        <p:nvSpPr>
          <p:cNvPr id="14" name="Text Placeholder 13">
            <a:extLst>
              <a:ext uri="{FF2B5EF4-FFF2-40B4-BE49-F238E27FC236}">
                <a16:creationId xmlns:a16="http://schemas.microsoft.com/office/drawing/2014/main" id="{415AB96A-4849-F16F-0D62-92EFD5A418B4}"/>
              </a:ext>
            </a:extLst>
          </p:cNvPr>
          <p:cNvSpPr>
            <a:spLocks noGrp="1"/>
          </p:cNvSpPr>
          <p:nvPr>
            <p:ph type="body" sz="quarter" idx="16"/>
          </p:nvPr>
        </p:nvSpPr>
        <p:spPr>
          <a:xfrm>
            <a:off x="798381" y="485378"/>
            <a:ext cx="10595237" cy="803654"/>
          </a:xfrm>
        </p:spPr>
        <p:txBody>
          <a:bodyPr/>
          <a:lstStyle/>
          <a:p>
            <a:r>
              <a:rPr lang="en-IE" sz="2800" dirty="0"/>
              <a:t>Learning Outcomes</a:t>
            </a:r>
          </a:p>
        </p:txBody>
      </p:sp>
    </p:spTree>
    <p:extLst>
      <p:ext uri="{BB962C8B-B14F-4D97-AF65-F5344CB8AC3E}">
        <p14:creationId xmlns:p14="http://schemas.microsoft.com/office/powerpoint/2010/main" val="16458536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E2CFC547-9849-7F41-990D-A769792DB4FA}"/>
              </a:ext>
            </a:extLst>
          </p:cNvPr>
          <p:cNvSpPr>
            <a:spLocks noGrp="1"/>
          </p:cNvSpPr>
          <p:nvPr>
            <p:ph type="body" sz="quarter" idx="19"/>
          </p:nvPr>
        </p:nvSpPr>
        <p:spPr>
          <a:xfrm>
            <a:off x="969827" y="3200781"/>
            <a:ext cx="3620101" cy="1357756"/>
          </a:xfrm>
        </p:spPr>
        <p:txBody>
          <a:bodyPr>
            <a:normAutofit/>
          </a:bodyPr>
          <a:lstStyle/>
          <a:p>
            <a:r>
              <a:rPr lang="en-US" sz="3900" b="1" dirty="0"/>
              <a:t>Module 5 Part 2</a:t>
            </a:r>
          </a:p>
        </p:txBody>
      </p:sp>
      <p:sp>
        <p:nvSpPr>
          <p:cNvPr id="20" name="Text Placeholder 19">
            <a:extLst>
              <a:ext uri="{FF2B5EF4-FFF2-40B4-BE49-F238E27FC236}">
                <a16:creationId xmlns:a16="http://schemas.microsoft.com/office/drawing/2014/main" id="{5328264C-32A9-A14B-88CE-E920BC4BEE14}"/>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13A582CD-8D8D-9137-9B8F-8B917C053D91}"/>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6EDE3067-30E0-106B-1B3C-7A4E96D90427}"/>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521A1140-3CE7-23D3-1B4B-284D9A5B695A}"/>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0F74770E-D184-6CD2-2869-A1E696A30C2F}"/>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2AC00F96-1821-4D5C-54CD-91E0FB93EC75}"/>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EE17181E-8E17-C86C-D77F-DBF82A64E803}"/>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302DB6AB-4092-7C7A-D6A8-038DD1B7B5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AE6A5CF8-8A0F-18B0-E481-D96189C13B0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AD674608-33F7-56D3-4C15-6475E7FDD70C}"/>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1A52F426-161D-69AF-2318-D5FB85EF663D}"/>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14">
            <a:extLst>
              <a:ext uri="{FF2B5EF4-FFF2-40B4-BE49-F238E27FC236}">
                <a16:creationId xmlns:a16="http://schemas.microsoft.com/office/drawing/2014/main" id="{7BD721D4-306B-4A9B-D66E-F43C88986C23}"/>
              </a:ext>
            </a:extLst>
          </p:cNvPr>
          <p:cNvSpPr txBox="1">
            <a:spLocks/>
          </p:cNvSpPr>
          <p:nvPr/>
        </p:nvSpPr>
        <p:spPr>
          <a:xfrm>
            <a:off x="5765110" y="3666163"/>
            <a:ext cx="565744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solidFill>
                  <a:schemeClr val="bg1"/>
                </a:solidFill>
                <a:ea typeface="Calibri" panose="020F0502020204030204" pitchFamily="34" charset="0"/>
                <a:cs typeface="Times New Roman" panose="02020603050405020304" pitchFamily="18" charset="0"/>
              </a:rPr>
              <a:t>Part 3: Essential Elements For Crafting Inclusive Marketing Campaigns</a:t>
            </a:r>
          </a:p>
          <a:p>
            <a:pPr>
              <a:lnSpc>
                <a:spcPct val="100000"/>
              </a:lnSpc>
              <a:spcBef>
                <a:spcPts val="0"/>
              </a:spcBef>
            </a:pPr>
            <a:r>
              <a:rPr lang="en-US" sz="1800" kern="0" dirty="0">
                <a:solidFill>
                  <a:schemeClr val="bg1"/>
                </a:solidFill>
                <a:ea typeface="Calibri" panose="020F0502020204030204" pitchFamily="34" charset="0"/>
              </a:rPr>
              <a:t>Part 3 equips participants with the tools and strategies to create marketing campaigns that embrace diversity and align with inclusion principles. It covers six core elements essential for crafting authentic, accessible, and representative campaigns. By applying these elements, participants will learn how to build trust, engage diverse audiences, and drive long-term brand growth. </a:t>
            </a:r>
          </a:p>
        </p:txBody>
      </p:sp>
    </p:spTree>
    <p:extLst>
      <p:ext uri="{BB962C8B-B14F-4D97-AF65-F5344CB8AC3E}">
        <p14:creationId xmlns:p14="http://schemas.microsoft.com/office/powerpoint/2010/main" val="35776886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1ADDED-BF35-A8AA-FE86-DED3FCE2ABB0}"/>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A29D532D-18C1-7037-F251-2C98C3B996FE}"/>
              </a:ext>
            </a:extLst>
          </p:cNvPr>
          <p:cNvSpPr txBox="1">
            <a:spLocks/>
          </p:cNvSpPr>
          <p:nvPr/>
        </p:nvSpPr>
        <p:spPr>
          <a:xfrm>
            <a:off x="410780" y="1291986"/>
            <a:ext cx="602811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kern="0" dirty="0">
                <a:solidFill>
                  <a:schemeClr val="bg1"/>
                </a:solidFill>
                <a:ea typeface="Calibri" panose="020F0502020204030204" pitchFamily="34" charset="0"/>
              </a:rPr>
              <a:t>For small and medium-sized enterprises (SMEs), inclusive marketing is not just a social responsibility but a strategic advantage in today's diverse and competitive marketplace. To capitalize on this, companies must focus on understanding their customers and the diverse needs of all customer segments. By building meaningful, authentic connections that align with inclusive marketing strategies, business values, and objectives, businesses can better serve their </a:t>
            </a:r>
            <a:r>
              <a:rPr lang="en-US" sz="2000" kern="0" dirty="0" err="1">
                <a:solidFill>
                  <a:schemeClr val="bg1"/>
                </a:solidFill>
                <a:ea typeface="Calibri" panose="020F0502020204030204" pitchFamily="34" charset="0"/>
              </a:rPr>
              <a:t>audiences.A</a:t>
            </a:r>
            <a:r>
              <a:rPr lang="en-US" sz="2000" kern="0" dirty="0">
                <a:solidFill>
                  <a:schemeClr val="bg1"/>
                </a:solidFill>
                <a:ea typeface="Calibri" panose="020F0502020204030204" pitchFamily="34" charset="0"/>
              </a:rPr>
              <a:t> deeper understanding of customers' unique needs, experiences, and perspectives enables companies to address these needs more effectively and integrate inclusivity into their marketing strategies. This module explores common barriers SMEs face in inclusive marketing efforts, such as lack of representation, cultural distance, and the pitfalls of using a one-size-fits-all approach.</a:t>
            </a:r>
          </a:p>
        </p:txBody>
      </p:sp>
      <p:sp>
        <p:nvSpPr>
          <p:cNvPr id="39" name="Text Placeholder 4">
            <a:extLst>
              <a:ext uri="{FF2B5EF4-FFF2-40B4-BE49-F238E27FC236}">
                <a16:creationId xmlns:a16="http://schemas.microsoft.com/office/drawing/2014/main" id="{14B0FBFE-58BC-BD94-DA90-64AC6662DFAC}"/>
              </a:ext>
            </a:extLst>
          </p:cNvPr>
          <p:cNvSpPr txBox="1">
            <a:spLocks/>
          </p:cNvSpPr>
          <p:nvPr/>
        </p:nvSpPr>
        <p:spPr>
          <a:xfrm>
            <a:off x="1007050" y="194990"/>
            <a:ext cx="4192479"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M5:</a:t>
            </a:r>
            <a:r>
              <a:rPr lang="en-US" sz="7200" dirty="0">
                <a:solidFill>
                  <a:schemeClr val="bg1"/>
                </a:solidFill>
              </a:rPr>
              <a:t>Part 2</a:t>
            </a:r>
          </a:p>
        </p:txBody>
      </p:sp>
      <p:sp>
        <p:nvSpPr>
          <p:cNvPr id="25" name="Text Placeholder 15">
            <a:extLst>
              <a:ext uri="{FF2B5EF4-FFF2-40B4-BE49-F238E27FC236}">
                <a16:creationId xmlns:a16="http://schemas.microsoft.com/office/drawing/2014/main" id="{6C2CF9A6-C79C-07CC-C554-7C4AA736D0E9}"/>
              </a:ext>
            </a:extLst>
          </p:cNvPr>
          <p:cNvSpPr>
            <a:spLocks noGrp="1"/>
          </p:cNvSpPr>
          <p:nvPr>
            <p:ph type="body" sz="quarter" idx="15"/>
          </p:nvPr>
        </p:nvSpPr>
        <p:spPr>
          <a:xfrm>
            <a:off x="5942854" y="1637606"/>
            <a:ext cx="700387" cy="689518"/>
          </a:xfrm>
        </p:spPr>
        <p:txBody>
          <a:bodyPr/>
          <a:lstStyle/>
          <a:p>
            <a:r>
              <a:rPr lang="en-US" dirty="0"/>
              <a:t>01</a:t>
            </a:r>
          </a:p>
        </p:txBody>
      </p:sp>
      <p:sp>
        <p:nvSpPr>
          <p:cNvPr id="26" name="Text Placeholder 14">
            <a:extLst>
              <a:ext uri="{FF2B5EF4-FFF2-40B4-BE49-F238E27FC236}">
                <a16:creationId xmlns:a16="http://schemas.microsoft.com/office/drawing/2014/main" id="{29D55D1B-AA62-0A79-9807-CACAC62652E5}"/>
              </a:ext>
            </a:extLst>
          </p:cNvPr>
          <p:cNvSpPr txBox="1">
            <a:spLocks/>
          </p:cNvSpPr>
          <p:nvPr/>
        </p:nvSpPr>
        <p:spPr>
          <a:xfrm>
            <a:off x="6967043" y="3501733"/>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400" b="1" dirty="0">
                <a:ea typeface="Calibri" panose="020F0502020204030204" pitchFamily="34" charset="0"/>
                <a:cs typeface="Times New Roman" panose="02020603050405020304" pitchFamily="18" charset="0"/>
              </a:rPr>
              <a:t>Understand All Your Customers and Inclusive Marketing Barriers</a:t>
            </a:r>
          </a:p>
          <a:p>
            <a:pPr>
              <a:lnSpc>
                <a:spcPct val="100000"/>
              </a:lnSpc>
              <a:spcBef>
                <a:spcPts val="0"/>
              </a:spcBef>
            </a:pPr>
            <a:endParaRPr lang="en-US" sz="2400" b="1" dirty="0">
              <a:ea typeface="Calibri" panose="020F0502020204030204" pitchFamily="34" charset="0"/>
              <a:cs typeface="Times New Roman" panose="02020603050405020304" pitchFamily="18" charset="0"/>
            </a:endParaRPr>
          </a:p>
          <a:p>
            <a:pPr marL="342900" indent="-342900">
              <a:lnSpc>
                <a:spcPct val="100000"/>
              </a:lnSpc>
              <a:spcBef>
                <a:spcPts val="0"/>
              </a:spcBef>
              <a:buFont typeface="Wingdings" panose="05000000000000000000" pitchFamily="2" charset="2"/>
              <a:buChar char="v"/>
            </a:pPr>
            <a:r>
              <a:rPr lang="en-US" sz="2400" b="1" dirty="0"/>
              <a:t>Understand All Your Customers and Diverse Market Segments: </a:t>
            </a:r>
            <a:r>
              <a:rPr lang="en-US" sz="2400" dirty="0"/>
              <a:t>Gaining insights into the diverse backgrounds and preferences of your audience.</a:t>
            </a:r>
          </a:p>
          <a:p>
            <a:pPr marL="342900" indent="-342900">
              <a:lnSpc>
                <a:spcPct val="100000"/>
              </a:lnSpc>
              <a:spcBef>
                <a:spcPts val="0"/>
              </a:spcBef>
              <a:buFont typeface="Wingdings" panose="05000000000000000000" pitchFamily="2" charset="2"/>
              <a:buChar char="v"/>
            </a:pPr>
            <a:r>
              <a:rPr lang="en-US" sz="2400" b="1" dirty="0"/>
              <a:t>Understand and Address Inclusive Marketing Barriers: </a:t>
            </a:r>
            <a:r>
              <a:rPr lang="en-US" sz="2400" dirty="0"/>
              <a:t>Example lack of representation, cultural distance, or reliance on a one-size-fits-all </a:t>
            </a:r>
          </a:p>
        </p:txBody>
      </p:sp>
      <p:cxnSp>
        <p:nvCxnSpPr>
          <p:cNvPr id="27" name="Straight Connector 26">
            <a:extLst>
              <a:ext uri="{FF2B5EF4-FFF2-40B4-BE49-F238E27FC236}">
                <a16:creationId xmlns:a16="http://schemas.microsoft.com/office/drawing/2014/main" id="{D7EB5281-693F-C0AC-6BD6-87C157CCA3CF}"/>
              </a:ext>
            </a:extLst>
          </p:cNvPr>
          <p:cNvCxnSpPr>
            <a:cxnSpLocks/>
          </p:cNvCxnSpPr>
          <p:nvPr/>
        </p:nvCxnSpPr>
        <p:spPr>
          <a:xfrm flipH="1">
            <a:off x="6195659" y="63762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9EFD799F-5B0B-2461-0C8F-E7AFC540C98C}"/>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04840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9E6E33-3F6C-8814-04B8-56FBBC3F5D51}"/>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D6D5C986-3787-53F5-C6F1-F35F7D62FA3E}"/>
              </a:ext>
            </a:extLst>
          </p:cNvPr>
          <p:cNvSpPr>
            <a:spLocks noGrp="1"/>
          </p:cNvSpPr>
          <p:nvPr>
            <p:ph type="body" sz="quarter" idx="18"/>
          </p:nvPr>
        </p:nvSpPr>
        <p:spPr>
          <a:xfrm>
            <a:off x="798381" y="1708132"/>
            <a:ext cx="10831644" cy="3849918"/>
          </a:xfrm>
        </p:spPr>
        <p:txBody>
          <a:bodyPr/>
          <a:lstStyle/>
          <a:p>
            <a:pPr marL="0" indent="0"/>
            <a:r>
              <a:rPr lang="en-US" sz="2000" b="1" dirty="0"/>
              <a:t>By the end of this module, participants will be able to:</a:t>
            </a:r>
          </a:p>
          <a:p>
            <a:pPr>
              <a:buFont typeface="+mj-lt"/>
              <a:buAutoNum type="arabicPeriod"/>
            </a:pPr>
            <a:r>
              <a:rPr lang="en-US" sz="2200" dirty="0"/>
              <a:t>Identify and analyze the diverse needs, preferences, and expectations of all their target audiences.</a:t>
            </a:r>
          </a:p>
          <a:p>
            <a:pPr>
              <a:buFont typeface="+mj-lt"/>
              <a:buAutoNum type="arabicPeriod"/>
            </a:pPr>
            <a:r>
              <a:rPr lang="en-US" sz="2200" dirty="0"/>
              <a:t>Evaluate and adapt their marketing strategies to ensure long-term relevance and engagement with diverse audiences.</a:t>
            </a:r>
          </a:p>
          <a:p>
            <a:pPr>
              <a:buFont typeface="+mj-lt"/>
              <a:buAutoNum type="arabicPeriod"/>
            </a:pPr>
            <a:r>
              <a:rPr lang="en-US" sz="2200" dirty="0"/>
              <a:t>Recognize and address common barriers to inclusive marketing, including cultural insensitivity and tokenism.</a:t>
            </a:r>
          </a:p>
        </p:txBody>
      </p:sp>
      <p:sp>
        <p:nvSpPr>
          <p:cNvPr id="14" name="Text Placeholder 13">
            <a:extLst>
              <a:ext uri="{FF2B5EF4-FFF2-40B4-BE49-F238E27FC236}">
                <a16:creationId xmlns:a16="http://schemas.microsoft.com/office/drawing/2014/main" id="{597F5FC4-B1EA-0144-2D78-84616FAB6916}"/>
              </a:ext>
            </a:extLst>
          </p:cNvPr>
          <p:cNvSpPr>
            <a:spLocks noGrp="1"/>
          </p:cNvSpPr>
          <p:nvPr>
            <p:ph type="body" sz="quarter" idx="16"/>
          </p:nvPr>
        </p:nvSpPr>
        <p:spPr>
          <a:xfrm>
            <a:off x="798381" y="753855"/>
            <a:ext cx="10595237" cy="803654"/>
          </a:xfrm>
        </p:spPr>
        <p:txBody>
          <a:bodyPr/>
          <a:lstStyle/>
          <a:p>
            <a:r>
              <a:rPr lang="en-IE" sz="2800" dirty="0"/>
              <a:t>Learning Objectives</a:t>
            </a:r>
          </a:p>
        </p:txBody>
      </p:sp>
    </p:spTree>
    <p:extLst>
      <p:ext uri="{BB962C8B-B14F-4D97-AF65-F5344CB8AC3E}">
        <p14:creationId xmlns:p14="http://schemas.microsoft.com/office/powerpoint/2010/main" val="7960490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C4170D6-70F0-3FE7-E764-B0F624614F1F}"/>
              </a:ext>
            </a:extLst>
          </p:cNvPr>
          <p:cNvSpPr>
            <a:spLocks noGrp="1"/>
          </p:cNvSpPr>
          <p:nvPr>
            <p:ph type="body" sz="quarter" idx="13"/>
          </p:nvPr>
        </p:nvSpPr>
        <p:spPr>
          <a:xfrm>
            <a:off x="4667251" y="354775"/>
            <a:ext cx="7219801" cy="2188181"/>
          </a:xfrm>
        </p:spPr>
        <p:txBody>
          <a:bodyPr>
            <a:normAutofit/>
          </a:bodyPr>
          <a:lstStyle/>
          <a:p>
            <a:r>
              <a:rPr lang="en-IE" sz="4400" dirty="0"/>
              <a:t>Inclusive Marketing </a:t>
            </a:r>
          </a:p>
          <a:p>
            <a:r>
              <a:rPr lang="en-IE" sz="4400" dirty="0"/>
              <a:t>Understanding Your Customers</a:t>
            </a:r>
          </a:p>
        </p:txBody>
      </p:sp>
      <p:sp>
        <p:nvSpPr>
          <p:cNvPr id="5" name="Text Placeholder 4">
            <a:extLst>
              <a:ext uri="{FF2B5EF4-FFF2-40B4-BE49-F238E27FC236}">
                <a16:creationId xmlns:a16="http://schemas.microsoft.com/office/drawing/2014/main" id="{6A8B5C14-9CE1-3916-32F7-D40A1E004692}"/>
              </a:ext>
            </a:extLst>
          </p:cNvPr>
          <p:cNvSpPr>
            <a:spLocks noGrp="1"/>
          </p:cNvSpPr>
          <p:nvPr>
            <p:ph type="body" sz="quarter" idx="43"/>
          </p:nvPr>
        </p:nvSpPr>
        <p:spPr>
          <a:xfrm>
            <a:off x="5114926" y="4066956"/>
            <a:ext cx="6772126" cy="2257644"/>
          </a:xfrm>
        </p:spPr>
        <p:txBody>
          <a:bodyPr>
            <a:normAutofit fontScale="85000" lnSpcReduction="20000"/>
          </a:bodyPr>
          <a:lstStyle/>
          <a:p>
            <a:pPr>
              <a:lnSpc>
                <a:spcPct val="120000"/>
              </a:lnSpc>
              <a:spcBef>
                <a:spcPts val="0"/>
              </a:spcBef>
            </a:pPr>
            <a:r>
              <a:rPr lang="en-US" sz="2400" dirty="0">
                <a:solidFill>
                  <a:srgbClr val="083F59"/>
                </a:solidFill>
                <a:hlinkClick r:id="rId2">
                  <a:extLst>
                    <a:ext uri="{A12FA001-AC4F-418D-AE19-62706E023703}">
                      <ahyp:hlinkClr xmlns:ahyp="http://schemas.microsoft.com/office/drawing/2018/hyperlinkcolor" val="tx"/>
                    </a:ext>
                  </a:extLst>
                </a:hlinkClick>
              </a:rPr>
              <a:t>Recent research by Microsoft </a:t>
            </a:r>
            <a:r>
              <a:rPr lang="en-US" sz="2400" dirty="0">
                <a:solidFill>
                  <a:srgbClr val="083F59"/>
                </a:solidFill>
              </a:rPr>
              <a:t>49% said they’d stopped buying from a specific brand that was unrepresentative of their values and beliefs. That’s why inclusive marketing has become the foundation of many successful business strategies. It’s been adopted and put into practice by multiple brands and particularly for clothing, food, motoring, technology, education, finance, and other widely used services.</a:t>
            </a:r>
          </a:p>
          <a:p>
            <a:pPr>
              <a:lnSpc>
                <a:spcPct val="120000"/>
              </a:lnSpc>
              <a:spcBef>
                <a:spcPts val="0"/>
              </a:spcBef>
            </a:pPr>
            <a:endParaRPr lang="en-IE" dirty="0">
              <a:solidFill>
                <a:srgbClr val="083F59"/>
              </a:solidFill>
            </a:endParaRPr>
          </a:p>
        </p:txBody>
      </p:sp>
      <p:pic>
        <p:nvPicPr>
          <p:cNvPr id="3" name="Picture Placeholder 2" descr="A hand holding a sign&#10;&#10;Description automatically generated">
            <a:extLst>
              <a:ext uri="{FF2B5EF4-FFF2-40B4-BE49-F238E27FC236}">
                <a16:creationId xmlns:a16="http://schemas.microsoft.com/office/drawing/2014/main" id="{95BA9E46-EE87-3FA1-FDC7-5BDDF9ACD30F}"/>
              </a:ext>
            </a:extLst>
          </p:cNvPr>
          <p:cNvPicPr>
            <a:picLocks noGrp="1" noChangeAspect="1"/>
          </p:cNvPicPr>
          <p:nvPr>
            <p:ph type="pic" sz="quarter" idx="44"/>
          </p:nvPr>
        </p:nvPicPr>
        <p:blipFill>
          <a:blip r:embed="rId3" cstate="email">
            <a:extLst>
              <a:ext uri="{28A0092B-C50C-407E-A947-70E740481C1C}">
                <a14:useLocalDpi xmlns:a14="http://schemas.microsoft.com/office/drawing/2010/main"/>
              </a:ext>
            </a:extLst>
          </a:blip>
          <a:srcRect t="16667" b="16667"/>
          <a:stretch>
            <a:fillRect/>
          </a:stretch>
        </p:blipFill>
        <p:spPr>
          <a:xfrm>
            <a:off x="633819" y="993170"/>
            <a:ext cx="4033432" cy="4033432"/>
          </a:xfrm>
        </p:spPr>
      </p:pic>
      <p:sp>
        <p:nvSpPr>
          <p:cNvPr id="7" name="TextBox 6">
            <a:extLst>
              <a:ext uri="{FF2B5EF4-FFF2-40B4-BE49-F238E27FC236}">
                <a16:creationId xmlns:a16="http://schemas.microsoft.com/office/drawing/2014/main" id="{986B748E-90B0-C76B-3A97-DA192009677E}"/>
              </a:ext>
            </a:extLst>
          </p:cNvPr>
          <p:cNvSpPr txBox="1"/>
          <p:nvPr/>
        </p:nvSpPr>
        <p:spPr>
          <a:xfrm>
            <a:off x="4886325" y="2233602"/>
            <a:ext cx="7105649" cy="1446550"/>
          </a:xfrm>
          <a:prstGeom prst="rect">
            <a:avLst/>
          </a:prstGeom>
          <a:noFill/>
        </p:spPr>
        <p:txBody>
          <a:bodyPr wrap="square" rtlCol="0">
            <a:spAutoFit/>
          </a:bodyPr>
          <a:lstStyle/>
          <a:p>
            <a:pPr algn="ctr"/>
            <a:r>
              <a:rPr lang="en-US" sz="2200" dirty="0">
                <a:solidFill>
                  <a:schemeClr val="bg1"/>
                </a:solidFill>
              </a:rPr>
              <a:t>Delve into strategies for researching and understanding the diverse needs, preferences, and challenges of your target audience. This section equips SMEs with tools to understand diverse customer segments.</a:t>
            </a:r>
            <a:endParaRPr lang="en-IE" sz="2200" dirty="0">
              <a:solidFill>
                <a:schemeClr val="bg1"/>
              </a:solidFill>
            </a:endParaRPr>
          </a:p>
        </p:txBody>
      </p:sp>
    </p:spTree>
    <p:extLst>
      <p:ext uri="{BB962C8B-B14F-4D97-AF65-F5344CB8AC3E}">
        <p14:creationId xmlns:p14="http://schemas.microsoft.com/office/powerpoint/2010/main" val="20142881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DE612F3D-B738-E810-8DEE-3CCE235731BD}"/>
              </a:ext>
            </a:extLst>
          </p:cNvPr>
          <p:cNvSpPr>
            <a:spLocks noGrp="1"/>
          </p:cNvSpPr>
          <p:nvPr>
            <p:ph type="body" sz="quarter" idx="13"/>
          </p:nvPr>
        </p:nvSpPr>
        <p:spPr>
          <a:xfrm>
            <a:off x="444876" y="66683"/>
            <a:ext cx="5055171" cy="1448352"/>
          </a:xfrm>
        </p:spPr>
        <p:txBody>
          <a:bodyPr/>
          <a:lstStyle/>
          <a:p>
            <a:r>
              <a:rPr lang="en-IE" b="1" dirty="0"/>
              <a:t>Inclusivity is Important to Customers</a:t>
            </a:r>
          </a:p>
        </p:txBody>
      </p:sp>
      <p:sp>
        <p:nvSpPr>
          <p:cNvPr id="6" name="Text Placeholder 5">
            <a:extLst>
              <a:ext uri="{FF2B5EF4-FFF2-40B4-BE49-F238E27FC236}">
                <a16:creationId xmlns:a16="http://schemas.microsoft.com/office/drawing/2014/main" id="{7B06D85A-9AA0-D397-3009-7F7D8F1CE411}"/>
              </a:ext>
            </a:extLst>
          </p:cNvPr>
          <p:cNvSpPr>
            <a:spLocks noGrp="1"/>
          </p:cNvSpPr>
          <p:nvPr>
            <p:ph type="body" sz="quarter" idx="43"/>
          </p:nvPr>
        </p:nvSpPr>
        <p:spPr>
          <a:xfrm>
            <a:off x="543488" y="1601259"/>
            <a:ext cx="5055171" cy="4306481"/>
          </a:xfrm>
        </p:spPr>
        <p:txBody>
          <a:bodyPr>
            <a:normAutofit lnSpcReduction="10000"/>
          </a:bodyPr>
          <a:lstStyle/>
          <a:p>
            <a:r>
              <a:rPr lang="en-US" dirty="0"/>
              <a:t>Inclusivity is important to customers as it enables people to choose brands that align with their core values. It makes customers feel seen, heard and valued. When a customer feels resonance with a brand, they are more likely to share the brand or its products with other people in their community – as shown in inclusive marketing statistics below. This can give consumers a sense of pride and belonging, as well as enable them to experience products/brands that had previously been inaccessible. </a:t>
            </a:r>
            <a:endParaRPr lang="en-IE" dirty="0"/>
          </a:p>
        </p:txBody>
      </p:sp>
      <p:pic>
        <p:nvPicPr>
          <p:cNvPr id="8" name="Picture 7" descr="A person with her hands on her neck&#10;&#10;Description automatically generated">
            <a:extLst>
              <a:ext uri="{FF2B5EF4-FFF2-40B4-BE49-F238E27FC236}">
                <a16:creationId xmlns:a16="http://schemas.microsoft.com/office/drawing/2014/main" id="{CD91D406-172E-0345-06F5-FA965715E9C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463927" y="1030942"/>
            <a:ext cx="6728073" cy="4491315"/>
          </a:xfrm>
          <a:prstGeom prst="rect">
            <a:avLst/>
          </a:prstGeom>
        </p:spPr>
      </p:pic>
    </p:spTree>
    <p:extLst>
      <p:ext uri="{BB962C8B-B14F-4D97-AF65-F5344CB8AC3E}">
        <p14:creationId xmlns:p14="http://schemas.microsoft.com/office/powerpoint/2010/main" val="30035012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FAC81-4A01-321C-A62A-26E3DF30E980}"/>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72DCE871-ED15-0C83-11B9-077ABD00F5BD}"/>
              </a:ext>
            </a:extLst>
          </p:cNvPr>
          <p:cNvSpPr>
            <a:spLocks noGrp="1"/>
          </p:cNvSpPr>
          <p:nvPr>
            <p:ph type="body" sz="quarter" idx="18"/>
          </p:nvPr>
        </p:nvSpPr>
        <p:spPr>
          <a:xfrm>
            <a:off x="798381" y="1208766"/>
            <a:ext cx="10595237" cy="3849918"/>
          </a:xfrm>
        </p:spPr>
        <p:txBody>
          <a:bodyPr/>
          <a:lstStyle/>
          <a:p>
            <a:pPr marL="0" indent="0"/>
            <a:r>
              <a:rPr lang="en-US" sz="2000" b="1" dirty="0"/>
              <a:t>Before you can implement your inclusive marketing strategy, you’ll need to identify your target audience.</a:t>
            </a:r>
            <a:r>
              <a:rPr lang="en-US" sz="2000" dirty="0"/>
              <a:t> Being inclusive and understanding your target audience is essential in building meaningful connections, building trust, and creating customer experiences that resonate with diverse groups. Having a defined audience is a really helpful tool to make sure you’re reaching the right potential customers. But even if you have a fairly specific audience, it’s unlikely that everyone within that group is going to be exactly the same.  </a:t>
            </a:r>
          </a:p>
          <a:p>
            <a:pPr marL="0" indent="0"/>
            <a:endParaRPr lang="en-US" sz="2200" dirty="0">
              <a:solidFill>
                <a:schemeClr val="bg1"/>
              </a:solidFill>
              <a:highlight>
                <a:srgbClr val="0872B5"/>
              </a:highlight>
            </a:endParaRPr>
          </a:p>
          <a:p>
            <a:pPr marL="0" indent="0"/>
            <a:r>
              <a:rPr lang="en-US" sz="2200" dirty="0">
                <a:solidFill>
                  <a:schemeClr val="bg1"/>
                </a:solidFill>
                <a:highlight>
                  <a:srgbClr val="0872B5"/>
                </a:highlight>
              </a:rPr>
              <a:t>Understand Diversity Beyond Surface Level. </a:t>
            </a:r>
            <a:r>
              <a:rPr lang="en-US" sz="2200" dirty="0"/>
              <a:t>Your target audience comprises people with varying abilities, backgrounds, cultures, beliefs, gender identities, sexual orientations, ages, and socioeconomic statuses. </a:t>
            </a:r>
            <a:r>
              <a:rPr lang="en-US" sz="2200" dirty="0" err="1"/>
              <a:t>Recognising</a:t>
            </a:r>
            <a:r>
              <a:rPr lang="en-US" sz="2200" dirty="0"/>
              <a:t> and addressing these differences is key.</a:t>
            </a:r>
          </a:p>
          <a:p>
            <a:pPr marL="0" indent="0"/>
            <a:r>
              <a:rPr lang="en-US" sz="2200" b="1" dirty="0">
                <a:solidFill>
                  <a:srgbClr val="0872B5"/>
                </a:solidFill>
              </a:rPr>
              <a:t>How to apply? </a:t>
            </a:r>
            <a:r>
              <a:rPr lang="en-US" sz="2200" dirty="0"/>
              <a:t>Go beyond demographics to understand behaviors, values, and challenges. Use inclusive language, avoid stereotypes, and be sensitive to cultural nuances.</a:t>
            </a:r>
          </a:p>
          <a:p>
            <a:pPr marL="0" indent="0"/>
            <a:r>
              <a:rPr lang="en-US" sz="2200" b="1" dirty="0">
                <a:solidFill>
                  <a:srgbClr val="0872B5"/>
                </a:solidFill>
              </a:rPr>
              <a:t>Example: </a:t>
            </a:r>
            <a:r>
              <a:rPr lang="en-US" sz="2200" dirty="0"/>
              <a:t>A beauty brand offering a wide range of foundation shades, catering to all skin tones, demonstrates inclusivity by recognizing diversity in skin color.</a:t>
            </a:r>
          </a:p>
        </p:txBody>
      </p:sp>
      <p:sp>
        <p:nvSpPr>
          <p:cNvPr id="5" name="Text Placeholder 4">
            <a:extLst>
              <a:ext uri="{FF2B5EF4-FFF2-40B4-BE49-F238E27FC236}">
                <a16:creationId xmlns:a16="http://schemas.microsoft.com/office/drawing/2014/main" id="{CA2F7028-3A50-E693-8BD4-67A235C81DBB}"/>
              </a:ext>
            </a:extLst>
          </p:cNvPr>
          <p:cNvSpPr>
            <a:spLocks noGrp="1"/>
          </p:cNvSpPr>
          <p:nvPr>
            <p:ph type="body" sz="quarter" idx="16"/>
          </p:nvPr>
        </p:nvSpPr>
        <p:spPr>
          <a:xfrm>
            <a:off x="798381" y="523478"/>
            <a:ext cx="10595237" cy="803654"/>
          </a:xfrm>
        </p:spPr>
        <p:txBody>
          <a:bodyPr/>
          <a:lstStyle/>
          <a:p>
            <a:r>
              <a:rPr lang="en-IE" sz="3200" b="0" i="0" dirty="0">
                <a:solidFill>
                  <a:srgbClr val="0872B5"/>
                </a:solidFill>
                <a:effectLst/>
                <a:latin typeface="Economica"/>
              </a:rPr>
              <a:t>Understand and Meet the Needs of Your Target Audience</a:t>
            </a:r>
          </a:p>
          <a:p>
            <a:endParaRPr lang="en-IE" sz="3200" b="0" dirty="0">
              <a:solidFill>
                <a:srgbClr val="083F59"/>
              </a:solidFill>
            </a:endParaRPr>
          </a:p>
        </p:txBody>
      </p:sp>
    </p:spTree>
    <p:extLst>
      <p:ext uri="{BB962C8B-B14F-4D97-AF65-F5344CB8AC3E}">
        <p14:creationId xmlns:p14="http://schemas.microsoft.com/office/powerpoint/2010/main" val="23246745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FD70EF36-09D5-0956-4C0C-7FABDBC68B9D}"/>
              </a:ext>
            </a:extLst>
          </p:cNvPr>
          <p:cNvSpPr>
            <a:spLocks noGrp="1"/>
          </p:cNvSpPr>
          <p:nvPr>
            <p:ph type="body" sz="quarter" idx="18"/>
          </p:nvPr>
        </p:nvSpPr>
        <p:spPr>
          <a:xfrm>
            <a:off x="960351" y="1561203"/>
            <a:ext cx="6592974" cy="3291086"/>
          </a:xfrm>
        </p:spPr>
        <p:txBody>
          <a:bodyPr/>
          <a:lstStyle/>
          <a:p>
            <a:pPr marL="0" indent="0"/>
            <a:r>
              <a:rPr lang="en-US" b="1" dirty="0"/>
              <a:t>For the First Time, Six of Lululemon’s Top Styles Now Go Up To Size 24. </a:t>
            </a:r>
            <a:r>
              <a:rPr lang="en-US" dirty="0"/>
              <a:t>Athleisure brand Lululemon decided to be more inclusive with their sizing. In 2020, they made their apparel available in sizes 0-24. Their revenue grew 43.91% in 2021, 27.5% in 2022, and 23.01% in 2023.</a:t>
            </a:r>
          </a:p>
          <a:p>
            <a:pPr marL="0" indent="0"/>
            <a:r>
              <a:rPr lang="en-US" dirty="0"/>
              <a:t>Inclusive marketing is a win-win. More customers get their needs met, and brands earn more revenue. What’s not to love about that?</a:t>
            </a:r>
            <a:endParaRPr lang="en-IE" dirty="0"/>
          </a:p>
        </p:txBody>
      </p:sp>
      <p:sp>
        <p:nvSpPr>
          <p:cNvPr id="4" name="Text Placeholder 3">
            <a:extLst>
              <a:ext uri="{FF2B5EF4-FFF2-40B4-BE49-F238E27FC236}">
                <a16:creationId xmlns:a16="http://schemas.microsoft.com/office/drawing/2014/main" id="{A7F049F0-1B0F-4B5E-4F07-7CAC9E3C60D9}"/>
              </a:ext>
            </a:extLst>
          </p:cNvPr>
          <p:cNvSpPr>
            <a:spLocks noGrp="1"/>
          </p:cNvSpPr>
          <p:nvPr>
            <p:ph type="body" sz="quarter" idx="16"/>
          </p:nvPr>
        </p:nvSpPr>
        <p:spPr>
          <a:xfrm>
            <a:off x="898358" y="406309"/>
            <a:ext cx="7045492" cy="724040"/>
          </a:xfrm>
        </p:spPr>
        <p:txBody>
          <a:bodyPr/>
          <a:lstStyle/>
          <a:p>
            <a:r>
              <a:rPr lang="en-IE" sz="3200" dirty="0"/>
              <a:t>Lululemon: </a:t>
            </a:r>
            <a:r>
              <a:rPr lang="en-IE" sz="3200" b="0" dirty="0"/>
              <a:t>Getting To Know Your Audience  </a:t>
            </a:r>
          </a:p>
        </p:txBody>
      </p:sp>
      <p:pic>
        <p:nvPicPr>
          <p:cNvPr id="18434" name="Picture 2" descr="lululemon extended sizes">
            <a:hlinkClick r:id="rId2"/>
            <a:extLst>
              <a:ext uri="{FF2B5EF4-FFF2-40B4-BE49-F238E27FC236}">
                <a16:creationId xmlns:a16="http://schemas.microsoft.com/office/drawing/2014/main" id="{F7284CD3-171C-7E3F-E95B-0A40EC4D9B0A}"/>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829675" y="2047797"/>
            <a:ext cx="3049673" cy="3063969"/>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168BF288-3407-C056-BC3F-5439C7DE6643}"/>
              </a:ext>
            </a:extLst>
          </p:cNvPr>
          <p:cNvSpPr txBox="1"/>
          <p:nvPr/>
        </p:nvSpPr>
        <p:spPr>
          <a:xfrm>
            <a:off x="5017294" y="6080831"/>
            <a:ext cx="6148386" cy="646331"/>
          </a:xfrm>
          <a:prstGeom prst="rect">
            <a:avLst/>
          </a:prstGeom>
          <a:noFill/>
        </p:spPr>
        <p:txBody>
          <a:bodyPr wrap="square">
            <a:spAutoFit/>
          </a:bodyPr>
          <a:lstStyle/>
          <a:p>
            <a:r>
              <a:rPr lang="en-IE" dirty="0">
                <a:solidFill>
                  <a:srgbClr val="87A66E"/>
                </a:solidFill>
                <a:hlinkClick r:id="rId2">
                  <a:extLst>
                    <a:ext uri="{A12FA001-AC4F-418D-AE19-62706E023703}">
                      <ahyp:hlinkClr xmlns:ahyp="http://schemas.microsoft.com/office/drawing/2018/hyperlinkcolor" val="tx"/>
                    </a:ext>
                  </a:extLst>
                </a:hlinkClick>
              </a:rPr>
              <a:t>https://www.womenshealthmag.com/uk/gym-wear/a34075399/lululemon-extended-sizes</a:t>
            </a:r>
            <a:r>
              <a:rPr lang="en-IE" dirty="0">
                <a:solidFill>
                  <a:srgbClr val="702E8C"/>
                </a:solidFill>
                <a:hlinkClick r:id="rId2">
                  <a:extLst>
                    <a:ext uri="{A12FA001-AC4F-418D-AE19-62706E023703}">
                      <ahyp:hlinkClr xmlns:ahyp="http://schemas.microsoft.com/office/drawing/2018/hyperlinkcolor" val="tx"/>
                    </a:ext>
                  </a:extLst>
                </a:hlinkClick>
              </a:rPr>
              <a:t>/</a:t>
            </a:r>
            <a:r>
              <a:rPr lang="en-IE" dirty="0">
                <a:solidFill>
                  <a:srgbClr val="702E8C"/>
                </a:solidFill>
              </a:rPr>
              <a:t> </a:t>
            </a:r>
          </a:p>
        </p:txBody>
      </p:sp>
      <p:sp>
        <p:nvSpPr>
          <p:cNvPr id="2" name="TextBox 1">
            <a:extLst>
              <a:ext uri="{FF2B5EF4-FFF2-40B4-BE49-F238E27FC236}">
                <a16:creationId xmlns:a16="http://schemas.microsoft.com/office/drawing/2014/main" id="{A62397DF-EE9D-805E-9091-511707D127F5}"/>
              </a:ext>
            </a:extLst>
          </p:cNvPr>
          <p:cNvSpPr txBox="1"/>
          <p:nvPr/>
        </p:nvSpPr>
        <p:spPr>
          <a:xfrm>
            <a:off x="7983679" y="330092"/>
            <a:ext cx="4198796" cy="1384995"/>
          </a:xfrm>
          <a:prstGeom prst="rect">
            <a:avLst/>
          </a:prstGeom>
          <a:noFill/>
        </p:spPr>
        <p:txBody>
          <a:bodyPr wrap="square" rtlCol="0">
            <a:spAutoFit/>
          </a:bodyPr>
          <a:lstStyle/>
          <a:p>
            <a:pPr algn="ctr"/>
            <a:r>
              <a:rPr lang="en-IE" sz="2800" b="1" dirty="0">
                <a:solidFill>
                  <a:srgbClr val="ED028C"/>
                </a:solidFill>
              </a:rPr>
              <a:t>Example Of Meeting Customer Needs &amp; Differences</a:t>
            </a:r>
          </a:p>
        </p:txBody>
      </p:sp>
    </p:spTree>
    <p:extLst>
      <p:ext uri="{BB962C8B-B14F-4D97-AF65-F5344CB8AC3E}">
        <p14:creationId xmlns:p14="http://schemas.microsoft.com/office/powerpoint/2010/main" val="573352922"/>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37183</TotalTime>
  <Words>5054</Words>
  <Application>Microsoft Office PowerPoint</Application>
  <PresentationFormat>Widescreen</PresentationFormat>
  <Paragraphs>250</Paragraphs>
  <Slides>33</Slides>
  <Notes>2</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33</vt:i4>
      </vt:variant>
    </vt:vector>
  </HeadingPairs>
  <TitlesOfParts>
    <vt:vector size="46" baseType="lpstr">
      <vt:lpstr>Aharoni</vt:lpstr>
      <vt:lpstr>Aptos Mono</vt:lpstr>
      <vt:lpstr>Arial</vt:lpstr>
      <vt:lpstr>Calibri</vt:lpstr>
      <vt:lpstr>Economica</vt:lpstr>
      <vt:lpstr>Montserrat</vt:lpstr>
      <vt:lpstr>Montserrat Light</vt:lpstr>
      <vt:lpstr>Quattrocento Sans</vt:lpstr>
      <vt:lpstr>swear-display</vt:lpstr>
      <vt:lpstr>var(--primary-brand-font)</vt:lpstr>
      <vt:lpstr>var(--wp--preset--font-family--poppins)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888</cp:revision>
  <dcterms:created xsi:type="dcterms:W3CDTF">2020-10-14T13:32:04Z</dcterms:created>
  <dcterms:modified xsi:type="dcterms:W3CDTF">2025-06-11T11:39:55Z</dcterms:modified>
</cp:coreProperties>
</file>