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73"/>
  </p:notesMasterIdLst>
  <p:handoutMasterIdLst>
    <p:handoutMasterId r:id="rId74"/>
  </p:handoutMasterIdLst>
  <p:sldIdLst>
    <p:sldId id="4604" r:id="rId2"/>
    <p:sldId id="257" r:id="rId3"/>
    <p:sldId id="4599" r:id="rId4"/>
    <p:sldId id="6593" r:id="rId5"/>
    <p:sldId id="6594" r:id="rId6"/>
    <p:sldId id="4382" r:id="rId7"/>
    <p:sldId id="4594" r:id="rId8"/>
    <p:sldId id="4461" r:id="rId9"/>
    <p:sldId id="4457" r:id="rId10"/>
    <p:sldId id="4470" r:id="rId11"/>
    <p:sldId id="4469" r:id="rId12"/>
    <p:sldId id="4456" r:id="rId13"/>
    <p:sldId id="4458" r:id="rId14"/>
    <p:sldId id="4459" r:id="rId15"/>
    <p:sldId id="4477" r:id="rId16"/>
    <p:sldId id="4478" r:id="rId17"/>
    <p:sldId id="4479" r:id="rId18"/>
    <p:sldId id="4480" r:id="rId19"/>
    <p:sldId id="4471" r:id="rId20"/>
    <p:sldId id="4388" r:id="rId21"/>
    <p:sldId id="4387" r:id="rId22"/>
    <p:sldId id="4598" r:id="rId23"/>
    <p:sldId id="4501" r:id="rId24"/>
    <p:sldId id="4558" r:id="rId25"/>
    <p:sldId id="4559" r:id="rId26"/>
    <p:sldId id="4560" r:id="rId27"/>
    <p:sldId id="4561" r:id="rId28"/>
    <p:sldId id="4503" r:id="rId29"/>
    <p:sldId id="4509" r:id="rId30"/>
    <p:sldId id="4504" r:id="rId31"/>
    <p:sldId id="4508" r:id="rId32"/>
    <p:sldId id="4533" r:id="rId33"/>
    <p:sldId id="4534" r:id="rId34"/>
    <p:sldId id="4550" r:id="rId35"/>
    <p:sldId id="4551" r:id="rId36"/>
    <p:sldId id="4535" r:id="rId37"/>
    <p:sldId id="4539" r:id="rId38"/>
    <p:sldId id="4536" r:id="rId39"/>
    <p:sldId id="4553" r:id="rId40"/>
    <p:sldId id="4555" r:id="rId41"/>
    <p:sldId id="4556" r:id="rId42"/>
    <p:sldId id="4537" r:id="rId43"/>
    <p:sldId id="4566" r:id="rId44"/>
    <p:sldId id="4569" r:id="rId45"/>
    <p:sldId id="4538" r:id="rId46"/>
    <p:sldId id="4563" r:id="rId47"/>
    <p:sldId id="4380" r:id="rId48"/>
    <p:sldId id="4591" r:id="rId49"/>
    <p:sldId id="4418" r:id="rId50"/>
    <p:sldId id="4531" r:id="rId51"/>
    <p:sldId id="4529" r:id="rId52"/>
    <p:sldId id="4530" r:id="rId53"/>
    <p:sldId id="4527" r:id="rId54"/>
    <p:sldId id="4411" r:id="rId55"/>
    <p:sldId id="4421" r:id="rId56"/>
    <p:sldId id="4432" r:id="rId57"/>
    <p:sldId id="4433" r:id="rId58"/>
    <p:sldId id="4423" r:id="rId59"/>
    <p:sldId id="4424" r:id="rId60"/>
    <p:sldId id="4525" r:id="rId61"/>
    <p:sldId id="4426" r:id="rId62"/>
    <p:sldId id="4454" r:id="rId63"/>
    <p:sldId id="4521" r:id="rId64"/>
    <p:sldId id="4425" r:id="rId65"/>
    <p:sldId id="4427" r:id="rId66"/>
    <p:sldId id="4523" r:id="rId67"/>
    <p:sldId id="4526" r:id="rId68"/>
    <p:sldId id="4524" r:id="rId69"/>
    <p:sldId id="4520" r:id="rId70"/>
    <p:sldId id="6595" r:id="rId71"/>
    <p:sldId id="4584" r:id="rId7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83F59"/>
    <a:srgbClr val="335C42"/>
    <a:srgbClr val="EE1765"/>
    <a:srgbClr val="05AAA3"/>
    <a:srgbClr val="0872B5"/>
    <a:srgbClr val="DF4625"/>
    <a:srgbClr val="702E8C"/>
    <a:srgbClr val="1C94CA"/>
    <a:srgbClr val="87A66E"/>
    <a:srgbClr val="E6327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6281"/>
  </p:normalViewPr>
  <p:slideViewPr>
    <p:cSldViewPr snapToGrid="0" snapToObjects="1">
      <p:cViewPr varScale="1">
        <p:scale>
          <a:sx n="65" d="100"/>
          <a:sy n="65" d="100"/>
        </p:scale>
        <p:origin x="32"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viewProps" Target="viewProps.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notesMaster" Target="notesMasters/notesMaster1.xml"/><Relationship Id="rId78"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3F28F83-E3A6-C472-7977-142FF28A4ED6}"/>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E2001576-3768-0A20-24B1-9CF858B7A4B6}"/>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6D44AB-C102-D551-31CA-C023FF5C289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CF8707F3-B550-03D6-A762-FEB004064129}"/>
              </a:ext>
            </a:extLst>
          </p:cNvPr>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4674751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21</a:t>
            </a:fld>
            <a:endParaRPr lang="en-US"/>
          </a:p>
        </p:txBody>
      </p:sp>
    </p:spTree>
    <p:extLst>
      <p:ext uri="{BB962C8B-B14F-4D97-AF65-F5344CB8AC3E}">
        <p14:creationId xmlns:p14="http://schemas.microsoft.com/office/powerpoint/2010/main" val="17587865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BE5DE82-CF29-044D-9158-06A811149881}" type="slidenum">
              <a:rPr lang="en-US" smtClean="0"/>
              <a:t>71</a:t>
            </a:fld>
            <a:endParaRPr lang="en-US"/>
          </a:p>
        </p:txBody>
      </p:sp>
    </p:spTree>
    <p:extLst>
      <p:ext uri="{BB962C8B-B14F-4D97-AF65-F5344CB8AC3E}">
        <p14:creationId xmlns:p14="http://schemas.microsoft.com/office/powerpoint/2010/main" val="7172193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46536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646069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493581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052401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1995824"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2144406"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CDF373D1-9BFA-2A16-D4B9-DC84046C44EA}"/>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DEC8D290-C611-9AA8-354B-1B0B64E43100}"/>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AF671532-9901-67BC-D8A3-7DCC3D5A17D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0230CBB4-DE59-30FF-1B1D-D42D3B0751CA}"/>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42487976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A78F43CC-062D-C252-22E4-FFC5DB5CE6FE}"/>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95A8ADD8-F675-42B4-CD5D-00F96ECFC120}"/>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37634337-A118-375F-9A70-3BD8BBFA07F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D14169A9-DD81-2664-4425-C5AC1307C7C1}"/>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19944459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092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1167" y="0"/>
            <a:ext cx="6621718" cy="6858000"/>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1167" y="0"/>
            <a:ext cx="6621718" cy="6858000"/>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60458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00" r:id="rId8"/>
    <p:sldLayoutId id="2147483906" r:id="rId9"/>
    <p:sldLayoutId id="2147483903" r:id="rId10"/>
    <p:sldLayoutId id="2147483904" r:id="rId11"/>
    <p:sldLayoutId id="2147483861" r:id="rId12"/>
    <p:sldLayoutId id="2147483886" r:id="rId13"/>
    <p:sldLayoutId id="2147483887" r:id="rId14"/>
    <p:sldLayoutId id="2147483884" r:id="rId15"/>
    <p:sldLayoutId id="2147483897" r:id="rId16"/>
    <p:sldLayoutId id="2147483885" r:id="rId17"/>
    <p:sldLayoutId id="2147483891" r:id="rId18"/>
    <p:sldLayoutId id="2147483880" r:id="rId19"/>
    <p:sldLayoutId id="2147483893" r:id="rId20"/>
    <p:sldLayoutId id="2147483879" r:id="rId21"/>
    <p:sldLayoutId id="2147483905" r:id="rId22"/>
    <p:sldLayoutId id="2147483888" r:id="rId23"/>
    <p:sldLayoutId id="2147483878" r:id="rId24"/>
    <p:sldLayoutId id="2147483892" r:id="rId25"/>
    <p:sldLayoutId id="2147483890" r:id="rId26"/>
    <p:sldLayoutId id="2147483877" r:id="rId27"/>
    <p:sldLayoutId id="2147483898" r:id="rId28"/>
    <p:sldLayoutId id="2147483889" r:id="rId29"/>
    <p:sldLayoutId id="2147483841" r:id="rId30"/>
    <p:sldLayoutId id="2147483883" r:id="rId31"/>
    <p:sldLayoutId id="2147483894" r:id="rId32"/>
    <p:sldLayoutId id="2147483840" r:id="rId33"/>
    <p:sldLayoutId id="2147483833" r:id="rId34"/>
    <p:sldLayoutId id="2147483895" r:id="rId35"/>
    <p:sldLayoutId id="2147483847" r:id="rId36"/>
    <p:sldLayoutId id="2147483896" r:id="rId37"/>
    <p:sldLayoutId id="2147483853" r:id="rId38"/>
    <p:sldLayoutId id="2147483907" r:id="rId3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2" Type="http://schemas.openxmlformats.org/officeDocument/2006/relationships/hyperlink" Target="https://www.cso.ie/en/releasesandpublications/ep/p-biidr/businessinireland2021detailedresults/smallandmediumenterprises/" TargetMode="External"/><Relationship Id="rId1" Type="http://schemas.openxmlformats.org/officeDocument/2006/relationships/slideLayout" Target="../slideLayouts/slideLayout23.xml"/></Relationships>
</file>

<file path=ppt/slides/_rels/slide11.xml.rels><?xml version="1.0" encoding="UTF-8" standalone="yes"?>
<Relationships xmlns="http://schemas.openxmlformats.org/package/2006/relationships"><Relationship Id="rId3" Type="http://schemas.openxmlformats.org/officeDocument/2006/relationships/hyperlink" Target="https://josephkmuscat.com/smes-believe-they-are-too-small-to-be-inclusive" TargetMode="External"/><Relationship Id="rId2" Type="http://schemas.openxmlformats.org/officeDocument/2006/relationships/image" Target="../media/image11.jpeg"/><Relationship Id="rId1" Type="http://schemas.openxmlformats.org/officeDocument/2006/relationships/slideLayout" Target="../slideLayouts/slideLayout17.xml"/></Relationships>
</file>

<file path=ppt/slides/_rels/slide12.xml.rels><?xml version="1.0" encoding="UTF-8" standalone="yes"?>
<Relationships xmlns="http://schemas.openxmlformats.org/package/2006/relationships"><Relationship Id="rId2" Type="http://schemas.openxmlformats.org/officeDocument/2006/relationships/hyperlink" Target="https://josephkmuscat.com/smes-believe-they-are-too-small-to-be-inclusive" TargetMode="External"/><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15.xml.rels><?xml version="1.0" encoding="UTF-8" standalone="yes"?>
<Relationships xmlns="http://schemas.openxmlformats.org/package/2006/relationships"><Relationship Id="rId3" Type="http://schemas.openxmlformats.org/officeDocument/2006/relationships/hyperlink" Target="https://www.linkedin.com/pulse/integrating-diversity-inclusivity-talent-management-strategies-y8ooe" TargetMode="External"/><Relationship Id="rId2" Type="http://schemas.openxmlformats.org/officeDocument/2006/relationships/image" Target="../media/image12.jpeg"/><Relationship Id="rId1" Type="http://schemas.openxmlformats.org/officeDocument/2006/relationships/slideLayout" Target="../slideLayouts/slideLayout29.xml"/></Relationships>
</file>

<file path=ppt/slides/_rels/slide1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njbia.org/65-of-businesses-say-dei-vital-but-63-allocate-little-to-no-resources-for-it/" TargetMode="External"/><Relationship Id="rId1" Type="http://schemas.openxmlformats.org/officeDocument/2006/relationships/slideLayout" Target="../slideLayouts/slideLayout29.xml"/></Relationships>
</file>

<file path=ppt/slides/_rels/slide17.xml.rels><?xml version="1.0" encoding="UTF-8" standalone="yes"?>
<Relationships xmlns="http://schemas.openxmlformats.org/package/2006/relationships"><Relationship Id="rId3" Type="http://schemas.openxmlformats.org/officeDocument/2006/relationships/hyperlink" Target="https://hbr.org/2023/09/what-makes-an-inclusive-leader#:~:text=Indeed%2C%20inclusive%20organizations%20are%2073,to%20have%20above%2Daverage%20profitability.&amp;text=Accelerate%20your%20career%20with%20Harvard%20ManageMentor%C2%AE." TargetMode="External"/><Relationship Id="rId2" Type="http://schemas.openxmlformats.org/officeDocument/2006/relationships/hyperlink" Target="https://firstup.io/blog/15-ways-to-improve-diversity-and-inclusion-in-the-workplace/" TargetMode="External"/><Relationship Id="rId1" Type="http://schemas.openxmlformats.org/officeDocument/2006/relationships/slideLayout" Target="../slideLayouts/slideLayout29.xml"/><Relationship Id="rId4" Type="http://schemas.openxmlformats.org/officeDocument/2006/relationships/image" Target="../media/image14.jpeg"/></Relationships>
</file>

<file path=ppt/slides/_rels/slide18.xml.rels><?xml version="1.0" encoding="UTF-8" standalone="yes"?>
<Relationships xmlns="http://schemas.openxmlformats.org/package/2006/relationships"><Relationship Id="rId3" Type="http://schemas.openxmlformats.org/officeDocument/2006/relationships/hyperlink" Target="https://www.salesforce.com/content/blogs/gb/en/2019/08/how-engaged-employees-are-the-path-to-success.html" TargetMode="External"/><Relationship Id="rId2" Type="http://schemas.openxmlformats.org/officeDocument/2006/relationships/hyperlink" Target="https://www2.deloitte.com/content/dam/insights/us/articles/4209_Diversity-and-inclusion-revolution/DI_Diversity-and-inclusion-revolution.pdf" TargetMode="External"/><Relationship Id="rId1" Type="http://schemas.openxmlformats.org/officeDocument/2006/relationships/slideLayout" Target="../slideLayouts/slideLayout29.xml"/><Relationship Id="rId6" Type="http://schemas.openxmlformats.org/officeDocument/2006/relationships/image" Target="../media/image15.jpeg"/><Relationship Id="rId5" Type="http://schemas.openxmlformats.org/officeDocument/2006/relationships/hyperlink" Target="https://www.glassdoor.com/employers/blog/diversity/" TargetMode="External"/><Relationship Id="rId4" Type="http://schemas.openxmlformats.org/officeDocument/2006/relationships/hyperlink" Target="https://hofstede-insights.in/how-to-effectively-measure-the-success-of-your-di-initiatives/" TargetMode="External"/></Relationships>
</file>

<file path=ppt/slides/_rels/slide19.xml.rels><?xml version="1.0" encoding="UTF-8" standalone="yes"?>
<Relationships xmlns="http://schemas.openxmlformats.org/package/2006/relationships"><Relationship Id="rId2" Type="http://schemas.openxmlformats.org/officeDocument/2006/relationships/hyperlink" Target="https://ec.europa.eu/social/BlobServlet?docId=772&amp;langId=en" TargetMode="External"/><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39.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9.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8.xml.rels><?xml version="1.0" encoding="UTF-8" standalone="yes"?>
<Relationships xmlns="http://schemas.openxmlformats.org/package/2006/relationships"><Relationship Id="rId3" Type="http://schemas.openxmlformats.org/officeDocument/2006/relationships/hyperlink" Target="https://www.cnbc.com/2020/07/20/the-best-ceos-for-diversity-according-to-comparably-employee-reviews.html" TargetMode="External"/><Relationship Id="rId2" Type="http://schemas.openxmlformats.org/officeDocument/2006/relationships/image" Target="../media/image17.jpeg"/><Relationship Id="rId1" Type="http://schemas.openxmlformats.org/officeDocument/2006/relationships/slideLayout" Target="../slideLayouts/slideLayout21.xml"/></Relationships>
</file>

<file path=ppt/slides/_rels/slide29.xml.rels><?xml version="1.0" encoding="UTF-8" standalone="yes"?>
<Relationships xmlns="http://schemas.openxmlformats.org/package/2006/relationships"><Relationship Id="rId3" Type="http://schemas.openxmlformats.org/officeDocument/2006/relationships/hyperlink" Target="https://www.signicat.com/blog/empowering-women-in-tech-signicats-commitment-to-equality-and-diversity" TargetMode="External"/><Relationship Id="rId7" Type="http://schemas.openxmlformats.org/officeDocument/2006/relationships/image" Target="../media/image18.jpeg"/><Relationship Id="rId2" Type="http://schemas.openxmlformats.org/officeDocument/2006/relationships/hyperlink" Target="https://leadiq.com/c/signicat/5a1d82b724000024005d5f2a/employee-directory#:~:text=Signicat%20has%20approximately%20467%20employees%20as%20of%20May%202024." TargetMode="External"/><Relationship Id="rId1" Type="http://schemas.openxmlformats.org/officeDocument/2006/relationships/slideLayout" Target="../slideLayouts/slideLayout17.xml"/><Relationship Id="rId6" Type="http://schemas.openxmlformats.org/officeDocument/2006/relationships/hyperlink" Target="https://www.womentech.net/women-technology-statistics" TargetMode="External"/><Relationship Id="rId5" Type="http://schemas.openxmlformats.org/officeDocument/2006/relationships/hyperlink" Target="https://www.signicat.com/about/diversity-and-inclusion-policy" TargetMode="External"/><Relationship Id="rId4" Type="http://schemas.openxmlformats.org/officeDocument/2006/relationships/hyperlink" Target="https://d2qcmozihn2auk.cloudfront.net/blog/sg-diversity-inclusion-policy-2021.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1.xml"/><Relationship Id="rId4" Type="http://schemas.openxmlformats.org/officeDocument/2006/relationships/hyperlink" Target="https://www.glassdoor.co.uk/Reviews/Klevu-Oy-Reviews-E1615582.htm" TargetMode="External"/></Relationships>
</file>

<file path=ppt/slides/_rels/slide31.xml.rels><?xml version="1.0" encoding="UTF-8" standalone="yes"?>
<Relationships xmlns="http://schemas.openxmlformats.org/package/2006/relationships"><Relationship Id="rId3" Type="http://schemas.openxmlformats.org/officeDocument/2006/relationships/hyperlink" Target="https://www.klevu.com/" TargetMode="External"/><Relationship Id="rId2" Type="http://schemas.openxmlformats.org/officeDocument/2006/relationships/hyperlink" Target="https://leadiq.com/c/klevu/5a1d828f24000024005d05c8/employee-directory#:~:text=Klevu%20has%20approximately%20106%20employees,including%20AsiaEuropeNorth%20America." TargetMode="External"/><Relationship Id="rId1" Type="http://schemas.openxmlformats.org/officeDocument/2006/relationships/slideLayout" Target="../slideLayouts/slideLayout17.xml"/><Relationship Id="rId6" Type="http://schemas.openxmlformats.org/officeDocument/2006/relationships/hyperlink" Target="https://www.glassdoor.ie/Overview/Working-at-Klevu-Oy-EI_IE1615582.11,19.htm" TargetMode="External"/><Relationship Id="rId5" Type="http://schemas.openxmlformats.org/officeDocument/2006/relationships/image" Target="../media/image22.png"/><Relationship Id="rId4" Type="http://schemas.openxmlformats.org/officeDocument/2006/relationships/image" Target="../media/image21.png"/></Relationships>
</file>

<file path=ppt/slides/_rels/slide3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hyperlink" Target="https://careers.mindvalley.com/manifesto" TargetMode="External"/><Relationship Id="rId1" Type="http://schemas.openxmlformats.org/officeDocument/2006/relationships/slideLayout" Target="../slideLayouts/slideLayout16.xml"/><Relationship Id="rId4" Type="http://schemas.openxmlformats.org/officeDocument/2006/relationships/image" Target="../media/image24.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4.xml.rels><?xml version="1.0" encoding="UTF-8" standalone="yes"?>
<Relationships xmlns="http://schemas.openxmlformats.org/package/2006/relationships"><Relationship Id="rId3" Type="http://schemas.openxmlformats.org/officeDocument/2006/relationships/hyperlink" Target="https://www.sidero.ie/leading-technology-innovation/" TargetMode="External"/><Relationship Id="rId2" Type="http://schemas.openxmlformats.org/officeDocument/2006/relationships/hyperlink" Target="https://www.sidero.ie/sidero-invests-athlone/#:~:text=Headquartered%20in%20Athlone%2C%20Co.,successful%20Irish%20and%20global%20companies." TargetMode="External"/><Relationship Id="rId1" Type="http://schemas.openxmlformats.org/officeDocument/2006/relationships/slideLayout" Target="../slideLayouts/slideLayout17.xml"/><Relationship Id="rId6" Type="http://schemas.openxmlformats.org/officeDocument/2006/relationships/image" Target="../media/image25.jpeg"/><Relationship Id="rId5" Type="http://schemas.openxmlformats.org/officeDocument/2006/relationships/hyperlink" Target="https://www.advertiser.ie/athlone/article/131895/sideros-carmel-owens-named-diversity-role-model-of-the-year#:~:text=Carmel%20Owens%2C%20the%20CEO%20of,at%20the%20RDS%20in%20Dublin" TargetMode="External"/><Relationship Id="rId4" Type="http://schemas.openxmlformats.org/officeDocument/2006/relationships/hyperlink" Target="https://businessandfinance.com/news/winners-of-the-2022-diversity-in-tech-awards-in-partnership-with-jp-morgan/" TargetMode="External"/></Relationships>
</file>

<file path=ppt/slides/_rels/slide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hyperlink" Target="https://www.shannonside.ie/podcasts/the-bottom-line/athlone-ceo-awarded-diversity-role-model-of-the-year-213990" TargetMode="External"/><Relationship Id="rId1" Type="http://schemas.openxmlformats.org/officeDocument/2006/relationships/slideLayout" Target="../slideLayouts/slideLayout34.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7.xml.rels><?xml version="1.0" encoding="UTF-8" standalone="yes"?>
<Relationships xmlns="http://schemas.openxmlformats.org/package/2006/relationships"><Relationship Id="rId3" Type="http://schemas.openxmlformats.org/officeDocument/2006/relationships/hyperlink" Target="https://eoba.ie/news/sisk-award-eoba-equality-diversity-inclusion-award" TargetMode="External"/><Relationship Id="rId2" Type="http://schemas.openxmlformats.org/officeDocument/2006/relationships/hyperlink" Target="https://6sense.com/company/eamon-oboyle-associates-fire-safety-event-safety-management/5ba5f38f7c86660ac130eec8" TargetMode="External"/><Relationship Id="rId1" Type="http://schemas.openxmlformats.org/officeDocument/2006/relationships/slideLayout" Target="../slideLayouts/slideLayout17.xml"/><Relationship Id="rId6" Type="http://schemas.openxmlformats.org/officeDocument/2006/relationships/hyperlink" Target="https://eoba.ie/" TargetMode="External"/><Relationship Id="rId5" Type="http://schemas.openxmlformats.org/officeDocument/2006/relationships/image" Target="../media/image27.jpeg"/><Relationship Id="rId4" Type="http://schemas.openxmlformats.org/officeDocument/2006/relationships/hyperlink" Target="https://eoba.ie/about" TargetMode="Externa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9.xml.rels><?xml version="1.0" encoding="UTF-8" standalone="yes"?>
<Relationships xmlns="http://schemas.openxmlformats.org/package/2006/relationships"><Relationship Id="rId3" Type="http://schemas.openxmlformats.org/officeDocument/2006/relationships/hyperlink" Target="https://gsls.ie/about/" TargetMode="External"/><Relationship Id="rId7" Type="http://schemas.openxmlformats.org/officeDocument/2006/relationships/hyperlink" Target="https://gsls.ie/gsls-win-women-in-security-award-2023/" TargetMode="External"/><Relationship Id="rId2" Type="http://schemas.openxmlformats.org/officeDocument/2006/relationships/hyperlink" Target="https://www.sidero.ie/sidero-invests-athlone/#:~:text=Headquartered%20in%20Athlone%2C%20Co.,successful%20Irish%20and%20global%20companies." TargetMode="External"/><Relationship Id="rId1" Type="http://schemas.openxmlformats.org/officeDocument/2006/relationships/slideLayout" Target="../slideLayouts/slideLayout17.xml"/><Relationship Id="rId6" Type="http://schemas.openxmlformats.org/officeDocument/2006/relationships/image" Target="../media/image28.jpeg"/><Relationship Id="rId5" Type="http://schemas.openxmlformats.org/officeDocument/2006/relationships/hyperlink" Target="https://gsls.ie/bronze-award-for-investment-in-diversity/" TargetMode="External"/><Relationship Id="rId4" Type="http://schemas.openxmlformats.org/officeDocument/2006/relationships/hyperlink" Target="https://gsls.ie/careers/"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3.xml.rels><?xml version="1.0" encoding="UTF-8" standalone="yes"?>
<Relationships xmlns="http://schemas.openxmlformats.org/package/2006/relationships"><Relationship Id="rId8" Type="http://schemas.openxmlformats.org/officeDocument/2006/relationships/hyperlink" Target="https://bellamianta.com/blogs/blogs-2024/inspire-inclusion-international-womens-day-2024" TargetMode="External"/><Relationship Id="rId3" Type="http://schemas.openxmlformats.org/officeDocument/2006/relationships/hyperlink" Target="https://uk.linkedin.com/company/bellamianta" TargetMode="External"/><Relationship Id="rId7" Type="http://schemas.openxmlformats.org/officeDocument/2006/relationships/image" Target="../media/image30.png"/><Relationship Id="rId2" Type="http://schemas.openxmlformats.org/officeDocument/2006/relationships/hyperlink" Target="https://www.sidero.ie/sidero-invests-athlone/#:~:text=Headquartered%20in%20Athlone%2C%20Co.,successful%20Irish%20and%20global%20companies." TargetMode="External"/><Relationship Id="rId1" Type="http://schemas.openxmlformats.org/officeDocument/2006/relationships/slideLayout" Target="../slideLayouts/slideLayout17.xml"/><Relationship Id="rId6" Type="http://schemas.openxmlformats.org/officeDocument/2006/relationships/image" Target="../media/image29.jpeg"/><Relationship Id="rId5" Type="http://schemas.openxmlformats.org/officeDocument/2006/relationships/hyperlink" Target="https://businessisland.ie/bellamianta-is-celebrating-women-of-all-ages-sizes-and-walks-of-life-as-part-of-their-being-you-is-beautiful-campaign/" TargetMode="External"/><Relationship Id="rId4" Type="http://schemas.openxmlformats.org/officeDocument/2006/relationships/hyperlink" Target="https://bellamianta.com/blogs/blogs-2024"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s://www.womensaid.org.uk/" TargetMode="External"/><Relationship Id="rId2" Type="http://schemas.openxmlformats.org/officeDocument/2006/relationships/hyperlink" Target="https://www.instagram.com/reel/C4QVdlRoXuz/?utm_source=ig_web_copy_link" TargetMode="External"/><Relationship Id="rId1" Type="http://schemas.openxmlformats.org/officeDocument/2006/relationships/slideLayout" Target="../slideLayouts/slideLayout36.xml"/><Relationship Id="rId5" Type="http://schemas.openxmlformats.org/officeDocument/2006/relationships/hyperlink" Target="https://shorturl.at/xcV5s" TargetMode="External"/><Relationship Id="rId4" Type="http://schemas.openxmlformats.org/officeDocument/2006/relationships/image" Target="../media/image31.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3" Type="http://schemas.openxmlformats.org/officeDocument/2006/relationships/hyperlink" Target="https://www.fairphone.com/en/about/about-us/" TargetMode="External"/><Relationship Id="rId2" Type="http://schemas.openxmlformats.org/officeDocument/2006/relationships/hyperlink" Target="https://www.sidero.ie/sidero-invests-athlone/#:~:text=Headquartered%20in%20Athlone%2C%20Co.,successful%20Irish%20and%20global%20companies." TargetMode="External"/><Relationship Id="rId1" Type="http://schemas.openxmlformats.org/officeDocument/2006/relationships/slideLayout" Target="../slideLayouts/slideLayout17.xml"/><Relationship Id="rId6" Type="http://schemas.openxmlformats.org/officeDocument/2006/relationships/image" Target="../media/image32.jpeg"/><Relationship Id="rId5" Type="http://schemas.openxmlformats.org/officeDocument/2006/relationships/hyperlink" Target="https://gsls.ie/gsls-win-women-in-security-award-2023/" TargetMode="External"/><Relationship Id="rId4" Type="http://schemas.openxmlformats.org/officeDocument/2006/relationships/hyperlink" Target="https://shop.fairphone.com/about-us" TargetMode="Externa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hyperlink" Target="https://www.cedefop.europa.eu/files/presentation_balancing_of_excellence_and_inclusion_-_a._pouliou.pdf" TargetMode="External"/><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hyperlink" Target="https://ec.europa.eu/programmes/erasmus-plus/project-result-content/ad158493-afec-4a4a-abd5-0d7ae7e548df/Result%20No.%202%20Vocational%20training%20Germany.pdf" TargetMode="External"/><Relationship Id="rId1" Type="http://schemas.openxmlformats.org/officeDocument/2006/relationships/slideLayout" Target="../slideLayouts/slideLayout21.xml"/></Relationships>
</file>

<file path=ppt/slides/_rels/slide56.xml.rels><?xml version="1.0" encoding="UTF-8" standalone="yes"?>
<Relationships xmlns="http://schemas.openxmlformats.org/package/2006/relationships"><Relationship Id="rId3" Type="http://schemas.openxmlformats.org/officeDocument/2006/relationships/hyperlink" Target="https://www.match-talent.org/blog/bildungsgutschein" TargetMode="External"/><Relationship Id="rId2" Type="http://schemas.openxmlformats.org/officeDocument/2006/relationships/hyperlink" Target="https://www.solas.ie/" TargetMode="External"/><Relationship Id="rId1" Type="http://schemas.openxmlformats.org/officeDocument/2006/relationships/slideLayout" Target="../slideLayouts/slideLayout21.xml"/><Relationship Id="rId6" Type="http://schemas.openxmlformats.org/officeDocument/2006/relationships/image" Target="../media/image34.png"/><Relationship Id="rId5" Type="http://schemas.openxmlformats.org/officeDocument/2006/relationships/image" Target="../media/image36.jpeg"/><Relationship Id="rId4" Type="http://schemas.openxmlformats.org/officeDocument/2006/relationships/image" Target="../media/image35.png"/></Relationships>
</file>

<file path=ppt/slides/_rels/slide57.xml.rels><?xml version="1.0" encoding="UTF-8" standalone="yes"?>
<Relationships xmlns="http://schemas.openxmlformats.org/package/2006/relationships"><Relationship Id="rId3" Type="http://schemas.openxmlformats.org/officeDocument/2006/relationships/hyperlink" Target="https://www.oecd-ilibrary.org/education/measuring-innovation-in-education_9789264215696-en" TargetMode="External"/><Relationship Id="rId2" Type="http://schemas.openxmlformats.org/officeDocument/2006/relationships/hyperlink" Target="https://www.cedefop.europa.eu/en/publications/5562" TargetMode="External"/><Relationship Id="rId1" Type="http://schemas.openxmlformats.org/officeDocument/2006/relationships/slideLayout" Target="../slideLayouts/slideLayout21.xml"/><Relationship Id="rId5" Type="http://schemas.openxmlformats.org/officeDocument/2006/relationships/hyperlink" Target="https://www.oecd-ilibrary.org/docserver/9789264215696-en.pdf?expires=1721061429&amp;id=id&amp;accname=guest&amp;checksum=8EB31DE2E9D141AC968986516F2130A6" TargetMode="External"/><Relationship Id="rId4" Type="http://schemas.openxmlformats.org/officeDocument/2006/relationships/image" Target="../media/image37.png"/></Relationships>
</file>

<file path=ppt/slides/_rels/slide58.xml.rels><?xml version="1.0" encoding="UTF-8" standalone="yes"?>
<Relationships xmlns="http://schemas.openxmlformats.org/package/2006/relationships"><Relationship Id="rId3" Type="http://schemas.openxmlformats.org/officeDocument/2006/relationships/hyperlink" Target="https://www.bcg.com/publications/2024/highlighting-the-business-opportunity-of-dei-initiatives#:~:text=Companies%20with%20above%2Daverage%20diversity,with%20different%20backgrounds%20and%20perspectives." TargetMode="External"/><Relationship Id="rId2" Type="http://schemas.openxmlformats.org/officeDocument/2006/relationships/hyperlink" Target="https://www.parp.gov.pl/" TargetMode="External"/><Relationship Id="rId1" Type="http://schemas.openxmlformats.org/officeDocument/2006/relationships/slideLayout" Target="../slideLayouts/slideLayout21.xml"/><Relationship Id="rId6" Type="http://schemas.openxmlformats.org/officeDocument/2006/relationships/image" Target="../media/image38.jpeg"/><Relationship Id="rId5" Type="http://schemas.openxmlformats.org/officeDocument/2006/relationships/hyperlink" Target="https://hbr.org/2021/09/unconscious-bias-training-that-works" TargetMode="External"/><Relationship Id="rId4" Type="http://schemas.openxmlformats.org/officeDocument/2006/relationships/hyperlink" Target="https://www.cloverpop.com/hubfs/Whitepapers/Cloverpop_Hacking_Diversity_Inclusive_Decision_Making_White_Paper.pdf" TargetMode="External"/></Relationships>
</file>

<file path=ppt/slides/_rels/slide59.xml.rels><?xml version="1.0" encoding="UTF-8" standalone="yes"?>
<Relationships xmlns="http://schemas.openxmlformats.org/package/2006/relationships"><Relationship Id="rId3" Type="http://schemas.openxmlformats.org/officeDocument/2006/relationships/hyperlink" Target="https://www.bcg.com/publications/2018/how-diverse-leadership-teams-boost-innovation" TargetMode="External"/><Relationship Id="rId2" Type="http://schemas.openxmlformats.org/officeDocument/2006/relationships/hyperlink" Target="https://www.bibb.de/en/index.php" TargetMode="External"/><Relationship Id="rId1" Type="http://schemas.openxmlformats.org/officeDocument/2006/relationships/slideLayout" Target="../slideLayouts/slideLayout2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3" Type="http://schemas.openxmlformats.org/officeDocument/2006/relationships/hyperlink" Target="https://www.google.com/url?sa=i&amp;url=https%3A%2F%2Fmedium.com%2F%40rananiki720%2Fvocational-education-6f2a9208735e&amp;psig=AOvVaw2PQCn1Lm3XetEuGLkBP-e3&amp;ust=1722690888015000&amp;source=images&amp;cd=vfe&amp;opi=89978449&amp;ved=2ahUKEwiW-eLksdaHAxU3X0EAHeeuNZUQ3YkBegQIABAX" TargetMode="External"/><Relationship Id="rId2" Type="http://schemas.openxmlformats.org/officeDocument/2006/relationships/image" Target="../media/image39.jpeg"/><Relationship Id="rId1" Type="http://schemas.openxmlformats.org/officeDocument/2006/relationships/slideLayout" Target="../slideLayouts/slideLayout31.xml"/><Relationship Id="rId5" Type="http://schemas.openxmlformats.org/officeDocument/2006/relationships/image" Target="../media/image40.jpeg"/><Relationship Id="rId4" Type="http://schemas.openxmlformats.org/officeDocument/2006/relationships/hyperlink" Target="https://www.ihrec.ie/download/pdf/equality_in_vet.pdf" TargetMode="External"/></Relationships>
</file>

<file path=ppt/slides/_rels/slide61.xml.rels><?xml version="1.0" encoding="UTF-8" standalone="yes"?>
<Relationships xmlns="http://schemas.openxmlformats.org/package/2006/relationships"><Relationship Id="rId3" Type="http://schemas.openxmlformats.org/officeDocument/2006/relationships/hyperlink" Target="https://www.irishstatutebook.ie/eli/1998/act/21/enacted/en/html" TargetMode="External"/><Relationship Id="rId2" Type="http://schemas.openxmlformats.org/officeDocument/2006/relationships/hyperlink" Target="https://commission.europa.eu/aid-development-cooperation-fundamental-rights/your-rights-eu/know-your-rights/equality_en" TargetMode="External"/><Relationship Id="rId1" Type="http://schemas.openxmlformats.org/officeDocument/2006/relationships/slideLayout" Target="../slideLayouts/slideLayout21.xml"/><Relationship Id="rId4" Type="http://schemas.openxmlformats.org/officeDocument/2006/relationships/hyperlink" Target="https://www.ihrec.ie/app/uploads/2022/08/IHREC-Equal-Status-Rights-Leaflet-WEB.pdf" TargetMode="External"/></Relationships>
</file>

<file path=ppt/slides/_rels/slide6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hyperlink" Target="https://ec.europa.eu/social/main.jsp?catId=166&amp;langId=en" TargetMode="External"/><Relationship Id="rId1" Type="http://schemas.openxmlformats.org/officeDocument/2006/relationships/slideLayout" Target="../slideLayouts/slideLayout31.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hyperlink" Target="https://www.europarl.europa.eu/RegData/etudes/STUD/2016/536345/EPRS_STU(2016)536345_EN.pdf" TargetMode="External"/></Relationships>
</file>

<file path=ppt/slides/_rels/slide63.xml.rels><?xml version="1.0" encoding="UTF-8" standalone="yes"?>
<Relationships xmlns="http://schemas.openxmlformats.org/package/2006/relationships"><Relationship Id="rId3" Type="http://schemas.openxmlformats.org/officeDocument/2006/relationships/hyperlink" Target="https://www.youtube.com/watch?v=5nHTX8Lnles" TargetMode="External"/><Relationship Id="rId2" Type="http://schemas.openxmlformats.org/officeDocument/2006/relationships/hyperlink" Target="https://ec.europa.eu/social/main.jsp?langId=en&amp;catId=1226" TargetMode="External"/><Relationship Id="rId1" Type="http://schemas.openxmlformats.org/officeDocument/2006/relationships/slideLayout" Target="../slideLayouts/slideLayout34.xml"/><Relationship Id="rId4" Type="http://schemas.openxmlformats.org/officeDocument/2006/relationships/image" Target="../media/image44.png"/></Relationships>
</file>

<file path=ppt/slides/_rels/slide64.xml.rels><?xml version="1.0" encoding="UTF-8" standalone="yes"?>
<Relationships xmlns="http://schemas.openxmlformats.org/package/2006/relationships"><Relationship Id="rId3" Type="http://schemas.openxmlformats.org/officeDocument/2006/relationships/hyperlink" Target="https://www.loebleadership.com/insights/diversity-and-inclusion-drives-employee-engagement-and-retention#:~:text=When%20employees%20feel%20that%20their,rates%20and%20lower%20turnover%20costs." TargetMode="External"/><Relationship Id="rId2" Type="http://schemas.openxmlformats.org/officeDocument/2006/relationships/hyperlink" Target="https://www.glassdoor.com/employers/blog/diversity/#:~:text=Job%20seekers%20look%20for%20an,evaluating%20companies%20and%20job%20offers." TargetMode="External"/><Relationship Id="rId1" Type="http://schemas.openxmlformats.org/officeDocument/2006/relationships/slideLayout" Target="../slideLayouts/slideLayout21.xml"/></Relationships>
</file>

<file path=ppt/slides/_rels/slide65.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hyperlink" Target="https://ec.europa.eu/social/main.jsp?catId=738&amp;langId=en&amp;pubId=8047&amp;type=2&amp;furtherPubs=no" TargetMode="External"/><Relationship Id="rId1" Type="http://schemas.openxmlformats.org/officeDocument/2006/relationships/slideLayout" Target="../slideLayouts/slideLayout21.xml"/></Relationships>
</file>

<file path=ppt/slides/_rels/slide66.xml.rels><?xml version="1.0" encoding="UTF-8" standalone="yes"?>
<Relationships xmlns="http://schemas.openxmlformats.org/package/2006/relationships"><Relationship Id="rId8" Type="http://schemas.openxmlformats.org/officeDocument/2006/relationships/hyperlink" Target="https://www.bibb.de/dokumente/pdf/a21_dav_Gesamtuebersicht_Ausbildungsverguetungen_2016_alte_neue_Laender.pdf" TargetMode="External"/><Relationship Id="rId3" Type="http://schemas.openxmlformats.org/officeDocument/2006/relationships/hyperlink" Target="https://www.destatis.de/DE/Publikationen/Thematisch/Arbeitsmarkt/Erwerbstaetige/BerufArbeitsbedingungErwerbstaetigen2010412157004.pdf?__blob=publicationFile" TargetMode="External"/><Relationship Id="rId7" Type="http://schemas.openxmlformats.org/officeDocument/2006/relationships/hyperlink" Target="https://www.cleanenergywire.org/experts/federal-institute-vocational-education-and-training" TargetMode="External"/><Relationship Id="rId2" Type="http://schemas.openxmlformats.org/officeDocument/2006/relationships/hyperlink" Target="https://www.bibb.de/veroeffentlichungen/de/publication/download/8336" TargetMode="External"/><Relationship Id="rId1" Type="http://schemas.openxmlformats.org/officeDocument/2006/relationships/slideLayout" Target="../slideLayouts/slideLayout26.xml"/><Relationship Id="rId6" Type="http://schemas.openxmlformats.org/officeDocument/2006/relationships/hyperlink" Target="https://www.bmbf.de/pub/Berufsbildungsbericht_2016.pdf" TargetMode="External"/><Relationship Id="rId11" Type="http://schemas.openxmlformats.org/officeDocument/2006/relationships/image" Target="../media/image45.jpeg"/><Relationship Id="rId5" Type="http://schemas.openxmlformats.org/officeDocument/2006/relationships/hyperlink" Target="http://www.goinglobal.com/articles/1757/" TargetMode="External"/><Relationship Id="rId10" Type="http://schemas.openxmlformats.org/officeDocument/2006/relationships/hyperlink" Target="https://www.cleanenergywire.org/factsheets/how-germanys-vocational-education-and-training-system-works" TargetMode="External"/><Relationship Id="rId4" Type="http://schemas.openxmlformats.org/officeDocument/2006/relationships/hyperlink" Target="http://www.planet-beruf.de/Termine-Ausbildungsm.2015.0.html" TargetMode="External"/><Relationship Id="rId9" Type="http://schemas.openxmlformats.org/officeDocument/2006/relationships/hyperlink" Target="http://www.make-it-in-germany.com/en/for-qualified-professionals/training-learning/training/vocational-training-in-germany" TargetMode="External"/></Relationships>
</file>

<file path=ppt/slides/_rels/slide67.xml.rels><?xml version="1.0" encoding="UTF-8" standalone="yes"?>
<Relationships xmlns="http://schemas.openxmlformats.org/package/2006/relationships"><Relationship Id="rId3" Type="http://schemas.openxmlformats.org/officeDocument/2006/relationships/hyperlink" Target="https://www.cleanenergywire.org/factsheets/how-germanys-vocational-education-and-training-system-works" TargetMode="External"/><Relationship Id="rId2" Type="http://schemas.openxmlformats.org/officeDocument/2006/relationships/hyperlink" Target="https://www.cedefop.europa.eu/en/tools/vet-in-europe/systems/germany-2019" TargetMode="External"/><Relationship Id="rId1" Type="http://schemas.openxmlformats.org/officeDocument/2006/relationships/slideLayout" Target="../slideLayouts/slideLayout25.xml"/><Relationship Id="rId5" Type="http://schemas.openxmlformats.org/officeDocument/2006/relationships/image" Target="../media/image46.jpeg"/><Relationship Id="rId4" Type="http://schemas.openxmlformats.org/officeDocument/2006/relationships/image" Target="../media/image45.jpeg"/></Relationships>
</file>

<file path=ppt/slides/_rels/slide68.xml.rels><?xml version="1.0" encoding="UTF-8" standalone="yes"?>
<Relationships xmlns="http://schemas.openxmlformats.org/package/2006/relationships"><Relationship Id="rId2" Type="http://schemas.openxmlformats.org/officeDocument/2006/relationships/hyperlink" Target="https://www.platzhirsch-hamburg.de/" TargetMode="External"/><Relationship Id="rId1" Type="http://schemas.openxmlformats.org/officeDocument/2006/relationships/slideLayout" Target="../slideLayouts/slideLayout24.xml"/></Relationships>
</file>

<file path=ppt/slides/_rels/slide69.xml.rels><?xml version="1.0" encoding="UTF-8" standalone="yes"?>
<Relationships xmlns="http://schemas.openxmlformats.org/package/2006/relationships"><Relationship Id="rId3" Type="http://schemas.openxmlformats.org/officeDocument/2006/relationships/hyperlink" Target="https://op.europa.eu/en/publication-detail/-/publication/8bb9471c-c437-11e7-9b01-01aa75ed71a1/language-en" TargetMode="External"/><Relationship Id="rId2" Type="http://schemas.openxmlformats.org/officeDocument/2006/relationships/image" Target="../media/image43.png"/><Relationship Id="rId1" Type="http://schemas.openxmlformats.org/officeDocument/2006/relationships/slideLayout" Target="../slideLayouts/slideLayout31.xml"/><Relationship Id="rId4" Type="http://schemas.openxmlformats.org/officeDocument/2006/relationships/image" Target="../media/image4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71.xml.rels><?xml version="1.0" encoding="UTF-8" standalone="yes"?>
<Relationships xmlns="http://schemas.openxmlformats.org/package/2006/relationships"><Relationship Id="rId8" Type="http://schemas.openxmlformats.org/officeDocument/2006/relationships/image" Target="../media/image51.jpeg"/><Relationship Id="rId13" Type="http://schemas.openxmlformats.org/officeDocument/2006/relationships/image" Target="../media/image52.jpeg"/><Relationship Id="rId3" Type="http://schemas.openxmlformats.org/officeDocument/2006/relationships/hyperlink" Target="https://www.facebook.com/profile.php?id=100092188720908" TargetMode="External"/><Relationship Id="rId7" Type="http://schemas.openxmlformats.org/officeDocument/2006/relationships/image" Target="../media/image50.png"/><Relationship Id="rId12" Type="http://schemas.openxmlformats.org/officeDocument/2006/relationships/hyperlink" Target="https://www.linkedin.com/company/94290387/admin/" TargetMode="External"/><Relationship Id="rId2" Type="http://schemas.openxmlformats.org/officeDocument/2006/relationships/notesSlide" Target="../notesSlides/notesSlide3.xml"/><Relationship Id="rId1" Type="http://schemas.openxmlformats.org/officeDocument/2006/relationships/slideLayout" Target="../slideLayouts/slideLayout38.xml"/><Relationship Id="rId6" Type="http://schemas.openxmlformats.org/officeDocument/2006/relationships/image" Target="../media/image49.svg"/><Relationship Id="rId11" Type="http://schemas.openxmlformats.org/officeDocument/2006/relationships/image" Target="../media/image9.jpeg"/><Relationship Id="rId5" Type="http://schemas.openxmlformats.org/officeDocument/2006/relationships/image" Target="../media/image48.png"/><Relationship Id="rId10" Type="http://schemas.openxmlformats.org/officeDocument/2006/relationships/image" Target="../media/image2.svg"/><Relationship Id="rId4" Type="http://schemas.openxmlformats.org/officeDocument/2006/relationships/hyperlink" Target="https://projectdare.eu/" TargetMode="External"/><Relationship Id="rId9" Type="http://schemas.openxmlformats.org/officeDocument/2006/relationships/image" Target="../media/image1.png"/></Relationships>
</file>

<file path=ppt/slides/_rels/slide8.xml.rels><?xml version="1.0" encoding="UTF-8" standalone="yes"?>
<Relationships xmlns="http://schemas.openxmlformats.org/package/2006/relationships"><Relationship Id="rId2" Type="http://schemas.openxmlformats.org/officeDocument/2006/relationships/hyperlink" Target="https://ec.europa.eu/commfrontoffice/publicopinion/index.cfm" TargetMode="External"/><Relationship Id="rId1" Type="http://schemas.openxmlformats.org/officeDocument/2006/relationships/slideLayout" Target="../slideLayouts/slideLayout24.xml"/></Relationships>
</file>

<file path=ppt/slides/_rels/slide9.xml.rels><?xml version="1.0" encoding="UTF-8" standalone="yes"?>
<Relationships xmlns="http://schemas.openxmlformats.org/package/2006/relationships"><Relationship Id="rId3" Type="http://schemas.openxmlformats.org/officeDocument/2006/relationships/hyperlink" Target="https://abmagazine.accaglobal.com/global/articles/2021/jun/business/smes-and-the-inclusivity-challenge.html" TargetMode="External"/><Relationship Id="rId2" Type="http://schemas.openxmlformats.org/officeDocument/2006/relationships/hyperlink" Target="https://www.weare.ie/TippingPoint2022/12/#zoom=z" TargetMode="Externa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78103E1-DE96-163B-B6CD-61DE167C6143}"/>
            </a:ext>
          </a:extLst>
        </p:cNvPr>
        <p:cNvGrpSpPr/>
        <p:nvPr/>
      </p:nvGrpSpPr>
      <p:grpSpPr>
        <a:xfrm>
          <a:off x="0" y="0"/>
          <a:ext cx="0" cy="0"/>
          <a:chOff x="0" y="0"/>
          <a:chExt cx="0" cy="0"/>
        </a:xfrm>
      </p:grpSpPr>
      <p:pic>
        <p:nvPicPr>
          <p:cNvPr id="14" name="Picture Placeholder 13" descr="A person and a child sitting at a table with a computer&#10;&#10;AI-generated content may be incorrect.">
            <a:extLst>
              <a:ext uri="{FF2B5EF4-FFF2-40B4-BE49-F238E27FC236}">
                <a16:creationId xmlns:a16="http://schemas.microsoft.com/office/drawing/2014/main" id="{87C943B8-D95A-2CA2-601A-E7F59B2B5BFA}"/>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93" b="693"/>
          <a:stretch>
            <a:fillRect/>
          </a:stretch>
        </p:blipFill>
        <p:spPr/>
      </p:pic>
      <p:sp>
        <p:nvSpPr>
          <p:cNvPr id="9" name="Text Placeholder 8">
            <a:extLst>
              <a:ext uri="{FF2B5EF4-FFF2-40B4-BE49-F238E27FC236}">
                <a16:creationId xmlns:a16="http://schemas.microsoft.com/office/drawing/2014/main" id="{EFFE9462-C9EB-4A21-86F2-54CA5F1CFAD3}"/>
              </a:ext>
            </a:extLst>
          </p:cNvPr>
          <p:cNvSpPr>
            <a:spLocks noGrp="1"/>
          </p:cNvSpPr>
          <p:nvPr>
            <p:ph type="body" sz="quarter" idx="19"/>
          </p:nvPr>
        </p:nvSpPr>
        <p:spPr>
          <a:xfrm>
            <a:off x="413491" y="2895812"/>
            <a:ext cx="3311988" cy="533188"/>
          </a:xfrm>
          <a:prstGeom prst="rect">
            <a:avLst/>
          </a:prstGeom>
        </p:spPr>
        <p:txBody>
          <a:bodyPr/>
          <a:lstStyle/>
          <a:p>
            <a:r>
              <a:rPr lang="en-US" sz="3600" b="1" dirty="0"/>
              <a:t>Module 1</a:t>
            </a:r>
          </a:p>
        </p:txBody>
      </p:sp>
      <p:sp>
        <p:nvSpPr>
          <p:cNvPr id="3" name="Text Placeholder 2">
            <a:extLst>
              <a:ext uri="{FF2B5EF4-FFF2-40B4-BE49-F238E27FC236}">
                <a16:creationId xmlns:a16="http://schemas.microsoft.com/office/drawing/2014/main" id="{00933559-0967-0487-07E3-83E5EC1AF75F}"/>
              </a:ext>
            </a:extLst>
          </p:cNvPr>
          <p:cNvSpPr>
            <a:spLocks noGrp="1"/>
          </p:cNvSpPr>
          <p:nvPr>
            <p:ph type="body" sz="quarter" idx="21"/>
          </p:nvPr>
        </p:nvSpPr>
        <p:spPr>
          <a:prstGeom prst="rect">
            <a:avLst/>
          </a:prstGeom>
        </p:spPr>
        <p:txBody>
          <a:bodyPr/>
          <a:lstStyle/>
          <a:p>
            <a:r>
              <a:rPr lang="en-US" dirty="0" err="1"/>
              <a:t>www.</a:t>
            </a:r>
            <a:r>
              <a:rPr lang="en-US" b="1" dirty="0" err="1"/>
              <a:t> projectdare</a:t>
            </a:r>
            <a:r>
              <a:rPr lang="en-US" dirty="0" err="1"/>
              <a:t>.eu</a:t>
            </a:r>
            <a:endParaRPr lang="en-US" dirty="0"/>
          </a:p>
        </p:txBody>
      </p:sp>
      <p:grpSp>
        <p:nvGrpSpPr>
          <p:cNvPr id="2" name="Group 1">
            <a:extLst>
              <a:ext uri="{FF2B5EF4-FFF2-40B4-BE49-F238E27FC236}">
                <a16:creationId xmlns:a16="http://schemas.microsoft.com/office/drawing/2014/main" id="{141E0ABE-4EBD-2AF8-F57C-5689546D1430}"/>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3D929240-AFFA-0A91-B12D-1D75F3774778}"/>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21621E50-D00A-C512-E09E-3C376AAC2A47}"/>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B53C674-2FF9-328E-3769-5620F0D6E4A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pic>
        <p:nvPicPr>
          <p:cNvPr id="10" name="Grafik 63">
            <a:extLst>
              <a:ext uri="{FF2B5EF4-FFF2-40B4-BE49-F238E27FC236}">
                <a16:creationId xmlns:a16="http://schemas.microsoft.com/office/drawing/2014/main" id="{C4C61F3B-6FD7-C5D6-949C-22BDFB8F890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6A450C0D-8DDF-075D-F988-C7CA8D52A738}"/>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16" name="TextBox 15">
            <a:extLst>
              <a:ext uri="{FF2B5EF4-FFF2-40B4-BE49-F238E27FC236}">
                <a16:creationId xmlns:a16="http://schemas.microsoft.com/office/drawing/2014/main" id="{7B2843A8-172E-373F-F9FB-5FD6F219FEDD}"/>
              </a:ext>
            </a:extLst>
          </p:cNvPr>
          <p:cNvSpPr txBox="1"/>
          <p:nvPr/>
        </p:nvSpPr>
        <p:spPr>
          <a:xfrm>
            <a:off x="417468" y="3575304"/>
            <a:ext cx="4219740" cy="2677656"/>
          </a:xfrm>
          <a:prstGeom prst="rect">
            <a:avLst/>
          </a:prstGeom>
          <a:noFill/>
        </p:spPr>
        <p:txBody>
          <a:bodyPr wrap="square" rtlCol="0">
            <a:spAutoFit/>
          </a:bodyPr>
          <a:lstStyle/>
          <a:p>
            <a:r>
              <a:rPr lang="en-IE" sz="2800" b="1" kern="100" dirty="0">
                <a:solidFill>
                  <a:schemeClr val="bg1"/>
                </a:solidFill>
                <a:effectLst/>
                <a:latin typeface="+mn-lt"/>
                <a:ea typeface="Times New Roman" panose="02020603050405020304" pitchFamily="18" charset="0"/>
                <a:cs typeface="Times New Roman" panose="02020603050405020304" pitchFamily="18" charset="0"/>
              </a:rPr>
              <a:t>Part 2 </a:t>
            </a:r>
            <a:r>
              <a:rPr lang="en-IE" sz="2800" b="0" kern="100" dirty="0">
                <a:solidFill>
                  <a:schemeClr val="bg1"/>
                </a:solidFill>
                <a:effectLst/>
                <a:latin typeface="+mn-lt"/>
                <a:ea typeface="Times New Roman" panose="02020603050405020304" pitchFamily="18" charset="0"/>
                <a:cs typeface="Times New Roman" panose="02020603050405020304" pitchFamily="18" charset="0"/>
              </a:rPr>
              <a:t>Need for European SMEs to Become Diverse and Inclusive (D&amp;I) (Overcoming Challenges and Building Competences)</a:t>
            </a:r>
            <a:endParaRPr lang="en-IE" sz="2800" b="0" kern="100" dirty="0">
              <a:solidFill>
                <a:schemeClr val="bg1"/>
              </a:solidFill>
              <a:effectLst/>
              <a:latin typeface="+mn-lt"/>
              <a:ea typeface="Aptos" panose="020B0004020202020204" pitchFamily="34" charset="0"/>
              <a:cs typeface="Times New Roman" panose="02020603050405020304" pitchFamily="18" charset="0"/>
            </a:endParaRPr>
          </a:p>
          <a:p>
            <a:endParaRPr lang="en-IE" sz="2800" dirty="0">
              <a:solidFill>
                <a:schemeClr val="bg1"/>
              </a:solidFill>
            </a:endParaRPr>
          </a:p>
        </p:txBody>
      </p:sp>
    </p:spTree>
    <p:extLst>
      <p:ext uri="{BB962C8B-B14F-4D97-AF65-F5344CB8AC3E}">
        <p14:creationId xmlns:p14="http://schemas.microsoft.com/office/powerpoint/2010/main" val="31474408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C98DD49B-08F9-7D77-51D7-3E26B4955530}"/>
              </a:ext>
            </a:extLst>
          </p:cNvPr>
          <p:cNvSpPr>
            <a:spLocks noGrp="1"/>
          </p:cNvSpPr>
          <p:nvPr>
            <p:ph type="body" sz="quarter" idx="18"/>
          </p:nvPr>
        </p:nvSpPr>
        <p:spPr>
          <a:xfrm>
            <a:off x="798381" y="1743977"/>
            <a:ext cx="10595237" cy="3849918"/>
          </a:xfrm>
        </p:spPr>
        <p:txBody>
          <a:bodyPr/>
          <a:lstStyle/>
          <a:p>
            <a:pPr marL="0" indent="0" algn="ctr"/>
            <a:r>
              <a:rPr lang="en-US" sz="2200" b="1" i="0" dirty="0">
                <a:effectLst/>
                <a:highlight>
                  <a:srgbClr val="FFFFFF"/>
                </a:highlight>
                <a:latin typeface="Playfair Display" panose="00000500000000000000" pitchFamily="2" charset="0"/>
              </a:rPr>
              <a:t>Let’s start with the size of a business or who is the bigger employer. Statistically, when we look at </a:t>
            </a:r>
            <a:r>
              <a:rPr lang="en-US" sz="2200" b="1" i="0" dirty="0" err="1">
                <a:effectLst/>
                <a:highlight>
                  <a:srgbClr val="FFFFFF"/>
                </a:highlight>
                <a:latin typeface="Playfair Display" panose="00000500000000000000" pitchFamily="2" charset="0"/>
              </a:rPr>
              <a:t>organisations</a:t>
            </a:r>
            <a:r>
              <a:rPr lang="en-US" sz="2200" b="1" i="0" dirty="0">
                <a:effectLst/>
                <a:highlight>
                  <a:srgbClr val="FFFFFF"/>
                </a:highlight>
                <a:latin typeface="Playfair Display" panose="00000500000000000000" pitchFamily="2" charset="0"/>
              </a:rPr>
              <a:t>, SMEs are in greater number in comparison to bigger companies and as a result, employ more people vis-a-vis larger businesses.</a:t>
            </a:r>
          </a:p>
          <a:p>
            <a:pPr marL="0" indent="0" algn="ctr"/>
            <a:endParaRPr lang="en-US" sz="1000" b="1" i="0" dirty="0">
              <a:solidFill>
                <a:srgbClr val="003A4E"/>
              </a:solidFill>
              <a:effectLst/>
              <a:highlight>
                <a:srgbClr val="FFFFFF"/>
              </a:highlight>
              <a:latin typeface="Playfair Display" panose="00000500000000000000" pitchFamily="2" charset="0"/>
            </a:endParaRPr>
          </a:p>
          <a:p>
            <a:pPr marL="0" indent="0"/>
            <a:r>
              <a:rPr lang="en-US" sz="2200" b="0" i="0" dirty="0">
                <a:solidFill>
                  <a:srgbClr val="474747"/>
                </a:solidFill>
                <a:effectLst/>
                <a:highlight>
                  <a:srgbClr val="FFFFFF"/>
                </a:highlight>
                <a:latin typeface="Google Sans"/>
              </a:rPr>
              <a:t>If we look at </a:t>
            </a:r>
            <a:r>
              <a:rPr lang="en-US" sz="2200" b="1" i="0" dirty="0">
                <a:solidFill>
                  <a:schemeClr val="bg1"/>
                </a:solidFill>
                <a:effectLst/>
                <a:highlight>
                  <a:srgbClr val="05AAA3"/>
                </a:highlight>
                <a:latin typeface="Google Sans"/>
              </a:rPr>
              <a:t>Ireland</a:t>
            </a:r>
            <a:r>
              <a:rPr lang="en-US" sz="2200" b="0" i="0" dirty="0">
                <a:solidFill>
                  <a:srgbClr val="474747"/>
                </a:solidFill>
                <a:effectLst/>
                <a:highlight>
                  <a:srgbClr val="FFFFFF"/>
                </a:highlight>
                <a:latin typeface="Google Sans"/>
              </a:rPr>
              <a:t>, </a:t>
            </a:r>
            <a:r>
              <a:rPr lang="en-US" sz="2200" b="1" i="0" dirty="0">
                <a:solidFill>
                  <a:srgbClr val="474747"/>
                </a:solidFill>
                <a:effectLst/>
                <a:highlight>
                  <a:srgbClr val="FFFFFF"/>
                </a:highlight>
                <a:latin typeface="Google Sans"/>
              </a:rPr>
              <a:t>SMEs make up </a:t>
            </a:r>
            <a:r>
              <a:rPr lang="en-US" sz="2200" b="1" dirty="0">
                <a:solidFill>
                  <a:srgbClr val="474747"/>
                </a:solidFill>
                <a:highlight>
                  <a:srgbClr val="FFFFFF"/>
                </a:highlight>
                <a:latin typeface="Google Sans"/>
              </a:rPr>
              <a:t>99% </a:t>
            </a:r>
            <a:r>
              <a:rPr lang="en-US" sz="2200" b="1" i="0" dirty="0">
                <a:solidFill>
                  <a:srgbClr val="474747"/>
                </a:solidFill>
                <a:effectLst/>
                <a:highlight>
                  <a:srgbClr val="FFFFFF"/>
                </a:highlight>
                <a:latin typeface="Google Sans"/>
              </a:rPr>
              <a:t>of all Irish businesses</a:t>
            </a:r>
            <a:r>
              <a:rPr lang="en-US" sz="2200" b="0" i="0" dirty="0">
                <a:solidFill>
                  <a:srgbClr val="474747"/>
                </a:solidFill>
                <a:effectLst/>
                <a:highlight>
                  <a:srgbClr val="FFFFFF"/>
                </a:highlight>
                <a:latin typeface="Google Sans"/>
              </a:rPr>
              <a:t>. </a:t>
            </a:r>
            <a:r>
              <a:rPr lang="en-US" sz="2200" b="0" i="0" dirty="0">
                <a:solidFill>
                  <a:srgbClr val="1F1F1F"/>
                </a:solidFill>
                <a:effectLst/>
                <a:highlight>
                  <a:srgbClr val="FFFFFF"/>
                </a:highlight>
                <a:latin typeface="Google Sans"/>
              </a:rPr>
              <a:t>In 2023, there were approximately </a:t>
            </a:r>
            <a:r>
              <a:rPr lang="en-US" sz="2200" b="0" i="0" dirty="0">
                <a:solidFill>
                  <a:srgbClr val="040C28"/>
                </a:solidFill>
                <a:effectLst/>
                <a:latin typeface="Google Sans"/>
              </a:rPr>
              <a:t>1.17 million</a:t>
            </a:r>
            <a:r>
              <a:rPr lang="en-US" sz="2200" b="0" i="0" dirty="0">
                <a:solidFill>
                  <a:srgbClr val="1F1F1F"/>
                </a:solidFill>
                <a:effectLst/>
                <a:highlight>
                  <a:srgbClr val="FFFFFF"/>
                </a:highlight>
                <a:latin typeface="Google Sans"/>
              </a:rPr>
              <a:t> people employed by SMEs in Ireland, Micro-sized enterprises (0-9) employed 420,603 people, small-sized businesses (10-49) employed 414,983 people, while medium ones (50-249 employees) employed around 334,046. (</a:t>
            </a:r>
            <a:r>
              <a:rPr lang="en-US" sz="2200" b="0" i="0" dirty="0">
                <a:solidFill>
                  <a:srgbClr val="1F1F1F"/>
                </a:solidFill>
                <a:effectLst/>
                <a:highlight>
                  <a:srgbClr val="FFFFFF"/>
                </a:highlight>
                <a:latin typeface="Google Sans"/>
                <a:hlinkClick r:id="rId2"/>
              </a:rPr>
              <a:t>Source</a:t>
            </a:r>
            <a:r>
              <a:rPr lang="en-US" sz="2200" b="0" i="0" dirty="0">
                <a:solidFill>
                  <a:srgbClr val="1F1F1F"/>
                </a:solidFill>
                <a:effectLst/>
                <a:highlight>
                  <a:srgbClr val="FFFFFF"/>
                </a:highlight>
                <a:latin typeface="Google Sans"/>
              </a:rPr>
              <a:t>)</a:t>
            </a:r>
          </a:p>
          <a:p>
            <a:pPr marL="0" indent="0"/>
            <a:r>
              <a:rPr lang="en-US" sz="2200" b="1" dirty="0">
                <a:solidFill>
                  <a:schemeClr val="bg1"/>
                </a:solidFill>
                <a:highlight>
                  <a:srgbClr val="1C94CA"/>
                </a:highlight>
                <a:latin typeface="Google Sans"/>
              </a:rPr>
              <a:t>Polish</a:t>
            </a:r>
            <a:r>
              <a:rPr lang="en-US" sz="2200" dirty="0">
                <a:solidFill>
                  <a:schemeClr val="bg1"/>
                </a:solidFill>
                <a:highlight>
                  <a:srgbClr val="1C94CA"/>
                </a:highlight>
                <a:latin typeface="Google Sans"/>
              </a:rPr>
              <a:t> </a:t>
            </a:r>
            <a:r>
              <a:rPr lang="en-US" sz="2200" b="1" dirty="0">
                <a:solidFill>
                  <a:srgbClr val="1F1F1F"/>
                </a:solidFill>
                <a:highlight>
                  <a:srgbClr val="FFFFFF"/>
                </a:highlight>
                <a:latin typeface="Google Sans"/>
              </a:rPr>
              <a:t>SMEs generated 67.1% of total employment </a:t>
            </a:r>
            <a:r>
              <a:rPr lang="en-US" sz="2200" dirty="0">
                <a:solidFill>
                  <a:srgbClr val="1F1F1F"/>
                </a:solidFill>
                <a:highlight>
                  <a:srgbClr val="FFFFFF"/>
                </a:highlight>
                <a:latin typeface="Google Sans"/>
              </a:rPr>
              <a:t>in the Polish economy in 2018, similar to the EU average. Polish SMEs employed </a:t>
            </a:r>
            <a:r>
              <a:rPr lang="en-US" sz="2200" dirty="0" err="1">
                <a:solidFill>
                  <a:srgbClr val="1F1F1F"/>
                </a:solidFill>
                <a:highlight>
                  <a:srgbClr val="FFFFFF"/>
                </a:highlight>
                <a:latin typeface="Google Sans"/>
              </a:rPr>
              <a:t>approx</a:t>
            </a:r>
            <a:r>
              <a:rPr lang="en-US" sz="2200" dirty="0">
                <a:solidFill>
                  <a:srgbClr val="1F1F1F"/>
                </a:solidFill>
                <a:highlight>
                  <a:srgbClr val="FFFFFF"/>
                </a:highlight>
                <a:latin typeface="Google Sans"/>
              </a:rPr>
              <a:t> 3.5m people, compared with the EU average of 3.9m In 2014-2018, overall SME value added increased by 26.3%, while in large firms the rise was 23.2%.</a:t>
            </a:r>
            <a:br>
              <a:rPr lang="en-US" sz="2200" dirty="0">
                <a:solidFill>
                  <a:srgbClr val="1F1F1F"/>
                </a:solidFill>
                <a:highlight>
                  <a:srgbClr val="FFFFFF"/>
                </a:highlight>
                <a:latin typeface="Google Sans"/>
              </a:rPr>
            </a:br>
            <a:br>
              <a:rPr lang="en-US" sz="2200" dirty="0">
                <a:effectLst/>
              </a:rPr>
            </a:br>
            <a:br>
              <a:rPr lang="en-US" sz="2200" dirty="0">
                <a:effectLst/>
              </a:rPr>
            </a:br>
            <a:endParaRPr lang="en-IE" sz="2200" dirty="0"/>
          </a:p>
        </p:txBody>
      </p:sp>
      <p:sp>
        <p:nvSpPr>
          <p:cNvPr id="12" name="Text Placeholder 11">
            <a:extLst>
              <a:ext uri="{FF2B5EF4-FFF2-40B4-BE49-F238E27FC236}">
                <a16:creationId xmlns:a16="http://schemas.microsoft.com/office/drawing/2014/main" id="{CE07DBBA-CD7B-B785-8E8F-86B2919D6BC5}"/>
              </a:ext>
            </a:extLst>
          </p:cNvPr>
          <p:cNvSpPr>
            <a:spLocks noGrp="1"/>
          </p:cNvSpPr>
          <p:nvPr>
            <p:ph type="body" sz="quarter" idx="16"/>
          </p:nvPr>
        </p:nvSpPr>
        <p:spPr>
          <a:xfrm>
            <a:off x="798381" y="485558"/>
            <a:ext cx="10595237" cy="803654"/>
          </a:xfrm>
        </p:spPr>
        <p:txBody>
          <a:bodyPr/>
          <a:lstStyle/>
          <a:p>
            <a:pPr algn="ctr"/>
            <a:r>
              <a:rPr lang="en-IE" b="0" dirty="0">
                <a:solidFill>
                  <a:srgbClr val="0872B5"/>
                </a:solidFill>
              </a:rPr>
              <a:t>SMEs Believe they are too Small to be Inclusive </a:t>
            </a:r>
            <a:r>
              <a:rPr lang="en-IE" b="0" dirty="0"/>
              <a:t>But…SMEs Are the Largest Employers in Europe </a:t>
            </a:r>
          </a:p>
        </p:txBody>
      </p:sp>
    </p:spTree>
    <p:extLst>
      <p:ext uri="{BB962C8B-B14F-4D97-AF65-F5344CB8AC3E}">
        <p14:creationId xmlns:p14="http://schemas.microsoft.com/office/powerpoint/2010/main" val="37233338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CC5F367-ADFF-73CC-A776-414723042911}"/>
              </a:ext>
            </a:extLst>
          </p:cNvPr>
          <p:cNvSpPr>
            <a:spLocks noGrp="1"/>
          </p:cNvSpPr>
          <p:nvPr>
            <p:ph type="body" sz="quarter" idx="13"/>
          </p:nvPr>
        </p:nvSpPr>
        <p:spPr>
          <a:xfrm>
            <a:off x="5845897" y="2635755"/>
            <a:ext cx="6010275" cy="3933558"/>
          </a:xfrm>
          <a:solidFill>
            <a:srgbClr val="0872B5"/>
          </a:solidFill>
        </p:spPr>
        <p:txBody>
          <a:bodyPr>
            <a:noAutofit/>
          </a:bodyPr>
          <a:lstStyle/>
          <a:p>
            <a:r>
              <a:rPr lang="en-US" sz="3200" b="1" i="0" dirty="0">
                <a:effectLst/>
                <a:latin typeface="caecilia-std-italic"/>
              </a:rPr>
              <a:t>DARE Attends the Need that SMEs Need a Different Kind of D&amp;I Approach to Larger Companies</a:t>
            </a:r>
          </a:p>
          <a:p>
            <a:r>
              <a:rPr lang="en-US" sz="3200" b="0" i="0" dirty="0">
                <a:effectLst/>
                <a:latin typeface="caecilia-std-italic"/>
              </a:rPr>
              <a:t>The kind of diversity championed by listed public and large private companies is not relevant for the vast majority of SMEs.</a:t>
            </a:r>
          </a:p>
          <a:p>
            <a:endParaRPr lang="en-IE" sz="3200" dirty="0"/>
          </a:p>
        </p:txBody>
      </p:sp>
      <p:pic>
        <p:nvPicPr>
          <p:cNvPr id="8" name="Picture Placeholder 7" descr="A couple of women standing together&#10;&#10;Description automatically generated">
            <a:extLst>
              <a:ext uri="{FF2B5EF4-FFF2-40B4-BE49-F238E27FC236}">
                <a16:creationId xmlns:a16="http://schemas.microsoft.com/office/drawing/2014/main" id="{B1DF80CF-4D65-8600-0B5D-2A364553177A}"/>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22" r="16622"/>
          <a:stretch>
            <a:fillRect/>
          </a:stretch>
        </p:blipFill>
        <p:spPr/>
      </p:pic>
      <p:sp>
        <p:nvSpPr>
          <p:cNvPr id="2" name="TextBox 1">
            <a:extLst>
              <a:ext uri="{FF2B5EF4-FFF2-40B4-BE49-F238E27FC236}">
                <a16:creationId xmlns:a16="http://schemas.microsoft.com/office/drawing/2014/main" id="{BE6E4D79-5D50-87F3-FADE-CE5137D65FD2}"/>
              </a:ext>
            </a:extLst>
          </p:cNvPr>
          <p:cNvSpPr txBox="1"/>
          <p:nvPr/>
        </p:nvSpPr>
        <p:spPr>
          <a:xfrm>
            <a:off x="6096000" y="450541"/>
            <a:ext cx="4886325" cy="2185214"/>
          </a:xfrm>
          <a:prstGeom prst="rect">
            <a:avLst/>
          </a:prstGeom>
          <a:noFill/>
        </p:spPr>
        <p:txBody>
          <a:bodyPr wrap="square" rtlCol="0">
            <a:spAutoFit/>
          </a:bodyPr>
          <a:lstStyle/>
          <a:p>
            <a:pPr algn="ctr"/>
            <a:r>
              <a:rPr lang="en-US" sz="2800" b="1" i="0" dirty="0">
                <a:effectLst/>
                <a:highlight>
                  <a:srgbClr val="FFFFFF"/>
                </a:highlight>
                <a:latin typeface="Playfair Display" panose="00000500000000000000" pitchFamily="2" charset="0"/>
              </a:rPr>
              <a:t>“We are a micro or SME and cannot afford to implement change for diversity like bigger companies.”  </a:t>
            </a:r>
            <a:r>
              <a:rPr lang="en-US" sz="2800" i="0" dirty="0">
                <a:effectLst/>
                <a:highlight>
                  <a:srgbClr val="FFFFFF"/>
                </a:highlight>
                <a:latin typeface="Playfair Display" panose="00000500000000000000" pitchFamily="2" charset="0"/>
              </a:rPr>
              <a:t>(</a:t>
            </a:r>
            <a:r>
              <a:rPr lang="en-US" sz="2800" i="0" dirty="0">
                <a:effectLst/>
                <a:highlight>
                  <a:srgbClr val="FFFFFF"/>
                </a:highlight>
                <a:latin typeface="Playfair Display" panose="00000500000000000000" pitchFamily="2" charset="0"/>
                <a:hlinkClick r:id="rId3">
                  <a:extLst>
                    <a:ext uri="{A12FA001-AC4F-418D-AE19-62706E023703}">
                      <ahyp:hlinkClr xmlns:ahyp="http://schemas.microsoft.com/office/drawing/2018/hyperlinkcolor" val="tx"/>
                    </a:ext>
                  </a:extLst>
                </a:hlinkClick>
              </a:rPr>
              <a:t>Source</a:t>
            </a:r>
            <a:r>
              <a:rPr lang="en-US" sz="2800" i="0" dirty="0">
                <a:effectLst/>
                <a:highlight>
                  <a:srgbClr val="FFFFFF"/>
                </a:highlight>
                <a:latin typeface="Playfair Display" panose="00000500000000000000" pitchFamily="2" charset="0"/>
              </a:rPr>
              <a:t>)</a:t>
            </a:r>
          </a:p>
          <a:p>
            <a:pPr algn="ctr"/>
            <a:endParaRPr lang="en-IE" sz="2400" dirty="0"/>
          </a:p>
        </p:txBody>
      </p:sp>
    </p:spTree>
    <p:extLst>
      <p:ext uri="{BB962C8B-B14F-4D97-AF65-F5344CB8AC3E}">
        <p14:creationId xmlns:p14="http://schemas.microsoft.com/office/powerpoint/2010/main" val="28472081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C93296-861A-4A37-88C0-FA133FC0476C}"/>
              </a:ext>
            </a:extLst>
          </p:cNvPr>
          <p:cNvSpPr>
            <a:spLocks noGrp="1"/>
          </p:cNvSpPr>
          <p:nvPr>
            <p:ph type="body" sz="quarter" idx="18"/>
          </p:nvPr>
        </p:nvSpPr>
        <p:spPr>
          <a:xfrm>
            <a:off x="698238" y="1344723"/>
            <a:ext cx="10795521" cy="3849918"/>
          </a:xfrm>
        </p:spPr>
        <p:txBody>
          <a:bodyPr/>
          <a:lstStyle/>
          <a:p>
            <a:pPr marL="342900" indent="-342900">
              <a:buFont typeface="Arial" panose="020B0604020202020204" pitchFamily="34" charset="0"/>
              <a:buChar char="•"/>
            </a:pPr>
            <a:r>
              <a:rPr lang="en-IE" sz="2200" b="1" dirty="0">
                <a:solidFill>
                  <a:srgbClr val="DF4625"/>
                </a:solidFill>
              </a:rPr>
              <a:t>No Policies </a:t>
            </a:r>
            <a:r>
              <a:rPr lang="en-IE" sz="2200" b="1" dirty="0"/>
              <a:t>(Not Considered = No D&amp;I Policy) </a:t>
            </a:r>
            <a:r>
              <a:rPr lang="en-US" sz="2200" dirty="0"/>
              <a:t>When SMEs don’t consider other diversities, they lack policies of inclusion. With no policy, there is no system, process and values in place to give guidance on how to recruit, onboard or integrate new team members successfully.</a:t>
            </a:r>
            <a:endParaRPr lang="en-IE" sz="2200" dirty="0"/>
          </a:p>
          <a:p>
            <a:pPr marL="342900" indent="-342900" algn="l">
              <a:buFont typeface="Arial" panose="020B0604020202020204" pitchFamily="34" charset="0"/>
              <a:buChar char="•"/>
            </a:pPr>
            <a:r>
              <a:rPr lang="en-IE" sz="2200" b="1" dirty="0">
                <a:solidFill>
                  <a:srgbClr val="DF4625"/>
                </a:solidFill>
              </a:rPr>
              <a:t>No Documentation </a:t>
            </a:r>
            <a:r>
              <a:rPr lang="en-IE" sz="2200" b="1" dirty="0"/>
              <a:t>(No Guidance = No Understanding) </a:t>
            </a:r>
            <a:r>
              <a:rPr lang="en-US" sz="2200" dirty="0"/>
              <a:t>When there is no policy or procedure manual there is no D&amp;I information to circulate among management and staff. There are no standards of communication streamlined into offices or workrooms on how to manage D&amp;I like you would have safety procedures or policies on sexual harassment.</a:t>
            </a:r>
          </a:p>
          <a:p>
            <a:pPr marL="342900" indent="-342900" algn="l">
              <a:buFont typeface="Arial" panose="020B0604020202020204" pitchFamily="34" charset="0"/>
              <a:buChar char="•"/>
            </a:pPr>
            <a:r>
              <a:rPr lang="en-IE" sz="2200" b="1" dirty="0">
                <a:solidFill>
                  <a:srgbClr val="DF4625"/>
                </a:solidFill>
              </a:rPr>
              <a:t>Lack of Experience </a:t>
            </a:r>
            <a:r>
              <a:rPr lang="en-IE" sz="2200" b="1" dirty="0"/>
              <a:t>(Lack of Knowledge = HR Not Meeting Legal Obligations) </a:t>
            </a:r>
            <a:r>
              <a:rPr lang="en-US" sz="2200" dirty="0"/>
              <a:t>Human resources might be unfamiliar with the concept of D&amp;I and the now more common neurodiversity; as a result, they don’t know how to provide training to management and team members, and they lack the understanding to be able to provide reasonable accommodations and to ensure they meet business legal requirements.</a:t>
            </a:r>
          </a:p>
        </p:txBody>
      </p:sp>
      <p:sp>
        <p:nvSpPr>
          <p:cNvPr id="3" name="Text Placeholder 2">
            <a:extLst>
              <a:ext uri="{FF2B5EF4-FFF2-40B4-BE49-F238E27FC236}">
                <a16:creationId xmlns:a16="http://schemas.microsoft.com/office/drawing/2014/main" id="{F66C48B8-A788-033E-A412-F2FC5A3AF96C}"/>
              </a:ext>
            </a:extLst>
          </p:cNvPr>
          <p:cNvSpPr>
            <a:spLocks noGrp="1"/>
          </p:cNvSpPr>
          <p:nvPr>
            <p:ph type="body" sz="quarter" idx="16"/>
          </p:nvPr>
        </p:nvSpPr>
        <p:spPr>
          <a:xfrm>
            <a:off x="798381" y="541069"/>
            <a:ext cx="10595237" cy="803654"/>
          </a:xfrm>
        </p:spPr>
        <p:txBody>
          <a:bodyPr/>
          <a:lstStyle/>
          <a:p>
            <a:pPr algn="ctr"/>
            <a:r>
              <a:rPr lang="en-IE" sz="3200" b="1" dirty="0">
                <a:solidFill>
                  <a:srgbClr val="702E8C"/>
                </a:solidFill>
              </a:rPr>
              <a:t>Let’s Try and Identify The Main Issues and Plug Some Leaks</a:t>
            </a:r>
          </a:p>
          <a:p>
            <a:endParaRPr lang="en-IE" sz="3200" dirty="0">
              <a:solidFill>
                <a:srgbClr val="702E8C"/>
              </a:solidFill>
            </a:endParaRPr>
          </a:p>
        </p:txBody>
      </p:sp>
      <p:sp>
        <p:nvSpPr>
          <p:cNvPr id="4" name="TextBox 3">
            <a:extLst>
              <a:ext uri="{FF2B5EF4-FFF2-40B4-BE49-F238E27FC236}">
                <a16:creationId xmlns:a16="http://schemas.microsoft.com/office/drawing/2014/main" id="{2256D1FE-7986-E24D-324D-C7D3B0C959E2}"/>
              </a:ext>
            </a:extLst>
          </p:cNvPr>
          <p:cNvSpPr txBox="1"/>
          <p:nvPr/>
        </p:nvSpPr>
        <p:spPr>
          <a:xfrm>
            <a:off x="1086927" y="5628963"/>
            <a:ext cx="5969479" cy="369332"/>
          </a:xfrm>
          <a:prstGeom prst="rect">
            <a:avLst/>
          </a:prstGeom>
          <a:noFill/>
        </p:spPr>
        <p:txBody>
          <a:bodyPr wrap="square" rtlCol="0">
            <a:spAutoFit/>
          </a:bodyPr>
          <a:lstStyle/>
          <a:p>
            <a:r>
              <a:rPr lang="en-IE" dirty="0"/>
              <a:t>Source </a:t>
            </a:r>
            <a:r>
              <a:rPr lang="en-IE" dirty="0">
                <a:hlinkClick r:id="rId2"/>
              </a:rPr>
              <a:t>Joseph Muskat Neurodiversity Consulting</a:t>
            </a:r>
            <a:endParaRPr lang="en-IE" dirty="0"/>
          </a:p>
        </p:txBody>
      </p:sp>
    </p:spTree>
    <p:extLst>
      <p:ext uri="{BB962C8B-B14F-4D97-AF65-F5344CB8AC3E}">
        <p14:creationId xmlns:p14="http://schemas.microsoft.com/office/powerpoint/2010/main" val="11178929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C93296-861A-4A37-88C0-FA133FC0476C}"/>
              </a:ext>
            </a:extLst>
          </p:cNvPr>
          <p:cNvSpPr>
            <a:spLocks noGrp="1"/>
          </p:cNvSpPr>
          <p:nvPr>
            <p:ph type="body" sz="quarter" idx="18"/>
          </p:nvPr>
        </p:nvSpPr>
        <p:spPr>
          <a:xfrm>
            <a:off x="388190" y="469913"/>
            <a:ext cx="11317856" cy="3849918"/>
          </a:xfrm>
        </p:spPr>
        <p:txBody>
          <a:bodyPr/>
          <a:lstStyle/>
          <a:p>
            <a:pPr marL="342900" indent="-342900">
              <a:buFont typeface="Arial" panose="020B0604020202020204" pitchFamily="34" charset="0"/>
              <a:buChar char="•"/>
            </a:pPr>
            <a:r>
              <a:rPr lang="en-US" sz="2200" b="1" dirty="0">
                <a:solidFill>
                  <a:srgbClr val="DF4625"/>
                </a:solidFill>
              </a:rPr>
              <a:t>Being Binary: </a:t>
            </a:r>
            <a:r>
              <a:rPr lang="en-US" sz="2200" b="1" dirty="0"/>
              <a:t>(No Flexibility to Work Approaches = Unproductivity) </a:t>
            </a:r>
            <a:r>
              <a:rPr lang="en-US" sz="2200" dirty="0"/>
              <a:t>Business owners and managers tend to be very binary; they have a zero-tolerance approach towards any </a:t>
            </a:r>
            <a:r>
              <a:rPr lang="en-US" sz="2200" dirty="0" err="1"/>
              <a:t>behaviour</a:t>
            </a:r>
            <a:r>
              <a:rPr lang="en-US" sz="2200" dirty="0"/>
              <a:t> outside their understanding. When individuals think or work differently, they see this as unproductive and unacceptable </a:t>
            </a:r>
            <a:r>
              <a:rPr lang="en-US" sz="2200" dirty="0" err="1"/>
              <a:t>behaviour</a:t>
            </a:r>
            <a:r>
              <a:rPr lang="en-US" sz="2200" dirty="0"/>
              <a:t> instead of being open to diversity and being flexible and welcoming to a different ways of thinking and doing things better.</a:t>
            </a:r>
          </a:p>
          <a:p>
            <a:pPr marL="342900" indent="-342900">
              <a:buFont typeface="Arial" panose="020B0604020202020204" pitchFamily="34" charset="0"/>
              <a:buChar char="•"/>
            </a:pPr>
            <a:r>
              <a:rPr lang="en-US" sz="2200" b="1" dirty="0">
                <a:solidFill>
                  <a:srgbClr val="DF4625"/>
                </a:solidFill>
              </a:rPr>
              <a:t>Generalist: </a:t>
            </a:r>
            <a:r>
              <a:rPr lang="en-US" sz="2200" b="1" dirty="0"/>
              <a:t>(Not Focusing on Employee’s Strengths = Not Getting the Best From Employees) </a:t>
            </a:r>
            <a:r>
              <a:rPr lang="en-US" sz="2200" dirty="0"/>
              <a:t>Businesses tend to hire first a ‘Jack of all trades’, or a candidate for one profession but are expected to go above and beyond their skill set and a master of none. This is challenging e.g., for neurodiverse, who are highest functioning </a:t>
            </a:r>
            <a:r>
              <a:rPr lang="en-US" sz="2200" dirty="0" err="1"/>
              <a:t>specialising</a:t>
            </a:r>
            <a:r>
              <a:rPr lang="en-US" sz="2200" dirty="0"/>
              <a:t> in an area based on their strengths, how they think, perform, and manage tasks. Employers or managers often reprimand or resent them for not doing everything and they end up being stressed, overloaded and often leave.</a:t>
            </a:r>
          </a:p>
          <a:p>
            <a:pPr marL="342900" indent="-342900">
              <a:buFont typeface="Arial" panose="020B0604020202020204" pitchFamily="34" charset="0"/>
              <a:buChar char="•"/>
            </a:pPr>
            <a:r>
              <a:rPr lang="en-US" sz="2200" b="1" dirty="0">
                <a:solidFill>
                  <a:srgbClr val="DF4625"/>
                </a:solidFill>
              </a:rPr>
              <a:t>Reasonable accommodations: </a:t>
            </a:r>
            <a:r>
              <a:rPr lang="en-US" sz="2200" b="1" dirty="0"/>
              <a:t>(Costs too Much = Often No Investment Needed)</a:t>
            </a:r>
            <a:r>
              <a:rPr lang="en-US" sz="2200" dirty="0"/>
              <a:t>Employers often assume it is too expensive to provide the tools for diverse people to perform well at their jobs. It often costs nothing. Many diverse individuals have the tools they need and just require permission to use those tools on the job. Often it is not about investing in tools but investing in creating the conditions they need, such as a quiet room to de-stress, being flexible with breaks or being able to delegate some tasks so they can specialize in what they are good at.</a:t>
            </a:r>
          </a:p>
          <a:p>
            <a:pPr marL="342900" indent="-342900">
              <a:buFont typeface="Arial" panose="020B0604020202020204" pitchFamily="34" charset="0"/>
              <a:buChar char="•"/>
            </a:pPr>
            <a:endParaRPr lang="en-US" b="0" i="0" dirty="0">
              <a:solidFill>
                <a:srgbClr val="003A4E"/>
              </a:solidFill>
              <a:effectLst/>
              <a:highlight>
                <a:srgbClr val="FFFFFF"/>
              </a:highlight>
              <a:latin typeface="Playfair Display" panose="00000500000000000000" pitchFamily="2" charset="0"/>
            </a:endParaRPr>
          </a:p>
        </p:txBody>
      </p:sp>
    </p:spTree>
    <p:extLst>
      <p:ext uri="{BB962C8B-B14F-4D97-AF65-F5344CB8AC3E}">
        <p14:creationId xmlns:p14="http://schemas.microsoft.com/office/powerpoint/2010/main" val="27867833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5C93296-861A-4A37-88C0-FA133FC0476C}"/>
              </a:ext>
            </a:extLst>
          </p:cNvPr>
          <p:cNvSpPr>
            <a:spLocks noGrp="1"/>
          </p:cNvSpPr>
          <p:nvPr>
            <p:ph type="body" sz="quarter" idx="18"/>
          </p:nvPr>
        </p:nvSpPr>
        <p:spPr>
          <a:xfrm>
            <a:off x="651732" y="490672"/>
            <a:ext cx="11157830" cy="3849918"/>
          </a:xfrm>
        </p:spPr>
        <p:txBody>
          <a:bodyPr/>
          <a:lstStyle/>
          <a:p>
            <a:pPr marL="342900" indent="-342900">
              <a:buFont typeface="Arial" panose="020B0604020202020204" pitchFamily="34" charset="0"/>
              <a:buChar char="•"/>
            </a:pPr>
            <a:r>
              <a:rPr lang="en-US" sz="2200" b="1" dirty="0">
                <a:solidFill>
                  <a:srgbClr val="DF4625"/>
                </a:solidFill>
              </a:rPr>
              <a:t>Awareness &amp; Skills development: </a:t>
            </a:r>
            <a:r>
              <a:rPr lang="en-US" sz="2200" b="1" dirty="0"/>
              <a:t>(No Skills or Understanding = Default to Remain Binary) </a:t>
            </a:r>
            <a:r>
              <a:rPr lang="en-US" sz="2200" dirty="0"/>
              <a:t>With no direct company D&amp;I policy, documentation and lack of experience from human resources, then it is understandable that, by default, businesses are very binary. The D&amp;I policy and manual create </a:t>
            </a:r>
            <a:r>
              <a:rPr lang="en-US" sz="2200" b="1" dirty="0"/>
              <a:t>awareness; spread the message</a:t>
            </a:r>
            <a:r>
              <a:rPr lang="en-US" sz="2200" dirty="0"/>
              <a:t>, and set the </a:t>
            </a:r>
            <a:r>
              <a:rPr lang="en-US" sz="2200" b="1" dirty="0"/>
              <a:t>tone, culture and standards </a:t>
            </a:r>
            <a:r>
              <a:rPr lang="en-US" sz="2200" dirty="0"/>
              <a:t>of how to implement and the skills and training needed at all levels. How to manage teams and how employees and fellow team members can work together.</a:t>
            </a:r>
          </a:p>
          <a:p>
            <a:pPr marL="0" indent="0"/>
            <a:r>
              <a:rPr lang="en-US" sz="2800" b="1" dirty="0">
                <a:solidFill>
                  <a:srgbClr val="702E8C"/>
                </a:solidFill>
              </a:rPr>
              <a:t>How to Start Plugging the Leaks!</a:t>
            </a:r>
          </a:p>
          <a:p>
            <a:pPr marL="342900" indent="-342900">
              <a:buFont typeface="Arial" panose="020B0604020202020204" pitchFamily="34" charset="0"/>
              <a:buChar char="•"/>
            </a:pPr>
            <a:r>
              <a:rPr lang="en-US" sz="2200" b="1" dirty="0">
                <a:solidFill>
                  <a:srgbClr val="702E8C"/>
                </a:solidFill>
              </a:rPr>
              <a:t>(Employees First = Customers Follow and Business Grows) </a:t>
            </a:r>
            <a:r>
              <a:rPr lang="en-US" sz="2200" dirty="0"/>
              <a:t>One of the best ways to grow a business is by putting your employees first. They will be more effective in their job when they feel included, heard, upskilled and valued. Employees deal with your clients, they feel and see this, and in return, they want to continue to do business with a business that cares about their employees which ultimately reflects how they care about their customers.</a:t>
            </a:r>
          </a:p>
          <a:p>
            <a:pPr marL="342900" indent="-342900">
              <a:buFont typeface="Arial" panose="020B0604020202020204" pitchFamily="34" charset="0"/>
              <a:buChar char="•"/>
            </a:pPr>
            <a:r>
              <a:rPr lang="en-US" sz="2200" dirty="0"/>
              <a:t>Follow this section as a road map to becoming inclusive by starting with a D&amp;I policy, this will allow your employees to feel safe, able to express ideas and values, and focus on their strengths. Hire new talent that may potentially think outside the box, they may have overcome barriers in other jobs. As a result, productivity and innovation increase, which of course means that your potential for profits increasing is greater.</a:t>
            </a:r>
            <a:br>
              <a:rPr lang="en-US" b="1" dirty="0">
                <a:solidFill>
                  <a:srgbClr val="FFFFFF"/>
                </a:solidFill>
                <a:effectLst/>
                <a:latin typeface="Playfair Display" panose="00000500000000000000" pitchFamily="2" charset="0"/>
              </a:rPr>
            </a:br>
            <a:endParaRPr lang="en-US" b="0" i="0" dirty="0">
              <a:solidFill>
                <a:srgbClr val="003A4E"/>
              </a:solidFill>
              <a:effectLst/>
              <a:highlight>
                <a:srgbClr val="FFFFFF"/>
              </a:highlight>
              <a:latin typeface="Playfair Display" panose="00000500000000000000" pitchFamily="2" charset="0"/>
            </a:endParaRPr>
          </a:p>
        </p:txBody>
      </p:sp>
    </p:spTree>
    <p:extLst>
      <p:ext uri="{BB962C8B-B14F-4D97-AF65-F5344CB8AC3E}">
        <p14:creationId xmlns:p14="http://schemas.microsoft.com/office/powerpoint/2010/main" val="21411531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5C08D818-88AD-7343-A803-2FC550F0CC72}"/>
              </a:ext>
            </a:extLst>
          </p:cNvPr>
          <p:cNvSpPr>
            <a:spLocks noGrp="1"/>
          </p:cNvSpPr>
          <p:nvPr>
            <p:ph type="body" sz="quarter" idx="35"/>
          </p:nvPr>
        </p:nvSpPr>
        <p:spPr>
          <a:xfrm>
            <a:off x="4313207" y="205736"/>
            <a:ext cx="6562677" cy="339415"/>
          </a:xfrm>
        </p:spPr>
        <p:txBody>
          <a:bodyPr/>
          <a:lstStyle/>
          <a:p>
            <a:pPr algn="l"/>
            <a:r>
              <a:rPr lang="en-US" dirty="0"/>
              <a:t>Too Small To Invest in D&amp;I </a:t>
            </a:r>
          </a:p>
        </p:txBody>
      </p:sp>
      <p:sp>
        <p:nvSpPr>
          <p:cNvPr id="5" name="Text Placeholder 4">
            <a:extLst>
              <a:ext uri="{FF2B5EF4-FFF2-40B4-BE49-F238E27FC236}">
                <a16:creationId xmlns:a16="http://schemas.microsoft.com/office/drawing/2014/main" id="{459AD9BB-4E46-B84B-9D80-8E6CCE2ECCC2}"/>
              </a:ext>
            </a:extLst>
          </p:cNvPr>
          <p:cNvSpPr>
            <a:spLocks noGrp="1"/>
          </p:cNvSpPr>
          <p:nvPr>
            <p:ph type="body" sz="quarter" idx="36"/>
          </p:nvPr>
        </p:nvSpPr>
        <p:spPr>
          <a:xfrm>
            <a:off x="4313206" y="660401"/>
            <a:ext cx="7522235" cy="999383"/>
          </a:xfrm>
        </p:spPr>
        <p:txBody>
          <a:bodyPr/>
          <a:lstStyle/>
          <a:p>
            <a:pPr algn="l"/>
            <a:r>
              <a:rPr lang="en-US" sz="2100" spc="0" dirty="0">
                <a:solidFill>
                  <a:srgbClr val="083F59"/>
                </a:solidFill>
                <a:latin typeface="+mn-lt"/>
              </a:rPr>
              <a:t>SMEs say they are too small, have no or a lack of dedicated D&amp;I HR to manage and promote D&amp;I. </a:t>
            </a:r>
            <a:r>
              <a:rPr lang="en-US" sz="2100" dirty="0">
                <a:latin typeface="+mn-lt"/>
              </a:rPr>
              <a:t>Have a lack of time, resources and </a:t>
            </a:r>
            <a:r>
              <a:rPr lang="en-US" sz="2100" spc="0" dirty="0">
                <a:solidFill>
                  <a:srgbClr val="083F59"/>
                </a:solidFill>
                <a:latin typeface="+mn-lt"/>
              </a:rPr>
              <a:t>budgets compared. </a:t>
            </a:r>
            <a:r>
              <a:rPr lang="en-US" sz="2100" dirty="0">
                <a:latin typeface="+mn-lt"/>
              </a:rPr>
              <a:t>Have a short-term focus prioritizing survival, profitability and growth and believe it is not impactful as the workforce is not diverse enough.</a:t>
            </a:r>
            <a:endParaRPr lang="en-US" sz="2100" dirty="0"/>
          </a:p>
        </p:txBody>
      </p:sp>
      <p:pic>
        <p:nvPicPr>
          <p:cNvPr id="7" name="Picture Placeholder 6">
            <a:extLst>
              <a:ext uri="{FF2B5EF4-FFF2-40B4-BE49-F238E27FC236}">
                <a16:creationId xmlns:a16="http://schemas.microsoft.com/office/drawing/2014/main" id="{86828BE8-7C69-2E97-423B-77DCDE417BCC}"/>
              </a:ext>
            </a:extLst>
          </p:cNvPr>
          <p:cNvPicPr>
            <a:picLocks noGrp="1" noChangeAspect="1"/>
          </p:cNvPicPr>
          <p:nvPr>
            <p:ph type="pic" sz="quarter" idx="41"/>
          </p:nvPr>
        </p:nvPicPr>
        <p:blipFill>
          <a:blip r:embed="rId2" cstate="email">
            <a:extLst>
              <a:ext uri="{28A0092B-C50C-407E-A947-70E740481C1C}">
                <a14:useLocalDpi xmlns:a14="http://schemas.microsoft.com/office/drawing/2010/main"/>
              </a:ext>
            </a:extLst>
          </a:blip>
          <a:srcRect l="22842" r="22842"/>
          <a:stretch/>
        </p:blipFill>
        <p:spPr/>
      </p:pic>
      <p:sp>
        <p:nvSpPr>
          <p:cNvPr id="3" name="Text Placeholder 2">
            <a:extLst>
              <a:ext uri="{FF2B5EF4-FFF2-40B4-BE49-F238E27FC236}">
                <a16:creationId xmlns:a16="http://schemas.microsoft.com/office/drawing/2014/main" id="{3B6956AB-4640-05BA-B775-0E61EA72BCCE}"/>
              </a:ext>
            </a:extLst>
          </p:cNvPr>
          <p:cNvSpPr>
            <a:spLocks noGrp="1"/>
          </p:cNvSpPr>
          <p:nvPr>
            <p:ph type="body" sz="quarter" idx="48"/>
          </p:nvPr>
        </p:nvSpPr>
        <p:spPr>
          <a:xfrm>
            <a:off x="2217001" y="2955230"/>
            <a:ext cx="1874786" cy="955625"/>
          </a:xfrm>
        </p:spPr>
        <p:txBody>
          <a:bodyPr/>
          <a:lstStyle/>
          <a:p>
            <a:pPr>
              <a:lnSpc>
                <a:spcPct val="100000"/>
              </a:lnSpc>
              <a:spcBef>
                <a:spcPts val="0"/>
              </a:spcBef>
            </a:pPr>
            <a:r>
              <a:rPr lang="en-IE" dirty="0"/>
              <a:t>Impacts</a:t>
            </a:r>
          </a:p>
        </p:txBody>
      </p:sp>
      <p:sp>
        <p:nvSpPr>
          <p:cNvPr id="8" name="Text Placeholder 7">
            <a:extLst>
              <a:ext uri="{FF2B5EF4-FFF2-40B4-BE49-F238E27FC236}">
                <a16:creationId xmlns:a16="http://schemas.microsoft.com/office/drawing/2014/main" id="{197A155C-7FAB-5139-5486-EB0CBA740E85}"/>
              </a:ext>
            </a:extLst>
          </p:cNvPr>
          <p:cNvSpPr>
            <a:spLocks noGrp="1"/>
          </p:cNvSpPr>
          <p:nvPr>
            <p:ph type="body" sz="quarter" idx="37"/>
          </p:nvPr>
        </p:nvSpPr>
        <p:spPr>
          <a:xfrm>
            <a:off x="2070340" y="917683"/>
            <a:ext cx="1999319" cy="955625"/>
          </a:xfrm>
        </p:spPr>
        <p:txBody>
          <a:bodyPr/>
          <a:lstStyle/>
          <a:p>
            <a:r>
              <a:rPr lang="en-IE" dirty="0"/>
              <a:t>Challenges</a:t>
            </a:r>
          </a:p>
        </p:txBody>
      </p:sp>
      <p:sp>
        <p:nvSpPr>
          <p:cNvPr id="15" name="Text Placeholder 14">
            <a:extLst>
              <a:ext uri="{FF2B5EF4-FFF2-40B4-BE49-F238E27FC236}">
                <a16:creationId xmlns:a16="http://schemas.microsoft.com/office/drawing/2014/main" id="{6DD792FE-C90F-C267-018B-ED62D43B2042}"/>
              </a:ext>
            </a:extLst>
          </p:cNvPr>
          <p:cNvSpPr>
            <a:spLocks noGrp="1"/>
          </p:cNvSpPr>
          <p:nvPr>
            <p:ph type="body" sz="quarter" idx="49"/>
          </p:nvPr>
        </p:nvSpPr>
        <p:spPr/>
        <p:txBody>
          <a:bodyPr/>
          <a:lstStyle/>
          <a:p>
            <a:r>
              <a:rPr lang="en-IE" dirty="0"/>
              <a:t>Solutions</a:t>
            </a:r>
          </a:p>
        </p:txBody>
      </p:sp>
      <p:sp>
        <p:nvSpPr>
          <p:cNvPr id="27" name="Text Placeholder 4">
            <a:extLst>
              <a:ext uri="{FF2B5EF4-FFF2-40B4-BE49-F238E27FC236}">
                <a16:creationId xmlns:a16="http://schemas.microsoft.com/office/drawing/2014/main" id="{BBF309E1-F4CD-C12E-18E8-AECAD6541390}"/>
              </a:ext>
            </a:extLst>
          </p:cNvPr>
          <p:cNvSpPr txBox="1">
            <a:spLocks/>
          </p:cNvSpPr>
          <p:nvPr/>
        </p:nvSpPr>
        <p:spPr>
          <a:xfrm>
            <a:off x="4166558" y="4590522"/>
            <a:ext cx="7805974" cy="999383"/>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l">
              <a:spcBef>
                <a:spcPts val="0"/>
              </a:spcBef>
              <a:buFont typeface="Arial" panose="020B0604020202020204" pitchFamily="34" charset="0"/>
              <a:buChar char="•"/>
            </a:pPr>
            <a:r>
              <a:rPr lang="en-US" sz="2100" dirty="0">
                <a:latin typeface="+mn-lt"/>
              </a:rPr>
              <a:t>Leverage </a:t>
            </a:r>
            <a:r>
              <a:rPr lang="en-US" sz="2100" b="1" dirty="0">
                <a:latin typeface="+mn-lt"/>
              </a:rPr>
              <a:t>external resources </a:t>
            </a:r>
            <a:r>
              <a:rPr lang="en-US" sz="2100" dirty="0">
                <a:latin typeface="+mn-lt"/>
              </a:rPr>
              <a:t>such as grants and funding. </a:t>
            </a:r>
          </a:p>
          <a:p>
            <a:pPr marL="342900" indent="-342900" algn="l">
              <a:spcBef>
                <a:spcPts val="0"/>
              </a:spcBef>
              <a:buFont typeface="Arial" panose="020B0604020202020204" pitchFamily="34" charset="0"/>
              <a:buChar char="•"/>
            </a:pPr>
            <a:r>
              <a:rPr lang="en-US" sz="2100" dirty="0">
                <a:latin typeface="+mn-lt"/>
              </a:rPr>
              <a:t>Engage with </a:t>
            </a:r>
            <a:r>
              <a:rPr lang="en-US" sz="2100" b="1" dirty="0">
                <a:latin typeface="+mn-lt"/>
              </a:rPr>
              <a:t>consultants and experts </a:t>
            </a:r>
            <a:r>
              <a:rPr lang="en-US" sz="2100" dirty="0">
                <a:latin typeface="+mn-lt"/>
              </a:rPr>
              <a:t>who </a:t>
            </a:r>
            <a:r>
              <a:rPr lang="en-US" sz="2100" dirty="0" err="1">
                <a:latin typeface="+mn-lt"/>
              </a:rPr>
              <a:t>specialise</a:t>
            </a:r>
            <a:r>
              <a:rPr lang="en-US" sz="2100" dirty="0">
                <a:latin typeface="+mn-lt"/>
              </a:rPr>
              <a:t> and tailor strategies for small businesses.</a:t>
            </a:r>
          </a:p>
          <a:p>
            <a:pPr marL="342900" indent="-342900" algn="l">
              <a:spcBef>
                <a:spcPts val="0"/>
              </a:spcBef>
              <a:buFont typeface="Arial" panose="020B0604020202020204" pitchFamily="34" charset="0"/>
              <a:buChar char="•"/>
            </a:pPr>
            <a:r>
              <a:rPr lang="en-US" sz="2100" b="1" dirty="0">
                <a:latin typeface="+mn-lt"/>
              </a:rPr>
              <a:t>Online training </a:t>
            </a:r>
            <a:r>
              <a:rPr lang="en-US" sz="2100" dirty="0">
                <a:latin typeface="+mn-lt"/>
              </a:rPr>
              <a:t>is often affordable and free to educate a company and its employees about D&amp;I.</a:t>
            </a:r>
          </a:p>
          <a:p>
            <a:pPr marL="342900" indent="-342900" algn="l">
              <a:spcBef>
                <a:spcPts val="0"/>
              </a:spcBef>
              <a:buFont typeface="Arial" panose="020B0604020202020204" pitchFamily="34" charset="0"/>
              <a:buChar char="•"/>
            </a:pPr>
            <a:r>
              <a:rPr lang="en-US" sz="2100" b="1" dirty="0">
                <a:latin typeface="+mn-lt"/>
              </a:rPr>
              <a:t>Encourage volunteers, interns </a:t>
            </a:r>
            <a:r>
              <a:rPr lang="en-US" sz="2100" dirty="0">
                <a:latin typeface="+mn-lt"/>
              </a:rPr>
              <a:t>or employees to form a D&amp;I group.</a:t>
            </a:r>
            <a:endParaRPr lang="en-US" sz="2100" dirty="0"/>
          </a:p>
        </p:txBody>
      </p:sp>
      <p:sp>
        <p:nvSpPr>
          <p:cNvPr id="30" name="Text Placeholder 4">
            <a:extLst>
              <a:ext uri="{FF2B5EF4-FFF2-40B4-BE49-F238E27FC236}">
                <a16:creationId xmlns:a16="http://schemas.microsoft.com/office/drawing/2014/main" id="{C0891710-8E86-141D-9B03-1583DE53ED1F}"/>
              </a:ext>
            </a:extLst>
          </p:cNvPr>
          <p:cNvSpPr txBox="1">
            <a:spLocks/>
          </p:cNvSpPr>
          <p:nvPr/>
        </p:nvSpPr>
        <p:spPr>
          <a:xfrm>
            <a:off x="4313207" y="2560130"/>
            <a:ext cx="7394362" cy="999383"/>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8600" algn="l"/>
            <a:r>
              <a:rPr lang="en-US" i="1" dirty="0">
                <a:latin typeface="+mn-lt"/>
              </a:rPr>
              <a:t>‘A commitment to D&amp;I fosters a positive work environment, increasing employee satisfaction and retention. Lower turnover rates reduce recruitment and training costs, and a high-performance culture, contributing to overall cost savings and resource </a:t>
            </a:r>
            <a:r>
              <a:rPr lang="en-US" i="1" dirty="0" err="1">
                <a:latin typeface="+mn-lt"/>
              </a:rPr>
              <a:t>optimisation</a:t>
            </a:r>
            <a:r>
              <a:rPr lang="en-US" i="1" dirty="0">
                <a:latin typeface="+mn-lt"/>
              </a:rPr>
              <a:t>’</a:t>
            </a:r>
            <a:r>
              <a:rPr lang="en-US" sz="2000" i="1" dirty="0">
                <a:solidFill>
                  <a:srgbClr val="083F59"/>
                </a:solidFill>
                <a:cs typeface="Calibri" panose="020F0502020204030204" pitchFamily="34" charset="0"/>
              </a:rPr>
              <a:t>. </a:t>
            </a:r>
            <a:r>
              <a:rPr lang="en-US" sz="2000" dirty="0">
                <a:solidFill>
                  <a:srgbClr val="083F59"/>
                </a:solidFill>
                <a:cs typeface="Calibri" panose="020F0502020204030204" pitchFamily="34" charset="0"/>
              </a:rPr>
              <a:t>(</a:t>
            </a:r>
            <a:r>
              <a:rPr lang="en-US" sz="2000" dirty="0">
                <a:solidFill>
                  <a:srgbClr val="083F59"/>
                </a:solidFill>
                <a:cs typeface="Calibri" panose="020F0502020204030204" pitchFamily="34" charset="0"/>
                <a:hlinkClick r:id="rId3"/>
              </a:rPr>
              <a:t>DUJA Consulting</a:t>
            </a:r>
            <a:r>
              <a:rPr lang="en-US" sz="2000" dirty="0">
                <a:solidFill>
                  <a:srgbClr val="083F59"/>
                </a:solidFill>
                <a:cs typeface="Calibri" panose="020F0502020204030204" pitchFamily="34" charset="0"/>
              </a:rPr>
              <a:t>)</a:t>
            </a:r>
          </a:p>
        </p:txBody>
      </p:sp>
    </p:spTree>
    <p:extLst>
      <p:ext uri="{BB962C8B-B14F-4D97-AF65-F5344CB8AC3E}">
        <p14:creationId xmlns:p14="http://schemas.microsoft.com/office/powerpoint/2010/main" val="29804496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5C08D818-88AD-7343-A803-2FC550F0CC72}"/>
              </a:ext>
            </a:extLst>
          </p:cNvPr>
          <p:cNvSpPr>
            <a:spLocks noGrp="1"/>
          </p:cNvSpPr>
          <p:nvPr>
            <p:ph type="body" sz="quarter" idx="35"/>
          </p:nvPr>
        </p:nvSpPr>
        <p:spPr>
          <a:xfrm>
            <a:off x="4313207" y="205736"/>
            <a:ext cx="7564467" cy="339415"/>
          </a:xfrm>
        </p:spPr>
        <p:txBody>
          <a:bodyPr/>
          <a:lstStyle/>
          <a:p>
            <a:pPr algn="l"/>
            <a:r>
              <a:rPr lang="en-IE" sz="2000" dirty="0"/>
              <a:t>Lack of Awareness of the Benefits, Action Needed &amp; Training</a:t>
            </a:r>
          </a:p>
        </p:txBody>
      </p:sp>
      <p:sp>
        <p:nvSpPr>
          <p:cNvPr id="5" name="Text Placeholder 4">
            <a:extLst>
              <a:ext uri="{FF2B5EF4-FFF2-40B4-BE49-F238E27FC236}">
                <a16:creationId xmlns:a16="http://schemas.microsoft.com/office/drawing/2014/main" id="{459AD9BB-4E46-B84B-9D80-8E6CCE2ECCC2}"/>
              </a:ext>
            </a:extLst>
          </p:cNvPr>
          <p:cNvSpPr>
            <a:spLocks noGrp="1"/>
          </p:cNvSpPr>
          <p:nvPr>
            <p:ph type="body" sz="quarter" idx="36"/>
          </p:nvPr>
        </p:nvSpPr>
        <p:spPr>
          <a:xfrm>
            <a:off x="4313206" y="576777"/>
            <a:ext cx="7659326" cy="999383"/>
          </a:xfrm>
        </p:spPr>
        <p:txBody>
          <a:bodyPr/>
          <a:lstStyle/>
          <a:p>
            <a:pPr algn="l"/>
            <a:r>
              <a:rPr lang="en-US" sz="2100" dirty="0">
                <a:latin typeface="+mn-lt"/>
              </a:rPr>
              <a:t>SMEs are not fully aware of the benefits of D&amp;I or how to implement it effectively. According to a survey by the </a:t>
            </a:r>
            <a:r>
              <a:rPr lang="en-US" sz="2100" dirty="0">
                <a:latin typeface="+mn-lt"/>
                <a:hlinkClick r:id="rId2"/>
              </a:rPr>
              <a:t>Society for Human Resource Management (SHRM)</a:t>
            </a:r>
            <a:r>
              <a:rPr lang="en-US" sz="2100" dirty="0">
                <a:latin typeface="+mn-lt"/>
              </a:rPr>
              <a:t>, only 20% of SMEs provide D&amp;I training compared to 60% of large corporations. 65% of Businesses Say DEI is Vital, but 63% Allocate Little to No Resources for It</a:t>
            </a:r>
          </a:p>
          <a:p>
            <a:pPr algn="l"/>
            <a:endParaRPr lang="en-US" sz="2100" dirty="0">
              <a:latin typeface="+mn-lt"/>
            </a:endParaRPr>
          </a:p>
          <a:p>
            <a:pPr algn="l"/>
            <a:endParaRPr lang="en-US" sz="2100" dirty="0">
              <a:latin typeface="+mn-lt"/>
            </a:endParaRPr>
          </a:p>
        </p:txBody>
      </p:sp>
      <p:sp>
        <p:nvSpPr>
          <p:cNvPr id="8" name="Text Placeholder 7">
            <a:extLst>
              <a:ext uri="{FF2B5EF4-FFF2-40B4-BE49-F238E27FC236}">
                <a16:creationId xmlns:a16="http://schemas.microsoft.com/office/drawing/2014/main" id="{197A155C-7FAB-5139-5486-EB0CBA740E85}"/>
              </a:ext>
            </a:extLst>
          </p:cNvPr>
          <p:cNvSpPr>
            <a:spLocks noGrp="1"/>
          </p:cNvSpPr>
          <p:nvPr>
            <p:ph type="body" sz="quarter" idx="37"/>
          </p:nvPr>
        </p:nvSpPr>
        <p:spPr>
          <a:xfrm>
            <a:off x="2070340" y="917683"/>
            <a:ext cx="1999319" cy="955625"/>
          </a:xfrm>
        </p:spPr>
        <p:txBody>
          <a:bodyPr/>
          <a:lstStyle/>
          <a:p>
            <a:r>
              <a:rPr lang="en-IE" dirty="0"/>
              <a:t>Challenges</a:t>
            </a:r>
          </a:p>
        </p:txBody>
      </p:sp>
      <p:sp>
        <p:nvSpPr>
          <p:cNvPr id="15" name="Text Placeholder 14">
            <a:extLst>
              <a:ext uri="{FF2B5EF4-FFF2-40B4-BE49-F238E27FC236}">
                <a16:creationId xmlns:a16="http://schemas.microsoft.com/office/drawing/2014/main" id="{6DD792FE-C90F-C267-018B-ED62D43B2042}"/>
              </a:ext>
            </a:extLst>
          </p:cNvPr>
          <p:cNvSpPr>
            <a:spLocks noGrp="1"/>
          </p:cNvSpPr>
          <p:nvPr>
            <p:ph type="body" sz="quarter" idx="49"/>
          </p:nvPr>
        </p:nvSpPr>
        <p:spPr/>
        <p:txBody>
          <a:bodyPr/>
          <a:lstStyle/>
          <a:p>
            <a:r>
              <a:rPr lang="en-IE" dirty="0"/>
              <a:t>Solutions</a:t>
            </a:r>
          </a:p>
        </p:txBody>
      </p:sp>
      <p:sp>
        <p:nvSpPr>
          <p:cNvPr id="27" name="Text Placeholder 4">
            <a:extLst>
              <a:ext uri="{FF2B5EF4-FFF2-40B4-BE49-F238E27FC236}">
                <a16:creationId xmlns:a16="http://schemas.microsoft.com/office/drawing/2014/main" id="{BBF309E1-F4CD-C12E-18E8-AECAD6541390}"/>
              </a:ext>
            </a:extLst>
          </p:cNvPr>
          <p:cNvSpPr txBox="1">
            <a:spLocks/>
          </p:cNvSpPr>
          <p:nvPr/>
        </p:nvSpPr>
        <p:spPr>
          <a:xfrm>
            <a:off x="4166558" y="4590521"/>
            <a:ext cx="7805974" cy="999383"/>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l">
              <a:spcBef>
                <a:spcPts val="0"/>
              </a:spcBef>
              <a:buFont typeface="Arial" panose="020B0604020202020204" pitchFamily="34" charset="0"/>
              <a:buChar char="•"/>
            </a:pPr>
            <a:r>
              <a:rPr lang="en-US" sz="2100" dirty="0">
                <a:latin typeface="+mn-lt"/>
              </a:rPr>
              <a:t>Implement D&amp;I training programs, resources, guides like DARE</a:t>
            </a:r>
          </a:p>
          <a:p>
            <a:pPr marL="342900" indent="-342900" algn="l">
              <a:spcBef>
                <a:spcPts val="0"/>
              </a:spcBef>
              <a:buFont typeface="Arial" panose="020B0604020202020204" pitchFamily="34" charset="0"/>
              <a:buChar char="•"/>
            </a:pPr>
            <a:r>
              <a:rPr lang="en-US" sz="2100" dirty="0">
                <a:latin typeface="+mn-lt"/>
              </a:rPr>
              <a:t>Collaborate with </a:t>
            </a:r>
            <a:r>
              <a:rPr lang="en-US" sz="2100" dirty="0" err="1">
                <a:latin typeface="+mn-lt"/>
              </a:rPr>
              <a:t>organisations</a:t>
            </a:r>
            <a:r>
              <a:rPr lang="en-US" sz="2100" dirty="0">
                <a:latin typeface="+mn-lt"/>
              </a:rPr>
              <a:t> like DiversityInc or the National Diversity Council for support, knowledge and partnership.</a:t>
            </a:r>
          </a:p>
          <a:p>
            <a:pPr marL="342900" indent="-342900" algn="l">
              <a:spcBef>
                <a:spcPts val="0"/>
              </a:spcBef>
              <a:buFont typeface="Arial" panose="020B0604020202020204" pitchFamily="34" charset="0"/>
              <a:buChar char="•"/>
            </a:pPr>
            <a:r>
              <a:rPr lang="en-US" sz="2100" dirty="0">
                <a:latin typeface="+mn-lt"/>
              </a:rPr>
              <a:t>Encourage employees to join or form groups that support diversity, such as women in tech or LGBTQ+ groups.</a:t>
            </a:r>
          </a:p>
          <a:p>
            <a:pPr marL="342900" indent="-342900" algn="l">
              <a:spcBef>
                <a:spcPts val="0"/>
              </a:spcBef>
              <a:buFont typeface="Arial" panose="020B0604020202020204" pitchFamily="34" charset="0"/>
              <a:buChar char="•"/>
            </a:pPr>
            <a:r>
              <a:rPr lang="en-US" sz="2100" dirty="0">
                <a:latin typeface="+mn-lt"/>
              </a:rPr>
              <a:t>Implement existing free government programs and supports. </a:t>
            </a:r>
          </a:p>
        </p:txBody>
      </p:sp>
      <p:sp>
        <p:nvSpPr>
          <p:cNvPr id="30" name="Text Placeholder 4">
            <a:extLst>
              <a:ext uri="{FF2B5EF4-FFF2-40B4-BE49-F238E27FC236}">
                <a16:creationId xmlns:a16="http://schemas.microsoft.com/office/drawing/2014/main" id="{C0891710-8E86-141D-9B03-1583DE53ED1F}"/>
              </a:ext>
            </a:extLst>
          </p:cNvPr>
          <p:cNvSpPr txBox="1">
            <a:spLocks/>
          </p:cNvSpPr>
          <p:nvPr/>
        </p:nvSpPr>
        <p:spPr>
          <a:xfrm>
            <a:off x="4313207" y="2583649"/>
            <a:ext cx="7394362" cy="999383"/>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sz="2100" i="1" dirty="0">
                <a:latin typeface="+mn-lt"/>
              </a:rPr>
              <a:t>About 27% of employees have experienced racial bias within the past two years. A quarter (25%) say their employees have experienced bias against older workers within the past two years and (28%) say their employees have experienced gender bias within the past two years. </a:t>
            </a:r>
            <a:r>
              <a:rPr lang="en-US" sz="2100" dirty="0">
                <a:latin typeface="+mn-lt"/>
              </a:rPr>
              <a:t>(</a:t>
            </a:r>
            <a:r>
              <a:rPr lang="en-US" sz="2100" dirty="0">
                <a:latin typeface="+mn-lt"/>
                <a:hlinkClick r:id="rId2"/>
              </a:rPr>
              <a:t>Source</a:t>
            </a:r>
            <a:r>
              <a:rPr lang="en-US" sz="2100" dirty="0">
                <a:latin typeface="+mn-lt"/>
              </a:rPr>
              <a:t>) </a:t>
            </a:r>
          </a:p>
        </p:txBody>
      </p:sp>
      <p:pic>
        <p:nvPicPr>
          <p:cNvPr id="9" name="Picture Placeholder 8" descr="A group of people sitting at a table&#10;&#10;Description automatically generated">
            <a:extLst>
              <a:ext uri="{FF2B5EF4-FFF2-40B4-BE49-F238E27FC236}">
                <a16:creationId xmlns:a16="http://schemas.microsoft.com/office/drawing/2014/main" id="{1155806D-0319-6466-1A56-4DCE525A18C6}"/>
              </a:ext>
            </a:extLst>
          </p:cNvPr>
          <p:cNvPicPr>
            <a:picLocks noGrp="1" noChangeAspect="1"/>
          </p:cNvPicPr>
          <p:nvPr>
            <p:ph type="pic" sz="quarter" idx="41"/>
          </p:nvPr>
        </p:nvPicPr>
        <p:blipFill>
          <a:blip r:embed="rId3" cstate="email">
            <a:extLst>
              <a:ext uri="{28A0092B-C50C-407E-A947-70E740481C1C}">
                <a14:useLocalDpi xmlns:a14="http://schemas.microsoft.com/office/drawing/2010/main"/>
              </a:ext>
            </a:extLst>
          </a:blip>
          <a:srcRect l="22855" r="22855"/>
          <a:stretch>
            <a:fillRect/>
          </a:stretch>
        </p:blipFill>
        <p:spPr/>
      </p:pic>
      <p:sp>
        <p:nvSpPr>
          <p:cNvPr id="12" name="Text Placeholder 2">
            <a:extLst>
              <a:ext uri="{FF2B5EF4-FFF2-40B4-BE49-F238E27FC236}">
                <a16:creationId xmlns:a16="http://schemas.microsoft.com/office/drawing/2014/main" id="{DCD3EDA7-F0A9-261F-7FAF-FD7BF4F65BD6}"/>
              </a:ext>
            </a:extLst>
          </p:cNvPr>
          <p:cNvSpPr txBox="1">
            <a:spLocks/>
          </p:cNvSpPr>
          <p:nvPr/>
        </p:nvSpPr>
        <p:spPr>
          <a:xfrm>
            <a:off x="2217001" y="2955230"/>
            <a:ext cx="1874786"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32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IE" dirty="0"/>
              <a:t>Impacts</a:t>
            </a:r>
          </a:p>
        </p:txBody>
      </p:sp>
    </p:spTree>
    <p:extLst>
      <p:ext uri="{BB962C8B-B14F-4D97-AF65-F5344CB8AC3E}">
        <p14:creationId xmlns:p14="http://schemas.microsoft.com/office/powerpoint/2010/main" val="44975588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5C08D818-88AD-7343-A803-2FC550F0CC72}"/>
              </a:ext>
            </a:extLst>
          </p:cNvPr>
          <p:cNvSpPr>
            <a:spLocks noGrp="1"/>
          </p:cNvSpPr>
          <p:nvPr>
            <p:ph type="body" sz="quarter" idx="35"/>
          </p:nvPr>
        </p:nvSpPr>
        <p:spPr>
          <a:xfrm>
            <a:off x="4313207" y="205736"/>
            <a:ext cx="6562677" cy="339415"/>
          </a:xfrm>
        </p:spPr>
        <p:txBody>
          <a:bodyPr/>
          <a:lstStyle/>
          <a:p>
            <a:pPr algn="l"/>
            <a:r>
              <a:rPr lang="en-US" dirty="0"/>
              <a:t>Resistance to Change </a:t>
            </a:r>
          </a:p>
        </p:txBody>
      </p:sp>
      <p:sp>
        <p:nvSpPr>
          <p:cNvPr id="5" name="Text Placeholder 4">
            <a:extLst>
              <a:ext uri="{FF2B5EF4-FFF2-40B4-BE49-F238E27FC236}">
                <a16:creationId xmlns:a16="http://schemas.microsoft.com/office/drawing/2014/main" id="{459AD9BB-4E46-B84B-9D80-8E6CCE2ECCC2}"/>
              </a:ext>
            </a:extLst>
          </p:cNvPr>
          <p:cNvSpPr>
            <a:spLocks noGrp="1"/>
          </p:cNvSpPr>
          <p:nvPr>
            <p:ph type="body" sz="quarter" idx="36"/>
          </p:nvPr>
        </p:nvSpPr>
        <p:spPr>
          <a:xfrm>
            <a:off x="4313206" y="660401"/>
            <a:ext cx="7522235" cy="999383"/>
          </a:xfrm>
        </p:spPr>
        <p:txBody>
          <a:bodyPr/>
          <a:lstStyle/>
          <a:p>
            <a:pPr algn="l"/>
            <a:r>
              <a:rPr lang="en-US" sz="2100" spc="0" dirty="0">
                <a:solidFill>
                  <a:srgbClr val="083F59"/>
                </a:solidFill>
                <a:latin typeface="+mn-lt"/>
              </a:rPr>
              <a:t>SMEs’ </a:t>
            </a:r>
            <a:r>
              <a:rPr lang="en-US" sz="2000" spc="0" dirty="0">
                <a:solidFill>
                  <a:srgbClr val="083F59"/>
                </a:solidFill>
                <a:latin typeface="+mn-lt"/>
              </a:rPr>
              <a:t>e</a:t>
            </a:r>
            <a:r>
              <a:rPr lang="en-US" sz="2000" dirty="0"/>
              <a:t>xisting company culture may resist changes needed to foster a more inclusive environment. They may see a lack of relevance as don’t have huge exposure to diverse cultures. Fear of disruption due to a tight-knit team and current team dynamics. Do not have the expertise or knowledge to effectively implement D&amp;I cultural change. </a:t>
            </a:r>
          </a:p>
          <a:p>
            <a:pPr algn="l"/>
            <a:endParaRPr lang="en-US" sz="2100" dirty="0"/>
          </a:p>
        </p:txBody>
      </p:sp>
      <p:sp>
        <p:nvSpPr>
          <p:cNvPr id="8" name="Text Placeholder 7">
            <a:extLst>
              <a:ext uri="{FF2B5EF4-FFF2-40B4-BE49-F238E27FC236}">
                <a16:creationId xmlns:a16="http://schemas.microsoft.com/office/drawing/2014/main" id="{197A155C-7FAB-5139-5486-EB0CBA740E85}"/>
              </a:ext>
            </a:extLst>
          </p:cNvPr>
          <p:cNvSpPr>
            <a:spLocks noGrp="1"/>
          </p:cNvSpPr>
          <p:nvPr>
            <p:ph type="body" sz="quarter" idx="37"/>
          </p:nvPr>
        </p:nvSpPr>
        <p:spPr>
          <a:xfrm>
            <a:off x="2070340" y="917683"/>
            <a:ext cx="1999319" cy="955625"/>
          </a:xfrm>
        </p:spPr>
        <p:txBody>
          <a:bodyPr/>
          <a:lstStyle/>
          <a:p>
            <a:r>
              <a:rPr lang="en-IE" dirty="0"/>
              <a:t>Challenges</a:t>
            </a:r>
          </a:p>
        </p:txBody>
      </p:sp>
      <p:sp>
        <p:nvSpPr>
          <p:cNvPr id="15" name="Text Placeholder 14">
            <a:extLst>
              <a:ext uri="{FF2B5EF4-FFF2-40B4-BE49-F238E27FC236}">
                <a16:creationId xmlns:a16="http://schemas.microsoft.com/office/drawing/2014/main" id="{6DD792FE-C90F-C267-018B-ED62D43B2042}"/>
              </a:ext>
            </a:extLst>
          </p:cNvPr>
          <p:cNvSpPr>
            <a:spLocks noGrp="1"/>
          </p:cNvSpPr>
          <p:nvPr>
            <p:ph type="body" sz="quarter" idx="49"/>
          </p:nvPr>
        </p:nvSpPr>
        <p:spPr/>
        <p:txBody>
          <a:bodyPr/>
          <a:lstStyle/>
          <a:p>
            <a:r>
              <a:rPr lang="en-IE" dirty="0"/>
              <a:t>Solutions</a:t>
            </a:r>
          </a:p>
        </p:txBody>
      </p:sp>
      <p:sp>
        <p:nvSpPr>
          <p:cNvPr id="27" name="Text Placeholder 4">
            <a:extLst>
              <a:ext uri="{FF2B5EF4-FFF2-40B4-BE49-F238E27FC236}">
                <a16:creationId xmlns:a16="http://schemas.microsoft.com/office/drawing/2014/main" id="{BBF309E1-F4CD-C12E-18E8-AECAD6541390}"/>
              </a:ext>
            </a:extLst>
          </p:cNvPr>
          <p:cNvSpPr txBox="1">
            <a:spLocks/>
          </p:cNvSpPr>
          <p:nvPr/>
        </p:nvSpPr>
        <p:spPr>
          <a:xfrm>
            <a:off x="4166558" y="4590522"/>
            <a:ext cx="7805974" cy="999383"/>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342900" indent="-342900" algn="l">
              <a:spcBef>
                <a:spcPts val="0"/>
              </a:spcBef>
              <a:buFont typeface="Arial" panose="020B0604020202020204" pitchFamily="34" charset="0"/>
              <a:buChar char="•"/>
            </a:pPr>
            <a:r>
              <a:rPr lang="en-US" sz="1900" dirty="0">
                <a:latin typeface="+mn-lt"/>
              </a:rPr>
              <a:t>Start small with manageable D&amp;I projects to demonstrate immediate benefits and build momentum e.g., create inclusive job descriptions. </a:t>
            </a:r>
          </a:p>
          <a:p>
            <a:pPr marL="342900" indent="-342900" algn="l">
              <a:spcBef>
                <a:spcPts val="0"/>
              </a:spcBef>
              <a:buFont typeface="Arial" panose="020B0604020202020204" pitchFamily="34" charset="0"/>
              <a:buChar char="•"/>
            </a:pPr>
            <a:r>
              <a:rPr lang="en-US" sz="1900" dirty="0">
                <a:latin typeface="+mn-lt"/>
              </a:rPr>
              <a:t>Demonstrate inclusive leadership by implementing policies, procedures and programs that promote inclusivity, such as flexible working arrangements and </a:t>
            </a:r>
            <a:r>
              <a:rPr lang="en-US" sz="1900" dirty="0">
                <a:latin typeface="+mn-lt"/>
                <a:hlinkClick r:id="rId2"/>
              </a:rPr>
              <a:t>anti-discrimination policies</a:t>
            </a:r>
            <a:r>
              <a:rPr lang="en-US" sz="1900" dirty="0">
                <a:latin typeface="+mn-lt"/>
              </a:rPr>
              <a:t>.</a:t>
            </a:r>
          </a:p>
          <a:p>
            <a:pPr marL="342900" indent="-342900" algn="l">
              <a:spcBef>
                <a:spcPts val="0"/>
              </a:spcBef>
              <a:buFont typeface="Arial" panose="020B0604020202020204" pitchFamily="34" charset="0"/>
              <a:buChar char="•"/>
            </a:pPr>
            <a:r>
              <a:rPr lang="en-US" sz="1900" dirty="0">
                <a:latin typeface="+mn-lt"/>
              </a:rPr>
              <a:t>Involve employees in D&amp;I development by first conducting anonymous surveys to gather feedback and areas for improvement.</a:t>
            </a:r>
          </a:p>
          <a:p>
            <a:pPr marL="342900" indent="-342900" algn="l">
              <a:spcBef>
                <a:spcPts val="0"/>
              </a:spcBef>
              <a:buFont typeface="Arial" panose="020B0604020202020204" pitchFamily="34" charset="0"/>
              <a:buChar char="•"/>
            </a:pPr>
            <a:endParaRPr lang="en-US" sz="1900" dirty="0"/>
          </a:p>
        </p:txBody>
      </p:sp>
      <p:sp>
        <p:nvSpPr>
          <p:cNvPr id="30" name="Text Placeholder 4">
            <a:extLst>
              <a:ext uri="{FF2B5EF4-FFF2-40B4-BE49-F238E27FC236}">
                <a16:creationId xmlns:a16="http://schemas.microsoft.com/office/drawing/2014/main" id="{C0891710-8E86-141D-9B03-1583DE53ED1F}"/>
              </a:ext>
            </a:extLst>
          </p:cNvPr>
          <p:cNvSpPr txBox="1">
            <a:spLocks/>
          </p:cNvSpPr>
          <p:nvPr/>
        </p:nvSpPr>
        <p:spPr>
          <a:xfrm>
            <a:off x="4313207" y="2455538"/>
            <a:ext cx="7522234" cy="999383"/>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8600" algn="l"/>
            <a:r>
              <a:rPr lang="en-US" sz="2000" dirty="0">
                <a:latin typeface="+mn-lt"/>
              </a:rPr>
              <a:t>Resistance means SMEs limit their talent pool missing out on diverse skills and perspectives. This leads to a lack of innovation, growth and agility e.g., operating in a narrow rather than diverse marketplace. </a:t>
            </a:r>
            <a:r>
              <a:rPr lang="en-US" sz="2000" i="1" dirty="0">
                <a:latin typeface="+mn-lt"/>
              </a:rPr>
              <a:t>Diverse companies are 73% more likely to reap innovation revenue, 70% more likely to capture new markets, 50% likely to make better decisions and 36% have above-average profitability (</a:t>
            </a:r>
            <a:r>
              <a:rPr lang="en-US" sz="2000" i="1" dirty="0">
                <a:latin typeface="+mn-lt"/>
                <a:hlinkClick r:id="rId3"/>
              </a:rPr>
              <a:t>Harvard Business</a:t>
            </a:r>
            <a:r>
              <a:rPr lang="en-US" sz="2000" i="1" dirty="0">
                <a:latin typeface="+mn-lt"/>
              </a:rPr>
              <a:t>).</a:t>
            </a:r>
          </a:p>
        </p:txBody>
      </p:sp>
      <p:pic>
        <p:nvPicPr>
          <p:cNvPr id="7" name="Picture Placeholder 6" descr="A group of people looking at a computer&#10;&#10;Description automatically generated">
            <a:extLst>
              <a:ext uri="{FF2B5EF4-FFF2-40B4-BE49-F238E27FC236}">
                <a16:creationId xmlns:a16="http://schemas.microsoft.com/office/drawing/2014/main" id="{8FF7DE1B-978F-66D7-8292-79AB128AC676}"/>
              </a:ext>
            </a:extLst>
          </p:cNvPr>
          <p:cNvPicPr>
            <a:picLocks noGrp="1" noChangeAspect="1"/>
          </p:cNvPicPr>
          <p:nvPr>
            <p:ph type="pic" sz="quarter" idx="41"/>
          </p:nvPr>
        </p:nvPicPr>
        <p:blipFill>
          <a:blip r:embed="rId4" cstate="email">
            <a:extLst>
              <a:ext uri="{28A0092B-C50C-407E-A947-70E740481C1C}">
                <a14:useLocalDpi xmlns:a14="http://schemas.microsoft.com/office/drawing/2010/main"/>
              </a:ext>
            </a:extLst>
          </a:blip>
          <a:srcRect l="22857" r="22857"/>
          <a:stretch>
            <a:fillRect/>
          </a:stretch>
        </p:blipFill>
        <p:spPr/>
      </p:pic>
      <p:sp>
        <p:nvSpPr>
          <p:cNvPr id="12" name="Text Placeholder 2">
            <a:extLst>
              <a:ext uri="{FF2B5EF4-FFF2-40B4-BE49-F238E27FC236}">
                <a16:creationId xmlns:a16="http://schemas.microsoft.com/office/drawing/2014/main" id="{9ED47C79-379F-96C1-5011-F287823CE9E6}"/>
              </a:ext>
            </a:extLst>
          </p:cNvPr>
          <p:cNvSpPr txBox="1">
            <a:spLocks/>
          </p:cNvSpPr>
          <p:nvPr/>
        </p:nvSpPr>
        <p:spPr>
          <a:xfrm>
            <a:off x="2217001" y="2955230"/>
            <a:ext cx="1874786"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32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IE" dirty="0"/>
              <a:t>Impacts</a:t>
            </a:r>
          </a:p>
        </p:txBody>
      </p:sp>
    </p:spTree>
    <p:extLst>
      <p:ext uri="{BB962C8B-B14F-4D97-AF65-F5344CB8AC3E}">
        <p14:creationId xmlns:p14="http://schemas.microsoft.com/office/powerpoint/2010/main" val="116580351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5C08D818-88AD-7343-A803-2FC550F0CC72}"/>
              </a:ext>
            </a:extLst>
          </p:cNvPr>
          <p:cNvSpPr>
            <a:spLocks noGrp="1"/>
          </p:cNvSpPr>
          <p:nvPr>
            <p:ph type="body" sz="quarter" idx="35"/>
          </p:nvPr>
        </p:nvSpPr>
        <p:spPr>
          <a:xfrm>
            <a:off x="4313207" y="205736"/>
            <a:ext cx="6562677" cy="339415"/>
          </a:xfrm>
        </p:spPr>
        <p:txBody>
          <a:bodyPr/>
          <a:lstStyle/>
          <a:p>
            <a:pPr algn="l"/>
            <a:r>
              <a:rPr lang="en-US" b="1" dirty="0"/>
              <a:t>Difficulty in Measuring Impact</a:t>
            </a:r>
            <a:endParaRPr lang="en-US" dirty="0"/>
          </a:p>
        </p:txBody>
      </p:sp>
      <p:sp>
        <p:nvSpPr>
          <p:cNvPr id="5" name="Text Placeholder 4">
            <a:extLst>
              <a:ext uri="{FF2B5EF4-FFF2-40B4-BE49-F238E27FC236}">
                <a16:creationId xmlns:a16="http://schemas.microsoft.com/office/drawing/2014/main" id="{459AD9BB-4E46-B84B-9D80-8E6CCE2ECCC2}"/>
              </a:ext>
            </a:extLst>
          </p:cNvPr>
          <p:cNvSpPr>
            <a:spLocks noGrp="1"/>
          </p:cNvSpPr>
          <p:nvPr>
            <p:ph type="body" sz="quarter" idx="36"/>
          </p:nvPr>
        </p:nvSpPr>
        <p:spPr>
          <a:xfrm>
            <a:off x="4313206" y="660401"/>
            <a:ext cx="7522235" cy="999383"/>
          </a:xfrm>
        </p:spPr>
        <p:txBody>
          <a:bodyPr/>
          <a:lstStyle/>
          <a:p>
            <a:pPr algn="l"/>
            <a:r>
              <a:rPr lang="en-US" sz="2000" dirty="0">
                <a:latin typeface="+mn-lt"/>
              </a:rPr>
              <a:t>Some SMEs find it challenging to measure the impact of D&amp;I initiatives. </a:t>
            </a:r>
            <a:r>
              <a:rPr lang="en-US" sz="2000" i="1" dirty="0">
                <a:latin typeface="+mn-lt"/>
                <a:hlinkClick r:id="rId2"/>
              </a:rPr>
              <a:t>Deloitte reports </a:t>
            </a:r>
            <a:r>
              <a:rPr lang="en-US" sz="2000" i="1" dirty="0">
                <a:latin typeface="+mn-lt"/>
              </a:rPr>
              <a:t>only 22% of companies are confident in their ability to measure D&amp;I outcomes. </a:t>
            </a:r>
            <a:r>
              <a:rPr lang="en-US" sz="2000" dirty="0">
                <a:latin typeface="+mn-lt"/>
              </a:rPr>
              <a:t>Employees will be positively impacted. </a:t>
            </a:r>
            <a:r>
              <a:rPr lang="en-US" sz="2000" i="1" dirty="0">
                <a:latin typeface="+mn-lt"/>
              </a:rPr>
              <a:t>"Employees who feel their voice is heard are 4.6 times more likely to feel empowered to perform their best work." </a:t>
            </a:r>
            <a:r>
              <a:rPr lang="en-US" sz="2000" dirty="0">
                <a:latin typeface="+mn-lt"/>
                <a:hlinkClick r:id="rId3"/>
              </a:rPr>
              <a:t>Salesforce</a:t>
            </a:r>
            <a:r>
              <a:rPr lang="en-US" sz="2000" dirty="0">
                <a:latin typeface="+mn-lt"/>
              </a:rPr>
              <a:t>.</a:t>
            </a:r>
          </a:p>
        </p:txBody>
      </p:sp>
      <p:sp>
        <p:nvSpPr>
          <p:cNvPr id="3" name="Text Placeholder 2">
            <a:extLst>
              <a:ext uri="{FF2B5EF4-FFF2-40B4-BE49-F238E27FC236}">
                <a16:creationId xmlns:a16="http://schemas.microsoft.com/office/drawing/2014/main" id="{3B6956AB-4640-05BA-B775-0E61EA72BCCE}"/>
              </a:ext>
            </a:extLst>
          </p:cNvPr>
          <p:cNvSpPr>
            <a:spLocks noGrp="1"/>
          </p:cNvSpPr>
          <p:nvPr>
            <p:ph type="body" sz="quarter" idx="48"/>
          </p:nvPr>
        </p:nvSpPr>
        <p:spPr>
          <a:xfrm>
            <a:off x="2217001" y="2955230"/>
            <a:ext cx="1874786" cy="955625"/>
          </a:xfrm>
        </p:spPr>
        <p:txBody>
          <a:bodyPr/>
          <a:lstStyle/>
          <a:p>
            <a:pPr>
              <a:lnSpc>
                <a:spcPct val="100000"/>
              </a:lnSpc>
              <a:spcBef>
                <a:spcPts val="0"/>
              </a:spcBef>
            </a:pPr>
            <a:r>
              <a:rPr lang="en-IE" dirty="0"/>
              <a:t>Problems Caused</a:t>
            </a:r>
          </a:p>
        </p:txBody>
      </p:sp>
      <p:sp>
        <p:nvSpPr>
          <p:cNvPr id="8" name="Text Placeholder 7">
            <a:extLst>
              <a:ext uri="{FF2B5EF4-FFF2-40B4-BE49-F238E27FC236}">
                <a16:creationId xmlns:a16="http://schemas.microsoft.com/office/drawing/2014/main" id="{197A155C-7FAB-5139-5486-EB0CBA740E85}"/>
              </a:ext>
            </a:extLst>
          </p:cNvPr>
          <p:cNvSpPr>
            <a:spLocks noGrp="1"/>
          </p:cNvSpPr>
          <p:nvPr>
            <p:ph type="body" sz="quarter" idx="37"/>
          </p:nvPr>
        </p:nvSpPr>
        <p:spPr>
          <a:xfrm>
            <a:off x="2070340" y="917683"/>
            <a:ext cx="1999319" cy="955625"/>
          </a:xfrm>
        </p:spPr>
        <p:txBody>
          <a:bodyPr/>
          <a:lstStyle/>
          <a:p>
            <a:r>
              <a:rPr lang="en-IE" dirty="0"/>
              <a:t>Challenges</a:t>
            </a:r>
          </a:p>
        </p:txBody>
      </p:sp>
      <p:sp>
        <p:nvSpPr>
          <p:cNvPr id="15" name="Text Placeholder 14">
            <a:extLst>
              <a:ext uri="{FF2B5EF4-FFF2-40B4-BE49-F238E27FC236}">
                <a16:creationId xmlns:a16="http://schemas.microsoft.com/office/drawing/2014/main" id="{6DD792FE-C90F-C267-018B-ED62D43B2042}"/>
              </a:ext>
            </a:extLst>
          </p:cNvPr>
          <p:cNvSpPr>
            <a:spLocks noGrp="1"/>
          </p:cNvSpPr>
          <p:nvPr>
            <p:ph type="body" sz="quarter" idx="49"/>
          </p:nvPr>
        </p:nvSpPr>
        <p:spPr/>
        <p:txBody>
          <a:bodyPr/>
          <a:lstStyle/>
          <a:p>
            <a:r>
              <a:rPr lang="en-IE" dirty="0"/>
              <a:t>Solutions</a:t>
            </a:r>
          </a:p>
        </p:txBody>
      </p:sp>
      <p:sp>
        <p:nvSpPr>
          <p:cNvPr id="27" name="Text Placeholder 4">
            <a:extLst>
              <a:ext uri="{FF2B5EF4-FFF2-40B4-BE49-F238E27FC236}">
                <a16:creationId xmlns:a16="http://schemas.microsoft.com/office/drawing/2014/main" id="{BBF309E1-F4CD-C12E-18E8-AECAD6541390}"/>
              </a:ext>
            </a:extLst>
          </p:cNvPr>
          <p:cNvSpPr txBox="1">
            <a:spLocks/>
          </p:cNvSpPr>
          <p:nvPr/>
        </p:nvSpPr>
        <p:spPr>
          <a:xfrm>
            <a:off x="4166558" y="4590522"/>
            <a:ext cx="7805974" cy="999383"/>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spcBef>
                <a:spcPts val="0"/>
              </a:spcBef>
            </a:pPr>
            <a:r>
              <a:rPr lang="en-US" sz="1900" b="0" i="0" dirty="0">
                <a:effectLst/>
                <a:highlight>
                  <a:srgbClr val="FFFFFF"/>
                </a:highlight>
                <a:latin typeface="din2014-regular"/>
              </a:rPr>
              <a:t>To measure the effectiveness of your D&amp;I initiatives, you must first establish clear objectives and metrics. What do you want to achieve with your D&amp;I initiatives? Examples: reducing bias and discrimination and improving employee engagement and satisfaction. Consider Diversity Metrics (e.g., new hires), Inclusion Metrics (e.g., satisfaction surveys), Bias Metrics (e.g., complaints of discrimination), and Business Impact Metrics (e.g., revenue growth). </a:t>
            </a:r>
            <a:r>
              <a:rPr lang="en-US" sz="1900" b="0" i="0" dirty="0">
                <a:effectLst/>
                <a:highlight>
                  <a:srgbClr val="FFFFFF"/>
                </a:highlight>
                <a:latin typeface="din2014-regular"/>
                <a:hlinkClick r:id="rId4">
                  <a:extLst>
                    <a:ext uri="{A12FA001-AC4F-418D-AE19-62706E023703}">
                      <ahyp:hlinkClr xmlns:ahyp="http://schemas.microsoft.com/office/drawing/2018/hyperlinkcolor" val="tx"/>
                    </a:ext>
                  </a:extLst>
                </a:hlinkClick>
              </a:rPr>
              <a:t>More Here from The Culture Factor </a:t>
            </a:r>
            <a:endParaRPr lang="en-US" sz="1900" dirty="0"/>
          </a:p>
        </p:txBody>
      </p:sp>
      <p:sp>
        <p:nvSpPr>
          <p:cNvPr id="30" name="Text Placeholder 4">
            <a:extLst>
              <a:ext uri="{FF2B5EF4-FFF2-40B4-BE49-F238E27FC236}">
                <a16:creationId xmlns:a16="http://schemas.microsoft.com/office/drawing/2014/main" id="{C0891710-8E86-141D-9B03-1583DE53ED1F}"/>
              </a:ext>
            </a:extLst>
          </p:cNvPr>
          <p:cNvSpPr txBox="1">
            <a:spLocks/>
          </p:cNvSpPr>
          <p:nvPr/>
        </p:nvSpPr>
        <p:spPr>
          <a:xfrm>
            <a:off x="4313207" y="2476506"/>
            <a:ext cx="7394362" cy="999383"/>
          </a:xfrm>
          <a:prstGeom prst="rect">
            <a:avLst/>
          </a:prstGeom>
        </p:spPr>
        <p:txBody>
          <a:bodyPr>
            <a:noAutofit/>
          </a:bodyPr>
          <a:lstStyle>
            <a:lvl1pPr marL="0" indent="0" algn="r" defTabSz="914400" rtl="0" eaLnBrk="1" latinLnBrk="0" hangingPunct="1">
              <a:lnSpc>
                <a:spcPct val="100000"/>
              </a:lnSpc>
              <a:spcBef>
                <a:spcPts val="1000"/>
              </a:spcBef>
              <a:buFont typeface="Arial" panose="020B0604020202020204" pitchFamily="34" charset="0"/>
              <a:buNone/>
              <a:defRPr lang="en-US" sz="2200" b="0" i="0" kern="1200" smtClean="0">
                <a:solidFill>
                  <a:srgbClr val="083F59"/>
                </a:solidFill>
                <a:effectLst/>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228600" algn="l"/>
            <a:r>
              <a:rPr lang="en-US" sz="2000" dirty="0"/>
              <a:t>Businesses that fail to implement D&amp;I practices may develop a negative reputation among customers, potential employees, and partners. This can lead to loss of business opportunities, difficulties in attracting top talent, and a negative public image. </a:t>
            </a:r>
            <a:r>
              <a:rPr lang="en-US" sz="2000" i="1" dirty="0"/>
              <a:t>76% of job seekers consider workplace diversity an important factor when considering employment opportunities </a:t>
            </a:r>
            <a:r>
              <a:rPr lang="en-US" sz="2000" dirty="0"/>
              <a:t>(</a:t>
            </a:r>
            <a:r>
              <a:rPr lang="en-US" sz="2000" dirty="0">
                <a:hlinkClick r:id="rId5"/>
              </a:rPr>
              <a:t>Glassdoor</a:t>
            </a:r>
            <a:r>
              <a:rPr lang="en-US" sz="2000" dirty="0"/>
              <a:t>).</a:t>
            </a:r>
          </a:p>
        </p:txBody>
      </p:sp>
      <p:pic>
        <p:nvPicPr>
          <p:cNvPr id="9" name="Picture Placeholder 8" descr="A group of people putting their hands together&#10;&#10;Description automatically generated">
            <a:extLst>
              <a:ext uri="{FF2B5EF4-FFF2-40B4-BE49-F238E27FC236}">
                <a16:creationId xmlns:a16="http://schemas.microsoft.com/office/drawing/2014/main" id="{6F91CF7F-32C8-D2CC-7C21-8629FB17357B}"/>
              </a:ext>
            </a:extLst>
          </p:cNvPr>
          <p:cNvPicPr>
            <a:picLocks noGrp="1" noChangeAspect="1"/>
          </p:cNvPicPr>
          <p:nvPr>
            <p:ph type="pic" sz="quarter" idx="41"/>
          </p:nvPr>
        </p:nvPicPr>
        <p:blipFill>
          <a:blip r:embed="rId6" cstate="email">
            <a:extLst>
              <a:ext uri="{28A0092B-C50C-407E-A947-70E740481C1C}">
                <a14:useLocalDpi xmlns:a14="http://schemas.microsoft.com/office/drawing/2010/main"/>
              </a:ext>
            </a:extLst>
          </a:blip>
          <a:srcRect l="36421" r="36421"/>
          <a:stretch>
            <a:fillRect/>
          </a:stretch>
        </p:blipFill>
        <p:spPr/>
      </p:pic>
    </p:spTree>
    <p:extLst>
      <p:ext uri="{BB962C8B-B14F-4D97-AF65-F5344CB8AC3E}">
        <p14:creationId xmlns:p14="http://schemas.microsoft.com/office/powerpoint/2010/main" val="28022896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6955256E-AE64-3226-71AA-AED73540CB3B}"/>
              </a:ext>
            </a:extLst>
          </p:cNvPr>
          <p:cNvSpPr>
            <a:spLocks noGrp="1"/>
          </p:cNvSpPr>
          <p:nvPr>
            <p:ph type="body" sz="quarter" idx="18"/>
          </p:nvPr>
        </p:nvSpPr>
        <p:spPr>
          <a:xfrm>
            <a:off x="798380" y="1260341"/>
            <a:ext cx="10793545" cy="3849918"/>
          </a:xfrm>
        </p:spPr>
        <p:txBody>
          <a:bodyPr/>
          <a:lstStyle/>
          <a:p>
            <a:pPr algn="l">
              <a:buFont typeface="Arial" panose="020B0604020202020204" pitchFamily="34" charset="0"/>
              <a:buChar char="•"/>
            </a:pPr>
            <a:r>
              <a:rPr lang="en-US" i="0" dirty="0">
                <a:solidFill>
                  <a:schemeClr val="bg1"/>
                </a:solidFill>
                <a:effectLst/>
                <a:highlight>
                  <a:srgbClr val="DF4625"/>
                </a:highlight>
                <a:latin typeface="avenir"/>
              </a:rPr>
              <a:t>Don’t</a:t>
            </a:r>
            <a:r>
              <a:rPr lang="en-US" b="0" i="0" dirty="0">
                <a:effectLst/>
                <a:highlight>
                  <a:srgbClr val="FFFFFF"/>
                </a:highlight>
                <a:latin typeface="avenir"/>
              </a:rPr>
              <a:t> make diversity </a:t>
            </a:r>
            <a:r>
              <a:rPr lang="en-US" b="1" i="0" dirty="0">
                <a:effectLst/>
                <a:highlight>
                  <a:srgbClr val="FFFFFF"/>
                </a:highlight>
                <a:latin typeface="avenir"/>
              </a:rPr>
              <a:t>feel like a cost </a:t>
            </a:r>
            <a:r>
              <a:rPr lang="en-US" b="0" i="0" dirty="0">
                <a:effectLst/>
                <a:highlight>
                  <a:srgbClr val="FFFFFF"/>
                </a:highlight>
                <a:latin typeface="avenir"/>
              </a:rPr>
              <a:t>– identify how it leads to business benefits</a:t>
            </a:r>
          </a:p>
          <a:p>
            <a:pPr algn="l">
              <a:buFont typeface="Arial" panose="020B0604020202020204" pitchFamily="34" charset="0"/>
              <a:buChar char="•"/>
            </a:pPr>
            <a:r>
              <a:rPr lang="en-US" b="0" i="0" dirty="0">
                <a:solidFill>
                  <a:schemeClr val="bg1"/>
                </a:solidFill>
                <a:effectLst/>
                <a:highlight>
                  <a:srgbClr val="05AAA3"/>
                </a:highlight>
                <a:latin typeface="avenir"/>
              </a:rPr>
              <a:t>Do</a:t>
            </a:r>
            <a:r>
              <a:rPr lang="en-US" b="0" i="0" dirty="0">
                <a:solidFill>
                  <a:schemeClr val="bg1"/>
                </a:solidFill>
                <a:effectLst/>
                <a:highlight>
                  <a:srgbClr val="FFFFFF"/>
                </a:highlight>
                <a:latin typeface="avenir"/>
              </a:rPr>
              <a:t> </a:t>
            </a:r>
            <a:r>
              <a:rPr lang="en-US" b="1" i="0" dirty="0">
                <a:effectLst/>
                <a:highlight>
                  <a:srgbClr val="FFFFFF"/>
                </a:highlight>
                <a:latin typeface="avenir"/>
              </a:rPr>
              <a:t>offer</a:t>
            </a:r>
            <a:r>
              <a:rPr lang="en-US" b="0" i="0" dirty="0">
                <a:effectLst/>
                <a:highlight>
                  <a:srgbClr val="FFFFFF"/>
                </a:highlight>
                <a:latin typeface="avenir"/>
              </a:rPr>
              <a:t> </a:t>
            </a:r>
            <a:r>
              <a:rPr lang="en-US" b="1" i="0" dirty="0">
                <a:effectLst/>
                <a:highlight>
                  <a:srgbClr val="FFFFFF"/>
                </a:highlight>
                <a:latin typeface="avenir"/>
              </a:rPr>
              <a:t>work-life </a:t>
            </a:r>
            <a:r>
              <a:rPr lang="en-US" b="1" i="0" dirty="0" err="1">
                <a:effectLst/>
                <a:highlight>
                  <a:srgbClr val="FFFFFF"/>
                </a:highlight>
                <a:latin typeface="avenir"/>
              </a:rPr>
              <a:t>programmes</a:t>
            </a:r>
            <a:r>
              <a:rPr lang="en-US" b="1" i="0" dirty="0">
                <a:effectLst/>
                <a:highlight>
                  <a:srgbClr val="FFFFFF"/>
                </a:highlight>
                <a:latin typeface="avenir"/>
              </a:rPr>
              <a:t> </a:t>
            </a:r>
            <a:r>
              <a:rPr lang="en-US" b="0" i="0" dirty="0">
                <a:effectLst/>
                <a:highlight>
                  <a:srgbClr val="FFFFFF"/>
                </a:highlight>
                <a:latin typeface="avenir"/>
              </a:rPr>
              <a:t>– these can encourage mothers or people with disabilities who can only work part-time to join the company</a:t>
            </a:r>
          </a:p>
          <a:p>
            <a:pPr algn="l">
              <a:buFont typeface="Arial" panose="020B0604020202020204" pitchFamily="34" charset="0"/>
              <a:buChar char="•"/>
            </a:pPr>
            <a:r>
              <a:rPr lang="en-US" dirty="0">
                <a:solidFill>
                  <a:schemeClr val="bg1"/>
                </a:solidFill>
                <a:highlight>
                  <a:srgbClr val="DF4625"/>
                </a:highlight>
                <a:latin typeface="avenir"/>
              </a:rPr>
              <a:t>Don’t</a:t>
            </a:r>
            <a:r>
              <a:rPr lang="en-US" b="0" i="0" dirty="0">
                <a:effectLst/>
                <a:highlight>
                  <a:srgbClr val="FFFFFF"/>
                </a:highlight>
                <a:latin typeface="avenir"/>
              </a:rPr>
              <a:t> </a:t>
            </a:r>
            <a:r>
              <a:rPr lang="en-US" b="1" i="0" dirty="0">
                <a:effectLst/>
                <a:highlight>
                  <a:srgbClr val="FFFFFF"/>
                </a:highlight>
                <a:latin typeface="avenir"/>
              </a:rPr>
              <a:t>discard cultural differences </a:t>
            </a:r>
            <a:r>
              <a:rPr lang="en-US" b="0" i="0" dirty="0">
                <a:effectLst/>
                <a:highlight>
                  <a:srgbClr val="FFFFFF"/>
                </a:highlight>
                <a:latin typeface="avenir"/>
              </a:rPr>
              <a:t>– a good understanding between employees will help to develop and maintain mutual respect</a:t>
            </a:r>
          </a:p>
          <a:p>
            <a:pPr algn="l">
              <a:buFont typeface="Arial" panose="020B0604020202020204" pitchFamily="34" charset="0"/>
              <a:buChar char="•"/>
            </a:pPr>
            <a:r>
              <a:rPr lang="en-US" dirty="0">
                <a:solidFill>
                  <a:schemeClr val="bg1"/>
                </a:solidFill>
                <a:highlight>
                  <a:srgbClr val="05AAA3"/>
                </a:highlight>
                <a:latin typeface="avenir"/>
              </a:rPr>
              <a:t>Do</a:t>
            </a:r>
            <a:r>
              <a:rPr lang="en-US" b="0" i="0" dirty="0">
                <a:effectLst/>
                <a:highlight>
                  <a:srgbClr val="FFFFFF"/>
                </a:highlight>
                <a:latin typeface="avenir"/>
              </a:rPr>
              <a:t> </a:t>
            </a:r>
            <a:r>
              <a:rPr lang="en-US" b="1" i="0" dirty="0">
                <a:effectLst/>
                <a:highlight>
                  <a:srgbClr val="FFFFFF"/>
                </a:highlight>
                <a:latin typeface="avenir"/>
              </a:rPr>
              <a:t>set </a:t>
            </a:r>
            <a:r>
              <a:rPr lang="en-US" b="1" i="0" dirty="0" err="1">
                <a:effectLst/>
                <a:highlight>
                  <a:srgbClr val="FFFFFF"/>
                </a:highlight>
                <a:latin typeface="avenir"/>
              </a:rPr>
              <a:t>behaviour</a:t>
            </a:r>
            <a:r>
              <a:rPr lang="en-US" b="1" i="0" dirty="0">
                <a:effectLst/>
                <a:highlight>
                  <a:srgbClr val="FFFFFF"/>
                </a:highlight>
                <a:latin typeface="avenir"/>
              </a:rPr>
              <a:t> standards </a:t>
            </a:r>
            <a:r>
              <a:rPr lang="en-US" b="0" i="0" dirty="0">
                <a:effectLst/>
                <a:highlight>
                  <a:srgbClr val="FFFFFF"/>
                </a:highlight>
                <a:latin typeface="avenir"/>
              </a:rPr>
              <a:t>by using role models – exemplary </a:t>
            </a:r>
            <a:r>
              <a:rPr lang="en-US" b="0" i="0" dirty="0" err="1">
                <a:effectLst/>
                <a:highlight>
                  <a:srgbClr val="FFFFFF"/>
                </a:highlight>
                <a:latin typeface="avenir"/>
              </a:rPr>
              <a:t>behaviour</a:t>
            </a:r>
            <a:r>
              <a:rPr lang="en-US" b="0" i="0" dirty="0">
                <a:effectLst/>
                <a:highlight>
                  <a:srgbClr val="FFFFFF"/>
                </a:highlight>
                <a:latin typeface="avenir"/>
              </a:rPr>
              <a:t> from managers and older employees will be adopted by others</a:t>
            </a:r>
          </a:p>
          <a:p>
            <a:pPr algn="l">
              <a:buFont typeface="Arial" panose="020B0604020202020204" pitchFamily="34" charset="0"/>
              <a:buChar char="•"/>
            </a:pPr>
            <a:r>
              <a:rPr lang="en-US" dirty="0">
                <a:solidFill>
                  <a:schemeClr val="bg1"/>
                </a:solidFill>
                <a:highlight>
                  <a:srgbClr val="DF4625"/>
                </a:highlight>
                <a:latin typeface="avenir"/>
              </a:rPr>
              <a:t>Don’t</a:t>
            </a:r>
            <a:r>
              <a:rPr lang="en-US" b="0" i="0" dirty="0">
                <a:effectLst/>
                <a:highlight>
                  <a:srgbClr val="FFFFFF"/>
                </a:highlight>
                <a:latin typeface="avenir"/>
              </a:rPr>
              <a:t> </a:t>
            </a:r>
            <a:r>
              <a:rPr lang="en-US" b="1" i="0" dirty="0">
                <a:effectLst/>
                <a:highlight>
                  <a:srgbClr val="FFFFFF"/>
                </a:highlight>
                <a:latin typeface="avenir"/>
              </a:rPr>
              <a:t>recruit someone just because they have a different background</a:t>
            </a:r>
          </a:p>
          <a:p>
            <a:pPr algn="l">
              <a:buFont typeface="Arial" panose="020B0604020202020204" pitchFamily="34" charset="0"/>
              <a:buChar char="•"/>
            </a:pPr>
            <a:r>
              <a:rPr lang="en-US" dirty="0">
                <a:solidFill>
                  <a:schemeClr val="bg1"/>
                </a:solidFill>
                <a:highlight>
                  <a:srgbClr val="05AAA3"/>
                </a:highlight>
                <a:latin typeface="avenir"/>
              </a:rPr>
              <a:t>Do</a:t>
            </a:r>
            <a:r>
              <a:rPr lang="en-US" b="0" i="0" dirty="0">
                <a:effectLst/>
                <a:highlight>
                  <a:srgbClr val="FFFFFF"/>
                </a:highlight>
                <a:latin typeface="avenir"/>
              </a:rPr>
              <a:t> </a:t>
            </a:r>
            <a:r>
              <a:rPr lang="en-US" b="1" i="0" dirty="0">
                <a:effectLst/>
                <a:highlight>
                  <a:srgbClr val="FFFFFF"/>
                </a:highlight>
                <a:latin typeface="avenir"/>
              </a:rPr>
              <a:t>always employ </a:t>
            </a:r>
            <a:r>
              <a:rPr lang="en-US" b="0" i="0" dirty="0">
                <a:effectLst/>
                <a:highlight>
                  <a:srgbClr val="FFFFFF"/>
                </a:highlight>
                <a:latin typeface="avenir"/>
              </a:rPr>
              <a:t>someone because they are the </a:t>
            </a:r>
            <a:r>
              <a:rPr lang="en-US" b="1" i="0" dirty="0">
                <a:effectLst/>
                <a:highlight>
                  <a:srgbClr val="FFFFFF"/>
                </a:highlight>
                <a:latin typeface="avenir"/>
              </a:rPr>
              <a:t>most qualified</a:t>
            </a:r>
            <a:r>
              <a:rPr lang="en-US" b="0" i="0" dirty="0">
                <a:effectLst/>
                <a:highlight>
                  <a:srgbClr val="FFFFFF"/>
                </a:highlight>
                <a:latin typeface="avenir"/>
              </a:rPr>
              <a:t> person for the job</a:t>
            </a:r>
          </a:p>
          <a:p>
            <a:pPr algn="l">
              <a:buFont typeface="Arial" panose="020B0604020202020204" pitchFamily="34" charset="0"/>
              <a:buChar char="•"/>
            </a:pPr>
            <a:endParaRPr lang="en-US" sz="1000" b="0" i="0" dirty="0">
              <a:effectLst/>
              <a:highlight>
                <a:srgbClr val="FFFFFF"/>
              </a:highlight>
              <a:latin typeface="avenir"/>
            </a:endParaRPr>
          </a:p>
          <a:p>
            <a:pPr marL="0" indent="0" algn="l"/>
            <a:r>
              <a:rPr lang="en-US" sz="2000" b="1" i="0" dirty="0">
                <a:effectLst/>
                <a:highlight>
                  <a:srgbClr val="FFFFFF"/>
                </a:highlight>
                <a:latin typeface="avenir"/>
              </a:rPr>
              <a:t>Source: European Commission </a:t>
            </a:r>
            <a:r>
              <a:rPr lang="en-US" sz="2000" b="0" i="1" dirty="0">
                <a:effectLst/>
                <a:highlight>
                  <a:srgbClr val="FFFFFF"/>
                </a:highlight>
                <a:latin typeface="avenir"/>
                <a:hlinkClick r:id="rId2"/>
              </a:rPr>
              <a:t>Diversity for Talent and Competitiveness: The SME Business Case for Diversity</a:t>
            </a:r>
            <a:r>
              <a:rPr lang="en-US" sz="2000" b="0" i="0" dirty="0">
                <a:effectLst/>
                <a:highlight>
                  <a:srgbClr val="FFFFFF"/>
                </a:highlight>
                <a:latin typeface="avenir"/>
                <a:hlinkClick r:id="rId2"/>
              </a:rPr>
              <a:t> Report</a:t>
            </a:r>
            <a:endParaRPr lang="en-US" sz="2000" b="0" i="0" dirty="0">
              <a:effectLst/>
              <a:highlight>
                <a:srgbClr val="FFFFFF"/>
              </a:highlight>
              <a:latin typeface="avenir"/>
            </a:endParaRPr>
          </a:p>
          <a:p>
            <a:endParaRPr lang="en-IE" dirty="0"/>
          </a:p>
        </p:txBody>
      </p:sp>
      <p:sp>
        <p:nvSpPr>
          <p:cNvPr id="12" name="Text Placeholder 11">
            <a:extLst>
              <a:ext uri="{FF2B5EF4-FFF2-40B4-BE49-F238E27FC236}">
                <a16:creationId xmlns:a16="http://schemas.microsoft.com/office/drawing/2014/main" id="{B092F061-6369-4C29-AFCF-45935FE59CF7}"/>
              </a:ext>
            </a:extLst>
          </p:cNvPr>
          <p:cNvSpPr>
            <a:spLocks noGrp="1"/>
          </p:cNvSpPr>
          <p:nvPr>
            <p:ph type="body" sz="quarter" idx="16"/>
          </p:nvPr>
        </p:nvSpPr>
        <p:spPr>
          <a:xfrm>
            <a:off x="798383" y="580115"/>
            <a:ext cx="10595237" cy="803654"/>
          </a:xfrm>
        </p:spPr>
        <p:txBody>
          <a:bodyPr/>
          <a:lstStyle/>
          <a:p>
            <a:pPr algn="l"/>
            <a:r>
              <a:rPr lang="en-IE" b="0" dirty="0"/>
              <a:t>Diversity Dos and Don’ts</a:t>
            </a:r>
          </a:p>
        </p:txBody>
      </p:sp>
    </p:spTree>
    <p:extLst>
      <p:ext uri="{BB962C8B-B14F-4D97-AF65-F5344CB8AC3E}">
        <p14:creationId xmlns:p14="http://schemas.microsoft.com/office/powerpoint/2010/main" val="4135785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19159346">
            <a:off x="3319794" y="1744376"/>
            <a:ext cx="1170562" cy="727881"/>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Placeholder 18">
            <a:extLst>
              <a:ext uri="{FF2B5EF4-FFF2-40B4-BE49-F238E27FC236}">
                <a16:creationId xmlns:a16="http://schemas.microsoft.com/office/drawing/2014/main" id="{710FD95B-A2C1-8665-C560-A5B89AC2B3ED}"/>
              </a:ext>
            </a:extLst>
          </p:cNvPr>
          <p:cNvPicPr>
            <a:picLocks noGrp="1" noChangeAspect="1"/>
          </p:cNvPicPr>
          <p:nvPr>
            <p:ph type="pic" sz="quarter" idx="42"/>
          </p:nvPr>
        </p:nvPicPr>
        <p:blipFill rotWithShape="1">
          <a:blip r:embed="rId2" cstate="email">
            <a:extLst>
              <a:ext uri="{28A0092B-C50C-407E-A947-70E740481C1C}">
                <a14:useLocalDpi xmlns:a14="http://schemas.microsoft.com/office/drawing/2010/main"/>
              </a:ext>
            </a:extLst>
          </a:blip>
          <a:srcRect t="10203" b="10203"/>
          <a:stretch/>
        </p:blipFill>
        <p:spPr/>
      </p:pic>
      <p:sp>
        <p:nvSpPr>
          <p:cNvPr id="5" name="Text Placeholder 4">
            <a:extLst>
              <a:ext uri="{FF2B5EF4-FFF2-40B4-BE49-F238E27FC236}">
                <a16:creationId xmlns:a16="http://schemas.microsoft.com/office/drawing/2014/main" id="{D843352B-A728-5DDC-D57D-2FC2D2017CD8}"/>
              </a:ext>
            </a:extLst>
          </p:cNvPr>
          <p:cNvSpPr>
            <a:spLocks noGrp="1"/>
          </p:cNvSpPr>
          <p:nvPr>
            <p:ph type="body" sz="quarter" idx="13"/>
          </p:nvPr>
        </p:nvSpPr>
        <p:spPr>
          <a:prstGeom prst="rect">
            <a:avLst/>
          </a:prstGeom>
        </p:spPr>
        <p:txBody>
          <a:bodyPr>
            <a:normAutofit/>
          </a:bodyPr>
          <a:lstStyle/>
          <a:p>
            <a:r>
              <a:rPr lang="en-US" dirty="0"/>
              <a:t>Diversity is not about how we differ. Diversity is about embracing one another's uniqueness</a:t>
            </a:r>
          </a:p>
        </p:txBody>
      </p:sp>
      <p:sp>
        <p:nvSpPr>
          <p:cNvPr id="7" name="Text Placeholder 6">
            <a:extLst>
              <a:ext uri="{FF2B5EF4-FFF2-40B4-BE49-F238E27FC236}">
                <a16:creationId xmlns:a16="http://schemas.microsoft.com/office/drawing/2014/main" id="{227B99C7-F174-0181-0CB1-B8440057D3CE}"/>
              </a:ext>
            </a:extLst>
          </p:cNvPr>
          <p:cNvSpPr>
            <a:spLocks noGrp="1"/>
          </p:cNvSpPr>
          <p:nvPr>
            <p:ph type="body" sz="quarter" idx="43"/>
          </p:nvPr>
        </p:nvSpPr>
        <p:spPr>
          <a:prstGeom prst="rect">
            <a:avLst/>
          </a:prstGeom>
        </p:spPr>
        <p:txBody>
          <a:bodyPr>
            <a:normAutofit/>
          </a:bodyPr>
          <a:lstStyle/>
          <a:p>
            <a:r>
              <a:rPr lang="en-US" b="1" i="0">
                <a:ea typeface="Open Sans" panose="020B0606030504020204" pitchFamily="34" charset="0"/>
              </a:rPr>
              <a:t>Ola Joseph</a:t>
            </a:r>
            <a:endParaRPr lang="en-US" b="1" i="0" dirty="0">
              <a:ea typeface="Open Sans" panose="020B0606030504020204" pitchFamily="34" charset="0"/>
            </a:endParaRPr>
          </a:p>
        </p:txBody>
      </p:sp>
    </p:spTree>
    <p:extLst>
      <p:ext uri="{BB962C8B-B14F-4D97-AF65-F5344CB8AC3E}">
        <p14:creationId xmlns:p14="http://schemas.microsoft.com/office/powerpoint/2010/main" val="427666983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a:xfrm>
            <a:off x="4592954" y="509817"/>
            <a:ext cx="6722028" cy="1285896"/>
          </a:xfrm>
        </p:spPr>
        <p:txBody>
          <a:bodyPr>
            <a:noAutofit/>
          </a:bodyPr>
          <a:lstStyle/>
          <a:p>
            <a:pPr lvl="0">
              <a:lnSpc>
                <a:spcPct val="107000"/>
              </a:lnSpc>
              <a:spcAft>
                <a:spcPts val="800"/>
              </a:spcAft>
            </a:pPr>
            <a:r>
              <a:rPr lang="en-IE" sz="3600" kern="100" dirty="0">
                <a:effectLst/>
                <a:ea typeface="Aptos" panose="020B0004020202020204" pitchFamily="34" charset="0"/>
                <a:cs typeface="Times New Roman" panose="02020603050405020304" pitchFamily="18" charset="0"/>
              </a:rPr>
              <a:t>Develop an Understanding of the Seven DARE Competency Areas</a:t>
            </a:r>
          </a:p>
          <a:p>
            <a:pPr>
              <a:lnSpc>
                <a:spcPct val="107000"/>
              </a:lnSpc>
              <a:spcAft>
                <a:spcPts val="800"/>
              </a:spcAft>
            </a:pPr>
            <a:r>
              <a:rPr lang="en-IE" sz="2800" i="1" kern="100" dirty="0">
                <a:ea typeface="Aptos" panose="020B0004020202020204" pitchFamily="34" charset="0"/>
                <a:cs typeface="Times New Roman" panose="02020603050405020304" pitchFamily="18" charset="0"/>
              </a:rPr>
              <a:t>With </a:t>
            </a:r>
            <a:r>
              <a:rPr lang="en-IE" sz="2800" i="1" kern="100" dirty="0">
                <a:cs typeface="Times New Roman" panose="02020603050405020304" pitchFamily="18" charset="0"/>
              </a:rPr>
              <a:t>Examples of How to Integrate DARE D&amp;I Competencies into SME Business Strategies</a:t>
            </a:r>
          </a:p>
          <a:p>
            <a:pPr lvl="0">
              <a:lnSpc>
                <a:spcPct val="107000"/>
              </a:lnSpc>
              <a:spcAft>
                <a:spcPts val="800"/>
              </a:spcAft>
            </a:pPr>
            <a:r>
              <a:rPr lang="en-US" sz="1800" dirty="0"/>
              <a:t>Small and Medium Enterprises (SMEs) in Europe, like their counterparts around the world, face the challenge of adapting to the diverse and inclusive nature of the modern workforce. Embracing diversity and inclusion not only fosters a positive workplace culture but also enhances creativity, innovation, and overall business performance. To meet these challenges, SMEs in Europe need to focus on developing certain skills and competence areas.</a:t>
            </a:r>
            <a:endParaRPr lang="en-IE" sz="1800" kern="100" dirty="0">
              <a:effectLst/>
              <a:ea typeface="Aptos" panose="020B0004020202020204" pitchFamily="34" charset="0"/>
              <a:cs typeface="Times New Roman" panose="02020603050405020304" pitchFamily="18" charset="0"/>
            </a:endParaRPr>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en-US" dirty="0"/>
              <a:t>06</a:t>
            </a:r>
          </a:p>
        </p:txBody>
      </p:sp>
      <p:sp>
        <p:nvSpPr>
          <p:cNvPr id="2" name="Text Placeholder 25">
            <a:extLst>
              <a:ext uri="{FF2B5EF4-FFF2-40B4-BE49-F238E27FC236}">
                <a16:creationId xmlns:a16="http://schemas.microsoft.com/office/drawing/2014/main" id="{8E61DA92-0A9D-B63D-8F3E-C1B9D7FCDA7D}"/>
              </a:ext>
            </a:extLst>
          </p:cNvPr>
          <p:cNvSpPr txBox="1">
            <a:spLocks/>
          </p:cNvSpPr>
          <p:nvPr/>
        </p:nvSpPr>
        <p:spPr>
          <a:xfrm>
            <a:off x="868933" y="3590199"/>
            <a:ext cx="4846414" cy="6895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spcAft>
                <a:spcPts val="800"/>
              </a:spcAft>
            </a:pPr>
            <a:endParaRPr lang="en-IE" sz="1800" kern="100" dirty="0">
              <a:cs typeface="Times New Roman" panose="02020603050405020304" pitchFamily="18" charset="0"/>
            </a:endParaRPr>
          </a:p>
        </p:txBody>
      </p:sp>
    </p:spTree>
    <p:extLst>
      <p:ext uri="{BB962C8B-B14F-4D97-AF65-F5344CB8AC3E}">
        <p14:creationId xmlns:p14="http://schemas.microsoft.com/office/powerpoint/2010/main" val="40671522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F072519F-8851-9516-F536-4BB60B3CC814}"/>
              </a:ext>
            </a:extLst>
          </p:cNvPr>
          <p:cNvSpPr>
            <a:spLocks noGrp="1"/>
          </p:cNvSpPr>
          <p:nvPr>
            <p:ph type="body" sz="quarter" idx="31"/>
          </p:nvPr>
        </p:nvSpPr>
        <p:spPr>
          <a:xfrm>
            <a:off x="5891164" y="2236378"/>
            <a:ext cx="700387" cy="689518"/>
          </a:xfrm>
        </p:spPr>
        <p:txBody>
          <a:bodyPr/>
          <a:lstStyle/>
          <a:p>
            <a:r>
              <a:rPr lang="en-IE" dirty="0"/>
              <a:t>03</a:t>
            </a:r>
          </a:p>
        </p:txBody>
      </p:sp>
      <p:sp>
        <p:nvSpPr>
          <p:cNvPr id="22" name="Text Placeholder 21">
            <a:extLst>
              <a:ext uri="{FF2B5EF4-FFF2-40B4-BE49-F238E27FC236}">
                <a16:creationId xmlns:a16="http://schemas.microsoft.com/office/drawing/2014/main" id="{D9B08DB1-49B0-584E-5D65-42E26EF04AC4}"/>
              </a:ext>
            </a:extLst>
          </p:cNvPr>
          <p:cNvSpPr>
            <a:spLocks noGrp="1"/>
          </p:cNvSpPr>
          <p:nvPr>
            <p:ph type="body" sz="quarter" idx="33"/>
          </p:nvPr>
        </p:nvSpPr>
        <p:spPr>
          <a:xfrm>
            <a:off x="5912867" y="3151366"/>
            <a:ext cx="700387" cy="689518"/>
          </a:xfrm>
        </p:spPr>
        <p:txBody>
          <a:bodyPr/>
          <a:lstStyle/>
          <a:p>
            <a:r>
              <a:rPr lang="en-IE" dirty="0"/>
              <a:t>04</a:t>
            </a:r>
          </a:p>
        </p:txBody>
      </p:sp>
      <p:sp>
        <p:nvSpPr>
          <p:cNvPr id="24" name="Text Placeholder 23">
            <a:extLst>
              <a:ext uri="{FF2B5EF4-FFF2-40B4-BE49-F238E27FC236}">
                <a16:creationId xmlns:a16="http://schemas.microsoft.com/office/drawing/2014/main" id="{06BE759D-3666-9A65-06EC-7E5ED56E5DC5}"/>
              </a:ext>
            </a:extLst>
          </p:cNvPr>
          <p:cNvSpPr>
            <a:spLocks noGrp="1"/>
          </p:cNvSpPr>
          <p:nvPr>
            <p:ph type="body" sz="quarter" idx="35"/>
          </p:nvPr>
        </p:nvSpPr>
        <p:spPr>
          <a:xfrm>
            <a:off x="5891164" y="4066353"/>
            <a:ext cx="700387" cy="689518"/>
          </a:xfrm>
        </p:spPr>
        <p:txBody>
          <a:bodyPr/>
          <a:lstStyle/>
          <a:p>
            <a:r>
              <a:rPr lang="en-IE" dirty="0"/>
              <a:t>05</a:t>
            </a:r>
          </a:p>
        </p:txBody>
      </p:sp>
      <p:sp>
        <p:nvSpPr>
          <p:cNvPr id="26" name="Text Placeholder 25">
            <a:extLst>
              <a:ext uri="{FF2B5EF4-FFF2-40B4-BE49-F238E27FC236}">
                <a16:creationId xmlns:a16="http://schemas.microsoft.com/office/drawing/2014/main" id="{B8DEA868-1C89-B4B3-18EE-D6FD7694C736}"/>
              </a:ext>
            </a:extLst>
          </p:cNvPr>
          <p:cNvSpPr>
            <a:spLocks noGrp="1"/>
          </p:cNvSpPr>
          <p:nvPr>
            <p:ph type="body" sz="quarter" idx="37"/>
          </p:nvPr>
        </p:nvSpPr>
        <p:spPr>
          <a:xfrm>
            <a:off x="5908654" y="4896058"/>
            <a:ext cx="700387" cy="689518"/>
          </a:xfrm>
        </p:spPr>
        <p:txBody>
          <a:bodyPr/>
          <a:lstStyle/>
          <a:p>
            <a:r>
              <a:rPr lang="en-IE" dirty="0"/>
              <a:t>06</a:t>
            </a:r>
          </a:p>
        </p:txBody>
      </p:sp>
      <p:sp>
        <p:nvSpPr>
          <p:cNvPr id="30" name="Text Placeholder 16">
            <a:extLst>
              <a:ext uri="{FF2B5EF4-FFF2-40B4-BE49-F238E27FC236}">
                <a16:creationId xmlns:a16="http://schemas.microsoft.com/office/drawing/2014/main" id="{E0FF6D10-6D6D-3E78-3676-A4B77E59C222}"/>
              </a:ext>
            </a:extLst>
          </p:cNvPr>
          <p:cNvSpPr>
            <a:spLocks noGrp="1"/>
          </p:cNvSpPr>
          <p:nvPr>
            <p:ph type="body" sz="quarter" idx="15"/>
          </p:nvPr>
        </p:nvSpPr>
        <p:spPr>
          <a:xfrm>
            <a:off x="5862882" y="585338"/>
            <a:ext cx="700387" cy="689518"/>
          </a:xfrm>
        </p:spPr>
        <p:txBody>
          <a:bodyPr/>
          <a:lstStyle/>
          <a:p>
            <a:r>
              <a:rPr lang="en-IE" dirty="0"/>
              <a:t>01</a:t>
            </a:r>
          </a:p>
        </p:txBody>
      </p:sp>
      <p:sp>
        <p:nvSpPr>
          <p:cNvPr id="32" name="Text Placeholder 21">
            <a:extLst>
              <a:ext uri="{FF2B5EF4-FFF2-40B4-BE49-F238E27FC236}">
                <a16:creationId xmlns:a16="http://schemas.microsoft.com/office/drawing/2014/main" id="{97CA938E-0A0D-CF4E-179D-5616848EE868}"/>
              </a:ext>
            </a:extLst>
          </p:cNvPr>
          <p:cNvSpPr txBox="1">
            <a:spLocks/>
          </p:cNvSpPr>
          <p:nvPr/>
        </p:nvSpPr>
        <p:spPr>
          <a:xfrm>
            <a:off x="5784324" y="1341122"/>
            <a:ext cx="857501"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02</a:t>
            </a:r>
          </a:p>
        </p:txBody>
      </p:sp>
      <p:sp>
        <p:nvSpPr>
          <p:cNvPr id="33" name="Text Placeholder 22">
            <a:extLst>
              <a:ext uri="{FF2B5EF4-FFF2-40B4-BE49-F238E27FC236}">
                <a16:creationId xmlns:a16="http://schemas.microsoft.com/office/drawing/2014/main" id="{AABC0F5E-9CA6-6E61-A559-A137B18FD608}"/>
              </a:ext>
            </a:extLst>
          </p:cNvPr>
          <p:cNvSpPr txBox="1">
            <a:spLocks/>
          </p:cNvSpPr>
          <p:nvPr/>
        </p:nvSpPr>
        <p:spPr>
          <a:xfrm>
            <a:off x="6912293" y="416068"/>
            <a:ext cx="50369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solidFill>
                  <a:schemeClr val="bg1"/>
                </a:solidFill>
                <a:highlight>
                  <a:srgbClr val="05AAA3"/>
                </a:highlight>
              </a:rPr>
              <a:t>Competency 1 </a:t>
            </a:r>
            <a:r>
              <a:rPr lang="en-US" sz="1800" dirty="0"/>
              <a:t>Top Level Support is Essential to Integrate D&amp;I Successfully </a:t>
            </a:r>
          </a:p>
          <a:p>
            <a:pPr>
              <a:lnSpc>
                <a:spcPct val="100000"/>
              </a:lnSpc>
              <a:spcBef>
                <a:spcPts val="0"/>
              </a:spcBef>
            </a:pPr>
            <a:r>
              <a:rPr lang="en-US" sz="1800" b="1" i="1" dirty="0">
                <a:solidFill>
                  <a:srgbClr val="05AAA3"/>
                </a:solidFill>
              </a:rPr>
              <a:t>Example: </a:t>
            </a:r>
            <a:r>
              <a:rPr lang="en-US" sz="1800" b="1" i="1" dirty="0" err="1"/>
              <a:t>Signicat</a:t>
            </a:r>
            <a:r>
              <a:rPr lang="en-US" sz="1800" b="1" i="1" dirty="0"/>
              <a:t>, </a:t>
            </a:r>
            <a:r>
              <a:rPr lang="en-US" sz="1800" i="1" dirty="0"/>
              <a:t>Norway (Digital Identity SME)</a:t>
            </a:r>
            <a:endParaRPr lang="en-IE" sz="1800" i="1" dirty="0"/>
          </a:p>
        </p:txBody>
      </p:sp>
      <p:sp>
        <p:nvSpPr>
          <p:cNvPr id="35" name="Text Placeholder 3">
            <a:extLst>
              <a:ext uri="{FF2B5EF4-FFF2-40B4-BE49-F238E27FC236}">
                <a16:creationId xmlns:a16="http://schemas.microsoft.com/office/drawing/2014/main" id="{8DA154BE-5B64-DACF-43F6-89813D5769E9}"/>
              </a:ext>
            </a:extLst>
          </p:cNvPr>
          <p:cNvSpPr txBox="1">
            <a:spLocks/>
          </p:cNvSpPr>
          <p:nvPr/>
        </p:nvSpPr>
        <p:spPr>
          <a:xfrm>
            <a:off x="1007051" y="1405828"/>
            <a:ext cx="4627246"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3200" kern="100" dirty="0">
                <a:solidFill>
                  <a:schemeClr val="bg1"/>
                </a:solidFill>
                <a:cs typeface="Times New Roman" panose="02020603050405020304" pitchFamily="18" charset="0"/>
              </a:rPr>
              <a:t>Develop an Understanding of the Seven DARE Competency Areas</a:t>
            </a:r>
          </a:p>
          <a:p>
            <a:pPr marL="0" indent="0">
              <a:buNone/>
            </a:pPr>
            <a:endParaRPr lang="en-IE" sz="3200" kern="100" dirty="0">
              <a:solidFill>
                <a:schemeClr val="bg1"/>
              </a:solidFill>
              <a:cs typeface="Times New Roman" panose="02020603050405020304" pitchFamily="18" charset="0"/>
            </a:endParaRPr>
          </a:p>
          <a:p>
            <a:pPr marL="0" indent="0">
              <a:buNone/>
            </a:pPr>
            <a:r>
              <a:rPr lang="en-IE" i="1" kern="100" dirty="0">
                <a:solidFill>
                  <a:schemeClr val="bg1"/>
                </a:solidFill>
                <a:cs typeface="Times New Roman" panose="02020603050405020304" pitchFamily="18" charset="0"/>
              </a:rPr>
              <a:t>With Examples of How to Integrate D&amp;I DARE Competencies into SME Business Strategies</a:t>
            </a:r>
          </a:p>
          <a:p>
            <a:pPr marL="0" indent="0">
              <a:buNone/>
            </a:pPr>
            <a:endParaRPr lang="en-IE" sz="3200" kern="100" dirty="0">
              <a:effectLst/>
              <a:ea typeface="Aptos" panose="020B0004020202020204" pitchFamily="34" charset="0"/>
              <a:cs typeface="Times New Roman" panose="02020603050405020304" pitchFamily="18" charset="0"/>
            </a:endParaRPr>
          </a:p>
          <a:p>
            <a:pPr marL="0" indent="0">
              <a:buNone/>
            </a:pPr>
            <a:endParaRPr lang="en-IE" sz="3200" kern="100" dirty="0">
              <a:solidFill>
                <a:schemeClr val="bg1"/>
              </a:solidFill>
              <a:effectLst/>
              <a:ea typeface="Aptos" panose="020B0004020202020204" pitchFamily="34" charset="0"/>
              <a:cs typeface="Times New Roman" panose="02020603050405020304" pitchFamily="18" charset="0"/>
            </a:endParaRPr>
          </a:p>
          <a:p>
            <a:pPr marL="0" indent="0">
              <a:lnSpc>
                <a:spcPct val="107000"/>
              </a:lnSpc>
              <a:spcBef>
                <a:spcPts val="600"/>
              </a:spcBef>
              <a:spcAft>
                <a:spcPts val="600"/>
              </a:spcAft>
              <a:buNone/>
            </a:pPr>
            <a:endParaRPr lang="en-IE" sz="3600" kern="100" dirty="0">
              <a:solidFill>
                <a:schemeClr val="bg1"/>
              </a:solidFill>
              <a:ea typeface="Aptos" panose="020B0004020202020204" pitchFamily="34" charset="0"/>
              <a:cs typeface="Times New Roman" panose="02020603050405020304" pitchFamily="18" charset="0"/>
            </a:endParaRPr>
          </a:p>
        </p:txBody>
      </p:sp>
      <p:sp>
        <p:nvSpPr>
          <p:cNvPr id="36" name="Text Placeholder 4">
            <a:extLst>
              <a:ext uri="{FF2B5EF4-FFF2-40B4-BE49-F238E27FC236}">
                <a16:creationId xmlns:a16="http://schemas.microsoft.com/office/drawing/2014/main" id="{205FDBD1-B29D-71F7-7471-6D66C67B98A3}"/>
              </a:ext>
            </a:extLst>
          </p:cNvPr>
          <p:cNvSpPr txBox="1">
            <a:spLocks/>
          </p:cNvSpPr>
          <p:nvPr/>
        </p:nvSpPr>
        <p:spPr>
          <a:xfrm>
            <a:off x="1007051" y="194990"/>
            <a:ext cx="2066906"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06</a:t>
            </a:r>
          </a:p>
        </p:txBody>
      </p:sp>
      <p:sp>
        <p:nvSpPr>
          <p:cNvPr id="37" name="Text Placeholder 22">
            <a:extLst>
              <a:ext uri="{FF2B5EF4-FFF2-40B4-BE49-F238E27FC236}">
                <a16:creationId xmlns:a16="http://schemas.microsoft.com/office/drawing/2014/main" id="{2D9DF4B5-2BFC-AB32-88F5-A5D136FC0E01}"/>
              </a:ext>
            </a:extLst>
          </p:cNvPr>
          <p:cNvSpPr txBox="1">
            <a:spLocks/>
          </p:cNvSpPr>
          <p:nvPr/>
        </p:nvSpPr>
        <p:spPr>
          <a:xfrm>
            <a:off x="6950393" y="1341122"/>
            <a:ext cx="52083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solidFill>
                  <a:schemeClr val="bg1"/>
                </a:solidFill>
                <a:highlight>
                  <a:srgbClr val="702E8C"/>
                </a:highlight>
              </a:rPr>
              <a:t>Competency 2 </a:t>
            </a:r>
            <a:r>
              <a:rPr lang="en-IE" sz="1800" dirty="0"/>
              <a:t>Inclusive HR &amp; Talent Management</a:t>
            </a:r>
          </a:p>
          <a:p>
            <a:pPr>
              <a:lnSpc>
                <a:spcPct val="100000"/>
              </a:lnSpc>
              <a:spcBef>
                <a:spcPts val="0"/>
              </a:spcBef>
            </a:pPr>
            <a:r>
              <a:rPr lang="en-US" sz="1800" b="1" i="1" dirty="0">
                <a:solidFill>
                  <a:srgbClr val="702E8C"/>
                </a:solidFill>
              </a:rPr>
              <a:t>Example: </a:t>
            </a:r>
            <a:r>
              <a:rPr lang="en-US" sz="1800" b="1" i="1" dirty="0" err="1"/>
              <a:t>Klevu</a:t>
            </a:r>
            <a:r>
              <a:rPr lang="en-US" sz="1800" b="1" i="1" dirty="0"/>
              <a:t>, </a:t>
            </a:r>
            <a:r>
              <a:rPr lang="en-US" sz="1800" i="1" dirty="0"/>
              <a:t>Finland (E-Commerce SME)</a:t>
            </a:r>
            <a:endParaRPr lang="en-IE" sz="1800" i="1" dirty="0"/>
          </a:p>
        </p:txBody>
      </p:sp>
      <p:sp>
        <p:nvSpPr>
          <p:cNvPr id="38" name="Text Placeholder 22">
            <a:extLst>
              <a:ext uri="{FF2B5EF4-FFF2-40B4-BE49-F238E27FC236}">
                <a16:creationId xmlns:a16="http://schemas.microsoft.com/office/drawing/2014/main" id="{C76D7FFF-FBDE-88C0-0BA1-44AAD4B482A5}"/>
              </a:ext>
            </a:extLst>
          </p:cNvPr>
          <p:cNvSpPr txBox="1">
            <a:spLocks/>
          </p:cNvSpPr>
          <p:nvPr/>
        </p:nvSpPr>
        <p:spPr>
          <a:xfrm>
            <a:off x="6950393" y="2411740"/>
            <a:ext cx="50369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solidFill>
                  <a:schemeClr val="bg1"/>
                </a:solidFill>
                <a:highlight>
                  <a:srgbClr val="DF4625"/>
                </a:highlight>
              </a:rPr>
              <a:t>Competency 3 </a:t>
            </a:r>
            <a:r>
              <a:rPr lang="en-IE" sz="1800" dirty="0"/>
              <a:t>Inclusive Leadership Management</a:t>
            </a:r>
          </a:p>
          <a:p>
            <a:pPr>
              <a:lnSpc>
                <a:spcPct val="100000"/>
              </a:lnSpc>
              <a:spcBef>
                <a:spcPts val="0"/>
              </a:spcBef>
            </a:pPr>
            <a:r>
              <a:rPr lang="en-US" sz="1800" b="1" i="1" dirty="0">
                <a:solidFill>
                  <a:srgbClr val="DF4625"/>
                </a:solidFill>
              </a:rPr>
              <a:t>Example: </a:t>
            </a:r>
            <a:r>
              <a:rPr lang="en-US" sz="1800" b="1" i="1" dirty="0" err="1"/>
              <a:t>Sidero</a:t>
            </a:r>
            <a:r>
              <a:rPr lang="en-US" sz="1800" b="1" i="1" dirty="0"/>
              <a:t>, </a:t>
            </a:r>
            <a:r>
              <a:rPr lang="en-IE" sz="1800" i="1" dirty="0"/>
              <a:t>Ireland (Digital Engineering SME)</a:t>
            </a:r>
          </a:p>
          <a:p>
            <a:pPr>
              <a:lnSpc>
                <a:spcPct val="100000"/>
              </a:lnSpc>
              <a:spcBef>
                <a:spcPts val="0"/>
              </a:spcBef>
            </a:pPr>
            <a:endParaRPr lang="en-IE" sz="1800" dirty="0"/>
          </a:p>
        </p:txBody>
      </p:sp>
      <p:sp>
        <p:nvSpPr>
          <p:cNvPr id="39" name="Text Placeholder 22">
            <a:extLst>
              <a:ext uri="{FF2B5EF4-FFF2-40B4-BE49-F238E27FC236}">
                <a16:creationId xmlns:a16="http://schemas.microsoft.com/office/drawing/2014/main" id="{98A735DE-3935-4361-54AC-CCE4999C9B84}"/>
              </a:ext>
            </a:extLst>
          </p:cNvPr>
          <p:cNvSpPr txBox="1">
            <a:spLocks/>
          </p:cNvSpPr>
          <p:nvPr/>
        </p:nvSpPr>
        <p:spPr>
          <a:xfrm>
            <a:off x="6933995" y="3332383"/>
            <a:ext cx="5208363"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solidFill>
                  <a:schemeClr val="bg1"/>
                </a:solidFill>
                <a:highlight>
                  <a:srgbClr val="EE1765"/>
                </a:highlight>
              </a:rPr>
              <a:t>Competency 4 </a:t>
            </a:r>
            <a:r>
              <a:rPr lang="en-IE" sz="1800" dirty="0"/>
              <a:t>Diverse and Inclusive Cultural Engagement </a:t>
            </a:r>
          </a:p>
          <a:p>
            <a:pPr>
              <a:lnSpc>
                <a:spcPct val="100000"/>
              </a:lnSpc>
              <a:spcBef>
                <a:spcPts val="0"/>
              </a:spcBef>
            </a:pPr>
            <a:r>
              <a:rPr lang="en-US" sz="1800" b="1" i="1" dirty="0">
                <a:solidFill>
                  <a:srgbClr val="EE1765"/>
                </a:solidFill>
              </a:rPr>
              <a:t>Example: </a:t>
            </a:r>
            <a:r>
              <a:rPr lang="en-US" sz="1800" b="1" i="1" dirty="0"/>
              <a:t>EOBA, </a:t>
            </a:r>
            <a:r>
              <a:rPr lang="en-IE" sz="1800" i="1" dirty="0"/>
              <a:t>Ireland (Fire Engineering SME)</a:t>
            </a:r>
          </a:p>
          <a:p>
            <a:pPr>
              <a:lnSpc>
                <a:spcPct val="100000"/>
              </a:lnSpc>
              <a:spcBef>
                <a:spcPts val="0"/>
              </a:spcBef>
            </a:pPr>
            <a:endParaRPr lang="en-IE" sz="1800" dirty="0"/>
          </a:p>
        </p:txBody>
      </p:sp>
      <p:sp>
        <p:nvSpPr>
          <p:cNvPr id="40" name="Text Placeholder 22">
            <a:extLst>
              <a:ext uri="{FF2B5EF4-FFF2-40B4-BE49-F238E27FC236}">
                <a16:creationId xmlns:a16="http://schemas.microsoft.com/office/drawing/2014/main" id="{04B94C8C-F7BA-C1F1-65DF-D6152A358E39}"/>
              </a:ext>
            </a:extLst>
          </p:cNvPr>
          <p:cNvSpPr txBox="1">
            <a:spLocks/>
          </p:cNvSpPr>
          <p:nvPr/>
        </p:nvSpPr>
        <p:spPr>
          <a:xfrm>
            <a:off x="6933996" y="4252961"/>
            <a:ext cx="479613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solidFill>
                  <a:schemeClr val="bg1"/>
                </a:solidFill>
                <a:highlight>
                  <a:srgbClr val="0872B5"/>
                </a:highlight>
              </a:rPr>
              <a:t>Competency 5 </a:t>
            </a:r>
            <a:r>
              <a:rPr lang="en-IE" sz="1800" dirty="0"/>
              <a:t>Embracing Diversity-Focused Internal Communication</a:t>
            </a:r>
          </a:p>
          <a:p>
            <a:pPr>
              <a:lnSpc>
                <a:spcPct val="100000"/>
              </a:lnSpc>
              <a:spcBef>
                <a:spcPts val="0"/>
              </a:spcBef>
            </a:pPr>
            <a:r>
              <a:rPr lang="en-US" sz="1800" b="1" i="1" dirty="0">
                <a:solidFill>
                  <a:srgbClr val="0872B5"/>
                </a:solidFill>
              </a:rPr>
              <a:t>Example: </a:t>
            </a:r>
            <a:r>
              <a:rPr lang="en-US" sz="1800" b="1" i="1" dirty="0"/>
              <a:t>GSLS</a:t>
            </a:r>
            <a:r>
              <a:rPr lang="en-US" sz="1800" i="1" dirty="0"/>
              <a:t>, </a:t>
            </a:r>
            <a:r>
              <a:rPr lang="en-IE" sz="1800" i="1" dirty="0"/>
              <a:t>Ireland (Cash Logistics SME)</a:t>
            </a:r>
          </a:p>
          <a:p>
            <a:pPr>
              <a:lnSpc>
                <a:spcPct val="100000"/>
              </a:lnSpc>
              <a:spcBef>
                <a:spcPts val="0"/>
              </a:spcBef>
            </a:pPr>
            <a:endParaRPr lang="en-IE" sz="1800" dirty="0"/>
          </a:p>
        </p:txBody>
      </p:sp>
      <p:sp>
        <p:nvSpPr>
          <p:cNvPr id="41" name="Text Placeholder 22">
            <a:extLst>
              <a:ext uri="{FF2B5EF4-FFF2-40B4-BE49-F238E27FC236}">
                <a16:creationId xmlns:a16="http://schemas.microsoft.com/office/drawing/2014/main" id="{747C9619-00C3-6C22-4E5F-A42083BEDEE7}"/>
              </a:ext>
            </a:extLst>
          </p:cNvPr>
          <p:cNvSpPr txBox="1">
            <a:spLocks/>
          </p:cNvSpPr>
          <p:nvPr/>
        </p:nvSpPr>
        <p:spPr>
          <a:xfrm>
            <a:off x="6967239" y="5129490"/>
            <a:ext cx="52083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solidFill>
                  <a:schemeClr val="bg1"/>
                </a:solidFill>
                <a:highlight>
                  <a:srgbClr val="05AAA3"/>
                </a:highlight>
              </a:rPr>
              <a:t>Competency 6 </a:t>
            </a:r>
            <a:r>
              <a:rPr lang="en-IE" sz="1800" dirty="0"/>
              <a:t>Diversity and Inclusive-Centric Marketing</a:t>
            </a:r>
          </a:p>
          <a:p>
            <a:pPr>
              <a:lnSpc>
                <a:spcPct val="100000"/>
              </a:lnSpc>
              <a:spcBef>
                <a:spcPts val="0"/>
              </a:spcBef>
            </a:pPr>
            <a:r>
              <a:rPr lang="en-US" sz="1800" b="1" i="1" dirty="0">
                <a:solidFill>
                  <a:srgbClr val="05AAA3"/>
                </a:solidFill>
              </a:rPr>
              <a:t>Example: </a:t>
            </a:r>
            <a:r>
              <a:rPr lang="en-US" sz="1800" b="1" i="1" dirty="0" err="1"/>
              <a:t>Bellamianta</a:t>
            </a:r>
            <a:r>
              <a:rPr lang="en-US" sz="1800" b="1" i="1" dirty="0"/>
              <a:t>, </a:t>
            </a:r>
            <a:r>
              <a:rPr lang="en-US" sz="1800" i="1" dirty="0"/>
              <a:t>Ireland (Makeup SME)</a:t>
            </a:r>
            <a:endParaRPr lang="en-IE" sz="1800" i="1" dirty="0"/>
          </a:p>
          <a:p>
            <a:pPr>
              <a:lnSpc>
                <a:spcPct val="100000"/>
              </a:lnSpc>
              <a:spcBef>
                <a:spcPts val="0"/>
              </a:spcBef>
            </a:pPr>
            <a:endParaRPr lang="en-IE" sz="1800" dirty="0"/>
          </a:p>
        </p:txBody>
      </p:sp>
      <p:sp>
        <p:nvSpPr>
          <p:cNvPr id="44" name="Text Placeholder 22">
            <a:extLst>
              <a:ext uri="{FF2B5EF4-FFF2-40B4-BE49-F238E27FC236}">
                <a16:creationId xmlns:a16="http://schemas.microsoft.com/office/drawing/2014/main" id="{00C2244D-A783-9736-4DC0-5E649ED42C2D}"/>
              </a:ext>
            </a:extLst>
          </p:cNvPr>
          <p:cNvSpPr txBox="1">
            <a:spLocks/>
          </p:cNvSpPr>
          <p:nvPr/>
        </p:nvSpPr>
        <p:spPr>
          <a:xfrm>
            <a:off x="6967239" y="6127153"/>
            <a:ext cx="53226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spcBef>
                <a:spcPts val="0"/>
              </a:spcBef>
            </a:pPr>
            <a:r>
              <a:rPr lang="en-US" sz="1800" b="1" dirty="0">
                <a:solidFill>
                  <a:schemeClr val="bg1"/>
                </a:solidFill>
                <a:highlight>
                  <a:srgbClr val="EE1765"/>
                </a:highlight>
              </a:rPr>
              <a:t>Competency 7 </a:t>
            </a:r>
            <a:r>
              <a:rPr lang="en-US" sz="1800" dirty="0"/>
              <a:t>SMEs’ Supporting Diversity and Inclusion in Communities</a:t>
            </a:r>
          </a:p>
          <a:p>
            <a:pPr>
              <a:lnSpc>
                <a:spcPct val="100000"/>
              </a:lnSpc>
              <a:spcBef>
                <a:spcPts val="0"/>
              </a:spcBef>
            </a:pPr>
            <a:r>
              <a:rPr lang="en-US" sz="1800" b="1" i="1" dirty="0">
                <a:solidFill>
                  <a:srgbClr val="EE1765"/>
                </a:solidFill>
              </a:rPr>
              <a:t>Example: </a:t>
            </a:r>
            <a:r>
              <a:rPr lang="en-US" sz="1800" b="1" i="1" dirty="0" err="1"/>
              <a:t>Fairphone</a:t>
            </a:r>
            <a:r>
              <a:rPr lang="en-US" sz="1800" b="1" i="1" dirty="0"/>
              <a:t>,</a:t>
            </a:r>
            <a:r>
              <a:rPr lang="en-US" sz="1800" i="1" dirty="0"/>
              <a:t> Netherlands (Ethical Phones SME)</a:t>
            </a:r>
            <a:endParaRPr lang="en-IE" sz="1800" i="1" dirty="0"/>
          </a:p>
          <a:p>
            <a:pPr>
              <a:lnSpc>
                <a:spcPct val="100000"/>
              </a:lnSpc>
              <a:spcBef>
                <a:spcPts val="0"/>
              </a:spcBef>
            </a:pPr>
            <a:endParaRPr lang="en-IE" dirty="0"/>
          </a:p>
        </p:txBody>
      </p:sp>
      <p:sp>
        <p:nvSpPr>
          <p:cNvPr id="45" name="Text Placeholder 25">
            <a:extLst>
              <a:ext uri="{FF2B5EF4-FFF2-40B4-BE49-F238E27FC236}">
                <a16:creationId xmlns:a16="http://schemas.microsoft.com/office/drawing/2014/main" id="{211DC5EB-68EE-24D5-4EDA-E8C2E32ED9D1}"/>
              </a:ext>
            </a:extLst>
          </p:cNvPr>
          <p:cNvSpPr txBox="1">
            <a:spLocks/>
          </p:cNvSpPr>
          <p:nvPr/>
        </p:nvSpPr>
        <p:spPr>
          <a:xfrm>
            <a:off x="5918723" y="5830303"/>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07</a:t>
            </a:r>
          </a:p>
        </p:txBody>
      </p:sp>
    </p:spTree>
    <p:extLst>
      <p:ext uri="{BB962C8B-B14F-4D97-AF65-F5344CB8AC3E}">
        <p14:creationId xmlns:p14="http://schemas.microsoft.com/office/powerpoint/2010/main" val="35047163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9EB43A0-B520-F45E-E94C-1EBAAF736343}"/>
              </a:ext>
            </a:extLst>
          </p:cNvPr>
          <p:cNvSpPr>
            <a:spLocks noGrp="1"/>
          </p:cNvSpPr>
          <p:nvPr>
            <p:ph type="body" sz="quarter" idx="16"/>
          </p:nvPr>
        </p:nvSpPr>
        <p:spPr>
          <a:xfrm>
            <a:off x="3025784" y="2018102"/>
            <a:ext cx="8556616" cy="2497946"/>
          </a:xfrm>
        </p:spPr>
        <p:txBody>
          <a:bodyPr>
            <a:noAutofit/>
          </a:bodyPr>
          <a:lstStyle/>
          <a:p>
            <a:r>
              <a:rPr lang="en-US" sz="2000" dirty="0"/>
              <a:t>This section explains the importance of each competency area and why businesses need to adopt a comprehensive approach to diversity and inclusion, particularly SMEs (Small and Medium Enterprises).</a:t>
            </a:r>
          </a:p>
          <a:p>
            <a:pPr marL="457200" indent="-457200">
              <a:buFont typeface="+mj-lt"/>
              <a:buAutoNum type="arabicPeriod"/>
            </a:pPr>
            <a:r>
              <a:rPr lang="en-US" sz="2000" dirty="0"/>
              <a:t>Executive Support Integrating Diversity and Inclusion</a:t>
            </a:r>
          </a:p>
          <a:p>
            <a:pPr marL="457200" indent="-457200">
              <a:buAutoNum type="arabicPeriod"/>
            </a:pPr>
            <a:r>
              <a:rPr lang="en-US" sz="2000" dirty="0"/>
              <a:t>Inclusive Human Resource Management</a:t>
            </a:r>
          </a:p>
          <a:p>
            <a:pPr marL="457200" indent="-457200">
              <a:buAutoNum type="arabicPeriod"/>
            </a:pPr>
            <a:r>
              <a:rPr lang="en-IE" sz="2000" dirty="0"/>
              <a:t>Inclusive Leadership Management</a:t>
            </a:r>
          </a:p>
          <a:p>
            <a:pPr marL="457200" indent="-457200">
              <a:buAutoNum type="arabicPeriod"/>
            </a:pPr>
            <a:r>
              <a:rPr lang="en-IE" sz="2000" dirty="0"/>
              <a:t>Diverse and Inclusive Cultural Engagement</a:t>
            </a:r>
          </a:p>
          <a:p>
            <a:pPr marL="457200" indent="-457200">
              <a:buAutoNum type="arabicPeriod"/>
            </a:pPr>
            <a:r>
              <a:rPr lang="en-IE" sz="2000" dirty="0"/>
              <a:t>Embracing Diversity-Focused Internal Communication</a:t>
            </a:r>
          </a:p>
          <a:p>
            <a:pPr marL="457200" indent="-457200">
              <a:buAutoNum type="arabicPeriod"/>
            </a:pPr>
            <a:r>
              <a:rPr lang="en-IE" sz="2000" dirty="0"/>
              <a:t>Diversity and Inclusive-Centric Marketing</a:t>
            </a:r>
          </a:p>
          <a:p>
            <a:pPr marL="457200" indent="-457200">
              <a:buAutoNum type="arabicPeriod"/>
            </a:pPr>
            <a:r>
              <a:rPr lang="en-US" sz="2000" dirty="0"/>
              <a:t>SMEs’ Supporting Diversity and Inclusion in Communities</a:t>
            </a:r>
            <a:endParaRPr lang="en-IE" sz="2000" dirty="0"/>
          </a:p>
        </p:txBody>
      </p:sp>
      <p:sp>
        <p:nvSpPr>
          <p:cNvPr id="3" name="Text Placeholder 2">
            <a:extLst>
              <a:ext uri="{FF2B5EF4-FFF2-40B4-BE49-F238E27FC236}">
                <a16:creationId xmlns:a16="http://schemas.microsoft.com/office/drawing/2014/main" id="{F01F243A-F7BC-B6FC-EB98-A46460D16653}"/>
              </a:ext>
            </a:extLst>
          </p:cNvPr>
          <p:cNvSpPr>
            <a:spLocks noGrp="1"/>
          </p:cNvSpPr>
          <p:nvPr>
            <p:ph type="body" sz="quarter" idx="17"/>
          </p:nvPr>
        </p:nvSpPr>
        <p:spPr>
          <a:xfrm>
            <a:off x="3025784" y="1170371"/>
            <a:ext cx="7756515" cy="583200"/>
          </a:xfrm>
        </p:spPr>
        <p:txBody>
          <a:bodyPr/>
          <a:lstStyle/>
          <a:p>
            <a:r>
              <a:rPr lang="en-IE" sz="3200" dirty="0"/>
              <a:t>DARE’s 7 Competency Areas</a:t>
            </a:r>
          </a:p>
        </p:txBody>
      </p:sp>
    </p:spTree>
    <p:extLst>
      <p:ext uri="{BB962C8B-B14F-4D97-AF65-F5344CB8AC3E}">
        <p14:creationId xmlns:p14="http://schemas.microsoft.com/office/powerpoint/2010/main" val="5911687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Table 5">
            <a:extLst>
              <a:ext uri="{FF2B5EF4-FFF2-40B4-BE49-F238E27FC236}">
                <a16:creationId xmlns:a16="http://schemas.microsoft.com/office/drawing/2014/main" id="{AD569AC8-F86E-A601-71B7-81C77EA06E94}"/>
              </a:ext>
            </a:extLst>
          </p:cNvPr>
          <p:cNvGraphicFramePr>
            <a:graphicFrameLocks noGrp="1"/>
          </p:cNvGraphicFramePr>
          <p:nvPr>
            <p:extLst>
              <p:ext uri="{D42A27DB-BD31-4B8C-83A1-F6EECF244321}">
                <p14:modId xmlns:p14="http://schemas.microsoft.com/office/powerpoint/2010/main" val="2872273461"/>
              </p:ext>
            </p:extLst>
          </p:nvPr>
        </p:nvGraphicFramePr>
        <p:xfrm>
          <a:off x="838200" y="552702"/>
          <a:ext cx="10515600" cy="457200"/>
        </p:xfrm>
        <a:graphic>
          <a:graphicData uri="http://schemas.openxmlformats.org/drawingml/2006/table">
            <a:tbl>
              <a:tblPr/>
              <a:tblGrid>
                <a:gridCol w="3505200">
                  <a:extLst>
                    <a:ext uri="{9D8B030D-6E8A-4147-A177-3AD203B41FA5}">
                      <a16:colId xmlns:a16="http://schemas.microsoft.com/office/drawing/2014/main" val="2271279353"/>
                    </a:ext>
                  </a:extLst>
                </a:gridCol>
                <a:gridCol w="3505200">
                  <a:extLst>
                    <a:ext uri="{9D8B030D-6E8A-4147-A177-3AD203B41FA5}">
                      <a16:colId xmlns:a16="http://schemas.microsoft.com/office/drawing/2014/main" val="410949968"/>
                    </a:ext>
                  </a:extLst>
                </a:gridCol>
                <a:gridCol w="3505200">
                  <a:extLst>
                    <a:ext uri="{9D8B030D-6E8A-4147-A177-3AD203B41FA5}">
                      <a16:colId xmlns:a16="http://schemas.microsoft.com/office/drawing/2014/main" val="1468179553"/>
                    </a:ext>
                  </a:extLst>
                </a:gridCol>
              </a:tblGrid>
              <a:tr h="0">
                <a:tc>
                  <a:txBody>
                    <a:bodyPr/>
                    <a:lstStyle/>
                    <a:p>
                      <a:r>
                        <a:rPr lang="en-IE" sz="2400" b="1" dirty="0">
                          <a:solidFill>
                            <a:schemeClr val="bg1"/>
                          </a:solidFill>
                        </a:rPr>
                        <a:t>Competency Area 1 - 4</a:t>
                      </a:r>
                    </a:p>
                  </a:txBody>
                  <a:tcPr anchor="ctr">
                    <a:lnL>
                      <a:noFill/>
                    </a:lnL>
                    <a:lnR>
                      <a:noFill/>
                    </a:lnR>
                    <a:lnT>
                      <a:noFill/>
                    </a:lnT>
                    <a:lnB>
                      <a:noFill/>
                    </a:lnB>
                    <a:solidFill>
                      <a:srgbClr val="05AAA3"/>
                    </a:solidFill>
                  </a:tcPr>
                </a:tc>
                <a:tc>
                  <a:txBody>
                    <a:bodyPr/>
                    <a:lstStyle/>
                    <a:p>
                      <a:r>
                        <a:rPr lang="en-IE" sz="2400" b="1">
                          <a:solidFill>
                            <a:schemeClr val="bg1"/>
                          </a:solidFill>
                        </a:rPr>
                        <a:t>Description</a:t>
                      </a:r>
                    </a:p>
                  </a:txBody>
                  <a:tcPr anchor="ctr">
                    <a:lnL>
                      <a:noFill/>
                    </a:lnL>
                    <a:lnR>
                      <a:noFill/>
                    </a:lnR>
                    <a:lnT>
                      <a:noFill/>
                    </a:lnT>
                    <a:lnB>
                      <a:noFill/>
                    </a:lnB>
                    <a:solidFill>
                      <a:srgbClr val="05AAA3"/>
                    </a:solidFill>
                  </a:tcPr>
                </a:tc>
                <a:tc>
                  <a:txBody>
                    <a:bodyPr/>
                    <a:lstStyle/>
                    <a:p>
                      <a:r>
                        <a:rPr lang="en-IE" sz="2400" b="1" dirty="0">
                          <a:solidFill>
                            <a:schemeClr val="bg1"/>
                          </a:solidFill>
                        </a:rPr>
                        <a:t>Key Skills Involved</a:t>
                      </a:r>
                    </a:p>
                  </a:txBody>
                  <a:tcPr anchor="ctr">
                    <a:lnL>
                      <a:noFill/>
                    </a:lnL>
                    <a:lnR>
                      <a:noFill/>
                    </a:lnR>
                    <a:lnT>
                      <a:noFill/>
                    </a:lnT>
                    <a:lnB>
                      <a:noFill/>
                    </a:lnB>
                    <a:solidFill>
                      <a:srgbClr val="05AAA3"/>
                    </a:solidFill>
                  </a:tcPr>
                </a:tc>
                <a:extLst>
                  <a:ext uri="{0D108BD9-81ED-4DB2-BD59-A6C34878D82A}">
                    <a16:rowId xmlns:a16="http://schemas.microsoft.com/office/drawing/2014/main" val="969952096"/>
                  </a:ext>
                </a:extLst>
              </a:tr>
            </a:tbl>
          </a:graphicData>
        </a:graphic>
      </p:graphicFrame>
      <p:graphicFrame>
        <p:nvGraphicFramePr>
          <p:cNvPr id="7" name="Table 6">
            <a:extLst>
              <a:ext uri="{FF2B5EF4-FFF2-40B4-BE49-F238E27FC236}">
                <a16:creationId xmlns:a16="http://schemas.microsoft.com/office/drawing/2014/main" id="{01A7610F-23FE-9FFE-C2A9-DCEBF519F09D}"/>
              </a:ext>
            </a:extLst>
          </p:cNvPr>
          <p:cNvGraphicFramePr>
            <a:graphicFrameLocks noGrp="1"/>
          </p:cNvGraphicFramePr>
          <p:nvPr>
            <p:extLst>
              <p:ext uri="{D42A27DB-BD31-4B8C-83A1-F6EECF244321}">
                <p14:modId xmlns:p14="http://schemas.microsoft.com/office/powerpoint/2010/main" val="2997320503"/>
              </p:ext>
            </p:extLst>
          </p:nvPr>
        </p:nvGraphicFramePr>
        <p:xfrm>
          <a:off x="858109" y="1166761"/>
          <a:ext cx="10515600" cy="1005840"/>
        </p:xfrm>
        <a:graphic>
          <a:graphicData uri="http://schemas.openxmlformats.org/drawingml/2006/table">
            <a:tbl>
              <a:tblPr/>
              <a:tblGrid>
                <a:gridCol w="3505200">
                  <a:extLst>
                    <a:ext uri="{9D8B030D-6E8A-4147-A177-3AD203B41FA5}">
                      <a16:colId xmlns:a16="http://schemas.microsoft.com/office/drawing/2014/main" val="3276983949"/>
                    </a:ext>
                  </a:extLst>
                </a:gridCol>
                <a:gridCol w="3505200">
                  <a:extLst>
                    <a:ext uri="{9D8B030D-6E8A-4147-A177-3AD203B41FA5}">
                      <a16:colId xmlns:a16="http://schemas.microsoft.com/office/drawing/2014/main" val="2713121788"/>
                    </a:ext>
                  </a:extLst>
                </a:gridCol>
                <a:gridCol w="3505200">
                  <a:extLst>
                    <a:ext uri="{9D8B030D-6E8A-4147-A177-3AD203B41FA5}">
                      <a16:colId xmlns:a16="http://schemas.microsoft.com/office/drawing/2014/main" val="2343025583"/>
                    </a:ext>
                  </a:extLst>
                </a:gridCol>
              </a:tblGrid>
              <a:tr h="0">
                <a:tc>
                  <a:txBody>
                    <a:bodyPr/>
                    <a:lstStyle/>
                    <a:p>
                      <a:r>
                        <a:rPr lang="en-US" sz="2000" b="1" dirty="0"/>
                        <a:t>1. Executive Support Integrating Diversity and Inclusion</a:t>
                      </a:r>
                      <a:endParaRPr lang="en-US" sz="2000" dirty="0"/>
                    </a:p>
                  </a:txBody>
                  <a:tcPr anchor="ctr">
                    <a:lnL>
                      <a:noFill/>
                    </a:lnL>
                    <a:lnR>
                      <a:noFill/>
                    </a:lnR>
                    <a:lnT>
                      <a:noFill/>
                    </a:lnT>
                    <a:lnB>
                      <a:noFill/>
                    </a:lnB>
                    <a:noFill/>
                  </a:tcPr>
                </a:tc>
                <a:tc>
                  <a:txBody>
                    <a:bodyPr/>
                    <a:lstStyle/>
                    <a:p>
                      <a:r>
                        <a:rPr lang="en-US" sz="2000" dirty="0">
                          <a:solidFill>
                            <a:srgbClr val="083F59"/>
                          </a:solidFill>
                        </a:rPr>
                        <a:t>Ensuring SME top-level is committed to and actively supports D&amp;I initiatives.</a:t>
                      </a:r>
                    </a:p>
                  </a:txBody>
                  <a:tcPr anchor="ctr">
                    <a:lnL>
                      <a:noFill/>
                    </a:lnL>
                    <a:lnR>
                      <a:noFill/>
                    </a:lnR>
                    <a:lnT>
                      <a:noFill/>
                    </a:lnT>
                    <a:lnB>
                      <a:noFill/>
                    </a:lnB>
                    <a:noFill/>
                  </a:tcPr>
                </a:tc>
                <a:tc>
                  <a:txBody>
                    <a:bodyPr/>
                    <a:lstStyle/>
                    <a:p>
                      <a:r>
                        <a:rPr lang="en-US" sz="2000" dirty="0">
                          <a:solidFill>
                            <a:srgbClr val="083F59"/>
                          </a:solidFill>
                        </a:rPr>
                        <a:t>Strategic Planning, Advocacy, Communication, Change Management</a:t>
                      </a:r>
                    </a:p>
                  </a:txBody>
                  <a:tcPr anchor="ctr">
                    <a:lnL>
                      <a:noFill/>
                    </a:lnL>
                    <a:lnR>
                      <a:noFill/>
                    </a:lnR>
                    <a:lnT>
                      <a:noFill/>
                    </a:lnT>
                    <a:lnB>
                      <a:noFill/>
                    </a:lnB>
                    <a:noFill/>
                  </a:tcPr>
                </a:tc>
                <a:extLst>
                  <a:ext uri="{0D108BD9-81ED-4DB2-BD59-A6C34878D82A}">
                    <a16:rowId xmlns:a16="http://schemas.microsoft.com/office/drawing/2014/main" val="975656460"/>
                  </a:ext>
                </a:extLst>
              </a:tr>
            </a:tbl>
          </a:graphicData>
        </a:graphic>
      </p:graphicFrame>
      <p:graphicFrame>
        <p:nvGraphicFramePr>
          <p:cNvPr id="8" name="Table 7">
            <a:extLst>
              <a:ext uri="{FF2B5EF4-FFF2-40B4-BE49-F238E27FC236}">
                <a16:creationId xmlns:a16="http://schemas.microsoft.com/office/drawing/2014/main" id="{598E2E54-A5E9-1003-6D5A-6D5BC71F67A0}"/>
              </a:ext>
            </a:extLst>
          </p:cNvPr>
          <p:cNvGraphicFramePr>
            <a:graphicFrameLocks noGrp="1"/>
          </p:cNvGraphicFramePr>
          <p:nvPr>
            <p:extLst>
              <p:ext uri="{D42A27DB-BD31-4B8C-83A1-F6EECF244321}">
                <p14:modId xmlns:p14="http://schemas.microsoft.com/office/powerpoint/2010/main" val="2429559952"/>
              </p:ext>
            </p:extLst>
          </p:nvPr>
        </p:nvGraphicFramePr>
        <p:xfrm>
          <a:off x="838200" y="2228567"/>
          <a:ext cx="10515600" cy="1005840"/>
        </p:xfrm>
        <a:graphic>
          <a:graphicData uri="http://schemas.openxmlformats.org/drawingml/2006/table">
            <a:tbl>
              <a:tblPr/>
              <a:tblGrid>
                <a:gridCol w="3505200">
                  <a:extLst>
                    <a:ext uri="{9D8B030D-6E8A-4147-A177-3AD203B41FA5}">
                      <a16:colId xmlns:a16="http://schemas.microsoft.com/office/drawing/2014/main" val="472122754"/>
                    </a:ext>
                  </a:extLst>
                </a:gridCol>
                <a:gridCol w="3505200">
                  <a:extLst>
                    <a:ext uri="{9D8B030D-6E8A-4147-A177-3AD203B41FA5}">
                      <a16:colId xmlns:a16="http://schemas.microsoft.com/office/drawing/2014/main" val="1758011745"/>
                    </a:ext>
                  </a:extLst>
                </a:gridCol>
                <a:gridCol w="3505200">
                  <a:extLst>
                    <a:ext uri="{9D8B030D-6E8A-4147-A177-3AD203B41FA5}">
                      <a16:colId xmlns:a16="http://schemas.microsoft.com/office/drawing/2014/main" val="1807445057"/>
                    </a:ext>
                  </a:extLst>
                </a:gridCol>
              </a:tblGrid>
              <a:tr h="0">
                <a:tc>
                  <a:txBody>
                    <a:bodyPr/>
                    <a:lstStyle/>
                    <a:p>
                      <a:r>
                        <a:rPr lang="en-IE" sz="2000" b="1" dirty="0"/>
                        <a:t>2. Inclusive Human Resource Management</a:t>
                      </a:r>
                      <a:endParaRPr lang="en-IE" sz="2000" dirty="0"/>
                    </a:p>
                  </a:txBody>
                  <a:tcPr anchor="ctr">
                    <a:lnL>
                      <a:noFill/>
                    </a:lnL>
                    <a:lnR>
                      <a:noFill/>
                    </a:lnR>
                    <a:lnT>
                      <a:noFill/>
                    </a:lnT>
                    <a:lnB>
                      <a:noFill/>
                    </a:lnB>
                    <a:noFill/>
                  </a:tcPr>
                </a:tc>
                <a:tc>
                  <a:txBody>
                    <a:bodyPr/>
                    <a:lstStyle/>
                    <a:p>
                      <a:r>
                        <a:rPr lang="en-US" sz="2000" dirty="0">
                          <a:solidFill>
                            <a:srgbClr val="083F59"/>
                          </a:solidFill>
                        </a:rPr>
                        <a:t>Developing and implementing SME HR or talent policies that promote diversity and inclusion.</a:t>
                      </a:r>
                    </a:p>
                  </a:txBody>
                  <a:tcPr anchor="ctr">
                    <a:lnL>
                      <a:noFill/>
                    </a:lnL>
                    <a:lnR>
                      <a:noFill/>
                    </a:lnR>
                    <a:lnT>
                      <a:noFill/>
                    </a:lnT>
                    <a:lnB>
                      <a:noFill/>
                    </a:lnB>
                    <a:noFill/>
                  </a:tcPr>
                </a:tc>
                <a:tc>
                  <a:txBody>
                    <a:bodyPr/>
                    <a:lstStyle/>
                    <a:p>
                      <a:r>
                        <a:rPr lang="en-US" sz="2000" dirty="0">
                          <a:solidFill>
                            <a:srgbClr val="083F59"/>
                          </a:solidFill>
                        </a:rPr>
                        <a:t>Recruitment, Policy Development, Bias Mitigation, Training</a:t>
                      </a:r>
                    </a:p>
                  </a:txBody>
                  <a:tcPr anchor="ctr">
                    <a:lnL>
                      <a:noFill/>
                    </a:lnL>
                    <a:lnR>
                      <a:noFill/>
                    </a:lnR>
                    <a:lnT>
                      <a:noFill/>
                    </a:lnT>
                    <a:lnB>
                      <a:noFill/>
                    </a:lnB>
                    <a:noFill/>
                  </a:tcPr>
                </a:tc>
                <a:extLst>
                  <a:ext uri="{0D108BD9-81ED-4DB2-BD59-A6C34878D82A}">
                    <a16:rowId xmlns:a16="http://schemas.microsoft.com/office/drawing/2014/main" val="2256552367"/>
                  </a:ext>
                </a:extLst>
              </a:tr>
            </a:tbl>
          </a:graphicData>
        </a:graphic>
      </p:graphicFrame>
      <p:graphicFrame>
        <p:nvGraphicFramePr>
          <p:cNvPr id="9" name="Table 8">
            <a:extLst>
              <a:ext uri="{FF2B5EF4-FFF2-40B4-BE49-F238E27FC236}">
                <a16:creationId xmlns:a16="http://schemas.microsoft.com/office/drawing/2014/main" id="{D9551739-5432-31D5-BEED-778445A5581B}"/>
              </a:ext>
            </a:extLst>
          </p:cNvPr>
          <p:cNvGraphicFramePr>
            <a:graphicFrameLocks noGrp="1"/>
          </p:cNvGraphicFramePr>
          <p:nvPr>
            <p:extLst>
              <p:ext uri="{D42A27DB-BD31-4B8C-83A1-F6EECF244321}">
                <p14:modId xmlns:p14="http://schemas.microsoft.com/office/powerpoint/2010/main" val="1668627838"/>
              </p:ext>
            </p:extLst>
          </p:nvPr>
        </p:nvGraphicFramePr>
        <p:xfrm>
          <a:off x="798381" y="3290374"/>
          <a:ext cx="10515600" cy="1005840"/>
        </p:xfrm>
        <a:graphic>
          <a:graphicData uri="http://schemas.openxmlformats.org/drawingml/2006/table">
            <a:tbl>
              <a:tblPr/>
              <a:tblGrid>
                <a:gridCol w="3505200">
                  <a:extLst>
                    <a:ext uri="{9D8B030D-6E8A-4147-A177-3AD203B41FA5}">
                      <a16:colId xmlns:a16="http://schemas.microsoft.com/office/drawing/2014/main" val="647099352"/>
                    </a:ext>
                  </a:extLst>
                </a:gridCol>
                <a:gridCol w="3505200">
                  <a:extLst>
                    <a:ext uri="{9D8B030D-6E8A-4147-A177-3AD203B41FA5}">
                      <a16:colId xmlns:a16="http://schemas.microsoft.com/office/drawing/2014/main" val="1058237991"/>
                    </a:ext>
                  </a:extLst>
                </a:gridCol>
                <a:gridCol w="3505200">
                  <a:extLst>
                    <a:ext uri="{9D8B030D-6E8A-4147-A177-3AD203B41FA5}">
                      <a16:colId xmlns:a16="http://schemas.microsoft.com/office/drawing/2014/main" val="858223996"/>
                    </a:ext>
                  </a:extLst>
                </a:gridCol>
              </a:tblGrid>
              <a:tr h="0">
                <a:tc>
                  <a:txBody>
                    <a:bodyPr/>
                    <a:lstStyle/>
                    <a:p>
                      <a:r>
                        <a:rPr lang="en-IE" sz="2000" b="1" dirty="0"/>
                        <a:t>3. Inclusive Leadership Management</a:t>
                      </a:r>
                      <a:endParaRPr lang="en-IE" sz="2000" dirty="0"/>
                    </a:p>
                  </a:txBody>
                  <a:tcPr anchor="ctr">
                    <a:lnL>
                      <a:noFill/>
                    </a:lnL>
                    <a:lnR>
                      <a:noFill/>
                    </a:lnR>
                    <a:lnT>
                      <a:noFill/>
                    </a:lnT>
                    <a:lnB>
                      <a:noFill/>
                    </a:lnB>
                    <a:noFill/>
                  </a:tcPr>
                </a:tc>
                <a:tc>
                  <a:txBody>
                    <a:bodyPr/>
                    <a:lstStyle/>
                    <a:p>
                      <a:r>
                        <a:rPr lang="en-US" sz="2000" dirty="0">
                          <a:solidFill>
                            <a:srgbClr val="083F59"/>
                          </a:solidFill>
                        </a:rPr>
                        <a:t>Training leaders to manage diverse teams and promote an inclusive work environment.</a:t>
                      </a:r>
                    </a:p>
                  </a:txBody>
                  <a:tcPr anchor="ctr">
                    <a:lnL>
                      <a:noFill/>
                    </a:lnL>
                    <a:lnR>
                      <a:noFill/>
                    </a:lnR>
                    <a:lnT>
                      <a:noFill/>
                    </a:lnT>
                    <a:lnB>
                      <a:noFill/>
                    </a:lnB>
                    <a:noFill/>
                  </a:tcPr>
                </a:tc>
                <a:tc>
                  <a:txBody>
                    <a:bodyPr/>
                    <a:lstStyle/>
                    <a:p>
                      <a:r>
                        <a:rPr lang="en-US" sz="2000" dirty="0">
                          <a:solidFill>
                            <a:srgbClr val="083F59"/>
                          </a:solidFill>
                        </a:rPr>
                        <a:t>Leadership, Emotional Intelligence, Conflict Resolution, Mentorship</a:t>
                      </a:r>
                    </a:p>
                  </a:txBody>
                  <a:tcPr anchor="ctr">
                    <a:lnL>
                      <a:noFill/>
                    </a:lnL>
                    <a:lnR>
                      <a:noFill/>
                    </a:lnR>
                    <a:lnT>
                      <a:noFill/>
                    </a:lnT>
                    <a:lnB>
                      <a:noFill/>
                    </a:lnB>
                    <a:noFill/>
                  </a:tcPr>
                </a:tc>
                <a:extLst>
                  <a:ext uri="{0D108BD9-81ED-4DB2-BD59-A6C34878D82A}">
                    <a16:rowId xmlns:a16="http://schemas.microsoft.com/office/drawing/2014/main" val="1303646346"/>
                  </a:ext>
                </a:extLst>
              </a:tr>
            </a:tbl>
          </a:graphicData>
        </a:graphic>
      </p:graphicFrame>
      <p:graphicFrame>
        <p:nvGraphicFramePr>
          <p:cNvPr id="10" name="Table 9">
            <a:extLst>
              <a:ext uri="{FF2B5EF4-FFF2-40B4-BE49-F238E27FC236}">
                <a16:creationId xmlns:a16="http://schemas.microsoft.com/office/drawing/2014/main" id="{D7DB85E5-DA19-6FA4-731C-7F789D8F5FAF}"/>
              </a:ext>
            </a:extLst>
          </p:cNvPr>
          <p:cNvGraphicFramePr>
            <a:graphicFrameLocks noGrp="1"/>
          </p:cNvGraphicFramePr>
          <p:nvPr>
            <p:extLst>
              <p:ext uri="{D42A27DB-BD31-4B8C-83A1-F6EECF244321}">
                <p14:modId xmlns:p14="http://schemas.microsoft.com/office/powerpoint/2010/main" val="3377682377"/>
              </p:ext>
            </p:extLst>
          </p:nvPr>
        </p:nvGraphicFramePr>
        <p:xfrm>
          <a:off x="798381" y="4299604"/>
          <a:ext cx="10515600" cy="1005840"/>
        </p:xfrm>
        <a:graphic>
          <a:graphicData uri="http://schemas.openxmlformats.org/drawingml/2006/table">
            <a:tbl>
              <a:tblPr/>
              <a:tblGrid>
                <a:gridCol w="3505200">
                  <a:extLst>
                    <a:ext uri="{9D8B030D-6E8A-4147-A177-3AD203B41FA5}">
                      <a16:colId xmlns:a16="http://schemas.microsoft.com/office/drawing/2014/main" val="1886631149"/>
                    </a:ext>
                  </a:extLst>
                </a:gridCol>
                <a:gridCol w="3505200">
                  <a:extLst>
                    <a:ext uri="{9D8B030D-6E8A-4147-A177-3AD203B41FA5}">
                      <a16:colId xmlns:a16="http://schemas.microsoft.com/office/drawing/2014/main" val="984303712"/>
                    </a:ext>
                  </a:extLst>
                </a:gridCol>
                <a:gridCol w="3505200">
                  <a:extLst>
                    <a:ext uri="{9D8B030D-6E8A-4147-A177-3AD203B41FA5}">
                      <a16:colId xmlns:a16="http://schemas.microsoft.com/office/drawing/2014/main" val="2542678818"/>
                    </a:ext>
                  </a:extLst>
                </a:gridCol>
              </a:tblGrid>
              <a:tr h="0">
                <a:tc>
                  <a:txBody>
                    <a:bodyPr/>
                    <a:lstStyle/>
                    <a:p>
                      <a:r>
                        <a:rPr lang="en-IE" sz="2000" b="1" dirty="0"/>
                        <a:t>4. Diverse and Inclusive Cultural Engagement</a:t>
                      </a:r>
                      <a:endParaRPr lang="en-IE" sz="2000" dirty="0"/>
                    </a:p>
                  </a:txBody>
                  <a:tcPr anchor="ctr">
                    <a:lnL>
                      <a:noFill/>
                    </a:lnL>
                    <a:lnR>
                      <a:noFill/>
                    </a:lnR>
                    <a:lnT>
                      <a:noFill/>
                    </a:lnT>
                    <a:lnB>
                      <a:noFill/>
                    </a:lnB>
                    <a:noFill/>
                  </a:tcPr>
                </a:tc>
                <a:tc>
                  <a:txBody>
                    <a:bodyPr/>
                    <a:lstStyle/>
                    <a:p>
                      <a:r>
                        <a:rPr lang="en-US" sz="2000" dirty="0">
                          <a:solidFill>
                            <a:srgbClr val="083F59"/>
                          </a:solidFill>
                        </a:rPr>
                        <a:t>Developing an SME culture that values and respects diverse backgrounds.</a:t>
                      </a:r>
                    </a:p>
                  </a:txBody>
                  <a:tcPr anchor="ctr">
                    <a:lnL>
                      <a:noFill/>
                    </a:lnL>
                    <a:lnR>
                      <a:noFill/>
                    </a:lnR>
                    <a:lnT>
                      <a:noFill/>
                    </a:lnT>
                    <a:lnB>
                      <a:noFill/>
                    </a:lnB>
                    <a:noFill/>
                  </a:tcPr>
                </a:tc>
                <a:tc>
                  <a:txBody>
                    <a:bodyPr/>
                    <a:lstStyle/>
                    <a:p>
                      <a:r>
                        <a:rPr lang="en-US" sz="2000" dirty="0">
                          <a:solidFill>
                            <a:srgbClr val="083F59"/>
                          </a:solidFill>
                        </a:rPr>
                        <a:t>Cultural Competence, Event Planning, Networking, Empathy</a:t>
                      </a:r>
                    </a:p>
                  </a:txBody>
                  <a:tcPr anchor="ctr">
                    <a:lnL>
                      <a:noFill/>
                    </a:lnL>
                    <a:lnR>
                      <a:noFill/>
                    </a:lnR>
                    <a:lnT>
                      <a:noFill/>
                    </a:lnT>
                    <a:lnB>
                      <a:noFill/>
                    </a:lnB>
                    <a:noFill/>
                  </a:tcPr>
                </a:tc>
                <a:extLst>
                  <a:ext uri="{0D108BD9-81ED-4DB2-BD59-A6C34878D82A}">
                    <a16:rowId xmlns:a16="http://schemas.microsoft.com/office/drawing/2014/main" val="3129811145"/>
                  </a:ext>
                </a:extLst>
              </a:tr>
            </a:tbl>
          </a:graphicData>
        </a:graphic>
      </p:graphicFrame>
    </p:spTree>
    <p:extLst>
      <p:ext uri="{BB962C8B-B14F-4D97-AF65-F5344CB8AC3E}">
        <p14:creationId xmlns:p14="http://schemas.microsoft.com/office/powerpoint/2010/main" val="184414673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Table 12">
            <a:extLst>
              <a:ext uri="{FF2B5EF4-FFF2-40B4-BE49-F238E27FC236}">
                <a16:creationId xmlns:a16="http://schemas.microsoft.com/office/drawing/2014/main" id="{4D3F7A1B-6B06-261E-153E-D5A289766A0F}"/>
              </a:ext>
            </a:extLst>
          </p:cNvPr>
          <p:cNvGraphicFramePr>
            <a:graphicFrameLocks noGrp="1"/>
          </p:cNvGraphicFramePr>
          <p:nvPr>
            <p:extLst>
              <p:ext uri="{D42A27DB-BD31-4B8C-83A1-F6EECF244321}">
                <p14:modId xmlns:p14="http://schemas.microsoft.com/office/powerpoint/2010/main" val="3465913637"/>
              </p:ext>
            </p:extLst>
          </p:nvPr>
        </p:nvGraphicFramePr>
        <p:xfrm>
          <a:off x="798381" y="3988654"/>
          <a:ext cx="10515600" cy="1310640"/>
        </p:xfrm>
        <a:graphic>
          <a:graphicData uri="http://schemas.openxmlformats.org/drawingml/2006/table">
            <a:tbl>
              <a:tblPr/>
              <a:tblGrid>
                <a:gridCol w="3505200">
                  <a:extLst>
                    <a:ext uri="{9D8B030D-6E8A-4147-A177-3AD203B41FA5}">
                      <a16:colId xmlns:a16="http://schemas.microsoft.com/office/drawing/2014/main" val="2934945511"/>
                    </a:ext>
                  </a:extLst>
                </a:gridCol>
                <a:gridCol w="3505200">
                  <a:extLst>
                    <a:ext uri="{9D8B030D-6E8A-4147-A177-3AD203B41FA5}">
                      <a16:colId xmlns:a16="http://schemas.microsoft.com/office/drawing/2014/main" val="3938937654"/>
                    </a:ext>
                  </a:extLst>
                </a:gridCol>
                <a:gridCol w="3505200">
                  <a:extLst>
                    <a:ext uri="{9D8B030D-6E8A-4147-A177-3AD203B41FA5}">
                      <a16:colId xmlns:a16="http://schemas.microsoft.com/office/drawing/2014/main" val="3525671186"/>
                    </a:ext>
                  </a:extLst>
                </a:gridCol>
              </a:tblGrid>
              <a:tr h="0">
                <a:tc>
                  <a:txBody>
                    <a:bodyPr/>
                    <a:lstStyle/>
                    <a:p>
                      <a:r>
                        <a:rPr lang="en-US" sz="2000" b="1" dirty="0"/>
                        <a:t>7. SMEs’ Supporting Diversity and Inclusion in Communities</a:t>
                      </a:r>
                      <a:endParaRPr lang="en-US" sz="2000" dirty="0"/>
                    </a:p>
                  </a:txBody>
                  <a:tcPr anchor="ctr">
                    <a:lnL>
                      <a:noFill/>
                    </a:lnL>
                    <a:lnR>
                      <a:noFill/>
                    </a:lnR>
                    <a:lnT>
                      <a:noFill/>
                    </a:lnT>
                    <a:lnB>
                      <a:noFill/>
                    </a:lnB>
                    <a:noFill/>
                  </a:tcPr>
                </a:tc>
                <a:tc>
                  <a:txBody>
                    <a:bodyPr/>
                    <a:lstStyle/>
                    <a:p>
                      <a:r>
                        <a:rPr lang="en-US" sz="2000" dirty="0">
                          <a:solidFill>
                            <a:srgbClr val="083F59"/>
                          </a:solidFill>
                        </a:rPr>
                        <a:t>Demonstrating how small and medium enterprises can engage in and support community D&amp;I initiatives.</a:t>
                      </a:r>
                    </a:p>
                  </a:txBody>
                  <a:tcPr anchor="ctr">
                    <a:lnL>
                      <a:noFill/>
                    </a:lnL>
                    <a:lnR>
                      <a:noFill/>
                    </a:lnR>
                    <a:lnT>
                      <a:noFill/>
                    </a:lnT>
                    <a:lnB>
                      <a:noFill/>
                    </a:lnB>
                    <a:noFill/>
                  </a:tcPr>
                </a:tc>
                <a:tc>
                  <a:txBody>
                    <a:bodyPr/>
                    <a:lstStyle/>
                    <a:p>
                      <a:r>
                        <a:rPr lang="en-US" sz="2000" dirty="0">
                          <a:solidFill>
                            <a:srgbClr val="083F59"/>
                          </a:solidFill>
                        </a:rPr>
                        <a:t>Community Engagement, Partnership Building, Corporate Social Responsibility, Advocacy</a:t>
                      </a:r>
                    </a:p>
                  </a:txBody>
                  <a:tcPr anchor="ctr">
                    <a:lnL>
                      <a:noFill/>
                    </a:lnL>
                    <a:lnR>
                      <a:noFill/>
                    </a:lnR>
                    <a:lnT>
                      <a:noFill/>
                    </a:lnT>
                    <a:lnB>
                      <a:noFill/>
                    </a:lnB>
                    <a:noFill/>
                  </a:tcPr>
                </a:tc>
                <a:extLst>
                  <a:ext uri="{0D108BD9-81ED-4DB2-BD59-A6C34878D82A}">
                    <a16:rowId xmlns:a16="http://schemas.microsoft.com/office/drawing/2014/main" val="3742892163"/>
                  </a:ext>
                </a:extLst>
              </a:tr>
            </a:tbl>
          </a:graphicData>
        </a:graphic>
      </p:graphicFrame>
      <p:graphicFrame>
        <p:nvGraphicFramePr>
          <p:cNvPr id="12" name="Table 11">
            <a:extLst>
              <a:ext uri="{FF2B5EF4-FFF2-40B4-BE49-F238E27FC236}">
                <a16:creationId xmlns:a16="http://schemas.microsoft.com/office/drawing/2014/main" id="{60116773-76F8-968E-9B1A-379056C020CC}"/>
              </a:ext>
            </a:extLst>
          </p:cNvPr>
          <p:cNvGraphicFramePr>
            <a:graphicFrameLocks noGrp="1"/>
          </p:cNvGraphicFramePr>
          <p:nvPr>
            <p:extLst>
              <p:ext uri="{D42A27DB-BD31-4B8C-83A1-F6EECF244321}">
                <p14:modId xmlns:p14="http://schemas.microsoft.com/office/powerpoint/2010/main" val="2828571681"/>
              </p:ext>
            </p:extLst>
          </p:nvPr>
        </p:nvGraphicFramePr>
        <p:xfrm>
          <a:off x="798381" y="2492386"/>
          <a:ext cx="10515600" cy="1310640"/>
        </p:xfrm>
        <a:graphic>
          <a:graphicData uri="http://schemas.openxmlformats.org/drawingml/2006/table">
            <a:tbl>
              <a:tblPr/>
              <a:tblGrid>
                <a:gridCol w="3505200">
                  <a:extLst>
                    <a:ext uri="{9D8B030D-6E8A-4147-A177-3AD203B41FA5}">
                      <a16:colId xmlns:a16="http://schemas.microsoft.com/office/drawing/2014/main" val="916393207"/>
                    </a:ext>
                  </a:extLst>
                </a:gridCol>
                <a:gridCol w="3505200">
                  <a:extLst>
                    <a:ext uri="{9D8B030D-6E8A-4147-A177-3AD203B41FA5}">
                      <a16:colId xmlns:a16="http://schemas.microsoft.com/office/drawing/2014/main" val="2149428733"/>
                    </a:ext>
                  </a:extLst>
                </a:gridCol>
                <a:gridCol w="3505200">
                  <a:extLst>
                    <a:ext uri="{9D8B030D-6E8A-4147-A177-3AD203B41FA5}">
                      <a16:colId xmlns:a16="http://schemas.microsoft.com/office/drawing/2014/main" val="2176456049"/>
                    </a:ext>
                  </a:extLst>
                </a:gridCol>
              </a:tblGrid>
              <a:tr h="0">
                <a:tc>
                  <a:txBody>
                    <a:bodyPr/>
                    <a:lstStyle/>
                    <a:p>
                      <a:r>
                        <a:rPr lang="en-IE" sz="2000" b="1" dirty="0"/>
                        <a:t>6. Diversity and Inclusive-Centric Marketing</a:t>
                      </a:r>
                      <a:endParaRPr lang="en-IE" sz="2000" dirty="0"/>
                    </a:p>
                  </a:txBody>
                  <a:tcPr anchor="ctr">
                    <a:lnL>
                      <a:noFill/>
                    </a:lnL>
                    <a:lnR>
                      <a:noFill/>
                    </a:lnR>
                    <a:lnT>
                      <a:noFill/>
                    </a:lnT>
                    <a:lnB>
                      <a:noFill/>
                    </a:lnB>
                    <a:noFill/>
                  </a:tcPr>
                </a:tc>
                <a:tc>
                  <a:txBody>
                    <a:bodyPr/>
                    <a:lstStyle/>
                    <a:p>
                      <a:r>
                        <a:rPr lang="en-US" sz="2000" dirty="0">
                          <a:solidFill>
                            <a:srgbClr val="083F59"/>
                          </a:solidFill>
                        </a:rPr>
                        <a:t>Creating marketing strategies that appeal to diverse audiences and reflect inclusive values.</a:t>
                      </a:r>
                    </a:p>
                  </a:txBody>
                  <a:tcPr anchor="ctr">
                    <a:lnL>
                      <a:noFill/>
                    </a:lnL>
                    <a:lnR>
                      <a:noFill/>
                    </a:lnR>
                    <a:lnT>
                      <a:noFill/>
                    </a:lnT>
                    <a:lnB>
                      <a:noFill/>
                    </a:lnB>
                    <a:noFill/>
                  </a:tcPr>
                </a:tc>
                <a:tc>
                  <a:txBody>
                    <a:bodyPr/>
                    <a:lstStyle/>
                    <a:p>
                      <a:r>
                        <a:rPr lang="en-US" sz="2000" dirty="0">
                          <a:solidFill>
                            <a:srgbClr val="083F59"/>
                          </a:solidFill>
                        </a:rPr>
                        <a:t>Market Research, Creative Development, Cultural Awareness, Messaging</a:t>
                      </a:r>
                    </a:p>
                  </a:txBody>
                  <a:tcPr anchor="ctr">
                    <a:lnL>
                      <a:noFill/>
                    </a:lnL>
                    <a:lnR>
                      <a:noFill/>
                    </a:lnR>
                    <a:lnT>
                      <a:noFill/>
                    </a:lnT>
                    <a:lnB>
                      <a:noFill/>
                    </a:lnB>
                    <a:noFill/>
                  </a:tcPr>
                </a:tc>
                <a:extLst>
                  <a:ext uri="{0D108BD9-81ED-4DB2-BD59-A6C34878D82A}">
                    <a16:rowId xmlns:a16="http://schemas.microsoft.com/office/drawing/2014/main" val="1410330463"/>
                  </a:ext>
                </a:extLst>
              </a:tr>
            </a:tbl>
          </a:graphicData>
        </a:graphic>
      </p:graphicFrame>
      <p:graphicFrame>
        <p:nvGraphicFramePr>
          <p:cNvPr id="11" name="Table 10">
            <a:extLst>
              <a:ext uri="{FF2B5EF4-FFF2-40B4-BE49-F238E27FC236}">
                <a16:creationId xmlns:a16="http://schemas.microsoft.com/office/drawing/2014/main" id="{CDDFFC83-F483-9D8B-D415-EDEF99F38BE0}"/>
              </a:ext>
            </a:extLst>
          </p:cNvPr>
          <p:cNvGraphicFramePr>
            <a:graphicFrameLocks noGrp="1"/>
          </p:cNvGraphicFramePr>
          <p:nvPr>
            <p:extLst>
              <p:ext uri="{D42A27DB-BD31-4B8C-83A1-F6EECF244321}">
                <p14:modId xmlns:p14="http://schemas.microsoft.com/office/powerpoint/2010/main" val="2474064695"/>
              </p:ext>
            </p:extLst>
          </p:nvPr>
        </p:nvGraphicFramePr>
        <p:xfrm>
          <a:off x="798381" y="1300918"/>
          <a:ext cx="10515600" cy="1005840"/>
        </p:xfrm>
        <a:graphic>
          <a:graphicData uri="http://schemas.openxmlformats.org/drawingml/2006/table">
            <a:tbl>
              <a:tblPr/>
              <a:tblGrid>
                <a:gridCol w="3505200">
                  <a:extLst>
                    <a:ext uri="{9D8B030D-6E8A-4147-A177-3AD203B41FA5}">
                      <a16:colId xmlns:a16="http://schemas.microsoft.com/office/drawing/2014/main" val="1431256211"/>
                    </a:ext>
                  </a:extLst>
                </a:gridCol>
                <a:gridCol w="3505200">
                  <a:extLst>
                    <a:ext uri="{9D8B030D-6E8A-4147-A177-3AD203B41FA5}">
                      <a16:colId xmlns:a16="http://schemas.microsoft.com/office/drawing/2014/main" val="392581293"/>
                    </a:ext>
                  </a:extLst>
                </a:gridCol>
                <a:gridCol w="3505200">
                  <a:extLst>
                    <a:ext uri="{9D8B030D-6E8A-4147-A177-3AD203B41FA5}">
                      <a16:colId xmlns:a16="http://schemas.microsoft.com/office/drawing/2014/main" val="902516173"/>
                    </a:ext>
                  </a:extLst>
                </a:gridCol>
              </a:tblGrid>
              <a:tr h="0">
                <a:tc>
                  <a:txBody>
                    <a:bodyPr/>
                    <a:lstStyle/>
                    <a:p>
                      <a:r>
                        <a:rPr lang="en-IE" sz="2000" b="1" dirty="0"/>
                        <a:t>5. Embracing Diversity-Focused Internal Communication</a:t>
                      </a:r>
                      <a:endParaRPr lang="en-IE" sz="2000" dirty="0"/>
                    </a:p>
                  </a:txBody>
                  <a:tcPr anchor="ctr">
                    <a:lnL>
                      <a:noFill/>
                    </a:lnL>
                    <a:lnR>
                      <a:noFill/>
                    </a:lnR>
                    <a:lnT>
                      <a:noFill/>
                    </a:lnT>
                    <a:lnB>
                      <a:noFill/>
                    </a:lnB>
                    <a:noFill/>
                  </a:tcPr>
                </a:tc>
                <a:tc>
                  <a:txBody>
                    <a:bodyPr/>
                    <a:lstStyle/>
                    <a:p>
                      <a:r>
                        <a:rPr lang="en-US" sz="2000" dirty="0">
                          <a:solidFill>
                            <a:srgbClr val="083F59"/>
                          </a:solidFill>
                        </a:rPr>
                        <a:t>Ensuring internal communications reflect and promote D&amp;I values.</a:t>
                      </a:r>
                    </a:p>
                  </a:txBody>
                  <a:tcPr anchor="ctr">
                    <a:lnL>
                      <a:noFill/>
                    </a:lnL>
                    <a:lnR>
                      <a:noFill/>
                    </a:lnR>
                    <a:lnT>
                      <a:noFill/>
                    </a:lnT>
                    <a:lnB>
                      <a:noFill/>
                    </a:lnB>
                    <a:noFill/>
                  </a:tcPr>
                </a:tc>
                <a:tc>
                  <a:txBody>
                    <a:bodyPr/>
                    <a:lstStyle/>
                    <a:p>
                      <a:r>
                        <a:rPr lang="en-US" sz="2000" dirty="0">
                          <a:solidFill>
                            <a:srgbClr val="083F59"/>
                          </a:solidFill>
                        </a:rPr>
                        <a:t>Clarity and Conciseness, Active Listening, Cultural Sensitivity, Transparency</a:t>
                      </a:r>
                    </a:p>
                  </a:txBody>
                  <a:tcPr anchor="ctr">
                    <a:lnL>
                      <a:noFill/>
                    </a:lnL>
                    <a:lnR>
                      <a:noFill/>
                    </a:lnR>
                    <a:lnT>
                      <a:noFill/>
                    </a:lnT>
                    <a:lnB>
                      <a:noFill/>
                    </a:lnB>
                    <a:noFill/>
                  </a:tcPr>
                </a:tc>
                <a:extLst>
                  <a:ext uri="{0D108BD9-81ED-4DB2-BD59-A6C34878D82A}">
                    <a16:rowId xmlns:a16="http://schemas.microsoft.com/office/drawing/2014/main" val="2271296277"/>
                  </a:ext>
                </a:extLst>
              </a:tr>
            </a:tbl>
          </a:graphicData>
        </a:graphic>
      </p:graphicFrame>
      <p:graphicFrame>
        <p:nvGraphicFramePr>
          <p:cNvPr id="4" name="Table 3">
            <a:extLst>
              <a:ext uri="{FF2B5EF4-FFF2-40B4-BE49-F238E27FC236}">
                <a16:creationId xmlns:a16="http://schemas.microsoft.com/office/drawing/2014/main" id="{AB41635A-A4A0-7041-21EE-FBCFCE6DB898}"/>
              </a:ext>
            </a:extLst>
          </p:cNvPr>
          <p:cNvGraphicFramePr>
            <a:graphicFrameLocks noGrp="1"/>
          </p:cNvGraphicFramePr>
          <p:nvPr>
            <p:extLst>
              <p:ext uri="{D42A27DB-BD31-4B8C-83A1-F6EECF244321}">
                <p14:modId xmlns:p14="http://schemas.microsoft.com/office/powerpoint/2010/main" val="1261238268"/>
              </p:ext>
            </p:extLst>
          </p:nvPr>
        </p:nvGraphicFramePr>
        <p:xfrm>
          <a:off x="838200" y="552702"/>
          <a:ext cx="10515600" cy="457200"/>
        </p:xfrm>
        <a:graphic>
          <a:graphicData uri="http://schemas.openxmlformats.org/drawingml/2006/table">
            <a:tbl>
              <a:tblPr/>
              <a:tblGrid>
                <a:gridCol w="3505200">
                  <a:extLst>
                    <a:ext uri="{9D8B030D-6E8A-4147-A177-3AD203B41FA5}">
                      <a16:colId xmlns:a16="http://schemas.microsoft.com/office/drawing/2014/main" val="2271279353"/>
                    </a:ext>
                  </a:extLst>
                </a:gridCol>
                <a:gridCol w="3505200">
                  <a:extLst>
                    <a:ext uri="{9D8B030D-6E8A-4147-A177-3AD203B41FA5}">
                      <a16:colId xmlns:a16="http://schemas.microsoft.com/office/drawing/2014/main" val="410949968"/>
                    </a:ext>
                  </a:extLst>
                </a:gridCol>
                <a:gridCol w="3505200">
                  <a:extLst>
                    <a:ext uri="{9D8B030D-6E8A-4147-A177-3AD203B41FA5}">
                      <a16:colId xmlns:a16="http://schemas.microsoft.com/office/drawing/2014/main" val="1468179553"/>
                    </a:ext>
                  </a:extLst>
                </a:gridCol>
              </a:tblGrid>
              <a:tr h="0">
                <a:tc>
                  <a:txBody>
                    <a:bodyPr/>
                    <a:lstStyle/>
                    <a:p>
                      <a:r>
                        <a:rPr lang="en-IE" sz="2400" b="1" dirty="0">
                          <a:solidFill>
                            <a:schemeClr val="bg1"/>
                          </a:solidFill>
                        </a:rPr>
                        <a:t>Competency Area 5 - 7</a:t>
                      </a:r>
                    </a:p>
                  </a:txBody>
                  <a:tcPr anchor="ctr">
                    <a:lnL>
                      <a:noFill/>
                    </a:lnL>
                    <a:lnR>
                      <a:noFill/>
                    </a:lnR>
                    <a:lnT>
                      <a:noFill/>
                    </a:lnT>
                    <a:lnB>
                      <a:noFill/>
                    </a:lnB>
                    <a:solidFill>
                      <a:srgbClr val="05AAA3"/>
                    </a:solidFill>
                  </a:tcPr>
                </a:tc>
                <a:tc>
                  <a:txBody>
                    <a:bodyPr/>
                    <a:lstStyle/>
                    <a:p>
                      <a:r>
                        <a:rPr lang="en-IE" sz="2400" b="1">
                          <a:solidFill>
                            <a:schemeClr val="bg1"/>
                          </a:solidFill>
                        </a:rPr>
                        <a:t>Description</a:t>
                      </a:r>
                    </a:p>
                  </a:txBody>
                  <a:tcPr anchor="ctr">
                    <a:lnL>
                      <a:noFill/>
                    </a:lnL>
                    <a:lnR>
                      <a:noFill/>
                    </a:lnR>
                    <a:lnT>
                      <a:noFill/>
                    </a:lnT>
                    <a:lnB>
                      <a:noFill/>
                    </a:lnB>
                    <a:solidFill>
                      <a:srgbClr val="05AAA3"/>
                    </a:solidFill>
                  </a:tcPr>
                </a:tc>
                <a:tc>
                  <a:txBody>
                    <a:bodyPr/>
                    <a:lstStyle/>
                    <a:p>
                      <a:r>
                        <a:rPr lang="en-IE" sz="2400" b="1" dirty="0">
                          <a:solidFill>
                            <a:schemeClr val="bg1"/>
                          </a:solidFill>
                        </a:rPr>
                        <a:t>Key Skills Involved</a:t>
                      </a:r>
                    </a:p>
                  </a:txBody>
                  <a:tcPr anchor="ctr">
                    <a:lnL>
                      <a:noFill/>
                    </a:lnL>
                    <a:lnR>
                      <a:noFill/>
                    </a:lnR>
                    <a:lnT>
                      <a:noFill/>
                    </a:lnT>
                    <a:lnB>
                      <a:noFill/>
                    </a:lnB>
                    <a:solidFill>
                      <a:srgbClr val="05AAA3"/>
                    </a:solidFill>
                  </a:tcPr>
                </a:tc>
                <a:extLst>
                  <a:ext uri="{0D108BD9-81ED-4DB2-BD59-A6C34878D82A}">
                    <a16:rowId xmlns:a16="http://schemas.microsoft.com/office/drawing/2014/main" val="969952096"/>
                  </a:ext>
                </a:extLst>
              </a:tr>
            </a:tbl>
          </a:graphicData>
        </a:graphic>
      </p:graphicFrame>
    </p:spTree>
    <p:extLst>
      <p:ext uri="{BB962C8B-B14F-4D97-AF65-F5344CB8AC3E}">
        <p14:creationId xmlns:p14="http://schemas.microsoft.com/office/powerpoint/2010/main" val="92135316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8DCF6C-3EA6-A667-C258-CAD9EBEF5750}"/>
              </a:ext>
            </a:extLst>
          </p:cNvPr>
          <p:cNvSpPr>
            <a:spLocks noGrp="1"/>
          </p:cNvSpPr>
          <p:nvPr>
            <p:ph type="body" sz="quarter" idx="16"/>
          </p:nvPr>
        </p:nvSpPr>
        <p:spPr>
          <a:xfrm>
            <a:off x="815711" y="437753"/>
            <a:ext cx="10595237" cy="803654"/>
          </a:xfrm>
        </p:spPr>
        <p:txBody>
          <a:bodyPr/>
          <a:lstStyle/>
          <a:p>
            <a:r>
              <a:rPr lang="en-IE" sz="3200" b="0" dirty="0"/>
              <a:t>Skills Explanations</a:t>
            </a:r>
          </a:p>
        </p:txBody>
      </p:sp>
      <p:sp>
        <p:nvSpPr>
          <p:cNvPr id="4" name="Rectangle 1">
            <a:extLst>
              <a:ext uri="{FF2B5EF4-FFF2-40B4-BE49-F238E27FC236}">
                <a16:creationId xmlns:a16="http://schemas.microsoft.com/office/drawing/2014/main" id="{E2818C15-3392-4EAD-0E6C-3A3237E153EB}"/>
              </a:ext>
            </a:extLst>
          </p:cNvPr>
          <p:cNvSpPr>
            <a:spLocks noGrp="1" noChangeArrowheads="1"/>
          </p:cNvSpPr>
          <p:nvPr>
            <p:ph type="body" sz="quarter" idx="18"/>
          </p:nvPr>
        </p:nvSpPr>
        <p:spPr bwMode="auto">
          <a:xfrm>
            <a:off x="475843" y="1012954"/>
            <a:ext cx="11420881" cy="48320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Strategic Planning</a:t>
            </a:r>
            <a:r>
              <a:rPr kumimoji="0" lang="en-US" altLang="en-US" sz="2200" b="0" i="0" u="none" strike="noStrike" cap="none" normalizeH="0" baseline="0" dirty="0">
                <a:ln>
                  <a:noFill/>
                </a:ln>
                <a:solidFill>
                  <a:schemeClr val="tx1"/>
                </a:solidFill>
                <a:effectLst/>
              </a:rPr>
              <a:t>: Develop long-term plans that incorporate D&amp;I goals.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Advocacy</a:t>
            </a:r>
            <a:r>
              <a:rPr kumimoji="0" lang="en-US" altLang="en-US" sz="2200" b="0" i="0" u="none" strike="noStrike" cap="none" normalizeH="0" baseline="0" dirty="0">
                <a:ln>
                  <a:noFill/>
                </a:ln>
                <a:solidFill>
                  <a:schemeClr val="tx1"/>
                </a:solidFill>
                <a:effectLst/>
              </a:rPr>
              <a:t>: Promote and support D&amp;I initiatives within and outside the company.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Communication</a:t>
            </a:r>
            <a:r>
              <a:rPr kumimoji="0" lang="en-US" altLang="en-US" sz="2200" b="0" i="0" u="none" strike="noStrike" cap="none" normalizeH="0" baseline="0" dirty="0">
                <a:ln>
                  <a:noFill/>
                </a:ln>
                <a:solidFill>
                  <a:schemeClr val="tx1"/>
                </a:solidFill>
                <a:effectLst/>
              </a:rPr>
              <a:t>: Clear, inclusive communication that engages all employees and stakeholders.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Change Management</a:t>
            </a:r>
            <a:r>
              <a:rPr kumimoji="0" lang="en-US" altLang="en-US" sz="2200" b="0" i="0" u="none" strike="noStrike" cap="none" normalizeH="0" baseline="0" dirty="0">
                <a:ln>
                  <a:noFill/>
                </a:ln>
                <a:solidFill>
                  <a:schemeClr val="tx1"/>
                </a:solidFill>
                <a:effectLst/>
              </a:rPr>
              <a:t>: Lead and manage change to integrate D&amp;I into company culture &amp; fabric.</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Recruitment</a:t>
            </a:r>
            <a:r>
              <a:rPr kumimoji="0" lang="en-US" altLang="en-US" sz="2200" b="0" i="0" u="none" strike="noStrike" cap="none" normalizeH="0" baseline="0" dirty="0">
                <a:ln>
                  <a:noFill/>
                </a:ln>
                <a:solidFill>
                  <a:schemeClr val="tx1"/>
                </a:solidFill>
                <a:effectLst/>
              </a:rPr>
              <a:t>: Attract and hire diverse talent.</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Policy Development</a:t>
            </a:r>
            <a:r>
              <a:rPr kumimoji="0" lang="en-US" altLang="en-US" sz="2200" b="0" i="0" u="none" strike="noStrike" cap="none" normalizeH="0" baseline="0" dirty="0">
                <a:ln>
                  <a:noFill/>
                </a:ln>
                <a:solidFill>
                  <a:schemeClr val="tx1"/>
                </a:solidFill>
                <a:effectLst/>
              </a:rPr>
              <a:t>: Craft policies that promote an inclusive and diverse workplace.</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Bias Mitigation</a:t>
            </a:r>
            <a:r>
              <a:rPr kumimoji="0" lang="en-US" altLang="en-US" sz="2200" b="0" i="0" u="none" strike="noStrike" cap="none" normalizeH="0" baseline="0" dirty="0">
                <a:ln>
                  <a:noFill/>
                </a:ln>
                <a:solidFill>
                  <a:schemeClr val="tx1"/>
                </a:solidFill>
                <a:effectLst/>
              </a:rPr>
              <a:t>: Identify and reduce biases </a:t>
            </a:r>
            <a:r>
              <a:rPr lang="en-US" altLang="en-US" sz="2200" dirty="0">
                <a:solidFill>
                  <a:schemeClr val="tx1"/>
                </a:solidFill>
              </a:rPr>
              <a:t>throughout the company e.g., </a:t>
            </a:r>
            <a:r>
              <a:rPr kumimoji="0" lang="en-US" altLang="en-US" sz="2200" b="0" i="0" u="none" strike="noStrike" cap="none" normalizeH="0" baseline="0" dirty="0">
                <a:ln>
                  <a:noFill/>
                </a:ln>
                <a:solidFill>
                  <a:schemeClr val="tx1"/>
                </a:solidFill>
                <a:effectLst/>
              </a:rPr>
              <a:t>processes and decisions.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Training</a:t>
            </a:r>
            <a:r>
              <a:rPr kumimoji="0" lang="en-US" altLang="en-US" sz="2200" b="0" i="0" u="none" strike="noStrike" cap="none" normalizeH="0" baseline="0" dirty="0">
                <a:ln>
                  <a:noFill/>
                </a:ln>
                <a:solidFill>
                  <a:schemeClr val="tx1"/>
                </a:solidFill>
                <a:effectLst/>
              </a:rPr>
              <a:t>: Educat</a:t>
            </a:r>
            <a:r>
              <a:rPr lang="en-US" altLang="en-US" sz="2200" dirty="0">
                <a:solidFill>
                  <a:schemeClr val="tx1"/>
                </a:solidFill>
              </a:rPr>
              <a:t>e</a:t>
            </a:r>
            <a:r>
              <a:rPr kumimoji="0" lang="en-US" altLang="en-US" sz="2200" b="0" i="0" u="none" strike="noStrike" cap="none" normalizeH="0" baseline="0" dirty="0">
                <a:ln>
                  <a:noFill/>
                </a:ln>
                <a:solidFill>
                  <a:schemeClr val="tx1"/>
                </a:solidFill>
                <a:effectLst/>
              </a:rPr>
              <a:t> employees and leaders on D&amp;I but also implement learnings and actions.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Leadership</a:t>
            </a:r>
            <a:r>
              <a:rPr kumimoji="0" lang="en-US" altLang="en-US" sz="2200" b="0" i="0" u="none" strike="noStrike" cap="none" normalizeH="0" baseline="0" dirty="0">
                <a:ln>
                  <a:noFill/>
                </a:ln>
                <a:solidFill>
                  <a:schemeClr val="tx1"/>
                </a:solidFill>
                <a:effectLst/>
              </a:rPr>
              <a:t>: Lead diverse teams with inclusivity and diversity at the top of mind.</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Emotional Intelligence</a:t>
            </a:r>
            <a:r>
              <a:rPr kumimoji="0" lang="en-US" altLang="en-US" sz="2200" b="0" i="0" u="none" strike="noStrike" cap="none" normalizeH="0" baseline="0" dirty="0">
                <a:ln>
                  <a:noFill/>
                </a:ln>
                <a:solidFill>
                  <a:schemeClr val="tx1"/>
                </a:solidFill>
                <a:effectLst/>
              </a:rPr>
              <a:t>: Understand and manage one's own and others' emotions.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Conflict Resolution</a:t>
            </a:r>
            <a:r>
              <a:rPr kumimoji="0" lang="en-US" altLang="en-US" sz="2200" b="0" i="0" u="none" strike="noStrike" cap="none" normalizeH="0" baseline="0" dirty="0">
                <a:ln>
                  <a:noFill/>
                </a:ln>
                <a:solidFill>
                  <a:schemeClr val="tx1"/>
                </a:solidFill>
                <a:effectLst/>
              </a:rPr>
              <a:t>: Understand, address and resolve D&amp;I disputes and conflicts effectively.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Mentorship</a:t>
            </a:r>
            <a:r>
              <a:rPr kumimoji="0" lang="en-US" altLang="en-US" sz="2200" b="0" i="0" u="none" strike="noStrike" cap="none" normalizeH="0" baseline="0" dirty="0">
                <a:ln>
                  <a:noFill/>
                </a:ln>
                <a:solidFill>
                  <a:schemeClr val="tx1"/>
                </a:solidFill>
                <a:effectLst/>
              </a:rPr>
              <a:t>: Guide and support employees, particularly those from underrepresented groups.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Cultural Competence</a:t>
            </a:r>
            <a:r>
              <a:rPr kumimoji="0" lang="en-US" altLang="en-US" sz="2200" b="0" i="0" u="none" strike="noStrike" cap="none" normalizeH="0" baseline="0" dirty="0">
                <a:ln>
                  <a:noFill/>
                </a:ln>
                <a:solidFill>
                  <a:schemeClr val="tx1"/>
                </a:solidFill>
                <a:effectLst/>
              </a:rPr>
              <a:t>: Understand, respect and educate different cultural backgrounds. </a:t>
            </a:r>
          </a:p>
        </p:txBody>
      </p:sp>
    </p:spTree>
    <p:extLst>
      <p:ext uri="{BB962C8B-B14F-4D97-AF65-F5344CB8AC3E}">
        <p14:creationId xmlns:p14="http://schemas.microsoft.com/office/powerpoint/2010/main" val="105689317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F08DCF6C-3EA6-A667-C258-CAD9EBEF5750}"/>
              </a:ext>
            </a:extLst>
          </p:cNvPr>
          <p:cNvSpPr>
            <a:spLocks noGrp="1"/>
          </p:cNvSpPr>
          <p:nvPr>
            <p:ph type="body" sz="quarter" idx="16"/>
          </p:nvPr>
        </p:nvSpPr>
        <p:spPr>
          <a:xfrm>
            <a:off x="815711" y="437753"/>
            <a:ext cx="10595237" cy="803654"/>
          </a:xfrm>
        </p:spPr>
        <p:txBody>
          <a:bodyPr/>
          <a:lstStyle/>
          <a:p>
            <a:r>
              <a:rPr lang="en-IE" sz="3200" b="0" dirty="0"/>
              <a:t>Skills Explanations</a:t>
            </a:r>
          </a:p>
        </p:txBody>
      </p:sp>
      <p:sp>
        <p:nvSpPr>
          <p:cNvPr id="4" name="Rectangle 1">
            <a:extLst>
              <a:ext uri="{FF2B5EF4-FFF2-40B4-BE49-F238E27FC236}">
                <a16:creationId xmlns:a16="http://schemas.microsoft.com/office/drawing/2014/main" id="{E2818C15-3392-4EAD-0E6C-3A3237E153EB}"/>
              </a:ext>
            </a:extLst>
          </p:cNvPr>
          <p:cNvSpPr>
            <a:spLocks noGrp="1" noChangeArrowheads="1"/>
          </p:cNvSpPr>
          <p:nvPr>
            <p:ph type="body" sz="quarter" idx="18"/>
          </p:nvPr>
        </p:nvSpPr>
        <p:spPr bwMode="auto">
          <a:xfrm>
            <a:off x="710936" y="920273"/>
            <a:ext cx="10476971" cy="51706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Event Planning</a:t>
            </a:r>
            <a:r>
              <a:rPr kumimoji="0" lang="en-US" altLang="en-US" sz="2200" b="0" i="0" u="none" strike="noStrike" cap="none" normalizeH="0" baseline="0" dirty="0">
                <a:ln>
                  <a:noFill/>
                </a:ln>
                <a:solidFill>
                  <a:schemeClr val="tx1"/>
                </a:solidFill>
                <a:effectLst/>
              </a:rPr>
              <a:t>: </a:t>
            </a:r>
            <a:r>
              <a:rPr kumimoji="0" lang="en-US" altLang="en-US" sz="2200" b="0" i="0" u="none" strike="noStrike" cap="none" normalizeH="0" baseline="0" dirty="0" err="1">
                <a:ln>
                  <a:noFill/>
                </a:ln>
                <a:solidFill>
                  <a:schemeClr val="tx1"/>
                </a:solidFill>
                <a:effectLst/>
              </a:rPr>
              <a:t>Organise</a:t>
            </a:r>
            <a:r>
              <a:rPr kumimoji="0" lang="en-US" altLang="en-US" sz="2200" b="0" i="0" u="none" strike="noStrike" cap="none" normalizeH="0" baseline="0" dirty="0">
                <a:ln>
                  <a:noFill/>
                </a:ln>
                <a:solidFill>
                  <a:schemeClr val="tx1"/>
                </a:solidFill>
                <a:effectLst/>
              </a:rPr>
              <a:t> events that promote cultural awareness and inclusion.</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Networking</a:t>
            </a:r>
            <a:r>
              <a:rPr kumimoji="0" lang="en-US" altLang="en-US" sz="2200" b="0" i="0" u="none" strike="noStrike" cap="none" normalizeH="0" baseline="0" dirty="0">
                <a:ln>
                  <a:noFill/>
                </a:ln>
                <a:solidFill>
                  <a:schemeClr val="tx1"/>
                </a:solidFill>
                <a:effectLst/>
              </a:rPr>
              <a:t>: Build relationships that enhance and promote D&amp;I efforts.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Empathy</a:t>
            </a:r>
            <a:r>
              <a:rPr kumimoji="0" lang="en-US" altLang="en-US" sz="2200" b="0" i="0" u="none" strike="noStrike" cap="none" normalizeH="0" baseline="0" dirty="0">
                <a:ln>
                  <a:noFill/>
                </a:ln>
                <a:solidFill>
                  <a:schemeClr val="tx1"/>
                </a:solidFill>
                <a:effectLst/>
              </a:rPr>
              <a:t>: Understand and share the feelings of others.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Clarity and Conciseness</a:t>
            </a:r>
            <a:r>
              <a:rPr kumimoji="0" lang="en-US" altLang="en-US" sz="2200" b="0" i="0" u="none" strike="noStrike" cap="none" normalizeH="0" baseline="0" dirty="0">
                <a:ln>
                  <a:noFill/>
                </a:ln>
                <a:solidFill>
                  <a:schemeClr val="tx1"/>
                </a:solidFill>
                <a:effectLst/>
              </a:rPr>
              <a:t>: Communicate messages clearly and effectively.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Active Listening</a:t>
            </a:r>
            <a:r>
              <a:rPr kumimoji="0" lang="en-US" altLang="en-US" sz="2200" b="0" i="0" u="none" strike="noStrike" cap="none" normalizeH="0" baseline="0" dirty="0">
                <a:ln>
                  <a:noFill/>
                </a:ln>
                <a:solidFill>
                  <a:schemeClr val="tx1"/>
                </a:solidFill>
                <a:effectLst/>
              </a:rPr>
              <a:t>: Truly hear and understand the perspectives of others.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Cultural Sensitivity</a:t>
            </a:r>
            <a:r>
              <a:rPr kumimoji="0" lang="en-US" altLang="en-US" sz="2200" b="0" i="0" u="none" strike="noStrike" cap="none" normalizeH="0" baseline="0" dirty="0">
                <a:ln>
                  <a:noFill/>
                </a:ln>
                <a:solidFill>
                  <a:schemeClr val="tx1"/>
                </a:solidFill>
                <a:effectLst/>
              </a:rPr>
              <a:t>: Be aware of and respectful towards cultural differences.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Transparency</a:t>
            </a:r>
            <a:r>
              <a:rPr kumimoji="0" lang="en-US" altLang="en-US" sz="2200" b="0" i="0" u="none" strike="noStrike" cap="none" normalizeH="0" baseline="0" dirty="0">
                <a:ln>
                  <a:noFill/>
                </a:ln>
                <a:solidFill>
                  <a:schemeClr val="tx1"/>
                </a:solidFill>
                <a:effectLst/>
              </a:rPr>
              <a:t>: Openly share information about D&amp;I initiatives.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Market Research</a:t>
            </a:r>
            <a:r>
              <a:rPr kumimoji="0" lang="en-US" altLang="en-US" sz="2200" b="0" i="0" u="none" strike="noStrike" cap="none" normalizeH="0" baseline="0" dirty="0">
                <a:ln>
                  <a:noFill/>
                </a:ln>
                <a:solidFill>
                  <a:schemeClr val="tx1"/>
                </a:solidFill>
                <a:effectLst/>
              </a:rPr>
              <a:t>: Understand diverse markets and consumer needs.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Creative Development</a:t>
            </a:r>
            <a:r>
              <a:rPr kumimoji="0" lang="en-US" altLang="en-US" sz="2200" b="0" i="0" u="none" strike="noStrike" cap="none" normalizeH="0" baseline="0" dirty="0">
                <a:ln>
                  <a:noFill/>
                </a:ln>
                <a:solidFill>
                  <a:schemeClr val="tx1"/>
                </a:solidFill>
                <a:effectLst/>
              </a:rPr>
              <a:t>: Craft marketing materials that resonate with diverse audiences.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Cultural Awareness</a:t>
            </a:r>
            <a:r>
              <a:rPr kumimoji="0" lang="en-US" altLang="en-US" sz="2200" b="0" i="0" u="none" strike="noStrike" cap="none" normalizeH="0" baseline="0" dirty="0">
                <a:ln>
                  <a:noFill/>
                </a:ln>
                <a:solidFill>
                  <a:schemeClr val="tx1"/>
                </a:solidFill>
                <a:effectLst/>
              </a:rPr>
              <a:t>: </a:t>
            </a:r>
            <a:r>
              <a:rPr kumimoji="0" lang="en-US" altLang="en-US" sz="2200" b="0" i="0" u="none" strike="noStrike" cap="none" normalizeH="0" baseline="0" dirty="0" err="1">
                <a:ln>
                  <a:noFill/>
                </a:ln>
                <a:solidFill>
                  <a:schemeClr val="tx1"/>
                </a:solidFill>
                <a:effectLst/>
              </a:rPr>
              <a:t>Recognise</a:t>
            </a:r>
            <a:r>
              <a:rPr kumimoji="0" lang="en-US" altLang="en-US" sz="2200" b="0" i="0" u="none" strike="noStrike" cap="none" normalizeH="0" baseline="0" dirty="0">
                <a:ln>
                  <a:noFill/>
                </a:ln>
                <a:solidFill>
                  <a:schemeClr val="tx1"/>
                </a:solidFill>
                <a:effectLst/>
              </a:rPr>
              <a:t> and value cultural diversity in marketing efforts.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Messaging</a:t>
            </a:r>
            <a:r>
              <a:rPr kumimoji="0" lang="en-US" altLang="en-US" sz="2200" b="0" i="0" u="none" strike="noStrike" cap="none" normalizeH="0" baseline="0" dirty="0">
                <a:ln>
                  <a:noFill/>
                </a:ln>
                <a:solidFill>
                  <a:schemeClr val="tx1"/>
                </a:solidFill>
                <a:effectLst/>
              </a:rPr>
              <a:t>: Develop inclusive and effective marketing messages.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Community Engagement</a:t>
            </a:r>
            <a:r>
              <a:rPr kumimoji="0" lang="en-US" altLang="en-US" sz="2200" b="0" i="0" u="none" strike="noStrike" cap="none" normalizeH="0" baseline="0" dirty="0">
                <a:ln>
                  <a:noFill/>
                </a:ln>
                <a:solidFill>
                  <a:schemeClr val="tx1"/>
                </a:solidFill>
                <a:effectLst/>
              </a:rPr>
              <a:t>: Actively participate in and support community initiatives.</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Partnership Building</a:t>
            </a:r>
            <a:r>
              <a:rPr kumimoji="0" lang="en-US" altLang="en-US" sz="2200" b="0" i="0" u="none" strike="noStrike" cap="none" normalizeH="0" baseline="0" dirty="0">
                <a:ln>
                  <a:noFill/>
                </a:ln>
                <a:solidFill>
                  <a:schemeClr val="tx1"/>
                </a:solidFill>
                <a:effectLst/>
              </a:rPr>
              <a:t>: Create alliances with other companies to support D&amp;I.</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Corporate Social Responsibility</a:t>
            </a:r>
            <a:r>
              <a:rPr kumimoji="0" lang="en-US" altLang="en-US" sz="2200" b="0" i="0" u="none" strike="noStrike" cap="none" normalizeH="0" baseline="0" dirty="0">
                <a:ln>
                  <a:noFill/>
                </a:ln>
                <a:solidFill>
                  <a:schemeClr val="tx1"/>
                </a:solidFill>
                <a:effectLst/>
              </a:rPr>
              <a:t>: Ensure the company’s actions positively impact society.</a:t>
            </a: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kumimoji="0" lang="en-US" altLang="en-US" sz="2200" b="1" i="0" u="none" strike="noStrike" cap="none" normalizeH="0" baseline="0" dirty="0">
                <a:ln>
                  <a:noFill/>
                </a:ln>
                <a:solidFill>
                  <a:schemeClr val="tx1"/>
                </a:solidFill>
                <a:effectLst/>
              </a:rPr>
              <a:t>Advocacy</a:t>
            </a:r>
            <a:r>
              <a:rPr kumimoji="0" lang="en-US" altLang="en-US" sz="2200" b="0" i="0" u="none" strike="noStrike" cap="none" normalizeH="0" baseline="0" dirty="0">
                <a:ln>
                  <a:noFill/>
                </a:ln>
                <a:solidFill>
                  <a:schemeClr val="tx1"/>
                </a:solidFill>
                <a:effectLst/>
              </a:rPr>
              <a:t>: Support community and company D&amp;I initiatives. </a:t>
            </a:r>
          </a:p>
        </p:txBody>
      </p:sp>
    </p:spTree>
    <p:extLst>
      <p:ext uri="{BB962C8B-B14F-4D97-AF65-F5344CB8AC3E}">
        <p14:creationId xmlns:p14="http://schemas.microsoft.com/office/powerpoint/2010/main" val="260563571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EAC73B8-E3DF-FFB8-7053-0793CD3AEA18}"/>
              </a:ext>
            </a:extLst>
          </p:cNvPr>
          <p:cNvSpPr>
            <a:spLocks noGrp="1"/>
          </p:cNvSpPr>
          <p:nvPr>
            <p:ph type="body" sz="quarter" idx="18"/>
          </p:nvPr>
        </p:nvSpPr>
        <p:spPr>
          <a:xfrm>
            <a:off x="423863" y="1326297"/>
            <a:ext cx="8334374" cy="3849918"/>
          </a:xfrm>
        </p:spPr>
        <p:txBody>
          <a:bodyPr/>
          <a:lstStyle/>
          <a:p>
            <a:pPr marL="0" indent="0"/>
            <a:r>
              <a:rPr lang="en-US" sz="2200" b="1" dirty="0"/>
              <a:t>Executives, CEOs, and managers play an important role in setting out the strategic direction and tone for D&amp;I initiatives</a:t>
            </a:r>
            <a:r>
              <a:rPr lang="en-US" sz="2200" dirty="0"/>
              <a:t>. Their commitment is essential for embedding D&amp;I into the company’s core values and actions. For D&amp;I to be taken seriously, direction must start from the top.</a:t>
            </a:r>
          </a:p>
          <a:p>
            <a:r>
              <a:rPr lang="en-US" sz="2200" b="1" dirty="0">
                <a:solidFill>
                  <a:srgbClr val="DF4625"/>
                </a:solidFill>
              </a:rPr>
              <a:t>Strategies include;</a:t>
            </a:r>
          </a:p>
          <a:p>
            <a:pPr>
              <a:buFont typeface="Arial" panose="020B0604020202020204" pitchFamily="34" charset="0"/>
              <a:buChar char="•"/>
            </a:pPr>
            <a:r>
              <a:rPr lang="en-US" sz="2200" b="1" dirty="0"/>
              <a:t>Training and Development:</a:t>
            </a:r>
            <a:r>
              <a:rPr lang="en-US" sz="2200" dirty="0"/>
              <a:t> D&amp;I training for executives, managers, HR managers, and team leaders</a:t>
            </a:r>
          </a:p>
          <a:p>
            <a:pPr>
              <a:buFont typeface="Arial" panose="020B0604020202020204" pitchFamily="34" charset="0"/>
              <a:buChar char="•"/>
            </a:pPr>
            <a:r>
              <a:rPr lang="en-US" sz="2200" b="1" dirty="0"/>
              <a:t>Goal Setting:</a:t>
            </a:r>
            <a:r>
              <a:rPr lang="en-US" sz="2200" dirty="0"/>
              <a:t> Clear, measurable D&amp;I objectives integrated into the business strategies, activities, vision and decision-making.</a:t>
            </a:r>
          </a:p>
          <a:p>
            <a:pPr>
              <a:buFont typeface="Arial" panose="020B0604020202020204" pitchFamily="34" charset="0"/>
              <a:buChar char="•"/>
            </a:pPr>
            <a:r>
              <a:rPr lang="en-US" sz="2200" b="1" dirty="0"/>
              <a:t>Resource Allocation:</a:t>
            </a:r>
            <a:r>
              <a:rPr lang="en-US" sz="2200" dirty="0"/>
              <a:t> Allocate necessary resources for D&amp;I initiatives inclusive of people, guides, time, funding and other required commitments.</a:t>
            </a:r>
          </a:p>
          <a:p>
            <a:pPr marL="0" indent="0"/>
            <a:endParaRPr lang="en-IE" dirty="0"/>
          </a:p>
        </p:txBody>
      </p:sp>
      <p:pic>
        <p:nvPicPr>
          <p:cNvPr id="7170" name="Picture 2" descr="Microsoft CEO Satya Nadella at the Microsoft Build developer conference in Seattle on May 10, 2017.">
            <a:extLst>
              <a:ext uri="{FF2B5EF4-FFF2-40B4-BE49-F238E27FC236}">
                <a16:creationId xmlns:a16="http://schemas.microsoft.com/office/drawing/2014/main" id="{468C383D-17BA-C710-F9A7-0336C3DD069A}"/>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r="50527" b="13015"/>
          <a:stretch/>
        </p:blipFill>
        <p:spPr bwMode="auto">
          <a:xfrm>
            <a:off x="8810625" y="977801"/>
            <a:ext cx="2957512" cy="2927449"/>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8AEAE36-354C-D82F-5836-D803CC512B9A}"/>
              </a:ext>
            </a:extLst>
          </p:cNvPr>
          <p:cNvSpPr txBox="1"/>
          <p:nvPr/>
        </p:nvSpPr>
        <p:spPr>
          <a:xfrm>
            <a:off x="8692422" y="3981450"/>
            <a:ext cx="3193918" cy="2031325"/>
          </a:xfrm>
          <a:prstGeom prst="rect">
            <a:avLst/>
          </a:prstGeom>
          <a:noFill/>
        </p:spPr>
        <p:txBody>
          <a:bodyPr wrap="square" rtlCol="0">
            <a:spAutoFit/>
          </a:bodyPr>
          <a:lstStyle/>
          <a:p>
            <a:pPr algn="ctr"/>
            <a:r>
              <a:rPr lang="en-IE" b="1" dirty="0">
                <a:solidFill>
                  <a:srgbClr val="DF4625"/>
                </a:solidFill>
                <a:hlinkClick r:id="rId3">
                  <a:extLst>
                    <a:ext uri="{A12FA001-AC4F-418D-AE19-62706E023703}">
                      <ahyp:hlinkClr xmlns:ahyp="http://schemas.microsoft.com/office/drawing/2018/hyperlinkcolor" val="tx"/>
                    </a:ext>
                  </a:extLst>
                </a:hlinkClick>
              </a:rPr>
              <a:t>Learn More</a:t>
            </a:r>
          </a:p>
          <a:p>
            <a:pPr algn="ctr"/>
            <a:r>
              <a:rPr lang="en-IE" b="1" dirty="0">
                <a:solidFill>
                  <a:srgbClr val="DF4625"/>
                </a:solidFill>
                <a:hlinkClick r:id="rId3">
                  <a:extLst>
                    <a:ext uri="{A12FA001-AC4F-418D-AE19-62706E023703}">
                      <ahyp:hlinkClr xmlns:ahyp="http://schemas.microsoft.com/office/drawing/2018/hyperlinkcolor" val="tx"/>
                    </a:ext>
                  </a:extLst>
                </a:hlinkClick>
              </a:rPr>
              <a:t>Why These are the Best CEOs for Diversity </a:t>
            </a:r>
            <a:endParaRPr lang="en-IE" b="1" dirty="0">
              <a:solidFill>
                <a:srgbClr val="DF4625"/>
              </a:solidFill>
            </a:endParaRPr>
          </a:p>
          <a:p>
            <a:pPr algn="ctr"/>
            <a:r>
              <a:rPr lang="en-US" b="0" i="0" dirty="0">
                <a:solidFill>
                  <a:srgbClr val="3E4855"/>
                </a:solidFill>
                <a:effectLst/>
                <a:latin typeface="Averta"/>
              </a:rPr>
              <a:t>Microsoft CEO Satya Nadella was named the top-rated CEO for his diversity efforts based on reviews from employees</a:t>
            </a:r>
            <a:endParaRPr lang="en-IE" b="1" dirty="0">
              <a:solidFill>
                <a:srgbClr val="DF4625"/>
              </a:solidFill>
            </a:endParaRPr>
          </a:p>
        </p:txBody>
      </p:sp>
      <p:sp>
        <p:nvSpPr>
          <p:cNvPr id="3" name="TextBox 2">
            <a:extLst>
              <a:ext uri="{FF2B5EF4-FFF2-40B4-BE49-F238E27FC236}">
                <a16:creationId xmlns:a16="http://schemas.microsoft.com/office/drawing/2014/main" id="{029B28F4-3A8B-0D31-7DF8-3F8BB70330C1}"/>
              </a:ext>
            </a:extLst>
          </p:cNvPr>
          <p:cNvSpPr txBox="1"/>
          <p:nvPr/>
        </p:nvSpPr>
        <p:spPr>
          <a:xfrm>
            <a:off x="423863" y="495300"/>
            <a:ext cx="10720387" cy="954107"/>
          </a:xfrm>
          <a:prstGeom prst="rect">
            <a:avLst/>
          </a:prstGeom>
          <a:noFill/>
        </p:spPr>
        <p:txBody>
          <a:bodyPr wrap="square" rtlCol="0">
            <a:spAutoFit/>
          </a:bodyPr>
          <a:lstStyle/>
          <a:p>
            <a:r>
              <a:rPr lang="en-US" sz="3200" b="1" dirty="0">
                <a:solidFill>
                  <a:schemeClr val="bg1"/>
                </a:solidFill>
                <a:highlight>
                  <a:srgbClr val="05AAA3"/>
                </a:highlight>
              </a:rPr>
              <a:t>Competency 1 </a:t>
            </a:r>
            <a:r>
              <a:rPr lang="en-US" sz="3200" b="1" dirty="0">
                <a:solidFill>
                  <a:schemeClr val="bg1"/>
                </a:solidFill>
              </a:rPr>
              <a:t> </a:t>
            </a:r>
            <a:r>
              <a:rPr lang="en-US" sz="2600" dirty="0">
                <a:solidFill>
                  <a:srgbClr val="DF4625"/>
                </a:solidFill>
              </a:rPr>
              <a:t>Top Level Support is Essential to Integrate D&amp;I Successfully</a:t>
            </a:r>
          </a:p>
          <a:p>
            <a:endParaRPr lang="en-IE" sz="2400" dirty="0"/>
          </a:p>
        </p:txBody>
      </p:sp>
    </p:spTree>
    <p:extLst>
      <p:ext uri="{BB962C8B-B14F-4D97-AF65-F5344CB8AC3E}">
        <p14:creationId xmlns:p14="http://schemas.microsoft.com/office/powerpoint/2010/main" val="23989123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7E9E7BF-E518-0F81-F7A0-FC3FB99177CE}"/>
              </a:ext>
            </a:extLst>
          </p:cNvPr>
          <p:cNvSpPr>
            <a:spLocks noGrp="1"/>
          </p:cNvSpPr>
          <p:nvPr>
            <p:ph type="body" sz="quarter" idx="13"/>
          </p:nvPr>
        </p:nvSpPr>
        <p:spPr>
          <a:xfrm>
            <a:off x="6757807" y="331834"/>
            <a:ext cx="5329418" cy="3068592"/>
          </a:xfrm>
          <a:solidFill>
            <a:schemeClr val="accent2"/>
          </a:solidFill>
        </p:spPr>
        <p:txBody>
          <a:bodyPr>
            <a:noAutofit/>
          </a:bodyPr>
          <a:lstStyle/>
          <a:p>
            <a:endParaRPr lang="en-US" sz="1600" b="1" dirty="0">
              <a:latin typeface="Poppins" panose="00000500000000000000" pitchFamily="2" charset="0"/>
              <a:cs typeface="Poppins" panose="00000500000000000000" pitchFamily="2" charset="0"/>
            </a:endParaRPr>
          </a:p>
          <a:p>
            <a:r>
              <a:rPr lang="en-US" sz="2800" b="1" dirty="0" err="1">
                <a:latin typeface="Poppins" panose="00000500000000000000" pitchFamily="2" charset="0"/>
                <a:cs typeface="Poppins" panose="00000500000000000000" pitchFamily="2" charset="0"/>
              </a:rPr>
              <a:t>Signicat</a:t>
            </a:r>
            <a:r>
              <a:rPr lang="en-US" sz="2800" b="1" dirty="0">
                <a:latin typeface="Poppins" panose="00000500000000000000" pitchFamily="2" charset="0"/>
                <a:cs typeface="Poppins" panose="00000500000000000000" pitchFamily="2" charset="0"/>
              </a:rPr>
              <a:t>, Norway</a:t>
            </a:r>
          </a:p>
          <a:p>
            <a:r>
              <a:rPr lang="en-US" sz="1600" dirty="0">
                <a:latin typeface="Poppins" panose="00000500000000000000" pitchFamily="2" charset="0"/>
                <a:cs typeface="Poppins" panose="00000500000000000000" pitchFamily="2" charset="0"/>
                <a:hlinkClick r:id="rId2">
                  <a:extLst>
                    <a:ext uri="{A12FA001-AC4F-418D-AE19-62706E023703}">
                      <ahyp:hlinkClr xmlns:ahyp="http://schemas.microsoft.com/office/drawing/2018/hyperlinkcolor" val="tx"/>
                    </a:ext>
                  </a:extLst>
                </a:hlinkClick>
              </a:rPr>
              <a:t>(467 Employees)</a:t>
            </a:r>
            <a:endParaRPr lang="en-US" sz="1600" dirty="0">
              <a:latin typeface="Poppins" panose="00000500000000000000" pitchFamily="2" charset="0"/>
              <a:cs typeface="Poppins" panose="00000500000000000000" pitchFamily="2" charset="0"/>
            </a:endParaRPr>
          </a:p>
          <a:p>
            <a:r>
              <a:rPr lang="en-US" sz="1600" b="1" dirty="0">
                <a:latin typeface="Poppins" panose="00000500000000000000" pitchFamily="2" charset="0"/>
                <a:cs typeface="Poppins" panose="00000500000000000000" pitchFamily="2" charset="0"/>
                <a:hlinkClick r:id="rId3">
                  <a:extLst>
                    <a:ext uri="{A12FA001-AC4F-418D-AE19-62706E023703}">
                      <ahyp:hlinkClr xmlns:ahyp="http://schemas.microsoft.com/office/drawing/2018/hyperlinkcolor" val="tx"/>
                    </a:ext>
                  </a:extLst>
                </a:hlinkClick>
              </a:rPr>
              <a:t>Empowering Women in Tech: </a:t>
            </a:r>
            <a:r>
              <a:rPr lang="en-US" sz="1600" b="1" dirty="0" err="1">
                <a:latin typeface="Poppins" panose="00000500000000000000" pitchFamily="2" charset="0"/>
                <a:cs typeface="Poppins" panose="00000500000000000000" pitchFamily="2" charset="0"/>
                <a:hlinkClick r:id="rId3">
                  <a:extLst>
                    <a:ext uri="{A12FA001-AC4F-418D-AE19-62706E023703}">
                      <ahyp:hlinkClr xmlns:ahyp="http://schemas.microsoft.com/office/drawing/2018/hyperlinkcolor" val="tx"/>
                    </a:ext>
                  </a:extLst>
                </a:hlinkClick>
              </a:rPr>
              <a:t>Signicat's</a:t>
            </a:r>
            <a:r>
              <a:rPr lang="en-US" sz="1600" b="1" dirty="0">
                <a:latin typeface="Poppins" panose="00000500000000000000" pitchFamily="2" charset="0"/>
                <a:cs typeface="Poppins" panose="00000500000000000000" pitchFamily="2" charset="0"/>
                <a:hlinkClick r:id="rId3">
                  <a:extLst>
                    <a:ext uri="{A12FA001-AC4F-418D-AE19-62706E023703}">
                      <ahyp:hlinkClr xmlns:ahyp="http://schemas.microsoft.com/office/drawing/2018/hyperlinkcolor" val="tx"/>
                    </a:ext>
                  </a:extLst>
                </a:hlinkClick>
              </a:rPr>
              <a:t> Commitment to Equality and Diversity</a:t>
            </a:r>
            <a:endParaRPr lang="en-US" sz="1600" b="1" dirty="0">
              <a:latin typeface="Poppins" panose="00000500000000000000" pitchFamily="2" charset="0"/>
              <a:cs typeface="Poppins" panose="00000500000000000000" pitchFamily="2" charset="0"/>
            </a:endParaRPr>
          </a:p>
          <a:p>
            <a:r>
              <a:rPr lang="en-US" sz="1600" dirty="0">
                <a:latin typeface="Poppins" panose="00000500000000000000" pitchFamily="2" charset="0"/>
                <a:cs typeface="Poppins" panose="00000500000000000000" pitchFamily="2" charset="0"/>
              </a:rPr>
              <a:t>26% of all employees were female by the end of 2021 compared to 21% by the end of 2020. Taking into perspective the experience and competencies the compensation for female and male employees </a:t>
            </a:r>
            <a:r>
              <a:rPr lang="en-US" sz="1600" dirty="0" err="1">
                <a:latin typeface="Poppins" panose="00000500000000000000" pitchFamily="2" charset="0"/>
                <a:cs typeface="Poppins" panose="00000500000000000000" pitchFamily="2" charset="0"/>
              </a:rPr>
              <a:t>Signicat</a:t>
            </a:r>
            <a:r>
              <a:rPr lang="en-US" sz="1600" dirty="0">
                <a:latin typeface="Poppins" panose="00000500000000000000" pitchFamily="2" charset="0"/>
                <a:cs typeface="Poppins" panose="00000500000000000000" pitchFamily="2" charset="0"/>
              </a:rPr>
              <a:t> compensates according to the principle of equal work and equal pay. </a:t>
            </a:r>
            <a:endParaRPr lang="en-US" sz="1600" b="0" i="0" dirty="0">
              <a:solidFill>
                <a:srgbClr val="2A0062"/>
              </a:solidFill>
              <a:effectLst/>
              <a:latin typeface="mabry"/>
            </a:endParaRPr>
          </a:p>
          <a:p>
            <a:endParaRPr lang="en-US" sz="1600" dirty="0">
              <a:latin typeface="Poppins" panose="00000500000000000000" pitchFamily="2" charset="0"/>
              <a:cs typeface="Poppins" panose="00000500000000000000" pitchFamily="2" charset="0"/>
            </a:endParaRPr>
          </a:p>
        </p:txBody>
      </p:sp>
      <p:sp>
        <p:nvSpPr>
          <p:cNvPr id="8" name="Text Placeholder 7">
            <a:extLst>
              <a:ext uri="{FF2B5EF4-FFF2-40B4-BE49-F238E27FC236}">
                <a16:creationId xmlns:a16="http://schemas.microsoft.com/office/drawing/2014/main" id="{1075F76E-7509-DA50-27C5-3CEE7B8C0587}"/>
              </a:ext>
            </a:extLst>
          </p:cNvPr>
          <p:cNvSpPr>
            <a:spLocks noGrp="1"/>
          </p:cNvSpPr>
          <p:nvPr>
            <p:ph type="body" sz="quarter" idx="43"/>
          </p:nvPr>
        </p:nvSpPr>
        <p:spPr>
          <a:xfrm>
            <a:off x="6360136" y="3906556"/>
            <a:ext cx="5727089" cy="396241"/>
          </a:xfrm>
        </p:spPr>
        <p:txBody>
          <a:bodyPr>
            <a:noAutofit/>
          </a:bodyPr>
          <a:lstStyle/>
          <a:p>
            <a:r>
              <a:rPr lang="en-US" sz="1800" dirty="0">
                <a:solidFill>
                  <a:srgbClr val="083F59"/>
                </a:solidFill>
              </a:rPr>
              <a:t>At </a:t>
            </a:r>
            <a:r>
              <a:rPr lang="en-US" sz="1800" dirty="0" err="1">
                <a:solidFill>
                  <a:srgbClr val="083F59"/>
                </a:solidFill>
              </a:rPr>
              <a:t>Signicat</a:t>
            </a:r>
            <a:r>
              <a:rPr lang="en-US" sz="1800" dirty="0">
                <a:solidFill>
                  <a:srgbClr val="083F59"/>
                </a:solidFill>
              </a:rPr>
              <a:t>, we take pride in cultivating an inclusive and diverse workplace, guided by our core values of TRUST. Treating others with respect and </a:t>
            </a:r>
            <a:r>
              <a:rPr lang="en-US" sz="1800" dirty="0" err="1">
                <a:solidFill>
                  <a:srgbClr val="083F59"/>
                </a:solidFill>
              </a:rPr>
              <a:t>recognising</a:t>
            </a:r>
            <a:r>
              <a:rPr lang="en-US" sz="1800" dirty="0">
                <a:solidFill>
                  <a:srgbClr val="083F59"/>
                </a:solidFill>
              </a:rPr>
              <a:t> the strength that diverse perspectives bring, we are committed to ensuring equal opportunities for all.</a:t>
            </a:r>
          </a:p>
          <a:p>
            <a:r>
              <a:rPr lang="en-US" sz="1800" dirty="0" err="1">
                <a:solidFill>
                  <a:srgbClr val="083F59"/>
                </a:solidFill>
              </a:rPr>
              <a:t>Signicat</a:t>
            </a:r>
            <a:r>
              <a:rPr lang="en-US" sz="1800" dirty="0">
                <a:solidFill>
                  <a:srgbClr val="083F59"/>
                </a:solidFill>
              </a:rPr>
              <a:t> is putting great efforts into complying with the requirements put forward in the Equality and Discrimination Acts (LDL §26), especially regarding ethnicity, religion, disability, and sexual orientation. </a:t>
            </a:r>
            <a:r>
              <a:rPr lang="en-US" sz="1800" dirty="0">
                <a:solidFill>
                  <a:srgbClr val="083F59"/>
                </a:solidFill>
                <a:hlinkClick r:id="rId4"/>
              </a:rPr>
              <a:t>https://d2qcmozihn2auk.cloudfront.net/blog/sg-diversity-inclusion-policy-2021.pdf</a:t>
            </a:r>
            <a:r>
              <a:rPr lang="en-US" sz="1800" dirty="0">
                <a:solidFill>
                  <a:srgbClr val="083F59"/>
                </a:solidFill>
              </a:rPr>
              <a:t>.</a:t>
            </a:r>
            <a:endParaRPr lang="en-IE" sz="1800" dirty="0">
              <a:solidFill>
                <a:srgbClr val="083F59"/>
              </a:solidFill>
            </a:endParaRPr>
          </a:p>
        </p:txBody>
      </p:sp>
      <p:sp>
        <p:nvSpPr>
          <p:cNvPr id="3" name="TextBox 2">
            <a:extLst>
              <a:ext uri="{FF2B5EF4-FFF2-40B4-BE49-F238E27FC236}">
                <a16:creationId xmlns:a16="http://schemas.microsoft.com/office/drawing/2014/main" id="{355882C8-CD20-9A91-C155-43329E328591}"/>
              </a:ext>
            </a:extLst>
          </p:cNvPr>
          <p:cNvSpPr txBox="1"/>
          <p:nvPr/>
        </p:nvSpPr>
        <p:spPr>
          <a:xfrm>
            <a:off x="243271" y="3854587"/>
            <a:ext cx="5867017" cy="307777"/>
          </a:xfrm>
          <a:prstGeom prst="rect">
            <a:avLst/>
          </a:prstGeom>
          <a:solidFill>
            <a:srgbClr val="DF4625"/>
          </a:solidFill>
        </p:spPr>
        <p:txBody>
          <a:bodyPr wrap="square">
            <a:spAutoFit/>
          </a:bodyPr>
          <a:lstStyle/>
          <a:p>
            <a:pPr algn="ctr"/>
            <a:r>
              <a:rPr lang="en-IE" sz="1400" dirty="0">
                <a:solidFill>
                  <a:schemeClr val="bg1"/>
                </a:solidFill>
                <a:hlinkClick r:id="rId5">
                  <a:extLst>
                    <a:ext uri="{A12FA001-AC4F-418D-AE19-62706E023703}">
                      <ahyp:hlinkClr xmlns:ahyp="http://schemas.microsoft.com/office/drawing/2018/hyperlinkcolor" val="tx"/>
                    </a:ext>
                  </a:extLst>
                </a:hlinkClick>
              </a:rPr>
              <a:t>https://www.signicat.com/about/diversity-and-inclusion-policy</a:t>
            </a:r>
            <a:r>
              <a:rPr lang="en-IE" sz="1400" dirty="0">
                <a:solidFill>
                  <a:schemeClr val="bg1"/>
                </a:solidFill>
              </a:rPr>
              <a:t> </a:t>
            </a:r>
          </a:p>
        </p:txBody>
      </p:sp>
      <p:sp>
        <p:nvSpPr>
          <p:cNvPr id="6" name="TextBox 5">
            <a:extLst>
              <a:ext uri="{FF2B5EF4-FFF2-40B4-BE49-F238E27FC236}">
                <a16:creationId xmlns:a16="http://schemas.microsoft.com/office/drawing/2014/main" id="{D316060C-CAC9-346C-FEEA-E1F33E19DEAF}"/>
              </a:ext>
            </a:extLst>
          </p:cNvPr>
          <p:cNvSpPr txBox="1"/>
          <p:nvPr/>
        </p:nvSpPr>
        <p:spPr>
          <a:xfrm>
            <a:off x="228983" y="4302797"/>
            <a:ext cx="5867017" cy="2308324"/>
          </a:xfrm>
          <a:prstGeom prst="rect">
            <a:avLst/>
          </a:prstGeom>
          <a:solidFill>
            <a:schemeClr val="bg1"/>
          </a:solidFill>
        </p:spPr>
        <p:txBody>
          <a:bodyPr wrap="square" rtlCol="0">
            <a:spAutoFit/>
          </a:bodyPr>
          <a:lstStyle/>
          <a:p>
            <a:r>
              <a:rPr lang="en-US" dirty="0" err="1">
                <a:solidFill>
                  <a:srgbClr val="083F59"/>
                </a:solidFill>
              </a:rPr>
              <a:t>Signicat</a:t>
            </a:r>
            <a:r>
              <a:rPr lang="en-US" dirty="0">
                <a:solidFill>
                  <a:srgbClr val="083F59"/>
                </a:solidFill>
              </a:rPr>
              <a:t> is a digital identity company based in Norway. </a:t>
            </a:r>
            <a:r>
              <a:rPr lang="en-US" dirty="0" err="1">
                <a:solidFill>
                  <a:srgbClr val="083F59"/>
                </a:solidFill>
              </a:rPr>
              <a:t>Signicat</a:t>
            </a:r>
            <a:r>
              <a:rPr lang="en-US" dirty="0">
                <a:solidFill>
                  <a:srgbClr val="083F59"/>
                </a:solidFill>
              </a:rPr>
              <a:t> won the </a:t>
            </a:r>
            <a:r>
              <a:rPr lang="en-US" dirty="0">
                <a:solidFill>
                  <a:srgbClr val="083F59"/>
                </a:solidFill>
                <a:hlinkClick r:id="rId3"/>
              </a:rPr>
              <a:t>Best Diversity Initiative Award at the 2020 Nordic Women in Tech Awards</a:t>
            </a:r>
            <a:r>
              <a:rPr lang="en-US" dirty="0">
                <a:solidFill>
                  <a:srgbClr val="083F59"/>
                </a:solidFill>
              </a:rPr>
              <a:t>.</a:t>
            </a:r>
            <a:r>
              <a:rPr lang="en-US" b="0" i="0" dirty="0">
                <a:solidFill>
                  <a:srgbClr val="083F59"/>
                </a:solidFill>
                <a:effectLst/>
                <a:latin typeface="mabry"/>
              </a:rPr>
              <a:t> </a:t>
            </a:r>
          </a:p>
          <a:p>
            <a:endParaRPr lang="en-US" dirty="0">
              <a:solidFill>
                <a:srgbClr val="083F59"/>
              </a:solidFill>
              <a:latin typeface="mabry"/>
            </a:endParaRPr>
          </a:p>
          <a:p>
            <a:r>
              <a:rPr lang="en-US" b="0" i="0" dirty="0">
                <a:solidFill>
                  <a:srgbClr val="083F59"/>
                </a:solidFill>
                <a:effectLst/>
                <a:latin typeface="mabry"/>
              </a:rPr>
              <a:t>‘</a:t>
            </a:r>
            <a:r>
              <a:rPr lang="en-US" b="0" i="1" dirty="0">
                <a:solidFill>
                  <a:srgbClr val="083F59"/>
                </a:solidFill>
                <a:effectLst/>
                <a:latin typeface="mabry"/>
              </a:rPr>
              <a:t>According to the latest report of The World Bank, women make up about </a:t>
            </a:r>
            <a:r>
              <a:rPr lang="en-US" b="0" i="1" dirty="0">
                <a:solidFill>
                  <a:srgbClr val="083F59"/>
                </a:solidFill>
                <a:effectLst/>
                <a:latin typeface="mabry"/>
                <a:hlinkClick r:id="rId6">
                  <a:extLst>
                    <a:ext uri="{A12FA001-AC4F-418D-AE19-62706E023703}">
                      <ahyp:hlinkClr xmlns:ahyp="http://schemas.microsoft.com/office/drawing/2018/hyperlinkcolor" val="tx"/>
                    </a:ext>
                  </a:extLst>
                </a:hlinkClick>
              </a:rPr>
              <a:t>28% of the worldwide tech workforce in 2023</a:t>
            </a:r>
            <a:r>
              <a:rPr lang="en-US" b="0" i="1" dirty="0">
                <a:solidFill>
                  <a:srgbClr val="083F59"/>
                </a:solidFill>
                <a:effectLst/>
                <a:latin typeface="mabry"/>
              </a:rPr>
              <a:t>. This is a significant improvement from the early 2000s when women only made up 9%’.</a:t>
            </a:r>
            <a:endParaRPr lang="en-US" i="1" dirty="0">
              <a:solidFill>
                <a:srgbClr val="083F59"/>
              </a:solidFill>
            </a:endParaRPr>
          </a:p>
        </p:txBody>
      </p:sp>
      <p:pic>
        <p:nvPicPr>
          <p:cNvPr id="3076" name="Picture 4" descr="Portrait of Asger Hattel">
            <a:extLst>
              <a:ext uri="{FF2B5EF4-FFF2-40B4-BE49-F238E27FC236}">
                <a16:creationId xmlns:a16="http://schemas.microsoft.com/office/drawing/2014/main" id="{30808CB4-6276-FB6E-FEE7-9327BAE50F4A}"/>
              </a:ext>
            </a:extLst>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243271" y="733877"/>
            <a:ext cx="2753323" cy="2753323"/>
          </a:xfrm>
          <a:prstGeom prst="rect">
            <a:avLst/>
          </a:prstGeom>
          <a:noFill/>
          <a:extLst>
            <a:ext uri="{909E8E84-426E-40DD-AFC4-6F175D3DCCD1}">
              <a14:hiddenFill xmlns:a14="http://schemas.microsoft.com/office/drawing/2010/main">
                <a:solidFill>
                  <a:srgbClr val="FFFFFF"/>
                </a:solidFill>
              </a14:hiddenFill>
            </a:ext>
          </a:extLst>
        </p:spPr>
      </p:pic>
      <p:sp>
        <p:nvSpPr>
          <p:cNvPr id="12" name="TextBox 11">
            <a:extLst>
              <a:ext uri="{FF2B5EF4-FFF2-40B4-BE49-F238E27FC236}">
                <a16:creationId xmlns:a16="http://schemas.microsoft.com/office/drawing/2014/main" id="{56D5995C-43A9-804B-9090-CB51E431E9FD}"/>
              </a:ext>
            </a:extLst>
          </p:cNvPr>
          <p:cNvSpPr txBox="1"/>
          <p:nvPr/>
        </p:nvSpPr>
        <p:spPr>
          <a:xfrm>
            <a:off x="3121245" y="227058"/>
            <a:ext cx="3644459" cy="3785652"/>
          </a:xfrm>
          <a:prstGeom prst="rect">
            <a:avLst/>
          </a:prstGeom>
          <a:noFill/>
        </p:spPr>
        <p:txBody>
          <a:bodyPr wrap="square" rtlCol="0">
            <a:spAutoFit/>
          </a:bodyPr>
          <a:lstStyle/>
          <a:p>
            <a:pPr algn="ctr"/>
            <a:r>
              <a:rPr lang="en-IE" sz="2400" b="1" i="0" dirty="0">
                <a:solidFill>
                  <a:schemeClr val="bg1"/>
                </a:solidFill>
                <a:effectLst/>
                <a:latin typeface="mabry"/>
              </a:rPr>
              <a:t>Asger </a:t>
            </a:r>
            <a:r>
              <a:rPr lang="en-IE" sz="2400" b="1" i="0" dirty="0" err="1">
                <a:solidFill>
                  <a:schemeClr val="bg1"/>
                </a:solidFill>
                <a:effectLst/>
                <a:latin typeface="mabry"/>
              </a:rPr>
              <a:t>Hattel</a:t>
            </a:r>
            <a:endParaRPr lang="en-IE" sz="2400" b="1" i="0" dirty="0">
              <a:solidFill>
                <a:schemeClr val="bg1"/>
              </a:solidFill>
              <a:effectLst/>
              <a:latin typeface="mabry"/>
            </a:endParaRPr>
          </a:p>
          <a:p>
            <a:pPr algn="ctr"/>
            <a:r>
              <a:rPr lang="en-IE" b="1" i="0" dirty="0">
                <a:solidFill>
                  <a:schemeClr val="bg1"/>
                </a:solidFill>
                <a:effectLst/>
                <a:latin typeface="mabry"/>
              </a:rPr>
              <a:t>CEO </a:t>
            </a:r>
            <a:r>
              <a:rPr lang="en-IE" b="0" i="0" dirty="0">
                <a:solidFill>
                  <a:schemeClr val="bg1"/>
                </a:solidFill>
                <a:effectLst/>
                <a:latin typeface="mabry"/>
              </a:rPr>
              <a:t>has been an instrumental leader working with </a:t>
            </a:r>
            <a:r>
              <a:rPr lang="en-US" b="0" i="0" dirty="0">
                <a:solidFill>
                  <a:schemeClr val="bg1"/>
                </a:solidFill>
                <a:effectLst/>
                <a:latin typeface="mabry"/>
              </a:rPr>
              <a:t>the Women in the </a:t>
            </a:r>
            <a:r>
              <a:rPr lang="en-US" b="0" i="0" dirty="0" err="1">
                <a:solidFill>
                  <a:schemeClr val="bg1"/>
                </a:solidFill>
                <a:effectLst/>
                <a:latin typeface="mabry"/>
              </a:rPr>
              <a:t>Signicat</a:t>
            </a:r>
            <a:r>
              <a:rPr lang="en-US" b="0" i="0" dirty="0">
                <a:solidFill>
                  <a:schemeClr val="bg1"/>
                </a:solidFill>
                <a:effectLst/>
                <a:latin typeface="mabry"/>
              </a:rPr>
              <a:t> ERG, creating mentoring programs, </a:t>
            </a:r>
            <a:r>
              <a:rPr lang="en-US" b="0" i="0" dirty="0" err="1">
                <a:solidFill>
                  <a:schemeClr val="bg1"/>
                </a:solidFill>
                <a:effectLst/>
                <a:latin typeface="mabry"/>
              </a:rPr>
              <a:t>organising</a:t>
            </a:r>
            <a:r>
              <a:rPr lang="en-US" b="0" i="0" dirty="0">
                <a:solidFill>
                  <a:schemeClr val="bg1"/>
                </a:solidFill>
                <a:effectLst/>
                <a:latin typeface="mabry"/>
              </a:rPr>
              <a:t> webinars with industry leaders, facilitating internal networking opportunities to empower women within the company and, most importantly, to connect women across the company, and helping inspire women to work towards their ambitions.</a:t>
            </a:r>
            <a:endParaRPr lang="en-IE" b="0" i="0" dirty="0">
              <a:solidFill>
                <a:schemeClr val="bg1"/>
              </a:solidFill>
              <a:effectLst/>
              <a:latin typeface="mabry"/>
            </a:endParaRPr>
          </a:p>
          <a:p>
            <a:endParaRPr lang="en-IE" dirty="0">
              <a:solidFill>
                <a:schemeClr val="bg1"/>
              </a:solidFill>
            </a:endParaRPr>
          </a:p>
        </p:txBody>
      </p:sp>
      <p:sp>
        <p:nvSpPr>
          <p:cNvPr id="2" name="TextBox 1">
            <a:extLst>
              <a:ext uri="{FF2B5EF4-FFF2-40B4-BE49-F238E27FC236}">
                <a16:creationId xmlns:a16="http://schemas.microsoft.com/office/drawing/2014/main" id="{2FC5472D-6DCB-EC5A-FD57-2CD565B3B0F6}"/>
              </a:ext>
            </a:extLst>
          </p:cNvPr>
          <p:cNvSpPr txBox="1"/>
          <p:nvPr/>
        </p:nvSpPr>
        <p:spPr>
          <a:xfrm>
            <a:off x="104775" y="74102"/>
            <a:ext cx="4838700" cy="584775"/>
          </a:xfrm>
          <a:prstGeom prst="rect">
            <a:avLst/>
          </a:prstGeom>
          <a:noFill/>
        </p:spPr>
        <p:txBody>
          <a:bodyPr wrap="square" rtlCol="0">
            <a:spAutoFit/>
          </a:bodyPr>
          <a:lstStyle/>
          <a:p>
            <a:r>
              <a:rPr lang="en-US" sz="3200" b="1" dirty="0">
                <a:solidFill>
                  <a:schemeClr val="bg1"/>
                </a:solidFill>
                <a:highlight>
                  <a:srgbClr val="05AAA3"/>
                </a:highlight>
              </a:rPr>
              <a:t>Competency 1, </a:t>
            </a:r>
            <a:r>
              <a:rPr lang="en-US" sz="3200" b="1" dirty="0" err="1">
                <a:solidFill>
                  <a:schemeClr val="bg1"/>
                </a:solidFill>
                <a:highlight>
                  <a:srgbClr val="05AAA3"/>
                </a:highlight>
              </a:rPr>
              <a:t>Signicat</a:t>
            </a:r>
            <a:endParaRPr lang="en-IE" sz="3200" dirty="0"/>
          </a:p>
        </p:txBody>
      </p:sp>
    </p:spTree>
    <p:extLst>
      <p:ext uri="{BB962C8B-B14F-4D97-AF65-F5344CB8AC3E}">
        <p14:creationId xmlns:p14="http://schemas.microsoft.com/office/powerpoint/2010/main" val="33690861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48FC0B5A-92B1-E361-473C-CD304B2CF393}"/>
              </a:ext>
            </a:extLst>
          </p:cNvPr>
          <p:cNvSpPr>
            <a:spLocks noGrp="1"/>
          </p:cNvSpPr>
          <p:nvPr>
            <p:ph type="body" sz="quarter" idx="28"/>
          </p:nvPr>
        </p:nvSpPr>
        <p:spPr>
          <a:xfrm>
            <a:off x="702307" y="1238807"/>
            <a:ext cx="5146043" cy="5028641"/>
          </a:xfrm>
        </p:spPr>
        <p:txBody>
          <a:bodyPr/>
          <a:lstStyle/>
          <a:p>
            <a:pPr marL="0" indent="0"/>
            <a:r>
              <a:rPr lang="en-US" sz="2000" dirty="0"/>
              <a:t>Unacceptable behavior is no longer acceptable in today’s society and workplaces. There is a heightened awareness of inequality of opportunity related to people's background, identity, and circumstances this is especially evident in SME workplaces and communities. This module covers essential topics introducing European SMEs who would like to implement Diversity and Inclusion (D&amp;I). It explains key learnings, including understanding and defining D&amp;I in the European SME context, discovering the benefits, and opportunities, exploring different dimensions of D&amp;I, </a:t>
            </a:r>
            <a:r>
              <a:rPr lang="en-US" sz="2000" dirty="0" err="1"/>
              <a:t>recognising</a:t>
            </a:r>
            <a:r>
              <a:rPr lang="en-US" sz="2000" dirty="0"/>
              <a:t> SME obstacles and challenges, understanding the seven DARE competency areas with examples of integration into SME strategies, and examining D&amp;I from the perspective of VET educators, SMEs, and employees.</a:t>
            </a:r>
            <a:endParaRPr lang="en-IE" sz="2000" dirty="0"/>
          </a:p>
        </p:txBody>
      </p:sp>
      <p:sp>
        <p:nvSpPr>
          <p:cNvPr id="20" name="Text Placeholder 19">
            <a:extLst>
              <a:ext uri="{FF2B5EF4-FFF2-40B4-BE49-F238E27FC236}">
                <a16:creationId xmlns:a16="http://schemas.microsoft.com/office/drawing/2014/main" id="{B215F9DA-662E-E0D5-2407-6F67F3AA5F54}"/>
              </a:ext>
            </a:extLst>
          </p:cNvPr>
          <p:cNvSpPr>
            <a:spLocks noGrp="1"/>
          </p:cNvSpPr>
          <p:nvPr>
            <p:ph type="body" sz="quarter" idx="27"/>
          </p:nvPr>
        </p:nvSpPr>
        <p:spPr>
          <a:xfrm>
            <a:off x="96766" y="383586"/>
            <a:ext cx="5553536" cy="720752"/>
          </a:xfrm>
        </p:spPr>
        <p:txBody>
          <a:bodyPr/>
          <a:lstStyle/>
          <a:p>
            <a:r>
              <a:rPr lang="en-IE" sz="3200" b="0" dirty="0"/>
              <a:t>Introduction DARE to Module 1</a:t>
            </a:r>
          </a:p>
        </p:txBody>
      </p:sp>
      <p:sp>
        <p:nvSpPr>
          <p:cNvPr id="34" name="Text Placeholder 15">
            <a:extLst>
              <a:ext uri="{FF2B5EF4-FFF2-40B4-BE49-F238E27FC236}">
                <a16:creationId xmlns:a16="http://schemas.microsoft.com/office/drawing/2014/main" id="{BC8CA0EC-3203-874B-818E-A3951341F2E9}"/>
              </a:ext>
            </a:extLst>
          </p:cNvPr>
          <p:cNvSpPr>
            <a:spLocks noGrp="1"/>
          </p:cNvSpPr>
          <p:nvPr>
            <p:ph type="body" sz="quarter" idx="15"/>
          </p:nvPr>
        </p:nvSpPr>
        <p:spPr>
          <a:xfrm>
            <a:off x="5848350" y="484880"/>
            <a:ext cx="700387" cy="689518"/>
          </a:xfrm>
        </p:spPr>
        <p:txBody>
          <a:bodyPr/>
          <a:lstStyle/>
          <a:p>
            <a:r>
              <a:rPr lang="en-US" dirty="0"/>
              <a:t>01</a:t>
            </a:r>
          </a:p>
        </p:txBody>
      </p:sp>
      <p:sp>
        <p:nvSpPr>
          <p:cNvPr id="35" name="Text Placeholder 14">
            <a:extLst>
              <a:ext uri="{FF2B5EF4-FFF2-40B4-BE49-F238E27FC236}">
                <a16:creationId xmlns:a16="http://schemas.microsoft.com/office/drawing/2014/main" id="{C4E048F0-9773-C54B-A71E-3C9CFEB59C8E}"/>
              </a:ext>
            </a:extLst>
          </p:cNvPr>
          <p:cNvSpPr>
            <a:spLocks noGrp="1"/>
          </p:cNvSpPr>
          <p:nvPr>
            <p:ph type="body" sz="quarter" idx="14"/>
          </p:nvPr>
        </p:nvSpPr>
        <p:spPr>
          <a:xfrm>
            <a:off x="6959926" y="1331987"/>
            <a:ext cx="4465067" cy="689519"/>
          </a:xfrm>
        </p:spPr>
        <p:txBody>
          <a:bodyPr/>
          <a:lstStyle/>
          <a:p>
            <a:pPr lvl="0">
              <a:lnSpc>
                <a:spcPct val="100000"/>
              </a:lnSpc>
              <a:spcBef>
                <a:spcPts val="0"/>
              </a:spcBef>
            </a:pPr>
            <a:r>
              <a:rPr lang="en-IE" sz="1800" kern="100" dirty="0">
                <a:solidFill>
                  <a:srgbClr val="083F59"/>
                </a:solidFill>
                <a:effectLst/>
                <a:ea typeface="Aptos" panose="020B0004020202020204" pitchFamily="34" charset="0"/>
                <a:cs typeface="Times New Roman" panose="02020603050405020304" pitchFamily="18" charset="0"/>
              </a:rPr>
              <a:t>Understanding Diversity and Inclusion (D&amp;I) in the </a:t>
            </a:r>
            <a:r>
              <a:rPr lang="en-IE" sz="1800" b="1" kern="100" dirty="0">
                <a:solidFill>
                  <a:srgbClr val="083F59"/>
                </a:solidFill>
                <a:effectLst/>
                <a:ea typeface="Aptos" panose="020B0004020202020204" pitchFamily="34" charset="0"/>
                <a:cs typeface="Times New Roman" panose="02020603050405020304" pitchFamily="18" charset="0"/>
              </a:rPr>
              <a:t>SME Context </a:t>
            </a:r>
            <a:r>
              <a:rPr lang="en-IE" sz="1400" i="1" dirty="0"/>
              <a:t>(Definitions, Key Concepts, Dimensions and the DARE Framework)</a:t>
            </a:r>
            <a:endParaRPr lang="en-US" sz="1800" dirty="0">
              <a:solidFill>
                <a:srgbClr val="FF0000"/>
              </a:solidFill>
            </a:endParaRPr>
          </a:p>
        </p:txBody>
      </p:sp>
      <p:sp>
        <p:nvSpPr>
          <p:cNvPr id="36" name="Text Placeholder 18">
            <a:extLst>
              <a:ext uri="{FF2B5EF4-FFF2-40B4-BE49-F238E27FC236}">
                <a16:creationId xmlns:a16="http://schemas.microsoft.com/office/drawing/2014/main" id="{5B018A2C-261B-FE40-8CCB-12ABA36272E0}"/>
              </a:ext>
            </a:extLst>
          </p:cNvPr>
          <p:cNvSpPr>
            <a:spLocks noGrp="1"/>
          </p:cNvSpPr>
          <p:nvPr>
            <p:ph type="body" sz="quarter" idx="29"/>
          </p:nvPr>
        </p:nvSpPr>
        <p:spPr>
          <a:xfrm>
            <a:off x="5870053" y="1399868"/>
            <a:ext cx="700387" cy="689518"/>
          </a:xfrm>
        </p:spPr>
        <p:txBody>
          <a:bodyPr/>
          <a:lstStyle/>
          <a:p>
            <a:r>
              <a:rPr lang="en-US" dirty="0"/>
              <a:t>02</a:t>
            </a:r>
          </a:p>
        </p:txBody>
      </p:sp>
      <p:sp>
        <p:nvSpPr>
          <p:cNvPr id="37" name="Text Placeholder 19">
            <a:extLst>
              <a:ext uri="{FF2B5EF4-FFF2-40B4-BE49-F238E27FC236}">
                <a16:creationId xmlns:a16="http://schemas.microsoft.com/office/drawing/2014/main" id="{F1085800-9569-4843-B00A-CC81BB1D9B93}"/>
              </a:ext>
            </a:extLst>
          </p:cNvPr>
          <p:cNvSpPr>
            <a:spLocks noGrp="1"/>
          </p:cNvSpPr>
          <p:nvPr>
            <p:ph type="body" sz="quarter" idx="30"/>
          </p:nvPr>
        </p:nvSpPr>
        <p:spPr>
          <a:xfrm>
            <a:off x="7155475" y="5869105"/>
            <a:ext cx="4465067" cy="689519"/>
          </a:xfrm>
        </p:spPr>
        <p:txBody>
          <a:bodyPr/>
          <a:lstStyle/>
          <a:p>
            <a:pPr lvl="0">
              <a:lnSpc>
                <a:spcPct val="107000"/>
              </a:lnSpc>
              <a:spcAft>
                <a:spcPts val="800"/>
              </a:spcAft>
            </a:pPr>
            <a:r>
              <a:rPr lang="en-IE" sz="1800" kern="100" dirty="0">
                <a:cs typeface="Times New Roman" panose="02020603050405020304" pitchFamily="18" charset="0"/>
              </a:rPr>
              <a:t>Explore D&amp;I from the </a:t>
            </a:r>
            <a:r>
              <a:rPr lang="en-IE" sz="1800" b="1" kern="100" dirty="0">
                <a:cs typeface="Times New Roman" panose="02020603050405020304" pitchFamily="18" charset="0"/>
              </a:rPr>
              <a:t>Perspective of VET Educators, SMEs, and Employees</a:t>
            </a:r>
            <a:endParaRPr lang="en-IE" sz="1800" b="1" dirty="0">
              <a:solidFill>
                <a:srgbClr val="FF0000"/>
              </a:solidFill>
            </a:endParaRPr>
          </a:p>
        </p:txBody>
      </p:sp>
      <p:sp>
        <p:nvSpPr>
          <p:cNvPr id="38" name="Text Placeholder 20">
            <a:extLst>
              <a:ext uri="{FF2B5EF4-FFF2-40B4-BE49-F238E27FC236}">
                <a16:creationId xmlns:a16="http://schemas.microsoft.com/office/drawing/2014/main" id="{E66C7987-60BB-DC47-A0C2-99C652EF4EF7}"/>
              </a:ext>
            </a:extLst>
          </p:cNvPr>
          <p:cNvSpPr>
            <a:spLocks noGrp="1"/>
          </p:cNvSpPr>
          <p:nvPr>
            <p:ph type="body" sz="quarter" idx="31"/>
          </p:nvPr>
        </p:nvSpPr>
        <p:spPr>
          <a:xfrm>
            <a:off x="5876632" y="2314855"/>
            <a:ext cx="700387" cy="689518"/>
          </a:xfrm>
        </p:spPr>
        <p:txBody>
          <a:bodyPr/>
          <a:lstStyle/>
          <a:p>
            <a:r>
              <a:rPr lang="en-US" dirty="0"/>
              <a:t>03</a:t>
            </a:r>
          </a:p>
        </p:txBody>
      </p:sp>
      <p:sp>
        <p:nvSpPr>
          <p:cNvPr id="39" name="Text Placeholder 21">
            <a:extLst>
              <a:ext uri="{FF2B5EF4-FFF2-40B4-BE49-F238E27FC236}">
                <a16:creationId xmlns:a16="http://schemas.microsoft.com/office/drawing/2014/main" id="{4AB945CA-DD37-8744-AC8D-A87A2B36C598}"/>
              </a:ext>
            </a:extLst>
          </p:cNvPr>
          <p:cNvSpPr>
            <a:spLocks noGrp="1"/>
          </p:cNvSpPr>
          <p:nvPr>
            <p:ph type="body" sz="quarter" idx="32"/>
          </p:nvPr>
        </p:nvSpPr>
        <p:spPr>
          <a:xfrm>
            <a:off x="7093275" y="4038462"/>
            <a:ext cx="4713064" cy="689519"/>
          </a:xfrm>
        </p:spPr>
        <p:txBody>
          <a:bodyPr/>
          <a:lstStyle/>
          <a:p>
            <a:pPr>
              <a:lnSpc>
                <a:spcPct val="107000"/>
              </a:lnSpc>
              <a:spcAft>
                <a:spcPts val="800"/>
              </a:spcAft>
            </a:pPr>
            <a:r>
              <a:rPr lang="en-IE" sz="1800" kern="100" dirty="0">
                <a:cs typeface="Times New Roman" panose="02020603050405020304" pitchFamily="18" charset="0"/>
              </a:rPr>
              <a:t>Recognise the D&amp;I </a:t>
            </a:r>
            <a:r>
              <a:rPr lang="en-IE" sz="1800" b="1" kern="100" dirty="0">
                <a:cs typeface="Times New Roman" panose="02020603050405020304" pitchFamily="18" charset="0"/>
              </a:rPr>
              <a:t>Obstacles and Challenges </a:t>
            </a:r>
            <a:r>
              <a:rPr lang="en-IE" sz="1800" kern="100" dirty="0">
                <a:cs typeface="Times New Roman" panose="02020603050405020304" pitchFamily="18" charset="0"/>
              </a:rPr>
              <a:t>SMEs Face</a:t>
            </a:r>
            <a:endParaRPr lang="en-IE" sz="1800" dirty="0">
              <a:solidFill>
                <a:srgbClr val="FF0000"/>
              </a:solidFill>
            </a:endParaRPr>
          </a:p>
        </p:txBody>
      </p:sp>
      <p:sp>
        <p:nvSpPr>
          <p:cNvPr id="40" name="Text Placeholder 22">
            <a:extLst>
              <a:ext uri="{FF2B5EF4-FFF2-40B4-BE49-F238E27FC236}">
                <a16:creationId xmlns:a16="http://schemas.microsoft.com/office/drawing/2014/main" id="{8343CF12-FDE6-8849-AC52-1E26D392F86A}"/>
              </a:ext>
            </a:extLst>
          </p:cNvPr>
          <p:cNvSpPr>
            <a:spLocks noGrp="1"/>
          </p:cNvSpPr>
          <p:nvPr>
            <p:ph type="body" sz="quarter" idx="33"/>
          </p:nvPr>
        </p:nvSpPr>
        <p:spPr>
          <a:xfrm>
            <a:off x="5898335" y="3229843"/>
            <a:ext cx="700387" cy="689518"/>
          </a:xfrm>
        </p:spPr>
        <p:txBody>
          <a:bodyPr/>
          <a:lstStyle/>
          <a:p>
            <a:r>
              <a:rPr lang="en-US" dirty="0"/>
              <a:t>04</a:t>
            </a:r>
          </a:p>
        </p:txBody>
      </p:sp>
      <p:sp>
        <p:nvSpPr>
          <p:cNvPr id="41" name="Text Placeholder 23">
            <a:extLst>
              <a:ext uri="{FF2B5EF4-FFF2-40B4-BE49-F238E27FC236}">
                <a16:creationId xmlns:a16="http://schemas.microsoft.com/office/drawing/2014/main" id="{5691577C-B257-3147-BB4B-29D2F40873AE}"/>
              </a:ext>
            </a:extLst>
          </p:cNvPr>
          <p:cNvSpPr>
            <a:spLocks noGrp="1"/>
          </p:cNvSpPr>
          <p:nvPr>
            <p:ph type="body" sz="quarter" idx="34"/>
          </p:nvPr>
        </p:nvSpPr>
        <p:spPr>
          <a:xfrm>
            <a:off x="7024626" y="3150983"/>
            <a:ext cx="4465067" cy="689519"/>
          </a:xfrm>
        </p:spPr>
        <p:txBody>
          <a:bodyPr/>
          <a:lstStyle/>
          <a:p>
            <a:pPr lvl="0">
              <a:lnSpc>
                <a:spcPct val="107000"/>
              </a:lnSpc>
              <a:spcAft>
                <a:spcPts val="800"/>
              </a:spcAft>
            </a:pPr>
            <a:r>
              <a:rPr lang="en-IE" sz="1800" kern="100" dirty="0">
                <a:cs typeface="Times New Roman" panose="02020603050405020304" pitchFamily="18" charset="0"/>
              </a:rPr>
              <a:t>Discover the </a:t>
            </a:r>
            <a:r>
              <a:rPr lang="en-IE" sz="1800" b="1" kern="100" dirty="0">
                <a:cs typeface="Times New Roman" panose="02020603050405020304" pitchFamily="18" charset="0"/>
              </a:rPr>
              <a:t>Benefits, Positive Impact </a:t>
            </a:r>
            <a:r>
              <a:rPr lang="en-IE" sz="1800" kern="100" dirty="0">
                <a:cs typeface="Times New Roman" panose="02020603050405020304" pitchFamily="18" charset="0"/>
              </a:rPr>
              <a:t>and </a:t>
            </a:r>
            <a:r>
              <a:rPr lang="en-IE" sz="1800" b="1" kern="100" dirty="0">
                <a:cs typeface="Times New Roman" panose="02020603050405020304" pitchFamily="18" charset="0"/>
              </a:rPr>
              <a:t>Opportunities</a:t>
            </a:r>
            <a:r>
              <a:rPr lang="en-IE" sz="1800" kern="100" dirty="0">
                <a:cs typeface="Times New Roman" panose="02020603050405020304" pitchFamily="18" charset="0"/>
              </a:rPr>
              <a:t> of D&amp;I for SMEs</a:t>
            </a:r>
            <a:endParaRPr lang="en-IE" sz="1800" dirty="0">
              <a:solidFill>
                <a:srgbClr val="FF0000"/>
              </a:solidFill>
            </a:endParaRPr>
          </a:p>
        </p:txBody>
      </p:sp>
      <p:sp>
        <p:nvSpPr>
          <p:cNvPr id="42" name="Text Placeholder 24">
            <a:extLst>
              <a:ext uri="{FF2B5EF4-FFF2-40B4-BE49-F238E27FC236}">
                <a16:creationId xmlns:a16="http://schemas.microsoft.com/office/drawing/2014/main" id="{C649836C-4763-0A4B-8068-8B6B3A14D501}"/>
              </a:ext>
            </a:extLst>
          </p:cNvPr>
          <p:cNvSpPr>
            <a:spLocks noGrp="1"/>
          </p:cNvSpPr>
          <p:nvPr>
            <p:ph type="body" sz="quarter" idx="35"/>
          </p:nvPr>
        </p:nvSpPr>
        <p:spPr>
          <a:xfrm>
            <a:off x="5889003" y="4079837"/>
            <a:ext cx="700387" cy="689518"/>
          </a:xfrm>
        </p:spPr>
        <p:txBody>
          <a:bodyPr/>
          <a:lstStyle/>
          <a:p>
            <a:r>
              <a:rPr lang="en-US" dirty="0"/>
              <a:t>05</a:t>
            </a:r>
          </a:p>
        </p:txBody>
      </p:sp>
      <p:sp>
        <p:nvSpPr>
          <p:cNvPr id="45" name="Text Placeholder 25">
            <a:extLst>
              <a:ext uri="{FF2B5EF4-FFF2-40B4-BE49-F238E27FC236}">
                <a16:creationId xmlns:a16="http://schemas.microsoft.com/office/drawing/2014/main" id="{047FB649-104E-73FD-C0E0-9849AF58CFB6}"/>
              </a:ext>
            </a:extLst>
          </p:cNvPr>
          <p:cNvSpPr txBox="1">
            <a:spLocks/>
          </p:cNvSpPr>
          <p:nvPr/>
        </p:nvSpPr>
        <p:spPr>
          <a:xfrm>
            <a:off x="7093275" y="4982775"/>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spcAft>
                <a:spcPts val="800"/>
              </a:spcAft>
            </a:pPr>
            <a:r>
              <a:rPr lang="en-IE" sz="1800" kern="100" dirty="0">
                <a:cs typeface="Times New Roman" panose="02020603050405020304" pitchFamily="18" charset="0"/>
              </a:rPr>
              <a:t>Develop an Understand  the </a:t>
            </a:r>
            <a:r>
              <a:rPr lang="en-IE" sz="1800" b="1" kern="100" dirty="0">
                <a:cs typeface="Times New Roman" panose="02020603050405020304" pitchFamily="18" charset="0"/>
              </a:rPr>
              <a:t>Seven DARE Competency Areas</a:t>
            </a:r>
            <a:r>
              <a:rPr lang="en-IE" sz="1800" kern="100" dirty="0">
                <a:cs typeface="Times New Roman" panose="02020603050405020304" pitchFamily="18" charset="0"/>
              </a:rPr>
              <a:t> Combined </a:t>
            </a:r>
            <a:r>
              <a:rPr lang="en-IE" sz="1600" i="1" kern="100" dirty="0">
                <a:cs typeface="Times New Roman" panose="02020603050405020304" pitchFamily="18" charset="0"/>
              </a:rPr>
              <a:t>(with Examples of How to Integrate Competencies into SME Strategies)</a:t>
            </a:r>
            <a:endParaRPr lang="en-IE" sz="1800" kern="100" dirty="0">
              <a:cs typeface="Times New Roman" panose="02020603050405020304" pitchFamily="18" charset="0"/>
            </a:endParaRPr>
          </a:p>
        </p:txBody>
      </p:sp>
      <p:sp>
        <p:nvSpPr>
          <p:cNvPr id="48" name="TextBox 47">
            <a:extLst>
              <a:ext uri="{FF2B5EF4-FFF2-40B4-BE49-F238E27FC236}">
                <a16:creationId xmlns:a16="http://schemas.microsoft.com/office/drawing/2014/main" id="{096F4B36-E40B-EF12-4830-53E82C6704C8}"/>
              </a:ext>
            </a:extLst>
          </p:cNvPr>
          <p:cNvSpPr txBox="1"/>
          <p:nvPr/>
        </p:nvSpPr>
        <p:spPr>
          <a:xfrm>
            <a:off x="6991289" y="2250192"/>
            <a:ext cx="4917036" cy="646331"/>
          </a:xfrm>
          <a:prstGeom prst="rect">
            <a:avLst/>
          </a:prstGeom>
          <a:noFill/>
        </p:spPr>
        <p:txBody>
          <a:bodyPr wrap="square" rtlCol="0">
            <a:spAutoFit/>
          </a:bodyPr>
          <a:lstStyle/>
          <a:p>
            <a:r>
              <a:rPr lang="en-IE" kern="100" dirty="0">
                <a:solidFill>
                  <a:srgbClr val="083F59"/>
                </a:solidFill>
                <a:cs typeface="Times New Roman" panose="02020603050405020304" pitchFamily="18" charset="0"/>
              </a:rPr>
              <a:t>Discover the </a:t>
            </a:r>
            <a:r>
              <a:rPr lang="en-IE" b="1" kern="100" dirty="0">
                <a:solidFill>
                  <a:srgbClr val="083F59"/>
                </a:solidFill>
                <a:cs typeface="Times New Roman" panose="02020603050405020304" pitchFamily="18" charset="0"/>
              </a:rPr>
              <a:t>Different Dimensions of D&amp;I </a:t>
            </a:r>
            <a:r>
              <a:rPr lang="en-IE" kern="100" dirty="0">
                <a:solidFill>
                  <a:srgbClr val="083F59"/>
                </a:solidFill>
                <a:cs typeface="Times New Roman" panose="02020603050405020304" pitchFamily="18" charset="0"/>
              </a:rPr>
              <a:t>that Need to be Considered by SMEs</a:t>
            </a:r>
            <a:endParaRPr lang="en-IE" dirty="0">
              <a:solidFill>
                <a:srgbClr val="FF0000"/>
              </a:solidFill>
            </a:endParaRPr>
          </a:p>
        </p:txBody>
      </p:sp>
      <p:cxnSp>
        <p:nvCxnSpPr>
          <p:cNvPr id="49" name="Straight Connector 48">
            <a:extLst>
              <a:ext uri="{FF2B5EF4-FFF2-40B4-BE49-F238E27FC236}">
                <a16:creationId xmlns:a16="http://schemas.microsoft.com/office/drawing/2014/main" id="{E36B721C-55D7-D41B-7E52-67FBA5EE49E0}"/>
              </a:ext>
            </a:extLst>
          </p:cNvPr>
          <p:cNvCxnSpPr>
            <a:cxnSpLocks/>
          </p:cNvCxnSpPr>
          <p:nvPr/>
        </p:nvCxnSpPr>
        <p:spPr>
          <a:xfrm flipH="1">
            <a:off x="5848350" y="575115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0" name="Text Placeholder 24">
            <a:extLst>
              <a:ext uri="{FF2B5EF4-FFF2-40B4-BE49-F238E27FC236}">
                <a16:creationId xmlns:a16="http://schemas.microsoft.com/office/drawing/2014/main" id="{E0FC64E3-3EF1-F1F6-269C-DABF2DCB8123}"/>
              </a:ext>
            </a:extLst>
          </p:cNvPr>
          <p:cNvSpPr txBox="1">
            <a:spLocks/>
          </p:cNvSpPr>
          <p:nvPr/>
        </p:nvSpPr>
        <p:spPr>
          <a:xfrm>
            <a:off x="5898335" y="5869106"/>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07</a:t>
            </a:r>
          </a:p>
        </p:txBody>
      </p:sp>
      <p:sp>
        <p:nvSpPr>
          <p:cNvPr id="2" name="Text Placeholder 14">
            <a:extLst>
              <a:ext uri="{FF2B5EF4-FFF2-40B4-BE49-F238E27FC236}">
                <a16:creationId xmlns:a16="http://schemas.microsoft.com/office/drawing/2014/main" id="{63893D31-E541-19CB-D397-BB68C83CCFDD}"/>
              </a:ext>
            </a:extLst>
          </p:cNvPr>
          <p:cNvSpPr txBox="1">
            <a:spLocks/>
          </p:cNvSpPr>
          <p:nvPr/>
        </p:nvSpPr>
        <p:spPr>
          <a:xfrm>
            <a:off x="6959925" y="470833"/>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dirty="0"/>
              <a:t>The Need for European SME D&amp;I Change</a:t>
            </a:r>
            <a:endParaRPr lang="en-IE" sz="1800" b="1" dirty="0">
              <a:solidFill>
                <a:srgbClr val="FF0000"/>
              </a:solidFill>
            </a:endParaRPr>
          </a:p>
        </p:txBody>
      </p:sp>
      <p:sp>
        <p:nvSpPr>
          <p:cNvPr id="3" name="Text Placeholder 24">
            <a:extLst>
              <a:ext uri="{FF2B5EF4-FFF2-40B4-BE49-F238E27FC236}">
                <a16:creationId xmlns:a16="http://schemas.microsoft.com/office/drawing/2014/main" id="{814161BB-FB0C-53DD-7D35-968BC10D6D75}"/>
              </a:ext>
            </a:extLst>
          </p:cNvPr>
          <p:cNvSpPr txBox="1">
            <a:spLocks/>
          </p:cNvSpPr>
          <p:nvPr/>
        </p:nvSpPr>
        <p:spPr>
          <a:xfrm>
            <a:off x="5910278" y="4955270"/>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06</a:t>
            </a:r>
          </a:p>
        </p:txBody>
      </p:sp>
      <p:sp>
        <p:nvSpPr>
          <p:cNvPr id="4" name="TextBox 3">
            <a:extLst>
              <a:ext uri="{FF2B5EF4-FFF2-40B4-BE49-F238E27FC236}">
                <a16:creationId xmlns:a16="http://schemas.microsoft.com/office/drawing/2014/main" id="{5187A096-5308-3C68-6F52-3FC36E2FB88D}"/>
              </a:ext>
            </a:extLst>
          </p:cNvPr>
          <p:cNvSpPr txBox="1"/>
          <p:nvPr/>
        </p:nvSpPr>
        <p:spPr>
          <a:xfrm rot="16200000">
            <a:off x="5081644" y="2055806"/>
            <a:ext cx="3318901" cy="492443"/>
          </a:xfrm>
          <a:prstGeom prst="rect">
            <a:avLst/>
          </a:prstGeom>
          <a:solidFill>
            <a:srgbClr val="DF4625"/>
          </a:solidFill>
        </p:spPr>
        <p:txBody>
          <a:bodyPr wrap="square" rtlCol="0">
            <a:spAutoFit/>
          </a:bodyPr>
          <a:lstStyle/>
          <a:p>
            <a:pPr algn="ctr"/>
            <a:r>
              <a:rPr lang="en-IE" sz="2600" dirty="0">
                <a:solidFill>
                  <a:schemeClr val="bg1"/>
                </a:solidFill>
              </a:rPr>
              <a:t>Part 1</a:t>
            </a:r>
          </a:p>
        </p:txBody>
      </p:sp>
      <p:sp>
        <p:nvSpPr>
          <p:cNvPr id="5" name="TextBox 4">
            <a:extLst>
              <a:ext uri="{FF2B5EF4-FFF2-40B4-BE49-F238E27FC236}">
                <a16:creationId xmlns:a16="http://schemas.microsoft.com/office/drawing/2014/main" id="{F2723824-28FD-A5DF-2145-14D272A21CA7}"/>
              </a:ext>
            </a:extLst>
          </p:cNvPr>
          <p:cNvSpPr txBox="1"/>
          <p:nvPr/>
        </p:nvSpPr>
        <p:spPr>
          <a:xfrm rot="16200000">
            <a:off x="5367721" y="5087311"/>
            <a:ext cx="2744110" cy="492443"/>
          </a:xfrm>
          <a:prstGeom prst="rect">
            <a:avLst/>
          </a:prstGeom>
          <a:solidFill>
            <a:srgbClr val="335C42"/>
          </a:solidFill>
        </p:spPr>
        <p:txBody>
          <a:bodyPr wrap="square" rtlCol="0">
            <a:spAutoFit/>
          </a:bodyPr>
          <a:lstStyle/>
          <a:p>
            <a:pPr algn="ctr"/>
            <a:r>
              <a:rPr lang="en-IE" sz="2600" dirty="0">
                <a:solidFill>
                  <a:schemeClr val="bg1"/>
                </a:solidFill>
              </a:rPr>
              <a:t>Part 2</a:t>
            </a:r>
          </a:p>
        </p:txBody>
      </p:sp>
      <p:grpSp>
        <p:nvGrpSpPr>
          <p:cNvPr id="6" name="Group 5">
            <a:extLst>
              <a:ext uri="{FF2B5EF4-FFF2-40B4-BE49-F238E27FC236}">
                <a16:creationId xmlns:a16="http://schemas.microsoft.com/office/drawing/2014/main" id="{9883BB4B-BF6D-C808-D622-2F44AD772C52}"/>
              </a:ext>
            </a:extLst>
          </p:cNvPr>
          <p:cNvGrpSpPr/>
          <p:nvPr/>
        </p:nvGrpSpPr>
        <p:grpSpPr>
          <a:xfrm rot="19159346">
            <a:off x="5198033" y="5505165"/>
            <a:ext cx="1170562" cy="727881"/>
            <a:chOff x="4975654" y="3674076"/>
            <a:chExt cx="1806206" cy="626075"/>
          </a:xfrm>
        </p:grpSpPr>
        <p:sp>
          <p:nvSpPr>
            <p:cNvPr id="7" name="Freeform 124">
              <a:extLst>
                <a:ext uri="{FF2B5EF4-FFF2-40B4-BE49-F238E27FC236}">
                  <a16:creationId xmlns:a16="http://schemas.microsoft.com/office/drawing/2014/main" id="{4346C867-CD10-C96C-1806-F35E56A9A3F2}"/>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8" name="TextBox 7">
              <a:extLst>
                <a:ext uri="{FF2B5EF4-FFF2-40B4-BE49-F238E27FC236}">
                  <a16:creationId xmlns:a16="http://schemas.microsoft.com/office/drawing/2014/main" id="{F3576F11-94A1-DCB4-CC90-06B948BCF64E}"/>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04352872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EAC73B8-E3DF-FFB8-7053-0793CD3AEA18}"/>
              </a:ext>
            </a:extLst>
          </p:cNvPr>
          <p:cNvSpPr>
            <a:spLocks noGrp="1"/>
          </p:cNvSpPr>
          <p:nvPr>
            <p:ph type="body" sz="quarter" idx="18"/>
          </p:nvPr>
        </p:nvSpPr>
        <p:spPr>
          <a:xfrm>
            <a:off x="533939" y="1208766"/>
            <a:ext cx="6771734" cy="3849918"/>
          </a:xfrm>
        </p:spPr>
        <p:txBody>
          <a:bodyPr/>
          <a:lstStyle/>
          <a:p>
            <a:pPr marL="0" indent="0"/>
            <a:r>
              <a:rPr lang="en-US" sz="2200" b="1" dirty="0"/>
              <a:t>HR’s/CEO’s Role and how they can </a:t>
            </a:r>
            <a:r>
              <a:rPr lang="en-US" sz="2200" dirty="0"/>
              <a:t>nurture and support talent management. SMEs need to adapt and learn how to update their policies so that they integrate and promote diversity and inclusion throughout the employee lifecycle.</a:t>
            </a:r>
          </a:p>
          <a:p>
            <a:r>
              <a:rPr lang="en-US" sz="2200" b="1" dirty="0">
                <a:solidFill>
                  <a:srgbClr val="DF4625"/>
                </a:solidFill>
              </a:rPr>
              <a:t>Strategies include;</a:t>
            </a:r>
          </a:p>
          <a:p>
            <a:pPr>
              <a:buFont typeface="Arial" panose="020B0604020202020204" pitchFamily="34" charset="0"/>
              <a:buChar char="•"/>
            </a:pPr>
            <a:r>
              <a:rPr lang="en-US" sz="2200" b="1" dirty="0"/>
              <a:t>Unbiased Recruitment:</a:t>
            </a:r>
            <a:r>
              <a:rPr lang="en-US" sz="2200" dirty="0"/>
              <a:t> Implement blind recruitment, inclusive job descriptions and diverse interview panels.</a:t>
            </a:r>
          </a:p>
          <a:p>
            <a:pPr>
              <a:buFont typeface="Arial" panose="020B0604020202020204" pitchFamily="34" charset="0"/>
              <a:buChar char="•"/>
            </a:pPr>
            <a:r>
              <a:rPr lang="en-US" sz="2200" b="1" dirty="0"/>
              <a:t>Inclusive Onboarding:</a:t>
            </a:r>
            <a:r>
              <a:rPr lang="en-US" sz="2200" dirty="0"/>
              <a:t> Develop an onboarding process that supports new hires from diverse backgrounds.</a:t>
            </a:r>
          </a:p>
          <a:p>
            <a:pPr>
              <a:buFont typeface="Arial" panose="020B0604020202020204" pitchFamily="34" charset="0"/>
              <a:buChar char="•"/>
            </a:pPr>
            <a:r>
              <a:rPr lang="en-US" sz="2200" b="1" dirty="0"/>
              <a:t>Ongoing Training:</a:t>
            </a:r>
            <a:r>
              <a:rPr lang="en-US" sz="2200" dirty="0"/>
              <a:t> Offer training on unconscious bias and cultural competency.</a:t>
            </a:r>
          </a:p>
          <a:p>
            <a:pPr marL="0" indent="0"/>
            <a:endParaRPr lang="en-US" dirty="0"/>
          </a:p>
          <a:p>
            <a:pPr marL="0" indent="0"/>
            <a:endParaRPr lang="en-IE" dirty="0"/>
          </a:p>
        </p:txBody>
      </p:sp>
      <p:sp>
        <p:nvSpPr>
          <p:cNvPr id="3" name="TextBox 2">
            <a:extLst>
              <a:ext uri="{FF2B5EF4-FFF2-40B4-BE49-F238E27FC236}">
                <a16:creationId xmlns:a16="http://schemas.microsoft.com/office/drawing/2014/main" id="{9262D3E9-C851-197A-874E-7949439DF66B}"/>
              </a:ext>
            </a:extLst>
          </p:cNvPr>
          <p:cNvSpPr txBox="1"/>
          <p:nvPr/>
        </p:nvSpPr>
        <p:spPr>
          <a:xfrm>
            <a:off x="423863" y="495300"/>
            <a:ext cx="10720387" cy="954107"/>
          </a:xfrm>
          <a:prstGeom prst="rect">
            <a:avLst/>
          </a:prstGeom>
          <a:noFill/>
        </p:spPr>
        <p:txBody>
          <a:bodyPr wrap="square" rtlCol="0">
            <a:spAutoFit/>
          </a:bodyPr>
          <a:lstStyle/>
          <a:p>
            <a:r>
              <a:rPr lang="en-US" sz="3200" b="1" dirty="0">
                <a:solidFill>
                  <a:schemeClr val="bg1"/>
                </a:solidFill>
                <a:highlight>
                  <a:srgbClr val="702E8C"/>
                </a:highlight>
              </a:rPr>
              <a:t>Competency 2  </a:t>
            </a:r>
            <a:r>
              <a:rPr lang="en-IE" sz="3200" dirty="0">
                <a:solidFill>
                  <a:srgbClr val="DF4625"/>
                </a:solidFill>
              </a:rPr>
              <a:t>Inclusive HR &amp; Talent Management</a:t>
            </a:r>
            <a:endParaRPr lang="en-US" sz="3200" dirty="0">
              <a:solidFill>
                <a:srgbClr val="DF4625"/>
              </a:solidFill>
            </a:endParaRPr>
          </a:p>
          <a:p>
            <a:endParaRPr lang="en-IE" sz="2400" dirty="0"/>
          </a:p>
        </p:txBody>
      </p:sp>
      <p:pic>
        <p:nvPicPr>
          <p:cNvPr id="11" name="Picture 10">
            <a:extLst>
              <a:ext uri="{FF2B5EF4-FFF2-40B4-BE49-F238E27FC236}">
                <a16:creationId xmlns:a16="http://schemas.microsoft.com/office/drawing/2014/main" id="{A67475B9-CECB-2C68-26A7-91C0F190D59F}"/>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415749" y="1031059"/>
            <a:ext cx="4209328" cy="2178866"/>
          </a:xfrm>
          <a:prstGeom prst="rect">
            <a:avLst/>
          </a:prstGeom>
        </p:spPr>
      </p:pic>
      <p:pic>
        <p:nvPicPr>
          <p:cNvPr id="7" name="Picture 6">
            <a:extLst>
              <a:ext uri="{FF2B5EF4-FFF2-40B4-BE49-F238E27FC236}">
                <a16:creationId xmlns:a16="http://schemas.microsoft.com/office/drawing/2014/main" id="{DDFC6288-43E9-FBF9-518E-685CD479EF13}"/>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514757" y="3133725"/>
            <a:ext cx="3486618" cy="1842361"/>
          </a:xfrm>
          <a:prstGeom prst="rect">
            <a:avLst/>
          </a:prstGeom>
        </p:spPr>
      </p:pic>
      <p:sp>
        <p:nvSpPr>
          <p:cNvPr id="8" name="TextBox 7">
            <a:extLst>
              <a:ext uri="{FF2B5EF4-FFF2-40B4-BE49-F238E27FC236}">
                <a16:creationId xmlns:a16="http://schemas.microsoft.com/office/drawing/2014/main" id="{515626A1-4F6E-568C-0F41-BED5A388BDE4}"/>
              </a:ext>
            </a:extLst>
          </p:cNvPr>
          <p:cNvSpPr txBox="1"/>
          <p:nvPr/>
        </p:nvSpPr>
        <p:spPr>
          <a:xfrm>
            <a:off x="7671919" y="5133975"/>
            <a:ext cx="3172293" cy="923330"/>
          </a:xfrm>
          <a:prstGeom prst="rect">
            <a:avLst/>
          </a:prstGeom>
          <a:noFill/>
        </p:spPr>
        <p:txBody>
          <a:bodyPr wrap="square" rtlCol="0">
            <a:spAutoFit/>
          </a:bodyPr>
          <a:lstStyle/>
          <a:p>
            <a:pPr algn="ctr"/>
            <a:r>
              <a:rPr lang="en-IE" dirty="0">
                <a:hlinkClick r:id="rId4"/>
              </a:rPr>
              <a:t>https://www.glassdoor.co.uk/Reviews/Klevu-Oy-Reviews-E1615582.htm</a:t>
            </a:r>
            <a:r>
              <a:rPr lang="en-IE" dirty="0"/>
              <a:t> </a:t>
            </a:r>
          </a:p>
        </p:txBody>
      </p:sp>
    </p:spTree>
    <p:extLst>
      <p:ext uri="{BB962C8B-B14F-4D97-AF65-F5344CB8AC3E}">
        <p14:creationId xmlns:p14="http://schemas.microsoft.com/office/powerpoint/2010/main" val="12224381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7E9E7BF-E518-0F81-F7A0-FC3FB99177CE}"/>
              </a:ext>
            </a:extLst>
          </p:cNvPr>
          <p:cNvSpPr>
            <a:spLocks noGrp="1"/>
          </p:cNvSpPr>
          <p:nvPr>
            <p:ph type="body" sz="quarter" idx="13"/>
          </p:nvPr>
        </p:nvSpPr>
        <p:spPr>
          <a:xfrm>
            <a:off x="6439736" y="146648"/>
            <a:ext cx="5055171" cy="3821503"/>
          </a:xfrm>
          <a:solidFill>
            <a:schemeClr val="accent2"/>
          </a:solidFill>
        </p:spPr>
        <p:txBody>
          <a:bodyPr>
            <a:noAutofit/>
          </a:bodyPr>
          <a:lstStyle/>
          <a:p>
            <a:r>
              <a:rPr lang="en-US" sz="2800" b="1" dirty="0" err="1">
                <a:latin typeface="Poppins" panose="00000500000000000000" pitchFamily="2" charset="0"/>
                <a:cs typeface="Poppins" panose="00000500000000000000" pitchFamily="2" charset="0"/>
              </a:rPr>
              <a:t>Klevu</a:t>
            </a:r>
            <a:r>
              <a:rPr lang="en-US" sz="2800" b="1" dirty="0">
                <a:latin typeface="Poppins" panose="00000500000000000000" pitchFamily="2" charset="0"/>
                <a:cs typeface="Poppins" panose="00000500000000000000" pitchFamily="2" charset="0"/>
              </a:rPr>
              <a:t>, Finland </a:t>
            </a:r>
          </a:p>
          <a:p>
            <a:r>
              <a:rPr lang="en-US" sz="1800" dirty="0">
                <a:latin typeface="Poppins" panose="00000500000000000000" pitchFamily="2" charset="0"/>
                <a:cs typeface="Poppins" panose="00000500000000000000" pitchFamily="2" charset="0"/>
                <a:hlinkClick r:id="rId2">
                  <a:extLst>
                    <a:ext uri="{A12FA001-AC4F-418D-AE19-62706E023703}">
                      <ahyp:hlinkClr xmlns:ahyp="http://schemas.microsoft.com/office/drawing/2018/hyperlinkcolor" val="tx"/>
                    </a:ext>
                  </a:extLst>
                </a:hlinkClick>
              </a:rPr>
              <a:t>(106 Employees)</a:t>
            </a:r>
            <a:endParaRPr lang="en-US" sz="1800" dirty="0">
              <a:latin typeface="Poppins" panose="00000500000000000000" pitchFamily="2" charset="0"/>
              <a:cs typeface="Poppins" panose="00000500000000000000" pitchFamily="2" charset="0"/>
            </a:endParaRPr>
          </a:p>
          <a:p>
            <a:r>
              <a:rPr lang="en-US" sz="1800" b="0" i="0" dirty="0">
                <a:effectLst/>
                <a:latin typeface="Poppins" panose="00000500000000000000" pitchFamily="2" charset="0"/>
                <a:cs typeface="Poppins" panose="00000500000000000000" pitchFamily="2" charset="0"/>
              </a:rPr>
              <a:t>Founded in 2013, </a:t>
            </a:r>
            <a:r>
              <a:rPr lang="en-US" sz="1800" b="0" i="0" dirty="0" err="1">
                <a:effectLst/>
                <a:latin typeface="Poppins" panose="00000500000000000000" pitchFamily="2" charset="0"/>
                <a:cs typeface="Poppins" panose="00000500000000000000" pitchFamily="2" charset="0"/>
              </a:rPr>
              <a:t>Klevu’s</a:t>
            </a:r>
            <a:r>
              <a:rPr lang="en-US" sz="1800" b="0" i="0" dirty="0">
                <a:effectLst/>
                <a:latin typeface="Poppins" panose="00000500000000000000" pitchFamily="2" charset="0"/>
                <a:cs typeface="Poppins" panose="00000500000000000000" pitchFamily="2" charset="0"/>
              </a:rPr>
              <a:t> are </a:t>
            </a:r>
            <a:r>
              <a:rPr lang="en-US" sz="1800" dirty="0">
                <a:latin typeface="Poppins" panose="00000500000000000000" pitchFamily="2" charset="0"/>
                <a:cs typeface="Poppins" panose="00000500000000000000" pitchFamily="2" charset="0"/>
              </a:rPr>
              <a:t>a fast-growing technology company that is </a:t>
            </a:r>
            <a:r>
              <a:rPr lang="en-US" sz="1800" dirty="0" err="1">
                <a:latin typeface="Poppins" panose="00000500000000000000" pitchFamily="2" charset="0"/>
                <a:cs typeface="Poppins" panose="00000500000000000000" pitchFamily="2" charset="0"/>
              </a:rPr>
              <a:t>revolutionising</a:t>
            </a:r>
            <a:r>
              <a:rPr lang="en-US" sz="1800" dirty="0">
                <a:latin typeface="Poppins" panose="00000500000000000000" pitchFamily="2" charset="0"/>
                <a:cs typeface="Poppins" panose="00000500000000000000" pitchFamily="2" charset="0"/>
              </a:rPr>
              <a:t> the online shopping experience using AI.</a:t>
            </a:r>
          </a:p>
          <a:p>
            <a:r>
              <a:rPr lang="en-US" sz="1800" dirty="0">
                <a:latin typeface="Poppins" panose="00000500000000000000" pitchFamily="2" charset="0"/>
                <a:cs typeface="Poppins" panose="00000500000000000000" pitchFamily="2" charset="0"/>
              </a:rPr>
              <a:t>At </a:t>
            </a:r>
            <a:r>
              <a:rPr lang="en-US" sz="1800" dirty="0" err="1">
                <a:latin typeface="Poppins" panose="00000500000000000000" pitchFamily="2" charset="0"/>
                <a:cs typeface="Poppins" panose="00000500000000000000" pitchFamily="2" charset="0"/>
              </a:rPr>
              <a:t>Klevu</a:t>
            </a:r>
            <a:r>
              <a:rPr lang="en-US" sz="1800" dirty="0">
                <a:latin typeface="Poppins" panose="00000500000000000000" pitchFamily="2" charset="0"/>
                <a:cs typeface="Poppins" panose="00000500000000000000" pitchFamily="2" charset="0"/>
              </a:rPr>
              <a:t>, we believe that our people are our most valuable asset. That’s why we are committed to creating a supportive and collaborative work environment that fosters creativity, growth, and professional development.</a:t>
            </a:r>
            <a:endParaRPr lang="en-IE" sz="1800" dirty="0">
              <a:latin typeface="Poppins" panose="00000500000000000000" pitchFamily="2" charset="0"/>
              <a:cs typeface="Poppins" panose="00000500000000000000" pitchFamily="2" charset="0"/>
            </a:endParaRPr>
          </a:p>
        </p:txBody>
      </p:sp>
      <p:sp>
        <p:nvSpPr>
          <p:cNvPr id="8" name="Text Placeholder 7">
            <a:extLst>
              <a:ext uri="{FF2B5EF4-FFF2-40B4-BE49-F238E27FC236}">
                <a16:creationId xmlns:a16="http://schemas.microsoft.com/office/drawing/2014/main" id="{1075F76E-7509-DA50-27C5-3CEE7B8C0587}"/>
              </a:ext>
            </a:extLst>
          </p:cNvPr>
          <p:cNvSpPr>
            <a:spLocks noGrp="1"/>
          </p:cNvSpPr>
          <p:nvPr>
            <p:ph type="body" sz="quarter" idx="43"/>
          </p:nvPr>
        </p:nvSpPr>
        <p:spPr>
          <a:xfrm>
            <a:off x="6503011" y="5293125"/>
            <a:ext cx="5055171" cy="396241"/>
          </a:xfrm>
        </p:spPr>
        <p:txBody>
          <a:bodyPr>
            <a:normAutofit lnSpcReduction="10000"/>
          </a:bodyPr>
          <a:lstStyle/>
          <a:p>
            <a:endParaRPr lang="en-IE"/>
          </a:p>
        </p:txBody>
      </p:sp>
      <p:sp>
        <p:nvSpPr>
          <p:cNvPr id="3" name="TextBox 2">
            <a:extLst>
              <a:ext uri="{FF2B5EF4-FFF2-40B4-BE49-F238E27FC236}">
                <a16:creationId xmlns:a16="http://schemas.microsoft.com/office/drawing/2014/main" id="{355882C8-CD20-9A91-C155-43329E328591}"/>
              </a:ext>
            </a:extLst>
          </p:cNvPr>
          <p:cNvSpPr txBox="1"/>
          <p:nvPr/>
        </p:nvSpPr>
        <p:spPr>
          <a:xfrm>
            <a:off x="1685576" y="4131586"/>
            <a:ext cx="3161581" cy="369332"/>
          </a:xfrm>
          <a:prstGeom prst="rect">
            <a:avLst/>
          </a:prstGeom>
          <a:solidFill>
            <a:srgbClr val="DF4625"/>
          </a:solidFill>
        </p:spPr>
        <p:txBody>
          <a:bodyPr wrap="square">
            <a:spAutoFit/>
          </a:bodyPr>
          <a:lstStyle/>
          <a:p>
            <a:r>
              <a:rPr lang="en-IE" dirty="0">
                <a:solidFill>
                  <a:schemeClr val="bg1"/>
                </a:solidFill>
                <a:hlinkClick r:id="rId3">
                  <a:extLst>
                    <a:ext uri="{A12FA001-AC4F-418D-AE19-62706E023703}">
                      <ahyp:hlinkClr xmlns:ahyp="http://schemas.microsoft.com/office/drawing/2018/hyperlinkcolor" val="tx"/>
                    </a:ext>
                  </a:extLst>
                </a:hlinkClick>
              </a:rPr>
              <a:t>https://www.klevu.com/</a:t>
            </a:r>
            <a:r>
              <a:rPr lang="en-IE" dirty="0">
                <a:solidFill>
                  <a:schemeClr val="bg1"/>
                </a:solidFill>
              </a:rPr>
              <a:t> </a:t>
            </a:r>
          </a:p>
        </p:txBody>
      </p:sp>
      <p:pic>
        <p:nvPicPr>
          <p:cNvPr id="1026" name="Picture 2" descr="about us mission">
            <a:extLst>
              <a:ext uri="{FF2B5EF4-FFF2-40B4-BE49-F238E27FC236}">
                <a16:creationId xmlns:a16="http://schemas.microsoft.com/office/drawing/2014/main" id="{D12779CB-1677-CA44-FB95-672B4B91486B}"/>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249343" y="146648"/>
            <a:ext cx="5575050" cy="398217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a:extLst>
              <a:ext uri="{FF2B5EF4-FFF2-40B4-BE49-F238E27FC236}">
                <a16:creationId xmlns:a16="http://schemas.microsoft.com/office/drawing/2014/main" id="{357D3997-A0CC-CFA6-D8BC-ACE2BCAF0BFC}"/>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91985" y="4030473"/>
            <a:ext cx="5950672" cy="2525303"/>
          </a:xfrm>
          <a:prstGeom prst="rect">
            <a:avLst/>
          </a:prstGeom>
        </p:spPr>
      </p:pic>
      <p:sp>
        <p:nvSpPr>
          <p:cNvPr id="6" name="TextBox 5">
            <a:extLst>
              <a:ext uri="{FF2B5EF4-FFF2-40B4-BE49-F238E27FC236}">
                <a16:creationId xmlns:a16="http://schemas.microsoft.com/office/drawing/2014/main" id="{D316060C-CAC9-346C-FEEA-E1F33E19DEAF}"/>
              </a:ext>
            </a:extLst>
          </p:cNvPr>
          <p:cNvSpPr txBox="1"/>
          <p:nvPr/>
        </p:nvSpPr>
        <p:spPr>
          <a:xfrm>
            <a:off x="228983" y="4500918"/>
            <a:ext cx="4218317" cy="2031325"/>
          </a:xfrm>
          <a:prstGeom prst="rect">
            <a:avLst/>
          </a:prstGeom>
          <a:solidFill>
            <a:schemeClr val="bg1"/>
          </a:solidFill>
        </p:spPr>
        <p:txBody>
          <a:bodyPr wrap="square" rtlCol="0">
            <a:spAutoFit/>
          </a:bodyPr>
          <a:lstStyle/>
          <a:p>
            <a:r>
              <a:rPr lang="en-IE" b="1" dirty="0">
                <a:solidFill>
                  <a:srgbClr val="0872B5"/>
                </a:solidFill>
              </a:rPr>
              <a:t>Career Benefits </a:t>
            </a:r>
            <a:r>
              <a:rPr lang="en-IE" dirty="0">
                <a:solidFill>
                  <a:srgbClr val="083F59"/>
                </a:solidFill>
              </a:rPr>
              <a:t>Flexible working arrangements, health and wellness programs, employee recognition and rewards, professional development, global referral, enhanced maternity and paternity, individual learning budget…ratings on </a:t>
            </a:r>
            <a:r>
              <a:rPr lang="en-IE" b="1" dirty="0">
                <a:solidFill>
                  <a:srgbClr val="0872B5"/>
                </a:solidFill>
                <a:hlinkClick r:id="rId6">
                  <a:extLst>
                    <a:ext uri="{A12FA001-AC4F-418D-AE19-62706E023703}">
                      <ahyp:hlinkClr xmlns:ahyp="http://schemas.microsoft.com/office/drawing/2018/hyperlinkcolor" val="tx"/>
                    </a:ext>
                  </a:extLst>
                </a:hlinkClick>
              </a:rPr>
              <a:t>Glassdoor </a:t>
            </a:r>
            <a:endParaRPr lang="en-IE" b="1" dirty="0">
              <a:solidFill>
                <a:srgbClr val="0872B5"/>
              </a:solidFill>
            </a:endParaRPr>
          </a:p>
        </p:txBody>
      </p:sp>
      <p:sp>
        <p:nvSpPr>
          <p:cNvPr id="2" name="TextBox 1">
            <a:extLst>
              <a:ext uri="{FF2B5EF4-FFF2-40B4-BE49-F238E27FC236}">
                <a16:creationId xmlns:a16="http://schemas.microsoft.com/office/drawing/2014/main" id="{AC9670CE-AA7F-1283-FCB8-AD316915C208}"/>
              </a:ext>
            </a:extLst>
          </p:cNvPr>
          <p:cNvSpPr txBox="1"/>
          <p:nvPr/>
        </p:nvSpPr>
        <p:spPr>
          <a:xfrm>
            <a:off x="438149" y="140441"/>
            <a:ext cx="4333875" cy="584775"/>
          </a:xfrm>
          <a:prstGeom prst="rect">
            <a:avLst/>
          </a:prstGeom>
          <a:noFill/>
        </p:spPr>
        <p:txBody>
          <a:bodyPr wrap="square" rtlCol="0">
            <a:spAutoFit/>
          </a:bodyPr>
          <a:lstStyle/>
          <a:p>
            <a:r>
              <a:rPr lang="en-US" sz="3200" b="1" dirty="0">
                <a:solidFill>
                  <a:schemeClr val="bg1"/>
                </a:solidFill>
                <a:highlight>
                  <a:srgbClr val="702E8C"/>
                </a:highlight>
              </a:rPr>
              <a:t>Competency 2, </a:t>
            </a:r>
            <a:r>
              <a:rPr lang="en-US" sz="3200" b="1" dirty="0" err="1">
                <a:solidFill>
                  <a:schemeClr val="bg1"/>
                </a:solidFill>
                <a:highlight>
                  <a:srgbClr val="702E8C"/>
                </a:highlight>
              </a:rPr>
              <a:t>Klevu</a:t>
            </a:r>
            <a:endParaRPr lang="en-IE" sz="3200" dirty="0">
              <a:highlight>
                <a:srgbClr val="702E8C"/>
              </a:highlight>
            </a:endParaRPr>
          </a:p>
        </p:txBody>
      </p:sp>
    </p:spTree>
    <p:extLst>
      <p:ext uri="{BB962C8B-B14F-4D97-AF65-F5344CB8AC3E}">
        <p14:creationId xmlns:p14="http://schemas.microsoft.com/office/powerpoint/2010/main" val="35793733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38C9E872-6075-0B4D-F385-5B6A56EC768F}"/>
              </a:ext>
            </a:extLst>
          </p:cNvPr>
          <p:cNvSpPr txBox="1">
            <a:spLocks/>
          </p:cNvSpPr>
          <p:nvPr/>
        </p:nvSpPr>
        <p:spPr>
          <a:xfrm>
            <a:off x="0" y="794078"/>
            <a:ext cx="4386204" cy="4629150"/>
          </a:xfrm>
          <a:prstGeom prst="rect">
            <a:avLst/>
          </a:prstGeom>
        </p:spPr>
        <p:txBody>
          <a:bodyPr anchor="ctr">
            <a:normAutofit fontScale="475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6700" b="1" dirty="0" err="1">
                <a:highlight>
                  <a:srgbClr val="0872B5"/>
                </a:highlight>
              </a:rPr>
              <a:t>Mindvalley</a:t>
            </a:r>
            <a:r>
              <a:rPr lang="en-IE" sz="6700" b="1" dirty="0">
                <a:highlight>
                  <a:srgbClr val="0872B5"/>
                </a:highlight>
              </a:rPr>
              <a:t> Manifesto</a:t>
            </a:r>
          </a:p>
          <a:p>
            <a:pPr>
              <a:lnSpc>
                <a:spcPct val="120000"/>
              </a:lnSpc>
              <a:spcBef>
                <a:spcPts val="0"/>
              </a:spcBef>
            </a:pPr>
            <a:endParaRPr lang="en-US" sz="3600" dirty="0">
              <a:highlight>
                <a:srgbClr val="0872B5"/>
              </a:highlight>
            </a:endParaRPr>
          </a:p>
          <a:p>
            <a:pPr>
              <a:lnSpc>
                <a:spcPct val="120000"/>
              </a:lnSpc>
              <a:spcBef>
                <a:spcPts val="0"/>
              </a:spcBef>
            </a:pPr>
            <a:r>
              <a:rPr lang="en-US" sz="4200" b="1" dirty="0">
                <a:highlight>
                  <a:srgbClr val="0872B5"/>
                </a:highlight>
              </a:rPr>
              <a:t>We Transform Our People into The Best Versions of Themselves </a:t>
            </a:r>
          </a:p>
          <a:p>
            <a:pPr>
              <a:lnSpc>
                <a:spcPct val="120000"/>
              </a:lnSpc>
              <a:spcBef>
                <a:spcPts val="0"/>
              </a:spcBef>
            </a:pPr>
            <a:endParaRPr lang="en-US" sz="4200" dirty="0">
              <a:highlight>
                <a:srgbClr val="0872B5"/>
              </a:highlight>
            </a:endParaRPr>
          </a:p>
          <a:p>
            <a:pPr>
              <a:lnSpc>
                <a:spcPct val="120000"/>
              </a:lnSpc>
              <a:spcBef>
                <a:spcPts val="0"/>
              </a:spcBef>
            </a:pPr>
            <a:r>
              <a:rPr lang="en-US" sz="4200" i="1" dirty="0">
                <a:highlight>
                  <a:srgbClr val="0872B5"/>
                </a:highlight>
              </a:rPr>
              <a:t>“Leadership is </a:t>
            </a:r>
            <a:r>
              <a:rPr lang="en-US" sz="4200" i="1" dirty="0" err="1">
                <a:highlight>
                  <a:srgbClr val="0872B5"/>
                </a:highlight>
              </a:rPr>
              <a:t>recognising</a:t>
            </a:r>
            <a:r>
              <a:rPr lang="en-US" sz="4200" i="1" dirty="0">
                <a:highlight>
                  <a:srgbClr val="0872B5"/>
                </a:highlight>
              </a:rPr>
              <a:t> that we are all ONE. That every person you lead is as brilliant as you, as talented as you, and has the same capacity for growth and accomplishment. They simply need to be reminded of this fact.”</a:t>
            </a:r>
          </a:p>
          <a:p>
            <a:pPr>
              <a:lnSpc>
                <a:spcPct val="120000"/>
              </a:lnSpc>
              <a:spcBef>
                <a:spcPts val="0"/>
              </a:spcBef>
            </a:pPr>
            <a:endParaRPr lang="en-US" sz="4200" dirty="0">
              <a:highlight>
                <a:srgbClr val="0872B5"/>
              </a:highlight>
            </a:endParaRPr>
          </a:p>
          <a:p>
            <a:pPr>
              <a:lnSpc>
                <a:spcPct val="120000"/>
              </a:lnSpc>
              <a:spcBef>
                <a:spcPts val="0"/>
              </a:spcBef>
            </a:pPr>
            <a:r>
              <a:rPr lang="en-US" sz="4200" dirty="0">
                <a:highlight>
                  <a:srgbClr val="0872B5"/>
                </a:highlight>
              </a:rPr>
              <a:t>We Innovate Rapidly to Stay on The Leading Edge of Exponential Change</a:t>
            </a:r>
            <a:endParaRPr lang="en-IE" sz="4200" dirty="0">
              <a:highlight>
                <a:srgbClr val="0872B5"/>
              </a:highlight>
            </a:endParaRPr>
          </a:p>
        </p:txBody>
      </p:sp>
      <p:sp>
        <p:nvSpPr>
          <p:cNvPr id="9" name="Text Placeholder 4">
            <a:extLst>
              <a:ext uri="{FF2B5EF4-FFF2-40B4-BE49-F238E27FC236}">
                <a16:creationId xmlns:a16="http://schemas.microsoft.com/office/drawing/2014/main" id="{ED221AA4-B34D-B350-F5E6-7D0DBE4A3893}"/>
              </a:ext>
            </a:extLst>
          </p:cNvPr>
          <p:cNvSpPr txBox="1">
            <a:spLocks/>
          </p:cNvSpPr>
          <p:nvPr/>
        </p:nvSpPr>
        <p:spPr>
          <a:xfrm>
            <a:off x="304800" y="5555792"/>
            <a:ext cx="2676525" cy="911903"/>
          </a:xfrm>
          <a:prstGeom prst="rect">
            <a:avLst/>
          </a:prstGeom>
        </p:spPr>
        <p:txBody>
          <a:bodyPr anchor="t">
            <a:normAutofit/>
          </a:bodyPr>
          <a:lstStyle>
            <a:lvl1pPr marL="0" indent="0" algn="ctr" defTabSz="914400" rtl="0" eaLnBrk="1" latinLnBrk="0" hangingPunct="1">
              <a:lnSpc>
                <a:spcPct val="90000"/>
              </a:lnSpc>
              <a:spcBef>
                <a:spcPts val="1000"/>
              </a:spcBef>
              <a:buFont typeface="Arial" panose="020B0604020202020204" pitchFamily="34" charset="0"/>
              <a:buNone/>
              <a:defRPr sz="24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a:hlinkClick r:id="rId2">
                  <a:extLst>
                    <a:ext uri="{A12FA001-AC4F-418D-AE19-62706E023703}">
                      <ahyp:hlinkClr xmlns:ahyp="http://schemas.microsoft.com/office/drawing/2018/hyperlinkcolor" val="tx"/>
                    </a:ext>
                  </a:extLst>
                </a:hlinkClick>
              </a:rPr>
              <a:t>https://careers.mindvalley.com/manifesto</a:t>
            </a:r>
            <a:r>
              <a:rPr lang="en-IE" sz="1800"/>
              <a:t> </a:t>
            </a:r>
            <a:endParaRPr lang="en-IE" sz="1800" dirty="0"/>
          </a:p>
        </p:txBody>
      </p:sp>
      <p:pic>
        <p:nvPicPr>
          <p:cNvPr id="9218" name="Picture 2" descr="Hero image">
            <a:extLst>
              <a:ext uri="{FF2B5EF4-FFF2-40B4-BE49-F238E27FC236}">
                <a16:creationId xmlns:a16="http://schemas.microsoft.com/office/drawing/2014/main" id="{94D57321-AA43-375F-CB26-C225C6A61B6E}"/>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88652" y="292878"/>
            <a:ext cx="7315200" cy="44862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9">
            <a:extLst>
              <a:ext uri="{FF2B5EF4-FFF2-40B4-BE49-F238E27FC236}">
                <a16:creationId xmlns:a16="http://schemas.microsoft.com/office/drawing/2014/main" id="{86D15592-AC5B-599C-11DD-409C9863DC26}"/>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257800" y="4897179"/>
            <a:ext cx="6746052" cy="1317227"/>
          </a:xfrm>
          <a:prstGeom prst="rect">
            <a:avLst/>
          </a:prstGeom>
        </p:spPr>
      </p:pic>
      <p:sp>
        <p:nvSpPr>
          <p:cNvPr id="2" name="TextBox 1">
            <a:extLst>
              <a:ext uri="{FF2B5EF4-FFF2-40B4-BE49-F238E27FC236}">
                <a16:creationId xmlns:a16="http://schemas.microsoft.com/office/drawing/2014/main" id="{EE0659EC-5553-7C5B-86CF-C2BCEFA50AE0}"/>
              </a:ext>
            </a:extLst>
          </p:cNvPr>
          <p:cNvSpPr txBox="1"/>
          <p:nvPr/>
        </p:nvSpPr>
        <p:spPr>
          <a:xfrm>
            <a:off x="0" y="176107"/>
            <a:ext cx="4688652" cy="584775"/>
          </a:xfrm>
          <a:prstGeom prst="rect">
            <a:avLst/>
          </a:prstGeom>
          <a:noFill/>
        </p:spPr>
        <p:txBody>
          <a:bodyPr wrap="square" rtlCol="0">
            <a:spAutoFit/>
          </a:bodyPr>
          <a:lstStyle/>
          <a:p>
            <a:pPr algn="ctr"/>
            <a:r>
              <a:rPr lang="en-US" sz="3200" b="1" dirty="0">
                <a:solidFill>
                  <a:schemeClr val="bg1"/>
                </a:solidFill>
                <a:highlight>
                  <a:srgbClr val="702E8C"/>
                </a:highlight>
              </a:rPr>
              <a:t>Competency 2, </a:t>
            </a:r>
            <a:r>
              <a:rPr lang="en-US" sz="3200" b="1" dirty="0" err="1">
                <a:solidFill>
                  <a:schemeClr val="bg1"/>
                </a:solidFill>
                <a:highlight>
                  <a:srgbClr val="702E8C"/>
                </a:highlight>
              </a:rPr>
              <a:t>Mindvalley</a:t>
            </a:r>
            <a:endParaRPr lang="en-IE" sz="3200" dirty="0">
              <a:highlight>
                <a:srgbClr val="702E8C"/>
              </a:highlight>
            </a:endParaRPr>
          </a:p>
        </p:txBody>
      </p:sp>
    </p:spTree>
    <p:extLst>
      <p:ext uri="{BB962C8B-B14F-4D97-AF65-F5344CB8AC3E}">
        <p14:creationId xmlns:p14="http://schemas.microsoft.com/office/powerpoint/2010/main" val="30290497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EAC73B8-E3DF-FFB8-7053-0793CD3AEA18}"/>
              </a:ext>
            </a:extLst>
          </p:cNvPr>
          <p:cNvSpPr>
            <a:spLocks noGrp="1"/>
          </p:cNvSpPr>
          <p:nvPr>
            <p:ph type="body" sz="quarter" idx="18"/>
          </p:nvPr>
        </p:nvSpPr>
        <p:spPr>
          <a:xfrm>
            <a:off x="423863" y="951591"/>
            <a:ext cx="8334374" cy="3849918"/>
          </a:xfrm>
        </p:spPr>
        <p:txBody>
          <a:bodyPr/>
          <a:lstStyle/>
          <a:p>
            <a:pPr marL="0" indent="0"/>
            <a:r>
              <a:rPr lang="en-US" sz="2200" b="1" dirty="0"/>
              <a:t>Leadership Skills:</a:t>
            </a:r>
            <a:r>
              <a:rPr lang="en-US" sz="2200" dirty="0"/>
              <a:t> Leaders must develop skills to manage diverse teams effectively and inclusively. This includes team leaders so that they can better understand and ensure all teams feel included, and everyone is on the same page and heard. Skills include communication, mediation, how to harness and integrate diverse viewpoints often leading to groundbreaking solutions and improvements, conflict resolution, adaptability and how to provide an inclusive environment. </a:t>
            </a:r>
          </a:p>
          <a:p>
            <a:r>
              <a:rPr lang="en-US" sz="2200" b="1" dirty="0">
                <a:solidFill>
                  <a:srgbClr val="DF4625"/>
                </a:solidFill>
              </a:rPr>
              <a:t>Strategies include;</a:t>
            </a:r>
          </a:p>
          <a:p>
            <a:pPr>
              <a:buFont typeface="Arial" panose="020B0604020202020204" pitchFamily="34" charset="0"/>
              <a:buChar char="•"/>
            </a:pPr>
            <a:r>
              <a:rPr lang="en-US" sz="2200" b="1" dirty="0"/>
              <a:t>Provide D&amp;I Leadership Training:</a:t>
            </a:r>
            <a:r>
              <a:rPr lang="en-US" sz="2200" dirty="0"/>
              <a:t> Provide training focused on inclusivity, inclusive leadership and conflict resolution. Developing skills in inclusivity ensures that all team members feel valued and included, regardless of their background. Leaders can learn and adjust management styles to meet the needs of their team and company.</a:t>
            </a:r>
          </a:p>
          <a:p>
            <a:pPr>
              <a:buFont typeface="Arial" panose="020B0604020202020204" pitchFamily="34" charset="0"/>
              <a:buChar char="•"/>
            </a:pPr>
            <a:r>
              <a:rPr lang="en-US" sz="2200" b="1" dirty="0"/>
              <a:t>Feedback Mechanisms:</a:t>
            </a:r>
            <a:r>
              <a:rPr lang="en-US" sz="2200" dirty="0"/>
              <a:t> Establish channels for continuous feedback and improvement across the company focusing on D&amp;I.</a:t>
            </a:r>
          </a:p>
          <a:p>
            <a:pPr marL="0" indent="0"/>
            <a:endParaRPr lang="en-IE" dirty="0"/>
          </a:p>
        </p:txBody>
      </p:sp>
      <p:sp>
        <p:nvSpPr>
          <p:cNvPr id="3" name="TextBox 2">
            <a:extLst>
              <a:ext uri="{FF2B5EF4-FFF2-40B4-BE49-F238E27FC236}">
                <a16:creationId xmlns:a16="http://schemas.microsoft.com/office/drawing/2014/main" id="{029B28F4-3A8B-0D31-7DF8-3F8BB70330C1}"/>
              </a:ext>
            </a:extLst>
          </p:cNvPr>
          <p:cNvSpPr txBox="1"/>
          <p:nvPr/>
        </p:nvSpPr>
        <p:spPr>
          <a:xfrm>
            <a:off x="423863" y="383560"/>
            <a:ext cx="10720387" cy="984885"/>
          </a:xfrm>
          <a:prstGeom prst="rect">
            <a:avLst/>
          </a:prstGeom>
          <a:noFill/>
        </p:spPr>
        <p:txBody>
          <a:bodyPr wrap="square" rtlCol="0">
            <a:spAutoFit/>
          </a:bodyPr>
          <a:lstStyle/>
          <a:p>
            <a:r>
              <a:rPr lang="en-US" sz="3200" b="1" dirty="0">
                <a:solidFill>
                  <a:schemeClr val="bg1"/>
                </a:solidFill>
                <a:highlight>
                  <a:srgbClr val="DF4625"/>
                </a:highlight>
              </a:rPr>
              <a:t>Competency 3  </a:t>
            </a:r>
            <a:r>
              <a:rPr lang="en-IE" sz="2800" dirty="0">
                <a:solidFill>
                  <a:srgbClr val="DF4625"/>
                </a:solidFill>
              </a:rPr>
              <a:t>Inclusive Leadership Management</a:t>
            </a:r>
          </a:p>
          <a:p>
            <a:endParaRPr lang="en-US" sz="2600" dirty="0">
              <a:solidFill>
                <a:srgbClr val="DF4625"/>
              </a:solidFill>
            </a:endParaRPr>
          </a:p>
        </p:txBody>
      </p:sp>
      <p:grpSp>
        <p:nvGrpSpPr>
          <p:cNvPr id="4" name="Graphic 4">
            <a:extLst>
              <a:ext uri="{FF2B5EF4-FFF2-40B4-BE49-F238E27FC236}">
                <a16:creationId xmlns:a16="http://schemas.microsoft.com/office/drawing/2014/main" id="{E8FB45F1-482C-8CC8-217E-5E3574DC8DB7}"/>
              </a:ext>
            </a:extLst>
          </p:cNvPr>
          <p:cNvGrpSpPr/>
          <p:nvPr/>
        </p:nvGrpSpPr>
        <p:grpSpPr>
          <a:xfrm>
            <a:off x="8160968" y="1410339"/>
            <a:ext cx="3607169" cy="2485933"/>
            <a:chOff x="7451356" y="3368393"/>
            <a:chExt cx="2245761" cy="1336865"/>
          </a:xfrm>
        </p:grpSpPr>
        <p:sp>
          <p:nvSpPr>
            <p:cNvPr id="6" name="Freeform 1023">
              <a:extLst>
                <a:ext uri="{FF2B5EF4-FFF2-40B4-BE49-F238E27FC236}">
                  <a16:creationId xmlns:a16="http://schemas.microsoft.com/office/drawing/2014/main" id="{5D37BAF2-8269-CC46-CA9D-3B0BB6ABAA5E}"/>
                </a:ext>
              </a:extLst>
            </p:cNvPr>
            <p:cNvSpPr/>
            <p:nvPr/>
          </p:nvSpPr>
          <p:spPr>
            <a:xfrm>
              <a:off x="8281896" y="4112092"/>
              <a:ext cx="541" cy="1985"/>
            </a:xfrm>
            <a:custGeom>
              <a:avLst/>
              <a:gdLst>
                <a:gd name="connsiteX0" fmla="*/ 542 w 541"/>
                <a:gd name="connsiteY0" fmla="*/ 1985 h 1985"/>
                <a:gd name="connsiteX1" fmla="*/ 0 w 541"/>
                <a:gd name="connsiteY1" fmla="*/ 0 h 1985"/>
                <a:gd name="connsiteX2" fmla="*/ 542 w 541"/>
                <a:gd name="connsiteY2" fmla="*/ 1985 h 1985"/>
              </a:gdLst>
              <a:ahLst/>
              <a:cxnLst>
                <a:cxn ang="0">
                  <a:pos x="connsiteX0" y="connsiteY0"/>
                </a:cxn>
                <a:cxn ang="0">
                  <a:pos x="connsiteX1" y="connsiteY1"/>
                </a:cxn>
                <a:cxn ang="0">
                  <a:pos x="connsiteX2" y="connsiteY2"/>
                </a:cxn>
              </a:cxnLst>
              <a:rect l="l" t="t" r="r" b="b"/>
              <a:pathLst>
                <a:path w="541" h="1985">
                  <a:moveTo>
                    <a:pt x="542" y="1985"/>
                  </a:moveTo>
                  <a:cubicBezTo>
                    <a:pt x="361" y="1263"/>
                    <a:pt x="181" y="722"/>
                    <a:pt x="0" y="0"/>
                  </a:cubicBezTo>
                  <a:cubicBezTo>
                    <a:pt x="0" y="542"/>
                    <a:pt x="181" y="1263"/>
                    <a:pt x="542" y="1985"/>
                  </a:cubicBezTo>
                  <a:close/>
                </a:path>
              </a:pathLst>
            </a:custGeom>
            <a:solidFill>
              <a:srgbClr val="FFFFFF"/>
            </a:solidFill>
            <a:ln w="1804" cap="flat">
              <a:noFill/>
              <a:prstDash val="solid"/>
              <a:miter/>
            </a:ln>
          </p:spPr>
          <p:txBody>
            <a:bodyPr rtlCol="0" anchor="ctr"/>
            <a:lstStyle/>
            <a:p>
              <a:endParaRPr lang="en-US"/>
            </a:p>
          </p:txBody>
        </p:sp>
        <p:sp>
          <p:nvSpPr>
            <p:cNvPr id="7" name="Freeform 1024">
              <a:extLst>
                <a:ext uri="{FF2B5EF4-FFF2-40B4-BE49-F238E27FC236}">
                  <a16:creationId xmlns:a16="http://schemas.microsoft.com/office/drawing/2014/main" id="{E2A0EA61-5E8E-A17C-845C-5A94A07758F8}"/>
                </a:ext>
              </a:extLst>
            </p:cNvPr>
            <p:cNvSpPr/>
            <p:nvPr/>
          </p:nvSpPr>
          <p:spPr>
            <a:xfrm>
              <a:off x="9179031" y="3884696"/>
              <a:ext cx="1443" cy="2526"/>
            </a:xfrm>
            <a:custGeom>
              <a:avLst/>
              <a:gdLst>
                <a:gd name="connsiteX0" fmla="*/ 1444 w 1443"/>
                <a:gd name="connsiteY0" fmla="*/ 2526 h 2526"/>
                <a:gd name="connsiteX1" fmla="*/ 0 w 1443"/>
                <a:gd name="connsiteY1" fmla="*/ 0 h 2526"/>
                <a:gd name="connsiteX2" fmla="*/ 1444 w 1443"/>
                <a:gd name="connsiteY2" fmla="*/ 2526 h 2526"/>
              </a:gdLst>
              <a:ahLst/>
              <a:cxnLst>
                <a:cxn ang="0">
                  <a:pos x="connsiteX0" y="connsiteY0"/>
                </a:cxn>
                <a:cxn ang="0">
                  <a:pos x="connsiteX1" y="connsiteY1"/>
                </a:cxn>
                <a:cxn ang="0">
                  <a:pos x="connsiteX2" y="connsiteY2"/>
                </a:cxn>
              </a:cxnLst>
              <a:rect l="l" t="t" r="r" b="b"/>
              <a:pathLst>
                <a:path w="1443" h="2526">
                  <a:moveTo>
                    <a:pt x="1444" y="2526"/>
                  </a:moveTo>
                  <a:cubicBezTo>
                    <a:pt x="902" y="1624"/>
                    <a:pt x="542" y="902"/>
                    <a:pt x="0" y="0"/>
                  </a:cubicBezTo>
                  <a:cubicBezTo>
                    <a:pt x="542" y="902"/>
                    <a:pt x="902" y="1624"/>
                    <a:pt x="1444" y="2526"/>
                  </a:cubicBezTo>
                  <a:close/>
                </a:path>
              </a:pathLst>
            </a:custGeom>
            <a:solidFill>
              <a:srgbClr val="FFFFFF"/>
            </a:solidFill>
            <a:ln w="1804" cap="flat">
              <a:noFill/>
              <a:prstDash val="solid"/>
              <a:miter/>
            </a:ln>
          </p:spPr>
          <p:txBody>
            <a:bodyPr rtlCol="0" anchor="ctr"/>
            <a:lstStyle/>
            <a:p>
              <a:endParaRPr lang="en-US"/>
            </a:p>
          </p:txBody>
        </p:sp>
        <p:sp>
          <p:nvSpPr>
            <p:cNvPr id="8" name="Freeform 1025">
              <a:extLst>
                <a:ext uri="{FF2B5EF4-FFF2-40B4-BE49-F238E27FC236}">
                  <a16:creationId xmlns:a16="http://schemas.microsoft.com/office/drawing/2014/main" id="{5C5D55C3-4E0B-B04D-4209-E27905C6B008}"/>
                </a:ext>
              </a:extLst>
            </p:cNvPr>
            <p:cNvSpPr/>
            <p:nvPr/>
          </p:nvSpPr>
          <p:spPr>
            <a:xfrm>
              <a:off x="9114782" y="3894261"/>
              <a:ext cx="360" cy="1082"/>
            </a:xfrm>
            <a:custGeom>
              <a:avLst/>
              <a:gdLst>
                <a:gd name="connsiteX0" fmla="*/ 361 w 360"/>
                <a:gd name="connsiteY0" fmla="*/ 0 h 1082"/>
                <a:gd name="connsiteX1" fmla="*/ 0 w 360"/>
                <a:gd name="connsiteY1" fmla="*/ 1083 h 1082"/>
                <a:gd name="connsiteX2" fmla="*/ 361 w 360"/>
                <a:gd name="connsiteY2" fmla="*/ 0 h 1082"/>
              </a:gdLst>
              <a:ahLst/>
              <a:cxnLst>
                <a:cxn ang="0">
                  <a:pos x="connsiteX0" y="connsiteY0"/>
                </a:cxn>
                <a:cxn ang="0">
                  <a:pos x="connsiteX1" y="connsiteY1"/>
                </a:cxn>
                <a:cxn ang="0">
                  <a:pos x="connsiteX2" y="connsiteY2"/>
                </a:cxn>
              </a:cxnLst>
              <a:rect l="l" t="t" r="r" b="b"/>
              <a:pathLst>
                <a:path w="360" h="1082">
                  <a:moveTo>
                    <a:pt x="361" y="0"/>
                  </a:moveTo>
                  <a:cubicBezTo>
                    <a:pt x="181" y="361"/>
                    <a:pt x="181" y="722"/>
                    <a:pt x="0" y="1083"/>
                  </a:cubicBezTo>
                  <a:cubicBezTo>
                    <a:pt x="181" y="722"/>
                    <a:pt x="181" y="361"/>
                    <a:pt x="361" y="0"/>
                  </a:cubicBezTo>
                  <a:close/>
                </a:path>
              </a:pathLst>
            </a:custGeom>
            <a:solidFill>
              <a:srgbClr val="FFFFFF"/>
            </a:solidFill>
            <a:ln w="1804" cap="flat">
              <a:noFill/>
              <a:prstDash val="solid"/>
              <a:miter/>
            </a:ln>
          </p:spPr>
          <p:txBody>
            <a:bodyPr rtlCol="0" anchor="ctr"/>
            <a:lstStyle/>
            <a:p>
              <a:endParaRPr lang="en-US"/>
            </a:p>
          </p:txBody>
        </p:sp>
        <p:sp>
          <p:nvSpPr>
            <p:cNvPr id="9" name="Freeform 1026">
              <a:extLst>
                <a:ext uri="{FF2B5EF4-FFF2-40B4-BE49-F238E27FC236}">
                  <a16:creationId xmlns:a16="http://schemas.microsoft.com/office/drawing/2014/main" id="{5D97935C-59C2-00FC-BDE0-25557A348507}"/>
                </a:ext>
              </a:extLst>
            </p:cNvPr>
            <p:cNvSpPr/>
            <p:nvPr/>
          </p:nvSpPr>
          <p:spPr>
            <a:xfrm>
              <a:off x="8280091" y="4100542"/>
              <a:ext cx="180" cy="1984"/>
            </a:xfrm>
            <a:custGeom>
              <a:avLst/>
              <a:gdLst>
                <a:gd name="connsiteX0" fmla="*/ 181 w 180"/>
                <a:gd name="connsiteY0" fmla="*/ 1985 h 1984"/>
                <a:gd name="connsiteX1" fmla="*/ 0 w 180"/>
                <a:gd name="connsiteY1" fmla="*/ 0 h 1984"/>
                <a:gd name="connsiteX2" fmla="*/ 181 w 180"/>
                <a:gd name="connsiteY2" fmla="*/ 1985 h 1984"/>
              </a:gdLst>
              <a:ahLst/>
              <a:cxnLst>
                <a:cxn ang="0">
                  <a:pos x="connsiteX0" y="connsiteY0"/>
                </a:cxn>
                <a:cxn ang="0">
                  <a:pos x="connsiteX1" y="connsiteY1"/>
                </a:cxn>
                <a:cxn ang="0">
                  <a:pos x="connsiteX2" y="connsiteY2"/>
                </a:cxn>
              </a:cxnLst>
              <a:rect l="l" t="t" r="r" b="b"/>
              <a:pathLst>
                <a:path w="180" h="1984">
                  <a:moveTo>
                    <a:pt x="181" y="1985"/>
                  </a:moveTo>
                  <a:cubicBezTo>
                    <a:pt x="181" y="1263"/>
                    <a:pt x="181" y="722"/>
                    <a:pt x="0" y="0"/>
                  </a:cubicBezTo>
                  <a:cubicBezTo>
                    <a:pt x="181" y="722"/>
                    <a:pt x="181" y="1443"/>
                    <a:pt x="181" y="1985"/>
                  </a:cubicBezTo>
                  <a:close/>
                </a:path>
              </a:pathLst>
            </a:custGeom>
            <a:solidFill>
              <a:srgbClr val="FFFFFF"/>
            </a:solidFill>
            <a:ln w="1804" cap="flat">
              <a:noFill/>
              <a:prstDash val="solid"/>
              <a:miter/>
            </a:ln>
          </p:spPr>
          <p:txBody>
            <a:bodyPr rtlCol="0" anchor="ctr"/>
            <a:lstStyle/>
            <a:p>
              <a:endParaRPr lang="en-US"/>
            </a:p>
          </p:txBody>
        </p:sp>
        <p:sp>
          <p:nvSpPr>
            <p:cNvPr id="10" name="Freeform 1027">
              <a:extLst>
                <a:ext uri="{FF2B5EF4-FFF2-40B4-BE49-F238E27FC236}">
                  <a16:creationId xmlns:a16="http://schemas.microsoft.com/office/drawing/2014/main" id="{4FA30341-12FA-4050-262E-D985386E278E}"/>
                </a:ext>
              </a:extLst>
            </p:cNvPr>
            <p:cNvSpPr/>
            <p:nvPr/>
          </p:nvSpPr>
          <p:spPr>
            <a:xfrm>
              <a:off x="9113519" y="3898412"/>
              <a:ext cx="360" cy="1263"/>
            </a:xfrm>
            <a:custGeom>
              <a:avLst/>
              <a:gdLst>
                <a:gd name="connsiteX0" fmla="*/ 361 w 360"/>
                <a:gd name="connsiteY0" fmla="*/ 0 h 1263"/>
                <a:gd name="connsiteX1" fmla="*/ 0 w 360"/>
                <a:gd name="connsiteY1" fmla="*/ 1263 h 1263"/>
                <a:gd name="connsiteX2" fmla="*/ 361 w 360"/>
                <a:gd name="connsiteY2" fmla="*/ 0 h 1263"/>
              </a:gdLst>
              <a:ahLst/>
              <a:cxnLst>
                <a:cxn ang="0">
                  <a:pos x="connsiteX0" y="connsiteY0"/>
                </a:cxn>
                <a:cxn ang="0">
                  <a:pos x="connsiteX1" y="connsiteY1"/>
                </a:cxn>
                <a:cxn ang="0">
                  <a:pos x="connsiteX2" y="connsiteY2"/>
                </a:cxn>
              </a:cxnLst>
              <a:rect l="l" t="t" r="r" b="b"/>
              <a:pathLst>
                <a:path w="360" h="1263">
                  <a:moveTo>
                    <a:pt x="361" y="0"/>
                  </a:moveTo>
                  <a:cubicBezTo>
                    <a:pt x="181" y="361"/>
                    <a:pt x="181" y="722"/>
                    <a:pt x="0" y="1263"/>
                  </a:cubicBezTo>
                  <a:cubicBezTo>
                    <a:pt x="0" y="902"/>
                    <a:pt x="181" y="361"/>
                    <a:pt x="361" y="0"/>
                  </a:cubicBezTo>
                  <a:close/>
                </a:path>
              </a:pathLst>
            </a:custGeom>
            <a:solidFill>
              <a:srgbClr val="FFFFFF"/>
            </a:solidFill>
            <a:ln w="1804" cap="flat">
              <a:noFill/>
              <a:prstDash val="solid"/>
              <a:miter/>
            </a:ln>
          </p:spPr>
          <p:txBody>
            <a:bodyPr rtlCol="0" anchor="ctr"/>
            <a:lstStyle/>
            <a:p>
              <a:endParaRPr lang="en-US"/>
            </a:p>
          </p:txBody>
        </p:sp>
        <p:sp>
          <p:nvSpPr>
            <p:cNvPr id="11" name="Freeform 1028">
              <a:extLst>
                <a:ext uri="{FF2B5EF4-FFF2-40B4-BE49-F238E27FC236}">
                  <a16:creationId xmlns:a16="http://schemas.microsoft.com/office/drawing/2014/main" id="{E3E3DC1C-5521-2BC9-7F76-940FF4FB4695}"/>
                </a:ext>
              </a:extLst>
            </p:cNvPr>
            <p:cNvSpPr/>
            <p:nvPr/>
          </p:nvSpPr>
          <p:spPr>
            <a:xfrm>
              <a:off x="8280091" y="4098376"/>
              <a:ext cx="1804" cy="2166"/>
            </a:xfrm>
            <a:custGeom>
              <a:avLst/>
              <a:gdLst>
                <a:gd name="connsiteX0" fmla="*/ 0 w 1804"/>
                <a:gd name="connsiteY0" fmla="*/ 2166 h 2166"/>
                <a:gd name="connsiteX1" fmla="*/ 0 w 1804"/>
                <a:gd name="connsiteY1" fmla="*/ 0 h 2166"/>
                <a:gd name="connsiteX2" fmla="*/ 0 w 1804"/>
                <a:gd name="connsiteY2" fmla="*/ 2166 h 2166"/>
              </a:gdLst>
              <a:ahLst/>
              <a:cxnLst>
                <a:cxn ang="0">
                  <a:pos x="connsiteX0" y="connsiteY0"/>
                </a:cxn>
                <a:cxn ang="0">
                  <a:pos x="connsiteX1" y="connsiteY1"/>
                </a:cxn>
                <a:cxn ang="0">
                  <a:pos x="connsiteX2" y="connsiteY2"/>
                </a:cxn>
              </a:cxnLst>
              <a:rect l="l" t="t" r="r" b="b"/>
              <a:pathLst>
                <a:path w="1804" h="2166">
                  <a:moveTo>
                    <a:pt x="0" y="2166"/>
                  </a:moveTo>
                  <a:cubicBezTo>
                    <a:pt x="0" y="1444"/>
                    <a:pt x="0" y="722"/>
                    <a:pt x="0" y="0"/>
                  </a:cubicBezTo>
                  <a:cubicBezTo>
                    <a:pt x="0" y="722"/>
                    <a:pt x="0" y="1444"/>
                    <a:pt x="0" y="2166"/>
                  </a:cubicBezTo>
                  <a:close/>
                </a:path>
              </a:pathLst>
            </a:custGeom>
            <a:solidFill>
              <a:srgbClr val="FFFFFF"/>
            </a:solidFill>
            <a:ln w="1804" cap="flat">
              <a:noFill/>
              <a:prstDash val="solid"/>
              <a:miter/>
            </a:ln>
          </p:spPr>
          <p:txBody>
            <a:bodyPr rtlCol="0" anchor="ctr"/>
            <a:lstStyle/>
            <a:p>
              <a:endParaRPr lang="en-US"/>
            </a:p>
          </p:txBody>
        </p:sp>
        <p:sp>
          <p:nvSpPr>
            <p:cNvPr id="12" name="Freeform 1029">
              <a:extLst>
                <a:ext uri="{FF2B5EF4-FFF2-40B4-BE49-F238E27FC236}">
                  <a16:creationId xmlns:a16="http://schemas.microsoft.com/office/drawing/2014/main" id="{A17FAE86-6CF6-613D-A49D-637230B441AA}"/>
                </a:ext>
              </a:extLst>
            </p:cNvPr>
            <p:cNvSpPr/>
            <p:nvPr/>
          </p:nvSpPr>
          <p:spPr>
            <a:xfrm>
              <a:off x="9538715" y="3521041"/>
              <a:ext cx="31221" cy="9384"/>
            </a:xfrm>
            <a:custGeom>
              <a:avLst/>
              <a:gdLst>
                <a:gd name="connsiteX0" fmla="*/ 0 w 31221"/>
                <a:gd name="connsiteY0" fmla="*/ 0 h 9384"/>
                <a:gd name="connsiteX1" fmla="*/ 31222 w 31221"/>
                <a:gd name="connsiteY1" fmla="*/ 9385 h 9384"/>
                <a:gd name="connsiteX2" fmla="*/ 0 w 31221"/>
                <a:gd name="connsiteY2" fmla="*/ 0 h 9384"/>
              </a:gdLst>
              <a:ahLst/>
              <a:cxnLst>
                <a:cxn ang="0">
                  <a:pos x="connsiteX0" y="connsiteY0"/>
                </a:cxn>
                <a:cxn ang="0">
                  <a:pos x="connsiteX1" y="connsiteY1"/>
                </a:cxn>
                <a:cxn ang="0">
                  <a:pos x="connsiteX2" y="connsiteY2"/>
                </a:cxn>
              </a:cxnLst>
              <a:rect l="l" t="t" r="r" b="b"/>
              <a:pathLst>
                <a:path w="31221" h="9384">
                  <a:moveTo>
                    <a:pt x="0" y="0"/>
                  </a:moveTo>
                  <a:cubicBezTo>
                    <a:pt x="10828" y="3249"/>
                    <a:pt x="21296" y="6317"/>
                    <a:pt x="31222" y="9385"/>
                  </a:cubicBezTo>
                  <a:cubicBezTo>
                    <a:pt x="21296" y="6317"/>
                    <a:pt x="10828" y="3249"/>
                    <a:pt x="0" y="0"/>
                  </a:cubicBezTo>
                  <a:close/>
                </a:path>
              </a:pathLst>
            </a:custGeom>
            <a:solidFill>
              <a:srgbClr val="FFFFFF"/>
            </a:solidFill>
            <a:ln w="1804" cap="flat">
              <a:noFill/>
              <a:prstDash val="solid"/>
              <a:miter/>
            </a:ln>
          </p:spPr>
          <p:txBody>
            <a:bodyPr rtlCol="0" anchor="ctr"/>
            <a:lstStyle/>
            <a:p>
              <a:endParaRPr lang="en-US"/>
            </a:p>
          </p:txBody>
        </p:sp>
        <p:sp>
          <p:nvSpPr>
            <p:cNvPr id="13" name="Freeform 1030">
              <a:extLst>
                <a:ext uri="{FF2B5EF4-FFF2-40B4-BE49-F238E27FC236}">
                  <a16:creationId xmlns:a16="http://schemas.microsoft.com/office/drawing/2014/main" id="{16182B48-ED13-64BF-CE7B-18A07431D4FD}"/>
                </a:ext>
              </a:extLst>
            </p:cNvPr>
            <p:cNvSpPr/>
            <p:nvPr/>
          </p:nvSpPr>
          <p:spPr>
            <a:xfrm>
              <a:off x="8284423" y="4119853"/>
              <a:ext cx="902" cy="2165"/>
            </a:xfrm>
            <a:custGeom>
              <a:avLst/>
              <a:gdLst>
                <a:gd name="connsiteX0" fmla="*/ 902 w 902"/>
                <a:gd name="connsiteY0" fmla="*/ 2166 h 2165"/>
                <a:gd name="connsiteX1" fmla="*/ 0 w 902"/>
                <a:gd name="connsiteY1" fmla="*/ 0 h 2165"/>
                <a:gd name="connsiteX2" fmla="*/ 902 w 902"/>
                <a:gd name="connsiteY2" fmla="*/ 2166 h 2165"/>
              </a:gdLst>
              <a:ahLst/>
              <a:cxnLst>
                <a:cxn ang="0">
                  <a:pos x="connsiteX0" y="connsiteY0"/>
                </a:cxn>
                <a:cxn ang="0">
                  <a:pos x="connsiteX1" y="connsiteY1"/>
                </a:cxn>
                <a:cxn ang="0">
                  <a:pos x="connsiteX2" y="connsiteY2"/>
                </a:cxn>
              </a:cxnLst>
              <a:rect l="l" t="t" r="r" b="b"/>
              <a:pathLst>
                <a:path w="902" h="2165">
                  <a:moveTo>
                    <a:pt x="902" y="2166"/>
                  </a:moveTo>
                  <a:cubicBezTo>
                    <a:pt x="541" y="1444"/>
                    <a:pt x="361" y="722"/>
                    <a:pt x="0" y="0"/>
                  </a:cubicBezTo>
                  <a:cubicBezTo>
                    <a:pt x="180" y="722"/>
                    <a:pt x="541" y="1444"/>
                    <a:pt x="902" y="2166"/>
                  </a:cubicBezTo>
                  <a:close/>
                </a:path>
              </a:pathLst>
            </a:custGeom>
            <a:solidFill>
              <a:srgbClr val="FFFFFF"/>
            </a:solidFill>
            <a:ln w="1804" cap="flat">
              <a:noFill/>
              <a:prstDash val="solid"/>
              <a:miter/>
            </a:ln>
          </p:spPr>
          <p:txBody>
            <a:bodyPr rtlCol="0" anchor="ctr"/>
            <a:lstStyle/>
            <a:p>
              <a:endParaRPr lang="en-US"/>
            </a:p>
          </p:txBody>
        </p:sp>
        <p:sp>
          <p:nvSpPr>
            <p:cNvPr id="14" name="Freeform 1031">
              <a:extLst>
                <a:ext uri="{FF2B5EF4-FFF2-40B4-BE49-F238E27FC236}">
                  <a16:creationId xmlns:a16="http://schemas.microsoft.com/office/drawing/2014/main" id="{98B04D5B-3BCB-5FA2-56A9-A7F84674ECF3}"/>
                </a:ext>
              </a:extLst>
            </p:cNvPr>
            <p:cNvSpPr/>
            <p:nvPr/>
          </p:nvSpPr>
          <p:spPr>
            <a:xfrm>
              <a:off x="8280091" y="4096211"/>
              <a:ext cx="1804" cy="1985"/>
            </a:xfrm>
            <a:custGeom>
              <a:avLst/>
              <a:gdLst>
                <a:gd name="connsiteX0" fmla="*/ 0 w 1804"/>
                <a:gd name="connsiteY0" fmla="*/ 1985 h 1985"/>
                <a:gd name="connsiteX1" fmla="*/ 0 w 1804"/>
                <a:gd name="connsiteY1" fmla="*/ 0 h 1985"/>
                <a:gd name="connsiteX2" fmla="*/ 0 w 1804"/>
                <a:gd name="connsiteY2" fmla="*/ 1985 h 1985"/>
              </a:gdLst>
              <a:ahLst/>
              <a:cxnLst>
                <a:cxn ang="0">
                  <a:pos x="connsiteX0" y="connsiteY0"/>
                </a:cxn>
                <a:cxn ang="0">
                  <a:pos x="connsiteX1" y="connsiteY1"/>
                </a:cxn>
                <a:cxn ang="0">
                  <a:pos x="connsiteX2" y="connsiteY2"/>
                </a:cxn>
              </a:cxnLst>
              <a:rect l="l" t="t" r="r" b="b"/>
              <a:pathLst>
                <a:path w="1804" h="1985">
                  <a:moveTo>
                    <a:pt x="0" y="1985"/>
                  </a:moveTo>
                  <a:cubicBezTo>
                    <a:pt x="0" y="1263"/>
                    <a:pt x="0" y="722"/>
                    <a:pt x="0" y="0"/>
                  </a:cubicBezTo>
                  <a:cubicBezTo>
                    <a:pt x="0" y="722"/>
                    <a:pt x="0" y="1444"/>
                    <a:pt x="0" y="1985"/>
                  </a:cubicBezTo>
                  <a:close/>
                </a:path>
              </a:pathLst>
            </a:custGeom>
            <a:solidFill>
              <a:srgbClr val="FFFFFF"/>
            </a:solidFill>
            <a:ln w="1804" cap="flat">
              <a:noFill/>
              <a:prstDash val="solid"/>
              <a:miter/>
            </a:ln>
          </p:spPr>
          <p:txBody>
            <a:bodyPr rtlCol="0" anchor="ctr"/>
            <a:lstStyle/>
            <a:p>
              <a:endParaRPr lang="en-US"/>
            </a:p>
          </p:txBody>
        </p:sp>
        <p:sp>
          <p:nvSpPr>
            <p:cNvPr id="15" name="Freeform 1032">
              <a:extLst>
                <a:ext uri="{FF2B5EF4-FFF2-40B4-BE49-F238E27FC236}">
                  <a16:creationId xmlns:a16="http://schemas.microsoft.com/office/drawing/2014/main" id="{E11DC73C-7C72-B976-7D83-6B18E2395E88}"/>
                </a:ext>
              </a:extLst>
            </p:cNvPr>
            <p:cNvSpPr/>
            <p:nvPr/>
          </p:nvSpPr>
          <p:spPr>
            <a:xfrm>
              <a:off x="8282618" y="4114439"/>
              <a:ext cx="1624" cy="4872"/>
            </a:xfrm>
            <a:custGeom>
              <a:avLst/>
              <a:gdLst>
                <a:gd name="connsiteX0" fmla="*/ 1624 w 1624"/>
                <a:gd name="connsiteY0" fmla="*/ 4873 h 4872"/>
                <a:gd name="connsiteX1" fmla="*/ 0 w 1624"/>
                <a:gd name="connsiteY1" fmla="*/ 0 h 4872"/>
                <a:gd name="connsiteX2" fmla="*/ 1624 w 1624"/>
                <a:gd name="connsiteY2" fmla="*/ 4873 h 4872"/>
              </a:gdLst>
              <a:ahLst/>
              <a:cxnLst>
                <a:cxn ang="0">
                  <a:pos x="connsiteX0" y="connsiteY0"/>
                </a:cxn>
                <a:cxn ang="0">
                  <a:pos x="connsiteX1" y="connsiteY1"/>
                </a:cxn>
                <a:cxn ang="0">
                  <a:pos x="connsiteX2" y="connsiteY2"/>
                </a:cxn>
              </a:cxnLst>
              <a:rect l="l" t="t" r="r" b="b"/>
              <a:pathLst>
                <a:path w="1624" h="4872">
                  <a:moveTo>
                    <a:pt x="1624" y="4873"/>
                  </a:moveTo>
                  <a:cubicBezTo>
                    <a:pt x="902" y="3249"/>
                    <a:pt x="361" y="1624"/>
                    <a:pt x="0" y="0"/>
                  </a:cubicBezTo>
                  <a:cubicBezTo>
                    <a:pt x="361" y="1624"/>
                    <a:pt x="902" y="3068"/>
                    <a:pt x="1624" y="4873"/>
                  </a:cubicBezTo>
                  <a:close/>
                </a:path>
              </a:pathLst>
            </a:custGeom>
            <a:solidFill>
              <a:srgbClr val="FFFFFF"/>
            </a:solidFill>
            <a:ln w="1804" cap="flat">
              <a:noFill/>
              <a:prstDash val="solid"/>
              <a:miter/>
            </a:ln>
          </p:spPr>
          <p:txBody>
            <a:bodyPr rtlCol="0" anchor="ctr"/>
            <a:lstStyle/>
            <a:p>
              <a:endParaRPr lang="en-US"/>
            </a:p>
          </p:txBody>
        </p:sp>
        <p:sp>
          <p:nvSpPr>
            <p:cNvPr id="16" name="Freeform 1033">
              <a:extLst>
                <a:ext uri="{FF2B5EF4-FFF2-40B4-BE49-F238E27FC236}">
                  <a16:creationId xmlns:a16="http://schemas.microsoft.com/office/drawing/2014/main" id="{A4B24FEC-05F0-DABC-C078-267E203AB9EB}"/>
                </a:ext>
              </a:extLst>
            </p:cNvPr>
            <p:cNvSpPr/>
            <p:nvPr/>
          </p:nvSpPr>
          <p:spPr>
            <a:xfrm>
              <a:off x="8285506" y="4122560"/>
              <a:ext cx="1263" cy="2707"/>
            </a:xfrm>
            <a:custGeom>
              <a:avLst/>
              <a:gdLst>
                <a:gd name="connsiteX0" fmla="*/ 1263 w 1263"/>
                <a:gd name="connsiteY0" fmla="*/ 2707 h 2707"/>
                <a:gd name="connsiteX1" fmla="*/ 0 w 1263"/>
                <a:gd name="connsiteY1" fmla="*/ 0 h 2707"/>
                <a:gd name="connsiteX2" fmla="*/ 1263 w 1263"/>
                <a:gd name="connsiteY2" fmla="*/ 2707 h 2707"/>
              </a:gdLst>
              <a:ahLst/>
              <a:cxnLst>
                <a:cxn ang="0">
                  <a:pos x="connsiteX0" y="connsiteY0"/>
                </a:cxn>
                <a:cxn ang="0">
                  <a:pos x="connsiteX1" y="connsiteY1"/>
                </a:cxn>
                <a:cxn ang="0">
                  <a:pos x="connsiteX2" y="connsiteY2"/>
                </a:cxn>
              </a:cxnLst>
              <a:rect l="l" t="t" r="r" b="b"/>
              <a:pathLst>
                <a:path w="1263" h="2707">
                  <a:moveTo>
                    <a:pt x="1263" y="2707"/>
                  </a:moveTo>
                  <a:cubicBezTo>
                    <a:pt x="902" y="1805"/>
                    <a:pt x="361" y="902"/>
                    <a:pt x="0" y="0"/>
                  </a:cubicBezTo>
                  <a:cubicBezTo>
                    <a:pt x="361" y="902"/>
                    <a:pt x="722" y="1805"/>
                    <a:pt x="1263" y="2707"/>
                  </a:cubicBezTo>
                  <a:close/>
                </a:path>
              </a:pathLst>
            </a:custGeom>
            <a:solidFill>
              <a:srgbClr val="FFFFFF"/>
            </a:solidFill>
            <a:ln w="1804" cap="flat">
              <a:noFill/>
              <a:prstDash val="solid"/>
              <a:miter/>
            </a:ln>
          </p:spPr>
          <p:txBody>
            <a:bodyPr rtlCol="0" anchor="ctr"/>
            <a:lstStyle/>
            <a:p>
              <a:endParaRPr lang="en-US"/>
            </a:p>
          </p:txBody>
        </p:sp>
        <p:sp>
          <p:nvSpPr>
            <p:cNvPr id="17" name="Freeform 1034">
              <a:extLst>
                <a:ext uri="{FF2B5EF4-FFF2-40B4-BE49-F238E27FC236}">
                  <a16:creationId xmlns:a16="http://schemas.microsoft.com/office/drawing/2014/main" id="{8ED1E6E7-BA5A-A288-F4AA-1AA23B180BD3}"/>
                </a:ext>
              </a:extLst>
            </p:cNvPr>
            <p:cNvSpPr/>
            <p:nvPr/>
          </p:nvSpPr>
          <p:spPr>
            <a:xfrm>
              <a:off x="8286949" y="4125989"/>
              <a:ext cx="1083" cy="2346"/>
            </a:xfrm>
            <a:custGeom>
              <a:avLst/>
              <a:gdLst>
                <a:gd name="connsiteX0" fmla="*/ 1083 w 1083"/>
                <a:gd name="connsiteY0" fmla="*/ 2346 h 2346"/>
                <a:gd name="connsiteX1" fmla="*/ 0 w 1083"/>
                <a:gd name="connsiteY1" fmla="*/ 0 h 2346"/>
                <a:gd name="connsiteX2" fmla="*/ 1083 w 1083"/>
                <a:gd name="connsiteY2" fmla="*/ 2346 h 2346"/>
              </a:gdLst>
              <a:ahLst/>
              <a:cxnLst>
                <a:cxn ang="0">
                  <a:pos x="connsiteX0" y="connsiteY0"/>
                </a:cxn>
                <a:cxn ang="0">
                  <a:pos x="connsiteX1" y="connsiteY1"/>
                </a:cxn>
                <a:cxn ang="0">
                  <a:pos x="connsiteX2" y="connsiteY2"/>
                </a:cxn>
              </a:cxnLst>
              <a:rect l="l" t="t" r="r" b="b"/>
              <a:pathLst>
                <a:path w="1083" h="2346">
                  <a:moveTo>
                    <a:pt x="1083" y="2346"/>
                  </a:moveTo>
                  <a:cubicBezTo>
                    <a:pt x="722" y="1444"/>
                    <a:pt x="361" y="722"/>
                    <a:pt x="0" y="0"/>
                  </a:cubicBezTo>
                  <a:cubicBezTo>
                    <a:pt x="361" y="722"/>
                    <a:pt x="722" y="1444"/>
                    <a:pt x="1083" y="2346"/>
                  </a:cubicBezTo>
                  <a:close/>
                </a:path>
              </a:pathLst>
            </a:custGeom>
            <a:solidFill>
              <a:srgbClr val="FFFFFF"/>
            </a:solidFill>
            <a:ln w="1804" cap="flat">
              <a:noFill/>
              <a:prstDash val="solid"/>
              <a:miter/>
            </a:ln>
          </p:spPr>
          <p:txBody>
            <a:bodyPr rtlCol="0" anchor="ctr"/>
            <a:lstStyle/>
            <a:p>
              <a:endParaRPr lang="en-US"/>
            </a:p>
          </p:txBody>
        </p:sp>
        <p:sp>
          <p:nvSpPr>
            <p:cNvPr id="18" name="Freeform 1035">
              <a:extLst>
                <a:ext uri="{FF2B5EF4-FFF2-40B4-BE49-F238E27FC236}">
                  <a16:creationId xmlns:a16="http://schemas.microsoft.com/office/drawing/2014/main" id="{751B2889-58D5-43AC-7422-B49C937FD02E}"/>
                </a:ext>
              </a:extLst>
            </p:cNvPr>
            <p:cNvSpPr/>
            <p:nvPr/>
          </p:nvSpPr>
          <p:spPr>
            <a:xfrm>
              <a:off x="8288393" y="4129237"/>
              <a:ext cx="1624" cy="3067"/>
            </a:xfrm>
            <a:custGeom>
              <a:avLst/>
              <a:gdLst>
                <a:gd name="connsiteX0" fmla="*/ 1624 w 1624"/>
                <a:gd name="connsiteY0" fmla="*/ 3068 h 3067"/>
                <a:gd name="connsiteX1" fmla="*/ 0 w 1624"/>
                <a:gd name="connsiteY1" fmla="*/ 0 h 3067"/>
                <a:gd name="connsiteX2" fmla="*/ 1624 w 1624"/>
                <a:gd name="connsiteY2" fmla="*/ 3068 h 3067"/>
              </a:gdLst>
              <a:ahLst/>
              <a:cxnLst>
                <a:cxn ang="0">
                  <a:pos x="connsiteX0" y="connsiteY0"/>
                </a:cxn>
                <a:cxn ang="0">
                  <a:pos x="connsiteX1" y="connsiteY1"/>
                </a:cxn>
                <a:cxn ang="0">
                  <a:pos x="connsiteX2" y="connsiteY2"/>
                </a:cxn>
              </a:cxnLst>
              <a:rect l="l" t="t" r="r" b="b"/>
              <a:pathLst>
                <a:path w="1624" h="3067">
                  <a:moveTo>
                    <a:pt x="1624" y="3068"/>
                  </a:moveTo>
                  <a:cubicBezTo>
                    <a:pt x="1083" y="1985"/>
                    <a:pt x="542" y="902"/>
                    <a:pt x="0" y="0"/>
                  </a:cubicBezTo>
                  <a:cubicBezTo>
                    <a:pt x="542" y="902"/>
                    <a:pt x="1083" y="1985"/>
                    <a:pt x="1624" y="3068"/>
                  </a:cubicBezTo>
                  <a:close/>
                </a:path>
              </a:pathLst>
            </a:custGeom>
            <a:solidFill>
              <a:srgbClr val="FFFFFF"/>
            </a:solidFill>
            <a:ln w="1804" cap="flat">
              <a:noFill/>
              <a:prstDash val="solid"/>
              <a:miter/>
            </a:ln>
          </p:spPr>
          <p:txBody>
            <a:bodyPr rtlCol="0" anchor="ctr"/>
            <a:lstStyle/>
            <a:p>
              <a:endParaRPr lang="en-US"/>
            </a:p>
          </p:txBody>
        </p:sp>
        <p:sp>
          <p:nvSpPr>
            <p:cNvPr id="19" name="Freeform 1036">
              <a:extLst>
                <a:ext uri="{FF2B5EF4-FFF2-40B4-BE49-F238E27FC236}">
                  <a16:creationId xmlns:a16="http://schemas.microsoft.com/office/drawing/2014/main" id="{9D2D51C0-E8B4-3574-C163-2C81E765115C}"/>
                </a:ext>
              </a:extLst>
            </p:cNvPr>
            <p:cNvSpPr/>
            <p:nvPr/>
          </p:nvSpPr>
          <p:spPr>
            <a:xfrm>
              <a:off x="9116587" y="3890290"/>
              <a:ext cx="180" cy="541"/>
            </a:xfrm>
            <a:custGeom>
              <a:avLst/>
              <a:gdLst>
                <a:gd name="connsiteX0" fmla="*/ 181 w 180"/>
                <a:gd name="connsiteY0" fmla="*/ 0 h 541"/>
                <a:gd name="connsiteX1" fmla="*/ 0 w 180"/>
                <a:gd name="connsiteY1" fmla="*/ 541 h 541"/>
                <a:gd name="connsiteX2" fmla="*/ 181 w 180"/>
                <a:gd name="connsiteY2" fmla="*/ 0 h 541"/>
              </a:gdLst>
              <a:ahLst/>
              <a:cxnLst>
                <a:cxn ang="0">
                  <a:pos x="connsiteX0" y="connsiteY0"/>
                </a:cxn>
                <a:cxn ang="0">
                  <a:pos x="connsiteX1" y="connsiteY1"/>
                </a:cxn>
                <a:cxn ang="0">
                  <a:pos x="connsiteX2" y="connsiteY2"/>
                </a:cxn>
              </a:cxnLst>
              <a:rect l="l" t="t" r="r" b="b"/>
              <a:pathLst>
                <a:path w="180" h="541">
                  <a:moveTo>
                    <a:pt x="181" y="0"/>
                  </a:moveTo>
                  <a:cubicBezTo>
                    <a:pt x="181" y="180"/>
                    <a:pt x="0" y="361"/>
                    <a:pt x="0" y="541"/>
                  </a:cubicBezTo>
                  <a:cubicBezTo>
                    <a:pt x="0" y="361"/>
                    <a:pt x="181" y="180"/>
                    <a:pt x="181" y="0"/>
                  </a:cubicBezTo>
                  <a:close/>
                </a:path>
              </a:pathLst>
            </a:custGeom>
            <a:solidFill>
              <a:srgbClr val="FFFFFF"/>
            </a:solidFill>
            <a:ln w="1804" cap="flat">
              <a:noFill/>
              <a:prstDash val="solid"/>
              <a:miter/>
            </a:ln>
          </p:spPr>
          <p:txBody>
            <a:bodyPr rtlCol="0" anchor="ctr"/>
            <a:lstStyle/>
            <a:p>
              <a:endParaRPr lang="en-US"/>
            </a:p>
          </p:txBody>
        </p:sp>
        <p:sp>
          <p:nvSpPr>
            <p:cNvPr id="20" name="Freeform 1037">
              <a:extLst>
                <a:ext uri="{FF2B5EF4-FFF2-40B4-BE49-F238E27FC236}">
                  <a16:creationId xmlns:a16="http://schemas.microsoft.com/office/drawing/2014/main" id="{9FD22E2F-C38F-F6C9-09E1-CAAA192B3C8B}"/>
                </a:ext>
              </a:extLst>
            </p:cNvPr>
            <p:cNvSpPr/>
            <p:nvPr/>
          </p:nvSpPr>
          <p:spPr>
            <a:xfrm>
              <a:off x="9608919" y="3542337"/>
              <a:ext cx="2345" cy="721"/>
            </a:xfrm>
            <a:custGeom>
              <a:avLst/>
              <a:gdLst>
                <a:gd name="connsiteX0" fmla="*/ 0 w 2345"/>
                <a:gd name="connsiteY0" fmla="*/ 0 h 721"/>
                <a:gd name="connsiteX1" fmla="*/ 2346 w 2345"/>
                <a:gd name="connsiteY1" fmla="*/ 722 h 721"/>
                <a:gd name="connsiteX2" fmla="*/ 0 w 2345"/>
                <a:gd name="connsiteY2" fmla="*/ 0 h 721"/>
              </a:gdLst>
              <a:ahLst/>
              <a:cxnLst>
                <a:cxn ang="0">
                  <a:pos x="connsiteX0" y="connsiteY0"/>
                </a:cxn>
                <a:cxn ang="0">
                  <a:pos x="connsiteX1" y="connsiteY1"/>
                </a:cxn>
                <a:cxn ang="0">
                  <a:pos x="connsiteX2" y="connsiteY2"/>
                </a:cxn>
              </a:cxnLst>
              <a:rect l="l" t="t" r="r" b="b"/>
              <a:pathLst>
                <a:path w="2345" h="721">
                  <a:moveTo>
                    <a:pt x="0" y="0"/>
                  </a:moveTo>
                  <a:cubicBezTo>
                    <a:pt x="722" y="180"/>
                    <a:pt x="1443" y="541"/>
                    <a:pt x="2346" y="722"/>
                  </a:cubicBezTo>
                  <a:cubicBezTo>
                    <a:pt x="1624" y="361"/>
                    <a:pt x="902" y="180"/>
                    <a:pt x="0" y="0"/>
                  </a:cubicBezTo>
                  <a:close/>
                </a:path>
              </a:pathLst>
            </a:custGeom>
            <a:solidFill>
              <a:srgbClr val="FFFFFF"/>
            </a:solidFill>
            <a:ln w="1804" cap="flat">
              <a:noFill/>
              <a:prstDash val="solid"/>
              <a:miter/>
            </a:ln>
          </p:spPr>
          <p:txBody>
            <a:bodyPr rtlCol="0" anchor="ctr"/>
            <a:lstStyle/>
            <a:p>
              <a:endParaRPr lang="en-US"/>
            </a:p>
          </p:txBody>
        </p:sp>
        <p:sp>
          <p:nvSpPr>
            <p:cNvPr id="21" name="Freeform 1038">
              <a:extLst>
                <a:ext uri="{FF2B5EF4-FFF2-40B4-BE49-F238E27FC236}">
                  <a16:creationId xmlns:a16="http://schemas.microsoft.com/office/drawing/2014/main" id="{6E89532F-8393-9534-8264-E28181EB8A5E}"/>
                </a:ext>
              </a:extLst>
            </p:cNvPr>
            <p:cNvSpPr/>
            <p:nvPr/>
          </p:nvSpPr>
          <p:spPr>
            <a:xfrm>
              <a:off x="9590872" y="3536742"/>
              <a:ext cx="13535" cy="4150"/>
            </a:xfrm>
            <a:custGeom>
              <a:avLst/>
              <a:gdLst>
                <a:gd name="connsiteX0" fmla="*/ 0 w 13535"/>
                <a:gd name="connsiteY0" fmla="*/ 0 h 4150"/>
                <a:gd name="connsiteX1" fmla="*/ 13536 w 13535"/>
                <a:gd name="connsiteY1" fmla="*/ 4151 h 4150"/>
                <a:gd name="connsiteX2" fmla="*/ 0 w 13535"/>
                <a:gd name="connsiteY2" fmla="*/ 0 h 4150"/>
              </a:gdLst>
              <a:ahLst/>
              <a:cxnLst>
                <a:cxn ang="0">
                  <a:pos x="connsiteX0" y="connsiteY0"/>
                </a:cxn>
                <a:cxn ang="0">
                  <a:pos x="connsiteX1" y="connsiteY1"/>
                </a:cxn>
                <a:cxn ang="0">
                  <a:pos x="connsiteX2" y="connsiteY2"/>
                </a:cxn>
              </a:cxnLst>
              <a:rect l="l" t="t" r="r" b="b"/>
              <a:pathLst>
                <a:path w="13535" h="4150">
                  <a:moveTo>
                    <a:pt x="0" y="0"/>
                  </a:moveTo>
                  <a:cubicBezTo>
                    <a:pt x="4692" y="1444"/>
                    <a:pt x="9204" y="2888"/>
                    <a:pt x="13536" y="4151"/>
                  </a:cubicBezTo>
                  <a:cubicBezTo>
                    <a:pt x="9385" y="2888"/>
                    <a:pt x="4873" y="1444"/>
                    <a:pt x="0" y="0"/>
                  </a:cubicBezTo>
                  <a:close/>
                </a:path>
              </a:pathLst>
            </a:custGeom>
            <a:solidFill>
              <a:srgbClr val="FFFFFF"/>
            </a:solidFill>
            <a:ln w="1804" cap="flat">
              <a:noFill/>
              <a:prstDash val="solid"/>
              <a:miter/>
            </a:ln>
          </p:spPr>
          <p:txBody>
            <a:bodyPr rtlCol="0" anchor="ctr"/>
            <a:lstStyle/>
            <a:p>
              <a:endParaRPr lang="en-US"/>
            </a:p>
          </p:txBody>
        </p:sp>
        <p:sp>
          <p:nvSpPr>
            <p:cNvPr id="22" name="Freeform 1039">
              <a:extLst>
                <a:ext uri="{FF2B5EF4-FFF2-40B4-BE49-F238E27FC236}">
                  <a16:creationId xmlns:a16="http://schemas.microsoft.com/office/drawing/2014/main" id="{6D9C0B56-2CC4-87B8-56AB-7D668FDC34A7}"/>
                </a:ext>
              </a:extLst>
            </p:cNvPr>
            <p:cNvSpPr/>
            <p:nvPr/>
          </p:nvSpPr>
          <p:spPr>
            <a:xfrm>
              <a:off x="9534023" y="3519597"/>
              <a:ext cx="4331" cy="1263"/>
            </a:xfrm>
            <a:custGeom>
              <a:avLst/>
              <a:gdLst>
                <a:gd name="connsiteX0" fmla="*/ 0 w 4331"/>
                <a:gd name="connsiteY0" fmla="*/ 0 h 1263"/>
                <a:gd name="connsiteX1" fmla="*/ 4331 w 4331"/>
                <a:gd name="connsiteY1" fmla="*/ 1263 h 1263"/>
                <a:gd name="connsiteX2" fmla="*/ 0 w 4331"/>
                <a:gd name="connsiteY2" fmla="*/ 0 h 1263"/>
              </a:gdLst>
              <a:ahLst/>
              <a:cxnLst>
                <a:cxn ang="0">
                  <a:pos x="connsiteX0" y="connsiteY0"/>
                </a:cxn>
                <a:cxn ang="0">
                  <a:pos x="connsiteX1" y="connsiteY1"/>
                </a:cxn>
                <a:cxn ang="0">
                  <a:pos x="connsiteX2" y="connsiteY2"/>
                </a:cxn>
              </a:cxnLst>
              <a:rect l="l" t="t" r="r" b="b"/>
              <a:pathLst>
                <a:path w="4331" h="1263">
                  <a:moveTo>
                    <a:pt x="0" y="0"/>
                  </a:moveTo>
                  <a:cubicBezTo>
                    <a:pt x="1443" y="361"/>
                    <a:pt x="2888" y="902"/>
                    <a:pt x="4331" y="1263"/>
                  </a:cubicBezTo>
                  <a:cubicBezTo>
                    <a:pt x="2888" y="902"/>
                    <a:pt x="1443" y="542"/>
                    <a:pt x="0" y="0"/>
                  </a:cubicBezTo>
                  <a:close/>
                </a:path>
              </a:pathLst>
            </a:custGeom>
            <a:solidFill>
              <a:srgbClr val="FFFFFF"/>
            </a:solidFill>
            <a:ln w="1804" cap="flat">
              <a:noFill/>
              <a:prstDash val="solid"/>
              <a:miter/>
            </a:ln>
          </p:spPr>
          <p:txBody>
            <a:bodyPr rtlCol="0" anchor="ctr"/>
            <a:lstStyle/>
            <a:p>
              <a:endParaRPr lang="en-US"/>
            </a:p>
          </p:txBody>
        </p:sp>
        <p:sp>
          <p:nvSpPr>
            <p:cNvPr id="23" name="Freeform 1040">
              <a:extLst>
                <a:ext uri="{FF2B5EF4-FFF2-40B4-BE49-F238E27FC236}">
                  <a16:creationId xmlns:a16="http://schemas.microsoft.com/office/drawing/2014/main" id="{AF9D97B6-B6B0-3EAE-E738-819AA2C99F37}"/>
                </a:ext>
              </a:extLst>
            </p:cNvPr>
            <p:cNvSpPr/>
            <p:nvPr/>
          </p:nvSpPr>
          <p:spPr>
            <a:xfrm>
              <a:off x="9605490" y="3541254"/>
              <a:ext cx="2345" cy="721"/>
            </a:xfrm>
            <a:custGeom>
              <a:avLst/>
              <a:gdLst>
                <a:gd name="connsiteX0" fmla="*/ 0 w 2345"/>
                <a:gd name="connsiteY0" fmla="*/ 0 h 721"/>
                <a:gd name="connsiteX1" fmla="*/ 2346 w 2345"/>
                <a:gd name="connsiteY1" fmla="*/ 722 h 721"/>
                <a:gd name="connsiteX2" fmla="*/ 0 w 2345"/>
                <a:gd name="connsiteY2" fmla="*/ 0 h 721"/>
              </a:gdLst>
              <a:ahLst/>
              <a:cxnLst>
                <a:cxn ang="0">
                  <a:pos x="connsiteX0" y="connsiteY0"/>
                </a:cxn>
                <a:cxn ang="0">
                  <a:pos x="connsiteX1" y="connsiteY1"/>
                </a:cxn>
                <a:cxn ang="0">
                  <a:pos x="connsiteX2" y="connsiteY2"/>
                </a:cxn>
              </a:cxnLst>
              <a:rect l="l" t="t" r="r" b="b"/>
              <a:pathLst>
                <a:path w="2345" h="721">
                  <a:moveTo>
                    <a:pt x="0" y="0"/>
                  </a:moveTo>
                  <a:cubicBezTo>
                    <a:pt x="722" y="181"/>
                    <a:pt x="1624" y="542"/>
                    <a:pt x="2346" y="722"/>
                  </a:cubicBezTo>
                  <a:cubicBezTo>
                    <a:pt x="1443" y="361"/>
                    <a:pt x="722" y="181"/>
                    <a:pt x="0" y="0"/>
                  </a:cubicBezTo>
                  <a:close/>
                </a:path>
              </a:pathLst>
            </a:custGeom>
            <a:solidFill>
              <a:srgbClr val="FFFFFF"/>
            </a:solidFill>
            <a:ln w="1804" cap="flat">
              <a:noFill/>
              <a:prstDash val="solid"/>
              <a:miter/>
            </a:ln>
          </p:spPr>
          <p:txBody>
            <a:bodyPr rtlCol="0" anchor="ctr"/>
            <a:lstStyle/>
            <a:p>
              <a:endParaRPr lang="en-US"/>
            </a:p>
          </p:txBody>
        </p:sp>
        <p:sp>
          <p:nvSpPr>
            <p:cNvPr id="24" name="Freeform 1041">
              <a:extLst>
                <a:ext uri="{FF2B5EF4-FFF2-40B4-BE49-F238E27FC236}">
                  <a16:creationId xmlns:a16="http://schemas.microsoft.com/office/drawing/2014/main" id="{E2E55F0F-EC02-3EA4-E09D-6D379614A82E}"/>
                </a:ext>
              </a:extLst>
            </p:cNvPr>
            <p:cNvSpPr/>
            <p:nvPr/>
          </p:nvSpPr>
          <p:spPr>
            <a:xfrm>
              <a:off x="9529330" y="3518154"/>
              <a:ext cx="4331" cy="1263"/>
            </a:xfrm>
            <a:custGeom>
              <a:avLst/>
              <a:gdLst>
                <a:gd name="connsiteX0" fmla="*/ 0 w 4331"/>
                <a:gd name="connsiteY0" fmla="*/ 0 h 1263"/>
                <a:gd name="connsiteX1" fmla="*/ 4331 w 4331"/>
                <a:gd name="connsiteY1" fmla="*/ 1263 h 1263"/>
                <a:gd name="connsiteX2" fmla="*/ 0 w 4331"/>
                <a:gd name="connsiteY2" fmla="*/ 0 h 1263"/>
              </a:gdLst>
              <a:ahLst/>
              <a:cxnLst>
                <a:cxn ang="0">
                  <a:pos x="connsiteX0" y="connsiteY0"/>
                </a:cxn>
                <a:cxn ang="0">
                  <a:pos x="connsiteX1" y="connsiteY1"/>
                </a:cxn>
                <a:cxn ang="0">
                  <a:pos x="connsiteX2" y="connsiteY2"/>
                </a:cxn>
              </a:cxnLst>
              <a:rect l="l" t="t" r="r" b="b"/>
              <a:pathLst>
                <a:path w="4331" h="1263">
                  <a:moveTo>
                    <a:pt x="0" y="0"/>
                  </a:moveTo>
                  <a:cubicBezTo>
                    <a:pt x="1444" y="361"/>
                    <a:pt x="2888" y="902"/>
                    <a:pt x="4331" y="1263"/>
                  </a:cubicBezTo>
                  <a:cubicBezTo>
                    <a:pt x="2888" y="902"/>
                    <a:pt x="1444" y="541"/>
                    <a:pt x="0" y="0"/>
                  </a:cubicBezTo>
                  <a:close/>
                </a:path>
              </a:pathLst>
            </a:custGeom>
            <a:solidFill>
              <a:srgbClr val="FFFFFF"/>
            </a:solidFill>
            <a:ln w="1804" cap="flat">
              <a:noFill/>
              <a:prstDash val="solid"/>
              <a:miter/>
            </a:ln>
          </p:spPr>
          <p:txBody>
            <a:bodyPr rtlCol="0" anchor="ctr"/>
            <a:lstStyle/>
            <a:p>
              <a:endParaRPr lang="en-US"/>
            </a:p>
          </p:txBody>
        </p:sp>
        <p:sp>
          <p:nvSpPr>
            <p:cNvPr id="25" name="Freeform 1042">
              <a:extLst>
                <a:ext uri="{FF2B5EF4-FFF2-40B4-BE49-F238E27FC236}">
                  <a16:creationId xmlns:a16="http://schemas.microsoft.com/office/drawing/2014/main" id="{AE55BC13-0504-D9DB-2EE8-B27224DE1633}"/>
                </a:ext>
              </a:extLst>
            </p:cNvPr>
            <p:cNvSpPr/>
            <p:nvPr/>
          </p:nvSpPr>
          <p:spPr>
            <a:xfrm>
              <a:off x="9515073" y="3514003"/>
              <a:ext cx="3970" cy="1082"/>
            </a:xfrm>
            <a:custGeom>
              <a:avLst/>
              <a:gdLst>
                <a:gd name="connsiteX0" fmla="*/ 0 w 3970"/>
                <a:gd name="connsiteY0" fmla="*/ 0 h 1082"/>
                <a:gd name="connsiteX1" fmla="*/ 3971 w 3970"/>
                <a:gd name="connsiteY1" fmla="*/ 1083 h 1082"/>
                <a:gd name="connsiteX2" fmla="*/ 0 w 3970"/>
                <a:gd name="connsiteY2" fmla="*/ 0 h 1082"/>
              </a:gdLst>
              <a:ahLst/>
              <a:cxnLst>
                <a:cxn ang="0">
                  <a:pos x="connsiteX0" y="connsiteY0"/>
                </a:cxn>
                <a:cxn ang="0">
                  <a:pos x="connsiteX1" y="connsiteY1"/>
                </a:cxn>
                <a:cxn ang="0">
                  <a:pos x="connsiteX2" y="connsiteY2"/>
                </a:cxn>
              </a:cxnLst>
              <a:rect l="l" t="t" r="r" b="b"/>
              <a:pathLst>
                <a:path w="3970" h="1082">
                  <a:moveTo>
                    <a:pt x="0" y="0"/>
                  </a:moveTo>
                  <a:cubicBezTo>
                    <a:pt x="1264" y="361"/>
                    <a:pt x="2707" y="722"/>
                    <a:pt x="3971" y="1083"/>
                  </a:cubicBezTo>
                  <a:cubicBezTo>
                    <a:pt x="2707" y="722"/>
                    <a:pt x="1264" y="361"/>
                    <a:pt x="0" y="0"/>
                  </a:cubicBezTo>
                  <a:close/>
                </a:path>
              </a:pathLst>
            </a:custGeom>
            <a:solidFill>
              <a:srgbClr val="FFFFFF"/>
            </a:solidFill>
            <a:ln w="1804" cap="flat">
              <a:noFill/>
              <a:prstDash val="solid"/>
              <a:miter/>
            </a:ln>
          </p:spPr>
          <p:txBody>
            <a:bodyPr rtlCol="0" anchor="ctr"/>
            <a:lstStyle/>
            <a:p>
              <a:endParaRPr lang="en-US"/>
            </a:p>
          </p:txBody>
        </p:sp>
        <p:sp>
          <p:nvSpPr>
            <p:cNvPr id="26" name="Freeform 1043">
              <a:extLst>
                <a:ext uri="{FF2B5EF4-FFF2-40B4-BE49-F238E27FC236}">
                  <a16:creationId xmlns:a16="http://schemas.microsoft.com/office/drawing/2014/main" id="{E44EC852-6103-5676-A9EB-7F4ABB15BD18}"/>
                </a:ext>
              </a:extLst>
            </p:cNvPr>
            <p:cNvSpPr/>
            <p:nvPr/>
          </p:nvSpPr>
          <p:spPr>
            <a:xfrm>
              <a:off x="9612529" y="3543420"/>
              <a:ext cx="1985" cy="541"/>
            </a:xfrm>
            <a:custGeom>
              <a:avLst/>
              <a:gdLst>
                <a:gd name="connsiteX0" fmla="*/ 0 w 1985"/>
                <a:gd name="connsiteY0" fmla="*/ 0 h 541"/>
                <a:gd name="connsiteX1" fmla="*/ 1985 w 1985"/>
                <a:gd name="connsiteY1" fmla="*/ 541 h 541"/>
                <a:gd name="connsiteX2" fmla="*/ 0 w 1985"/>
                <a:gd name="connsiteY2" fmla="*/ 0 h 541"/>
              </a:gdLst>
              <a:ahLst/>
              <a:cxnLst>
                <a:cxn ang="0">
                  <a:pos x="connsiteX0" y="connsiteY0"/>
                </a:cxn>
                <a:cxn ang="0">
                  <a:pos x="connsiteX1" y="connsiteY1"/>
                </a:cxn>
                <a:cxn ang="0">
                  <a:pos x="connsiteX2" y="connsiteY2"/>
                </a:cxn>
              </a:cxnLst>
              <a:rect l="l" t="t" r="r" b="b"/>
              <a:pathLst>
                <a:path w="1985" h="541">
                  <a:moveTo>
                    <a:pt x="0" y="0"/>
                  </a:moveTo>
                  <a:cubicBezTo>
                    <a:pt x="722" y="180"/>
                    <a:pt x="1264" y="361"/>
                    <a:pt x="1985" y="541"/>
                  </a:cubicBezTo>
                  <a:cubicBezTo>
                    <a:pt x="1264" y="361"/>
                    <a:pt x="541" y="180"/>
                    <a:pt x="0" y="0"/>
                  </a:cubicBezTo>
                  <a:close/>
                </a:path>
              </a:pathLst>
            </a:custGeom>
            <a:solidFill>
              <a:srgbClr val="FFFFFF"/>
            </a:solidFill>
            <a:ln w="1804" cap="flat">
              <a:noFill/>
              <a:prstDash val="solid"/>
              <a:miter/>
            </a:ln>
          </p:spPr>
          <p:txBody>
            <a:bodyPr rtlCol="0" anchor="ctr"/>
            <a:lstStyle/>
            <a:p>
              <a:endParaRPr lang="en-US"/>
            </a:p>
          </p:txBody>
        </p:sp>
        <p:sp>
          <p:nvSpPr>
            <p:cNvPr id="27" name="Freeform 1044">
              <a:extLst>
                <a:ext uri="{FF2B5EF4-FFF2-40B4-BE49-F238E27FC236}">
                  <a16:creationId xmlns:a16="http://schemas.microsoft.com/office/drawing/2014/main" id="{1EB7B534-5C49-85C1-0D3E-C1A112409247}"/>
                </a:ext>
              </a:extLst>
            </p:cNvPr>
            <p:cNvSpPr/>
            <p:nvPr/>
          </p:nvSpPr>
          <p:spPr>
            <a:xfrm>
              <a:off x="9519765" y="3515446"/>
              <a:ext cx="3969" cy="1263"/>
            </a:xfrm>
            <a:custGeom>
              <a:avLst/>
              <a:gdLst>
                <a:gd name="connsiteX0" fmla="*/ 0 w 3969"/>
                <a:gd name="connsiteY0" fmla="*/ 0 h 1263"/>
                <a:gd name="connsiteX1" fmla="*/ 3970 w 3969"/>
                <a:gd name="connsiteY1" fmla="*/ 1263 h 1263"/>
                <a:gd name="connsiteX2" fmla="*/ 0 w 3969"/>
                <a:gd name="connsiteY2" fmla="*/ 0 h 1263"/>
              </a:gdLst>
              <a:ahLst/>
              <a:cxnLst>
                <a:cxn ang="0">
                  <a:pos x="connsiteX0" y="connsiteY0"/>
                </a:cxn>
                <a:cxn ang="0">
                  <a:pos x="connsiteX1" y="connsiteY1"/>
                </a:cxn>
                <a:cxn ang="0">
                  <a:pos x="connsiteX2" y="connsiteY2"/>
                </a:cxn>
              </a:cxnLst>
              <a:rect l="l" t="t" r="r" b="b"/>
              <a:pathLst>
                <a:path w="3969" h="1263">
                  <a:moveTo>
                    <a:pt x="0" y="0"/>
                  </a:moveTo>
                  <a:cubicBezTo>
                    <a:pt x="1263" y="361"/>
                    <a:pt x="2707" y="722"/>
                    <a:pt x="3970" y="1263"/>
                  </a:cubicBezTo>
                  <a:cubicBezTo>
                    <a:pt x="2707" y="722"/>
                    <a:pt x="1443" y="361"/>
                    <a:pt x="0" y="0"/>
                  </a:cubicBezTo>
                  <a:close/>
                </a:path>
              </a:pathLst>
            </a:custGeom>
            <a:solidFill>
              <a:srgbClr val="FFFFFF"/>
            </a:solidFill>
            <a:ln w="1804" cap="flat">
              <a:noFill/>
              <a:prstDash val="solid"/>
              <a:miter/>
            </a:ln>
          </p:spPr>
          <p:txBody>
            <a:bodyPr rtlCol="0" anchor="ctr"/>
            <a:lstStyle/>
            <a:p>
              <a:endParaRPr lang="en-US"/>
            </a:p>
          </p:txBody>
        </p:sp>
        <p:sp>
          <p:nvSpPr>
            <p:cNvPr id="28" name="Freeform 1045">
              <a:extLst>
                <a:ext uri="{FF2B5EF4-FFF2-40B4-BE49-F238E27FC236}">
                  <a16:creationId xmlns:a16="http://schemas.microsoft.com/office/drawing/2014/main" id="{722B4241-F591-BD6F-2E9F-1CF705814CFC}"/>
                </a:ext>
              </a:extLst>
            </p:cNvPr>
            <p:cNvSpPr/>
            <p:nvPr/>
          </p:nvSpPr>
          <p:spPr>
            <a:xfrm>
              <a:off x="9524818" y="3516890"/>
              <a:ext cx="4151" cy="1263"/>
            </a:xfrm>
            <a:custGeom>
              <a:avLst/>
              <a:gdLst>
                <a:gd name="connsiteX0" fmla="*/ 0 w 4151"/>
                <a:gd name="connsiteY0" fmla="*/ 0 h 1263"/>
                <a:gd name="connsiteX1" fmla="*/ 4151 w 4151"/>
                <a:gd name="connsiteY1" fmla="*/ 1263 h 1263"/>
                <a:gd name="connsiteX2" fmla="*/ 0 w 4151"/>
                <a:gd name="connsiteY2" fmla="*/ 0 h 1263"/>
              </a:gdLst>
              <a:ahLst/>
              <a:cxnLst>
                <a:cxn ang="0">
                  <a:pos x="connsiteX0" y="connsiteY0"/>
                </a:cxn>
                <a:cxn ang="0">
                  <a:pos x="connsiteX1" y="connsiteY1"/>
                </a:cxn>
                <a:cxn ang="0">
                  <a:pos x="connsiteX2" y="connsiteY2"/>
                </a:cxn>
              </a:cxnLst>
              <a:rect l="l" t="t" r="r" b="b"/>
              <a:pathLst>
                <a:path w="4151" h="1263">
                  <a:moveTo>
                    <a:pt x="0" y="0"/>
                  </a:moveTo>
                  <a:cubicBezTo>
                    <a:pt x="1444" y="361"/>
                    <a:pt x="2707" y="902"/>
                    <a:pt x="4151" y="1263"/>
                  </a:cubicBezTo>
                  <a:cubicBezTo>
                    <a:pt x="2707" y="722"/>
                    <a:pt x="1264" y="361"/>
                    <a:pt x="0" y="0"/>
                  </a:cubicBezTo>
                  <a:close/>
                </a:path>
              </a:pathLst>
            </a:custGeom>
            <a:solidFill>
              <a:srgbClr val="FFFFFF"/>
            </a:solidFill>
            <a:ln w="1804" cap="flat">
              <a:noFill/>
              <a:prstDash val="solid"/>
              <a:miter/>
            </a:ln>
          </p:spPr>
          <p:txBody>
            <a:bodyPr rtlCol="0" anchor="ctr"/>
            <a:lstStyle/>
            <a:p>
              <a:endParaRPr lang="en-US"/>
            </a:p>
          </p:txBody>
        </p:sp>
        <p:sp>
          <p:nvSpPr>
            <p:cNvPr id="29" name="Freeform 1046">
              <a:extLst>
                <a:ext uri="{FF2B5EF4-FFF2-40B4-BE49-F238E27FC236}">
                  <a16:creationId xmlns:a16="http://schemas.microsoft.com/office/drawing/2014/main" id="{7AFFC438-91D8-CCB2-037E-37B0A8D2839B}"/>
                </a:ext>
              </a:extLst>
            </p:cNvPr>
            <p:cNvSpPr/>
            <p:nvPr/>
          </p:nvSpPr>
          <p:spPr>
            <a:xfrm>
              <a:off x="9574449" y="3531689"/>
              <a:ext cx="3609" cy="1082"/>
            </a:xfrm>
            <a:custGeom>
              <a:avLst/>
              <a:gdLst>
                <a:gd name="connsiteX0" fmla="*/ 0 w 3609"/>
                <a:gd name="connsiteY0" fmla="*/ 0 h 1082"/>
                <a:gd name="connsiteX1" fmla="*/ 3609 w 3609"/>
                <a:gd name="connsiteY1" fmla="*/ 1083 h 1082"/>
                <a:gd name="connsiteX2" fmla="*/ 0 w 3609"/>
                <a:gd name="connsiteY2" fmla="*/ 0 h 1082"/>
              </a:gdLst>
              <a:ahLst/>
              <a:cxnLst>
                <a:cxn ang="0">
                  <a:pos x="connsiteX0" y="connsiteY0"/>
                </a:cxn>
                <a:cxn ang="0">
                  <a:pos x="connsiteX1" y="connsiteY1"/>
                </a:cxn>
                <a:cxn ang="0">
                  <a:pos x="connsiteX2" y="connsiteY2"/>
                </a:cxn>
              </a:cxnLst>
              <a:rect l="l" t="t" r="r" b="b"/>
              <a:pathLst>
                <a:path w="3609" h="1082">
                  <a:moveTo>
                    <a:pt x="0" y="0"/>
                  </a:moveTo>
                  <a:cubicBezTo>
                    <a:pt x="1264" y="361"/>
                    <a:pt x="2526" y="722"/>
                    <a:pt x="3609" y="1083"/>
                  </a:cubicBezTo>
                  <a:cubicBezTo>
                    <a:pt x="2526" y="902"/>
                    <a:pt x="1264" y="541"/>
                    <a:pt x="0" y="0"/>
                  </a:cubicBezTo>
                  <a:close/>
                </a:path>
              </a:pathLst>
            </a:custGeom>
            <a:solidFill>
              <a:srgbClr val="FFFFFF"/>
            </a:solidFill>
            <a:ln w="1804" cap="flat">
              <a:noFill/>
              <a:prstDash val="solid"/>
              <a:miter/>
            </a:ln>
          </p:spPr>
          <p:txBody>
            <a:bodyPr rtlCol="0" anchor="ctr"/>
            <a:lstStyle/>
            <a:p>
              <a:endParaRPr lang="en-US"/>
            </a:p>
          </p:txBody>
        </p:sp>
        <p:sp>
          <p:nvSpPr>
            <p:cNvPr id="30" name="Freeform 1047">
              <a:extLst>
                <a:ext uri="{FF2B5EF4-FFF2-40B4-BE49-F238E27FC236}">
                  <a16:creationId xmlns:a16="http://schemas.microsoft.com/office/drawing/2014/main" id="{A3787E2B-DA1E-37B3-1879-BBAF6017C55A}"/>
                </a:ext>
              </a:extLst>
            </p:cNvPr>
            <p:cNvSpPr/>
            <p:nvPr/>
          </p:nvSpPr>
          <p:spPr>
            <a:xfrm>
              <a:off x="9582931" y="3534396"/>
              <a:ext cx="3428" cy="1082"/>
            </a:xfrm>
            <a:custGeom>
              <a:avLst/>
              <a:gdLst>
                <a:gd name="connsiteX0" fmla="*/ 0 w 3428"/>
                <a:gd name="connsiteY0" fmla="*/ 0 h 1082"/>
                <a:gd name="connsiteX1" fmla="*/ 3429 w 3428"/>
                <a:gd name="connsiteY1" fmla="*/ 1083 h 1082"/>
                <a:gd name="connsiteX2" fmla="*/ 0 w 3428"/>
                <a:gd name="connsiteY2" fmla="*/ 0 h 1082"/>
              </a:gdLst>
              <a:ahLst/>
              <a:cxnLst>
                <a:cxn ang="0">
                  <a:pos x="connsiteX0" y="connsiteY0"/>
                </a:cxn>
                <a:cxn ang="0">
                  <a:pos x="connsiteX1" y="connsiteY1"/>
                </a:cxn>
                <a:cxn ang="0">
                  <a:pos x="connsiteX2" y="connsiteY2"/>
                </a:cxn>
              </a:cxnLst>
              <a:rect l="l" t="t" r="r" b="b"/>
              <a:pathLst>
                <a:path w="3428" h="1082">
                  <a:moveTo>
                    <a:pt x="0" y="0"/>
                  </a:moveTo>
                  <a:cubicBezTo>
                    <a:pt x="1083" y="361"/>
                    <a:pt x="2346" y="722"/>
                    <a:pt x="3429" y="1083"/>
                  </a:cubicBezTo>
                  <a:cubicBezTo>
                    <a:pt x="2346" y="722"/>
                    <a:pt x="1263" y="361"/>
                    <a:pt x="0" y="0"/>
                  </a:cubicBezTo>
                  <a:close/>
                </a:path>
              </a:pathLst>
            </a:custGeom>
            <a:solidFill>
              <a:srgbClr val="FFFFFF"/>
            </a:solidFill>
            <a:ln w="1804" cap="flat">
              <a:noFill/>
              <a:prstDash val="solid"/>
              <a:miter/>
            </a:ln>
          </p:spPr>
          <p:txBody>
            <a:bodyPr rtlCol="0" anchor="ctr"/>
            <a:lstStyle/>
            <a:p>
              <a:endParaRPr lang="en-US"/>
            </a:p>
          </p:txBody>
        </p:sp>
        <p:sp>
          <p:nvSpPr>
            <p:cNvPr id="31" name="Freeform 1048">
              <a:extLst>
                <a:ext uri="{FF2B5EF4-FFF2-40B4-BE49-F238E27FC236}">
                  <a16:creationId xmlns:a16="http://schemas.microsoft.com/office/drawing/2014/main" id="{8F464BC3-CDA2-DDB2-46F0-0C475497E4CB}"/>
                </a:ext>
              </a:extLst>
            </p:cNvPr>
            <p:cNvSpPr/>
            <p:nvPr/>
          </p:nvSpPr>
          <p:spPr>
            <a:xfrm>
              <a:off x="9570117" y="3530426"/>
              <a:ext cx="3790" cy="1083"/>
            </a:xfrm>
            <a:custGeom>
              <a:avLst/>
              <a:gdLst>
                <a:gd name="connsiteX0" fmla="*/ 0 w 3790"/>
                <a:gd name="connsiteY0" fmla="*/ 0 h 1083"/>
                <a:gd name="connsiteX1" fmla="*/ 3790 w 3790"/>
                <a:gd name="connsiteY1" fmla="*/ 1083 h 1083"/>
                <a:gd name="connsiteX2" fmla="*/ 0 w 3790"/>
                <a:gd name="connsiteY2" fmla="*/ 0 h 1083"/>
              </a:gdLst>
              <a:ahLst/>
              <a:cxnLst>
                <a:cxn ang="0">
                  <a:pos x="connsiteX0" y="connsiteY0"/>
                </a:cxn>
                <a:cxn ang="0">
                  <a:pos x="connsiteX1" y="connsiteY1"/>
                </a:cxn>
                <a:cxn ang="0">
                  <a:pos x="connsiteX2" y="connsiteY2"/>
                </a:cxn>
              </a:cxnLst>
              <a:rect l="l" t="t" r="r" b="b"/>
              <a:pathLst>
                <a:path w="3790" h="1083">
                  <a:moveTo>
                    <a:pt x="0" y="0"/>
                  </a:moveTo>
                  <a:cubicBezTo>
                    <a:pt x="1264" y="361"/>
                    <a:pt x="2526" y="722"/>
                    <a:pt x="3790" y="1083"/>
                  </a:cubicBezTo>
                  <a:cubicBezTo>
                    <a:pt x="2526" y="722"/>
                    <a:pt x="1264" y="361"/>
                    <a:pt x="0" y="0"/>
                  </a:cubicBezTo>
                  <a:close/>
                </a:path>
              </a:pathLst>
            </a:custGeom>
            <a:solidFill>
              <a:srgbClr val="FFFFFF"/>
            </a:solidFill>
            <a:ln w="1804" cap="flat">
              <a:noFill/>
              <a:prstDash val="solid"/>
              <a:miter/>
            </a:ln>
          </p:spPr>
          <p:txBody>
            <a:bodyPr rtlCol="0" anchor="ctr"/>
            <a:lstStyle/>
            <a:p>
              <a:endParaRPr lang="en-US"/>
            </a:p>
          </p:txBody>
        </p:sp>
        <p:sp>
          <p:nvSpPr>
            <p:cNvPr id="32" name="Freeform 1049">
              <a:extLst>
                <a:ext uri="{FF2B5EF4-FFF2-40B4-BE49-F238E27FC236}">
                  <a16:creationId xmlns:a16="http://schemas.microsoft.com/office/drawing/2014/main" id="{C486C147-0F08-5839-D256-FA19492084BA}"/>
                </a:ext>
              </a:extLst>
            </p:cNvPr>
            <p:cNvSpPr/>
            <p:nvPr/>
          </p:nvSpPr>
          <p:spPr>
            <a:xfrm>
              <a:off x="9587082" y="3535659"/>
              <a:ext cx="3428" cy="1082"/>
            </a:xfrm>
            <a:custGeom>
              <a:avLst/>
              <a:gdLst>
                <a:gd name="connsiteX0" fmla="*/ 0 w 3428"/>
                <a:gd name="connsiteY0" fmla="*/ 0 h 1082"/>
                <a:gd name="connsiteX1" fmla="*/ 3429 w 3428"/>
                <a:gd name="connsiteY1" fmla="*/ 1083 h 1082"/>
                <a:gd name="connsiteX2" fmla="*/ 0 w 3428"/>
                <a:gd name="connsiteY2" fmla="*/ 0 h 1082"/>
              </a:gdLst>
              <a:ahLst/>
              <a:cxnLst>
                <a:cxn ang="0">
                  <a:pos x="connsiteX0" y="connsiteY0"/>
                </a:cxn>
                <a:cxn ang="0">
                  <a:pos x="connsiteX1" y="connsiteY1"/>
                </a:cxn>
                <a:cxn ang="0">
                  <a:pos x="connsiteX2" y="connsiteY2"/>
                </a:cxn>
              </a:cxnLst>
              <a:rect l="l" t="t" r="r" b="b"/>
              <a:pathLst>
                <a:path w="3428" h="1082">
                  <a:moveTo>
                    <a:pt x="0" y="0"/>
                  </a:moveTo>
                  <a:cubicBezTo>
                    <a:pt x="1083" y="361"/>
                    <a:pt x="2166" y="722"/>
                    <a:pt x="3429" y="1083"/>
                  </a:cubicBezTo>
                  <a:cubicBezTo>
                    <a:pt x="2347" y="542"/>
                    <a:pt x="1083" y="361"/>
                    <a:pt x="0" y="0"/>
                  </a:cubicBezTo>
                  <a:close/>
                </a:path>
              </a:pathLst>
            </a:custGeom>
            <a:solidFill>
              <a:srgbClr val="FFFFFF"/>
            </a:solidFill>
            <a:ln w="1804" cap="flat">
              <a:noFill/>
              <a:prstDash val="solid"/>
              <a:miter/>
            </a:ln>
          </p:spPr>
          <p:txBody>
            <a:bodyPr rtlCol="0" anchor="ctr"/>
            <a:lstStyle/>
            <a:p>
              <a:endParaRPr lang="en-US"/>
            </a:p>
          </p:txBody>
        </p:sp>
        <p:sp>
          <p:nvSpPr>
            <p:cNvPr id="33" name="Freeform 1050">
              <a:extLst>
                <a:ext uri="{FF2B5EF4-FFF2-40B4-BE49-F238E27FC236}">
                  <a16:creationId xmlns:a16="http://schemas.microsoft.com/office/drawing/2014/main" id="{44A7F7E4-9A46-E6FA-C95A-446CCB3BF29A}"/>
                </a:ext>
              </a:extLst>
            </p:cNvPr>
            <p:cNvSpPr/>
            <p:nvPr/>
          </p:nvSpPr>
          <p:spPr>
            <a:xfrm>
              <a:off x="9619026" y="3545405"/>
              <a:ext cx="1624" cy="541"/>
            </a:xfrm>
            <a:custGeom>
              <a:avLst/>
              <a:gdLst>
                <a:gd name="connsiteX0" fmla="*/ 0 w 1624"/>
                <a:gd name="connsiteY0" fmla="*/ 0 h 541"/>
                <a:gd name="connsiteX1" fmla="*/ 1624 w 1624"/>
                <a:gd name="connsiteY1" fmla="*/ 542 h 541"/>
                <a:gd name="connsiteX2" fmla="*/ 0 w 1624"/>
                <a:gd name="connsiteY2" fmla="*/ 0 h 541"/>
              </a:gdLst>
              <a:ahLst/>
              <a:cxnLst>
                <a:cxn ang="0">
                  <a:pos x="connsiteX0" y="connsiteY0"/>
                </a:cxn>
                <a:cxn ang="0">
                  <a:pos x="connsiteX1" y="connsiteY1"/>
                </a:cxn>
                <a:cxn ang="0">
                  <a:pos x="connsiteX2" y="connsiteY2"/>
                </a:cxn>
              </a:cxnLst>
              <a:rect l="l" t="t" r="r" b="b"/>
              <a:pathLst>
                <a:path w="1624" h="541">
                  <a:moveTo>
                    <a:pt x="0" y="0"/>
                  </a:moveTo>
                  <a:cubicBezTo>
                    <a:pt x="541" y="180"/>
                    <a:pt x="1083" y="361"/>
                    <a:pt x="1624" y="542"/>
                  </a:cubicBezTo>
                  <a:cubicBezTo>
                    <a:pt x="1083" y="361"/>
                    <a:pt x="541" y="180"/>
                    <a:pt x="0" y="0"/>
                  </a:cubicBezTo>
                  <a:close/>
                </a:path>
              </a:pathLst>
            </a:custGeom>
            <a:solidFill>
              <a:srgbClr val="FFFFFF"/>
            </a:solidFill>
            <a:ln w="1804" cap="flat">
              <a:noFill/>
              <a:prstDash val="solid"/>
              <a:miter/>
            </a:ln>
          </p:spPr>
          <p:txBody>
            <a:bodyPr rtlCol="0" anchor="ctr"/>
            <a:lstStyle/>
            <a:p>
              <a:endParaRPr lang="en-US"/>
            </a:p>
          </p:txBody>
        </p:sp>
        <p:sp>
          <p:nvSpPr>
            <p:cNvPr id="34" name="Freeform 1051">
              <a:extLst>
                <a:ext uri="{FF2B5EF4-FFF2-40B4-BE49-F238E27FC236}">
                  <a16:creationId xmlns:a16="http://schemas.microsoft.com/office/drawing/2014/main" id="{05466B99-C7A2-24F4-DD52-98412837F455}"/>
                </a:ext>
              </a:extLst>
            </p:cNvPr>
            <p:cNvSpPr/>
            <p:nvPr/>
          </p:nvSpPr>
          <p:spPr>
            <a:xfrm>
              <a:off x="9578780" y="3533133"/>
              <a:ext cx="3609" cy="1083"/>
            </a:xfrm>
            <a:custGeom>
              <a:avLst/>
              <a:gdLst>
                <a:gd name="connsiteX0" fmla="*/ 0 w 3609"/>
                <a:gd name="connsiteY0" fmla="*/ 0 h 1083"/>
                <a:gd name="connsiteX1" fmla="*/ 3609 w 3609"/>
                <a:gd name="connsiteY1" fmla="*/ 1083 h 1083"/>
                <a:gd name="connsiteX2" fmla="*/ 0 w 3609"/>
                <a:gd name="connsiteY2" fmla="*/ 0 h 1083"/>
              </a:gdLst>
              <a:ahLst/>
              <a:cxnLst>
                <a:cxn ang="0">
                  <a:pos x="connsiteX0" y="connsiteY0"/>
                </a:cxn>
                <a:cxn ang="0">
                  <a:pos x="connsiteX1" y="connsiteY1"/>
                </a:cxn>
                <a:cxn ang="0">
                  <a:pos x="connsiteX2" y="connsiteY2"/>
                </a:cxn>
              </a:cxnLst>
              <a:rect l="l" t="t" r="r" b="b"/>
              <a:pathLst>
                <a:path w="3609" h="1083">
                  <a:moveTo>
                    <a:pt x="0" y="0"/>
                  </a:moveTo>
                  <a:cubicBezTo>
                    <a:pt x="1264" y="361"/>
                    <a:pt x="2347" y="722"/>
                    <a:pt x="3609" y="1083"/>
                  </a:cubicBezTo>
                  <a:cubicBezTo>
                    <a:pt x="2347" y="722"/>
                    <a:pt x="1083" y="361"/>
                    <a:pt x="0" y="0"/>
                  </a:cubicBezTo>
                  <a:close/>
                </a:path>
              </a:pathLst>
            </a:custGeom>
            <a:solidFill>
              <a:srgbClr val="FFFFFF"/>
            </a:solidFill>
            <a:ln w="1804" cap="flat">
              <a:noFill/>
              <a:prstDash val="solid"/>
              <a:miter/>
            </a:ln>
          </p:spPr>
          <p:txBody>
            <a:bodyPr rtlCol="0" anchor="ctr"/>
            <a:lstStyle/>
            <a:p>
              <a:endParaRPr lang="en-US"/>
            </a:p>
          </p:txBody>
        </p:sp>
        <p:sp>
          <p:nvSpPr>
            <p:cNvPr id="35" name="Freeform 1052">
              <a:extLst>
                <a:ext uri="{FF2B5EF4-FFF2-40B4-BE49-F238E27FC236}">
                  <a16:creationId xmlns:a16="http://schemas.microsoft.com/office/drawing/2014/main" id="{2E7E3E66-139E-D0A5-522B-78A5ACDEC490}"/>
                </a:ext>
              </a:extLst>
            </p:cNvPr>
            <p:cNvSpPr/>
            <p:nvPr/>
          </p:nvSpPr>
          <p:spPr>
            <a:xfrm>
              <a:off x="8280814" y="4107400"/>
              <a:ext cx="360" cy="1804"/>
            </a:xfrm>
            <a:custGeom>
              <a:avLst/>
              <a:gdLst>
                <a:gd name="connsiteX0" fmla="*/ 361 w 360"/>
                <a:gd name="connsiteY0" fmla="*/ 1805 h 1804"/>
                <a:gd name="connsiteX1" fmla="*/ 0 w 360"/>
                <a:gd name="connsiteY1" fmla="*/ 0 h 1804"/>
                <a:gd name="connsiteX2" fmla="*/ 361 w 360"/>
                <a:gd name="connsiteY2" fmla="*/ 1805 h 1804"/>
              </a:gdLst>
              <a:ahLst/>
              <a:cxnLst>
                <a:cxn ang="0">
                  <a:pos x="connsiteX0" y="connsiteY0"/>
                </a:cxn>
                <a:cxn ang="0">
                  <a:pos x="connsiteX1" y="connsiteY1"/>
                </a:cxn>
                <a:cxn ang="0">
                  <a:pos x="connsiteX2" y="connsiteY2"/>
                </a:cxn>
              </a:cxnLst>
              <a:rect l="l" t="t" r="r" b="b"/>
              <a:pathLst>
                <a:path w="360" h="1804">
                  <a:moveTo>
                    <a:pt x="361" y="1805"/>
                  </a:moveTo>
                  <a:cubicBezTo>
                    <a:pt x="180" y="1264"/>
                    <a:pt x="180" y="542"/>
                    <a:pt x="0" y="0"/>
                  </a:cubicBezTo>
                  <a:cubicBezTo>
                    <a:pt x="180" y="722"/>
                    <a:pt x="180" y="1264"/>
                    <a:pt x="361" y="1805"/>
                  </a:cubicBezTo>
                  <a:close/>
                </a:path>
              </a:pathLst>
            </a:custGeom>
            <a:solidFill>
              <a:srgbClr val="FFFFFF"/>
            </a:solidFill>
            <a:ln w="1804" cap="flat">
              <a:noFill/>
              <a:prstDash val="solid"/>
              <a:miter/>
            </a:ln>
          </p:spPr>
          <p:txBody>
            <a:bodyPr rtlCol="0" anchor="ctr"/>
            <a:lstStyle/>
            <a:p>
              <a:endParaRPr lang="en-US"/>
            </a:p>
          </p:txBody>
        </p:sp>
        <p:sp>
          <p:nvSpPr>
            <p:cNvPr id="36" name="Freeform 1053">
              <a:extLst>
                <a:ext uri="{FF2B5EF4-FFF2-40B4-BE49-F238E27FC236}">
                  <a16:creationId xmlns:a16="http://schemas.microsoft.com/office/drawing/2014/main" id="{2A6A4187-508B-62B8-F65E-7C0A7400720C}"/>
                </a:ext>
              </a:extLst>
            </p:cNvPr>
            <p:cNvSpPr/>
            <p:nvPr/>
          </p:nvSpPr>
          <p:spPr>
            <a:xfrm>
              <a:off x="9615777" y="3544503"/>
              <a:ext cx="1804" cy="541"/>
            </a:xfrm>
            <a:custGeom>
              <a:avLst/>
              <a:gdLst>
                <a:gd name="connsiteX0" fmla="*/ 0 w 1804"/>
                <a:gd name="connsiteY0" fmla="*/ 0 h 541"/>
                <a:gd name="connsiteX1" fmla="*/ 1805 w 1804"/>
                <a:gd name="connsiteY1" fmla="*/ 542 h 541"/>
                <a:gd name="connsiteX2" fmla="*/ 0 w 1804"/>
                <a:gd name="connsiteY2" fmla="*/ 0 h 541"/>
              </a:gdLst>
              <a:ahLst/>
              <a:cxnLst>
                <a:cxn ang="0">
                  <a:pos x="connsiteX0" y="connsiteY0"/>
                </a:cxn>
                <a:cxn ang="0">
                  <a:pos x="connsiteX1" y="connsiteY1"/>
                </a:cxn>
                <a:cxn ang="0">
                  <a:pos x="connsiteX2" y="connsiteY2"/>
                </a:cxn>
              </a:cxnLst>
              <a:rect l="l" t="t" r="r" b="b"/>
              <a:pathLst>
                <a:path w="1804" h="541">
                  <a:moveTo>
                    <a:pt x="0" y="0"/>
                  </a:moveTo>
                  <a:cubicBezTo>
                    <a:pt x="542" y="180"/>
                    <a:pt x="1264" y="361"/>
                    <a:pt x="1805" y="542"/>
                  </a:cubicBezTo>
                  <a:cubicBezTo>
                    <a:pt x="1264" y="361"/>
                    <a:pt x="723" y="180"/>
                    <a:pt x="0" y="0"/>
                  </a:cubicBezTo>
                  <a:close/>
                </a:path>
              </a:pathLst>
            </a:custGeom>
            <a:solidFill>
              <a:srgbClr val="FFFFFF"/>
            </a:solidFill>
            <a:ln w="1804" cap="flat">
              <a:noFill/>
              <a:prstDash val="solid"/>
              <a:miter/>
            </a:ln>
          </p:spPr>
          <p:txBody>
            <a:bodyPr rtlCol="0" anchor="ctr"/>
            <a:lstStyle/>
            <a:p>
              <a:endParaRPr lang="en-US"/>
            </a:p>
          </p:txBody>
        </p:sp>
        <p:sp>
          <p:nvSpPr>
            <p:cNvPr id="37" name="Freeform 1054">
              <a:extLst>
                <a:ext uri="{FF2B5EF4-FFF2-40B4-BE49-F238E27FC236}">
                  <a16:creationId xmlns:a16="http://schemas.microsoft.com/office/drawing/2014/main" id="{BE520EA5-DE95-F77A-B41D-C9CBBA1862E0}"/>
                </a:ext>
              </a:extLst>
            </p:cNvPr>
            <p:cNvSpPr/>
            <p:nvPr/>
          </p:nvSpPr>
          <p:spPr>
            <a:xfrm>
              <a:off x="8280272" y="4102888"/>
              <a:ext cx="541" cy="4150"/>
            </a:xfrm>
            <a:custGeom>
              <a:avLst/>
              <a:gdLst>
                <a:gd name="connsiteX0" fmla="*/ 542 w 541"/>
                <a:gd name="connsiteY0" fmla="*/ 4151 h 4150"/>
                <a:gd name="connsiteX1" fmla="*/ 0 w 541"/>
                <a:gd name="connsiteY1" fmla="*/ 0 h 4150"/>
                <a:gd name="connsiteX2" fmla="*/ 542 w 541"/>
                <a:gd name="connsiteY2" fmla="*/ 4151 h 4150"/>
              </a:gdLst>
              <a:ahLst/>
              <a:cxnLst>
                <a:cxn ang="0">
                  <a:pos x="connsiteX0" y="connsiteY0"/>
                </a:cxn>
                <a:cxn ang="0">
                  <a:pos x="connsiteX1" y="connsiteY1"/>
                </a:cxn>
                <a:cxn ang="0">
                  <a:pos x="connsiteX2" y="connsiteY2"/>
                </a:cxn>
              </a:cxnLst>
              <a:rect l="l" t="t" r="r" b="b"/>
              <a:pathLst>
                <a:path w="541" h="4150">
                  <a:moveTo>
                    <a:pt x="542" y="4151"/>
                  </a:moveTo>
                  <a:cubicBezTo>
                    <a:pt x="361" y="2707"/>
                    <a:pt x="180" y="1444"/>
                    <a:pt x="0" y="0"/>
                  </a:cubicBezTo>
                  <a:cubicBezTo>
                    <a:pt x="180" y="1444"/>
                    <a:pt x="361" y="2888"/>
                    <a:pt x="542" y="4151"/>
                  </a:cubicBezTo>
                  <a:close/>
                </a:path>
              </a:pathLst>
            </a:custGeom>
            <a:solidFill>
              <a:srgbClr val="FFFFFF"/>
            </a:solidFill>
            <a:ln w="1804" cap="flat">
              <a:noFill/>
              <a:prstDash val="solid"/>
              <a:miter/>
            </a:ln>
          </p:spPr>
          <p:txBody>
            <a:bodyPr rtlCol="0" anchor="ctr"/>
            <a:lstStyle/>
            <a:p>
              <a:endParaRPr lang="en-US"/>
            </a:p>
          </p:txBody>
        </p:sp>
        <p:sp>
          <p:nvSpPr>
            <p:cNvPr id="38" name="Freeform 1055">
              <a:extLst>
                <a:ext uri="{FF2B5EF4-FFF2-40B4-BE49-F238E27FC236}">
                  <a16:creationId xmlns:a16="http://schemas.microsoft.com/office/drawing/2014/main" id="{B8744769-A681-1480-9BF8-290735FECD97}"/>
                </a:ext>
              </a:extLst>
            </p:cNvPr>
            <p:cNvSpPr/>
            <p:nvPr/>
          </p:nvSpPr>
          <p:spPr>
            <a:xfrm>
              <a:off x="8259197" y="3472465"/>
              <a:ext cx="1312017" cy="625497"/>
            </a:xfrm>
            <a:custGeom>
              <a:avLst/>
              <a:gdLst>
                <a:gd name="connsiteX0" fmla="*/ 1118897 w 1312017"/>
                <a:gd name="connsiteY0" fmla="*/ 333905 h 625497"/>
                <a:gd name="connsiteX1" fmla="*/ 1185130 w 1312017"/>
                <a:gd name="connsiteY1" fmla="*/ 315497 h 625497"/>
                <a:gd name="connsiteX2" fmla="*/ 1259485 w 1312017"/>
                <a:gd name="connsiteY2" fmla="*/ 274169 h 625497"/>
                <a:gd name="connsiteX3" fmla="*/ 1305145 w 1312017"/>
                <a:gd name="connsiteY3" fmla="*/ 203242 h 625497"/>
                <a:gd name="connsiteX4" fmla="*/ 1255515 w 1312017"/>
                <a:gd name="connsiteY4" fmla="*/ 41538 h 625497"/>
                <a:gd name="connsiteX5" fmla="*/ 1107707 w 1312017"/>
                <a:gd name="connsiteY5" fmla="*/ 751 h 625497"/>
                <a:gd name="connsiteX6" fmla="*/ 1087855 w 1312017"/>
                <a:gd name="connsiteY6" fmla="*/ 27100 h 625497"/>
                <a:gd name="connsiteX7" fmla="*/ 1105542 w 1312017"/>
                <a:gd name="connsiteY7" fmla="*/ 86295 h 625497"/>
                <a:gd name="connsiteX8" fmla="*/ 1090743 w 1312017"/>
                <a:gd name="connsiteY8" fmla="*/ 115171 h 625497"/>
                <a:gd name="connsiteX9" fmla="*/ 1019636 w 1312017"/>
                <a:gd name="connsiteY9" fmla="*/ 131233 h 625497"/>
                <a:gd name="connsiteX10" fmla="*/ 875979 w 1312017"/>
                <a:gd name="connsiteY10" fmla="*/ 169494 h 625497"/>
                <a:gd name="connsiteX11" fmla="*/ 281679 w 1312017"/>
                <a:gd name="connsiteY11" fmla="*/ 356465 h 625497"/>
                <a:gd name="connsiteX12" fmla="*/ 53380 w 1312017"/>
                <a:gd name="connsiteY12" fmla="*/ 426488 h 625497"/>
                <a:gd name="connsiteX13" fmla="*/ 15119 w 1312017"/>
                <a:gd name="connsiteY13" fmla="*/ 443633 h 625497"/>
                <a:gd name="connsiteX14" fmla="*/ 16563 w 1312017"/>
                <a:gd name="connsiteY14" fmla="*/ 494888 h 625497"/>
                <a:gd name="connsiteX15" fmla="*/ 34971 w 1312017"/>
                <a:gd name="connsiteY15" fmla="*/ 537660 h 625497"/>
                <a:gd name="connsiteX16" fmla="*/ 22519 w 1312017"/>
                <a:gd name="connsiteY16" fmla="*/ 597758 h 625497"/>
                <a:gd name="connsiteX17" fmla="*/ 21075 w 1312017"/>
                <a:gd name="connsiteY17" fmla="*/ 623746 h 625497"/>
                <a:gd name="connsiteX18" fmla="*/ 21255 w 1312017"/>
                <a:gd name="connsiteY18" fmla="*/ 619054 h 625497"/>
                <a:gd name="connsiteX19" fmla="*/ 52477 w 1312017"/>
                <a:gd name="connsiteY19" fmla="*/ 624107 h 625497"/>
                <a:gd name="connsiteX20" fmla="*/ 206241 w 1312017"/>
                <a:gd name="connsiteY20" fmla="*/ 606782 h 625497"/>
                <a:gd name="connsiteX21" fmla="*/ 400611 w 1312017"/>
                <a:gd name="connsiteY21" fmla="*/ 551917 h 625497"/>
                <a:gd name="connsiteX22" fmla="*/ 607795 w 1312017"/>
                <a:gd name="connsiteY22" fmla="*/ 485684 h 625497"/>
                <a:gd name="connsiteX23" fmla="*/ 716620 w 1312017"/>
                <a:gd name="connsiteY23" fmla="*/ 458613 h 625497"/>
                <a:gd name="connsiteX24" fmla="*/ 823461 w 1312017"/>
                <a:gd name="connsiteY24" fmla="*/ 426127 h 625497"/>
                <a:gd name="connsiteX25" fmla="*/ 859375 w 1312017"/>
                <a:gd name="connsiteY25" fmla="*/ 414216 h 625497"/>
                <a:gd name="connsiteX26" fmla="*/ 859375 w 1312017"/>
                <a:gd name="connsiteY26" fmla="*/ 414216 h 625497"/>
                <a:gd name="connsiteX27" fmla="*/ 885544 w 1312017"/>
                <a:gd name="connsiteY27" fmla="*/ 393100 h 625497"/>
                <a:gd name="connsiteX28" fmla="*/ 907742 w 1312017"/>
                <a:gd name="connsiteY28" fmla="*/ 397974 h 625497"/>
                <a:gd name="connsiteX29" fmla="*/ 1038586 w 1312017"/>
                <a:gd name="connsiteY29" fmla="*/ 355382 h 625497"/>
                <a:gd name="connsiteX30" fmla="*/ 1118897 w 1312017"/>
                <a:gd name="connsiteY30" fmla="*/ 333905 h 625497"/>
                <a:gd name="connsiteX31" fmla="*/ 1215089 w 1312017"/>
                <a:gd name="connsiteY31" fmla="*/ 179059 h 625497"/>
                <a:gd name="connsiteX32" fmla="*/ 1211841 w 1312017"/>
                <a:gd name="connsiteY32" fmla="*/ 186278 h 625497"/>
                <a:gd name="connsiteX33" fmla="*/ 1215089 w 1312017"/>
                <a:gd name="connsiteY33" fmla="*/ 179059 h 6254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312017" h="625497">
                  <a:moveTo>
                    <a:pt x="1118897" y="333905"/>
                  </a:moveTo>
                  <a:cubicBezTo>
                    <a:pt x="1141095" y="328671"/>
                    <a:pt x="1163473" y="323257"/>
                    <a:pt x="1185130" y="315497"/>
                  </a:cubicBezTo>
                  <a:cubicBezTo>
                    <a:pt x="1212562" y="305571"/>
                    <a:pt x="1237107" y="292938"/>
                    <a:pt x="1259485" y="274169"/>
                  </a:cubicBezTo>
                  <a:cubicBezTo>
                    <a:pt x="1281323" y="255940"/>
                    <a:pt x="1296844" y="230313"/>
                    <a:pt x="1305145" y="203242"/>
                  </a:cubicBezTo>
                  <a:cubicBezTo>
                    <a:pt x="1325358" y="138091"/>
                    <a:pt x="1298649" y="84671"/>
                    <a:pt x="1255515" y="41538"/>
                  </a:cubicBezTo>
                  <a:cubicBezTo>
                    <a:pt x="1195056" y="23671"/>
                    <a:pt x="1131530" y="5804"/>
                    <a:pt x="1107707" y="751"/>
                  </a:cubicBezTo>
                  <a:cubicBezTo>
                    <a:pt x="1089660" y="-3039"/>
                    <a:pt x="1083524" y="7789"/>
                    <a:pt x="1087855" y="27100"/>
                  </a:cubicBezTo>
                  <a:cubicBezTo>
                    <a:pt x="1092367" y="47133"/>
                    <a:pt x="1098503" y="66985"/>
                    <a:pt x="1105542" y="86295"/>
                  </a:cubicBezTo>
                  <a:cubicBezTo>
                    <a:pt x="1112038" y="104343"/>
                    <a:pt x="1109151" y="111201"/>
                    <a:pt x="1090743" y="115171"/>
                  </a:cubicBezTo>
                  <a:cubicBezTo>
                    <a:pt x="1067100" y="120405"/>
                    <a:pt x="1043458" y="126361"/>
                    <a:pt x="1019636" y="131233"/>
                  </a:cubicBezTo>
                  <a:cubicBezTo>
                    <a:pt x="971088" y="141340"/>
                    <a:pt x="923985" y="157583"/>
                    <a:pt x="875979" y="169494"/>
                  </a:cubicBezTo>
                  <a:cubicBezTo>
                    <a:pt x="858834" y="173645"/>
                    <a:pt x="326797" y="344373"/>
                    <a:pt x="281679" y="356465"/>
                  </a:cubicBezTo>
                  <a:cubicBezTo>
                    <a:pt x="204617" y="377039"/>
                    <a:pt x="129901" y="404290"/>
                    <a:pt x="53380" y="426488"/>
                  </a:cubicBezTo>
                  <a:cubicBezTo>
                    <a:pt x="40025" y="430278"/>
                    <a:pt x="26309" y="434429"/>
                    <a:pt x="15119" y="443633"/>
                  </a:cubicBezTo>
                  <a:cubicBezTo>
                    <a:pt x="-5274" y="460237"/>
                    <a:pt x="-5274" y="480630"/>
                    <a:pt x="16563" y="494888"/>
                  </a:cubicBezTo>
                  <a:cubicBezTo>
                    <a:pt x="32625" y="505355"/>
                    <a:pt x="40025" y="518349"/>
                    <a:pt x="34971" y="537660"/>
                  </a:cubicBezTo>
                  <a:cubicBezTo>
                    <a:pt x="31723" y="550293"/>
                    <a:pt x="26309" y="579711"/>
                    <a:pt x="22519" y="597758"/>
                  </a:cubicBezTo>
                  <a:cubicBezTo>
                    <a:pt x="22158" y="609308"/>
                    <a:pt x="21255" y="617069"/>
                    <a:pt x="21075" y="623746"/>
                  </a:cubicBezTo>
                  <a:cubicBezTo>
                    <a:pt x="21075" y="622302"/>
                    <a:pt x="21255" y="620678"/>
                    <a:pt x="21255" y="619054"/>
                  </a:cubicBezTo>
                  <a:cubicBezTo>
                    <a:pt x="31543" y="621400"/>
                    <a:pt x="42010" y="623024"/>
                    <a:pt x="52477" y="624107"/>
                  </a:cubicBezTo>
                  <a:cubicBezTo>
                    <a:pt x="103732" y="629521"/>
                    <a:pt x="156611" y="618152"/>
                    <a:pt x="206241" y="606782"/>
                  </a:cubicBezTo>
                  <a:cubicBezTo>
                    <a:pt x="272114" y="591622"/>
                    <a:pt x="336543" y="573213"/>
                    <a:pt x="400611" y="551917"/>
                  </a:cubicBezTo>
                  <a:cubicBezTo>
                    <a:pt x="469372" y="528997"/>
                    <a:pt x="537771" y="504633"/>
                    <a:pt x="607795" y="485684"/>
                  </a:cubicBezTo>
                  <a:cubicBezTo>
                    <a:pt x="643890" y="475938"/>
                    <a:pt x="680526" y="468539"/>
                    <a:pt x="716620" y="458613"/>
                  </a:cubicBezTo>
                  <a:cubicBezTo>
                    <a:pt x="752535" y="448867"/>
                    <a:pt x="788088" y="437678"/>
                    <a:pt x="823461" y="426127"/>
                  </a:cubicBezTo>
                  <a:cubicBezTo>
                    <a:pt x="835372" y="422157"/>
                    <a:pt x="847464" y="418187"/>
                    <a:pt x="859375" y="414216"/>
                  </a:cubicBezTo>
                  <a:lnTo>
                    <a:pt x="859375" y="414216"/>
                  </a:lnTo>
                  <a:cubicBezTo>
                    <a:pt x="865692" y="403027"/>
                    <a:pt x="875257" y="394905"/>
                    <a:pt x="885544" y="393100"/>
                  </a:cubicBezTo>
                  <a:cubicBezTo>
                    <a:pt x="894748" y="391476"/>
                    <a:pt x="901967" y="393642"/>
                    <a:pt x="907742" y="397974"/>
                  </a:cubicBezTo>
                  <a:cubicBezTo>
                    <a:pt x="951236" y="383355"/>
                    <a:pt x="994730" y="368737"/>
                    <a:pt x="1038586" y="355382"/>
                  </a:cubicBezTo>
                  <a:cubicBezTo>
                    <a:pt x="1065296" y="347260"/>
                    <a:pt x="1091826" y="340222"/>
                    <a:pt x="1118897" y="333905"/>
                  </a:cubicBezTo>
                  <a:close/>
                  <a:moveTo>
                    <a:pt x="1215089" y="179059"/>
                  </a:moveTo>
                  <a:cubicBezTo>
                    <a:pt x="1214186" y="182488"/>
                    <a:pt x="1213103" y="185736"/>
                    <a:pt x="1211841" y="186278"/>
                  </a:cubicBezTo>
                  <a:cubicBezTo>
                    <a:pt x="1211479" y="186458"/>
                    <a:pt x="1214728" y="179781"/>
                    <a:pt x="1215089" y="179059"/>
                  </a:cubicBezTo>
                  <a:close/>
                </a:path>
              </a:pathLst>
            </a:custGeom>
            <a:solidFill>
              <a:srgbClr val="DF4625"/>
            </a:solidFill>
            <a:ln w="1804" cap="flat">
              <a:noFill/>
              <a:prstDash val="solid"/>
              <a:miter/>
            </a:ln>
          </p:spPr>
          <p:txBody>
            <a:bodyPr rtlCol="0" anchor="ctr"/>
            <a:lstStyle/>
            <a:p>
              <a:endParaRPr lang="en-US" dirty="0"/>
            </a:p>
          </p:txBody>
        </p:sp>
        <p:sp>
          <p:nvSpPr>
            <p:cNvPr id="39" name="Freeform 1056">
              <a:extLst>
                <a:ext uri="{FF2B5EF4-FFF2-40B4-BE49-F238E27FC236}">
                  <a16:creationId xmlns:a16="http://schemas.microsoft.com/office/drawing/2014/main" id="{43B1C5DE-5FE5-48A8-3BEC-9603A655BA53}"/>
                </a:ext>
              </a:extLst>
            </p:cNvPr>
            <p:cNvSpPr/>
            <p:nvPr/>
          </p:nvSpPr>
          <p:spPr>
            <a:xfrm>
              <a:off x="9633102" y="3549917"/>
              <a:ext cx="902" cy="360"/>
            </a:xfrm>
            <a:custGeom>
              <a:avLst/>
              <a:gdLst>
                <a:gd name="connsiteX0" fmla="*/ 0 w 902"/>
                <a:gd name="connsiteY0" fmla="*/ 0 h 360"/>
                <a:gd name="connsiteX1" fmla="*/ 902 w 902"/>
                <a:gd name="connsiteY1" fmla="*/ 361 h 360"/>
                <a:gd name="connsiteX2" fmla="*/ 0 w 902"/>
                <a:gd name="connsiteY2" fmla="*/ 0 h 360"/>
              </a:gdLst>
              <a:ahLst/>
              <a:cxnLst>
                <a:cxn ang="0">
                  <a:pos x="connsiteX0" y="connsiteY0"/>
                </a:cxn>
                <a:cxn ang="0">
                  <a:pos x="connsiteX1" y="connsiteY1"/>
                </a:cxn>
                <a:cxn ang="0">
                  <a:pos x="connsiteX2" y="connsiteY2"/>
                </a:cxn>
              </a:cxnLst>
              <a:rect l="l" t="t" r="r" b="b"/>
              <a:pathLst>
                <a:path w="902" h="360">
                  <a:moveTo>
                    <a:pt x="0" y="0"/>
                  </a:moveTo>
                  <a:cubicBezTo>
                    <a:pt x="361" y="180"/>
                    <a:pt x="542" y="180"/>
                    <a:pt x="902" y="361"/>
                  </a:cubicBezTo>
                  <a:cubicBezTo>
                    <a:pt x="542" y="180"/>
                    <a:pt x="361" y="0"/>
                    <a:pt x="0" y="0"/>
                  </a:cubicBezTo>
                  <a:close/>
                </a:path>
              </a:pathLst>
            </a:custGeom>
            <a:solidFill>
              <a:srgbClr val="FFFFFF"/>
            </a:solidFill>
            <a:ln w="1804" cap="flat">
              <a:noFill/>
              <a:prstDash val="solid"/>
              <a:miter/>
            </a:ln>
          </p:spPr>
          <p:txBody>
            <a:bodyPr rtlCol="0" anchor="ctr"/>
            <a:lstStyle/>
            <a:p>
              <a:endParaRPr lang="en-US"/>
            </a:p>
          </p:txBody>
        </p:sp>
        <p:sp>
          <p:nvSpPr>
            <p:cNvPr id="40" name="Freeform 1057">
              <a:extLst>
                <a:ext uri="{FF2B5EF4-FFF2-40B4-BE49-F238E27FC236}">
                  <a16:creationId xmlns:a16="http://schemas.microsoft.com/office/drawing/2014/main" id="{E753E880-8A1F-46B9-E1EE-466814EA4873}"/>
                </a:ext>
              </a:extLst>
            </p:cNvPr>
            <p:cNvSpPr/>
            <p:nvPr/>
          </p:nvSpPr>
          <p:spPr>
            <a:xfrm>
              <a:off x="9630576" y="3549015"/>
              <a:ext cx="1083" cy="360"/>
            </a:xfrm>
            <a:custGeom>
              <a:avLst/>
              <a:gdLst>
                <a:gd name="connsiteX0" fmla="*/ 0 w 1083"/>
                <a:gd name="connsiteY0" fmla="*/ 0 h 360"/>
                <a:gd name="connsiteX1" fmla="*/ 1083 w 1083"/>
                <a:gd name="connsiteY1" fmla="*/ 361 h 360"/>
                <a:gd name="connsiteX2" fmla="*/ 0 w 1083"/>
                <a:gd name="connsiteY2" fmla="*/ 0 h 360"/>
              </a:gdLst>
              <a:ahLst/>
              <a:cxnLst>
                <a:cxn ang="0">
                  <a:pos x="connsiteX0" y="connsiteY0"/>
                </a:cxn>
                <a:cxn ang="0">
                  <a:pos x="connsiteX1" y="connsiteY1"/>
                </a:cxn>
                <a:cxn ang="0">
                  <a:pos x="connsiteX2" y="connsiteY2"/>
                </a:cxn>
              </a:cxnLst>
              <a:rect l="l" t="t" r="r" b="b"/>
              <a:pathLst>
                <a:path w="1083" h="360">
                  <a:moveTo>
                    <a:pt x="0" y="0"/>
                  </a:moveTo>
                  <a:cubicBezTo>
                    <a:pt x="361" y="180"/>
                    <a:pt x="722" y="180"/>
                    <a:pt x="1083" y="361"/>
                  </a:cubicBezTo>
                  <a:cubicBezTo>
                    <a:pt x="722" y="361"/>
                    <a:pt x="361" y="180"/>
                    <a:pt x="0" y="0"/>
                  </a:cubicBezTo>
                  <a:close/>
                </a:path>
              </a:pathLst>
            </a:custGeom>
            <a:solidFill>
              <a:srgbClr val="FFFFFF"/>
            </a:solidFill>
            <a:ln w="1804" cap="flat">
              <a:noFill/>
              <a:prstDash val="solid"/>
              <a:miter/>
            </a:ln>
          </p:spPr>
          <p:txBody>
            <a:bodyPr rtlCol="0" anchor="ctr"/>
            <a:lstStyle/>
            <a:p>
              <a:endParaRPr lang="en-US"/>
            </a:p>
          </p:txBody>
        </p:sp>
        <p:sp>
          <p:nvSpPr>
            <p:cNvPr id="41" name="Freeform 1058">
              <a:extLst>
                <a:ext uri="{FF2B5EF4-FFF2-40B4-BE49-F238E27FC236}">
                  <a16:creationId xmlns:a16="http://schemas.microsoft.com/office/drawing/2014/main" id="{DA027303-53E3-C90A-5BF4-829137FE3038}"/>
                </a:ext>
              </a:extLst>
            </p:cNvPr>
            <p:cNvSpPr/>
            <p:nvPr/>
          </p:nvSpPr>
          <p:spPr>
            <a:xfrm>
              <a:off x="8281174" y="4109566"/>
              <a:ext cx="541" cy="2165"/>
            </a:xfrm>
            <a:custGeom>
              <a:avLst/>
              <a:gdLst>
                <a:gd name="connsiteX0" fmla="*/ 542 w 541"/>
                <a:gd name="connsiteY0" fmla="*/ 2166 h 2165"/>
                <a:gd name="connsiteX1" fmla="*/ 0 w 541"/>
                <a:gd name="connsiteY1" fmla="*/ 0 h 2165"/>
                <a:gd name="connsiteX2" fmla="*/ 542 w 541"/>
                <a:gd name="connsiteY2" fmla="*/ 2166 h 2165"/>
              </a:gdLst>
              <a:ahLst/>
              <a:cxnLst>
                <a:cxn ang="0">
                  <a:pos x="connsiteX0" y="connsiteY0"/>
                </a:cxn>
                <a:cxn ang="0">
                  <a:pos x="connsiteX1" y="connsiteY1"/>
                </a:cxn>
                <a:cxn ang="0">
                  <a:pos x="connsiteX2" y="connsiteY2"/>
                </a:cxn>
              </a:cxnLst>
              <a:rect l="l" t="t" r="r" b="b"/>
              <a:pathLst>
                <a:path w="541" h="2165">
                  <a:moveTo>
                    <a:pt x="542" y="2166"/>
                  </a:moveTo>
                  <a:cubicBezTo>
                    <a:pt x="361" y="1443"/>
                    <a:pt x="180" y="722"/>
                    <a:pt x="0" y="0"/>
                  </a:cubicBezTo>
                  <a:cubicBezTo>
                    <a:pt x="180" y="722"/>
                    <a:pt x="361" y="1443"/>
                    <a:pt x="542" y="2166"/>
                  </a:cubicBezTo>
                  <a:close/>
                </a:path>
              </a:pathLst>
            </a:custGeom>
            <a:solidFill>
              <a:srgbClr val="FFFFFF"/>
            </a:solidFill>
            <a:ln w="1804" cap="flat">
              <a:noFill/>
              <a:prstDash val="solid"/>
              <a:miter/>
            </a:ln>
          </p:spPr>
          <p:txBody>
            <a:bodyPr rtlCol="0" anchor="ctr"/>
            <a:lstStyle/>
            <a:p>
              <a:endParaRPr lang="en-US"/>
            </a:p>
          </p:txBody>
        </p:sp>
        <p:sp>
          <p:nvSpPr>
            <p:cNvPr id="42" name="Freeform 1059">
              <a:extLst>
                <a:ext uri="{FF2B5EF4-FFF2-40B4-BE49-F238E27FC236}">
                  <a16:creationId xmlns:a16="http://schemas.microsoft.com/office/drawing/2014/main" id="{99C5A872-2433-E773-44B8-313B93B0121C}"/>
                </a:ext>
              </a:extLst>
            </p:cNvPr>
            <p:cNvSpPr/>
            <p:nvPr/>
          </p:nvSpPr>
          <p:spPr>
            <a:xfrm>
              <a:off x="9627869" y="3548293"/>
              <a:ext cx="1263" cy="361"/>
            </a:xfrm>
            <a:custGeom>
              <a:avLst/>
              <a:gdLst>
                <a:gd name="connsiteX0" fmla="*/ 0 w 1263"/>
                <a:gd name="connsiteY0" fmla="*/ 0 h 361"/>
                <a:gd name="connsiteX1" fmla="*/ 1264 w 1263"/>
                <a:gd name="connsiteY1" fmla="*/ 361 h 361"/>
                <a:gd name="connsiteX2" fmla="*/ 0 w 1263"/>
                <a:gd name="connsiteY2" fmla="*/ 0 h 361"/>
              </a:gdLst>
              <a:ahLst/>
              <a:cxnLst>
                <a:cxn ang="0">
                  <a:pos x="connsiteX0" y="connsiteY0"/>
                </a:cxn>
                <a:cxn ang="0">
                  <a:pos x="connsiteX1" y="connsiteY1"/>
                </a:cxn>
                <a:cxn ang="0">
                  <a:pos x="connsiteX2" y="connsiteY2"/>
                </a:cxn>
              </a:cxnLst>
              <a:rect l="l" t="t" r="r" b="b"/>
              <a:pathLst>
                <a:path w="1263" h="361">
                  <a:moveTo>
                    <a:pt x="0" y="0"/>
                  </a:moveTo>
                  <a:cubicBezTo>
                    <a:pt x="361" y="180"/>
                    <a:pt x="722" y="180"/>
                    <a:pt x="1264" y="361"/>
                  </a:cubicBezTo>
                  <a:cubicBezTo>
                    <a:pt x="902" y="180"/>
                    <a:pt x="361" y="0"/>
                    <a:pt x="0" y="0"/>
                  </a:cubicBezTo>
                  <a:close/>
                </a:path>
              </a:pathLst>
            </a:custGeom>
            <a:solidFill>
              <a:srgbClr val="FFFFFF"/>
            </a:solidFill>
            <a:ln w="1804" cap="flat">
              <a:noFill/>
              <a:prstDash val="solid"/>
              <a:miter/>
            </a:ln>
          </p:spPr>
          <p:txBody>
            <a:bodyPr rtlCol="0" anchor="ctr"/>
            <a:lstStyle/>
            <a:p>
              <a:endParaRPr lang="en-US"/>
            </a:p>
          </p:txBody>
        </p:sp>
        <p:sp>
          <p:nvSpPr>
            <p:cNvPr id="43" name="Freeform 1060">
              <a:extLst>
                <a:ext uri="{FF2B5EF4-FFF2-40B4-BE49-F238E27FC236}">
                  <a16:creationId xmlns:a16="http://schemas.microsoft.com/office/drawing/2014/main" id="{6E32751C-2AB3-7EAE-CD97-7A4C08B62ED4}"/>
                </a:ext>
              </a:extLst>
            </p:cNvPr>
            <p:cNvSpPr/>
            <p:nvPr/>
          </p:nvSpPr>
          <p:spPr>
            <a:xfrm>
              <a:off x="9622093" y="3546488"/>
              <a:ext cx="1444" cy="541"/>
            </a:xfrm>
            <a:custGeom>
              <a:avLst/>
              <a:gdLst>
                <a:gd name="connsiteX0" fmla="*/ 0 w 1444"/>
                <a:gd name="connsiteY0" fmla="*/ 0 h 541"/>
                <a:gd name="connsiteX1" fmla="*/ 1444 w 1444"/>
                <a:gd name="connsiteY1" fmla="*/ 542 h 541"/>
                <a:gd name="connsiteX2" fmla="*/ 0 w 1444"/>
                <a:gd name="connsiteY2" fmla="*/ 0 h 541"/>
              </a:gdLst>
              <a:ahLst/>
              <a:cxnLst>
                <a:cxn ang="0">
                  <a:pos x="connsiteX0" y="connsiteY0"/>
                </a:cxn>
                <a:cxn ang="0">
                  <a:pos x="connsiteX1" y="connsiteY1"/>
                </a:cxn>
                <a:cxn ang="0">
                  <a:pos x="connsiteX2" y="connsiteY2"/>
                </a:cxn>
              </a:cxnLst>
              <a:rect l="l" t="t" r="r" b="b"/>
              <a:pathLst>
                <a:path w="1444" h="541">
                  <a:moveTo>
                    <a:pt x="0" y="0"/>
                  </a:moveTo>
                  <a:cubicBezTo>
                    <a:pt x="542" y="180"/>
                    <a:pt x="902" y="361"/>
                    <a:pt x="1444" y="542"/>
                  </a:cubicBezTo>
                  <a:cubicBezTo>
                    <a:pt x="1083" y="180"/>
                    <a:pt x="542" y="0"/>
                    <a:pt x="0" y="0"/>
                  </a:cubicBezTo>
                  <a:close/>
                </a:path>
              </a:pathLst>
            </a:custGeom>
            <a:solidFill>
              <a:srgbClr val="FFFFFF"/>
            </a:solidFill>
            <a:ln w="1804" cap="flat">
              <a:noFill/>
              <a:prstDash val="solid"/>
              <a:miter/>
            </a:ln>
          </p:spPr>
          <p:txBody>
            <a:bodyPr rtlCol="0" anchor="ctr"/>
            <a:lstStyle/>
            <a:p>
              <a:endParaRPr lang="en-US"/>
            </a:p>
          </p:txBody>
        </p:sp>
        <p:sp>
          <p:nvSpPr>
            <p:cNvPr id="44" name="Freeform 1061">
              <a:extLst>
                <a:ext uri="{FF2B5EF4-FFF2-40B4-BE49-F238E27FC236}">
                  <a16:creationId xmlns:a16="http://schemas.microsoft.com/office/drawing/2014/main" id="{74FB27B3-5374-F0EC-1774-68D054722A3D}"/>
                </a:ext>
              </a:extLst>
            </p:cNvPr>
            <p:cNvSpPr/>
            <p:nvPr/>
          </p:nvSpPr>
          <p:spPr>
            <a:xfrm>
              <a:off x="9625162" y="3547390"/>
              <a:ext cx="1263" cy="361"/>
            </a:xfrm>
            <a:custGeom>
              <a:avLst/>
              <a:gdLst>
                <a:gd name="connsiteX0" fmla="*/ 0 w 1263"/>
                <a:gd name="connsiteY0" fmla="*/ 0 h 361"/>
                <a:gd name="connsiteX1" fmla="*/ 1264 w 1263"/>
                <a:gd name="connsiteY1" fmla="*/ 361 h 361"/>
                <a:gd name="connsiteX2" fmla="*/ 0 w 1263"/>
                <a:gd name="connsiteY2" fmla="*/ 0 h 361"/>
              </a:gdLst>
              <a:ahLst/>
              <a:cxnLst>
                <a:cxn ang="0">
                  <a:pos x="connsiteX0" y="connsiteY0"/>
                </a:cxn>
                <a:cxn ang="0">
                  <a:pos x="connsiteX1" y="connsiteY1"/>
                </a:cxn>
                <a:cxn ang="0">
                  <a:pos x="connsiteX2" y="connsiteY2"/>
                </a:cxn>
              </a:cxnLst>
              <a:rect l="l" t="t" r="r" b="b"/>
              <a:pathLst>
                <a:path w="1263" h="361">
                  <a:moveTo>
                    <a:pt x="0" y="0"/>
                  </a:moveTo>
                  <a:cubicBezTo>
                    <a:pt x="361" y="180"/>
                    <a:pt x="722" y="180"/>
                    <a:pt x="1264" y="361"/>
                  </a:cubicBezTo>
                  <a:cubicBezTo>
                    <a:pt x="722" y="180"/>
                    <a:pt x="361" y="180"/>
                    <a:pt x="0" y="0"/>
                  </a:cubicBezTo>
                  <a:close/>
                </a:path>
              </a:pathLst>
            </a:custGeom>
            <a:solidFill>
              <a:srgbClr val="FFFFFF"/>
            </a:solidFill>
            <a:ln w="1804" cap="flat">
              <a:noFill/>
              <a:prstDash val="solid"/>
              <a:miter/>
            </a:ln>
          </p:spPr>
          <p:txBody>
            <a:bodyPr rtlCol="0" anchor="ctr"/>
            <a:lstStyle/>
            <a:p>
              <a:endParaRPr lang="en-US"/>
            </a:p>
          </p:txBody>
        </p:sp>
        <p:sp>
          <p:nvSpPr>
            <p:cNvPr id="45" name="Freeform 1062">
              <a:extLst>
                <a:ext uri="{FF2B5EF4-FFF2-40B4-BE49-F238E27FC236}">
                  <a16:creationId xmlns:a16="http://schemas.microsoft.com/office/drawing/2014/main" id="{E63C68EC-E53F-64AE-2256-9BED814F7831}"/>
                </a:ext>
              </a:extLst>
            </p:cNvPr>
            <p:cNvSpPr/>
            <p:nvPr/>
          </p:nvSpPr>
          <p:spPr>
            <a:xfrm>
              <a:off x="9126484" y="3852694"/>
              <a:ext cx="276704" cy="820532"/>
            </a:xfrm>
            <a:custGeom>
              <a:avLst/>
              <a:gdLst>
                <a:gd name="connsiteX0" fmla="*/ 228329 w 276704"/>
                <a:gd name="connsiteY0" fmla="*/ 1321 h 820532"/>
                <a:gd name="connsiteX1" fmla="*/ 214973 w 276704"/>
                <a:gd name="connsiteY1" fmla="*/ 26948 h 820532"/>
                <a:gd name="connsiteX2" fmla="*/ 231216 w 276704"/>
                <a:gd name="connsiteY2" fmla="*/ 102747 h 820532"/>
                <a:gd name="connsiteX3" fmla="*/ 253053 w 276704"/>
                <a:gd name="connsiteY3" fmla="*/ 145519 h 820532"/>
                <a:gd name="connsiteX4" fmla="*/ 241684 w 276704"/>
                <a:gd name="connsiteY4" fmla="*/ 221859 h 820532"/>
                <a:gd name="connsiteX5" fmla="*/ 168231 w 276704"/>
                <a:gd name="connsiteY5" fmla="*/ 275099 h 820532"/>
                <a:gd name="connsiteX6" fmla="*/ 93154 w 276704"/>
                <a:gd name="connsiteY6" fmla="*/ 258496 h 820532"/>
                <a:gd name="connsiteX7" fmla="*/ 48938 w 276704"/>
                <a:gd name="connsiteY7" fmla="*/ 157791 h 820532"/>
                <a:gd name="connsiteX8" fmla="*/ 50743 w 276704"/>
                <a:gd name="connsiteY8" fmla="*/ 90655 h 820532"/>
                <a:gd name="connsiteX9" fmla="*/ 42621 w 276704"/>
                <a:gd name="connsiteY9" fmla="*/ 43551 h 820532"/>
                <a:gd name="connsiteX10" fmla="*/ 26559 w 276704"/>
                <a:gd name="connsiteY10" fmla="*/ 27670 h 820532"/>
                <a:gd name="connsiteX11" fmla="*/ 390 w 276704"/>
                <a:gd name="connsiteY11" fmla="*/ 66472 h 820532"/>
                <a:gd name="connsiteX12" fmla="*/ 9595 w 276704"/>
                <a:gd name="connsiteY12" fmla="*/ 169883 h 820532"/>
                <a:gd name="connsiteX13" fmla="*/ 44968 w 276704"/>
                <a:gd name="connsiteY13" fmla="*/ 490946 h 820532"/>
                <a:gd name="connsiteX14" fmla="*/ 39734 w 276704"/>
                <a:gd name="connsiteY14" fmla="*/ 690550 h 820532"/>
                <a:gd name="connsiteX15" fmla="*/ 29807 w 276704"/>
                <a:gd name="connsiteY15" fmla="*/ 785660 h 820532"/>
                <a:gd name="connsiteX16" fmla="*/ 66083 w 276704"/>
                <a:gd name="connsiteY16" fmla="*/ 817964 h 820532"/>
                <a:gd name="connsiteX17" fmla="*/ 80882 w 276704"/>
                <a:gd name="connsiteY17" fmla="*/ 786742 h 820532"/>
                <a:gd name="connsiteX18" fmla="*/ 97846 w 276704"/>
                <a:gd name="connsiteY18" fmla="*/ 604644 h 820532"/>
                <a:gd name="connsiteX19" fmla="*/ 107411 w 276704"/>
                <a:gd name="connsiteY19" fmla="*/ 537869 h 820532"/>
                <a:gd name="connsiteX20" fmla="*/ 170938 w 276704"/>
                <a:gd name="connsiteY20" fmla="*/ 507189 h 820532"/>
                <a:gd name="connsiteX21" fmla="*/ 198911 w 276704"/>
                <a:gd name="connsiteY21" fmla="*/ 553751 h 820532"/>
                <a:gd name="connsiteX22" fmla="*/ 209920 w 276704"/>
                <a:gd name="connsiteY22" fmla="*/ 620165 h 820532"/>
                <a:gd name="connsiteX23" fmla="*/ 220929 w 276704"/>
                <a:gd name="connsiteY23" fmla="*/ 780065 h 820532"/>
                <a:gd name="connsiteX24" fmla="*/ 225261 w 276704"/>
                <a:gd name="connsiteY24" fmla="*/ 799195 h 820532"/>
                <a:gd name="connsiteX25" fmla="*/ 249625 w 276704"/>
                <a:gd name="connsiteY25" fmla="*/ 813994 h 820532"/>
                <a:gd name="connsiteX26" fmla="*/ 271281 w 276704"/>
                <a:gd name="connsiteY26" fmla="*/ 795586 h 820532"/>
                <a:gd name="connsiteX27" fmla="*/ 272545 w 276704"/>
                <a:gd name="connsiteY27" fmla="*/ 773207 h 820532"/>
                <a:gd name="connsiteX28" fmla="*/ 266950 w 276704"/>
                <a:gd name="connsiteY28" fmla="*/ 579197 h 820532"/>
                <a:gd name="connsiteX29" fmla="*/ 268755 w 276704"/>
                <a:gd name="connsiteY29" fmla="*/ 317691 h 820532"/>
                <a:gd name="connsiteX30" fmla="*/ 275613 w 276704"/>
                <a:gd name="connsiteY30" fmla="*/ 54380 h 820532"/>
                <a:gd name="connsiteX31" fmla="*/ 262077 w 276704"/>
                <a:gd name="connsiteY31" fmla="*/ 14676 h 820532"/>
                <a:gd name="connsiteX32" fmla="*/ 228329 w 276704"/>
                <a:gd name="connsiteY32" fmla="*/ 1321 h 8205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76704" h="820532">
                  <a:moveTo>
                    <a:pt x="228329" y="1321"/>
                  </a:moveTo>
                  <a:cubicBezTo>
                    <a:pt x="216418" y="5833"/>
                    <a:pt x="214973" y="17202"/>
                    <a:pt x="214973" y="26948"/>
                  </a:cubicBezTo>
                  <a:cubicBezTo>
                    <a:pt x="215335" y="56726"/>
                    <a:pt x="209379" y="78203"/>
                    <a:pt x="231216" y="102747"/>
                  </a:cubicBezTo>
                  <a:cubicBezTo>
                    <a:pt x="239518" y="112131"/>
                    <a:pt x="251970" y="133066"/>
                    <a:pt x="253053" y="145519"/>
                  </a:cubicBezTo>
                  <a:cubicBezTo>
                    <a:pt x="255580" y="172410"/>
                    <a:pt x="254136" y="198579"/>
                    <a:pt x="241684" y="221859"/>
                  </a:cubicBezTo>
                  <a:cubicBezTo>
                    <a:pt x="225802" y="251638"/>
                    <a:pt x="205047" y="271670"/>
                    <a:pt x="168231" y="275099"/>
                  </a:cubicBezTo>
                  <a:cubicBezTo>
                    <a:pt x="143326" y="277445"/>
                    <a:pt x="113728" y="269505"/>
                    <a:pt x="93154" y="258496"/>
                  </a:cubicBezTo>
                  <a:cubicBezTo>
                    <a:pt x="63917" y="242795"/>
                    <a:pt x="37749" y="199300"/>
                    <a:pt x="48938" y="157791"/>
                  </a:cubicBezTo>
                  <a:cubicBezTo>
                    <a:pt x="54894" y="135774"/>
                    <a:pt x="53630" y="113214"/>
                    <a:pt x="50743" y="90655"/>
                  </a:cubicBezTo>
                  <a:cubicBezTo>
                    <a:pt x="48757" y="74954"/>
                    <a:pt x="46050" y="59072"/>
                    <a:pt x="42621" y="43551"/>
                  </a:cubicBezTo>
                  <a:cubicBezTo>
                    <a:pt x="40636" y="34708"/>
                    <a:pt x="35944" y="28753"/>
                    <a:pt x="26559" y="27670"/>
                  </a:cubicBezTo>
                  <a:cubicBezTo>
                    <a:pt x="1834" y="25324"/>
                    <a:pt x="932" y="57087"/>
                    <a:pt x="390" y="66472"/>
                  </a:cubicBezTo>
                  <a:cubicBezTo>
                    <a:pt x="-1415" y="101484"/>
                    <a:pt x="3278" y="135593"/>
                    <a:pt x="9595" y="169883"/>
                  </a:cubicBezTo>
                  <a:cubicBezTo>
                    <a:pt x="29086" y="276002"/>
                    <a:pt x="45328" y="382481"/>
                    <a:pt x="44968" y="490946"/>
                  </a:cubicBezTo>
                  <a:cubicBezTo>
                    <a:pt x="44787" y="557541"/>
                    <a:pt x="44606" y="624136"/>
                    <a:pt x="39734" y="690550"/>
                  </a:cubicBezTo>
                  <a:cubicBezTo>
                    <a:pt x="37387" y="722494"/>
                    <a:pt x="33417" y="754077"/>
                    <a:pt x="29807" y="785660"/>
                  </a:cubicBezTo>
                  <a:cubicBezTo>
                    <a:pt x="26920" y="811287"/>
                    <a:pt x="43163" y="826988"/>
                    <a:pt x="66083" y="817964"/>
                  </a:cubicBezTo>
                  <a:cubicBezTo>
                    <a:pt x="79077" y="812911"/>
                    <a:pt x="80701" y="798293"/>
                    <a:pt x="80882" y="786742"/>
                  </a:cubicBezTo>
                  <a:cubicBezTo>
                    <a:pt x="82145" y="725562"/>
                    <a:pt x="93695" y="665464"/>
                    <a:pt x="97846" y="604644"/>
                  </a:cubicBezTo>
                  <a:cubicBezTo>
                    <a:pt x="99470" y="582446"/>
                    <a:pt x="100734" y="559887"/>
                    <a:pt x="107411" y="537869"/>
                  </a:cubicBezTo>
                  <a:cubicBezTo>
                    <a:pt x="116435" y="508091"/>
                    <a:pt x="142964" y="495999"/>
                    <a:pt x="170938" y="507189"/>
                  </a:cubicBezTo>
                  <a:cubicBezTo>
                    <a:pt x="191512" y="515310"/>
                    <a:pt x="193316" y="534620"/>
                    <a:pt x="198911" y="553751"/>
                  </a:cubicBezTo>
                  <a:cubicBezTo>
                    <a:pt x="205228" y="575227"/>
                    <a:pt x="208477" y="597606"/>
                    <a:pt x="209920" y="620165"/>
                  </a:cubicBezTo>
                  <a:cubicBezTo>
                    <a:pt x="213349" y="673585"/>
                    <a:pt x="217139" y="726825"/>
                    <a:pt x="220929" y="780065"/>
                  </a:cubicBezTo>
                  <a:cubicBezTo>
                    <a:pt x="221470" y="786562"/>
                    <a:pt x="223456" y="792878"/>
                    <a:pt x="225261" y="799195"/>
                  </a:cubicBezTo>
                  <a:cubicBezTo>
                    <a:pt x="228870" y="811106"/>
                    <a:pt x="238615" y="814355"/>
                    <a:pt x="249625" y="813994"/>
                  </a:cubicBezTo>
                  <a:cubicBezTo>
                    <a:pt x="261355" y="813633"/>
                    <a:pt x="269115" y="807136"/>
                    <a:pt x="271281" y="795586"/>
                  </a:cubicBezTo>
                  <a:cubicBezTo>
                    <a:pt x="272545" y="788186"/>
                    <a:pt x="272364" y="780606"/>
                    <a:pt x="272545" y="773207"/>
                  </a:cubicBezTo>
                  <a:cubicBezTo>
                    <a:pt x="274710" y="708417"/>
                    <a:pt x="270198" y="643988"/>
                    <a:pt x="266950" y="579197"/>
                  </a:cubicBezTo>
                  <a:cubicBezTo>
                    <a:pt x="262619" y="492209"/>
                    <a:pt x="262619" y="404860"/>
                    <a:pt x="268755" y="317691"/>
                  </a:cubicBezTo>
                  <a:cubicBezTo>
                    <a:pt x="273086" y="257052"/>
                    <a:pt x="279222" y="74593"/>
                    <a:pt x="275613" y="54380"/>
                  </a:cubicBezTo>
                  <a:cubicBezTo>
                    <a:pt x="273267" y="40664"/>
                    <a:pt x="270198" y="26587"/>
                    <a:pt x="262077" y="14676"/>
                  </a:cubicBezTo>
                  <a:cubicBezTo>
                    <a:pt x="253956" y="3125"/>
                    <a:pt x="239698" y="-2830"/>
                    <a:pt x="228329" y="1321"/>
                  </a:cubicBezTo>
                  <a:close/>
                </a:path>
              </a:pathLst>
            </a:custGeom>
            <a:solidFill>
              <a:srgbClr val="FFFFFF"/>
            </a:solidFill>
            <a:ln w="1804" cap="flat">
              <a:noFill/>
              <a:prstDash val="solid"/>
              <a:miter/>
            </a:ln>
          </p:spPr>
          <p:txBody>
            <a:bodyPr rtlCol="0" anchor="ctr"/>
            <a:lstStyle/>
            <a:p>
              <a:endParaRPr lang="en-US"/>
            </a:p>
          </p:txBody>
        </p:sp>
        <p:sp>
          <p:nvSpPr>
            <p:cNvPr id="46" name="Freeform 1063">
              <a:extLst>
                <a:ext uri="{FF2B5EF4-FFF2-40B4-BE49-F238E27FC236}">
                  <a16:creationId xmlns:a16="http://schemas.microsoft.com/office/drawing/2014/main" id="{18EE5402-F2D9-78BC-B37D-2672C8AE5E46}"/>
                </a:ext>
              </a:extLst>
            </p:cNvPr>
            <p:cNvSpPr/>
            <p:nvPr/>
          </p:nvSpPr>
          <p:spPr>
            <a:xfrm>
              <a:off x="8763304" y="4000462"/>
              <a:ext cx="186985" cy="190829"/>
            </a:xfrm>
            <a:custGeom>
              <a:avLst/>
              <a:gdLst>
                <a:gd name="connsiteX0" fmla="*/ 138339 w 186985"/>
                <a:gd name="connsiteY0" fmla="*/ 11287 h 190829"/>
                <a:gd name="connsiteX1" fmla="*/ 53155 w 186985"/>
                <a:gd name="connsiteY1" fmla="*/ 10565 h 190829"/>
                <a:gd name="connsiteX2" fmla="*/ 1179 w 186985"/>
                <a:gd name="connsiteY2" fmla="*/ 87988 h 190829"/>
                <a:gd name="connsiteX3" fmla="*/ 91235 w 186985"/>
                <a:gd name="connsiteY3" fmla="*/ 190678 h 190829"/>
                <a:gd name="connsiteX4" fmla="*/ 151152 w 186985"/>
                <a:gd name="connsiteY4" fmla="*/ 169563 h 190829"/>
                <a:gd name="connsiteX5" fmla="*/ 138339 w 186985"/>
                <a:gd name="connsiteY5" fmla="*/ 11287 h 1908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6985" h="190829">
                  <a:moveTo>
                    <a:pt x="138339" y="11287"/>
                  </a:moveTo>
                  <a:cubicBezTo>
                    <a:pt x="107117" y="-5497"/>
                    <a:pt x="80406" y="-1707"/>
                    <a:pt x="53155" y="10565"/>
                  </a:cubicBezTo>
                  <a:cubicBezTo>
                    <a:pt x="23016" y="24101"/>
                    <a:pt x="6773" y="53337"/>
                    <a:pt x="1179" y="87988"/>
                  </a:cubicBezTo>
                  <a:cubicBezTo>
                    <a:pt x="-8567" y="147906"/>
                    <a:pt x="43951" y="192122"/>
                    <a:pt x="91235" y="190678"/>
                  </a:cubicBezTo>
                  <a:cubicBezTo>
                    <a:pt x="113253" y="192122"/>
                    <a:pt x="132744" y="183098"/>
                    <a:pt x="151152" y="169563"/>
                  </a:cubicBezTo>
                  <a:cubicBezTo>
                    <a:pt x="204392" y="130039"/>
                    <a:pt x="196812" y="42509"/>
                    <a:pt x="138339" y="11287"/>
                  </a:cubicBezTo>
                  <a:close/>
                </a:path>
              </a:pathLst>
            </a:custGeom>
            <a:solidFill>
              <a:srgbClr val="FFFFFF"/>
            </a:solidFill>
            <a:ln w="1804" cap="flat">
              <a:noFill/>
              <a:prstDash val="solid"/>
              <a:miter/>
            </a:ln>
          </p:spPr>
          <p:txBody>
            <a:bodyPr rtlCol="0" anchor="ctr"/>
            <a:lstStyle/>
            <a:p>
              <a:endParaRPr lang="en-US"/>
            </a:p>
          </p:txBody>
        </p:sp>
        <p:sp>
          <p:nvSpPr>
            <p:cNvPr id="47" name="Freeform 1064">
              <a:extLst>
                <a:ext uri="{FF2B5EF4-FFF2-40B4-BE49-F238E27FC236}">
                  <a16:creationId xmlns:a16="http://schemas.microsoft.com/office/drawing/2014/main" id="{11E7D0CC-22C5-E3F3-9C88-0959481DD1BD}"/>
                </a:ext>
              </a:extLst>
            </p:cNvPr>
            <p:cNvSpPr/>
            <p:nvPr/>
          </p:nvSpPr>
          <p:spPr>
            <a:xfrm>
              <a:off x="9188171" y="3937601"/>
              <a:ext cx="179815" cy="176735"/>
            </a:xfrm>
            <a:custGeom>
              <a:avLst/>
              <a:gdLst>
                <a:gd name="connsiteX0" fmla="*/ 17750 w 179815"/>
                <a:gd name="connsiteY0" fmla="*/ 36429 h 176735"/>
                <a:gd name="connsiteX1" fmla="*/ 84706 w 179815"/>
                <a:gd name="connsiteY1" fmla="*/ 176476 h 176735"/>
                <a:gd name="connsiteX2" fmla="*/ 179816 w 179815"/>
                <a:gd name="connsiteY2" fmla="*/ 74509 h 176735"/>
                <a:gd name="connsiteX3" fmla="*/ 137043 w 179815"/>
                <a:gd name="connsiteY3" fmla="*/ 9718 h 176735"/>
                <a:gd name="connsiteX4" fmla="*/ 17750 w 179815"/>
                <a:gd name="connsiteY4" fmla="*/ 36429 h 17673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815" h="176735">
                  <a:moveTo>
                    <a:pt x="17750" y="36429"/>
                  </a:moveTo>
                  <a:cubicBezTo>
                    <a:pt x="-23939" y="96887"/>
                    <a:pt x="11614" y="168535"/>
                    <a:pt x="84706" y="176476"/>
                  </a:cubicBezTo>
                  <a:cubicBezTo>
                    <a:pt x="150940" y="180988"/>
                    <a:pt x="178011" y="125763"/>
                    <a:pt x="179816" y="74509"/>
                  </a:cubicBezTo>
                  <a:cubicBezTo>
                    <a:pt x="179454" y="59710"/>
                    <a:pt x="172597" y="31556"/>
                    <a:pt x="137043" y="9718"/>
                  </a:cubicBezTo>
                  <a:cubicBezTo>
                    <a:pt x="120259" y="-2193"/>
                    <a:pt x="49514" y="-11938"/>
                    <a:pt x="17750" y="36429"/>
                  </a:cubicBezTo>
                  <a:close/>
                </a:path>
              </a:pathLst>
            </a:custGeom>
            <a:solidFill>
              <a:srgbClr val="FFFFFF"/>
            </a:solidFill>
            <a:ln w="1804" cap="flat">
              <a:noFill/>
              <a:prstDash val="solid"/>
              <a:miter/>
            </a:ln>
          </p:spPr>
          <p:txBody>
            <a:bodyPr rtlCol="0" anchor="ctr"/>
            <a:lstStyle/>
            <a:p>
              <a:endParaRPr lang="en-US"/>
            </a:p>
          </p:txBody>
        </p:sp>
        <p:sp>
          <p:nvSpPr>
            <p:cNvPr id="48" name="Freeform 1065">
              <a:extLst>
                <a:ext uri="{FF2B5EF4-FFF2-40B4-BE49-F238E27FC236}">
                  <a16:creationId xmlns:a16="http://schemas.microsoft.com/office/drawing/2014/main" id="{55D73922-70FD-D3D6-6F09-053AFE8EF70A}"/>
                </a:ext>
              </a:extLst>
            </p:cNvPr>
            <p:cNvSpPr/>
            <p:nvPr/>
          </p:nvSpPr>
          <p:spPr>
            <a:xfrm>
              <a:off x="7953757" y="4027094"/>
              <a:ext cx="177832" cy="164712"/>
            </a:xfrm>
            <a:custGeom>
              <a:avLst/>
              <a:gdLst>
                <a:gd name="connsiteX0" fmla="*/ 76378 w 177832"/>
                <a:gd name="connsiteY0" fmla="*/ 163324 h 164712"/>
                <a:gd name="connsiteX1" fmla="*/ 127091 w 177832"/>
                <a:gd name="connsiteY1" fmla="*/ 147623 h 164712"/>
                <a:gd name="connsiteX2" fmla="*/ 177624 w 177832"/>
                <a:gd name="connsiteY2" fmla="*/ 96910 h 164712"/>
                <a:gd name="connsiteX3" fmla="*/ 140446 w 177832"/>
                <a:gd name="connsiteY3" fmla="*/ 13711 h 164712"/>
                <a:gd name="connsiteX4" fmla="*/ 41547 w 177832"/>
                <a:gd name="connsiteY4" fmla="*/ 13711 h 164712"/>
                <a:gd name="connsiteX5" fmla="*/ 2023 w 177832"/>
                <a:gd name="connsiteY5" fmla="*/ 115318 h 164712"/>
                <a:gd name="connsiteX6" fmla="*/ 76378 w 177832"/>
                <a:gd name="connsiteY6" fmla="*/ 163324 h 164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7832" h="164712">
                  <a:moveTo>
                    <a:pt x="76378" y="163324"/>
                  </a:moveTo>
                  <a:cubicBezTo>
                    <a:pt x="93704" y="159534"/>
                    <a:pt x="111390" y="155383"/>
                    <a:pt x="127091" y="147623"/>
                  </a:cubicBezTo>
                  <a:cubicBezTo>
                    <a:pt x="152899" y="134809"/>
                    <a:pt x="180511" y="121274"/>
                    <a:pt x="177624" y="96910"/>
                  </a:cubicBezTo>
                  <a:cubicBezTo>
                    <a:pt x="175278" y="55220"/>
                    <a:pt x="169683" y="28149"/>
                    <a:pt x="140446" y="13711"/>
                  </a:cubicBezTo>
                  <a:cubicBezTo>
                    <a:pt x="107600" y="-2531"/>
                    <a:pt x="74032" y="-6502"/>
                    <a:pt x="41547" y="13711"/>
                  </a:cubicBezTo>
                  <a:cubicBezTo>
                    <a:pt x="11768" y="32119"/>
                    <a:pt x="-6279" y="81569"/>
                    <a:pt x="2023" y="115318"/>
                  </a:cubicBezTo>
                  <a:cubicBezTo>
                    <a:pt x="10325" y="148886"/>
                    <a:pt x="42630" y="170543"/>
                    <a:pt x="76378" y="163324"/>
                  </a:cubicBezTo>
                  <a:close/>
                </a:path>
              </a:pathLst>
            </a:custGeom>
            <a:solidFill>
              <a:srgbClr val="FFFFFF"/>
            </a:solidFill>
            <a:ln w="1804" cap="flat">
              <a:noFill/>
              <a:prstDash val="solid"/>
              <a:miter/>
            </a:ln>
          </p:spPr>
          <p:txBody>
            <a:bodyPr rtlCol="0" anchor="ctr"/>
            <a:lstStyle/>
            <a:p>
              <a:endParaRPr lang="en-US"/>
            </a:p>
          </p:txBody>
        </p:sp>
        <p:sp>
          <p:nvSpPr>
            <p:cNvPr id="49" name="Freeform 1066">
              <a:extLst>
                <a:ext uri="{FF2B5EF4-FFF2-40B4-BE49-F238E27FC236}">
                  <a16:creationId xmlns:a16="http://schemas.microsoft.com/office/drawing/2014/main" id="{682E4683-B57A-4A18-EBF6-C9421B0B8A75}"/>
                </a:ext>
              </a:extLst>
            </p:cNvPr>
            <p:cNvSpPr/>
            <p:nvPr/>
          </p:nvSpPr>
          <p:spPr>
            <a:xfrm>
              <a:off x="8575352" y="3959850"/>
              <a:ext cx="483133" cy="725156"/>
            </a:xfrm>
            <a:custGeom>
              <a:avLst/>
              <a:gdLst>
                <a:gd name="connsiteX0" fmla="*/ 461647 w 483133"/>
                <a:gd name="connsiteY0" fmla="*/ 103 h 725156"/>
                <a:gd name="connsiteX1" fmla="*/ 434756 w 483133"/>
                <a:gd name="connsiteY1" fmla="*/ 26813 h 725156"/>
                <a:gd name="connsiteX2" fmla="*/ 424830 w 483133"/>
                <a:gd name="connsiteY2" fmla="*/ 96115 h 725156"/>
                <a:gd name="connsiteX3" fmla="*/ 414362 w 483133"/>
                <a:gd name="connsiteY3" fmla="*/ 165597 h 725156"/>
                <a:gd name="connsiteX4" fmla="*/ 394149 w 483133"/>
                <a:gd name="connsiteY4" fmla="*/ 190863 h 725156"/>
                <a:gd name="connsiteX5" fmla="*/ 349933 w 483133"/>
                <a:gd name="connsiteY5" fmla="*/ 220461 h 725156"/>
                <a:gd name="connsiteX6" fmla="*/ 247424 w 483133"/>
                <a:gd name="connsiteY6" fmla="*/ 245005 h 725156"/>
                <a:gd name="connsiteX7" fmla="*/ 190936 w 483133"/>
                <a:gd name="connsiteY7" fmla="*/ 204940 h 725156"/>
                <a:gd name="connsiteX8" fmla="*/ 135892 w 483133"/>
                <a:gd name="connsiteY8" fmla="*/ 200970 h 725156"/>
                <a:gd name="connsiteX9" fmla="*/ 79403 w 483133"/>
                <a:gd name="connsiteY9" fmla="*/ 259083 h 725156"/>
                <a:gd name="connsiteX10" fmla="*/ 72726 w 483133"/>
                <a:gd name="connsiteY10" fmla="*/ 241938 h 725156"/>
                <a:gd name="connsiteX11" fmla="*/ 58107 w 483133"/>
                <a:gd name="connsiteY11" fmla="*/ 199526 h 725156"/>
                <a:gd name="connsiteX12" fmla="*/ 5770 w 483133"/>
                <a:gd name="connsiteY12" fmla="*/ 200970 h 725156"/>
                <a:gd name="connsiteX13" fmla="*/ 897 w 483133"/>
                <a:gd name="connsiteY13" fmla="*/ 230929 h 725156"/>
                <a:gd name="connsiteX14" fmla="*/ 48181 w 483133"/>
                <a:gd name="connsiteY14" fmla="*/ 371879 h 725156"/>
                <a:gd name="connsiteX15" fmla="*/ 73448 w 483133"/>
                <a:gd name="connsiteY15" fmla="*/ 383609 h 725156"/>
                <a:gd name="connsiteX16" fmla="*/ 101602 w 483133"/>
                <a:gd name="connsiteY16" fmla="*/ 358163 h 725156"/>
                <a:gd name="connsiteX17" fmla="*/ 148344 w 483133"/>
                <a:gd name="connsiteY17" fmla="*/ 240855 h 725156"/>
                <a:gd name="connsiteX18" fmla="*/ 158812 w 483133"/>
                <a:gd name="connsiteY18" fmla="*/ 233816 h 725156"/>
                <a:gd name="connsiteX19" fmla="*/ 160075 w 483133"/>
                <a:gd name="connsiteY19" fmla="*/ 245547 h 725156"/>
                <a:gd name="connsiteX20" fmla="*/ 145637 w 483133"/>
                <a:gd name="connsiteY20" fmla="*/ 276047 h 725156"/>
                <a:gd name="connsiteX21" fmla="*/ 91676 w 483133"/>
                <a:gd name="connsiteY21" fmla="*/ 446595 h 725156"/>
                <a:gd name="connsiteX22" fmla="*/ 69477 w 483133"/>
                <a:gd name="connsiteY22" fmla="*/ 602524 h 725156"/>
                <a:gd name="connsiteX23" fmla="*/ 66770 w 483133"/>
                <a:gd name="connsiteY23" fmla="*/ 692400 h 725156"/>
                <a:gd name="connsiteX24" fmla="*/ 96368 w 483133"/>
                <a:gd name="connsiteY24" fmla="*/ 725065 h 725156"/>
                <a:gd name="connsiteX25" fmla="*/ 126687 w 483133"/>
                <a:gd name="connsiteY25" fmla="*/ 690415 h 725156"/>
                <a:gd name="connsiteX26" fmla="*/ 154841 w 483133"/>
                <a:gd name="connsiteY26" fmla="*/ 477456 h 725156"/>
                <a:gd name="connsiteX27" fmla="*/ 191658 w 483133"/>
                <a:gd name="connsiteY27" fmla="*/ 451468 h 725156"/>
                <a:gd name="connsiteX28" fmla="*/ 223602 w 483133"/>
                <a:gd name="connsiteY28" fmla="*/ 467530 h 725156"/>
                <a:gd name="connsiteX29" fmla="*/ 240205 w 483133"/>
                <a:gd name="connsiteY29" fmla="*/ 574551 h 725156"/>
                <a:gd name="connsiteX30" fmla="*/ 251214 w 483133"/>
                <a:gd name="connsiteY30" fmla="*/ 677962 h 725156"/>
                <a:gd name="connsiteX31" fmla="*/ 257170 w 483133"/>
                <a:gd name="connsiteY31" fmla="*/ 701965 h 725156"/>
                <a:gd name="connsiteX32" fmla="*/ 300303 w 483133"/>
                <a:gd name="connsiteY32" fmla="*/ 720915 h 725156"/>
                <a:gd name="connsiteX33" fmla="*/ 308966 w 483133"/>
                <a:gd name="connsiteY33" fmla="*/ 688430 h 725156"/>
                <a:gd name="connsiteX34" fmla="*/ 302288 w 483133"/>
                <a:gd name="connsiteY34" fmla="*/ 649628 h 725156"/>
                <a:gd name="connsiteX35" fmla="*/ 294167 w 483133"/>
                <a:gd name="connsiteY35" fmla="*/ 459589 h 725156"/>
                <a:gd name="connsiteX36" fmla="*/ 299761 w 483133"/>
                <a:gd name="connsiteY36" fmla="*/ 420606 h 725156"/>
                <a:gd name="connsiteX37" fmla="*/ 330623 w 483133"/>
                <a:gd name="connsiteY37" fmla="*/ 306908 h 725156"/>
                <a:gd name="connsiteX38" fmla="*/ 340909 w 483133"/>
                <a:gd name="connsiteY38" fmla="*/ 302035 h 725156"/>
                <a:gd name="connsiteX39" fmla="*/ 362566 w 483133"/>
                <a:gd name="connsiteY39" fmla="*/ 300411 h 725156"/>
                <a:gd name="connsiteX40" fmla="*/ 438004 w 483133"/>
                <a:gd name="connsiteY40" fmla="*/ 232734 h 725156"/>
                <a:gd name="connsiteX41" fmla="*/ 472294 w 483133"/>
                <a:gd name="connsiteY41" fmla="*/ 155310 h 725156"/>
                <a:gd name="connsiteX42" fmla="*/ 477528 w 483133"/>
                <a:gd name="connsiteY42" fmla="*/ 104958 h 725156"/>
                <a:gd name="connsiteX43" fmla="*/ 483123 w 483133"/>
                <a:gd name="connsiteY43" fmla="*/ 32227 h 725156"/>
                <a:gd name="connsiteX44" fmla="*/ 461647 w 483133"/>
                <a:gd name="connsiteY44" fmla="*/ 103 h 7251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483133" h="725156">
                  <a:moveTo>
                    <a:pt x="461647" y="103"/>
                  </a:moveTo>
                  <a:cubicBezTo>
                    <a:pt x="448472" y="-1160"/>
                    <a:pt x="439809" y="9307"/>
                    <a:pt x="434756" y="26813"/>
                  </a:cubicBezTo>
                  <a:cubicBezTo>
                    <a:pt x="428259" y="49372"/>
                    <a:pt x="425552" y="72653"/>
                    <a:pt x="424830" y="96115"/>
                  </a:cubicBezTo>
                  <a:cubicBezTo>
                    <a:pt x="424108" y="119757"/>
                    <a:pt x="421040" y="142858"/>
                    <a:pt x="414362" y="165597"/>
                  </a:cubicBezTo>
                  <a:cubicBezTo>
                    <a:pt x="411114" y="176967"/>
                    <a:pt x="405700" y="186171"/>
                    <a:pt x="394149" y="190863"/>
                  </a:cubicBezTo>
                  <a:cubicBezTo>
                    <a:pt x="377546" y="197721"/>
                    <a:pt x="364191" y="209633"/>
                    <a:pt x="349933" y="220461"/>
                  </a:cubicBezTo>
                  <a:cubicBezTo>
                    <a:pt x="319613" y="243381"/>
                    <a:pt x="286767" y="255654"/>
                    <a:pt x="247424" y="245005"/>
                  </a:cubicBezTo>
                  <a:cubicBezTo>
                    <a:pt x="222880" y="238328"/>
                    <a:pt x="207720" y="220822"/>
                    <a:pt x="190936" y="204940"/>
                  </a:cubicBezTo>
                  <a:cubicBezTo>
                    <a:pt x="170001" y="184908"/>
                    <a:pt x="160075" y="184006"/>
                    <a:pt x="135892" y="200970"/>
                  </a:cubicBezTo>
                  <a:cubicBezTo>
                    <a:pt x="113693" y="216491"/>
                    <a:pt x="97090" y="237426"/>
                    <a:pt x="79403" y="259083"/>
                  </a:cubicBezTo>
                  <a:cubicBezTo>
                    <a:pt x="73808" y="252947"/>
                    <a:pt x="73989" y="247352"/>
                    <a:pt x="72726" y="241938"/>
                  </a:cubicBezTo>
                  <a:cubicBezTo>
                    <a:pt x="69477" y="227319"/>
                    <a:pt x="66048" y="212520"/>
                    <a:pt x="58107" y="199526"/>
                  </a:cubicBezTo>
                  <a:cubicBezTo>
                    <a:pt x="43489" y="175343"/>
                    <a:pt x="19666" y="176065"/>
                    <a:pt x="5770" y="200970"/>
                  </a:cubicBezTo>
                  <a:cubicBezTo>
                    <a:pt x="536" y="210174"/>
                    <a:pt x="-1268" y="220281"/>
                    <a:pt x="897" y="230929"/>
                  </a:cubicBezTo>
                  <a:cubicBezTo>
                    <a:pt x="11184" y="279837"/>
                    <a:pt x="28690" y="326219"/>
                    <a:pt x="48181" y="371879"/>
                  </a:cubicBezTo>
                  <a:cubicBezTo>
                    <a:pt x="53235" y="383790"/>
                    <a:pt x="62078" y="386316"/>
                    <a:pt x="73448" y="383609"/>
                  </a:cubicBezTo>
                  <a:cubicBezTo>
                    <a:pt x="87344" y="380181"/>
                    <a:pt x="97631" y="375488"/>
                    <a:pt x="101602" y="358163"/>
                  </a:cubicBezTo>
                  <a:cubicBezTo>
                    <a:pt x="110986" y="316834"/>
                    <a:pt x="128131" y="278213"/>
                    <a:pt x="148344" y="240855"/>
                  </a:cubicBezTo>
                  <a:cubicBezTo>
                    <a:pt x="150690" y="236523"/>
                    <a:pt x="153758" y="231831"/>
                    <a:pt x="158812" y="233816"/>
                  </a:cubicBezTo>
                  <a:cubicBezTo>
                    <a:pt x="164948" y="236162"/>
                    <a:pt x="161880" y="241396"/>
                    <a:pt x="160075" y="245547"/>
                  </a:cubicBezTo>
                  <a:cubicBezTo>
                    <a:pt x="155382" y="255834"/>
                    <a:pt x="150871" y="266121"/>
                    <a:pt x="145637" y="276047"/>
                  </a:cubicBezTo>
                  <a:cubicBezTo>
                    <a:pt x="118024" y="329828"/>
                    <a:pt x="103947" y="388302"/>
                    <a:pt x="91676" y="446595"/>
                  </a:cubicBezTo>
                  <a:cubicBezTo>
                    <a:pt x="80847" y="497849"/>
                    <a:pt x="75252" y="550367"/>
                    <a:pt x="69477" y="602524"/>
                  </a:cubicBezTo>
                  <a:cubicBezTo>
                    <a:pt x="66048" y="632302"/>
                    <a:pt x="62800" y="662441"/>
                    <a:pt x="66770" y="692400"/>
                  </a:cubicBezTo>
                  <a:cubicBezTo>
                    <a:pt x="69657" y="714418"/>
                    <a:pt x="78681" y="726329"/>
                    <a:pt x="96368" y="725065"/>
                  </a:cubicBezTo>
                  <a:cubicBezTo>
                    <a:pt x="116220" y="723802"/>
                    <a:pt x="125243" y="709725"/>
                    <a:pt x="126687" y="690415"/>
                  </a:cubicBezTo>
                  <a:cubicBezTo>
                    <a:pt x="127229" y="683015"/>
                    <a:pt x="128492" y="533222"/>
                    <a:pt x="154841" y="477456"/>
                  </a:cubicBezTo>
                  <a:cubicBezTo>
                    <a:pt x="162963" y="459769"/>
                    <a:pt x="175235" y="453272"/>
                    <a:pt x="191658" y="451468"/>
                  </a:cubicBezTo>
                  <a:cubicBezTo>
                    <a:pt x="206637" y="449843"/>
                    <a:pt x="218368" y="457423"/>
                    <a:pt x="223602" y="467530"/>
                  </a:cubicBezTo>
                  <a:cubicBezTo>
                    <a:pt x="239844" y="498030"/>
                    <a:pt x="238762" y="540441"/>
                    <a:pt x="240205" y="574551"/>
                  </a:cubicBezTo>
                  <a:cubicBezTo>
                    <a:pt x="241649" y="609201"/>
                    <a:pt x="244176" y="643852"/>
                    <a:pt x="251214" y="677962"/>
                  </a:cubicBezTo>
                  <a:cubicBezTo>
                    <a:pt x="252838" y="686083"/>
                    <a:pt x="253380" y="694566"/>
                    <a:pt x="257170" y="701965"/>
                  </a:cubicBezTo>
                  <a:cubicBezTo>
                    <a:pt x="263667" y="715501"/>
                    <a:pt x="269081" y="726870"/>
                    <a:pt x="300303" y="720915"/>
                  </a:cubicBezTo>
                  <a:cubicBezTo>
                    <a:pt x="315282" y="715320"/>
                    <a:pt x="310229" y="698897"/>
                    <a:pt x="308966" y="688430"/>
                  </a:cubicBezTo>
                  <a:cubicBezTo>
                    <a:pt x="307522" y="675435"/>
                    <a:pt x="304273" y="662622"/>
                    <a:pt x="302288" y="649628"/>
                  </a:cubicBezTo>
                  <a:cubicBezTo>
                    <a:pt x="292904" y="586642"/>
                    <a:pt x="286407" y="523296"/>
                    <a:pt x="294167" y="459589"/>
                  </a:cubicBezTo>
                  <a:cubicBezTo>
                    <a:pt x="295791" y="446595"/>
                    <a:pt x="298498" y="433781"/>
                    <a:pt x="299761" y="420606"/>
                  </a:cubicBezTo>
                  <a:cubicBezTo>
                    <a:pt x="303552" y="381083"/>
                    <a:pt x="321057" y="345168"/>
                    <a:pt x="330623" y="306908"/>
                  </a:cubicBezTo>
                  <a:cubicBezTo>
                    <a:pt x="331886" y="301855"/>
                    <a:pt x="338202" y="297704"/>
                    <a:pt x="340909" y="302035"/>
                  </a:cubicBezTo>
                  <a:cubicBezTo>
                    <a:pt x="350114" y="315932"/>
                    <a:pt x="356791" y="305464"/>
                    <a:pt x="362566" y="300411"/>
                  </a:cubicBezTo>
                  <a:cubicBezTo>
                    <a:pt x="388013" y="278213"/>
                    <a:pt x="413640" y="256195"/>
                    <a:pt x="438004" y="232734"/>
                  </a:cubicBezTo>
                  <a:cubicBezTo>
                    <a:pt x="459661" y="211979"/>
                    <a:pt x="472114" y="186532"/>
                    <a:pt x="472294" y="155310"/>
                  </a:cubicBezTo>
                  <a:cubicBezTo>
                    <a:pt x="472475" y="138526"/>
                    <a:pt x="476085" y="121742"/>
                    <a:pt x="477528" y="104958"/>
                  </a:cubicBezTo>
                  <a:cubicBezTo>
                    <a:pt x="479874" y="80774"/>
                    <a:pt x="482942" y="56410"/>
                    <a:pt x="483123" y="32227"/>
                  </a:cubicBezTo>
                  <a:cubicBezTo>
                    <a:pt x="483484" y="14541"/>
                    <a:pt x="474280" y="1366"/>
                    <a:pt x="461647" y="103"/>
                  </a:cubicBezTo>
                  <a:close/>
                </a:path>
              </a:pathLst>
            </a:custGeom>
            <a:solidFill>
              <a:srgbClr val="FFFFFF"/>
            </a:solidFill>
            <a:ln w="1804" cap="flat">
              <a:noFill/>
              <a:prstDash val="solid"/>
              <a:miter/>
            </a:ln>
          </p:spPr>
          <p:txBody>
            <a:bodyPr rtlCol="0" anchor="ctr"/>
            <a:lstStyle/>
            <a:p>
              <a:endParaRPr lang="en-US"/>
            </a:p>
          </p:txBody>
        </p:sp>
        <p:sp>
          <p:nvSpPr>
            <p:cNvPr id="50" name="Freeform 1067">
              <a:extLst>
                <a:ext uri="{FF2B5EF4-FFF2-40B4-BE49-F238E27FC236}">
                  <a16:creationId xmlns:a16="http://schemas.microsoft.com/office/drawing/2014/main" id="{1802AB7B-D94B-0471-6AD3-DD22BB45DD65}"/>
                </a:ext>
              </a:extLst>
            </p:cNvPr>
            <p:cNvSpPr/>
            <p:nvPr/>
          </p:nvSpPr>
          <p:spPr>
            <a:xfrm>
              <a:off x="9471030" y="3651524"/>
              <a:ext cx="3255" cy="7222"/>
            </a:xfrm>
            <a:custGeom>
              <a:avLst/>
              <a:gdLst>
                <a:gd name="connsiteX0" fmla="*/ 3256 w 3255"/>
                <a:gd name="connsiteY0" fmla="*/ 0 h 7222"/>
                <a:gd name="connsiteX1" fmla="*/ 8 w 3255"/>
                <a:gd name="connsiteY1" fmla="*/ 7219 h 7222"/>
                <a:gd name="connsiteX2" fmla="*/ 3256 w 3255"/>
                <a:gd name="connsiteY2" fmla="*/ 0 h 7222"/>
              </a:gdLst>
              <a:ahLst/>
              <a:cxnLst>
                <a:cxn ang="0">
                  <a:pos x="connsiteX0" y="connsiteY0"/>
                </a:cxn>
                <a:cxn ang="0">
                  <a:pos x="connsiteX1" y="connsiteY1"/>
                </a:cxn>
                <a:cxn ang="0">
                  <a:pos x="connsiteX2" y="connsiteY2"/>
                </a:cxn>
              </a:cxnLst>
              <a:rect l="l" t="t" r="r" b="b"/>
              <a:pathLst>
                <a:path w="3255" h="7222">
                  <a:moveTo>
                    <a:pt x="3256" y="0"/>
                  </a:moveTo>
                  <a:cubicBezTo>
                    <a:pt x="2895" y="722"/>
                    <a:pt x="-173" y="7399"/>
                    <a:pt x="8" y="7219"/>
                  </a:cubicBezTo>
                  <a:cubicBezTo>
                    <a:pt x="1270" y="6677"/>
                    <a:pt x="2353" y="3429"/>
                    <a:pt x="3256" y="0"/>
                  </a:cubicBezTo>
                  <a:close/>
                </a:path>
              </a:pathLst>
            </a:custGeom>
            <a:solidFill>
              <a:srgbClr val="FFFFFF"/>
            </a:solidFill>
            <a:ln w="1804" cap="flat">
              <a:noFill/>
              <a:prstDash val="solid"/>
              <a:miter/>
            </a:ln>
          </p:spPr>
          <p:txBody>
            <a:bodyPr rtlCol="0" anchor="ctr"/>
            <a:lstStyle/>
            <a:p>
              <a:endParaRPr lang="en-US"/>
            </a:p>
          </p:txBody>
        </p:sp>
        <p:sp>
          <p:nvSpPr>
            <p:cNvPr id="51" name="Freeform 1068">
              <a:extLst>
                <a:ext uri="{FF2B5EF4-FFF2-40B4-BE49-F238E27FC236}">
                  <a16:creationId xmlns:a16="http://schemas.microsoft.com/office/drawing/2014/main" id="{3579EADE-50FF-E38D-5893-D11EF6F12149}"/>
                </a:ext>
              </a:extLst>
            </p:cNvPr>
            <p:cNvSpPr/>
            <p:nvPr/>
          </p:nvSpPr>
          <p:spPr>
            <a:xfrm>
              <a:off x="8280452" y="3886139"/>
              <a:ext cx="838300" cy="384069"/>
            </a:xfrm>
            <a:custGeom>
              <a:avLst/>
              <a:gdLst>
                <a:gd name="connsiteX0" fmla="*/ 802386 w 838300"/>
                <a:gd name="connsiteY0" fmla="*/ 12272 h 384069"/>
                <a:gd name="connsiteX1" fmla="*/ 695546 w 838300"/>
                <a:gd name="connsiteY1" fmla="*/ 44758 h 384069"/>
                <a:gd name="connsiteX2" fmla="*/ 586720 w 838300"/>
                <a:gd name="connsiteY2" fmla="*/ 71829 h 384069"/>
                <a:gd name="connsiteX3" fmla="*/ 379536 w 838300"/>
                <a:gd name="connsiteY3" fmla="*/ 138062 h 384069"/>
                <a:gd name="connsiteX4" fmla="*/ 185166 w 838300"/>
                <a:gd name="connsiteY4" fmla="*/ 192926 h 384069"/>
                <a:gd name="connsiteX5" fmla="*/ 31403 w 838300"/>
                <a:gd name="connsiteY5" fmla="*/ 210252 h 384069"/>
                <a:gd name="connsiteX6" fmla="*/ 181 w 838300"/>
                <a:gd name="connsiteY6" fmla="*/ 205198 h 384069"/>
                <a:gd name="connsiteX7" fmla="*/ 0 w 838300"/>
                <a:gd name="connsiteY7" fmla="*/ 209891 h 384069"/>
                <a:gd name="connsiteX8" fmla="*/ 0 w 838300"/>
                <a:gd name="connsiteY8" fmla="*/ 210071 h 384069"/>
                <a:gd name="connsiteX9" fmla="*/ 0 w 838300"/>
                <a:gd name="connsiteY9" fmla="*/ 212057 h 384069"/>
                <a:gd name="connsiteX10" fmla="*/ 0 w 838300"/>
                <a:gd name="connsiteY10" fmla="*/ 212237 h 384069"/>
                <a:gd name="connsiteX11" fmla="*/ 0 w 838300"/>
                <a:gd name="connsiteY11" fmla="*/ 214403 h 384069"/>
                <a:gd name="connsiteX12" fmla="*/ 0 w 838300"/>
                <a:gd name="connsiteY12" fmla="*/ 214403 h 384069"/>
                <a:gd name="connsiteX13" fmla="*/ 181 w 838300"/>
                <a:gd name="connsiteY13" fmla="*/ 216388 h 384069"/>
                <a:gd name="connsiteX14" fmla="*/ 181 w 838300"/>
                <a:gd name="connsiteY14" fmla="*/ 216749 h 384069"/>
                <a:gd name="connsiteX15" fmla="*/ 722 w 838300"/>
                <a:gd name="connsiteY15" fmla="*/ 220900 h 384069"/>
                <a:gd name="connsiteX16" fmla="*/ 722 w 838300"/>
                <a:gd name="connsiteY16" fmla="*/ 221260 h 384069"/>
                <a:gd name="connsiteX17" fmla="*/ 1083 w 838300"/>
                <a:gd name="connsiteY17" fmla="*/ 223065 h 384069"/>
                <a:gd name="connsiteX18" fmla="*/ 1083 w 838300"/>
                <a:gd name="connsiteY18" fmla="*/ 223427 h 384069"/>
                <a:gd name="connsiteX19" fmla="*/ 1625 w 838300"/>
                <a:gd name="connsiteY19" fmla="*/ 225592 h 384069"/>
                <a:gd name="connsiteX20" fmla="*/ 1625 w 838300"/>
                <a:gd name="connsiteY20" fmla="*/ 225772 h 384069"/>
                <a:gd name="connsiteX21" fmla="*/ 2166 w 838300"/>
                <a:gd name="connsiteY21" fmla="*/ 227758 h 384069"/>
                <a:gd name="connsiteX22" fmla="*/ 2346 w 838300"/>
                <a:gd name="connsiteY22" fmla="*/ 228299 h 384069"/>
                <a:gd name="connsiteX23" fmla="*/ 3971 w 838300"/>
                <a:gd name="connsiteY23" fmla="*/ 233172 h 384069"/>
                <a:gd name="connsiteX24" fmla="*/ 4151 w 838300"/>
                <a:gd name="connsiteY24" fmla="*/ 233713 h 384069"/>
                <a:gd name="connsiteX25" fmla="*/ 5053 w 838300"/>
                <a:gd name="connsiteY25" fmla="*/ 235879 h 384069"/>
                <a:gd name="connsiteX26" fmla="*/ 5234 w 838300"/>
                <a:gd name="connsiteY26" fmla="*/ 236421 h 384069"/>
                <a:gd name="connsiteX27" fmla="*/ 6497 w 838300"/>
                <a:gd name="connsiteY27" fmla="*/ 239128 h 384069"/>
                <a:gd name="connsiteX28" fmla="*/ 6858 w 838300"/>
                <a:gd name="connsiteY28" fmla="*/ 239669 h 384069"/>
                <a:gd name="connsiteX29" fmla="*/ 7941 w 838300"/>
                <a:gd name="connsiteY29" fmla="*/ 242015 h 384069"/>
                <a:gd name="connsiteX30" fmla="*/ 8302 w 838300"/>
                <a:gd name="connsiteY30" fmla="*/ 242917 h 384069"/>
                <a:gd name="connsiteX31" fmla="*/ 9926 w 838300"/>
                <a:gd name="connsiteY31" fmla="*/ 245986 h 384069"/>
                <a:gd name="connsiteX32" fmla="*/ 51255 w 838300"/>
                <a:gd name="connsiteY32" fmla="*/ 353548 h 384069"/>
                <a:gd name="connsiteX33" fmla="*/ 121459 w 838300"/>
                <a:gd name="connsiteY33" fmla="*/ 376288 h 384069"/>
                <a:gd name="connsiteX34" fmla="*/ 162065 w 838300"/>
                <a:gd name="connsiteY34" fmla="*/ 356977 h 384069"/>
                <a:gd name="connsiteX35" fmla="*/ 262770 w 838300"/>
                <a:gd name="connsiteY35" fmla="*/ 313663 h 384069"/>
                <a:gd name="connsiteX36" fmla="*/ 279013 w 838300"/>
                <a:gd name="connsiteY36" fmla="*/ 287675 h 384069"/>
                <a:gd name="connsiteX37" fmla="*/ 351021 w 838300"/>
                <a:gd name="connsiteY37" fmla="*/ 242015 h 384069"/>
                <a:gd name="connsiteX38" fmla="*/ 373942 w 838300"/>
                <a:gd name="connsiteY38" fmla="*/ 259341 h 384069"/>
                <a:gd name="connsiteX39" fmla="*/ 447395 w 838300"/>
                <a:gd name="connsiteY39" fmla="*/ 224690 h 384069"/>
                <a:gd name="connsiteX40" fmla="*/ 468149 w 838300"/>
                <a:gd name="connsiteY40" fmla="*/ 199423 h 384069"/>
                <a:gd name="connsiteX41" fmla="*/ 516696 w 838300"/>
                <a:gd name="connsiteY41" fmla="*/ 118030 h 384069"/>
                <a:gd name="connsiteX42" fmla="*/ 638336 w 838300"/>
                <a:gd name="connsiteY42" fmla="*/ 113518 h 384069"/>
                <a:gd name="connsiteX43" fmla="*/ 670460 w 838300"/>
                <a:gd name="connsiteY43" fmla="*/ 122722 h 384069"/>
                <a:gd name="connsiteX44" fmla="*/ 696268 w 838300"/>
                <a:gd name="connsiteY44" fmla="*/ 111352 h 384069"/>
                <a:gd name="connsiteX45" fmla="*/ 717744 w 838300"/>
                <a:gd name="connsiteY45" fmla="*/ 88251 h 384069"/>
                <a:gd name="connsiteX46" fmla="*/ 777481 w 838300"/>
                <a:gd name="connsiteY46" fmla="*/ 64248 h 384069"/>
                <a:gd name="connsiteX47" fmla="*/ 822238 w 838300"/>
                <a:gd name="connsiteY47" fmla="*/ 58473 h 384069"/>
                <a:gd name="connsiteX48" fmla="*/ 830901 w 838300"/>
                <a:gd name="connsiteY48" fmla="*/ 28876 h 384069"/>
                <a:gd name="connsiteX49" fmla="*/ 832164 w 838300"/>
                <a:gd name="connsiteY49" fmla="*/ 17687 h 384069"/>
                <a:gd name="connsiteX50" fmla="*/ 833067 w 838300"/>
                <a:gd name="connsiteY50" fmla="*/ 13355 h 384069"/>
                <a:gd name="connsiteX51" fmla="*/ 833428 w 838300"/>
                <a:gd name="connsiteY51" fmla="*/ 12092 h 384069"/>
                <a:gd name="connsiteX52" fmla="*/ 834330 w 838300"/>
                <a:gd name="connsiteY52" fmla="*/ 9024 h 384069"/>
                <a:gd name="connsiteX53" fmla="*/ 834691 w 838300"/>
                <a:gd name="connsiteY53" fmla="*/ 7941 h 384069"/>
                <a:gd name="connsiteX54" fmla="*/ 836135 w 838300"/>
                <a:gd name="connsiteY54" fmla="*/ 4512 h 384069"/>
                <a:gd name="connsiteX55" fmla="*/ 836315 w 838300"/>
                <a:gd name="connsiteY55" fmla="*/ 3970 h 384069"/>
                <a:gd name="connsiteX56" fmla="*/ 838300 w 838300"/>
                <a:gd name="connsiteY56" fmla="*/ 0 h 384069"/>
                <a:gd name="connsiteX57" fmla="*/ 838300 w 838300"/>
                <a:gd name="connsiteY57" fmla="*/ 0 h 384069"/>
                <a:gd name="connsiteX58" fmla="*/ 802386 w 838300"/>
                <a:gd name="connsiteY58" fmla="*/ 12272 h 384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838300" h="384069">
                  <a:moveTo>
                    <a:pt x="802386" y="12272"/>
                  </a:moveTo>
                  <a:cubicBezTo>
                    <a:pt x="767013" y="23822"/>
                    <a:pt x="731460" y="34832"/>
                    <a:pt x="695546" y="44758"/>
                  </a:cubicBezTo>
                  <a:cubicBezTo>
                    <a:pt x="659451" y="54684"/>
                    <a:pt x="622815" y="62083"/>
                    <a:pt x="586720" y="71829"/>
                  </a:cubicBezTo>
                  <a:cubicBezTo>
                    <a:pt x="516696" y="90778"/>
                    <a:pt x="448297" y="115142"/>
                    <a:pt x="379536" y="138062"/>
                  </a:cubicBezTo>
                  <a:cubicBezTo>
                    <a:pt x="315468" y="159358"/>
                    <a:pt x="251039" y="177767"/>
                    <a:pt x="185166" y="192926"/>
                  </a:cubicBezTo>
                  <a:cubicBezTo>
                    <a:pt x="135536" y="204296"/>
                    <a:pt x="82657" y="215666"/>
                    <a:pt x="31403" y="210252"/>
                  </a:cubicBezTo>
                  <a:cubicBezTo>
                    <a:pt x="20935" y="209169"/>
                    <a:pt x="10287" y="207545"/>
                    <a:pt x="181" y="205198"/>
                  </a:cubicBezTo>
                  <a:cubicBezTo>
                    <a:pt x="0" y="206823"/>
                    <a:pt x="0" y="208447"/>
                    <a:pt x="0" y="209891"/>
                  </a:cubicBezTo>
                  <a:cubicBezTo>
                    <a:pt x="0" y="209891"/>
                    <a:pt x="0" y="210071"/>
                    <a:pt x="0" y="210071"/>
                  </a:cubicBezTo>
                  <a:cubicBezTo>
                    <a:pt x="0" y="210793"/>
                    <a:pt x="0" y="211334"/>
                    <a:pt x="0" y="212057"/>
                  </a:cubicBezTo>
                  <a:cubicBezTo>
                    <a:pt x="0" y="212057"/>
                    <a:pt x="0" y="212237"/>
                    <a:pt x="0" y="212237"/>
                  </a:cubicBezTo>
                  <a:cubicBezTo>
                    <a:pt x="0" y="212959"/>
                    <a:pt x="0" y="213681"/>
                    <a:pt x="0" y="214403"/>
                  </a:cubicBezTo>
                  <a:cubicBezTo>
                    <a:pt x="0" y="214403"/>
                    <a:pt x="0" y="214403"/>
                    <a:pt x="0" y="214403"/>
                  </a:cubicBezTo>
                  <a:cubicBezTo>
                    <a:pt x="0" y="215125"/>
                    <a:pt x="0" y="215666"/>
                    <a:pt x="181" y="216388"/>
                  </a:cubicBezTo>
                  <a:cubicBezTo>
                    <a:pt x="181" y="216568"/>
                    <a:pt x="181" y="216568"/>
                    <a:pt x="181" y="216749"/>
                  </a:cubicBezTo>
                  <a:cubicBezTo>
                    <a:pt x="361" y="218193"/>
                    <a:pt x="361" y="219456"/>
                    <a:pt x="722" y="220900"/>
                  </a:cubicBezTo>
                  <a:cubicBezTo>
                    <a:pt x="722" y="221080"/>
                    <a:pt x="722" y="221080"/>
                    <a:pt x="722" y="221260"/>
                  </a:cubicBezTo>
                  <a:cubicBezTo>
                    <a:pt x="902" y="221802"/>
                    <a:pt x="902" y="222524"/>
                    <a:pt x="1083" y="223065"/>
                  </a:cubicBezTo>
                  <a:cubicBezTo>
                    <a:pt x="1083" y="223246"/>
                    <a:pt x="1083" y="223246"/>
                    <a:pt x="1083" y="223427"/>
                  </a:cubicBezTo>
                  <a:cubicBezTo>
                    <a:pt x="1264" y="224148"/>
                    <a:pt x="1444" y="224870"/>
                    <a:pt x="1625" y="225592"/>
                  </a:cubicBezTo>
                  <a:cubicBezTo>
                    <a:pt x="1625" y="225592"/>
                    <a:pt x="1625" y="225772"/>
                    <a:pt x="1625" y="225772"/>
                  </a:cubicBezTo>
                  <a:cubicBezTo>
                    <a:pt x="1805" y="226494"/>
                    <a:pt x="1985" y="227036"/>
                    <a:pt x="2166" y="227758"/>
                  </a:cubicBezTo>
                  <a:cubicBezTo>
                    <a:pt x="2166" y="227938"/>
                    <a:pt x="2346" y="228119"/>
                    <a:pt x="2346" y="228299"/>
                  </a:cubicBezTo>
                  <a:cubicBezTo>
                    <a:pt x="2888" y="229743"/>
                    <a:pt x="3429" y="231367"/>
                    <a:pt x="3971" y="233172"/>
                  </a:cubicBezTo>
                  <a:cubicBezTo>
                    <a:pt x="3971" y="233353"/>
                    <a:pt x="4151" y="233533"/>
                    <a:pt x="4151" y="233713"/>
                  </a:cubicBezTo>
                  <a:cubicBezTo>
                    <a:pt x="4512" y="234435"/>
                    <a:pt x="4692" y="235157"/>
                    <a:pt x="5053" y="235879"/>
                  </a:cubicBezTo>
                  <a:cubicBezTo>
                    <a:pt x="5053" y="236060"/>
                    <a:pt x="5234" y="236240"/>
                    <a:pt x="5234" y="236421"/>
                  </a:cubicBezTo>
                  <a:cubicBezTo>
                    <a:pt x="5595" y="237323"/>
                    <a:pt x="5956" y="238225"/>
                    <a:pt x="6497" y="239128"/>
                  </a:cubicBezTo>
                  <a:cubicBezTo>
                    <a:pt x="6497" y="239308"/>
                    <a:pt x="6678" y="239488"/>
                    <a:pt x="6858" y="239669"/>
                  </a:cubicBezTo>
                  <a:cubicBezTo>
                    <a:pt x="7219" y="240391"/>
                    <a:pt x="7580" y="241293"/>
                    <a:pt x="7941" y="242015"/>
                  </a:cubicBezTo>
                  <a:cubicBezTo>
                    <a:pt x="8121" y="242376"/>
                    <a:pt x="8121" y="242556"/>
                    <a:pt x="8302" y="242917"/>
                  </a:cubicBezTo>
                  <a:cubicBezTo>
                    <a:pt x="8843" y="244000"/>
                    <a:pt x="9385" y="244903"/>
                    <a:pt x="9926" y="245986"/>
                  </a:cubicBezTo>
                  <a:cubicBezTo>
                    <a:pt x="27432" y="280276"/>
                    <a:pt x="33749" y="319078"/>
                    <a:pt x="51255" y="353548"/>
                  </a:cubicBezTo>
                  <a:cubicBezTo>
                    <a:pt x="66414" y="383326"/>
                    <a:pt x="91681" y="392169"/>
                    <a:pt x="121459" y="376288"/>
                  </a:cubicBezTo>
                  <a:cubicBezTo>
                    <a:pt x="134814" y="369249"/>
                    <a:pt x="148891" y="363835"/>
                    <a:pt x="162065" y="356977"/>
                  </a:cubicBezTo>
                  <a:cubicBezTo>
                    <a:pt x="194371" y="339832"/>
                    <a:pt x="231187" y="332974"/>
                    <a:pt x="262770" y="313663"/>
                  </a:cubicBezTo>
                  <a:cubicBezTo>
                    <a:pt x="273598" y="307166"/>
                    <a:pt x="278471" y="301030"/>
                    <a:pt x="279013" y="287675"/>
                  </a:cubicBezTo>
                  <a:cubicBezTo>
                    <a:pt x="280276" y="252843"/>
                    <a:pt x="319258" y="227397"/>
                    <a:pt x="351021" y="242015"/>
                  </a:cubicBezTo>
                  <a:cubicBezTo>
                    <a:pt x="364918" y="248512"/>
                    <a:pt x="361670" y="262950"/>
                    <a:pt x="373942" y="259341"/>
                  </a:cubicBezTo>
                  <a:cubicBezTo>
                    <a:pt x="393794" y="253566"/>
                    <a:pt x="424113" y="234435"/>
                    <a:pt x="447395" y="224690"/>
                  </a:cubicBezTo>
                  <a:cubicBezTo>
                    <a:pt x="463457" y="214764"/>
                    <a:pt x="467247" y="212959"/>
                    <a:pt x="468149" y="199423"/>
                  </a:cubicBezTo>
                  <a:cubicBezTo>
                    <a:pt x="470495" y="165675"/>
                    <a:pt x="488181" y="134272"/>
                    <a:pt x="516696" y="118030"/>
                  </a:cubicBezTo>
                  <a:cubicBezTo>
                    <a:pt x="556220" y="95651"/>
                    <a:pt x="597007" y="87891"/>
                    <a:pt x="638336" y="113518"/>
                  </a:cubicBezTo>
                  <a:cubicBezTo>
                    <a:pt x="648984" y="120195"/>
                    <a:pt x="659451" y="127595"/>
                    <a:pt x="670460" y="122722"/>
                  </a:cubicBezTo>
                  <a:cubicBezTo>
                    <a:pt x="679123" y="118932"/>
                    <a:pt x="687244" y="113879"/>
                    <a:pt x="696268" y="111352"/>
                  </a:cubicBezTo>
                  <a:cubicBezTo>
                    <a:pt x="708721" y="107923"/>
                    <a:pt x="713773" y="99982"/>
                    <a:pt x="717744" y="88251"/>
                  </a:cubicBezTo>
                  <a:cubicBezTo>
                    <a:pt x="727850" y="58473"/>
                    <a:pt x="748063" y="51074"/>
                    <a:pt x="777481" y="64248"/>
                  </a:cubicBezTo>
                  <a:cubicBezTo>
                    <a:pt x="795709" y="72370"/>
                    <a:pt x="806898" y="64248"/>
                    <a:pt x="822238" y="58473"/>
                  </a:cubicBezTo>
                  <a:cubicBezTo>
                    <a:pt x="837037" y="52879"/>
                    <a:pt x="828194" y="38802"/>
                    <a:pt x="830901" y="28876"/>
                  </a:cubicBezTo>
                  <a:cubicBezTo>
                    <a:pt x="831803" y="25266"/>
                    <a:pt x="831443" y="21476"/>
                    <a:pt x="832164" y="17687"/>
                  </a:cubicBezTo>
                  <a:cubicBezTo>
                    <a:pt x="832525" y="16243"/>
                    <a:pt x="832706" y="14799"/>
                    <a:pt x="833067" y="13355"/>
                  </a:cubicBezTo>
                  <a:cubicBezTo>
                    <a:pt x="833247" y="12994"/>
                    <a:pt x="833247" y="12633"/>
                    <a:pt x="833428" y="12092"/>
                  </a:cubicBezTo>
                  <a:cubicBezTo>
                    <a:pt x="833788" y="11009"/>
                    <a:pt x="833969" y="10106"/>
                    <a:pt x="834330" y="9024"/>
                  </a:cubicBezTo>
                  <a:cubicBezTo>
                    <a:pt x="834511" y="8663"/>
                    <a:pt x="834511" y="8302"/>
                    <a:pt x="834691" y="7941"/>
                  </a:cubicBezTo>
                  <a:cubicBezTo>
                    <a:pt x="835052" y="6858"/>
                    <a:pt x="835593" y="5594"/>
                    <a:pt x="836135" y="4512"/>
                  </a:cubicBezTo>
                  <a:cubicBezTo>
                    <a:pt x="836135" y="4331"/>
                    <a:pt x="836315" y="4151"/>
                    <a:pt x="836315" y="3970"/>
                  </a:cubicBezTo>
                  <a:cubicBezTo>
                    <a:pt x="836857" y="2707"/>
                    <a:pt x="837579" y="1263"/>
                    <a:pt x="838300" y="0"/>
                  </a:cubicBezTo>
                  <a:lnTo>
                    <a:pt x="838300" y="0"/>
                  </a:lnTo>
                  <a:cubicBezTo>
                    <a:pt x="826389" y="4331"/>
                    <a:pt x="814478" y="8302"/>
                    <a:pt x="802386" y="12272"/>
                  </a:cubicBezTo>
                  <a:close/>
                </a:path>
              </a:pathLst>
            </a:custGeom>
            <a:solidFill>
              <a:srgbClr val="FFFFFF"/>
            </a:solidFill>
            <a:ln w="1804" cap="flat">
              <a:noFill/>
              <a:prstDash val="solid"/>
              <a:miter/>
            </a:ln>
          </p:spPr>
          <p:txBody>
            <a:bodyPr rtlCol="0" anchor="ctr"/>
            <a:lstStyle/>
            <a:p>
              <a:endParaRPr lang="en-US"/>
            </a:p>
          </p:txBody>
        </p:sp>
        <p:sp>
          <p:nvSpPr>
            <p:cNvPr id="52" name="Freeform 1069">
              <a:extLst>
                <a:ext uri="{FF2B5EF4-FFF2-40B4-BE49-F238E27FC236}">
                  <a16:creationId xmlns:a16="http://schemas.microsoft.com/office/drawing/2014/main" id="{4A7E4D4D-EF05-ECF5-FC93-4D0D7D9AB8D3}"/>
                </a:ext>
              </a:extLst>
            </p:cNvPr>
            <p:cNvSpPr/>
            <p:nvPr/>
          </p:nvSpPr>
          <p:spPr>
            <a:xfrm>
              <a:off x="9166759" y="3514003"/>
              <a:ext cx="513929" cy="388756"/>
            </a:xfrm>
            <a:custGeom>
              <a:avLst/>
              <a:gdLst>
                <a:gd name="connsiteX0" fmla="*/ 469412 w 513929"/>
                <a:gd name="connsiteY0" fmla="*/ 36817 h 388756"/>
                <a:gd name="connsiteX1" fmla="*/ 467246 w 513929"/>
                <a:gd name="connsiteY1" fmla="*/ 36095 h 388756"/>
                <a:gd name="connsiteX2" fmla="*/ 466344 w 513929"/>
                <a:gd name="connsiteY2" fmla="*/ 35734 h 388756"/>
                <a:gd name="connsiteX3" fmla="*/ 464900 w 513929"/>
                <a:gd name="connsiteY3" fmla="*/ 35192 h 388756"/>
                <a:gd name="connsiteX4" fmla="*/ 463817 w 513929"/>
                <a:gd name="connsiteY4" fmla="*/ 34832 h 388756"/>
                <a:gd name="connsiteX5" fmla="*/ 462374 w 513929"/>
                <a:gd name="connsiteY5" fmla="*/ 34470 h 388756"/>
                <a:gd name="connsiteX6" fmla="*/ 461110 w 513929"/>
                <a:gd name="connsiteY6" fmla="*/ 34110 h 388756"/>
                <a:gd name="connsiteX7" fmla="*/ 459486 w 513929"/>
                <a:gd name="connsiteY7" fmla="*/ 33568 h 388756"/>
                <a:gd name="connsiteX8" fmla="*/ 458223 w 513929"/>
                <a:gd name="connsiteY8" fmla="*/ 33207 h 388756"/>
                <a:gd name="connsiteX9" fmla="*/ 456598 w 513929"/>
                <a:gd name="connsiteY9" fmla="*/ 32666 h 388756"/>
                <a:gd name="connsiteX10" fmla="*/ 455155 w 513929"/>
                <a:gd name="connsiteY10" fmla="*/ 32124 h 388756"/>
                <a:gd name="connsiteX11" fmla="*/ 453711 w 513929"/>
                <a:gd name="connsiteY11" fmla="*/ 31763 h 388756"/>
                <a:gd name="connsiteX12" fmla="*/ 452087 w 513929"/>
                <a:gd name="connsiteY12" fmla="*/ 31222 h 388756"/>
                <a:gd name="connsiteX13" fmla="*/ 450823 w 513929"/>
                <a:gd name="connsiteY13" fmla="*/ 30861 h 388756"/>
                <a:gd name="connsiteX14" fmla="*/ 449018 w 513929"/>
                <a:gd name="connsiteY14" fmla="*/ 30320 h 388756"/>
                <a:gd name="connsiteX15" fmla="*/ 447755 w 513929"/>
                <a:gd name="connsiteY15" fmla="*/ 29959 h 388756"/>
                <a:gd name="connsiteX16" fmla="*/ 445770 w 513929"/>
                <a:gd name="connsiteY16" fmla="*/ 29417 h 388756"/>
                <a:gd name="connsiteX17" fmla="*/ 444506 w 513929"/>
                <a:gd name="connsiteY17" fmla="*/ 29056 h 388756"/>
                <a:gd name="connsiteX18" fmla="*/ 442161 w 513929"/>
                <a:gd name="connsiteY18" fmla="*/ 28335 h 388756"/>
                <a:gd name="connsiteX19" fmla="*/ 440897 w 513929"/>
                <a:gd name="connsiteY19" fmla="*/ 27973 h 388756"/>
                <a:gd name="connsiteX20" fmla="*/ 438551 w 513929"/>
                <a:gd name="connsiteY20" fmla="*/ 27251 h 388756"/>
                <a:gd name="connsiteX21" fmla="*/ 437468 w 513929"/>
                <a:gd name="connsiteY21" fmla="*/ 26891 h 388756"/>
                <a:gd name="connsiteX22" fmla="*/ 423933 w 513929"/>
                <a:gd name="connsiteY22" fmla="*/ 22740 h 388756"/>
                <a:gd name="connsiteX23" fmla="*/ 423391 w 513929"/>
                <a:gd name="connsiteY23" fmla="*/ 22559 h 388756"/>
                <a:gd name="connsiteX24" fmla="*/ 419963 w 513929"/>
                <a:gd name="connsiteY24" fmla="*/ 21476 h 388756"/>
                <a:gd name="connsiteX25" fmla="*/ 419240 w 513929"/>
                <a:gd name="connsiteY25" fmla="*/ 21296 h 388756"/>
                <a:gd name="connsiteX26" fmla="*/ 415811 w 513929"/>
                <a:gd name="connsiteY26" fmla="*/ 20213 h 388756"/>
                <a:gd name="connsiteX27" fmla="*/ 415089 w 513929"/>
                <a:gd name="connsiteY27" fmla="*/ 20033 h 388756"/>
                <a:gd name="connsiteX28" fmla="*/ 411480 w 513929"/>
                <a:gd name="connsiteY28" fmla="*/ 18950 h 388756"/>
                <a:gd name="connsiteX29" fmla="*/ 410939 w 513929"/>
                <a:gd name="connsiteY29" fmla="*/ 18769 h 388756"/>
                <a:gd name="connsiteX30" fmla="*/ 407329 w 513929"/>
                <a:gd name="connsiteY30" fmla="*/ 17687 h 388756"/>
                <a:gd name="connsiteX31" fmla="*/ 406607 w 513929"/>
                <a:gd name="connsiteY31" fmla="*/ 17506 h 388756"/>
                <a:gd name="connsiteX32" fmla="*/ 402818 w 513929"/>
                <a:gd name="connsiteY32" fmla="*/ 16423 h 388756"/>
                <a:gd name="connsiteX33" fmla="*/ 402818 w 513929"/>
                <a:gd name="connsiteY33" fmla="*/ 16423 h 388756"/>
                <a:gd name="connsiteX34" fmla="*/ 371595 w 513929"/>
                <a:gd name="connsiteY34" fmla="*/ 7039 h 388756"/>
                <a:gd name="connsiteX35" fmla="*/ 371235 w 513929"/>
                <a:gd name="connsiteY35" fmla="*/ 6858 h 388756"/>
                <a:gd name="connsiteX36" fmla="*/ 366903 w 513929"/>
                <a:gd name="connsiteY36" fmla="*/ 5595 h 388756"/>
                <a:gd name="connsiteX37" fmla="*/ 366542 w 513929"/>
                <a:gd name="connsiteY37" fmla="*/ 5414 h 388756"/>
                <a:gd name="connsiteX38" fmla="*/ 362211 w 513929"/>
                <a:gd name="connsiteY38" fmla="*/ 4151 h 388756"/>
                <a:gd name="connsiteX39" fmla="*/ 361850 w 513929"/>
                <a:gd name="connsiteY39" fmla="*/ 3971 h 388756"/>
                <a:gd name="connsiteX40" fmla="*/ 357699 w 513929"/>
                <a:gd name="connsiteY40" fmla="*/ 2707 h 388756"/>
                <a:gd name="connsiteX41" fmla="*/ 356797 w 513929"/>
                <a:gd name="connsiteY41" fmla="*/ 2527 h 388756"/>
                <a:gd name="connsiteX42" fmla="*/ 352826 w 513929"/>
                <a:gd name="connsiteY42" fmla="*/ 1263 h 388756"/>
                <a:gd name="connsiteX43" fmla="*/ 352104 w 513929"/>
                <a:gd name="connsiteY43" fmla="*/ 1083 h 388756"/>
                <a:gd name="connsiteX44" fmla="*/ 348134 w 513929"/>
                <a:gd name="connsiteY44" fmla="*/ 0 h 388756"/>
                <a:gd name="connsiteX45" fmla="*/ 347773 w 513929"/>
                <a:gd name="connsiteY45" fmla="*/ 0 h 388756"/>
                <a:gd name="connsiteX46" fmla="*/ 397403 w 513929"/>
                <a:gd name="connsiteY46" fmla="*/ 161704 h 388756"/>
                <a:gd name="connsiteX47" fmla="*/ 351743 w 513929"/>
                <a:gd name="connsiteY47" fmla="*/ 232631 h 388756"/>
                <a:gd name="connsiteX48" fmla="*/ 277388 w 513929"/>
                <a:gd name="connsiteY48" fmla="*/ 273959 h 388756"/>
                <a:gd name="connsiteX49" fmla="*/ 211154 w 513929"/>
                <a:gd name="connsiteY49" fmla="*/ 292368 h 388756"/>
                <a:gd name="connsiteX50" fmla="*/ 130843 w 513929"/>
                <a:gd name="connsiteY50" fmla="*/ 313663 h 388756"/>
                <a:gd name="connsiteX51" fmla="*/ 0 w 513929"/>
                <a:gd name="connsiteY51" fmla="*/ 356255 h 388756"/>
                <a:gd name="connsiteX52" fmla="*/ 12092 w 513929"/>
                <a:gd name="connsiteY52" fmla="*/ 370874 h 388756"/>
                <a:gd name="connsiteX53" fmla="*/ 13536 w 513929"/>
                <a:gd name="connsiteY53" fmla="*/ 373400 h 388756"/>
                <a:gd name="connsiteX54" fmla="*/ 33568 w 513929"/>
                <a:gd name="connsiteY54" fmla="*/ 386936 h 388756"/>
                <a:gd name="connsiteX55" fmla="*/ 172352 w 513929"/>
                <a:gd name="connsiteY55" fmla="*/ 327199 h 388756"/>
                <a:gd name="connsiteX56" fmla="*/ 206642 w 513929"/>
                <a:gd name="connsiteY56" fmla="*/ 319980 h 388756"/>
                <a:gd name="connsiteX57" fmla="*/ 301030 w 513929"/>
                <a:gd name="connsiteY57" fmla="*/ 291645 h 388756"/>
                <a:gd name="connsiteX58" fmla="*/ 318355 w 513929"/>
                <a:gd name="connsiteY58" fmla="*/ 338749 h 388756"/>
                <a:gd name="connsiteX59" fmla="*/ 352285 w 513929"/>
                <a:gd name="connsiteY59" fmla="*/ 342359 h 388756"/>
                <a:gd name="connsiteX60" fmla="*/ 497566 w 513929"/>
                <a:gd name="connsiteY60" fmla="*/ 115142 h 388756"/>
                <a:gd name="connsiteX61" fmla="*/ 469412 w 513929"/>
                <a:gd name="connsiteY61" fmla="*/ 36817 h 388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513929" h="388756">
                  <a:moveTo>
                    <a:pt x="469412" y="36817"/>
                  </a:moveTo>
                  <a:cubicBezTo>
                    <a:pt x="468691" y="36636"/>
                    <a:pt x="467968" y="36275"/>
                    <a:pt x="467246" y="36095"/>
                  </a:cubicBezTo>
                  <a:cubicBezTo>
                    <a:pt x="466886" y="36095"/>
                    <a:pt x="466705" y="35914"/>
                    <a:pt x="466344" y="35734"/>
                  </a:cubicBezTo>
                  <a:cubicBezTo>
                    <a:pt x="465803" y="35553"/>
                    <a:pt x="465441" y="35373"/>
                    <a:pt x="464900" y="35192"/>
                  </a:cubicBezTo>
                  <a:cubicBezTo>
                    <a:pt x="464539" y="35012"/>
                    <a:pt x="464179" y="35012"/>
                    <a:pt x="463817" y="34832"/>
                  </a:cubicBezTo>
                  <a:cubicBezTo>
                    <a:pt x="463276" y="34651"/>
                    <a:pt x="462915" y="34470"/>
                    <a:pt x="462374" y="34470"/>
                  </a:cubicBezTo>
                  <a:cubicBezTo>
                    <a:pt x="462013" y="34290"/>
                    <a:pt x="461651" y="34290"/>
                    <a:pt x="461110" y="34110"/>
                  </a:cubicBezTo>
                  <a:cubicBezTo>
                    <a:pt x="460569" y="33929"/>
                    <a:pt x="460027" y="33749"/>
                    <a:pt x="459486" y="33568"/>
                  </a:cubicBezTo>
                  <a:cubicBezTo>
                    <a:pt x="459125" y="33388"/>
                    <a:pt x="458764" y="33388"/>
                    <a:pt x="458223" y="33207"/>
                  </a:cubicBezTo>
                  <a:cubicBezTo>
                    <a:pt x="457681" y="33027"/>
                    <a:pt x="457139" y="32846"/>
                    <a:pt x="456598" y="32666"/>
                  </a:cubicBezTo>
                  <a:cubicBezTo>
                    <a:pt x="456057" y="32485"/>
                    <a:pt x="455696" y="32305"/>
                    <a:pt x="455155" y="32124"/>
                  </a:cubicBezTo>
                  <a:cubicBezTo>
                    <a:pt x="454613" y="31944"/>
                    <a:pt x="454253" y="31763"/>
                    <a:pt x="453711" y="31763"/>
                  </a:cubicBezTo>
                  <a:cubicBezTo>
                    <a:pt x="453170" y="31583"/>
                    <a:pt x="452628" y="31402"/>
                    <a:pt x="452087" y="31222"/>
                  </a:cubicBezTo>
                  <a:cubicBezTo>
                    <a:pt x="451725" y="31042"/>
                    <a:pt x="451184" y="30861"/>
                    <a:pt x="450823" y="30861"/>
                  </a:cubicBezTo>
                  <a:cubicBezTo>
                    <a:pt x="450282" y="30681"/>
                    <a:pt x="449560" y="30500"/>
                    <a:pt x="449018" y="30320"/>
                  </a:cubicBezTo>
                  <a:cubicBezTo>
                    <a:pt x="448658" y="30139"/>
                    <a:pt x="448116" y="29959"/>
                    <a:pt x="447755" y="29959"/>
                  </a:cubicBezTo>
                  <a:cubicBezTo>
                    <a:pt x="447034" y="29778"/>
                    <a:pt x="446492" y="29598"/>
                    <a:pt x="445770" y="29417"/>
                  </a:cubicBezTo>
                  <a:cubicBezTo>
                    <a:pt x="445409" y="29237"/>
                    <a:pt x="445048" y="29237"/>
                    <a:pt x="444506" y="29056"/>
                  </a:cubicBezTo>
                  <a:cubicBezTo>
                    <a:pt x="443785" y="28876"/>
                    <a:pt x="443063" y="28515"/>
                    <a:pt x="442161" y="28335"/>
                  </a:cubicBezTo>
                  <a:cubicBezTo>
                    <a:pt x="441799" y="28154"/>
                    <a:pt x="441439" y="28154"/>
                    <a:pt x="440897" y="27973"/>
                  </a:cubicBezTo>
                  <a:cubicBezTo>
                    <a:pt x="440175" y="27793"/>
                    <a:pt x="439453" y="27432"/>
                    <a:pt x="438551" y="27251"/>
                  </a:cubicBezTo>
                  <a:cubicBezTo>
                    <a:pt x="438190" y="27071"/>
                    <a:pt x="437829" y="27071"/>
                    <a:pt x="437468" y="26891"/>
                  </a:cubicBezTo>
                  <a:cubicBezTo>
                    <a:pt x="433137" y="25627"/>
                    <a:pt x="428625" y="24184"/>
                    <a:pt x="423933" y="22740"/>
                  </a:cubicBezTo>
                  <a:cubicBezTo>
                    <a:pt x="423752" y="22740"/>
                    <a:pt x="423572" y="22559"/>
                    <a:pt x="423391" y="22559"/>
                  </a:cubicBezTo>
                  <a:cubicBezTo>
                    <a:pt x="422308" y="22198"/>
                    <a:pt x="421225" y="21837"/>
                    <a:pt x="419963" y="21476"/>
                  </a:cubicBezTo>
                  <a:cubicBezTo>
                    <a:pt x="419782" y="21476"/>
                    <a:pt x="419421" y="21296"/>
                    <a:pt x="419240" y="21296"/>
                  </a:cubicBezTo>
                  <a:cubicBezTo>
                    <a:pt x="418158" y="20935"/>
                    <a:pt x="416894" y="20574"/>
                    <a:pt x="415811" y="20213"/>
                  </a:cubicBezTo>
                  <a:cubicBezTo>
                    <a:pt x="415631" y="20213"/>
                    <a:pt x="415270" y="20033"/>
                    <a:pt x="415089" y="20033"/>
                  </a:cubicBezTo>
                  <a:cubicBezTo>
                    <a:pt x="413826" y="19672"/>
                    <a:pt x="412744" y="19311"/>
                    <a:pt x="411480" y="18950"/>
                  </a:cubicBezTo>
                  <a:cubicBezTo>
                    <a:pt x="411299" y="18950"/>
                    <a:pt x="411119" y="18769"/>
                    <a:pt x="410939" y="18769"/>
                  </a:cubicBezTo>
                  <a:cubicBezTo>
                    <a:pt x="409675" y="18408"/>
                    <a:pt x="408412" y="18047"/>
                    <a:pt x="407329" y="17687"/>
                  </a:cubicBezTo>
                  <a:cubicBezTo>
                    <a:pt x="407149" y="17687"/>
                    <a:pt x="406968" y="17506"/>
                    <a:pt x="406607" y="17506"/>
                  </a:cubicBezTo>
                  <a:cubicBezTo>
                    <a:pt x="405344" y="17145"/>
                    <a:pt x="404080" y="16784"/>
                    <a:pt x="402818" y="16423"/>
                  </a:cubicBezTo>
                  <a:cubicBezTo>
                    <a:pt x="402818" y="16423"/>
                    <a:pt x="402818" y="16423"/>
                    <a:pt x="402818" y="16423"/>
                  </a:cubicBezTo>
                  <a:cubicBezTo>
                    <a:pt x="392892" y="13355"/>
                    <a:pt x="382424" y="10287"/>
                    <a:pt x="371595" y="7039"/>
                  </a:cubicBezTo>
                  <a:cubicBezTo>
                    <a:pt x="371414" y="7039"/>
                    <a:pt x="371414" y="7039"/>
                    <a:pt x="371235" y="6858"/>
                  </a:cubicBezTo>
                  <a:cubicBezTo>
                    <a:pt x="369790" y="6497"/>
                    <a:pt x="368347" y="5956"/>
                    <a:pt x="366903" y="5595"/>
                  </a:cubicBezTo>
                  <a:cubicBezTo>
                    <a:pt x="366723" y="5595"/>
                    <a:pt x="366723" y="5595"/>
                    <a:pt x="366542" y="5414"/>
                  </a:cubicBezTo>
                  <a:cubicBezTo>
                    <a:pt x="365098" y="5053"/>
                    <a:pt x="363654" y="4512"/>
                    <a:pt x="362211" y="4151"/>
                  </a:cubicBezTo>
                  <a:cubicBezTo>
                    <a:pt x="362030" y="4151"/>
                    <a:pt x="362030" y="4151"/>
                    <a:pt x="361850" y="3971"/>
                  </a:cubicBezTo>
                  <a:cubicBezTo>
                    <a:pt x="360406" y="3609"/>
                    <a:pt x="359143" y="3068"/>
                    <a:pt x="357699" y="2707"/>
                  </a:cubicBezTo>
                  <a:cubicBezTo>
                    <a:pt x="357338" y="2707"/>
                    <a:pt x="357157" y="2527"/>
                    <a:pt x="356797" y="2527"/>
                  </a:cubicBezTo>
                  <a:cubicBezTo>
                    <a:pt x="355533" y="2166"/>
                    <a:pt x="354090" y="1805"/>
                    <a:pt x="352826" y="1263"/>
                  </a:cubicBezTo>
                  <a:cubicBezTo>
                    <a:pt x="352645" y="1263"/>
                    <a:pt x="352285" y="1083"/>
                    <a:pt x="352104" y="1083"/>
                  </a:cubicBezTo>
                  <a:cubicBezTo>
                    <a:pt x="350841" y="722"/>
                    <a:pt x="349397" y="361"/>
                    <a:pt x="348134" y="0"/>
                  </a:cubicBezTo>
                  <a:cubicBezTo>
                    <a:pt x="347953" y="0"/>
                    <a:pt x="347953" y="0"/>
                    <a:pt x="347773" y="0"/>
                  </a:cubicBezTo>
                  <a:cubicBezTo>
                    <a:pt x="390726" y="43133"/>
                    <a:pt x="417616" y="96553"/>
                    <a:pt x="397403" y="161704"/>
                  </a:cubicBezTo>
                  <a:cubicBezTo>
                    <a:pt x="389101" y="188775"/>
                    <a:pt x="373581" y="214403"/>
                    <a:pt x="351743" y="232631"/>
                  </a:cubicBezTo>
                  <a:cubicBezTo>
                    <a:pt x="329364" y="251400"/>
                    <a:pt x="304820" y="263853"/>
                    <a:pt x="277388" y="273959"/>
                  </a:cubicBezTo>
                  <a:cubicBezTo>
                    <a:pt x="255911" y="281900"/>
                    <a:pt x="233533" y="287134"/>
                    <a:pt x="211154" y="292368"/>
                  </a:cubicBezTo>
                  <a:cubicBezTo>
                    <a:pt x="184083" y="298684"/>
                    <a:pt x="157553" y="305722"/>
                    <a:pt x="130843" y="313663"/>
                  </a:cubicBezTo>
                  <a:cubicBezTo>
                    <a:pt x="86989" y="326838"/>
                    <a:pt x="43494" y="341456"/>
                    <a:pt x="0" y="356255"/>
                  </a:cubicBezTo>
                  <a:cubicBezTo>
                    <a:pt x="4873" y="359865"/>
                    <a:pt x="8663" y="365098"/>
                    <a:pt x="12092" y="370874"/>
                  </a:cubicBezTo>
                  <a:cubicBezTo>
                    <a:pt x="12633" y="371776"/>
                    <a:pt x="12994" y="372498"/>
                    <a:pt x="13536" y="373400"/>
                  </a:cubicBezTo>
                  <a:cubicBezTo>
                    <a:pt x="21115" y="387296"/>
                    <a:pt x="20754" y="391628"/>
                    <a:pt x="33568" y="386936"/>
                  </a:cubicBezTo>
                  <a:cubicBezTo>
                    <a:pt x="49450" y="380980"/>
                    <a:pt x="152320" y="354450"/>
                    <a:pt x="172352" y="327199"/>
                  </a:cubicBezTo>
                  <a:cubicBezTo>
                    <a:pt x="173976" y="325033"/>
                    <a:pt x="202852" y="319800"/>
                    <a:pt x="206642" y="319980"/>
                  </a:cubicBezTo>
                  <a:cubicBezTo>
                    <a:pt x="248873" y="321784"/>
                    <a:pt x="299767" y="284426"/>
                    <a:pt x="301030" y="291645"/>
                  </a:cubicBezTo>
                  <a:cubicBezTo>
                    <a:pt x="303376" y="303737"/>
                    <a:pt x="312400" y="328101"/>
                    <a:pt x="318355" y="338749"/>
                  </a:cubicBezTo>
                  <a:cubicBezTo>
                    <a:pt x="330989" y="361128"/>
                    <a:pt x="335862" y="361669"/>
                    <a:pt x="352285" y="342359"/>
                  </a:cubicBezTo>
                  <a:cubicBezTo>
                    <a:pt x="357157" y="336584"/>
                    <a:pt x="449379" y="182279"/>
                    <a:pt x="497566" y="115142"/>
                  </a:cubicBezTo>
                  <a:cubicBezTo>
                    <a:pt x="532397" y="66775"/>
                    <a:pt x="506229" y="48908"/>
                    <a:pt x="469412" y="36817"/>
                  </a:cubicBezTo>
                  <a:close/>
                </a:path>
              </a:pathLst>
            </a:custGeom>
            <a:solidFill>
              <a:srgbClr val="FFFFFF"/>
            </a:solidFill>
            <a:ln w="1804" cap="flat">
              <a:noFill/>
              <a:prstDash val="solid"/>
              <a:miter/>
            </a:ln>
          </p:spPr>
          <p:txBody>
            <a:bodyPr rtlCol="0" anchor="ctr"/>
            <a:lstStyle/>
            <a:p>
              <a:endParaRPr lang="en-US"/>
            </a:p>
          </p:txBody>
        </p:sp>
        <p:sp>
          <p:nvSpPr>
            <p:cNvPr id="53" name="Freeform 1070">
              <a:extLst>
                <a:ext uri="{FF2B5EF4-FFF2-40B4-BE49-F238E27FC236}">
                  <a16:creationId xmlns:a16="http://schemas.microsoft.com/office/drawing/2014/main" id="{7ECD6C26-F59D-A640-5F23-5CF8B84DAAC5}"/>
                </a:ext>
              </a:extLst>
            </p:cNvPr>
            <p:cNvSpPr/>
            <p:nvPr/>
          </p:nvSpPr>
          <p:spPr>
            <a:xfrm>
              <a:off x="7644081" y="3979129"/>
              <a:ext cx="638396" cy="706528"/>
            </a:xfrm>
            <a:custGeom>
              <a:avLst/>
              <a:gdLst>
                <a:gd name="connsiteX0" fmla="*/ 621753 w 638396"/>
                <a:gd name="connsiteY0" fmla="*/ 1579 h 706528"/>
                <a:gd name="connsiteX1" fmla="*/ 593780 w 638396"/>
                <a:gd name="connsiteY1" fmla="*/ 16558 h 706528"/>
                <a:gd name="connsiteX2" fmla="*/ 587282 w 638396"/>
                <a:gd name="connsiteY2" fmla="*/ 32620 h 706528"/>
                <a:gd name="connsiteX3" fmla="*/ 551549 w 638396"/>
                <a:gd name="connsiteY3" fmla="*/ 114916 h 706528"/>
                <a:gd name="connsiteX4" fmla="*/ 514551 w 638396"/>
                <a:gd name="connsiteY4" fmla="*/ 162923 h 706528"/>
                <a:gd name="connsiteX5" fmla="*/ 439475 w 638396"/>
                <a:gd name="connsiteY5" fmla="*/ 206958 h 706528"/>
                <a:gd name="connsiteX6" fmla="*/ 345989 w 638396"/>
                <a:gd name="connsiteY6" fmla="*/ 226810 h 706528"/>
                <a:gd name="connsiteX7" fmla="*/ 299066 w 638396"/>
                <a:gd name="connsiteY7" fmla="*/ 236555 h 706528"/>
                <a:gd name="connsiteX8" fmla="*/ 196557 w 638396"/>
                <a:gd name="connsiteY8" fmla="*/ 348449 h 706528"/>
                <a:gd name="connsiteX9" fmla="*/ 155048 w 638396"/>
                <a:gd name="connsiteY9" fmla="*/ 433633 h 706528"/>
                <a:gd name="connsiteX10" fmla="*/ 135016 w 638396"/>
                <a:gd name="connsiteY10" fmla="*/ 509612 h 706528"/>
                <a:gd name="connsiteX11" fmla="*/ 83039 w 638396"/>
                <a:gd name="connsiteY11" fmla="*/ 590284 h 706528"/>
                <a:gd name="connsiteX12" fmla="*/ 15362 w 638396"/>
                <a:gd name="connsiteY12" fmla="*/ 644426 h 706528"/>
                <a:gd name="connsiteX13" fmla="*/ 3631 w 638396"/>
                <a:gd name="connsiteY13" fmla="*/ 659947 h 706528"/>
                <a:gd name="connsiteX14" fmla="*/ 27995 w 638396"/>
                <a:gd name="connsiteY14" fmla="*/ 701997 h 706528"/>
                <a:gd name="connsiteX15" fmla="*/ 55066 w 638396"/>
                <a:gd name="connsiteY15" fmla="*/ 691169 h 706528"/>
                <a:gd name="connsiteX16" fmla="*/ 149092 w 638396"/>
                <a:gd name="connsiteY16" fmla="*/ 623852 h 706528"/>
                <a:gd name="connsiteX17" fmla="*/ 183563 w 638396"/>
                <a:gd name="connsiteY17" fmla="*/ 580899 h 706528"/>
                <a:gd name="connsiteX18" fmla="*/ 231208 w 638396"/>
                <a:gd name="connsiteY18" fmla="*/ 468825 h 706528"/>
                <a:gd name="connsiteX19" fmla="*/ 309353 w 638396"/>
                <a:gd name="connsiteY19" fmla="*/ 464133 h 706528"/>
                <a:gd name="connsiteX20" fmla="*/ 315309 w 638396"/>
                <a:gd name="connsiteY20" fmla="*/ 473698 h 706528"/>
                <a:gd name="connsiteX21" fmla="*/ 337507 w 638396"/>
                <a:gd name="connsiteY21" fmla="*/ 594976 h 706528"/>
                <a:gd name="connsiteX22" fmla="*/ 321445 w 638396"/>
                <a:gd name="connsiteY22" fmla="*/ 684672 h 706528"/>
                <a:gd name="connsiteX23" fmla="*/ 345087 w 638396"/>
                <a:gd name="connsiteY23" fmla="*/ 705968 h 706528"/>
                <a:gd name="connsiteX24" fmla="*/ 380099 w 638396"/>
                <a:gd name="connsiteY24" fmla="*/ 679980 h 706528"/>
                <a:gd name="connsiteX25" fmla="*/ 421608 w 638396"/>
                <a:gd name="connsiteY25" fmla="*/ 543361 h 706528"/>
                <a:gd name="connsiteX26" fmla="*/ 381001 w 638396"/>
                <a:gd name="connsiteY26" fmla="*/ 417932 h 706528"/>
                <a:gd name="connsiteX27" fmla="*/ 471599 w 638396"/>
                <a:gd name="connsiteY27" fmla="*/ 277162 h 706528"/>
                <a:gd name="connsiteX28" fmla="*/ 568153 w 638396"/>
                <a:gd name="connsiteY28" fmla="*/ 194325 h 706528"/>
                <a:gd name="connsiteX29" fmla="*/ 615256 w 638396"/>
                <a:gd name="connsiteY29" fmla="*/ 134227 h 706528"/>
                <a:gd name="connsiteX30" fmla="*/ 637635 w 638396"/>
                <a:gd name="connsiteY30" fmla="*/ 30815 h 706528"/>
                <a:gd name="connsiteX31" fmla="*/ 621753 w 638396"/>
                <a:gd name="connsiteY31" fmla="*/ 1579 h 706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638396" h="706528">
                  <a:moveTo>
                    <a:pt x="621753" y="1579"/>
                  </a:moveTo>
                  <a:cubicBezTo>
                    <a:pt x="607495" y="-4016"/>
                    <a:pt x="600818" y="6271"/>
                    <a:pt x="593780" y="16558"/>
                  </a:cubicBezTo>
                  <a:cubicBezTo>
                    <a:pt x="591073" y="20348"/>
                    <a:pt x="589448" y="28470"/>
                    <a:pt x="587282" y="32620"/>
                  </a:cubicBezTo>
                  <a:cubicBezTo>
                    <a:pt x="573747" y="59330"/>
                    <a:pt x="562016" y="86943"/>
                    <a:pt x="551549" y="114916"/>
                  </a:cubicBezTo>
                  <a:cubicBezTo>
                    <a:pt x="544149" y="134769"/>
                    <a:pt x="532599" y="150470"/>
                    <a:pt x="514551" y="162923"/>
                  </a:cubicBezTo>
                  <a:cubicBezTo>
                    <a:pt x="490007" y="179706"/>
                    <a:pt x="462756" y="192701"/>
                    <a:pt x="439475" y="206958"/>
                  </a:cubicBezTo>
                  <a:cubicBezTo>
                    <a:pt x="398868" y="226629"/>
                    <a:pt x="353208" y="231863"/>
                    <a:pt x="345989" y="226810"/>
                  </a:cubicBezTo>
                  <a:cubicBezTo>
                    <a:pt x="326498" y="213635"/>
                    <a:pt x="313143" y="223561"/>
                    <a:pt x="299066" y="236555"/>
                  </a:cubicBezTo>
                  <a:cubicBezTo>
                    <a:pt x="261708" y="271026"/>
                    <a:pt x="229945" y="310369"/>
                    <a:pt x="196557" y="348449"/>
                  </a:cubicBezTo>
                  <a:cubicBezTo>
                    <a:pt x="175442" y="372633"/>
                    <a:pt x="162448" y="401870"/>
                    <a:pt x="155048" y="433633"/>
                  </a:cubicBezTo>
                  <a:cubicBezTo>
                    <a:pt x="149092" y="459080"/>
                    <a:pt x="141873" y="484346"/>
                    <a:pt x="135016" y="509612"/>
                  </a:cubicBezTo>
                  <a:cubicBezTo>
                    <a:pt x="126353" y="542098"/>
                    <a:pt x="112095" y="570071"/>
                    <a:pt x="83039" y="590284"/>
                  </a:cubicBezTo>
                  <a:cubicBezTo>
                    <a:pt x="59397" y="606707"/>
                    <a:pt x="37921" y="626379"/>
                    <a:pt x="15362" y="644426"/>
                  </a:cubicBezTo>
                  <a:cubicBezTo>
                    <a:pt x="10128" y="648758"/>
                    <a:pt x="6518" y="653991"/>
                    <a:pt x="3631" y="659947"/>
                  </a:cubicBezTo>
                  <a:cubicBezTo>
                    <a:pt x="-6476" y="679980"/>
                    <a:pt x="5435" y="703261"/>
                    <a:pt x="27995" y="701997"/>
                  </a:cubicBezTo>
                  <a:cubicBezTo>
                    <a:pt x="37379" y="701456"/>
                    <a:pt x="46584" y="695500"/>
                    <a:pt x="55066" y="691169"/>
                  </a:cubicBezTo>
                  <a:cubicBezTo>
                    <a:pt x="89536" y="673843"/>
                    <a:pt x="119675" y="648036"/>
                    <a:pt x="149092" y="623852"/>
                  </a:cubicBezTo>
                  <a:cubicBezTo>
                    <a:pt x="162448" y="612843"/>
                    <a:pt x="175622" y="597323"/>
                    <a:pt x="183563" y="580899"/>
                  </a:cubicBezTo>
                  <a:cubicBezTo>
                    <a:pt x="201430" y="543902"/>
                    <a:pt x="210273" y="504559"/>
                    <a:pt x="231208" y="468825"/>
                  </a:cubicBezTo>
                  <a:cubicBezTo>
                    <a:pt x="252504" y="432731"/>
                    <a:pt x="283906" y="430384"/>
                    <a:pt x="309353" y="464133"/>
                  </a:cubicBezTo>
                  <a:cubicBezTo>
                    <a:pt x="311519" y="467201"/>
                    <a:pt x="313143" y="470630"/>
                    <a:pt x="315309" y="473698"/>
                  </a:cubicBezTo>
                  <a:cubicBezTo>
                    <a:pt x="343824" y="512861"/>
                    <a:pt x="354111" y="532713"/>
                    <a:pt x="337507" y="594976"/>
                  </a:cubicBezTo>
                  <a:cubicBezTo>
                    <a:pt x="328844" y="627642"/>
                    <a:pt x="326498" y="657059"/>
                    <a:pt x="321445" y="684672"/>
                  </a:cubicBezTo>
                  <a:cubicBezTo>
                    <a:pt x="318918" y="697846"/>
                    <a:pt x="330649" y="709216"/>
                    <a:pt x="345087" y="705968"/>
                  </a:cubicBezTo>
                  <a:cubicBezTo>
                    <a:pt x="371256" y="706329"/>
                    <a:pt x="371616" y="702900"/>
                    <a:pt x="380099" y="679980"/>
                  </a:cubicBezTo>
                  <a:cubicBezTo>
                    <a:pt x="389122" y="655435"/>
                    <a:pt x="416193" y="568988"/>
                    <a:pt x="421608" y="543361"/>
                  </a:cubicBezTo>
                  <a:cubicBezTo>
                    <a:pt x="429909" y="503296"/>
                    <a:pt x="385513" y="426053"/>
                    <a:pt x="381001" y="417932"/>
                  </a:cubicBezTo>
                  <a:cubicBezTo>
                    <a:pt x="377933" y="412517"/>
                    <a:pt x="449581" y="309467"/>
                    <a:pt x="471599" y="277162"/>
                  </a:cubicBezTo>
                  <a:cubicBezTo>
                    <a:pt x="475209" y="271748"/>
                    <a:pt x="538194" y="216703"/>
                    <a:pt x="568153" y="194325"/>
                  </a:cubicBezTo>
                  <a:cubicBezTo>
                    <a:pt x="586741" y="180248"/>
                    <a:pt x="606774" y="155704"/>
                    <a:pt x="615256" y="134227"/>
                  </a:cubicBezTo>
                  <a:cubicBezTo>
                    <a:pt x="618865" y="125203"/>
                    <a:pt x="631679" y="56984"/>
                    <a:pt x="637635" y="30815"/>
                  </a:cubicBezTo>
                  <a:cubicBezTo>
                    <a:pt x="640342" y="18182"/>
                    <a:pt x="636010" y="7174"/>
                    <a:pt x="621753" y="1579"/>
                  </a:cubicBezTo>
                  <a:close/>
                </a:path>
              </a:pathLst>
            </a:custGeom>
            <a:solidFill>
              <a:srgbClr val="FFFFFF"/>
            </a:solidFill>
            <a:ln w="1804" cap="flat">
              <a:noFill/>
              <a:prstDash val="solid"/>
              <a:miter/>
            </a:ln>
          </p:spPr>
          <p:txBody>
            <a:bodyPr rtlCol="0" anchor="ctr"/>
            <a:lstStyle/>
            <a:p>
              <a:endParaRPr lang="en-US"/>
            </a:p>
          </p:txBody>
        </p:sp>
        <p:sp>
          <p:nvSpPr>
            <p:cNvPr id="54" name="Freeform 1071">
              <a:extLst>
                <a:ext uri="{FF2B5EF4-FFF2-40B4-BE49-F238E27FC236}">
                  <a16:creationId xmlns:a16="http://schemas.microsoft.com/office/drawing/2014/main" id="{4519DC04-680F-1C17-2D60-E80C71456A9D}"/>
                </a:ext>
              </a:extLst>
            </p:cNvPr>
            <p:cNvSpPr/>
            <p:nvPr/>
          </p:nvSpPr>
          <p:spPr>
            <a:xfrm>
              <a:off x="7623251" y="3456576"/>
              <a:ext cx="2073866" cy="1244353"/>
            </a:xfrm>
            <a:custGeom>
              <a:avLst/>
              <a:gdLst>
                <a:gd name="connsiteX0" fmla="*/ 2062369 w 2073866"/>
                <a:gd name="connsiteY0" fmla="*/ 105974 h 1244353"/>
                <a:gd name="connsiteX1" fmla="*/ 2020499 w 2073866"/>
                <a:gd name="connsiteY1" fmla="*/ 83776 h 1244353"/>
                <a:gd name="connsiteX2" fmla="*/ 1743112 w 2073866"/>
                <a:gd name="connsiteY2" fmla="*/ 1841 h 1244353"/>
                <a:gd name="connsiteX3" fmla="*/ 1711348 w 2073866"/>
                <a:gd name="connsiteY3" fmla="*/ 35048 h 1244353"/>
                <a:gd name="connsiteX4" fmla="*/ 1725245 w 2073866"/>
                <a:gd name="connsiteY4" fmla="*/ 86664 h 1244353"/>
                <a:gd name="connsiteX5" fmla="*/ 1706295 w 2073866"/>
                <a:gd name="connsiteY5" fmla="*/ 120593 h 1244353"/>
                <a:gd name="connsiteX6" fmla="*/ 1537913 w 2073866"/>
                <a:gd name="connsiteY6" fmla="*/ 166253 h 1244353"/>
                <a:gd name="connsiteX7" fmla="*/ 1084021 w 2073866"/>
                <a:gd name="connsiteY7" fmla="*/ 305759 h 1244353"/>
                <a:gd name="connsiteX8" fmla="*/ 745272 w 2073866"/>
                <a:gd name="connsiteY8" fmla="*/ 409892 h 1244353"/>
                <a:gd name="connsiteX9" fmla="*/ 661713 w 2073866"/>
                <a:gd name="connsiteY9" fmla="*/ 434256 h 1244353"/>
                <a:gd name="connsiteX10" fmla="*/ 620746 w 2073866"/>
                <a:gd name="connsiteY10" fmla="*/ 496700 h 1244353"/>
                <a:gd name="connsiteX11" fmla="*/ 618761 w 2073866"/>
                <a:gd name="connsiteY11" fmla="*/ 512040 h 1244353"/>
                <a:gd name="connsiteX12" fmla="*/ 596021 w 2073866"/>
                <a:gd name="connsiteY12" fmla="*/ 549579 h 1244353"/>
                <a:gd name="connsiteX13" fmla="*/ 554512 w 2073866"/>
                <a:gd name="connsiteY13" fmla="*/ 641801 h 1244353"/>
                <a:gd name="connsiteX14" fmla="*/ 520583 w 2073866"/>
                <a:gd name="connsiteY14" fmla="*/ 676993 h 1244353"/>
                <a:gd name="connsiteX15" fmla="*/ 516612 w 2073866"/>
                <a:gd name="connsiteY15" fmla="*/ 626641 h 1244353"/>
                <a:gd name="connsiteX16" fmla="*/ 370790 w 2073866"/>
                <a:gd name="connsiteY16" fmla="*/ 570513 h 1244353"/>
                <a:gd name="connsiteX17" fmla="*/ 326754 w 2073866"/>
                <a:gd name="connsiteY17" fmla="*/ 712907 h 1244353"/>
                <a:gd name="connsiteX18" fmla="*/ 322603 w 2073866"/>
                <a:gd name="connsiteY18" fmla="*/ 739437 h 1244353"/>
                <a:gd name="connsiteX19" fmla="*/ 216845 w 2073866"/>
                <a:gd name="connsiteY19" fmla="*/ 852414 h 1244353"/>
                <a:gd name="connsiteX20" fmla="*/ 160899 w 2073866"/>
                <a:gd name="connsiteY20" fmla="*/ 957449 h 1244353"/>
                <a:gd name="connsiteX21" fmla="*/ 151153 w 2073866"/>
                <a:gd name="connsiteY21" fmla="*/ 998417 h 1244353"/>
                <a:gd name="connsiteX22" fmla="*/ 82032 w 2073866"/>
                <a:gd name="connsiteY22" fmla="*/ 1112837 h 1244353"/>
                <a:gd name="connsiteX23" fmla="*/ 18866 w 2073866"/>
                <a:gd name="connsiteY23" fmla="*/ 1164272 h 1244353"/>
                <a:gd name="connsiteX24" fmla="*/ 638 w 2073866"/>
                <a:gd name="connsiteY24" fmla="*/ 1200186 h 1244353"/>
                <a:gd name="connsiteX25" fmla="*/ 35469 w 2073866"/>
                <a:gd name="connsiteY25" fmla="*/ 1237364 h 1244353"/>
                <a:gd name="connsiteX26" fmla="*/ 65789 w 2073866"/>
                <a:gd name="connsiteY26" fmla="*/ 1236642 h 1244353"/>
                <a:gd name="connsiteX27" fmla="*/ 107479 w 2073866"/>
                <a:gd name="connsiteY27" fmla="*/ 1213541 h 1244353"/>
                <a:gd name="connsiteX28" fmla="*/ 208002 w 2073866"/>
                <a:gd name="connsiteY28" fmla="*/ 1124027 h 1244353"/>
                <a:gd name="connsiteX29" fmla="*/ 269724 w 2073866"/>
                <a:gd name="connsiteY29" fmla="*/ 990476 h 1244353"/>
                <a:gd name="connsiteX30" fmla="*/ 309428 w 2073866"/>
                <a:gd name="connsiteY30" fmla="*/ 985423 h 1244353"/>
                <a:gd name="connsiteX31" fmla="*/ 349494 w 2073866"/>
                <a:gd name="connsiteY31" fmla="*/ 1112115 h 1244353"/>
                <a:gd name="connsiteX32" fmla="*/ 326213 w 2073866"/>
                <a:gd name="connsiteY32" fmla="*/ 1210834 h 1244353"/>
                <a:gd name="connsiteX33" fmla="*/ 361946 w 2073866"/>
                <a:gd name="connsiteY33" fmla="*/ 1242417 h 1244353"/>
                <a:gd name="connsiteX34" fmla="*/ 410855 w 2073866"/>
                <a:gd name="connsiteY34" fmla="*/ 1214083 h 1244353"/>
                <a:gd name="connsiteX35" fmla="*/ 452003 w 2073866"/>
                <a:gd name="connsiteY35" fmla="*/ 1085586 h 1244353"/>
                <a:gd name="connsiteX36" fmla="*/ 440813 w 2073866"/>
                <a:gd name="connsiteY36" fmla="*/ 990476 h 1244353"/>
                <a:gd name="connsiteX37" fmla="*/ 422585 w 2073866"/>
                <a:gd name="connsiteY37" fmla="*/ 955464 h 1244353"/>
                <a:gd name="connsiteX38" fmla="*/ 424029 w 2073866"/>
                <a:gd name="connsiteY38" fmla="*/ 927671 h 1244353"/>
                <a:gd name="connsiteX39" fmla="*/ 508672 w 2073866"/>
                <a:gd name="connsiteY39" fmla="*/ 801520 h 1244353"/>
                <a:gd name="connsiteX40" fmla="*/ 586095 w 2073866"/>
                <a:gd name="connsiteY40" fmla="*/ 733481 h 1244353"/>
                <a:gd name="connsiteX41" fmla="*/ 646193 w 2073866"/>
                <a:gd name="connsiteY41" fmla="*/ 673745 h 1244353"/>
                <a:gd name="connsiteX42" fmla="*/ 696725 w 2073866"/>
                <a:gd name="connsiteY42" fmla="*/ 798632 h 1244353"/>
                <a:gd name="connsiteX43" fmla="*/ 750326 w 2073866"/>
                <a:gd name="connsiteY43" fmla="*/ 831839 h 1244353"/>
                <a:gd name="connsiteX44" fmla="*/ 782450 w 2073866"/>
                <a:gd name="connsiteY44" fmla="*/ 822274 h 1244353"/>
                <a:gd name="connsiteX45" fmla="*/ 916722 w 2073866"/>
                <a:gd name="connsiteY45" fmla="*/ 764523 h 1244353"/>
                <a:gd name="connsiteX46" fmla="*/ 949208 w 2073866"/>
                <a:gd name="connsiteY46" fmla="*/ 780585 h 1244353"/>
                <a:gd name="connsiteX47" fmla="*/ 979166 w 2073866"/>
                <a:gd name="connsiteY47" fmla="*/ 865408 h 1244353"/>
                <a:gd name="connsiteX48" fmla="*/ 1040347 w 2073866"/>
                <a:gd name="connsiteY48" fmla="*/ 895908 h 1244353"/>
                <a:gd name="connsiteX49" fmla="*/ 1039084 w 2073866"/>
                <a:gd name="connsiteY49" fmla="*/ 917745 h 1244353"/>
                <a:gd name="connsiteX50" fmla="*/ 1002267 w 2073866"/>
                <a:gd name="connsiteY50" fmla="*/ 1159580 h 1244353"/>
                <a:gd name="connsiteX51" fmla="*/ 1005155 w 2073866"/>
                <a:gd name="connsiteY51" fmla="*/ 1212639 h 1244353"/>
                <a:gd name="connsiteX52" fmla="*/ 1026270 w 2073866"/>
                <a:gd name="connsiteY52" fmla="*/ 1240432 h 1244353"/>
                <a:gd name="connsiteX53" fmla="*/ 1087631 w 2073866"/>
                <a:gd name="connsiteY53" fmla="*/ 1215707 h 1244353"/>
                <a:gd name="connsiteX54" fmla="*/ 1108566 w 2073866"/>
                <a:gd name="connsiteY54" fmla="*/ 1017366 h 1244353"/>
                <a:gd name="connsiteX55" fmla="*/ 1129681 w 2073866"/>
                <a:gd name="connsiteY55" fmla="*/ 974955 h 1244353"/>
                <a:gd name="connsiteX56" fmla="*/ 1164332 w 2073866"/>
                <a:gd name="connsiteY56" fmla="*/ 979648 h 1244353"/>
                <a:gd name="connsiteX57" fmla="*/ 1177327 w 2073866"/>
                <a:gd name="connsiteY57" fmla="*/ 1049491 h 1244353"/>
                <a:gd name="connsiteX58" fmla="*/ 1182741 w 2073866"/>
                <a:gd name="connsiteY58" fmla="*/ 1145142 h 1244353"/>
                <a:gd name="connsiteX59" fmla="*/ 1193208 w 2073866"/>
                <a:gd name="connsiteY59" fmla="*/ 1211737 h 1244353"/>
                <a:gd name="connsiteX60" fmla="*/ 1241575 w 2073866"/>
                <a:gd name="connsiteY60" fmla="*/ 1238627 h 1244353"/>
                <a:gd name="connsiteX61" fmla="*/ 1274421 w 2073866"/>
                <a:gd name="connsiteY61" fmla="*/ 1193689 h 1244353"/>
                <a:gd name="connsiteX62" fmla="*/ 1254750 w 2073866"/>
                <a:gd name="connsiteY62" fmla="*/ 1032346 h 1244353"/>
                <a:gd name="connsiteX63" fmla="*/ 1283445 w 2073866"/>
                <a:gd name="connsiteY63" fmla="*/ 861076 h 1244353"/>
                <a:gd name="connsiteX64" fmla="*/ 1303117 w 2073866"/>
                <a:gd name="connsiteY64" fmla="*/ 831118 h 1244353"/>
                <a:gd name="connsiteX65" fmla="*/ 1388120 w 2073866"/>
                <a:gd name="connsiteY65" fmla="*/ 757845 h 1244353"/>
                <a:gd name="connsiteX66" fmla="*/ 1429809 w 2073866"/>
                <a:gd name="connsiteY66" fmla="*/ 712185 h 1244353"/>
                <a:gd name="connsiteX67" fmla="*/ 1438291 w 2073866"/>
                <a:gd name="connsiteY67" fmla="*/ 691972 h 1244353"/>
                <a:gd name="connsiteX68" fmla="*/ 1448398 w 2073866"/>
                <a:gd name="connsiteY68" fmla="*/ 543262 h 1244353"/>
                <a:gd name="connsiteX69" fmla="*/ 1474567 w 2073866"/>
                <a:gd name="connsiteY69" fmla="*/ 503558 h 1244353"/>
                <a:gd name="connsiteX70" fmla="*/ 1491531 w 2073866"/>
                <a:gd name="connsiteY70" fmla="*/ 512401 h 1244353"/>
                <a:gd name="connsiteX71" fmla="*/ 1508315 w 2073866"/>
                <a:gd name="connsiteY71" fmla="*/ 623573 h 1244353"/>
                <a:gd name="connsiteX72" fmla="*/ 1531957 w 2073866"/>
                <a:gd name="connsiteY72" fmla="*/ 819026 h 1244353"/>
                <a:gd name="connsiteX73" fmla="*/ 1533582 w 2073866"/>
                <a:gd name="connsiteY73" fmla="*/ 951313 h 1244353"/>
                <a:gd name="connsiteX74" fmla="*/ 1515534 w 2073866"/>
                <a:gd name="connsiteY74" fmla="*/ 1195133 h 1244353"/>
                <a:gd name="connsiteX75" fmla="*/ 1553614 w 2073866"/>
                <a:gd name="connsiteY75" fmla="*/ 1231408 h 1244353"/>
                <a:gd name="connsiteX76" fmla="*/ 1597650 w 2073866"/>
                <a:gd name="connsiteY76" fmla="*/ 1203074 h 1244353"/>
                <a:gd name="connsiteX77" fmla="*/ 1618585 w 2073866"/>
                <a:gd name="connsiteY77" fmla="*/ 979106 h 1244353"/>
                <a:gd name="connsiteX78" fmla="*/ 1629233 w 2073866"/>
                <a:gd name="connsiteY78" fmla="*/ 932544 h 1244353"/>
                <a:gd name="connsiteX79" fmla="*/ 1662620 w 2073866"/>
                <a:gd name="connsiteY79" fmla="*/ 914316 h 1244353"/>
                <a:gd name="connsiteX80" fmla="*/ 1684818 w 2073866"/>
                <a:gd name="connsiteY80" fmla="*/ 939763 h 1244353"/>
                <a:gd name="connsiteX81" fmla="*/ 1696189 w 2073866"/>
                <a:gd name="connsiteY81" fmla="*/ 977301 h 1244353"/>
                <a:gd name="connsiteX82" fmla="*/ 1708822 w 2073866"/>
                <a:gd name="connsiteY82" fmla="*/ 1190441 h 1244353"/>
                <a:gd name="connsiteX83" fmla="*/ 1738960 w 2073866"/>
                <a:gd name="connsiteY83" fmla="*/ 1224370 h 1244353"/>
                <a:gd name="connsiteX84" fmla="*/ 1794907 w 2073866"/>
                <a:gd name="connsiteY84" fmla="*/ 1177447 h 1244353"/>
                <a:gd name="connsiteX85" fmla="*/ 1788591 w 2073866"/>
                <a:gd name="connsiteY85" fmla="*/ 1049130 h 1244353"/>
                <a:gd name="connsiteX86" fmla="*/ 1793283 w 2073866"/>
                <a:gd name="connsiteY86" fmla="*/ 551564 h 1244353"/>
                <a:gd name="connsiteX87" fmla="*/ 1769641 w 2073866"/>
                <a:gd name="connsiteY87" fmla="*/ 393288 h 1244353"/>
                <a:gd name="connsiteX88" fmla="*/ 1818549 w 2073866"/>
                <a:gd name="connsiteY88" fmla="*/ 372534 h 1244353"/>
                <a:gd name="connsiteX89" fmla="*/ 1842372 w 2073866"/>
                <a:gd name="connsiteY89" fmla="*/ 383904 h 1244353"/>
                <a:gd name="connsiteX90" fmla="*/ 1862044 w 2073866"/>
                <a:gd name="connsiteY90" fmla="*/ 420720 h 1244353"/>
                <a:gd name="connsiteX91" fmla="*/ 1899041 w 2073866"/>
                <a:gd name="connsiteY91" fmla="*/ 418013 h 1244353"/>
                <a:gd name="connsiteX92" fmla="*/ 1975561 w 2073866"/>
                <a:gd name="connsiteY92" fmla="*/ 300164 h 1244353"/>
                <a:gd name="connsiteX93" fmla="*/ 2061648 w 2073866"/>
                <a:gd name="connsiteY93" fmla="*/ 161380 h 1244353"/>
                <a:gd name="connsiteX94" fmla="*/ 2070852 w 2073866"/>
                <a:gd name="connsiteY94" fmla="*/ 140986 h 1244353"/>
                <a:gd name="connsiteX95" fmla="*/ 2062369 w 2073866"/>
                <a:gd name="connsiteY95" fmla="*/ 105974 h 1244353"/>
                <a:gd name="connsiteX96" fmla="*/ 372053 w 2073866"/>
                <a:gd name="connsiteY96" fmla="*/ 584049 h 1244353"/>
                <a:gd name="connsiteX97" fmla="*/ 470952 w 2073866"/>
                <a:gd name="connsiteY97" fmla="*/ 584049 h 1244353"/>
                <a:gd name="connsiteX98" fmla="*/ 508130 w 2073866"/>
                <a:gd name="connsiteY98" fmla="*/ 667247 h 1244353"/>
                <a:gd name="connsiteX99" fmla="*/ 457598 w 2073866"/>
                <a:gd name="connsiteY99" fmla="*/ 717961 h 1244353"/>
                <a:gd name="connsiteX100" fmla="*/ 406884 w 2073866"/>
                <a:gd name="connsiteY100" fmla="*/ 733662 h 1244353"/>
                <a:gd name="connsiteX101" fmla="*/ 332529 w 2073866"/>
                <a:gd name="connsiteY101" fmla="*/ 685476 h 1244353"/>
                <a:gd name="connsiteX102" fmla="*/ 372053 w 2073866"/>
                <a:gd name="connsiteY102" fmla="*/ 584049 h 1244353"/>
                <a:gd name="connsiteX103" fmla="*/ 635906 w 2073866"/>
                <a:gd name="connsiteY103" fmla="*/ 656780 h 1244353"/>
                <a:gd name="connsiteX104" fmla="*/ 588802 w 2073866"/>
                <a:gd name="connsiteY104" fmla="*/ 716878 h 1244353"/>
                <a:gd name="connsiteX105" fmla="*/ 492248 w 2073866"/>
                <a:gd name="connsiteY105" fmla="*/ 799715 h 1244353"/>
                <a:gd name="connsiteX106" fmla="*/ 401651 w 2073866"/>
                <a:gd name="connsiteY106" fmla="*/ 940484 h 1244353"/>
                <a:gd name="connsiteX107" fmla="*/ 442257 w 2073866"/>
                <a:gd name="connsiteY107" fmla="*/ 1065914 h 1244353"/>
                <a:gd name="connsiteX108" fmla="*/ 400748 w 2073866"/>
                <a:gd name="connsiteY108" fmla="*/ 1202533 h 1244353"/>
                <a:gd name="connsiteX109" fmla="*/ 365736 w 2073866"/>
                <a:gd name="connsiteY109" fmla="*/ 1228521 h 1244353"/>
                <a:gd name="connsiteX110" fmla="*/ 342094 w 2073866"/>
                <a:gd name="connsiteY110" fmla="*/ 1207225 h 1244353"/>
                <a:gd name="connsiteX111" fmla="*/ 358156 w 2073866"/>
                <a:gd name="connsiteY111" fmla="*/ 1117529 h 1244353"/>
                <a:gd name="connsiteX112" fmla="*/ 335958 w 2073866"/>
                <a:gd name="connsiteY112" fmla="*/ 996251 h 1244353"/>
                <a:gd name="connsiteX113" fmla="*/ 330003 w 2073866"/>
                <a:gd name="connsiteY113" fmla="*/ 986686 h 1244353"/>
                <a:gd name="connsiteX114" fmla="*/ 251858 w 2073866"/>
                <a:gd name="connsiteY114" fmla="*/ 991378 h 1244353"/>
                <a:gd name="connsiteX115" fmla="*/ 204212 w 2073866"/>
                <a:gd name="connsiteY115" fmla="*/ 1103452 h 1244353"/>
                <a:gd name="connsiteX116" fmla="*/ 169742 w 2073866"/>
                <a:gd name="connsiteY116" fmla="*/ 1146405 h 1244353"/>
                <a:gd name="connsiteX117" fmla="*/ 75715 w 2073866"/>
                <a:gd name="connsiteY117" fmla="*/ 1213722 h 1244353"/>
                <a:gd name="connsiteX118" fmla="*/ 48644 w 2073866"/>
                <a:gd name="connsiteY118" fmla="*/ 1224550 h 1244353"/>
                <a:gd name="connsiteX119" fmla="*/ 24280 w 2073866"/>
                <a:gd name="connsiteY119" fmla="*/ 1182500 h 1244353"/>
                <a:gd name="connsiteX120" fmla="*/ 36011 w 2073866"/>
                <a:gd name="connsiteY120" fmla="*/ 1166979 h 1244353"/>
                <a:gd name="connsiteX121" fmla="*/ 103688 w 2073866"/>
                <a:gd name="connsiteY121" fmla="*/ 1112837 h 1244353"/>
                <a:gd name="connsiteX122" fmla="*/ 155665 w 2073866"/>
                <a:gd name="connsiteY122" fmla="*/ 1032165 h 1244353"/>
                <a:gd name="connsiteX123" fmla="*/ 175698 w 2073866"/>
                <a:gd name="connsiteY123" fmla="*/ 956186 h 1244353"/>
                <a:gd name="connsiteX124" fmla="*/ 217207 w 2073866"/>
                <a:gd name="connsiteY124" fmla="*/ 871002 h 1244353"/>
                <a:gd name="connsiteX125" fmla="*/ 319715 w 2073866"/>
                <a:gd name="connsiteY125" fmla="*/ 759108 h 1244353"/>
                <a:gd name="connsiteX126" fmla="*/ 366639 w 2073866"/>
                <a:gd name="connsiteY126" fmla="*/ 749363 h 1244353"/>
                <a:gd name="connsiteX127" fmla="*/ 460124 w 2073866"/>
                <a:gd name="connsiteY127" fmla="*/ 729511 h 1244353"/>
                <a:gd name="connsiteX128" fmla="*/ 535201 w 2073866"/>
                <a:gd name="connsiteY128" fmla="*/ 685476 h 1244353"/>
                <a:gd name="connsiteX129" fmla="*/ 572198 w 2073866"/>
                <a:gd name="connsiteY129" fmla="*/ 637469 h 1244353"/>
                <a:gd name="connsiteX130" fmla="*/ 607932 w 2073866"/>
                <a:gd name="connsiteY130" fmla="*/ 555173 h 1244353"/>
                <a:gd name="connsiteX131" fmla="*/ 614429 w 2073866"/>
                <a:gd name="connsiteY131" fmla="*/ 539111 h 1244353"/>
                <a:gd name="connsiteX132" fmla="*/ 642402 w 2073866"/>
                <a:gd name="connsiteY132" fmla="*/ 524132 h 1244353"/>
                <a:gd name="connsiteX133" fmla="*/ 658104 w 2073866"/>
                <a:gd name="connsiteY133" fmla="*/ 553368 h 1244353"/>
                <a:gd name="connsiteX134" fmla="*/ 635906 w 2073866"/>
                <a:gd name="connsiteY134" fmla="*/ 656780 h 1244353"/>
                <a:gd name="connsiteX135" fmla="*/ 1429629 w 2073866"/>
                <a:gd name="connsiteY135" fmla="*/ 608052 h 1244353"/>
                <a:gd name="connsiteX136" fmla="*/ 1424395 w 2073866"/>
                <a:gd name="connsiteY136" fmla="*/ 658404 h 1244353"/>
                <a:gd name="connsiteX137" fmla="*/ 1390105 w 2073866"/>
                <a:gd name="connsiteY137" fmla="*/ 735827 h 1244353"/>
                <a:gd name="connsiteX138" fmla="*/ 1314667 w 2073866"/>
                <a:gd name="connsiteY138" fmla="*/ 803505 h 1244353"/>
                <a:gd name="connsiteX139" fmla="*/ 1293010 w 2073866"/>
                <a:gd name="connsiteY139" fmla="*/ 805129 h 1244353"/>
                <a:gd name="connsiteX140" fmla="*/ 1282723 w 2073866"/>
                <a:gd name="connsiteY140" fmla="*/ 810002 h 1244353"/>
                <a:gd name="connsiteX141" fmla="*/ 1251862 w 2073866"/>
                <a:gd name="connsiteY141" fmla="*/ 923701 h 1244353"/>
                <a:gd name="connsiteX142" fmla="*/ 1246268 w 2073866"/>
                <a:gd name="connsiteY142" fmla="*/ 962683 h 1244353"/>
                <a:gd name="connsiteX143" fmla="*/ 1254389 w 2073866"/>
                <a:gd name="connsiteY143" fmla="*/ 1152722 h 1244353"/>
                <a:gd name="connsiteX144" fmla="*/ 1261066 w 2073866"/>
                <a:gd name="connsiteY144" fmla="*/ 1191524 h 1244353"/>
                <a:gd name="connsiteX145" fmla="*/ 1252403 w 2073866"/>
                <a:gd name="connsiteY145" fmla="*/ 1224009 h 1244353"/>
                <a:gd name="connsiteX146" fmla="*/ 1209270 w 2073866"/>
                <a:gd name="connsiteY146" fmla="*/ 1205059 h 1244353"/>
                <a:gd name="connsiteX147" fmla="*/ 1203315 w 2073866"/>
                <a:gd name="connsiteY147" fmla="*/ 1181056 h 1244353"/>
                <a:gd name="connsiteX148" fmla="*/ 1192306 w 2073866"/>
                <a:gd name="connsiteY148" fmla="*/ 1077645 h 1244353"/>
                <a:gd name="connsiteX149" fmla="*/ 1175702 w 2073866"/>
                <a:gd name="connsiteY149" fmla="*/ 970624 h 1244353"/>
                <a:gd name="connsiteX150" fmla="*/ 1143758 w 2073866"/>
                <a:gd name="connsiteY150" fmla="*/ 954562 h 1244353"/>
                <a:gd name="connsiteX151" fmla="*/ 1106942 w 2073866"/>
                <a:gd name="connsiteY151" fmla="*/ 980550 h 1244353"/>
                <a:gd name="connsiteX152" fmla="*/ 1078788 w 2073866"/>
                <a:gd name="connsiteY152" fmla="*/ 1193509 h 1244353"/>
                <a:gd name="connsiteX153" fmla="*/ 1048468 w 2073866"/>
                <a:gd name="connsiteY153" fmla="*/ 1228160 h 1244353"/>
                <a:gd name="connsiteX154" fmla="*/ 1018871 w 2073866"/>
                <a:gd name="connsiteY154" fmla="*/ 1195494 h 1244353"/>
                <a:gd name="connsiteX155" fmla="*/ 1021578 w 2073866"/>
                <a:gd name="connsiteY155" fmla="*/ 1105618 h 1244353"/>
                <a:gd name="connsiteX156" fmla="*/ 1043776 w 2073866"/>
                <a:gd name="connsiteY156" fmla="*/ 949689 h 1244353"/>
                <a:gd name="connsiteX157" fmla="*/ 1097738 w 2073866"/>
                <a:gd name="connsiteY157" fmla="*/ 779141 h 1244353"/>
                <a:gd name="connsiteX158" fmla="*/ 1112176 w 2073866"/>
                <a:gd name="connsiteY158" fmla="*/ 748641 h 1244353"/>
                <a:gd name="connsiteX159" fmla="*/ 1110912 w 2073866"/>
                <a:gd name="connsiteY159" fmla="*/ 736911 h 1244353"/>
                <a:gd name="connsiteX160" fmla="*/ 1100445 w 2073866"/>
                <a:gd name="connsiteY160" fmla="*/ 743949 h 1244353"/>
                <a:gd name="connsiteX161" fmla="*/ 1053702 w 2073866"/>
                <a:gd name="connsiteY161" fmla="*/ 861257 h 1244353"/>
                <a:gd name="connsiteX162" fmla="*/ 1025548 w 2073866"/>
                <a:gd name="connsiteY162" fmla="*/ 886704 h 1244353"/>
                <a:gd name="connsiteX163" fmla="*/ 1000282 w 2073866"/>
                <a:gd name="connsiteY163" fmla="*/ 874973 h 1244353"/>
                <a:gd name="connsiteX164" fmla="*/ 952998 w 2073866"/>
                <a:gd name="connsiteY164" fmla="*/ 734023 h 1244353"/>
                <a:gd name="connsiteX165" fmla="*/ 957870 w 2073866"/>
                <a:gd name="connsiteY165" fmla="*/ 704064 h 1244353"/>
                <a:gd name="connsiteX166" fmla="*/ 1010208 w 2073866"/>
                <a:gd name="connsiteY166" fmla="*/ 702621 h 1244353"/>
                <a:gd name="connsiteX167" fmla="*/ 1024826 w 2073866"/>
                <a:gd name="connsiteY167" fmla="*/ 745032 h 1244353"/>
                <a:gd name="connsiteX168" fmla="*/ 1031504 w 2073866"/>
                <a:gd name="connsiteY168" fmla="*/ 762177 h 1244353"/>
                <a:gd name="connsiteX169" fmla="*/ 1087992 w 2073866"/>
                <a:gd name="connsiteY169" fmla="*/ 704064 h 1244353"/>
                <a:gd name="connsiteX170" fmla="*/ 1143037 w 2073866"/>
                <a:gd name="connsiteY170" fmla="*/ 708035 h 1244353"/>
                <a:gd name="connsiteX171" fmla="*/ 1199525 w 2073866"/>
                <a:gd name="connsiteY171" fmla="*/ 748100 h 1244353"/>
                <a:gd name="connsiteX172" fmla="*/ 1302034 w 2073866"/>
                <a:gd name="connsiteY172" fmla="*/ 723555 h 1244353"/>
                <a:gd name="connsiteX173" fmla="*/ 1346250 w 2073866"/>
                <a:gd name="connsiteY173" fmla="*/ 693958 h 1244353"/>
                <a:gd name="connsiteX174" fmla="*/ 1366463 w 2073866"/>
                <a:gd name="connsiteY174" fmla="*/ 668691 h 1244353"/>
                <a:gd name="connsiteX175" fmla="*/ 1376930 w 2073866"/>
                <a:gd name="connsiteY175" fmla="*/ 599209 h 1244353"/>
                <a:gd name="connsiteX176" fmla="*/ 1386856 w 2073866"/>
                <a:gd name="connsiteY176" fmla="*/ 529907 h 1244353"/>
                <a:gd name="connsiteX177" fmla="*/ 1413747 w 2073866"/>
                <a:gd name="connsiteY177" fmla="*/ 503197 h 1244353"/>
                <a:gd name="connsiteX178" fmla="*/ 1435223 w 2073866"/>
                <a:gd name="connsiteY178" fmla="*/ 535141 h 1244353"/>
                <a:gd name="connsiteX179" fmla="*/ 1429629 w 2073866"/>
                <a:gd name="connsiteY179" fmla="*/ 608052 h 1244353"/>
                <a:gd name="connsiteX180" fmla="*/ 1045761 w 2073866"/>
                <a:gd name="connsiteY180" fmla="*/ 699191 h 1244353"/>
                <a:gd name="connsiteX181" fmla="*/ 1118492 w 2073866"/>
                <a:gd name="connsiteY181" fmla="*/ 668331 h 1244353"/>
                <a:gd name="connsiteX182" fmla="*/ 1124989 w 2073866"/>
                <a:gd name="connsiteY182" fmla="*/ 672662 h 1244353"/>
                <a:gd name="connsiteX183" fmla="*/ 1077164 w 2073866"/>
                <a:gd name="connsiteY183" fmla="*/ 694499 h 1244353"/>
                <a:gd name="connsiteX184" fmla="*/ 1037820 w 2073866"/>
                <a:gd name="connsiteY184" fmla="*/ 733842 h 1244353"/>
                <a:gd name="connsiteX185" fmla="*/ 1034572 w 2073866"/>
                <a:gd name="connsiteY185" fmla="*/ 723194 h 1244353"/>
                <a:gd name="connsiteX186" fmla="*/ 1045761 w 2073866"/>
                <a:gd name="connsiteY186" fmla="*/ 699191 h 1244353"/>
                <a:gd name="connsiteX187" fmla="*/ 1327661 w 2073866"/>
                <a:gd name="connsiteY187" fmla="*/ 586395 h 1244353"/>
                <a:gd name="connsiteX188" fmla="*/ 1334339 w 2073866"/>
                <a:gd name="connsiteY188" fmla="*/ 566724 h 1244353"/>
                <a:gd name="connsiteX189" fmla="*/ 1368809 w 2073866"/>
                <a:gd name="connsiteY189" fmla="*/ 552647 h 1244353"/>
                <a:gd name="connsiteX190" fmla="*/ 1352386 w 2073866"/>
                <a:gd name="connsiteY190" fmla="*/ 661292 h 1244353"/>
                <a:gd name="connsiteX191" fmla="*/ 1337768 w 2073866"/>
                <a:gd name="connsiteY191" fmla="*/ 676271 h 1244353"/>
                <a:gd name="connsiteX192" fmla="*/ 1339392 w 2073866"/>
                <a:gd name="connsiteY192" fmla="*/ 656961 h 1244353"/>
                <a:gd name="connsiteX193" fmla="*/ 1327661 w 2073866"/>
                <a:gd name="connsiteY193" fmla="*/ 586395 h 1244353"/>
                <a:gd name="connsiteX194" fmla="*/ 1291025 w 2073866"/>
                <a:gd name="connsiteY194" fmla="*/ 713449 h 1244353"/>
                <a:gd name="connsiteX195" fmla="*/ 1231108 w 2073866"/>
                <a:gd name="connsiteY195" fmla="*/ 734564 h 1244353"/>
                <a:gd name="connsiteX196" fmla="*/ 1141051 w 2073866"/>
                <a:gd name="connsiteY196" fmla="*/ 631874 h 1244353"/>
                <a:gd name="connsiteX197" fmla="*/ 1193028 w 2073866"/>
                <a:gd name="connsiteY197" fmla="*/ 554451 h 1244353"/>
                <a:gd name="connsiteX198" fmla="*/ 1278211 w 2073866"/>
                <a:gd name="connsiteY198" fmla="*/ 555173 h 1244353"/>
                <a:gd name="connsiteX199" fmla="*/ 1291025 w 2073866"/>
                <a:gd name="connsiteY199" fmla="*/ 713449 h 1244353"/>
                <a:gd name="connsiteX200" fmla="*/ 1779026 w 2073866"/>
                <a:gd name="connsiteY200" fmla="*/ 451040 h 1244353"/>
                <a:gd name="connsiteX201" fmla="*/ 1772168 w 2073866"/>
                <a:gd name="connsiteY201" fmla="*/ 714351 h 1244353"/>
                <a:gd name="connsiteX202" fmla="*/ 1770363 w 2073866"/>
                <a:gd name="connsiteY202" fmla="*/ 975857 h 1244353"/>
                <a:gd name="connsiteX203" fmla="*/ 1775957 w 2073866"/>
                <a:gd name="connsiteY203" fmla="*/ 1169867 h 1244353"/>
                <a:gd name="connsiteX204" fmla="*/ 1774695 w 2073866"/>
                <a:gd name="connsiteY204" fmla="*/ 1192245 h 1244353"/>
                <a:gd name="connsiteX205" fmla="*/ 1753038 w 2073866"/>
                <a:gd name="connsiteY205" fmla="*/ 1210654 h 1244353"/>
                <a:gd name="connsiteX206" fmla="*/ 1728674 w 2073866"/>
                <a:gd name="connsiteY206" fmla="*/ 1195855 h 1244353"/>
                <a:gd name="connsiteX207" fmla="*/ 1724343 w 2073866"/>
                <a:gd name="connsiteY207" fmla="*/ 1176725 h 1244353"/>
                <a:gd name="connsiteX208" fmla="*/ 1713334 w 2073866"/>
                <a:gd name="connsiteY208" fmla="*/ 1016825 h 1244353"/>
                <a:gd name="connsiteX209" fmla="*/ 1702324 w 2073866"/>
                <a:gd name="connsiteY209" fmla="*/ 950411 h 1244353"/>
                <a:gd name="connsiteX210" fmla="*/ 1674351 w 2073866"/>
                <a:gd name="connsiteY210" fmla="*/ 903849 h 1244353"/>
                <a:gd name="connsiteX211" fmla="*/ 1610824 w 2073866"/>
                <a:gd name="connsiteY211" fmla="*/ 934529 h 1244353"/>
                <a:gd name="connsiteX212" fmla="*/ 1601259 w 2073866"/>
                <a:gd name="connsiteY212" fmla="*/ 1001304 h 1244353"/>
                <a:gd name="connsiteX213" fmla="*/ 1584295 w 2073866"/>
                <a:gd name="connsiteY213" fmla="*/ 1183402 h 1244353"/>
                <a:gd name="connsiteX214" fmla="*/ 1569496 w 2073866"/>
                <a:gd name="connsiteY214" fmla="*/ 1214624 h 1244353"/>
                <a:gd name="connsiteX215" fmla="*/ 1533221 w 2073866"/>
                <a:gd name="connsiteY215" fmla="*/ 1182319 h 1244353"/>
                <a:gd name="connsiteX216" fmla="*/ 1543147 w 2073866"/>
                <a:gd name="connsiteY216" fmla="*/ 1087210 h 1244353"/>
                <a:gd name="connsiteX217" fmla="*/ 1548380 w 2073866"/>
                <a:gd name="connsiteY217" fmla="*/ 887606 h 1244353"/>
                <a:gd name="connsiteX218" fmla="*/ 1513008 w 2073866"/>
                <a:gd name="connsiteY218" fmla="*/ 566543 h 1244353"/>
                <a:gd name="connsiteX219" fmla="*/ 1503803 w 2073866"/>
                <a:gd name="connsiteY219" fmla="*/ 463132 h 1244353"/>
                <a:gd name="connsiteX220" fmla="*/ 1529972 w 2073866"/>
                <a:gd name="connsiteY220" fmla="*/ 424330 h 1244353"/>
                <a:gd name="connsiteX221" fmla="*/ 1546034 w 2073866"/>
                <a:gd name="connsiteY221" fmla="*/ 440211 h 1244353"/>
                <a:gd name="connsiteX222" fmla="*/ 1554155 w 2073866"/>
                <a:gd name="connsiteY222" fmla="*/ 487315 h 1244353"/>
                <a:gd name="connsiteX223" fmla="*/ 1552351 w 2073866"/>
                <a:gd name="connsiteY223" fmla="*/ 554451 h 1244353"/>
                <a:gd name="connsiteX224" fmla="*/ 1596567 w 2073866"/>
                <a:gd name="connsiteY224" fmla="*/ 655156 h 1244353"/>
                <a:gd name="connsiteX225" fmla="*/ 1671644 w 2073866"/>
                <a:gd name="connsiteY225" fmla="*/ 671759 h 1244353"/>
                <a:gd name="connsiteX226" fmla="*/ 1745097 w 2073866"/>
                <a:gd name="connsiteY226" fmla="*/ 618520 h 1244353"/>
                <a:gd name="connsiteX227" fmla="*/ 1756467 w 2073866"/>
                <a:gd name="connsiteY227" fmla="*/ 542179 h 1244353"/>
                <a:gd name="connsiteX228" fmla="*/ 1734629 w 2073866"/>
                <a:gd name="connsiteY228" fmla="*/ 499407 h 1244353"/>
                <a:gd name="connsiteX229" fmla="*/ 1718386 w 2073866"/>
                <a:gd name="connsiteY229" fmla="*/ 423608 h 1244353"/>
                <a:gd name="connsiteX230" fmla="*/ 1731741 w 2073866"/>
                <a:gd name="connsiteY230" fmla="*/ 397981 h 1244353"/>
                <a:gd name="connsiteX231" fmla="*/ 1765671 w 2073866"/>
                <a:gd name="connsiteY231" fmla="*/ 411877 h 1244353"/>
                <a:gd name="connsiteX232" fmla="*/ 1779026 w 2073866"/>
                <a:gd name="connsiteY232" fmla="*/ 451040 h 1244353"/>
                <a:gd name="connsiteX233" fmla="*/ 1704490 w 2073866"/>
                <a:gd name="connsiteY233" fmla="*/ 464756 h 1244353"/>
                <a:gd name="connsiteX234" fmla="*/ 1691135 w 2073866"/>
                <a:gd name="connsiteY234" fmla="*/ 469990 h 1244353"/>
                <a:gd name="connsiteX235" fmla="*/ 1571662 w 2073866"/>
                <a:gd name="connsiteY235" fmla="*/ 503919 h 1244353"/>
                <a:gd name="connsiteX236" fmla="*/ 1570579 w 2073866"/>
                <a:gd name="connsiteY236" fmla="*/ 463132 h 1244353"/>
                <a:gd name="connsiteX237" fmla="*/ 1668215 w 2073866"/>
                <a:gd name="connsiteY237" fmla="*/ 427398 h 1244353"/>
                <a:gd name="connsiteX238" fmla="*/ 1692398 w 2073866"/>
                <a:gd name="connsiteY238" fmla="*/ 421082 h 1244353"/>
                <a:gd name="connsiteX239" fmla="*/ 1703588 w 2073866"/>
                <a:gd name="connsiteY239" fmla="*/ 426676 h 1244353"/>
                <a:gd name="connsiteX240" fmla="*/ 1704490 w 2073866"/>
                <a:gd name="connsiteY240" fmla="*/ 464756 h 1244353"/>
                <a:gd name="connsiteX241" fmla="*/ 1744736 w 2073866"/>
                <a:gd name="connsiteY241" fmla="*/ 555534 h 1244353"/>
                <a:gd name="connsiteX242" fmla="*/ 1649626 w 2073866"/>
                <a:gd name="connsiteY242" fmla="*/ 657502 h 1244353"/>
                <a:gd name="connsiteX243" fmla="*/ 1582670 w 2073866"/>
                <a:gd name="connsiteY243" fmla="*/ 517454 h 1244353"/>
                <a:gd name="connsiteX244" fmla="*/ 1701963 w 2073866"/>
                <a:gd name="connsiteY244" fmla="*/ 490744 h 1244353"/>
                <a:gd name="connsiteX245" fmla="*/ 1744736 w 2073866"/>
                <a:gd name="connsiteY245" fmla="*/ 555534 h 1244353"/>
                <a:gd name="connsiteX246" fmla="*/ 2041254 w 2073866"/>
                <a:gd name="connsiteY246" fmla="*/ 172208 h 1244353"/>
                <a:gd name="connsiteX247" fmla="*/ 1895972 w 2073866"/>
                <a:gd name="connsiteY247" fmla="*/ 399425 h 1244353"/>
                <a:gd name="connsiteX248" fmla="*/ 1862044 w 2073866"/>
                <a:gd name="connsiteY248" fmla="*/ 395815 h 1244353"/>
                <a:gd name="connsiteX249" fmla="*/ 1844718 w 2073866"/>
                <a:gd name="connsiteY249" fmla="*/ 348711 h 1244353"/>
                <a:gd name="connsiteX250" fmla="*/ 1750331 w 2073866"/>
                <a:gd name="connsiteY250" fmla="*/ 377046 h 1244353"/>
                <a:gd name="connsiteX251" fmla="*/ 1716041 w 2073866"/>
                <a:gd name="connsiteY251" fmla="*/ 384265 h 1244353"/>
                <a:gd name="connsiteX252" fmla="*/ 1577256 w 2073866"/>
                <a:gd name="connsiteY252" fmla="*/ 444002 h 1244353"/>
                <a:gd name="connsiteX253" fmla="*/ 1557224 w 2073866"/>
                <a:gd name="connsiteY253" fmla="*/ 430466 h 1244353"/>
                <a:gd name="connsiteX254" fmla="*/ 1555780 w 2073866"/>
                <a:gd name="connsiteY254" fmla="*/ 427939 h 1244353"/>
                <a:gd name="connsiteX255" fmla="*/ 1543688 w 2073866"/>
                <a:gd name="connsiteY255" fmla="*/ 413321 h 1244353"/>
                <a:gd name="connsiteX256" fmla="*/ 1521490 w 2073866"/>
                <a:gd name="connsiteY256" fmla="*/ 408448 h 1244353"/>
                <a:gd name="connsiteX257" fmla="*/ 1495321 w 2073866"/>
                <a:gd name="connsiteY257" fmla="*/ 429564 h 1244353"/>
                <a:gd name="connsiteX258" fmla="*/ 1493336 w 2073866"/>
                <a:gd name="connsiteY258" fmla="*/ 433534 h 1244353"/>
                <a:gd name="connsiteX259" fmla="*/ 1493156 w 2073866"/>
                <a:gd name="connsiteY259" fmla="*/ 434076 h 1244353"/>
                <a:gd name="connsiteX260" fmla="*/ 1491712 w 2073866"/>
                <a:gd name="connsiteY260" fmla="*/ 437504 h 1244353"/>
                <a:gd name="connsiteX261" fmla="*/ 1491351 w 2073866"/>
                <a:gd name="connsiteY261" fmla="*/ 438587 h 1244353"/>
                <a:gd name="connsiteX262" fmla="*/ 1490449 w 2073866"/>
                <a:gd name="connsiteY262" fmla="*/ 441655 h 1244353"/>
                <a:gd name="connsiteX263" fmla="*/ 1490087 w 2073866"/>
                <a:gd name="connsiteY263" fmla="*/ 442919 h 1244353"/>
                <a:gd name="connsiteX264" fmla="*/ 1489185 w 2073866"/>
                <a:gd name="connsiteY264" fmla="*/ 447250 h 1244353"/>
                <a:gd name="connsiteX265" fmla="*/ 1487922 w 2073866"/>
                <a:gd name="connsiteY265" fmla="*/ 458440 h 1244353"/>
                <a:gd name="connsiteX266" fmla="*/ 1479259 w 2073866"/>
                <a:gd name="connsiteY266" fmla="*/ 488037 h 1244353"/>
                <a:gd name="connsiteX267" fmla="*/ 1434502 w 2073866"/>
                <a:gd name="connsiteY267" fmla="*/ 493812 h 1244353"/>
                <a:gd name="connsiteX268" fmla="*/ 1374765 w 2073866"/>
                <a:gd name="connsiteY268" fmla="*/ 517815 h 1244353"/>
                <a:gd name="connsiteX269" fmla="*/ 1353289 w 2073866"/>
                <a:gd name="connsiteY269" fmla="*/ 540916 h 1244353"/>
                <a:gd name="connsiteX270" fmla="*/ 1327481 w 2073866"/>
                <a:gd name="connsiteY270" fmla="*/ 552286 h 1244353"/>
                <a:gd name="connsiteX271" fmla="*/ 1295356 w 2073866"/>
                <a:gd name="connsiteY271" fmla="*/ 543082 h 1244353"/>
                <a:gd name="connsiteX272" fmla="*/ 1173717 w 2073866"/>
                <a:gd name="connsiteY272" fmla="*/ 547593 h 1244353"/>
                <a:gd name="connsiteX273" fmla="*/ 1125170 w 2073866"/>
                <a:gd name="connsiteY273" fmla="*/ 628987 h 1244353"/>
                <a:gd name="connsiteX274" fmla="*/ 1104415 w 2073866"/>
                <a:gd name="connsiteY274" fmla="*/ 654253 h 1244353"/>
                <a:gd name="connsiteX275" fmla="*/ 1030962 w 2073866"/>
                <a:gd name="connsiteY275" fmla="*/ 688904 h 1244353"/>
                <a:gd name="connsiteX276" fmla="*/ 1008042 w 2073866"/>
                <a:gd name="connsiteY276" fmla="*/ 671579 h 1244353"/>
                <a:gd name="connsiteX277" fmla="*/ 936033 w 2073866"/>
                <a:gd name="connsiteY277" fmla="*/ 717239 h 1244353"/>
                <a:gd name="connsiteX278" fmla="*/ 919790 w 2073866"/>
                <a:gd name="connsiteY278" fmla="*/ 743227 h 1244353"/>
                <a:gd name="connsiteX279" fmla="*/ 819086 w 2073866"/>
                <a:gd name="connsiteY279" fmla="*/ 786541 h 1244353"/>
                <a:gd name="connsiteX280" fmla="*/ 778480 w 2073866"/>
                <a:gd name="connsiteY280" fmla="*/ 805851 h 1244353"/>
                <a:gd name="connsiteX281" fmla="*/ 708275 w 2073866"/>
                <a:gd name="connsiteY281" fmla="*/ 783112 h 1244353"/>
                <a:gd name="connsiteX282" fmla="*/ 666947 w 2073866"/>
                <a:gd name="connsiteY282" fmla="*/ 675549 h 1244353"/>
                <a:gd name="connsiteX283" fmla="*/ 665322 w 2073866"/>
                <a:gd name="connsiteY283" fmla="*/ 672481 h 1244353"/>
                <a:gd name="connsiteX284" fmla="*/ 664962 w 2073866"/>
                <a:gd name="connsiteY284" fmla="*/ 671579 h 1244353"/>
                <a:gd name="connsiteX285" fmla="*/ 663879 w 2073866"/>
                <a:gd name="connsiteY285" fmla="*/ 669233 h 1244353"/>
                <a:gd name="connsiteX286" fmla="*/ 663518 w 2073866"/>
                <a:gd name="connsiteY286" fmla="*/ 668691 h 1244353"/>
                <a:gd name="connsiteX287" fmla="*/ 662255 w 2073866"/>
                <a:gd name="connsiteY287" fmla="*/ 665984 h 1244353"/>
                <a:gd name="connsiteX288" fmla="*/ 662074 w 2073866"/>
                <a:gd name="connsiteY288" fmla="*/ 665443 h 1244353"/>
                <a:gd name="connsiteX289" fmla="*/ 661172 w 2073866"/>
                <a:gd name="connsiteY289" fmla="*/ 663277 h 1244353"/>
                <a:gd name="connsiteX290" fmla="*/ 660991 w 2073866"/>
                <a:gd name="connsiteY290" fmla="*/ 662736 h 1244353"/>
                <a:gd name="connsiteX291" fmla="*/ 659367 w 2073866"/>
                <a:gd name="connsiteY291" fmla="*/ 657863 h 1244353"/>
                <a:gd name="connsiteX292" fmla="*/ 659187 w 2073866"/>
                <a:gd name="connsiteY292" fmla="*/ 657321 h 1244353"/>
                <a:gd name="connsiteX293" fmla="*/ 658645 w 2073866"/>
                <a:gd name="connsiteY293" fmla="*/ 655336 h 1244353"/>
                <a:gd name="connsiteX294" fmla="*/ 658645 w 2073866"/>
                <a:gd name="connsiteY294" fmla="*/ 655156 h 1244353"/>
                <a:gd name="connsiteX295" fmla="*/ 658104 w 2073866"/>
                <a:gd name="connsiteY295" fmla="*/ 652990 h 1244353"/>
                <a:gd name="connsiteX296" fmla="*/ 658104 w 2073866"/>
                <a:gd name="connsiteY296" fmla="*/ 652629 h 1244353"/>
                <a:gd name="connsiteX297" fmla="*/ 657743 w 2073866"/>
                <a:gd name="connsiteY297" fmla="*/ 650824 h 1244353"/>
                <a:gd name="connsiteX298" fmla="*/ 657743 w 2073866"/>
                <a:gd name="connsiteY298" fmla="*/ 650463 h 1244353"/>
                <a:gd name="connsiteX299" fmla="*/ 657201 w 2073866"/>
                <a:gd name="connsiteY299" fmla="*/ 646312 h 1244353"/>
                <a:gd name="connsiteX300" fmla="*/ 657201 w 2073866"/>
                <a:gd name="connsiteY300" fmla="*/ 645952 h 1244353"/>
                <a:gd name="connsiteX301" fmla="*/ 657021 w 2073866"/>
                <a:gd name="connsiteY301" fmla="*/ 643967 h 1244353"/>
                <a:gd name="connsiteX302" fmla="*/ 657021 w 2073866"/>
                <a:gd name="connsiteY302" fmla="*/ 643967 h 1244353"/>
                <a:gd name="connsiteX303" fmla="*/ 657021 w 2073866"/>
                <a:gd name="connsiteY303" fmla="*/ 641801 h 1244353"/>
                <a:gd name="connsiteX304" fmla="*/ 657021 w 2073866"/>
                <a:gd name="connsiteY304" fmla="*/ 641620 h 1244353"/>
                <a:gd name="connsiteX305" fmla="*/ 657021 w 2073866"/>
                <a:gd name="connsiteY305" fmla="*/ 639635 h 1244353"/>
                <a:gd name="connsiteX306" fmla="*/ 657021 w 2073866"/>
                <a:gd name="connsiteY306" fmla="*/ 639455 h 1244353"/>
                <a:gd name="connsiteX307" fmla="*/ 658465 w 2073866"/>
                <a:gd name="connsiteY307" fmla="*/ 613466 h 1244353"/>
                <a:gd name="connsiteX308" fmla="*/ 670917 w 2073866"/>
                <a:gd name="connsiteY308" fmla="*/ 553368 h 1244353"/>
                <a:gd name="connsiteX309" fmla="*/ 652509 w 2073866"/>
                <a:gd name="connsiteY309" fmla="*/ 510596 h 1244353"/>
                <a:gd name="connsiteX310" fmla="*/ 651065 w 2073866"/>
                <a:gd name="connsiteY310" fmla="*/ 459342 h 1244353"/>
                <a:gd name="connsiteX311" fmla="*/ 689326 w 2073866"/>
                <a:gd name="connsiteY311" fmla="*/ 442197 h 1244353"/>
                <a:gd name="connsiteX312" fmla="*/ 917625 w 2073866"/>
                <a:gd name="connsiteY312" fmla="*/ 372173 h 1244353"/>
                <a:gd name="connsiteX313" fmla="*/ 1511925 w 2073866"/>
                <a:gd name="connsiteY313" fmla="*/ 185202 h 1244353"/>
                <a:gd name="connsiteX314" fmla="*/ 1655582 w 2073866"/>
                <a:gd name="connsiteY314" fmla="*/ 146942 h 1244353"/>
                <a:gd name="connsiteX315" fmla="*/ 1726688 w 2073866"/>
                <a:gd name="connsiteY315" fmla="*/ 130880 h 1244353"/>
                <a:gd name="connsiteX316" fmla="*/ 1741488 w 2073866"/>
                <a:gd name="connsiteY316" fmla="*/ 102004 h 1244353"/>
                <a:gd name="connsiteX317" fmla="*/ 1723801 w 2073866"/>
                <a:gd name="connsiteY317" fmla="*/ 42809 h 1244353"/>
                <a:gd name="connsiteX318" fmla="*/ 1743653 w 2073866"/>
                <a:gd name="connsiteY318" fmla="*/ 16459 h 1244353"/>
                <a:gd name="connsiteX319" fmla="*/ 1891461 w 2073866"/>
                <a:gd name="connsiteY319" fmla="*/ 57246 h 1244353"/>
                <a:gd name="connsiteX320" fmla="*/ 1891822 w 2073866"/>
                <a:gd name="connsiteY320" fmla="*/ 57246 h 1244353"/>
                <a:gd name="connsiteX321" fmla="*/ 1895793 w 2073866"/>
                <a:gd name="connsiteY321" fmla="*/ 58329 h 1244353"/>
                <a:gd name="connsiteX322" fmla="*/ 1896514 w 2073866"/>
                <a:gd name="connsiteY322" fmla="*/ 58510 h 1244353"/>
                <a:gd name="connsiteX323" fmla="*/ 1900484 w 2073866"/>
                <a:gd name="connsiteY323" fmla="*/ 59773 h 1244353"/>
                <a:gd name="connsiteX324" fmla="*/ 1901387 w 2073866"/>
                <a:gd name="connsiteY324" fmla="*/ 59954 h 1244353"/>
                <a:gd name="connsiteX325" fmla="*/ 1905538 w 2073866"/>
                <a:gd name="connsiteY325" fmla="*/ 61217 h 1244353"/>
                <a:gd name="connsiteX326" fmla="*/ 1905898 w 2073866"/>
                <a:gd name="connsiteY326" fmla="*/ 61397 h 1244353"/>
                <a:gd name="connsiteX327" fmla="*/ 1910230 w 2073866"/>
                <a:gd name="connsiteY327" fmla="*/ 62661 h 1244353"/>
                <a:gd name="connsiteX328" fmla="*/ 1910591 w 2073866"/>
                <a:gd name="connsiteY328" fmla="*/ 62841 h 1244353"/>
                <a:gd name="connsiteX329" fmla="*/ 1914922 w 2073866"/>
                <a:gd name="connsiteY329" fmla="*/ 64104 h 1244353"/>
                <a:gd name="connsiteX330" fmla="*/ 1915283 w 2073866"/>
                <a:gd name="connsiteY330" fmla="*/ 64285 h 1244353"/>
                <a:gd name="connsiteX331" fmla="*/ 1946505 w 2073866"/>
                <a:gd name="connsiteY331" fmla="*/ 73669 h 1244353"/>
                <a:gd name="connsiteX332" fmla="*/ 1946505 w 2073866"/>
                <a:gd name="connsiteY332" fmla="*/ 73669 h 1244353"/>
                <a:gd name="connsiteX333" fmla="*/ 1950295 w 2073866"/>
                <a:gd name="connsiteY333" fmla="*/ 74752 h 1244353"/>
                <a:gd name="connsiteX334" fmla="*/ 1951017 w 2073866"/>
                <a:gd name="connsiteY334" fmla="*/ 74933 h 1244353"/>
                <a:gd name="connsiteX335" fmla="*/ 1954626 w 2073866"/>
                <a:gd name="connsiteY335" fmla="*/ 76016 h 1244353"/>
                <a:gd name="connsiteX336" fmla="*/ 1955168 w 2073866"/>
                <a:gd name="connsiteY336" fmla="*/ 76196 h 1244353"/>
                <a:gd name="connsiteX337" fmla="*/ 1958778 w 2073866"/>
                <a:gd name="connsiteY337" fmla="*/ 77279 h 1244353"/>
                <a:gd name="connsiteX338" fmla="*/ 1959499 w 2073866"/>
                <a:gd name="connsiteY338" fmla="*/ 77459 h 1244353"/>
                <a:gd name="connsiteX339" fmla="*/ 1962928 w 2073866"/>
                <a:gd name="connsiteY339" fmla="*/ 78542 h 1244353"/>
                <a:gd name="connsiteX340" fmla="*/ 1963650 w 2073866"/>
                <a:gd name="connsiteY340" fmla="*/ 78723 h 1244353"/>
                <a:gd name="connsiteX341" fmla="*/ 1967080 w 2073866"/>
                <a:gd name="connsiteY341" fmla="*/ 79806 h 1244353"/>
                <a:gd name="connsiteX342" fmla="*/ 1967621 w 2073866"/>
                <a:gd name="connsiteY342" fmla="*/ 79986 h 1244353"/>
                <a:gd name="connsiteX343" fmla="*/ 1981156 w 2073866"/>
                <a:gd name="connsiteY343" fmla="*/ 84137 h 1244353"/>
                <a:gd name="connsiteX344" fmla="*/ 1982239 w 2073866"/>
                <a:gd name="connsiteY344" fmla="*/ 84498 h 1244353"/>
                <a:gd name="connsiteX345" fmla="*/ 1984585 w 2073866"/>
                <a:gd name="connsiteY345" fmla="*/ 85220 h 1244353"/>
                <a:gd name="connsiteX346" fmla="*/ 1985849 w 2073866"/>
                <a:gd name="connsiteY346" fmla="*/ 85581 h 1244353"/>
                <a:gd name="connsiteX347" fmla="*/ 1988195 w 2073866"/>
                <a:gd name="connsiteY347" fmla="*/ 86303 h 1244353"/>
                <a:gd name="connsiteX348" fmla="*/ 1989458 w 2073866"/>
                <a:gd name="connsiteY348" fmla="*/ 86664 h 1244353"/>
                <a:gd name="connsiteX349" fmla="*/ 1991444 w 2073866"/>
                <a:gd name="connsiteY349" fmla="*/ 87205 h 1244353"/>
                <a:gd name="connsiteX350" fmla="*/ 1992706 w 2073866"/>
                <a:gd name="connsiteY350" fmla="*/ 87566 h 1244353"/>
                <a:gd name="connsiteX351" fmla="*/ 1994511 w 2073866"/>
                <a:gd name="connsiteY351" fmla="*/ 88107 h 1244353"/>
                <a:gd name="connsiteX352" fmla="*/ 1995775 w 2073866"/>
                <a:gd name="connsiteY352" fmla="*/ 88468 h 1244353"/>
                <a:gd name="connsiteX353" fmla="*/ 1997399 w 2073866"/>
                <a:gd name="connsiteY353" fmla="*/ 89010 h 1244353"/>
                <a:gd name="connsiteX354" fmla="*/ 1998842 w 2073866"/>
                <a:gd name="connsiteY354" fmla="*/ 89371 h 1244353"/>
                <a:gd name="connsiteX355" fmla="*/ 2000287 w 2073866"/>
                <a:gd name="connsiteY355" fmla="*/ 89912 h 1244353"/>
                <a:gd name="connsiteX356" fmla="*/ 2001911 w 2073866"/>
                <a:gd name="connsiteY356" fmla="*/ 90454 h 1244353"/>
                <a:gd name="connsiteX357" fmla="*/ 2003174 w 2073866"/>
                <a:gd name="connsiteY357" fmla="*/ 90814 h 1244353"/>
                <a:gd name="connsiteX358" fmla="*/ 2004799 w 2073866"/>
                <a:gd name="connsiteY358" fmla="*/ 91356 h 1244353"/>
                <a:gd name="connsiteX359" fmla="*/ 2006061 w 2073866"/>
                <a:gd name="connsiteY359" fmla="*/ 91717 h 1244353"/>
                <a:gd name="connsiteX360" fmla="*/ 2007506 w 2073866"/>
                <a:gd name="connsiteY360" fmla="*/ 92078 h 1244353"/>
                <a:gd name="connsiteX361" fmla="*/ 2008589 w 2073866"/>
                <a:gd name="connsiteY361" fmla="*/ 92439 h 1244353"/>
                <a:gd name="connsiteX362" fmla="*/ 2010032 w 2073866"/>
                <a:gd name="connsiteY362" fmla="*/ 92980 h 1244353"/>
                <a:gd name="connsiteX363" fmla="*/ 2010934 w 2073866"/>
                <a:gd name="connsiteY363" fmla="*/ 93341 h 1244353"/>
                <a:gd name="connsiteX364" fmla="*/ 2013100 w 2073866"/>
                <a:gd name="connsiteY364" fmla="*/ 94063 h 1244353"/>
                <a:gd name="connsiteX365" fmla="*/ 2041254 w 2073866"/>
                <a:gd name="connsiteY365" fmla="*/ 172208 h 12443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Lst>
              <a:rect l="l" t="t" r="r" b="b"/>
              <a:pathLst>
                <a:path w="2073866" h="1244353">
                  <a:moveTo>
                    <a:pt x="2062369" y="105974"/>
                  </a:moveTo>
                  <a:cubicBezTo>
                    <a:pt x="2049917" y="94965"/>
                    <a:pt x="2035660" y="88829"/>
                    <a:pt x="2020499" y="83776"/>
                  </a:cubicBezTo>
                  <a:cubicBezTo>
                    <a:pt x="1980435" y="70421"/>
                    <a:pt x="1795268" y="17181"/>
                    <a:pt x="1743112" y="1841"/>
                  </a:cubicBezTo>
                  <a:cubicBezTo>
                    <a:pt x="1718386" y="-5378"/>
                    <a:pt x="1706115" y="9240"/>
                    <a:pt x="1711348" y="35048"/>
                  </a:cubicBezTo>
                  <a:cubicBezTo>
                    <a:pt x="1714777" y="52374"/>
                    <a:pt x="1720913" y="69338"/>
                    <a:pt x="1725245" y="86664"/>
                  </a:cubicBezTo>
                  <a:cubicBezTo>
                    <a:pt x="1731381" y="111389"/>
                    <a:pt x="1729937" y="114096"/>
                    <a:pt x="1706295" y="120593"/>
                  </a:cubicBezTo>
                  <a:cubicBezTo>
                    <a:pt x="1650348" y="136113"/>
                    <a:pt x="1594401" y="152356"/>
                    <a:pt x="1537913" y="166253"/>
                  </a:cubicBezTo>
                  <a:cubicBezTo>
                    <a:pt x="1447676" y="188270"/>
                    <a:pt x="1147007" y="287170"/>
                    <a:pt x="1084021" y="305759"/>
                  </a:cubicBezTo>
                  <a:cubicBezTo>
                    <a:pt x="970684" y="339146"/>
                    <a:pt x="858249" y="375241"/>
                    <a:pt x="745272" y="409892"/>
                  </a:cubicBezTo>
                  <a:cubicBezTo>
                    <a:pt x="717480" y="418374"/>
                    <a:pt x="689145" y="424691"/>
                    <a:pt x="661713" y="434256"/>
                  </a:cubicBezTo>
                  <a:cubicBezTo>
                    <a:pt x="630852" y="444904"/>
                    <a:pt x="619302" y="463854"/>
                    <a:pt x="620746" y="496700"/>
                  </a:cubicBezTo>
                  <a:cubicBezTo>
                    <a:pt x="620926" y="502114"/>
                    <a:pt x="624897" y="508611"/>
                    <a:pt x="618761" y="512040"/>
                  </a:cubicBezTo>
                  <a:cubicBezTo>
                    <a:pt x="603781" y="520342"/>
                    <a:pt x="602157" y="536223"/>
                    <a:pt x="596021" y="549579"/>
                  </a:cubicBezTo>
                  <a:cubicBezTo>
                    <a:pt x="581944" y="580259"/>
                    <a:pt x="568589" y="611301"/>
                    <a:pt x="554512" y="641801"/>
                  </a:cubicBezTo>
                  <a:cubicBezTo>
                    <a:pt x="547474" y="656961"/>
                    <a:pt x="538269" y="670315"/>
                    <a:pt x="520583" y="676993"/>
                  </a:cubicBezTo>
                  <a:cubicBezTo>
                    <a:pt x="519139" y="658224"/>
                    <a:pt x="520402" y="641801"/>
                    <a:pt x="516612" y="626641"/>
                  </a:cubicBezTo>
                  <a:cubicBezTo>
                    <a:pt x="498565" y="554812"/>
                    <a:pt x="420600" y="545247"/>
                    <a:pt x="370790" y="570513"/>
                  </a:cubicBezTo>
                  <a:cubicBezTo>
                    <a:pt x="322242" y="595058"/>
                    <a:pt x="296615" y="662375"/>
                    <a:pt x="326754" y="712907"/>
                  </a:cubicBezTo>
                  <a:cubicBezTo>
                    <a:pt x="333432" y="724277"/>
                    <a:pt x="331627" y="731135"/>
                    <a:pt x="322603" y="739437"/>
                  </a:cubicBezTo>
                  <a:cubicBezTo>
                    <a:pt x="284523" y="774268"/>
                    <a:pt x="252579" y="815236"/>
                    <a:pt x="216845" y="852414"/>
                  </a:cubicBezTo>
                  <a:cubicBezTo>
                    <a:pt x="188511" y="882192"/>
                    <a:pt x="166674" y="915399"/>
                    <a:pt x="160899" y="957449"/>
                  </a:cubicBezTo>
                  <a:cubicBezTo>
                    <a:pt x="158914" y="971346"/>
                    <a:pt x="154402" y="984881"/>
                    <a:pt x="151153" y="998417"/>
                  </a:cubicBezTo>
                  <a:cubicBezTo>
                    <a:pt x="139964" y="1043716"/>
                    <a:pt x="124624" y="1085586"/>
                    <a:pt x="82032" y="1112837"/>
                  </a:cubicBezTo>
                  <a:cubicBezTo>
                    <a:pt x="59292" y="1127455"/>
                    <a:pt x="39440" y="1146586"/>
                    <a:pt x="18866" y="1164272"/>
                  </a:cubicBezTo>
                  <a:cubicBezTo>
                    <a:pt x="8218" y="1173476"/>
                    <a:pt x="-2791" y="1185026"/>
                    <a:pt x="638" y="1200186"/>
                  </a:cubicBezTo>
                  <a:cubicBezTo>
                    <a:pt x="4609" y="1218414"/>
                    <a:pt x="16339" y="1231950"/>
                    <a:pt x="35469" y="1237364"/>
                  </a:cubicBezTo>
                  <a:cubicBezTo>
                    <a:pt x="45757" y="1240251"/>
                    <a:pt x="55683" y="1240251"/>
                    <a:pt x="65789" y="1236642"/>
                  </a:cubicBezTo>
                  <a:cubicBezTo>
                    <a:pt x="80949" y="1231228"/>
                    <a:pt x="95206" y="1223648"/>
                    <a:pt x="107479" y="1213541"/>
                  </a:cubicBezTo>
                  <a:cubicBezTo>
                    <a:pt x="142129" y="1185026"/>
                    <a:pt x="178946" y="1159038"/>
                    <a:pt x="208002" y="1124027"/>
                  </a:cubicBezTo>
                  <a:cubicBezTo>
                    <a:pt x="213597" y="1117349"/>
                    <a:pt x="248790" y="1025849"/>
                    <a:pt x="269724" y="990476"/>
                  </a:cubicBezTo>
                  <a:cubicBezTo>
                    <a:pt x="278929" y="974774"/>
                    <a:pt x="296074" y="973511"/>
                    <a:pt x="309428" y="985423"/>
                  </a:cubicBezTo>
                  <a:cubicBezTo>
                    <a:pt x="346786" y="1019352"/>
                    <a:pt x="363390" y="1058695"/>
                    <a:pt x="349494" y="1112115"/>
                  </a:cubicBezTo>
                  <a:cubicBezTo>
                    <a:pt x="341011" y="1144781"/>
                    <a:pt x="333792" y="1177807"/>
                    <a:pt x="326213" y="1210834"/>
                  </a:cubicBezTo>
                  <a:cubicBezTo>
                    <a:pt x="321701" y="1230506"/>
                    <a:pt x="338485" y="1238808"/>
                    <a:pt x="361946" y="1242417"/>
                  </a:cubicBezTo>
                  <a:cubicBezTo>
                    <a:pt x="393890" y="1244222"/>
                    <a:pt x="405440" y="1229784"/>
                    <a:pt x="410855" y="1214083"/>
                  </a:cubicBezTo>
                  <a:cubicBezTo>
                    <a:pt x="425654" y="1171491"/>
                    <a:pt x="441355" y="1129260"/>
                    <a:pt x="452003" y="1085586"/>
                  </a:cubicBezTo>
                  <a:cubicBezTo>
                    <a:pt x="460124" y="1052559"/>
                    <a:pt x="458680" y="1020615"/>
                    <a:pt x="440813" y="990476"/>
                  </a:cubicBezTo>
                  <a:cubicBezTo>
                    <a:pt x="434136" y="979286"/>
                    <a:pt x="428902" y="967014"/>
                    <a:pt x="422585" y="955464"/>
                  </a:cubicBezTo>
                  <a:cubicBezTo>
                    <a:pt x="417171" y="945718"/>
                    <a:pt x="416810" y="938500"/>
                    <a:pt x="424029" y="927671"/>
                  </a:cubicBezTo>
                  <a:cubicBezTo>
                    <a:pt x="453988" y="882372"/>
                    <a:pt x="502716" y="806212"/>
                    <a:pt x="508672" y="801520"/>
                  </a:cubicBezTo>
                  <a:cubicBezTo>
                    <a:pt x="527441" y="787443"/>
                    <a:pt x="567867" y="748461"/>
                    <a:pt x="586095" y="733481"/>
                  </a:cubicBezTo>
                  <a:cubicBezTo>
                    <a:pt x="607932" y="715434"/>
                    <a:pt x="632116" y="699552"/>
                    <a:pt x="646193" y="673745"/>
                  </a:cubicBezTo>
                  <a:cubicBezTo>
                    <a:pt x="654133" y="680422"/>
                    <a:pt x="683911" y="765425"/>
                    <a:pt x="696725" y="798632"/>
                  </a:cubicBezTo>
                  <a:cubicBezTo>
                    <a:pt x="708095" y="828050"/>
                    <a:pt x="719645" y="834366"/>
                    <a:pt x="750326" y="831839"/>
                  </a:cubicBezTo>
                  <a:cubicBezTo>
                    <a:pt x="761876" y="830757"/>
                    <a:pt x="772343" y="827508"/>
                    <a:pt x="782450" y="822274"/>
                  </a:cubicBezTo>
                  <a:cubicBezTo>
                    <a:pt x="825764" y="799896"/>
                    <a:pt x="871243" y="782029"/>
                    <a:pt x="916722" y="764523"/>
                  </a:cubicBezTo>
                  <a:cubicBezTo>
                    <a:pt x="940545" y="755319"/>
                    <a:pt x="940545" y="755319"/>
                    <a:pt x="949208" y="780585"/>
                  </a:cubicBezTo>
                  <a:cubicBezTo>
                    <a:pt x="958954" y="808919"/>
                    <a:pt x="968338" y="837434"/>
                    <a:pt x="979166" y="865408"/>
                  </a:cubicBezTo>
                  <a:cubicBezTo>
                    <a:pt x="995770" y="907999"/>
                    <a:pt x="997033" y="908180"/>
                    <a:pt x="1040347" y="895908"/>
                  </a:cubicBezTo>
                  <a:cubicBezTo>
                    <a:pt x="1043956" y="903487"/>
                    <a:pt x="1040528" y="910526"/>
                    <a:pt x="1039084" y="917745"/>
                  </a:cubicBezTo>
                  <a:cubicBezTo>
                    <a:pt x="1023383" y="997875"/>
                    <a:pt x="1007501" y="1077825"/>
                    <a:pt x="1002267" y="1159580"/>
                  </a:cubicBezTo>
                  <a:cubicBezTo>
                    <a:pt x="1001184" y="1177627"/>
                    <a:pt x="1002267" y="1195133"/>
                    <a:pt x="1005155" y="1212639"/>
                  </a:cubicBezTo>
                  <a:cubicBezTo>
                    <a:pt x="1007320" y="1225994"/>
                    <a:pt x="1014720" y="1235920"/>
                    <a:pt x="1026270" y="1240432"/>
                  </a:cubicBezTo>
                  <a:cubicBezTo>
                    <a:pt x="1050995" y="1250178"/>
                    <a:pt x="1081314" y="1241695"/>
                    <a:pt x="1087631" y="1215707"/>
                  </a:cubicBezTo>
                  <a:cubicBezTo>
                    <a:pt x="1091060" y="1201810"/>
                    <a:pt x="1096474" y="1064831"/>
                    <a:pt x="1108566" y="1017366"/>
                  </a:cubicBezTo>
                  <a:cubicBezTo>
                    <a:pt x="1112176" y="1002929"/>
                    <a:pt x="1116507" y="984520"/>
                    <a:pt x="1129681" y="974955"/>
                  </a:cubicBezTo>
                  <a:cubicBezTo>
                    <a:pt x="1140510" y="967014"/>
                    <a:pt x="1159279" y="968097"/>
                    <a:pt x="1164332" y="979648"/>
                  </a:cubicBezTo>
                  <a:cubicBezTo>
                    <a:pt x="1173537" y="1000943"/>
                    <a:pt x="1176605" y="1024946"/>
                    <a:pt x="1177327" y="1049491"/>
                  </a:cubicBezTo>
                  <a:cubicBezTo>
                    <a:pt x="1178048" y="1081435"/>
                    <a:pt x="1180756" y="1113198"/>
                    <a:pt x="1182741" y="1145142"/>
                  </a:cubicBezTo>
                  <a:cubicBezTo>
                    <a:pt x="1184184" y="1167701"/>
                    <a:pt x="1187794" y="1189899"/>
                    <a:pt x="1193208" y="1211737"/>
                  </a:cubicBezTo>
                  <a:cubicBezTo>
                    <a:pt x="1197901" y="1230686"/>
                    <a:pt x="1215046" y="1238447"/>
                    <a:pt x="1241575" y="1238627"/>
                  </a:cubicBezTo>
                  <a:cubicBezTo>
                    <a:pt x="1263773" y="1238447"/>
                    <a:pt x="1282001" y="1226174"/>
                    <a:pt x="1274421" y="1193689"/>
                  </a:cubicBezTo>
                  <a:cubicBezTo>
                    <a:pt x="1270090" y="1158136"/>
                    <a:pt x="1259262" y="1082698"/>
                    <a:pt x="1254750" y="1032346"/>
                  </a:cubicBezTo>
                  <a:cubicBezTo>
                    <a:pt x="1255652" y="968819"/>
                    <a:pt x="1264676" y="916843"/>
                    <a:pt x="1283445" y="861076"/>
                  </a:cubicBezTo>
                  <a:cubicBezTo>
                    <a:pt x="1287596" y="848984"/>
                    <a:pt x="1293191" y="838697"/>
                    <a:pt x="1303117" y="831118"/>
                  </a:cubicBezTo>
                  <a:cubicBezTo>
                    <a:pt x="1332714" y="808198"/>
                    <a:pt x="1359966" y="782570"/>
                    <a:pt x="1388120" y="757845"/>
                  </a:cubicBezTo>
                  <a:cubicBezTo>
                    <a:pt x="1403821" y="744129"/>
                    <a:pt x="1417357" y="728789"/>
                    <a:pt x="1429809" y="712185"/>
                  </a:cubicBezTo>
                  <a:cubicBezTo>
                    <a:pt x="1434502" y="705869"/>
                    <a:pt x="1437750" y="699733"/>
                    <a:pt x="1438291" y="691972"/>
                  </a:cubicBezTo>
                  <a:cubicBezTo>
                    <a:pt x="1442082" y="642523"/>
                    <a:pt x="1448940" y="593073"/>
                    <a:pt x="1448398" y="543262"/>
                  </a:cubicBezTo>
                  <a:cubicBezTo>
                    <a:pt x="1448037" y="516913"/>
                    <a:pt x="1449842" y="514567"/>
                    <a:pt x="1474567" y="503558"/>
                  </a:cubicBezTo>
                  <a:cubicBezTo>
                    <a:pt x="1484854" y="499046"/>
                    <a:pt x="1490809" y="499948"/>
                    <a:pt x="1491531" y="512401"/>
                  </a:cubicBezTo>
                  <a:cubicBezTo>
                    <a:pt x="1493336" y="550120"/>
                    <a:pt x="1503443" y="586395"/>
                    <a:pt x="1508315" y="623573"/>
                  </a:cubicBezTo>
                  <a:cubicBezTo>
                    <a:pt x="1516978" y="688724"/>
                    <a:pt x="1529611" y="753153"/>
                    <a:pt x="1531957" y="819026"/>
                  </a:cubicBezTo>
                  <a:cubicBezTo>
                    <a:pt x="1533582" y="863061"/>
                    <a:pt x="1533582" y="907277"/>
                    <a:pt x="1533582" y="951313"/>
                  </a:cubicBezTo>
                  <a:cubicBezTo>
                    <a:pt x="1533401" y="1033068"/>
                    <a:pt x="1529611" y="1114461"/>
                    <a:pt x="1515534" y="1195133"/>
                  </a:cubicBezTo>
                  <a:cubicBezTo>
                    <a:pt x="1511383" y="1218775"/>
                    <a:pt x="1529791" y="1227979"/>
                    <a:pt x="1553614" y="1231408"/>
                  </a:cubicBezTo>
                  <a:cubicBezTo>
                    <a:pt x="1570940" y="1233935"/>
                    <a:pt x="1595845" y="1227979"/>
                    <a:pt x="1597650" y="1203074"/>
                  </a:cubicBezTo>
                  <a:cubicBezTo>
                    <a:pt x="1600357" y="1127816"/>
                    <a:pt x="1611366" y="1053642"/>
                    <a:pt x="1618585" y="979106"/>
                  </a:cubicBezTo>
                  <a:cubicBezTo>
                    <a:pt x="1620209" y="963224"/>
                    <a:pt x="1623097" y="947523"/>
                    <a:pt x="1629233" y="932544"/>
                  </a:cubicBezTo>
                  <a:cubicBezTo>
                    <a:pt x="1635910" y="916301"/>
                    <a:pt x="1646378" y="910526"/>
                    <a:pt x="1662620" y="914316"/>
                  </a:cubicBezTo>
                  <a:cubicBezTo>
                    <a:pt x="1675434" y="917204"/>
                    <a:pt x="1679044" y="928032"/>
                    <a:pt x="1684818" y="939763"/>
                  </a:cubicBezTo>
                  <a:cubicBezTo>
                    <a:pt x="1690594" y="951674"/>
                    <a:pt x="1694384" y="964127"/>
                    <a:pt x="1696189" y="977301"/>
                  </a:cubicBezTo>
                  <a:cubicBezTo>
                    <a:pt x="1705934" y="1048047"/>
                    <a:pt x="1707739" y="1119153"/>
                    <a:pt x="1708822" y="1190441"/>
                  </a:cubicBezTo>
                  <a:cubicBezTo>
                    <a:pt x="1709182" y="1209752"/>
                    <a:pt x="1721274" y="1217873"/>
                    <a:pt x="1738960" y="1224370"/>
                  </a:cubicBezTo>
                  <a:cubicBezTo>
                    <a:pt x="1769461" y="1235559"/>
                    <a:pt x="1795268" y="1211737"/>
                    <a:pt x="1794907" y="1177447"/>
                  </a:cubicBezTo>
                  <a:cubicBezTo>
                    <a:pt x="1794366" y="1135216"/>
                    <a:pt x="1790937" y="1091180"/>
                    <a:pt x="1788591" y="1049130"/>
                  </a:cubicBezTo>
                  <a:cubicBezTo>
                    <a:pt x="1782094" y="932183"/>
                    <a:pt x="1776860" y="721390"/>
                    <a:pt x="1793283" y="551564"/>
                  </a:cubicBezTo>
                  <a:cubicBezTo>
                    <a:pt x="1797434" y="502836"/>
                    <a:pt x="1796892" y="405561"/>
                    <a:pt x="1769641" y="393288"/>
                  </a:cubicBezTo>
                  <a:cubicBezTo>
                    <a:pt x="1787508" y="385528"/>
                    <a:pt x="1802849" y="378490"/>
                    <a:pt x="1818549" y="372534"/>
                  </a:cubicBezTo>
                  <a:cubicBezTo>
                    <a:pt x="1835514" y="366037"/>
                    <a:pt x="1837860" y="366939"/>
                    <a:pt x="1842372" y="383904"/>
                  </a:cubicBezTo>
                  <a:cubicBezTo>
                    <a:pt x="1846162" y="397981"/>
                    <a:pt x="1852839" y="409892"/>
                    <a:pt x="1862044" y="420720"/>
                  </a:cubicBezTo>
                  <a:cubicBezTo>
                    <a:pt x="1876120" y="437324"/>
                    <a:pt x="1886588" y="436061"/>
                    <a:pt x="1899041" y="418013"/>
                  </a:cubicBezTo>
                  <a:cubicBezTo>
                    <a:pt x="1925751" y="379392"/>
                    <a:pt x="1951739" y="340590"/>
                    <a:pt x="1975561" y="300164"/>
                  </a:cubicBezTo>
                  <a:cubicBezTo>
                    <a:pt x="2003174" y="253241"/>
                    <a:pt x="2031870" y="207040"/>
                    <a:pt x="2061648" y="161380"/>
                  </a:cubicBezTo>
                  <a:cubicBezTo>
                    <a:pt x="2065618" y="155244"/>
                    <a:pt x="2067784" y="147664"/>
                    <a:pt x="2070852" y="140986"/>
                  </a:cubicBezTo>
                  <a:cubicBezTo>
                    <a:pt x="2076807" y="127090"/>
                    <a:pt x="2073920" y="116261"/>
                    <a:pt x="2062369" y="105974"/>
                  </a:cubicBezTo>
                  <a:close/>
                  <a:moveTo>
                    <a:pt x="372053" y="584049"/>
                  </a:moveTo>
                  <a:cubicBezTo>
                    <a:pt x="404358" y="564017"/>
                    <a:pt x="438106" y="567806"/>
                    <a:pt x="470952" y="584049"/>
                  </a:cubicBezTo>
                  <a:cubicBezTo>
                    <a:pt x="500189" y="598667"/>
                    <a:pt x="505784" y="625739"/>
                    <a:pt x="508130" y="667247"/>
                  </a:cubicBezTo>
                  <a:cubicBezTo>
                    <a:pt x="510837" y="691611"/>
                    <a:pt x="483405" y="705147"/>
                    <a:pt x="457598" y="717961"/>
                  </a:cubicBezTo>
                  <a:cubicBezTo>
                    <a:pt x="441896" y="725721"/>
                    <a:pt x="424210" y="730052"/>
                    <a:pt x="406884" y="733662"/>
                  </a:cubicBezTo>
                  <a:cubicBezTo>
                    <a:pt x="373316" y="740881"/>
                    <a:pt x="341011" y="719404"/>
                    <a:pt x="332529" y="685476"/>
                  </a:cubicBezTo>
                  <a:cubicBezTo>
                    <a:pt x="324227" y="651907"/>
                    <a:pt x="342275" y="602458"/>
                    <a:pt x="372053" y="584049"/>
                  </a:cubicBezTo>
                  <a:close/>
                  <a:moveTo>
                    <a:pt x="635906" y="656780"/>
                  </a:moveTo>
                  <a:cubicBezTo>
                    <a:pt x="627243" y="678257"/>
                    <a:pt x="607391" y="702801"/>
                    <a:pt x="588802" y="716878"/>
                  </a:cubicBezTo>
                  <a:cubicBezTo>
                    <a:pt x="558843" y="739437"/>
                    <a:pt x="496039" y="794481"/>
                    <a:pt x="492248" y="799715"/>
                  </a:cubicBezTo>
                  <a:cubicBezTo>
                    <a:pt x="470231" y="832020"/>
                    <a:pt x="398583" y="935070"/>
                    <a:pt x="401651" y="940484"/>
                  </a:cubicBezTo>
                  <a:cubicBezTo>
                    <a:pt x="406163" y="948786"/>
                    <a:pt x="450559" y="1026029"/>
                    <a:pt x="442257" y="1065914"/>
                  </a:cubicBezTo>
                  <a:cubicBezTo>
                    <a:pt x="436843" y="1091541"/>
                    <a:pt x="409772" y="1177988"/>
                    <a:pt x="400748" y="1202533"/>
                  </a:cubicBezTo>
                  <a:cubicBezTo>
                    <a:pt x="392266" y="1225453"/>
                    <a:pt x="391905" y="1228882"/>
                    <a:pt x="365736" y="1228521"/>
                  </a:cubicBezTo>
                  <a:cubicBezTo>
                    <a:pt x="351479" y="1231589"/>
                    <a:pt x="339748" y="1220399"/>
                    <a:pt x="342094" y="1207225"/>
                  </a:cubicBezTo>
                  <a:cubicBezTo>
                    <a:pt x="347328" y="1179612"/>
                    <a:pt x="349674" y="1150195"/>
                    <a:pt x="358156" y="1117529"/>
                  </a:cubicBezTo>
                  <a:cubicBezTo>
                    <a:pt x="374760" y="1055266"/>
                    <a:pt x="364473" y="1035414"/>
                    <a:pt x="335958" y="996251"/>
                  </a:cubicBezTo>
                  <a:cubicBezTo>
                    <a:pt x="333792" y="993183"/>
                    <a:pt x="332168" y="989754"/>
                    <a:pt x="330003" y="986686"/>
                  </a:cubicBezTo>
                  <a:cubicBezTo>
                    <a:pt x="304556" y="952757"/>
                    <a:pt x="273154" y="955103"/>
                    <a:pt x="251858" y="991378"/>
                  </a:cubicBezTo>
                  <a:cubicBezTo>
                    <a:pt x="230742" y="1026932"/>
                    <a:pt x="222079" y="1066455"/>
                    <a:pt x="204212" y="1103452"/>
                  </a:cubicBezTo>
                  <a:cubicBezTo>
                    <a:pt x="196272" y="1119876"/>
                    <a:pt x="183278" y="1135396"/>
                    <a:pt x="169742" y="1146405"/>
                  </a:cubicBezTo>
                  <a:cubicBezTo>
                    <a:pt x="140144" y="1170588"/>
                    <a:pt x="110186" y="1196396"/>
                    <a:pt x="75715" y="1213722"/>
                  </a:cubicBezTo>
                  <a:cubicBezTo>
                    <a:pt x="67233" y="1218053"/>
                    <a:pt x="58209" y="1224009"/>
                    <a:pt x="48644" y="1224550"/>
                  </a:cubicBezTo>
                  <a:cubicBezTo>
                    <a:pt x="26085" y="1225814"/>
                    <a:pt x="14174" y="1202533"/>
                    <a:pt x="24280" y="1182500"/>
                  </a:cubicBezTo>
                  <a:cubicBezTo>
                    <a:pt x="27168" y="1176544"/>
                    <a:pt x="30777" y="1171311"/>
                    <a:pt x="36011" y="1166979"/>
                  </a:cubicBezTo>
                  <a:cubicBezTo>
                    <a:pt x="58570" y="1148932"/>
                    <a:pt x="80047" y="1129260"/>
                    <a:pt x="103688" y="1112837"/>
                  </a:cubicBezTo>
                  <a:cubicBezTo>
                    <a:pt x="132564" y="1092805"/>
                    <a:pt x="147002" y="1064650"/>
                    <a:pt x="155665" y="1032165"/>
                  </a:cubicBezTo>
                  <a:cubicBezTo>
                    <a:pt x="162342" y="1006899"/>
                    <a:pt x="169561" y="981633"/>
                    <a:pt x="175698" y="956186"/>
                  </a:cubicBezTo>
                  <a:cubicBezTo>
                    <a:pt x="183097" y="924603"/>
                    <a:pt x="196091" y="895186"/>
                    <a:pt x="217207" y="871002"/>
                  </a:cubicBezTo>
                  <a:cubicBezTo>
                    <a:pt x="250594" y="832922"/>
                    <a:pt x="282357" y="793579"/>
                    <a:pt x="319715" y="759108"/>
                  </a:cubicBezTo>
                  <a:cubicBezTo>
                    <a:pt x="333792" y="746114"/>
                    <a:pt x="347148" y="736188"/>
                    <a:pt x="366639" y="749363"/>
                  </a:cubicBezTo>
                  <a:cubicBezTo>
                    <a:pt x="373857" y="754236"/>
                    <a:pt x="419337" y="749182"/>
                    <a:pt x="460124" y="729511"/>
                  </a:cubicBezTo>
                  <a:cubicBezTo>
                    <a:pt x="483405" y="715254"/>
                    <a:pt x="510657" y="702440"/>
                    <a:pt x="535201" y="685476"/>
                  </a:cubicBezTo>
                  <a:cubicBezTo>
                    <a:pt x="553249" y="673023"/>
                    <a:pt x="564799" y="657321"/>
                    <a:pt x="572198" y="637469"/>
                  </a:cubicBezTo>
                  <a:cubicBezTo>
                    <a:pt x="582666" y="609315"/>
                    <a:pt x="594577" y="581883"/>
                    <a:pt x="607932" y="555173"/>
                  </a:cubicBezTo>
                  <a:cubicBezTo>
                    <a:pt x="610098" y="551023"/>
                    <a:pt x="611722" y="542901"/>
                    <a:pt x="614429" y="539111"/>
                  </a:cubicBezTo>
                  <a:cubicBezTo>
                    <a:pt x="621648" y="528644"/>
                    <a:pt x="628325" y="518537"/>
                    <a:pt x="642402" y="524132"/>
                  </a:cubicBezTo>
                  <a:cubicBezTo>
                    <a:pt x="656840" y="529727"/>
                    <a:pt x="661172" y="540735"/>
                    <a:pt x="658104" y="553368"/>
                  </a:cubicBezTo>
                  <a:cubicBezTo>
                    <a:pt x="652328" y="579537"/>
                    <a:pt x="639515" y="647576"/>
                    <a:pt x="635906" y="656780"/>
                  </a:cubicBezTo>
                  <a:close/>
                  <a:moveTo>
                    <a:pt x="1429629" y="608052"/>
                  </a:moveTo>
                  <a:cubicBezTo>
                    <a:pt x="1428004" y="624836"/>
                    <a:pt x="1424395" y="641620"/>
                    <a:pt x="1424395" y="658404"/>
                  </a:cubicBezTo>
                  <a:cubicBezTo>
                    <a:pt x="1424214" y="689626"/>
                    <a:pt x="1411762" y="715073"/>
                    <a:pt x="1390105" y="735827"/>
                  </a:cubicBezTo>
                  <a:cubicBezTo>
                    <a:pt x="1365741" y="759289"/>
                    <a:pt x="1340294" y="781307"/>
                    <a:pt x="1314667" y="803505"/>
                  </a:cubicBezTo>
                  <a:cubicBezTo>
                    <a:pt x="1308711" y="808558"/>
                    <a:pt x="1302034" y="819026"/>
                    <a:pt x="1293010" y="805129"/>
                  </a:cubicBezTo>
                  <a:cubicBezTo>
                    <a:pt x="1290123" y="800798"/>
                    <a:pt x="1283806" y="804949"/>
                    <a:pt x="1282723" y="810002"/>
                  </a:cubicBezTo>
                  <a:cubicBezTo>
                    <a:pt x="1273158" y="848082"/>
                    <a:pt x="1255652" y="884177"/>
                    <a:pt x="1251862" y="923701"/>
                  </a:cubicBezTo>
                  <a:cubicBezTo>
                    <a:pt x="1250599" y="936875"/>
                    <a:pt x="1247892" y="949689"/>
                    <a:pt x="1246268" y="962683"/>
                  </a:cubicBezTo>
                  <a:cubicBezTo>
                    <a:pt x="1238507" y="1026390"/>
                    <a:pt x="1245004" y="1089737"/>
                    <a:pt x="1254389" y="1152722"/>
                  </a:cubicBezTo>
                  <a:cubicBezTo>
                    <a:pt x="1256374" y="1165716"/>
                    <a:pt x="1259622" y="1178530"/>
                    <a:pt x="1261066" y="1191524"/>
                  </a:cubicBezTo>
                  <a:cubicBezTo>
                    <a:pt x="1262330" y="1202171"/>
                    <a:pt x="1267383" y="1218595"/>
                    <a:pt x="1252403" y="1224009"/>
                  </a:cubicBezTo>
                  <a:cubicBezTo>
                    <a:pt x="1221362" y="1229965"/>
                    <a:pt x="1215948" y="1218595"/>
                    <a:pt x="1209270" y="1205059"/>
                  </a:cubicBezTo>
                  <a:cubicBezTo>
                    <a:pt x="1205661" y="1197660"/>
                    <a:pt x="1205119" y="1189177"/>
                    <a:pt x="1203315" y="1181056"/>
                  </a:cubicBezTo>
                  <a:cubicBezTo>
                    <a:pt x="1196276" y="1146947"/>
                    <a:pt x="1193750" y="1112296"/>
                    <a:pt x="1192306" y="1077645"/>
                  </a:cubicBezTo>
                  <a:cubicBezTo>
                    <a:pt x="1190862" y="1043535"/>
                    <a:pt x="1191945" y="1001124"/>
                    <a:pt x="1175702" y="970624"/>
                  </a:cubicBezTo>
                  <a:cubicBezTo>
                    <a:pt x="1170288" y="960517"/>
                    <a:pt x="1158738" y="952937"/>
                    <a:pt x="1143758" y="954562"/>
                  </a:cubicBezTo>
                  <a:cubicBezTo>
                    <a:pt x="1127335" y="956366"/>
                    <a:pt x="1115063" y="963044"/>
                    <a:pt x="1106942" y="980550"/>
                  </a:cubicBezTo>
                  <a:cubicBezTo>
                    <a:pt x="1080593" y="1036316"/>
                    <a:pt x="1079510" y="1186109"/>
                    <a:pt x="1078788" y="1193509"/>
                  </a:cubicBezTo>
                  <a:cubicBezTo>
                    <a:pt x="1077164" y="1212820"/>
                    <a:pt x="1068140" y="1226897"/>
                    <a:pt x="1048468" y="1228160"/>
                  </a:cubicBezTo>
                  <a:cubicBezTo>
                    <a:pt x="1030782" y="1229423"/>
                    <a:pt x="1021939" y="1217512"/>
                    <a:pt x="1018871" y="1195494"/>
                  </a:cubicBezTo>
                  <a:cubicBezTo>
                    <a:pt x="1014900" y="1165536"/>
                    <a:pt x="1018149" y="1135396"/>
                    <a:pt x="1021578" y="1105618"/>
                  </a:cubicBezTo>
                  <a:cubicBezTo>
                    <a:pt x="1027534" y="1053461"/>
                    <a:pt x="1032948" y="1000943"/>
                    <a:pt x="1043776" y="949689"/>
                  </a:cubicBezTo>
                  <a:cubicBezTo>
                    <a:pt x="1056048" y="891396"/>
                    <a:pt x="1070125" y="832922"/>
                    <a:pt x="1097738" y="779141"/>
                  </a:cubicBezTo>
                  <a:cubicBezTo>
                    <a:pt x="1102971" y="769215"/>
                    <a:pt x="1107483" y="758928"/>
                    <a:pt x="1112176" y="748641"/>
                  </a:cubicBezTo>
                  <a:cubicBezTo>
                    <a:pt x="1113980" y="744490"/>
                    <a:pt x="1117048" y="739256"/>
                    <a:pt x="1110912" y="736911"/>
                  </a:cubicBezTo>
                  <a:cubicBezTo>
                    <a:pt x="1105678" y="734925"/>
                    <a:pt x="1102610" y="739798"/>
                    <a:pt x="1100445" y="743949"/>
                  </a:cubicBezTo>
                  <a:cubicBezTo>
                    <a:pt x="1080412" y="781307"/>
                    <a:pt x="1063087" y="819928"/>
                    <a:pt x="1053702" y="861257"/>
                  </a:cubicBezTo>
                  <a:cubicBezTo>
                    <a:pt x="1049731" y="878582"/>
                    <a:pt x="1039445" y="883455"/>
                    <a:pt x="1025548" y="886704"/>
                  </a:cubicBezTo>
                  <a:cubicBezTo>
                    <a:pt x="1014359" y="889411"/>
                    <a:pt x="1005335" y="886884"/>
                    <a:pt x="1000282" y="874973"/>
                  </a:cubicBezTo>
                  <a:cubicBezTo>
                    <a:pt x="980791" y="829132"/>
                    <a:pt x="963104" y="782751"/>
                    <a:pt x="952998" y="734023"/>
                  </a:cubicBezTo>
                  <a:cubicBezTo>
                    <a:pt x="950832" y="723375"/>
                    <a:pt x="952637" y="713268"/>
                    <a:pt x="957870" y="704064"/>
                  </a:cubicBezTo>
                  <a:cubicBezTo>
                    <a:pt x="971767" y="679159"/>
                    <a:pt x="995409" y="678437"/>
                    <a:pt x="1010208" y="702621"/>
                  </a:cubicBezTo>
                  <a:cubicBezTo>
                    <a:pt x="1018149" y="715615"/>
                    <a:pt x="1021578" y="730233"/>
                    <a:pt x="1024826" y="745032"/>
                  </a:cubicBezTo>
                  <a:cubicBezTo>
                    <a:pt x="1025909" y="750446"/>
                    <a:pt x="1025909" y="756040"/>
                    <a:pt x="1031504" y="762177"/>
                  </a:cubicBezTo>
                  <a:cubicBezTo>
                    <a:pt x="1049010" y="740520"/>
                    <a:pt x="1065794" y="719585"/>
                    <a:pt x="1087992" y="704064"/>
                  </a:cubicBezTo>
                  <a:cubicBezTo>
                    <a:pt x="1111995" y="687100"/>
                    <a:pt x="1122102" y="688183"/>
                    <a:pt x="1143037" y="708035"/>
                  </a:cubicBezTo>
                  <a:cubicBezTo>
                    <a:pt x="1159820" y="723916"/>
                    <a:pt x="1174980" y="741603"/>
                    <a:pt x="1199525" y="748100"/>
                  </a:cubicBezTo>
                  <a:cubicBezTo>
                    <a:pt x="1238868" y="758748"/>
                    <a:pt x="1271714" y="746475"/>
                    <a:pt x="1302034" y="723555"/>
                  </a:cubicBezTo>
                  <a:cubicBezTo>
                    <a:pt x="1316291" y="712727"/>
                    <a:pt x="1329646" y="700816"/>
                    <a:pt x="1346250" y="693958"/>
                  </a:cubicBezTo>
                  <a:cubicBezTo>
                    <a:pt x="1357800" y="689265"/>
                    <a:pt x="1363215" y="680061"/>
                    <a:pt x="1366463" y="668691"/>
                  </a:cubicBezTo>
                  <a:cubicBezTo>
                    <a:pt x="1373141" y="645952"/>
                    <a:pt x="1376209" y="622851"/>
                    <a:pt x="1376930" y="599209"/>
                  </a:cubicBezTo>
                  <a:cubicBezTo>
                    <a:pt x="1377652" y="575747"/>
                    <a:pt x="1380360" y="552466"/>
                    <a:pt x="1386856" y="529907"/>
                  </a:cubicBezTo>
                  <a:cubicBezTo>
                    <a:pt x="1391910" y="512401"/>
                    <a:pt x="1400573" y="501753"/>
                    <a:pt x="1413747" y="503197"/>
                  </a:cubicBezTo>
                  <a:cubicBezTo>
                    <a:pt x="1426380" y="504460"/>
                    <a:pt x="1435584" y="517635"/>
                    <a:pt x="1435223" y="535141"/>
                  </a:cubicBezTo>
                  <a:cubicBezTo>
                    <a:pt x="1435043" y="559685"/>
                    <a:pt x="1431975" y="583869"/>
                    <a:pt x="1429629" y="608052"/>
                  </a:cubicBezTo>
                  <a:close/>
                  <a:moveTo>
                    <a:pt x="1045761" y="699191"/>
                  </a:moveTo>
                  <a:cubicBezTo>
                    <a:pt x="1068862" y="686739"/>
                    <a:pt x="1094128" y="674827"/>
                    <a:pt x="1118492" y="668331"/>
                  </a:cubicBezTo>
                  <a:cubicBezTo>
                    <a:pt x="1119575" y="667969"/>
                    <a:pt x="1121199" y="670135"/>
                    <a:pt x="1124989" y="672662"/>
                  </a:cubicBezTo>
                  <a:cubicBezTo>
                    <a:pt x="1108385" y="680422"/>
                    <a:pt x="1091421" y="684392"/>
                    <a:pt x="1077164" y="694499"/>
                  </a:cubicBezTo>
                  <a:cubicBezTo>
                    <a:pt x="1062365" y="704966"/>
                    <a:pt x="1048288" y="719766"/>
                    <a:pt x="1037820" y="733842"/>
                  </a:cubicBezTo>
                  <a:cubicBezTo>
                    <a:pt x="1034933" y="729330"/>
                    <a:pt x="1036196" y="726443"/>
                    <a:pt x="1034572" y="723194"/>
                  </a:cubicBezTo>
                  <a:cubicBezTo>
                    <a:pt x="1027172" y="709117"/>
                    <a:pt x="1030241" y="706771"/>
                    <a:pt x="1045761" y="699191"/>
                  </a:cubicBezTo>
                  <a:close/>
                  <a:moveTo>
                    <a:pt x="1327661" y="586395"/>
                  </a:moveTo>
                  <a:cubicBezTo>
                    <a:pt x="1322427" y="576830"/>
                    <a:pt x="1323871" y="570694"/>
                    <a:pt x="1334339" y="566724"/>
                  </a:cubicBezTo>
                  <a:cubicBezTo>
                    <a:pt x="1344806" y="562753"/>
                    <a:pt x="1354913" y="558422"/>
                    <a:pt x="1368809" y="552647"/>
                  </a:cubicBezTo>
                  <a:cubicBezTo>
                    <a:pt x="1367185" y="591268"/>
                    <a:pt x="1361951" y="626641"/>
                    <a:pt x="1352386" y="661292"/>
                  </a:cubicBezTo>
                  <a:cubicBezTo>
                    <a:pt x="1350220" y="669052"/>
                    <a:pt x="1346070" y="674466"/>
                    <a:pt x="1337768" y="676271"/>
                  </a:cubicBezTo>
                  <a:cubicBezTo>
                    <a:pt x="1334700" y="669413"/>
                    <a:pt x="1338309" y="663277"/>
                    <a:pt x="1339392" y="656961"/>
                  </a:cubicBezTo>
                  <a:cubicBezTo>
                    <a:pt x="1344084" y="632055"/>
                    <a:pt x="1339572" y="608594"/>
                    <a:pt x="1327661" y="586395"/>
                  </a:cubicBezTo>
                  <a:close/>
                  <a:moveTo>
                    <a:pt x="1291025" y="713449"/>
                  </a:moveTo>
                  <a:cubicBezTo>
                    <a:pt x="1272616" y="726984"/>
                    <a:pt x="1253126" y="736008"/>
                    <a:pt x="1231108" y="734564"/>
                  </a:cubicBezTo>
                  <a:cubicBezTo>
                    <a:pt x="1184004" y="735827"/>
                    <a:pt x="1131486" y="691792"/>
                    <a:pt x="1141051" y="631874"/>
                  </a:cubicBezTo>
                  <a:cubicBezTo>
                    <a:pt x="1146646" y="597224"/>
                    <a:pt x="1162889" y="567987"/>
                    <a:pt x="1193028" y="554451"/>
                  </a:cubicBezTo>
                  <a:cubicBezTo>
                    <a:pt x="1220460" y="542179"/>
                    <a:pt x="1247170" y="538389"/>
                    <a:pt x="1278211" y="555173"/>
                  </a:cubicBezTo>
                  <a:cubicBezTo>
                    <a:pt x="1336865" y="586395"/>
                    <a:pt x="1344445" y="673925"/>
                    <a:pt x="1291025" y="713449"/>
                  </a:cubicBezTo>
                  <a:close/>
                  <a:moveTo>
                    <a:pt x="1779026" y="451040"/>
                  </a:moveTo>
                  <a:cubicBezTo>
                    <a:pt x="1782455" y="471253"/>
                    <a:pt x="1776319" y="653712"/>
                    <a:pt x="1772168" y="714351"/>
                  </a:cubicBezTo>
                  <a:cubicBezTo>
                    <a:pt x="1766031" y="801700"/>
                    <a:pt x="1766031" y="888869"/>
                    <a:pt x="1770363" y="975857"/>
                  </a:cubicBezTo>
                  <a:cubicBezTo>
                    <a:pt x="1773612" y="1040467"/>
                    <a:pt x="1777943" y="1105077"/>
                    <a:pt x="1775957" y="1169867"/>
                  </a:cubicBezTo>
                  <a:cubicBezTo>
                    <a:pt x="1775778" y="1177447"/>
                    <a:pt x="1775957" y="1185026"/>
                    <a:pt x="1774695" y="1192245"/>
                  </a:cubicBezTo>
                  <a:cubicBezTo>
                    <a:pt x="1772709" y="1203796"/>
                    <a:pt x="1764769" y="1210293"/>
                    <a:pt x="1753038" y="1210654"/>
                  </a:cubicBezTo>
                  <a:cubicBezTo>
                    <a:pt x="1742029" y="1211015"/>
                    <a:pt x="1732283" y="1207947"/>
                    <a:pt x="1728674" y="1195855"/>
                  </a:cubicBezTo>
                  <a:cubicBezTo>
                    <a:pt x="1726869" y="1189538"/>
                    <a:pt x="1724703" y="1183222"/>
                    <a:pt x="1724343" y="1176725"/>
                  </a:cubicBezTo>
                  <a:cubicBezTo>
                    <a:pt x="1720372" y="1123485"/>
                    <a:pt x="1716582" y="1070065"/>
                    <a:pt x="1713334" y="1016825"/>
                  </a:cubicBezTo>
                  <a:cubicBezTo>
                    <a:pt x="1711889" y="994266"/>
                    <a:pt x="1708641" y="971887"/>
                    <a:pt x="1702324" y="950411"/>
                  </a:cubicBezTo>
                  <a:cubicBezTo>
                    <a:pt x="1696730" y="931281"/>
                    <a:pt x="1694925" y="911970"/>
                    <a:pt x="1674351" y="903849"/>
                  </a:cubicBezTo>
                  <a:cubicBezTo>
                    <a:pt x="1646378" y="892840"/>
                    <a:pt x="1619848" y="904931"/>
                    <a:pt x="1610824" y="934529"/>
                  </a:cubicBezTo>
                  <a:cubicBezTo>
                    <a:pt x="1604147" y="956366"/>
                    <a:pt x="1602883" y="978925"/>
                    <a:pt x="1601259" y="1001304"/>
                  </a:cubicBezTo>
                  <a:cubicBezTo>
                    <a:pt x="1597108" y="1062124"/>
                    <a:pt x="1585558" y="1122222"/>
                    <a:pt x="1584295" y="1183402"/>
                  </a:cubicBezTo>
                  <a:cubicBezTo>
                    <a:pt x="1584114" y="1194952"/>
                    <a:pt x="1582490" y="1209571"/>
                    <a:pt x="1569496" y="1214624"/>
                  </a:cubicBezTo>
                  <a:cubicBezTo>
                    <a:pt x="1546576" y="1223467"/>
                    <a:pt x="1530333" y="1207947"/>
                    <a:pt x="1533221" y="1182319"/>
                  </a:cubicBezTo>
                  <a:cubicBezTo>
                    <a:pt x="1536830" y="1150556"/>
                    <a:pt x="1540801" y="1118973"/>
                    <a:pt x="1543147" y="1087210"/>
                  </a:cubicBezTo>
                  <a:cubicBezTo>
                    <a:pt x="1548019" y="1020795"/>
                    <a:pt x="1548200" y="954201"/>
                    <a:pt x="1548380" y="887606"/>
                  </a:cubicBezTo>
                  <a:cubicBezTo>
                    <a:pt x="1548561" y="779141"/>
                    <a:pt x="1532499" y="672662"/>
                    <a:pt x="1513008" y="566543"/>
                  </a:cubicBezTo>
                  <a:cubicBezTo>
                    <a:pt x="1506691" y="532253"/>
                    <a:pt x="1501999" y="497963"/>
                    <a:pt x="1503803" y="463132"/>
                  </a:cubicBezTo>
                  <a:cubicBezTo>
                    <a:pt x="1504345" y="453747"/>
                    <a:pt x="1505247" y="421984"/>
                    <a:pt x="1529972" y="424330"/>
                  </a:cubicBezTo>
                  <a:cubicBezTo>
                    <a:pt x="1539176" y="425413"/>
                    <a:pt x="1544049" y="431368"/>
                    <a:pt x="1546034" y="440211"/>
                  </a:cubicBezTo>
                  <a:cubicBezTo>
                    <a:pt x="1549463" y="455732"/>
                    <a:pt x="1552170" y="471434"/>
                    <a:pt x="1554155" y="487315"/>
                  </a:cubicBezTo>
                  <a:cubicBezTo>
                    <a:pt x="1557043" y="509694"/>
                    <a:pt x="1558306" y="532434"/>
                    <a:pt x="1552351" y="554451"/>
                  </a:cubicBezTo>
                  <a:cubicBezTo>
                    <a:pt x="1540981" y="595960"/>
                    <a:pt x="1567150" y="639455"/>
                    <a:pt x="1596567" y="655156"/>
                  </a:cubicBezTo>
                  <a:cubicBezTo>
                    <a:pt x="1617141" y="666164"/>
                    <a:pt x="1646739" y="674106"/>
                    <a:pt x="1671644" y="671759"/>
                  </a:cubicBezTo>
                  <a:cubicBezTo>
                    <a:pt x="1708460" y="668331"/>
                    <a:pt x="1729215" y="648298"/>
                    <a:pt x="1745097" y="618520"/>
                  </a:cubicBezTo>
                  <a:cubicBezTo>
                    <a:pt x="1757550" y="595239"/>
                    <a:pt x="1758993" y="569070"/>
                    <a:pt x="1756467" y="542179"/>
                  </a:cubicBezTo>
                  <a:cubicBezTo>
                    <a:pt x="1755384" y="529727"/>
                    <a:pt x="1742931" y="508972"/>
                    <a:pt x="1734629" y="499407"/>
                  </a:cubicBezTo>
                  <a:cubicBezTo>
                    <a:pt x="1712792" y="474862"/>
                    <a:pt x="1718567" y="453386"/>
                    <a:pt x="1718386" y="423608"/>
                  </a:cubicBezTo>
                  <a:cubicBezTo>
                    <a:pt x="1718206" y="413863"/>
                    <a:pt x="1719831" y="402312"/>
                    <a:pt x="1731741" y="397981"/>
                  </a:cubicBezTo>
                  <a:cubicBezTo>
                    <a:pt x="1743112" y="393649"/>
                    <a:pt x="1757369" y="399786"/>
                    <a:pt x="1765671" y="411877"/>
                  </a:cubicBezTo>
                  <a:cubicBezTo>
                    <a:pt x="1773612" y="423247"/>
                    <a:pt x="1776860" y="437324"/>
                    <a:pt x="1779026" y="451040"/>
                  </a:cubicBezTo>
                  <a:close/>
                  <a:moveTo>
                    <a:pt x="1704490" y="464756"/>
                  </a:moveTo>
                  <a:cubicBezTo>
                    <a:pt x="1703949" y="471975"/>
                    <a:pt x="1696008" y="472155"/>
                    <a:pt x="1691135" y="469990"/>
                  </a:cubicBezTo>
                  <a:cubicBezTo>
                    <a:pt x="1644754" y="457176"/>
                    <a:pt x="1598371" y="478833"/>
                    <a:pt x="1571662" y="503919"/>
                  </a:cubicBezTo>
                  <a:cubicBezTo>
                    <a:pt x="1562638" y="474141"/>
                    <a:pt x="1562638" y="466200"/>
                    <a:pt x="1570579" y="463132"/>
                  </a:cubicBezTo>
                  <a:cubicBezTo>
                    <a:pt x="1596026" y="454289"/>
                    <a:pt x="1642949" y="437144"/>
                    <a:pt x="1668215" y="427398"/>
                  </a:cubicBezTo>
                  <a:cubicBezTo>
                    <a:pt x="1676156" y="424330"/>
                    <a:pt x="1683916" y="421442"/>
                    <a:pt x="1692398" y="421082"/>
                  </a:cubicBezTo>
                  <a:cubicBezTo>
                    <a:pt x="1697272" y="420901"/>
                    <a:pt x="1703046" y="421082"/>
                    <a:pt x="1703588" y="426676"/>
                  </a:cubicBezTo>
                  <a:cubicBezTo>
                    <a:pt x="1704851" y="439129"/>
                    <a:pt x="1705393" y="452123"/>
                    <a:pt x="1704490" y="464756"/>
                  </a:cubicBezTo>
                  <a:close/>
                  <a:moveTo>
                    <a:pt x="1744736" y="555534"/>
                  </a:moveTo>
                  <a:cubicBezTo>
                    <a:pt x="1742750" y="606789"/>
                    <a:pt x="1715860" y="662014"/>
                    <a:pt x="1649626" y="657502"/>
                  </a:cubicBezTo>
                  <a:cubicBezTo>
                    <a:pt x="1576534" y="649561"/>
                    <a:pt x="1540801" y="577913"/>
                    <a:pt x="1582670" y="517454"/>
                  </a:cubicBezTo>
                  <a:cubicBezTo>
                    <a:pt x="1614614" y="469087"/>
                    <a:pt x="1685179" y="478833"/>
                    <a:pt x="1701963" y="490744"/>
                  </a:cubicBezTo>
                  <a:cubicBezTo>
                    <a:pt x="1737517" y="512582"/>
                    <a:pt x="1744555" y="540735"/>
                    <a:pt x="1744736" y="555534"/>
                  </a:cubicBezTo>
                  <a:close/>
                  <a:moveTo>
                    <a:pt x="2041254" y="172208"/>
                  </a:moveTo>
                  <a:cubicBezTo>
                    <a:pt x="1993068" y="239344"/>
                    <a:pt x="1900846" y="393649"/>
                    <a:pt x="1895972" y="399425"/>
                  </a:cubicBezTo>
                  <a:cubicBezTo>
                    <a:pt x="1879550" y="418735"/>
                    <a:pt x="1874677" y="418194"/>
                    <a:pt x="1862044" y="395815"/>
                  </a:cubicBezTo>
                  <a:cubicBezTo>
                    <a:pt x="1856088" y="385167"/>
                    <a:pt x="1847065" y="360803"/>
                    <a:pt x="1844718" y="348711"/>
                  </a:cubicBezTo>
                  <a:cubicBezTo>
                    <a:pt x="1843275" y="341492"/>
                    <a:pt x="1792381" y="378850"/>
                    <a:pt x="1750331" y="377046"/>
                  </a:cubicBezTo>
                  <a:cubicBezTo>
                    <a:pt x="1746721" y="376865"/>
                    <a:pt x="1717665" y="382099"/>
                    <a:pt x="1716041" y="384265"/>
                  </a:cubicBezTo>
                  <a:cubicBezTo>
                    <a:pt x="1695827" y="411516"/>
                    <a:pt x="1592957" y="438046"/>
                    <a:pt x="1577256" y="444002"/>
                  </a:cubicBezTo>
                  <a:cubicBezTo>
                    <a:pt x="1564443" y="448874"/>
                    <a:pt x="1564984" y="444543"/>
                    <a:pt x="1557224" y="430466"/>
                  </a:cubicBezTo>
                  <a:cubicBezTo>
                    <a:pt x="1556682" y="429564"/>
                    <a:pt x="1556321" y="428842"/>
                    <a:pt x="1555780" y="427939"/>
                  </a:cubicBezTo>
                  <a:cubicBezTo>
                    <a:pt x="1552531" y="422345"/>
                    <a:pt x="1548561" y="417111"/>
                    <a:pt x="1543688" y="413321"/>
                  </a:cubicBezTo>
                  <a:cubicBezTo>
                    <a:pt x="1537913" y="408989"/>
                    <a:pt x="1530874" y="406644"/>
                    <a:pt x="1521490" y="408448"/>
                  </a:cubicBezTo>
                  <a:cubicBezTo>
                    <a:pt x="1511203" y="410253"/>
                    <a:pt x="1501638" y="418374"/>
                    <a:pt x="1495321" y="429564"/>
                  </a:cubicBezTo>
                  <a:cubicBezTo>
                    <a:pt x="1494599" y="430827"/>
                    <a:pt x="1493877" y="432090"/>
                    <a:pt x="1493336" y="433534"/>
                  </a:cubicBezTo>
                  <a:cubicBezTo>
                    <a:pt x="1493336" y="433715"/>
                    <a:pt x="1493156" y="433895"/>
                    <a:pt x="1493156" y="434076"/>
                  </a:cubicBezTo>
                  <a:cubicBezTo>
                    <a:pt x="1492614" y="435158"/>
                    <a:pt x="1492253" y="436241"/>
                    <a:pt x="1491712" y="437504"/>
                  </a:cubicBezTo>
                  <a:cubicBezTo>
                    <a:pt x="1491531" y="437865"/>
                    <a:pt x="1491531" y="438227"/>
                    <a:pt x="1491351" y="438587"/>
                  </a:cubicBezTo>
                  <a:cubicBezTo>
                    <a:pt x="1490990" y="439670"/>
                    <a:pt x="1490629" y="440572"/>
                    <a:pt x="1490449" y="441655"/>
                  </a:cubicBezTo>
                  <a:cubicBezTo>
                    <a:pt x="1490268" y="442016"/>
                    <a:pt x="1490268" y="442377"/>
                    <a:pt x="1490087" y="442919"/>
                  </a:cubicBezTo>
                  <a:cubicBezTo>
                    <a:pt x="1489726" y="444362"/>
                    <a:pt x="1489366" y="445806"/>
                    <a:pt x="1489185" y="447250"/>
                  </a:cubicBezTo>
                  <a:cubicBezTo>
                    <a:pt x="1488463" y="450860"/>
                    <a:pt x="1488824" y="454830"/>
                    <a:pt x="1487922" y="458440"/>
                  </a:cubicBezTo>
                  <a:cubicBezTo>
                    <a:pt x="1485215" y="468366"/>
                    <a:pt x="1494058" y="482443"/>
                    <a:pt x="1479259" y="488037"/>
                  </a:cubicBezTo>
                  <a:cubicBezTo>
                    <a:pt x="1463919" y="493812"/>
                    <a:pt x="1452729" y="501933"/>
                    <a:pt x="1434502" y="493812"/>
                  </a:cubicBezTo>
                  <a:cubicBezTo>
                    <a:pt x="1405084" y="480638"/>
                    <a:pt x="1384871" y="488218"/>
                    <a:pt x="1374765" y="517815"/>
                  </a:cubicBezTo>
                  <a:cubicBezTo>
                    <a:pt x="1370794" y="529546"/>
                    <a:pt x="1365741" y="537487"/>
                    <a:pt x="1353289" y="540916"/>
                  </a:cubicBezTo>
                  <a:cubicBezTo>
                    <a:pt x="1344265" y="543262"/>
                    <a:pt x="1336144" y="548496"/>
                    <a:pt x="1327481" y="552286"/>
                  </a:cubicBezTo>
                  <a:cubicBezTo>
                    <a:pt x="1316472" y="557159"/>
                    <a:pt x="1306185" y="549759"/>
                    <a:pt x="1295356" y="543082"/>
                  </a:cubicBezTo>
                  <a:cubicBezTo>
                    <a:pt x="1253847" y="517635"/>
                    <a:pt x="1213060" y="525215"/>
                    <a:pt x="1173717" y="547593"/>
                  </a:cubicBezTo>
                  <a:cubicBezTo>
                    <a:pt x="1145202" y="563836"/>
                    <a:pt x="1127516" y="595239"/>
                    <a:pt x="1125170" y="628987"/>
                  </a:cubicBezTo>
                  <a:cubicBezTo>
                    <a:pt x="1124267" y="642523"/>
                    <a:pt x="1120477" y="644327"/>
                    <a:pt x="1104415" y="654253"/>
                  </a:cubicBezTo>
                  <a:cubicBezTo>
                    <a:pt x="1081134" y="663999"/>
                    <a:pt x="1050814" y="683129"/>
                    <a:pt x="1030962" y="688904"/>
                  </a:cubicBezTo>
                  <a:cubicBezTo>
                    <a:pt x="1018690" y="692514"/>
                    <a:pt x="1021939" y="678076"/>
                    <a:pt x="1008042" y="671579"/>
                  </a:cubicBezTo>
                  <a:cubicBezTo>
                    <a:pt x="976279" y="656961"/>
                    <a:pt x="937297" y="682407"/>
                    <a:pt x="936033" y="717239"/>
                  </a:cubicBezTo>
                  <a:cubicBezTo>
                    <a:pt x="935492" y="730594"/>
                    <a:pt x="930619" y="736549"/>
                    <a:pt x="919790" y="743227"/>
                  </a:cubicBezTo>
                  <a:cubicBezTo>
                    <a:pt x="888207" y="762538"/>
                    <a:pt x="851572" y="769396"/>
                    <a:pt x="819086" y="786541"/>
                  </a:cubicBezTo>
                  <a:cubicBezTo>
                    <a:pt x="805912" y="793579"/>
                    <a:pt x="791835" y="798813"/>
                    <a:pt x="778480" y="805851"/>
                  </a:cubicBezTo>
                  <a:cubicBezTo>
                    <a:pt x="748882" y="821552"/>
                    <a:pt x="723616" y="812890"/>
                    <a:pt x="708275" y="783112"/>
                  </a:cubicBezTo>
                  <a:cubicBezTo>
                    <a:pt x="690769" y="748641"/>
                    <a:pt x="684453" y="709839"/>
                    <a:pt x="666947" y="675549"/>
                  </a:cubicBezTo>
                  <a:cubicBezTo>
                    <a:pt x="666406" y="674466"/>
                    <a:pt x="665864" y="673383"/>
                    <a:pt x="665322" y="672481"/>
                  </a:cubicBezTo>
                  <a:cubicBezTo>
                    <a:pt x="665142" y="672120"/>
                    <a:pt x="665142" y="671940"/>
                    <a:pt x="664962" y="671579"/>
                  </a:cubicBezTo>
                  <a:cubicBezTo>
                    <a:pt x="664601" y="670676"/>
                    <a:pt x="664240" y="669955"/>
                    <a:pt x="663879" y="669233"/>
                  </a:cubicBezTo>
                  <a:cubicBezTo>
                    <a:pt x="663879" y="669052"/>
                    <a:pt x="663698" y="668872"/>
                    <a:pt x="663518" y="668691"/>
                  </a:cubicBezTo>
                  <a:cubicBezTo>
                    <a:pt x="663157" y="667789"/>
                    <a:pt x="662615" y="666887"/>
                    <a:pt x="662255" y="665984"/>
                  </a:cubicBezTo>
                  <a:cubicBezTo>
                    <a:pt x="662255" y="665804"/>
                    <a:pt x="662074" y="665623"/>
                    <a:pt x="662074" y="665443"/>
                  </a:cubicBezTo>
                  <a:cubicBezTo>
                    <a:pt x="661713" y="664721"/>
                    <a:pt x="661533" y="663999"/>
                    <a:pt x="661172" y="663277"/>
                  </a:cubicBezTo>
                  <a:cubicBezTo>
                    <a:pt x="661172" y="663097"/>
                    <a:pt x="660991" y="662916"/>
                    <a:pt x="660991" y="662736"/>
                  </a:cubicBezTo>
                  <a:cubicBezTo>
                    <a:pt x="660270" y="661112"/>
                    <a:pt x="659728" y="659487"/>
                    <a:pt x="659367" y="657863"/>
                  </a:cubicBezTo>
                  <a:cubicBezTo>
                    <a:pt x="659367" y="657682"/>
                    <a:pt x="659187" y="657502"/>
                    <a:pt x="659187" y="657321"/>
                  </a:cubicBezTo>
                  <a:cubicBezTo>
                    <a:pt x="659006" y="656600"/>
                    <a:pt x="658826" y="656058"/>
                    <a:pt x="658645" y="655336"/>
                  </a:cubicBezTo>
                  <a:cubicBezTo>
                    <a:pt x="658645" y="655336"/>
                    <a:pt x="658645" y="655156"/>
                    <a:pt x="658645" y="655156"/>
                  </a:cubicBezTo>
                  <a:cubicBezTo>
                    <a:pt x="658465" y="654434"/>
                    <a:pt x="658284" y="653712"/>
                    <a:pt x="658104" y="652990"/>
                  </a:cubicBezTo>
                  <a:cubicBezTo>
                    <a:pt x="658104" y="652810"/>
                    <a:pt x="658104" y="652810"/>
                    <a:pt x="658104" y="652629"/>
                  </a:cubicBezTo>
                  <a:cubicBezTo>
                    <a:pt x="657923" y="652088"/>
                    <a:pt x="657923" y="651366"/>
                    <a:pt x="657743" y="650824"/>
                  </a:cubicBezTo>
                  <a:cubicBezTo>
                    <a:pt x="657743" y="650644"/>
                    <a:pt x="657743" y="650644"/>
                    <a:pt x="657743" y="650463"/>
                  </a:cubicBezTo>
                  <a:cubicBezTo>
                    <a:pt x="657562" y="649019"/>
                    <a:pt x="657382" y="647756"/>
                    <a:pt x="657201" y="646312"/>
                  </a:cubicBezTo>
                  <a:cubicBezTo>
                    <a:pt x="657201" y="646132"/>
                    <a:pt x="657201" y="646132"/>
                    <a:pt x="657201" y="645952"/>
                  </a:cubicBezTo>
                  <a:cubicBezTo>
                    <a:pt x="657201" y="645230"/>
                    <a:pt x="657201" y="644688"/>
                    <a:pt x="657021" y="643967"/>
                  </a:cubicBezTo>
                  <a:cubicBezTo>
                    <a:pt x="657021" y="643967"/>
                    <a:pt x="657021" y="643967"/>
                    <a:pt x="657021" y="643967"/>
                  </a:cubicBezTo>
                  <a:cubicBezTo>
                    <a:pt x="657021" y="643244"/>
                    <a:pt x="657021" y="642523"/>
                    <a:pt x="657021" y="641801"/>
                  </a:cubicBezTo>
                  <a:cubicBezTo>
                    <a:pt x="657021" y="641801"/>
                    <a:pt x="657021" y="641620"/>
                    <a:pt x="657021" y="641620"/>
                  </a:cubicBezTo>
                  <a:cubicBezTo>
                    <a:pt x="657021" y="640898"/>
                    <a:pt x="657021" y="640357"/>
                    <a:pt x="657021" y="639635"/>
                  </a:cubicBezTo>
                  <a:cubicBezTo>
                    <a:pt x="657021" y="639635"/>
                    <a:pt x="657021" y="639455"/>
                    <a:pt x="657021" y="639455"/>
                  </a:cubicBezTo>
                  <a:cubicBezTo>
                    <a:pt x="657201" y="632777"/>
                    <a:pt x="658104" y="625017"/>
                    <a:pt x="658465" y="613466"/>
                  </a:cubicBezTo>
                  <a:cubicBezTo>
                    <a:pt x="662255" y="595600"/>
                    <a:pt x="667489" y="566182"/>
                    <a:pt x="670917" y="553368"/>
                  </a:cubicBezTo>
                  <a:cubicBezTo>
                    <a:pt x="675971" y="534058"/>
                    <a:pt x="668571" y="521064"/>
                    <a:pt x="652509" y="510596"/>
                  </a:cubicBezTo>
                  <a:cubicBezTo>
                    <a:pt x="630852" y="496339"/>
                    <a:pt x="630672" y="475945"/>
                    <a:pt x="651065" y="459342"/>
                  </a:cubicBezTo>
                  <a:cubicBezTo>
                    <a:pt x="662255" y="450138"/>
                    <a:pt x="675971" y="445987"/>
                    <a:pt x="689326" y="442197"/>
                  </a:cubicBezTo>
                  <a:cubicBezTo>
                    <a:pt x="765847" y="420179"/>
                    <a:pt x="840563" y="392747"/>
                    <a:pt x="917625" y="372173"/>
                  </a:cubicBezTo>
                  <a:cubicBezTo>
                    <a:pt x="962743" y="360081"/>
                    <a:pt x="1494780" y="189534"/>
                    <a:pt x="1511925" y="185202"/>
                  </a:cubicBezTo>
                  <a:cubicBezTo>
                    <a:pt x="1560111" y="173291"/>
                    <a:pt x="1607034" y="157048"/>
                    <a:pt x="1655582" y="146942"/>
                  </a:cubicBezTo>
                  <a:cubicBezTo>
                    <a:pt x="1679404" y="142069"/>
                    <a:pt x="1702866" y="136113"/>
                    <a:pt x="1726688" y="130880"/>
                  </a:cubicBezTo>
                  <a:cubicBezTo>
                    <a:pt x="1745097" y="126909"/>
                    <a:pt x="1747984" y="120051"/>
                    <a:pt x="1741488" y="102004"/>
                  </a:cubicBezTo>
                  <a:cubicBezTo>
                    <a:pt x="1734448" y="82693"/>
                    <a:pt x="1728312" y="62841"/>
                    <a:pt x="1723801" y="42809"/>
                  </a:cubicBezTo>
                  <a:cubicBezTo>
                    <a:pt x="1719469" y="23678"/>
                    <a:pt x="1725605" y="12850"/>
                    <a:pt x="1743653" y="16459"/>
                  </a:cubicBezTo>
                  <a:cubicBezTo>
                    <a:pt x="1767476" y="21332"/>
                    <a:pt x="1831002" y="39379"/>
                    <a:pt x="1891461" y="57246"/>
                  </a:cubicBezTo>
                  <a:cubicBezTo>
                    <a:pt x="1891641" y="57246"/>
                    <a:pt x="1891641" y="57246"/>
                    <a:pt x="1891822" y="57246"/>
                  </a:cubicBezTo>
                  <a:cubicBezTo>
                    <a:pt x="1893085" y="57607"/>
                    <a:pt x="1894529" y="57968"/>
                    <a:pt x="1895793" y="58329"/>
                  </a:cubicBezTo>
                  <a:cubicBezTo>
                    <a:pt x="1895972" y="58329"/>
                    <a:pt x="1896334" y="58510"/>
                    <a:pt x="1896514" y="58510"/>
                  </a:cubicBezTo>
                  <a:cubicBezTo>
                    <a:pt x="1897777" y="58871"/>
                    <a:pt x="1899221" y="59232"/>
                    <a:pt x="1900484" y="59773"/>
                  </a:cubicBezTo>
                  <a:cubicBezTo>
                    <a:pt x="1900846" y="59773"/>
                    <a:pt x="1901026" y="59954"/>
                    <a:pt x="1901387" y="59954"/>
                  </a:cubicBezTo>
                  <a:cubicBezTo>
                    <a:pt x="1902831" y="60314"/>
                    <a:pt x="1904094" y="60856"/>
                    <a:pt x="1905538" y="61217"/>
                  </a:cubicBezTo>
                  <a:cubicBezTo>
                    <a:pt x="1905719" y="61217"/>
                    <a:pt x="1905719" y="61217"/>
                    <a:pt x="1905898" y="61397"/>
                  </a:cubicBezTo>
                  <a:cubicBezTo>
                    <a:pt x="1907343" y="61758"/>
                    <a:pt x="1908786" y="62300"/>
                    <a:pt x="1910230" y="62661"/>
                  </a:cubicBezTo>
                  <a:cubicBezTo>
                    <a:pt x="1910410" y="62661"/>
                    <a:pt x="1910410" y="62661"/>
                    <a:pt x="1910591" y="62841"/>
                  </a:cubicBezTo>
                  <a:cubicBezTo>
                    <a:pt x="1912035" y="63202"/>
                    <a:pt x="1913479" y="63743"/>
                    <a:pt x="1914922" y="64104"/>
                  </a:cubicBezTo>
                  <a:cubicBezTo>
                    <a:pt x="1915103" y="64104"/>
                    <a:pt x="1915103" y="64104"/>
                    <a:pt x="1915283" y="64285"/>
                  </a:cubicBezTo>
                  <a:cubicBezTo>
                    <a:pt x="1926112" y="67533"/>
                    <a:pt x="1936579" y="70602"/>
                    <a:pt x="1946505" y="73669"/>
                  </a:cubicBezTo>
                  <a:cubicBezTo>
                    <a:pt x="1946505" y="73669"/>
                    <a:pt x="1946505" y="73669"/>
                    <a:pt x="1946505" y="73669"/>
                  </a:cubicBezTo>
                  <a:cubicBezTo>
                    <a:pt x="1947769" y="74031"/>
                    <a:pt x="1949032" y="74391"/>
                    <a:pt x="1950295" y="74752"/>
                  </a:cubicBezTo>
                  <a:cubicBezTo>
                    <a:pt x="1950476" y="74752"/>
                    <a:pt x="1950656" y="74933"/>
                    <a:pt x="1951017" y="74933"/>
                  </a:cubicBezTo>
                  <a:cubicBezTo>
                    <a:pt x="1952281" y="75294"/>
                    <a:pt x="1953544" y="75655"/>
                    <a:pt x="1954626" y="76016"/>
                  </a:cubicBezTo>
                  <a:cubicBezTo>
                    <a:pt x="1954807" y="76016"/>
                    <a:pt x="1954988" y="76196"/>
                    <a:pt x="1955168" y="76196"/>
                  </a:cubicBezTo>
                  <a:cubicBezTo>
                    <a:pt x="1956431" y="76557"/>
                    <a:pt x="1957514" y="76918"/>
                    <a:pt x="1958778" y="77279"/>
                  </a:cubicBezTo>
                  <a:cubicBezTo>
                    <a:pt x="1958958" y="77279"/>
                    <a:pt x="1959319" y="77459"/>
                    <a:pt x="1959499" y="77459"/>
                  </a:cubicBezTo>
                  <a:cubicBezTo>
                    <a:pt x="1960582" y="77820"/>
                    <a:pt x="1961845" y="78181"/>
                    <a:pt x="1962928" y="78542"/>
                  </a:cubicBezTo>
                  <a:cubicBezTo>
                    <a:pt x="1963109" y="78542"/>
                    <a:pt x="1963470" y="78723"/>
                    <a:pt x="1963650" y="78723"/>
                  </a:cubicBezTo>
                  <a:cubicBezTo>
                    <a:pt x="1964733" y="79084"/>
                    <a:pt x="1965816" y="79445"/>
                    <a:pt x="1967080" y="79806"/>
                  </a:cubicBezTo>
                  <a:cubicBezTo>
                    <a:pt x="1967259" y="79806"/>
                    <a:pt x="1967440" y="79986"/>
                    <a:pt x="1967621" y="79986"/>
                  </a:cubicBezTo>
                  <a:cubicBezTo>
                    <a:pt x="1972313" y="81430"/>
                    <a:pt x="1976825" y="82874"/>
                    <a:pt x="1981156" y="84137"/>
                  </a:cubicBezTo>
                  <a:cubicBezTo>
                    <a:pt x="1981518" y="84317"/>
                    <a:pt x="1981878" y="84317"/>
                    <a:pt x="1982239" y="84498"/>
                  </a:cubicBezTo>
                  <a:cubicBezTo>
                    <a:pt x="1982961" y="84678"/>
                    <a:pt x="1983863" y="85039"/>
                    <a:pt x="1984585" y="85220"/>
                  </a:cubicBezTo>
                  <a:cubicBezTo>
                    <a:pt x="1984946" y="85400"/>
                    <a:pt x="1985307" y="85400"/>
                    <a:pt x="1985849" y="85581"/>
                  </a:cubicBezTo>
                  <a:cubicBezTo>
                    <a:pt x="1986571" y="85761"/>
                    <a:pt x="1987292" y="86122"/>
                    <a:pt x="1988195" y="86303"/>
                  </a:cubicBezTo>
                  <a:cubicBezTo>
                    <a:pt x="1988556" y="86483"/>
                    <a:pt x="1988916" y="86483"/>
                    <a:pt x="1989458" y="86664"/>
                  </a:cubicBezTo>
                  <a:cubicBezTo>
                    <a:pt x="1990180" y="86844"/>
                    <a:pt x="1990721" y="87025"/>
                    <a:pt x="1991444" y="87205"/>
                  </a:cubicBezTo>
                  <a:cubicBezTo>
                    <a:pt x="1991985" y="87385"/>
                    <a:pt x="1992346" y="87566"/>
                    <a:pt x="1992706" y="87566"/>
                  </a:cubicBezTo>
                  <a:cubicBezTo>
                    <a:pt x="1993248" y="87747"/>
                    <a:pt x="1993970" y="87927"/>
                    <a:pt x="1994511" y="88107"/>
                  </a:cubicBezTo>
                  <a:cubicBezTo>
                    <a:pt x="1995053" y="88288"/>
                    <a:pt x="1995414" y="88468"/>
                    <a:pt x="1995775" y="88468"/>
                  </a:cubicBezTo>
                  <a:cubicBezTo>
                    <a:pt x="1996316" y="88649"/>
                    <a:pt x="1996858" y="88829"/>
                    <a:pt x="1997399" y="89010"/>
                  </a:cubicBezTo>
                  <a:cubicBezTo>
                    <a:pt x="1997940" y="89190"/>
                    <a:pt x="1998301" y="89371"/>
                    <a:pt x="1998842" y="89371"/>
                  </a:cubicBezTo>
                  <a:cubicBezTo>
                    <a:pt x="1999384" y="89551"/>
                    <a:pt x="1999745" y="89732"/>
                    <a:pt x="2000287" y="89912"/>
                  </a:cubicBezTo>
                  <a:cubicBezTo>
                    <a:pt x="2000828" y="90093"/>
                    <a:pt x="2001370" y="90273"/>
                    <a:pt x="2001911" y="90454"/>
                  </a:cubicBezTo>
                  <a:cubicBezTo>
                    <a:pt x="2002272" y="90634"/>
                    <a:pt x="2002632" y="90634"/>
                    <a:pt x="2003174" y="90814"/>
                  </a:cubicBezTo>
                  <a:cubicBezTo>
                    <a:pt x="2003716" y="90995"/>
                    <a:pt x="2004257" y="91176"/>
                    <a:pt x="2004799" y="91356"/>
                  </a:cubicBezTo>
                  <a:cubicBezTo>
                    <a:pt x="2005159" y="91536"/>
                    <a:pt x="2005520" y="91536"/>
                    <a:pt x="2006061" y="91717"/>
                  </a:cubicBezTo>
                  <a:cubicBezTo>
                    <a:pt x="2006603" y="91897"/>
                    <a:pt x="2006964" y="92078"/>
                    <a:pt x="2007506" y="92078"/>
                  </a:cubicBezTo>
                  <a:cubicBezTo>
                    <a:pt x="2007866" y="92258"/>
                    <a:pt x="2008227" y="92258"/>
                    <a:pt x="2008589" y="92439"/>
                  </a:cubicBezTo>
                  <a:cubicBezTo>
                    <a:pt x="2009130" y="92619"/>
                    <a:pt x="2009671" y="92800"/>
                    <a:pt x="2010032" y="92980"/>
                  </a:cubicBezTo>
                  <a:cubicBezTo>
                    <a:pt x="2010393" y="93161"/>
                    <a:pt x="2010573" y="93161"/>
                    <a:pt x="2010934" y="93341"/>
                  </a:cubicBezTo>
                  <a:cubicBezTo>
                    <a:pt x="2011656" y="93522"/>
                    <a:pt x="2012378" y="93883"/>
                    <a:pt x="2013100" y="94063"/>
                  </a:cubicBezTo>
                  <a:cubicBezTo>
                    <a:pt x="2049736" y="106335"/>
                    <a:pt x="2075905" y="124202"/>
                    <a:pt x="2041254" y="172208"/>
                  </a:cubicBezTo>
                  <a:close/>
                </a:path>
              </a:pathLst>
            </a:custGeom>
            <a:solidFill>
              <a:srgbClr val="000000"/>
            </a:solidFill>
            <a:ln w="1804" cap="flat">
              <a:noFill/>
              <a:prstDash val="solid"/>
              <a:miter/>
            </a:ln>
          </p:spPr>
          <p:txBody>
            <a:bodyPr rtlCol="0" anchor="ctr"/>
            <a:lstStyle/>
            <a:p>
              <a:endParaRPr lang="en-US"/>
            </a:p>
          </p:txBody>
        </p:sp>
        <p:sp>
          <p:nvSpPr>
            <p:cNvPr id="55" name="Freeform 1072">
              <a:extLst>
                <a:ext uri="{FF2B5EF4-FFF2-40B4-BE49-F238E27FC236}">
                  <a16:creationId xmlns:a16="http://schemas.microsoft.com/office/drawing/2014/main" id="{3B19FD4C-9715-A9E8-8585-F159B56A5532}"/>
                </a:ext>
              </a:extLst>
            </p:cNvPr>
            <p:cNvSpPr/>
            <p:nvPr/>
          </p:nvSpPr>
          <p:spPr>
            <a:xfrm>
              <a:off x="7696100" y="4256396"/>
              <a:ext cx="66841" cy="201122"/>
            </a:xfrm>
            <a:custGeom>
              <a:avLst/>
              <a:gdLst>
                <a:gd name="connsiteX0" fmla="*/ 29576 w 66841"/>
                <a:gd name="connsiteY0" fmla="*/ 176759 h 201122"/>
                <a:gd name="connsiteX1" fmla="*/ 34629 w 66841"/>
                <a:gd name="connsiteY1" fmla="*/ 59090 h 201122"/>
                <a:gd name="connsiteX2" fmla="*/ 59174 w 66841"/>
                <a:gd name="connsiteY2" fmla="*/ 21732 h 201122"/>
                <a:gd name="connsiteX3" fmla="*/ 63325 w 66841"/>
                <a:gd name="connsiteY3" fmla="*/ 2963 h 201122"/>
                <a:gd name="connsiteX4" fmla="*/ 45999 w 66841"/>
                <a:gd name="connsiteY4" fmla="*/ 10001 h 201122"/>
                <a:gd name="connsiteX5" fmla="*/ 17484 w 66841"/>
                <a:gd name="connsiteY5" fmla="*/ 54759 h 201122"/>
                <a:gd name="connsiteX6" fmla="*/ 28313 w 66841"/>
                <a:gd name="connsiteY6" fmla="*/ 201123 h 201122"/>
                <a:gd name="connsiteX7" fmla="*/ 29576 w 66841"/>
                <a:gd name="connsiteY7" fmla="*/ 176759 h 2011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841" h="201122">
                  <a:moveTo>
                    <a:pt x="29576" y="176759"/>
                  </a:moveTo>
                  <a:cubicBezTo>
                    <a:pt x="9543" y="136694"/>
                    <a:pt x="13153" y="97350"/>
                    <a:pt x="34629" y="59090"/>
                  </a:cubicBezTo>
                  <a:cubicBezTo>
                    <a:pt x="42029" y="46096"/>
                    <a:pt x="50691" y="34004"/>
                    <a:pt x="59174" y="21732"/>
                  </a:cubicBezTo>
                  <a:cubicBezTo>
                    <a:pt x="63144" y="15776"/>
                    <a:pt x="71627" y="10362"/>
                    <a:pt x="63325" y="2963"/>
                  </a:cubicBezTo>
                  <a:cubicBezTo>
                    <a:pt x="54662" y="-4617"/>
                    <a:pt x="49970" y="4046"/>
                    <a:pt x="45999" y="10001"/>
                  </a:cubicBezTo>
                  <a:cubicBezTo>
                    <a:pt x="36254" y="24800"/>
                    <a:pt x="25425" y="39058"/>
                    <a:pt x="17484" y="54759"/>
                  </a:cubicBezTo>
                  <a:cubicBezTo>
                    <a:pt x="-7060" y="104389"/>
                    <a:pt x="-7782" y="153117"/>
                    <a:pt x="28313" y="201123"/>
                  </a:cubicBezTo>
                  <a:cubicBezTo>
                    <a:pt x="38239" y="191197"/>
                    <a:pt x="33366" y="184159"/>
                    <a:pt x="29576" y="176759"/>
                  </a:cubicBezTo>
                  <a:close/>
                </a:path>
              </a:pathLst>
            </a:custGeom>
            <a:solidFill>
              <a:srgbClr val="000000"/>
            </a:solidFill>
            <a:ln w="1804" cap="flat">
              <a:noFill/>
              <a:prstDash val="solid"/>
              <a:miter/>
            </a:ln>
          </p:spPr>
          <p:txBody>
            <a:bodyPr rtlCol="0" anchor="ctr"/>
            <a:lstStyle/>
            <a:p>
              <a:endParaRPr lang="en-US"/>
            </a:p>
          </p:txBody>
        </p:sp>
        <p:sp>
          <p:nvSpPr>
            <p:cNvPr id="56" name="Freeform 1073">
              <a:extLst>
                <a:ext uri="{FF2B5EF4-FFF2-40B4-BE49-F238E27FC236}">
                  <a16:creationId xmlns:a16="http://schemas.microsoft.com/office/drawing/2014/main" id="{B480CD50-9564-54D9-11DE-F629E63D6924}"/>
                </a:ext>
              </a:extLst>
            </p:cNvPr>
            <p:cNvSpPr/>
            <p:nvPr/>
          </p:nvSpPr>
          <p:spPr>
            <a:xfrm>
              <a:off x="8521132" y="4422090"/>
              <a:ext cx="36329" cy="167206"/>
            </a:xfrm>
            <a:custGeom>
              <a:avLst/>
              <a:gdLst>
                <a:gd name="connsiteX0" fmla="*/ 27143 w 36329"/>
                <a:gd name="connsiteY0" fmla="*/ 1139 h 167206"/>
                <a:gd name="connsiteX1" fmla="*/ 14690 w 36329"/>
                <a:gd name="connsiteY1" fmla="*/ 8538 h 167206"/>
                <a:gd name="connsiteX2" fmla="*/ 72 w 36329"/>
                <a:gd name="connsiteY2" fmla="*/ 79464 h 167206"/>
                <a:gd name="connsiteX3" fmla="*/ 21007 w 36329"/>
                <a:gd name="connsiteY3" fmla="*/ 160678 h 167206"/>
                <a:gd name="connsiteX4" fmla="*/ 28948 w 36329"/>
                <a:gd name="connsiteY4" fmla="*/ 167174 h 167206"/>
                <a:gd name="connsiteX5" fmla="*/ 35986 w 36329"/>
                <a:gd name="connsiteY5" fmla="*/ 156887 h 167206"/>
                <a:gd name="connsiteX6" fmla="*/ 23353 w 36329"/>
                <a:gd name="connsiteY6" fmla="*/ 116822 h 167206"/>
                <a:gd name="connsiteX7" fmla="*/ 27323 w 36329"/>
                <a:gd name="connsiteY7" fmla="*/ 13231 h 167206"/>
                <a:gd name="connsiteX8" fmla="*/ 27143 w 36329"/>
                <a:gd name="connsiteY8" fmla="*/ 1139 h 1672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6329" h="167206">
                  <a:moveTo>
                    <a:pt x="27143" y="1139"/>
                  </a:moveTo>
                  <a:cubicBezTo>
                    <a:pt x="20104" y="-2651"/>
                    <a:pt x="17217" y="3846"/>
                    <a:pt x="14690" y="8538"/>
                  </a:cubicBezTo>
                  <a:cubicBezTo>
                    <a:pt x="3501" y="30917"/>
                    <a:pt x="1155" y="55100"/>
                    <a:pt x="72" y="79464"/>
                  </a:cubicBezTo>
                  <a:cubicBezTo>
                    <a:pt x="-1191" y="108701"/>
                    <a:pt x="14510" y="133426"/>
                    <a:pt x="21007" y="160678"/>
                  </a:cubicBezTo>
                  <a:cubicBezTo>
                    <a:pt x="21909" y="164829"/>
                    <a:pt x="25158" y="167536"/>
                    <a:pt x="28948" y="167174"/>
                  </a:cubicBezTo>
                  <a:cubicBezTo>
                    <a:pt x="34181" y="166453"/>
                    <a:pt x="37430" y="161941"/>
                    <a:pt x="35986" y="156887"/>
                  </a:cubicBezTo>
                  <a:cubicBezTo>
                    <a:pt x="32196" y="143352"/>
                    <a:pt x="27504" y="130177"/>
                    <a:pt x="23353" y="116822"/>
                  </a:cubicBezTo>
                  <a:cubicBezTo>
                    <a:pt x="12344" y="81811"/>
                    <a:pt x="9457" y="47159"/>
                    <a:pt x="27323" y="13231"/>
                  </a:cubicBezTo>
                  <a:cubicBezTo>
                    <a:pt x="29489" y="9080"/>
                    <a:pt x="32737" y="4207"/>
                    <a:pt x="27143" y="1139"/>
                  </a:cubicBezTo>
                  <a:close/>
                </a:path>
              </a:pathLst>
            </a:custGeom>
            <a:solidFill>
              <a:srgbClr val="000000"/>
            </a:solidFill>
            <a:ln w="1804" cap="flat">
              <a:noFill/>
              <a:prstDash val="solid"/>
              <a:miter/>
            </a:ln>
          </p:spPr>
          <p:txBody>
            <a:bodyPr rtlCol="0" anchor="ctr"/>
            <a:lstStyle/>
            <a:p>
              <a:endParaRPr lang="en-US"/>
            </a:p>
          </p:txBody>
        </p:sp>
        <p:sp>
          <p:nvSpPr>
            <p:cNvPr id="57" name="Freeform 1074">
              <a:extLst>
                <a:ext uri="{FF2B5EF4-FFF2-40B4-BE49-F238E27FC236}">
                  <a16:creationId xmlns:a16="http://schemas.microsoft.com/office/drawing/2014/main" id="{82220542-C1D4-15E8-F5A8-8B2ADDEB17EB}"/>
                </a:ext>
              </a:extLst>
            </p:cNvPr>
            <p:cNvSpPr/>
            <p:nvPr/>
          </p:nvSpPr>
          <p:spPr>
            <a:xfrm>
              <a:off x="7451356" y="4685886"/>
              <a:ext cx="143837" cy="19372"/>
            </a:xfrm>
            <a:custGeom>
              <a:avLst/>
              <a:gdLst>
                <a:gd name="connsiteX0" fmla="*/ 0 w 143837"/>
                <a:gd name="connsiteY0" fmla="*/ 13107 h 19372"/>
                <a:gd name="connsiteX1" fmla="*/ 143837 w 143837"/>
                <a:gd name="connsiteY1" fmla="*/ 13288 h 19372"/>
                <a:gd name="connsiteX2" fmla="*/ 0 w 143837"/>
                <a:gd name="connsiteY2" fmla="*/ 13107 h 19372"/>
              </a:gdLst>
              <a:ahLst/>
              <a:cxnLst>
                <a:cxn ang="0">
                  <a:pos x="connsiteX0" y="connsiteY0"/>
                </a:cxn>
                <a:cxn ang="0">
                  <a:pos x="connsiteX1" y="connsiteY1"/>
                </a:cxn>
                <a:cxn ang="0">
                  <a:pos x="connsiteX2" y="connsiteY2"/>
                </a:cxn>
              </a:cxnLst>
              <a:rect l="l" t="t" r="r" b="b"/>
              <a:pathLst>
                <a:path w="143837" h="19372">
                  <a:moveTo>
                    <a:pt x="0" y="13107"/>
                  </a:moveTo>
                  <a:cubicBezTo>
                    <a:pt x="49089" y="23935"/>
                    <a:pt x="94207" y="18521"/>
                    <a:pt x="143837" y="13288"/>
                  </a:cubicBezTo>
                  <a:cubicBezTo>
                    <a:pt x="116225" y="-4399"/>
                    <a:pt x="26530" y="-4399"/>
                    <a:pt x="0" y="13107"/>
                  </a:cubicBezTo>
                  <a:close/>
                </a:path>
              </a:pathLst>
            </a:custGeom>
            <a:solidFill>
              <a:srgbClr val="000000"/>
            </a:solidFill>
            <a:ln w="1804" cap="flat">
              <a:noFill/>
              <a:prstDash val="solid"/>
              <a:miter/>
            </a:ln>
          </p:spPr>
          <p:txBody>
            <a:bodyPr rtlCol="0" anchor="ctr"/>
            <a:lstStyle/>
            <a:p>
              <a:endParaRPr lang="en-US"/>
            </a:p>
          </p:txBody>
        </p:sp>
        <p:sp>
          <p:nvSpPr>
            <p:cNvPr id="58" name="Freeform 1075">
              <a:extLst>
                <a:ext uri="{FF2B5EF4-FFF2-40B4-BE49-F238E27FC236}">
                  <a16:creationId xmlns:a16="http://schemas.microsoft.com/office/drawing/2014/main" id="{026C9E8F-8221-6B6D-1D05-2D7EB2292117}"/>
                </a:ext>
              </a:extLst>
            </p:cNvPr>
            <p:cNvSpPr/>
            <p:nvPr/>
          </p:nvSpPr>
          <p:spPr>
            <a:xfrm>
              <a:off x="9202945" y="3368393"/>
              <a:ext cx="116201" cy="131893"/>
            </a:xfrm>
            <a:custGeom>
              <a:avLst/>
              <a:gdLst>
                <a:gd name="connsiteX0" fmla="*/ 1713 w 116201"/>
                <a:gd name="connsiteY0" fmla="*/ 131893 h 131893"/>
                <a:gd name="connsiteX1" fmla="*/ 13804 w 116201"/>
                <a:gd name="connsiteY1" fmla="*/ 91467 h 131893"/>
                <a:gd name="connsiteX2" fmla="*/ 43763 w 116201"/>
                <a:gd name="connsiteY2" fmla="*/ 42198 h 131893"/>
                <a:gd name="connsiteX3" fmla="*/ 110358 w 116201"/>
                <a:gd name="connsiteY3" fmla="*/ 7908 h 131893"/>
                <a:gd name="connsiteX4" fmla="*/ 115773 w 116201"/>
                <a:gd name="connsiteY4" fmla="*/ 508 h 131893"/>
                <a:gd name="connsiteX5" fmla="*/ 1713 w 116201"/>
                <a:gd name="connsiteY5" fmla="*/ 131893 h 1318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201" h="131893">
                  <a:moveTo>
                    <a:pt x="1713" y="131893"/>
                  </a:moveTo>
                  <a:cubicBezTo>
                    <a:pt x="12902" y="119260"/>
                    <a:pt x="10737" y="104281"/>
                    <a:pt x="13804" y="91467"/>
                  </a:cubicBezTo>
                  <a:cubicBezTo>
                    <a:pt x="18497" y="71254"/>
                    <a:pt x="27160" y="54109"/>
                    <a:pt x="43763" y="42198"/>
                  </a:cubicBezTo>
                  <a:cubicBezTo>
                    <a:pt x="64157" y="27580"/>
                    <a:pt x="83648" y="10796"/>
                    <a:pt x="110358" y="7908"/>
                  </a:cubicBezTo>
                  <a:cubicBezTo>
                    <a:pt x="114148" y="7547"/>
                    <a:pt x="117397" y="5562"/>
                    <a:pt x="115773" y="508"/>
                  </a:cubicBezTo>
                  <a:cubicBezTo>
                    <a:pt x="51884" y="-6710"/>
                    <a:pt x="-11281" y="64216"/>
                    <a:pt x="1713" y="131893"/>
                  </a:cubicBezTo>
                  <a:close/>
                </a:path>
              </a:pathLst>
            </a:custGeom>
            <a:solidFill>
              <a:srgbClr val="000000"/>
            </a:solidFill>
            <a:ln w="1804" cap="flat">
              <a:noFill/>
              <a:prstDash val="solid"/>
              <a:miter/>
            </a:ln>
          </p:spPr>
          <p:txBody>
            <a:bodyPr rtlCol="0" anchor="ctr"/>
            <a:lstStyle/>
            <a:p>
              <a:endParaRPr lang="en-US"/>
            </a:p>
          </p:txBody>
        </p:sp>
        <p:sp>
          <p:nvSpPr>
            <p:cNvPr id="59" name="Freeform 1076">
              <a:extLst>
                <a:ext uri="{FF2B5EF4-FFF2-40B4-BE49-F238E27FC236}">
                  <a16:creationId xmlns:a16="http://schemas.microsoft.com/office/drawing/2014/main" id="{CE172E33-BC1F-D821-C0CA-5D5A94602F18}"/>
                </a:ext>
              </a:extLst>
            </p:cNvPr>
            <p:cNvSpPr/>
            <p:nvPr/>
          </p:nvSpPr>
          <p:spPr>
            <a:xfrm>
              <a:off x="9418689" y="4666463"/>
              <a:ext cx="153233" cy="21613"/>
            </a:xfrm>
            <a:custGeom>
              <a:avLst/>
              <a:gdLst>
                <a:gd name="connsiteX0" fmla="*/ 124538 w 153233"/>
                <a:gd name="connsiteY0" fmla="*/ 6903 h 21613"/>
                <a:gd name="connsiteX1" fmla="*/ 21307 w 153233"/>
                <a:gd name="connsiteY1" fmla="*/ 225 h 21613"/>
                <a:gd name="connsiteX2" fmla="*/ 4704 w 153233"/>
                <a:gd name="connsiteY2" fmla="*/ 767 h 21613"/>
                <a:gd name="connsiteX3" fmla="*/ 11 w 153233"/>
                <a:gd name="connsiteY3" fmla="*/ 6903 h 21613"/>
                <a:gd name="connsiteX4" fmla="*/ 3802 w 153233"/>
                <a:gd name="connsiteY4" fmla="*/ 13400 h 21613"/>
                <a:gd name="connsiteX5" fmla="*/ 16976 w 153233"/>
                <a:gd name="connsiteY5" fmla="*/ 16829 h 21613"/>
                <a:gd name="connsiteX6" fmla="*/ 86819 w 153233"/>
                <a:gd name="connsiteY6" fmla="*/ 21160 h 21613"/>
                <a:gd name="connsiteX7" fmla="*/ 153233 w 153233"/>
                <a:gd name="connsiteY7" fmla="*/ 13761 h 21613"/>
                <a:gd name="connsiteX8" fmla="*/ 124538 w 153233"/>
                <a:gd name="connsiteY8" fmla="*/ 6903 h 216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53233" h="21613">
                  <a:moveTo>
                    <a:pt x="124538" y="6903"/>
                  </a:moveTo>
                  <a:cubicBezTo>
                    <a:pt x="89887" y="8708"/>
                    <a:pt x="55778" y="2030"/>
                    <a:pt x="21307" y="225"/>
                  </a:cubicBezTo>
                  <a:cubicBezTo>
                    <a:pt x="15712" y="-135"/>
                    <a:pt x="10118" y="-135"/>
                    <a:pt x="4704" y="767"/>
                  </a:cubicBezTo>
                  <a:cubicBezTo>
                    <a:pt x="2719" y="1128"/>
                    <a:pt x="192" y="4557"/>
                    <a:pt x="11" y="6903"/>
                  </a:cubicBezTo>
                  <a:cubicBezTo>
                    <a:pt x="-169" y="9068"/>
                    <a:pt x="1816" y="12498"/>
                    <a:pt x="3802" y="13400"/>
                  </a:cubicBezTo>
                  <a:cubicBezTo>
                    <a:pt x="7952" y="15205"/>
                    <a:pt x="12464" y="16468"/>
                    <a:pt x="16976" y="16829"/>
                  </a:cubicBezTo>
                  <a:cubicBezTo>
                    <a:pt x="40257" y="18634"/>
                    <a:pt x="63538" y="20980"/>
                    <a:pt x="86819" y="21160"/>
                  </a:cubicBezTo>
                  <a:cubicBezTo>
                    <a:pt x="107032" y="21341"/>
                    <a:pt x="127786" y="24048"/>
                    <a:pt x="153233" y="13761"/>
                  </a:cubicBezTo>
                  <a:cubicBezTo>
                    <a:pt x="140420" y="10512"/>
                    <a:pt x="132479" y="6542"/>
                    <a:pt x="124538" y="6903"/>
                  </a:cubicBezTo>
                  <a:close/>
                </a:path>
              </a:pathLst>
            </a:custGeom>
            <a:solidFill>
              <a:srgbClr val="000000"/>
            </a:solidFill>
            <a:ln w="1804" cap="flat">
              <a:noFill/>
              <a:prstDash val="solid"/>
              <a:miter/>
            </a:ln>
          </p:spPr>
          <p:txBody>
            <a:bodyPr rtlCol="0" anchor="ctr"/>
            <a:lstStyle/>
            <a:p>
              <a:endParaRPr lang="en-US"/>
            </a:p>
          </p:txBody>
        </p:sp>
        <p:sp>
          <p:nvSpPr>
            <p:cNvPr id="60" name="Freeform 1077">
              <a:extLst>
                <a:ext uri="{FF2B5EF4-FFF2-40B4-BE49-F238E27FC236}">
                  <a16:creationId xmlns:a16="http://schemas.microsoft.com/office/drawing/2014/main" id="{2A19044E-D8BE-6876-BD48-092EDD5D4784}"/>
                </a:ext>
              </a:extLst>
            </p:cNvPr>
            <p:cNvSpPr/>
            <p:nvPr/>
          </p:nvSpPr>
          <p:spPr>
            <a:xfrm>
              <a:off x="9477981" y="3985151"/>
              <a:ext cx="41300" cy="137408"/>
            </a:xfrm>
            <a:custGeom>
              <a:avLst/>
              <a:gdLst>
                <a:gd name="connsiteX0" fmla="*/ 636 w 41300"/>
                <a:gd name="connsiteY0" fmla="*/ 137409 h 137408"/>
                <a:gd name="connsiteX1" fmla="*/ 37273 w 41300"/>
                <a:gd name="connsiteY1" fmla="*/ 7287 h 137408"/>
                <a:gd name="connsiteX2" fmla="*/ 27166 w 41300"/>
                <a:gd name="connsiteY2" fmla="*/ 68 h 137408"/>
                <a:gd name="connsiteX3" fmla="*/ 21030 w 41300"/>
                <a:gd name="connsiteY3" fmla="*/ 8009 h 137408"/>
                <a:gd name="connsiteX4" fmla="*/ 21571 w 41300"/>
                <a:gd name="connsiteY4" fmla="*/ 19199 h 137408"/>
                <a:gd name="connsiteX5" fmla="*/ 276 w 41300"/>
                <a:gd name="connsiteY5" fmla="*/ 129107 h 137408"/>
                <a:gd name="connsiteX6" fmla="*/ 636 w 41300"/>
                <a:gd name="connsiteY6" fmla="*/ 137409 h 1374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300" h="137408">
                  <a:moveTo>
                    <a:pt x="636" y="137409"/>
                  </a:moveTo>
                  <a:cubicBezTo>
                    <a:pt x="32761" y="107450"/>
                    <a:pt x="49545" y="45909"/>
                    <a:pt x="37273" y="7287"/>
                  </a:cubicBezTo>
                  <a:cubicBezTo>
                    <a:pt x="35649" y="2234"/>
                    <a:pt x="32580" y="-473"/>
                    <a:pt x="27166" y="68"/>
                  </a:cubicBezTo>
                  <a:cubicBezTo>
                    <a:pt x="22474" y="610"/>
                    <a:pt x="21391" y="4219"/>
                    <a:pt x="21030" y="8009"/>
                  </a:cubicBezTo>
                  <a:cubicBezTo>
                    <a:pt x="20669" y="11619"/>
                    <a:pt x="21211" y="15408"/>
                    <a:pt x="21571" y="19199"/>
                  </a:cubicBezTo>
                  <a:cubicBezTo>
                    <a:pt x="25903" y="58000"/>
                    <a:pt x="24098" y="95719"/>
                    <a:pt x="276" y="129107"/>
                  </a:cubicBezTo>
                  <a:cubicBezTo>
                    <a:pt x="-446" y="130009"/>
                    <a:pt x="456" y="132356"/>
                    <a:pt x="636" y="137409"/>
                  </a:cubicBezTo>
                  <a:close/>
                </a:path>
              </a:pathLst>
            </a:custGeom>
            <a:solidFill>
              <a:srgbClr val="000000"/>
            </a:solidFill>
            <a:ln w="1804" cap="flat">
              <a:noFill/>
              <a:prstDash val="solid"/>
              <a:miter/>
            </a:ln>
          </p:spPr>
          <p:txBody>
            <a:bodyPr rtlCol="0" anchor="ctr"/>
            <a:lstStyle/>
            <a:p>
              <a:endParaRPr lang="en-US"/>
            </a:p>
          </p:txBody>
        </p:sp>
        <p:sp>
          <p:nvSpPr>
            <p:cNvPr id="61" name="Freeform 1078">
              <a:extLst>
                <a:ext uri="{FF2B5EF4-FFF2-40B4-BE49-F238E27FC236}">
                  <a16:creationId xmlns:a16="http://schemas.microsoft.com/office/drawing/2014/main" id="{B6829DF3-52AF-6583-5352-4D4481FD27B3}"/>
                </a:ext>
              </a:extLst>
            </p:cNvPr>
            <p:cNvSpPr/>
            <p:nvPr/>
          </p:nvSpPr>
          <p:spPr>
            <a:xfrm>
              <a:off x="8489080" y="4676434"/>
              <a:ext cx="131565" cy="24564"/>
            </a:xfrm>
            <a:custGeom>
              <a:avLst/>
              <a:gdLst>
                <a:gd name="connsiteX0" fmla="*/ 0 w 131565"/>
                <a:gd name="connsiteY0" fmla="*/ 9565 h 24564"/>
                <a:gd name="connsiteX1" fmla="*/ 6136 w 131565"/>
                <a:gd name="connsiteY1" fmla="*/ 17687 h 24564"/>
                <a:gd name="connsiteX2" fmla="*/ 22559 w 131565"/>
                <a:gd name="connsiteY2" fmla="*/ 19311 h 24564"/>
                <a:gd name="connsiteX3" fmla="*/ 86447 w 131565"/>
                <a:gd name="connsiteY3" fmla="*/ 21296 h 24564"/>
                <a:gd name="connsiteX4" fmla="*/ 131565 w 131565"/>
                <a:gd name="connsiteY4" fmla="*/ 21296 h 24564"/>
                <a:gd name="connsiteX5" fmla="*/ 7941 w 131565"/>
                <a:gd name="connsiteY5" fmla="*/ 0 h 24564"/>
                <a:gd name="connsiteX6" fmla="*/ 0 w 131565"/>
                <a:gd name="connsiteY6" fmla="*/ 9565 h 24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1565" h="24564">
                  <a:moveTo>
                    <a:pt x="0" y="9565"/>
                  </a:moveTo>
                  <a:cubicBezTo>
                    <a:pt x="0" y="13716"/>
                    <a:pt x="2346" y="16965"/>
                    <a:pt x="6136" y="17687"/>
                  </a:cubicBezTo>
                  <a:cubicBezTo>
                    <a:pt x="11550" y="18950"/>
                    <a:pt x="17145" y="19852"/>
                    <a:pt x="22559" y="19311"/>
                  </a:cubicBezTo>
                  <a:cubicBezTo>
                    <a:pt x="44035" y="17145"/>
                    <a:pt x="65151" y="19311"/>
                    <a:pt x="86447" y="21296"/>
                  </a:cubicBezTo>
                  <a:cubicBezTo>
                    <a:pt x="100163" y="22559"/>
                    <a:pt x="114781" y="27973"/>
                    <a:pt x="131565" y="21296"/>
                  </a:cubicBezTo>
                  <a:cubicBezTo>
                    <a:pt x="91139" y="-2346"/>
                    <a:pt x="49269" y="722"/>
                    <a:pt x="7941" y="0"/>
                  </a:cubicBezTo>
                  <a:cubicBezTo>
                    <a:pt x="3068" y="0"/>
                    <a:pt x="0" y="3970"/>
                    <a:pt x="0" y="9565"/>
                  </a:cubicBezTo>
                  <a:close/>
                </a:path>
              </a:pathLst>
            </a:custGeom>
            <a:solidFill>
              <a:srgbClr val="000000"/>
            </a:solidFill>
            <a:ln w="1804" cap="flat">
              <a:noFill/>
              <a:prstDash val="solid"/>
              <a:miter/>
            </a:ln>
          </p:spPr>
          <p:txBody>
            <a:bodyPr rtlCol="0" anchor="ctr"/>
            <a:lstStyle/>
            <a:p>
              <a:endParaRPr lang="en-US"/>
            </a:p>
          </p:txBody>
        </p:sp>
        <p:sp>
          <p:nvSpPr>
            <p:cNvPr id="62" name="Freeform 1079">
              <a:extLst>
                <a:ext uri="{FF2B5EF4-FFF2-40B4-BE49-F238E27FC236}">
                  <a16:creationId xmlns:a16="http://schemas.microsoft.com/office/drawing/2014/main" id="{F23CE623-25E1-63EF-CE94-A93A27436B1F}"/>
                </a:ext>
              </a:extLst>
            </p:cNvPr>
            <p:cNvSpPr/>
            <p:nvPr/>
          </p:nvSpPr>
          <p:spPr>
            <a:xfrm>
              <a:off x="8065508" y="4663686"/>
              <a:ext cx="132519" cy="21858"/>
            </a:xfrm>
            <a:custGeom>
              <a:avLst/>
              <a:gdLst>
                <a:gd name="connsiteX0" fmla="*/ 132287 w 132519"/>
                <a:gd name="connsiteY0" fmla="*/ 17259 h 21858"/>
                <a:gd name="connsiteX1" fmla="*/ 123985 w 132519"/>
                <a:gd name="connsiteY1" fmla="*/ 8055 h 21858"/>
                <a:gd name="connsiteX2" fmla="*/ 74536 w 132519"/>
                <a:gd name="connsiteY2" fmla="*/ 295 h 21858"/>
                <a:gd name="connsiteX3" fmla="*/ 12994 w 132519"/>
                <a:gd name="connsiteY3" fmla="*/ 3182 h 21858"/>
                <a:gd name="connsiteX4" fmla="*/ 0 w 132519"/>
                <a:gd name="connsiteY4" fmla="*/ 10942 h 21858"/>
                <a:gd name="connsiteX5" fmla="*/ 15160 w 132519"/>
                <a:gd name="connsiteY5" fmla="*/ 18342 h 21858"/>
                <a:gd name="connsiteX6" fmla="*/ 120737 w 132519"/>
                <a:gd name="connsiteY6" fmla="*/ 20688 h 21858"/>
                <a:gd name="connsiteX7" fmla="*/ 132287 w 132519"/>
                <a:gd name="connsiteY7" fmla="*/ 17259 h 21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2519" h="21858">
                  <a:moveTo>
                    <a:pt x="132287" y="17259"/>
                  </a:moveTo>
                  <a:cubicBezTo>
                    <a:pt x="133731" y="11303"/>
                    <a:pt x="128136" y="10221"/>
                    <a:pt x="123985" y="8055"/>
                  </a:cubicBezTo>
                  <a:cubicBezTo>
                    <a:pt x="108284" y="114"/>
                    <a:pt x="91319" y="1377"/>
                    <a:pt x="74536" y="295"/>
                  </a:cubicBezTo>
                  <a:cubicBezTo>
                    <a:pt x="53781" y="-1149"/>
                    <a:pt x="33568" y="3182"/>
                    <a:pt x="12994" y="3182"/>
                  </a:cubicBezTo>
                  <a:cubicBezTo>
                    <a:pt x="7399" y="3182"/>
                    <a:pt x="0" y="4265"/>
                    <a:pt x="0" y="10942"/>
                  </a:cubicBezTo>
                  <a:cubicBezTo>
                    <a:pt x="180" y="20147"/>
                    <a:pt x="9024" y="19605"/>
                    <a:pt x="15160" y="18342"/>
                  </a:cubicBezTo>
                  <a:cubicBezTo>
                    <a:pt x="50713" y="10582"/>
                    <a:pt x="85544" y="20869"/>
                    <a:pt x="120737" y="20688"/>
                  </a:cubicBezTo>
                  <a:cubicBezTo>
                    <a:pt x="125429" y="21952"/>
                    <a:pt x="130843" y="23576"/>
                    <a:pt x="132287" y="17259"/>
                  </a:cubicBezTo>
                  <a:close/>
                </a:path>
              </a:pathLst>
            </a:custGeom>
            <a:solidFill>
              <a:srgbClr val="000000"/>
            </a:solidFill>
            <a:ln w="1804" cap="flat">
              <a:noFill/>
              <a:prstDash val="solid"/>
              <a:miter/>
            </a:ln>
          </p:spPr>
          <p:txBody>
            <a:bodyPr rtlCol="0" anchor="ctr"/>
            <a:lstStyle/>
            <a:p>
              <a:endParaRPr lang="en-US"/>
            </a:p>
          </p:txBody>
        </p:sp>
        <p:sp>
          <p:nvSpPr>
            <p:cNvPr id="63" name="Freeform 1080">
              <a:extLst>
                <a:ext uri="{FF2B5EF4-FFF2-40B4-BE49-F238E27FC236}">
                  <a16:creationId xmlns:a16="http://schemas.microsoft.com/office/drawing/2014/main" id="{B218190A-2A26-E857-C930-69EC2AA54D45}"/>
                </a:ext>
              </a:extLst>
            </p:cNvPr>
            <p:cNvSpPr/>
            <p:nvPr/>
          </p:nvSpPr>
          <p:spPr>
            <a:xfrm>
              <a:off x="8930146" y="4672286"/>
              <a:ext cx="98910" cy="16431"/>
            </a:xfrm>
            <a:custGeom>
              <a:avLst/>
              <a:gdLst>
                <a:gd name="connsiteX0" fmla="*/ 6869 w 98910"/>
                <a:gd name="connsiteY0" fmla="*/ 15156 h 16431"/>
                <a:gd name="connsiteX1" fmla="*/ 98911 w 98910"/>
                <a:gd name="connsiteY1" fmla="*/ 14976 h 16431"/>
                <a:gd name="connsiteX2" fmla="*/ 70396 w 98910"/>
                <a:gd name="connsiteY2" fmla="*/ 2703 h 16431"/>
                <a:gd name="connsiteX3" fmla="*/ 6148 w 98910"/>
                <a:gd name="connsiteY3" fmla="*/ 358 h 16431"/>
                <a:gd name="connsiteX4" fmla="*/ 11 w 98910"/>
                <a:gd name="connsiteY4" fmla="*/ 7576 h 16431"/>
                <a:gd name="connsiteX5" fmla="*/ 6869 w 98910"/>
                <a:gd name="connsiteY5" fmla="*/ 15156 h 164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8910" h="16431">
                  <a:moveTo>
                    <a:pt x="6869" y="15156"/>
                  </a:moveTo>
                  <a:cubicBezTo>
                    <a:pt x="36287" y="15336"/>
                    <a:pt x="65704" y="18044"/>
                    <a:pt x="98911" y="14976"/>
                  </a:cubicBezTo>
                  <a:cubicBezTo>
                    <a:pt x="88263" y="6493"/>
                    <a:pt x="79059" y="5410"/>
                    <a:pt x="70396" y="2703"/>
                  </a:cubicBezTo>
                  <a:cubicBezTo>
                    <a:pt x="49100" y="-3974"/>
                    <a:pt x="27444" y="4328"/>
                    <a:pt x="6148" y="358"/>
                  </a:cubicBezTo>
                  <a:cubicBezTo>
                    <a:pt x="1816" y="-365"/>
                    <a:pt x="-169" y="3245"/>
                    <a:pt x="11" y="7576"/>
                  </a:cubicBezTo>
                  <a:cubicBezTo>
                    <a:pt x="553" y="11908"/>
                    <a:pt x="3260" y="15156"/>
                    <a:pt x="6869" y="15156"/>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149325922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7E9E7BF-E518-0F81-F7A0-FC3FB99177CE}"/>
              </a:ext>
            </a:extLst>
          </p:cNvPr>
          <p:cNvSpPr>
            <a:spLocks noGrp="1"/>
          </p:cNvSpPr>
          <p:nvPr>
            <p:ph type="body" sz="quarter" idx="13"/>
          </p:nvPr>
        </p:nvSpPr>
        <p:spPr>
          <a:xfrm>
            <a:off x="6439736" y="146648"/>
            <a:ext cx="5055171" cy="3821503"/>
          </a:xfrm>
          <a:solidFill>
            <a:schemeClr val="accent2"/>
          </a:solidFill>
        </p:spPr>
        <p:txBody>
          <a:bodyPr>
            <a:noAutofit/>
          </a:bodyPr>
          <a:lstStyle/>
          <a:p>
            <a:r>
              <a:rPr lang="en-US" sz="2800" b="1" dirty="0" err="1">
                <a:latin typeface="Poppins" panose="00000500000000000000" pitchFamily="2" charset="0"/>
                <a:cs typeface="Poppins" panose="00000500000000000000" pitchFamily="2" charset="0"/>
              </a:rPr>
              <a:t>Sidero</a:t>
            </a:r>
            <a:r>
              <a:rPr lang="en-US" sz="2800" b="1" dirty="0">
                <a:latin typeface="Poppins" panose="00000500000000000000" pitchFamily="2" charset="0"/>
                <a:cs typeface="Poppins" panose="00000500000000000000" pitchFamily="2" charset="0"/>
              </a:rPr>
              <a:t>, Ireland </a:t>
            </a:r>
          </a:p>
          <a:p>
            <a:r>
              <a:rPr lang="en-US" sz="1800" dirty="0">
                <a:latin typeface="Poppins" panose="00000500000000000000" pitchFamily="2" charset="0"/>
                <a:cs typeface="Poppins" panose="00000500000000000000" pitchFamily="2" charset="0"/>
                <a:hlinkClick r:id="rId2">
                  <a:extLst>
                    <a:ext uri="{A12FA001-AC4F-418D-AE19-62706E023703}">
                      <ahyp:hlinkClr xmlns:ahyp="http://schemas.microsoft.com/office/drawing/2018/hyperlinkcolor" val="tx"/>
                    </a:ext>
                  </a:extLst>
                </a:hlinkClick>
              </a:rPr>
              <a:t>(150 Employees)</a:t>
            </a:r>
            <a:endParaRPr lang="en-US" sz="1800" dirty="0">
              <a:latin typeface="Poppins" panose="00000500000000000000" pitchFamily="2" charset="0"/>
              <a:cs typeface="Poppins" panose="00000500000000000000" pitchFamily="2" charset="0"/>
            </a:endParaRPr>
          </a:p>
          <a:p>
            <a:r>
              <a:rPr lang="en-US" sz="1800" dirty="0" err="1">
                <a:latin typeface="Poppins" panose="00000500000000000000" pitchFamily="2" charset="0"/>
                <a:cs typeface="Poppins" panose="00000500000000000000" pitchFamily="2" charset="0"/>
              </a:rPr>
              <a:t>Sidero</a:t>
            </a:r>
            <a:r>
              <a:rPr lang="en-US" sz="1800" dirty="0">
                <a:latin typeface="Poppins" panose="00000500000000000000" pitchFamily="2" charset="0"/>
                <a:cs typeface="Poppins" panose="00000500000000000000" pitchFamily="2" charset="0"/>
              </a:rPr>
              <a:t> is a GlobalLogic company and a leader in digital engineering. They help brands across the globe design and build innovative products, platforms, and digital experiences for the modern world. By integrating experience design, complex engineering, and data expertise—they help their clients transition into tomorrow’s digital businesses.</a:t>
            </a:r>
            <a:endParaRPr lang="en-IE" sz="1800" dirty="0">
              <a:latin typeface="Poppins" panose="00000500000000000000" pitchFamily="2" charset="0"/>
              <a:cs typeface="Poppins" panose="00000500000000000000" pitchFamily="2" charset="0"/>
            </a:endParaRPr>
          </a:p>
        </p:txBody>
      </p:sp>
      <p:sp>
        <p:nvSpPr>
          <p:cNvPr id="8" name="Text Placeholder 7">
            <a:extLst>
              <a:ext uri="{FF2B5EF4-FFF2-40B4-BE49-F238E27FC236}">
                <a16:creationId xmlns:a16="http://schemas.microsoft.com/office/drawing/2014/main" id="{1075F76E-7509-DA50-27C5-3CEE7B8C0587}"/>
              </a:ext>
            </a:extLst>
          </p:cNvPr>
          <p:cNvSpPr>
            <a:spLocks noGrp="1"/>
          </p:cNvSpPr>
          <p:nvPr>
            <p:ph type="body" sz="quarter" idx="43"/>
          </p:nvPr>
        </p:nvSpPr>
        <p:spPr>
          <a:xfrm>
            <a:off x="6343651" y="4048126"/>
            <a:ext cx="5524500" cy="2581274"/>
          </a:xfrm>
        </p:spPr>
        <p:txBody>
          <a:bodyPr>
            <a:noAutofit/>
          </a:bodyPr>
          <a:lstStyle/>
          <a:p>
            <a:r>
              <a:rPr lang="en-US" sz="2000" dirty="0">
                <a:solidFill>
                  <a:srgbClr val="083F59"/>
                </a:solidFill>
                <a:highlight>
                  <a:srgbClr val="FFFFFF"/>
                </a:highlight>
              </a:rPr>
              <a:t>Carmel was commended for her work to inspire change across all business areas, her diversity of thought and her passion for forging an inclusive ethos. Carmel ensures that diversity and inclusion are an integral part of </a:t>
            </a:r>
            <a:r>
              <a:rPr lang="en-US" sz="2000" dirty="0" err="1">
                <a:solidFill>
                  <a:srgbClr val="083F59"/>
                </a:solidFill>
                <a:highlight>
                  <a:srgbClr val="FFFFFF"/>
                </a:highlight>
              </a:rPr>
              <a:t>Sidero’s</a:t>
            </a:r>
            <a:r>
              <a:rPr lang="en-US" sz="2000" dirty="0">
                <a:solidFill>
                  <a:srgbClr val="083F59"/>
                </a:solidFill>
                <a:highlight>
                  <a:srgbClr val="FFFFFF"/>
                </a:highlight>
              </a:rPr>
              <a:t> company objectives including increased gender diversity in leadership roles, underpinning an inclusive company culture, ensuring fair and unbiased recruitment, and championing outside-the-box thinking.</a:t>
            </a:r>
            <a:endParaRPr lang="en-IE" sz="2000" dirty="0">
              <a:solidFill>
                <a:srgbClr val="083F59"/>
              </a:solidFill>
              <a:highlight>
                <a:srgbClr val="FFFFFF"/>
              </a:highlight>
            </a:endParaRPr>
          </a:p>
        </p:txBody>
      </p:sp>
      <p:sp>
        <p:nvSpPr>
          <p:cNvPr id="3" name="TextBox 2">
            <a:extLst>
              <a:ext uri="{FF2B5EF4-FFF2-40B4-BE49-F238E27FC236}">
                <a16:creationId xmlns:a16="http://schemas.microsoft.com/office/drawing/2014/main" id="{355882C8-CD20-9A91-C155-43329E328591}"/>
              </a:ext>
            </a:extLst>
          </p:cNvPr>
          <p:cNvSpPr txBox="1"/>
          <p:nvPr/>
        </p:nvSpPr>
        <p:spPr>
          <a:xfrm>
            <a:off x="286287" y="3863460"/>
            <a:ext cx="5762625" cy="369332"/>
          </a:xfrm>
          <a:prstGeom prst="rect">
            <a:avLst/>
          </a:prstGeom>
          <a:solidFill>
            <a:srgbClr val="DF4625"/>
          </a:solidFill>
        </p:spPr>
        <p:txBody>
          <a:bodyPr wrap="square">
            <a:spAutoFit/>
          </a:bodyPr>
          <a:lstStyle/>
          <a:p>
            <a:pPr algn="ctr"/>
            <a:r>
              <a:rPr lang="en-IE" dirty="0">
                <a:solidFill>
                  <a:schemeClr val="bg1"/>
                </a:solidFill>
                <a:hlinkClick r:id="rId3">
                  <a:extLst>
                    <a:ext uri="{A12FA001-AC4F-418D-AE19-62706E023703}">
                      <ahyp:hlinkClr xmlns:ahyp="http://schemas.microsoft.com/office/drawing/2018/hyperlinkcolor" val="tx"/>
                    </a:ext>
                  </a:extLst>
                </a:hlinkClick>
              </a:rPr>
              <a:t>https://www.sidero.ie/leading-technology-innovation/</a:t>
            </a:r>
            <a:r>
              <a:rPr lang="en-IE" dirty="0">
                <a:solidFill>
                  <a:schemeClr val="bg1"/>
                </a:solidFill>
              </a:rPr>
              <a:t> </a:t>
            </a:r>
          </a:p>
        </p:txBody>
      </p:sp>
      <p:sp>
        <p:nvSpPr>
          <p:cNvPr id="6" name="TextBox 5">
            <a:extLst>
              <a:ext uri="{FF2B5EF4-FFF2-40B4-BE49-F238E27FC236}">
                <a16:creationId xmlns:a16="http://schemas.microsoft.com/office/drawing/2014/main" id="{D316060C-CAC9-346C-FEEA-E1F33E19DEAF}"/>
              </a:ext>
            </a:extLst>
          </p:cNvPr>
          <p:cNvSpPr txBox="1"/>
          <p:nvPr/>
        </p:nvSpPr>
        <p:spPr>
          <a:xfrm>
            <a:off x="323850" y="4351768"/>
            <a:ext cx="5943600" cy="2031325"/>
          </a:xfrm>
          <a:prstGeom prst="rect">
            <a:avLst/>
          </a:prstGeom>
          <a:solidFill>
            <a:schemeClr val="bg1"/>
          </a:solidFill>
        </p:spPr>
        <p:txBody>
          <a:bodyPr wrap="square" rtlCol="0">
            <a:spAutoFit/>
          </a:bodyPr>
          <a:lstStyle/>
          <a:p>
            <a:r>
              <a:rPr lang="en-US" b="0" i="0" dirty="0">
                <a:solidFill>
                  <a:srgbClr val="083F59"/>
                </a:solidFill>
                <a:effectLst/>
                <a:highlight>
                  <a:srgbClr val="FFFFFF"/>
                </a:highlight>
              </a:rPr>
              <a:t>Carmel Owens, the CEO of Athlone-based </a:t>
            </a:r>
            <a:r>
              <a:rPr lang="en-US" b="0" i="0" dirty="0" err="1">
                <a:solidFill>
                  <a:srgbClr val="083F59"/>
                </a:solidFill>
                <a:effectLst/>
                <a:highlight>
                  <a:srgbClr val="FFFFFF"/>
                </a:highlight>
              </a:rPr>
              <a:t>Sidero</a:t>
            </a:r>
            <a:r>
              <a:rPr lang="en-US" b="0" i="0" dirty="0">
                <a:solidFill>
                  <a:srgbClr val="083F59"/>
                </a:solidFill>
                <a:effectLst/>
                <a:highlight>
                  <a:srgbClr val="FFFFFF"/>
                </a:highlight>
              </a:rPr>
              <a:t>, Ireland’s software, cloud and digital transformation specialist, has been named Diversity </a:t>
            </a:r>
            <a:r>
              <a:rPr lang="en-US" dirty="0">
                <a:solidFill>
                  <a:srgbClr val="083F59"/>
                </a:solidFill>
                <a:highlight>
                  <a:srgbClr val="FFFFFF"/>
                </a:highlight>
              </a:rPr>
              <a:t>Role Model of the Year at the Diversity in </a:t>
            </a:r>
            <a:r>
              <a:rPr lang="en-US" dirty="0">
                <a:solidFill>
                  <a:srgbClr val="083F59"/>
                </a:solidFill>
                <a:highlight>
                  <a:srgbClr val="FFFFFF"/>
                </a:highlight>
                <a:hlinkClick r:id="rId4"/>
              </a:rPr>
              <a:t>Tech Awards 2022</a:t>
            </a:r>
            <a:r>
              <a:rPr lang="en-US" dirty="0">
                <a:solidFill>
                  <a:srgbClr val="083F59"/>
                </a:solidFill>
                <a:highlight>
                  <a:srgbClr val="FFFFFF"/>
                </a:highlight>
              </a:rPr>
              <a:t>. </a:t>
            </a:r>
            <a:r>
              <a:rPr lang="en-US" dirty="0" err="1">
                <a:solidFill>
                  <a:srgbClr val="083F59"/>
                </a:solidFill>
                <a:highlight>
                  <a:srgbClr val="FFFFFF"/>
                </a:highlight>
              </a:rPr>
              <a:t>Sidero</a:t>
            </a:r>
            <a:r>
              <a:rPr lang="en-US" dirty="0">
                <a:solidFill>
                  <a:srgbClr val="083F59"/>
                </a:solidFill>
                <a:highlight>
                  <a:srgbClr val="FFFFFF"/>
                </a:highlight>
              </a:rPr>
              <a:t> prides itself on being a culturally diverse company, with its team comprising 26 nationalities. Carmel leads the Senior Management team which consists of a 60/40 male/female split. </a:t>
            </a:r>
            <a:r>
              <a:rPr lang="en-US" b="0" i="0" dirty="0">
                <a:solidFill>
                  <a:srgbClr val="083F59"/>
                </a:solidFill>
                <a:effectLst/>
                <a:highlight>
                  <a:srgbClr val="FFFFFF"/>
                </a:highlight>
              </a:rPr>
              <a:t>(</a:t>
            </a:r>
            <a:r>
              <a:rPr lang="en-US" b="0" i="0" dirty="0">
                <a:solidFill>
                  <a:srgbClr val="083F59"/>
                </a:solidFill>
                <a:effectLst/>
                <a:highlight>
                  <a:srgbClr val="FFFFFF"/>
                </a:highlight>
                <a:hlinkClick r:id="rId5">
                  <a:extLst>
                    <a:ext uri="{A12FA001-AC4F-418D-AE19-62706E023703}">
                      <ahyp:hlinkClr xmlns:ahyp="http://schemas.microsoft.com/office/drawing/2018/hyperlinkcolor" val="tx"/>
                    </a:ext>
                  </a:extLst>
                </a:hlinkClick>
              </a:rPr>
              <a:t>Read more</a:t>
            </a:r>
            <a:r>
              <a:rPr lang="en-US" b="0" i="0" dirty="0">
                <a:solidFill>
                  <a:srgbClr val="083F59"/>
                </a:solidFill>
                <a:effectLst/>
                <a:highlight>
                  <a:srgbClr val="FFFFFF"/>
                </a:highlight>
              </a:rPr>
              <a:t>)</a:t>
            </a:r>
            <a:endParaRPr lang="en-IE" b="1" dirty="0">
              <a:solidFill>
                <a:srgbClr val="083F59"/>
              </a:solidFill>
            </a:endParaRPr>
          </a:p>
        </p:txBody>
      </p:sp>
      <p:pic>
        <p:nvPicPr>
          <p:cNvPr id="1028" name="Picture 4" descr="Sidero is making the heart of Ireland a global tech centre | ThinkBusiness">
            <a:extLst>
              <a:ext uri="{FF2B5EF4-FFF2-40B4-BE49-F238E27FC236}">
                <a16:creationId xmlns:a16="http://schemas.microsoft.com/office/drawing/2014/main" id="{5B308C65-741B-3FC5-2096-CA67AE30A2C1}"/>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67139" y="359567"/>
            <a:ext cx="5090949" cy="3395663"/>
          </a:xfrm>
          <a:prstGeom prst="flowChartAlternateProcess">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75A303A8-041E-FB24-6C84-19425A567175}"/>
              </a:ext>
            </a:extLst>
          </p:cNvPr>
          <p:cNvSpPr txBox="1"/>
          <p:nvPr/>
        </p:nvSpPr>
        <p:spPr>
          <a:xfrm>
            <a:off x="0" y="146648"/>
            <a:ext cx="4819650" cy="584775"/>
          </a:xfrm>
          <a:prstGeom prst="rect">
            <a:avLst/>
          </a:prstGeom>
          <a:noFill/>
        </p:spPr>
        <p:txBody>
          <a:bodyPr wrap="square" rtlCol="0">
            <a:spAutoFit/>
          </a:bodyPr>
          <a:lstStyle/>
          <a:p>
            <a:pPr algn="ctr"/>
            <a:r>
              <a:rPr lang="en-US" sz="3200" b="1" dirty="0">
                <a:solidFill>
                  <a:schemeClr val="bg1"/>
                </a:solidFill>
                <a:highlight>
                  <a:srgbClr val="DF4625"/>
                </a:highlight>
              </a:rPr>
              <a:t>Competency 3, </a:t>
            </a:r>
            <a:r>
              <a:rPr lang="en-US" sz="3200" b="1" dirty="0" err="1">
                <a:solidFill>
                  <a:schemeClr val="bg1"/>
                </a:solidFill>
                <a:highlight>
                  <a:srgbClr val="DF4625"/>
                </a:highlight>
              </a:rPr>
              <a:t>Sidero</a:t>
            </a:r>
            <a:endParaRPr lang="en-IE" sz="3200" dirty="0">
              <a:highlight>
                <a:srgbClr val="702E8C"/>
              </a:highlight>
            </a:endParaRPr>
          </a:p>
        </p:txBody>
      </p:sp>
    </p:spTree>
    <p:extLst>
      <p:ext uri="{BB962C8B-B14F-4D97-AF65-F5344CB8AC3E}">
        <p14:creationId xmlns:p14="http://schemas.microsoft.com/office/powerpoint/2010/main" val="5605517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2347B962-AE6C-4277-173C-E7CC15F4F24C}"/>
              </a:ext>
            </a:extLst>
          </p:cNvPr>
          <p:cNvSpPr>
            <a:spLocks noGrp="1"/>
          </p:cNvSpPr>
          <p:nvPr>
            <p:ph type="body" sz="quarter" idx="18"/>
          </p:nvPr>
        </p:nvSpPr>
        <p:spPr>
          <a:xfrm>
            <a:off x="504825" y="1338226"/>
            <a:ext cx="6105525" cy="3291086"/>
          </a:xfrm>
          <a:solidFill>
            <a:srgbClr val="0872B5"/>
          </a:solidFill>
        </p:spPr>
        <p:txBody>
          <a:bodyPr/>
          <a:lstStyle/>
          <a:p>
            <a:pPr marL="0" indent="0"/>
            <a:r>
              <a:rPr lang="en-US" sz="2200" b="0" i="0" dirty="0">
                <a:effectLst/>
                <a:highlight>
                  <a:srgbClr val="0872B5"/>
                </a:highlight>
              </a:rPr>
              <a:t>Carmel is an inspirational leader and role model for women in tech, while also advocating for change. Carmel leads with authenticity and empathy, inspiring women, and investing significantly in education, STEM, and early career intern and grad programs. Carmel drives collaboration with all levels of education in Ireland. She </a:t>
            </a:r>
            <a:r>
              <a:rPr lang="en-US" sz="2200" dirty="0">
                <a:highlight>
                  <a:srgbClr val="0872B5"/>
                </a:highlight>
              </a:rPr>
              <a:t>also </a:t>
            </a:r>
            <a:r>
              <a:rPr lang="en-US" sz="2200" b="0" i="0" dirty="0">
                <a:effectLst/>
                <a:highlight>
                  <a:srgbClr val="0872B5"/>
                </a:highlight>
              </a:rPr>
              <a:t>focuses on her leadership which is representative of the great commitment to diversity and inclusion with 60 / 40 male / female representation across the leadership team. The aim is to narrow the IT skills gap and show a career in technology is achievable for anyone, from any background.</a:t>
            </a:r>
            <a:endParaRPr lang="en-IE" sz="2200" dirty="0"/>
          </a:p>
        </p:txBody>
      </p:sp>
      <p:sp>
        <p:nvSpPr>
          <p:cNvPr id="6" name="Text Placeholder 5">
            <a:extLst>
              <a:ext uri="{FF2B5EF4-FFF2-40B4-BE49-F238E27FC236}">
                <a16:creationId xmlns:a16="http://schemas.microsoft.com/office/drawing/2014/main" id="{07AEC599-C008-D783-3305-9EBE036EBEF9}"/>
              </a:ext>
            </a:extLst>
          </p:cNvPr>
          <p:cNvSpPr>
            <a:spLocks noGrp="1"/>
          </p:cNvSpPr>
          <p:nvPr>
            <p:ph type="body" sz="quarter" idx="16"/>
          </p:nvPr>
        </p:nvSpPr>
        <p:spPr>
          <a:xfrm>
            <a:off x="898358" y="730568"/>
            <a:ext cx="4990998" cy="992652"/>
          </a:xfrm>
        </p:spPr>
        <p:txBody>
          <a:bodyPr/>
          <a:lstStyle/>
          <a:p>
            <a:r>
              <a:rPr lang="en-IE" b="0" dirty="0"/>
              <a:t>An Inspirational Leader</a:t>
            </a:r>
          </a:p>
        </p:txBody>
      </p:sp>
      <p:pic>
        <p:nvPicPr>
          <p:cNvPr id="9" name="Picture 8">
            <a:hlinkClick r:id="rId2"/>
            <a:extLst>
              <a:ext uri="{FF2B5EF4-FFF2-40B4-BE49-F238E27FC236}">
                <a16:creationId xmlns:a16="http://schemas.microsoft.com/office/drawing/2014/main" id="{0B17C8C3-AB57-49EB-6DDB-F2D28831F38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061201" y="1690228"/>
            <a:ext cx="5130800" cy="3477543"/>
          </a:xfrm>
          <a:prstGeom prst="rect">
            <a:avLst/>
          </a:prstGeom>
        </p:spPr>
      </p:pic>
      <p:sp>
        <p:nvSpPr>
          <p:cNvPr id="10" name="TextBox 9">
            <a:extLst>
              <a:ext uri="{FF2B5EF4-FFF2-40B4-BE49-F238E27FC236}">
                <a16:creationId xmlns:a16="http://schemas.microsoft.com/office/drawing/2014/main" id="{0B211268-2C2A-61CC-DF03-C79C6090F0C6}"/>
              </a:ext>
            </a:extLst>
          </p:cNvPr>
          <p:cNvSpPr txBox="1"/>
          <p:nvPr/>
        </p:nvSpPr>
        <p:spPr>
          <a:xfrm>
            <a:off x="5695951" y="6149896"/>
            <a:ext cx="6496050" cy="646331"/>
          </a:xfrm>
          <a:prstGeom prst="rect">
            <a:avLst/>
          </a:prstGeom>
          <a:noFill/>
        </p:spPr>
        <p:txBody>
          <a:bodyPr wrap="square" rtlCol="0">
            <a:spAutoFit/>
          </a:bodyPr>
          <a:lstStyle/>
          <a:p>
            <a:pPr algn="ctr"/>
            <a:r>
              <a:rPr lang="en-IE" dirty="0">
                <a:hlinkClick r:id="rId2"/>
              </a:rPr>
              <a:t>https://www.shannonside.ie/podcasts/the-bottom-line/athlone-ceo-awarded-diversity-role-model-of-the-year-213990</a:t>
            </a:r>
            <a:r>
              <a:rPr lang="en-IE" dirty="0"/>
              <a:t> </a:t>
            </a:r>
          </a:p>
        </p:txBody>
      </p:sp>
      <p:sp>
        <p:nvSpPr>
          <p:cNvPr id="11" name="TextBox 10">
            <a:extLst>
              <a:ext uri="{FF2B5EF4-FFF2-40B4-BE49-F238E27FC236}">
                <a16:creationId xmlns:a16="http://schemas.microsoft.com/office/drawing/2014/main" id="{8F7E18BC-5D14-0E06-77D1-49AA2496707B}"/>
              </a:ext>
            </a:extLst>
          </p:cNvPr>
          <p:cNvSpPr txBox="1"/>
          <p:nvPr/>
        </p:nvSpPr>
        <p:spPr>
          <a:xfrm>
            <a:off x="7048500" y="99873"/>
            <a:ext cx="4972051" cy="1046440"/>
          </a:xfrm>
          <a:prstGeom prst="rect">
            <a:avLst/>
          </a:prstGeom>
          <a:noFill/>
        </p:spPr>
        <p:txBody>
          <a:bodyPr wrap="square" rtlCol="0">
            <a:spAutoFit/>
          </a:bodyPr>
          <a:lstStyle/>
          <a:p>
            <a:pPr algn="ctr"/>
            <a:r>
              <a:rPr lang="en-IE" sz="2400" b="1" dirty="0">
                <a:solidFill>
                  <a:srgbClr val="FF0000"/>
                </a:solidFill>
              </a:rPr>
              <a:t>CLICK TO WATCH VIDEO</a:t>
            </a:r>
          </a:p>
          <a:p>
            <a:pPr algn="ctr"/>
            <a:r>
              <a:rPr lang="en-US" sz="1900" b="0" i="0" dirty="0">
                <a:solidFill>
                  <a:srgbClr val="374151"/>
                </a:solidFill>
                <a:effectLst/>
              </a:rPr>
              <a:t>Carmel Owens 'Diversity Role Model of the Year' at the Diversity in Tech Awards for 2022 Podcast</a:t>
            </a:r>
            <a:endParaRPr lang="en-IE" sz="1900" b="1" dirty="0">
              <a:solidFill>
                <a:srgbClr val="FF0000"/>
              </a:solidFill>
            </a:endParaRPr>
          </a:p>
        </p:txBody>
      </p:sp>
      <p:sp>
        <p:nvSpPr>
          <p:cNvPr id="12" name="TextBox 11">
            <a:extLst>
              <a:ext uri="{FF2B5EF4-FFF2-40B4-BE49-F238E27FC236}">
                <a16:creationId xmlns:a16="http://schemas.microsoft.com/office/drawing/2014/main" id="{BFC7C847-4523-3089-4315-0811D9512A6B}"/>
              </a:ext>
            </a:extLst>
          </p:cNvPr>
          <p:cNvSpPr txBox="1"/>
          <p:nvPr/>
        </p:nvSpPr>
        <p:spPr>
          <a:xfrm>
            <a:off x="123824" y="145793"/>
            <a:ext cx="4505325" cy="584775"/>
          </a:xfrm>
          <a:prstGeom prst="rect">
            <a:avLst/>
          </a:prstGeom>
          <a:noFill/>
        </p:spPr>
        <p:txBody>
          <a:bodyPr wrap="square" rtlCol="0">
            <a:spAutoFit/>
          </a:bodyPr>
          <a:lstStyle/>
          <a:p>
            <a:r>
              <a:rPr lang="en-US" sz="3200" b="1" dirty="0">
                <a:solidFill>
                  <a:schemeClr val="bg1"/>
                </a:solidFill>
                <a:highlight>
                  <a:srgbClr val="DF4625"/>
                </a:highlight>
              </a:rPr>
              <a:t>Competency 3, </a:t>
            </a:r>
            <a:r>
              <a:rPr lang="en-US" sz="3200" b="1" dirty="0" err="1">
                <a:solidFill>
                  <a:schemeClr val="bg1"/>
                </a:solidFill>
                <a:highlight>
                  <a:srgbClr val="DF4625"/>
                </a:highlight>
              </a:rPr>
              <a:t>Sidero</a:t>
            </a:r>
            <a:endParaRPr lang="en-IE" sz="3200" dirty="0">
              <a:highlight>
                <a:srgbClr val="702E8C"/>
              </a:highlight>
            </a:endParaRPr>
          </a:p>
        </p:txBody>
      </p:sp>
    </p:spTree>
    <p:extLst>
      <p:ext uri="{BB962C8B-B14F-4D97-AF65-F5344CB8AC3E}">
        <p14:creationId xmlns:p14="http://schemas.microsoft.com/office/powerpoint/2010/main" val="9090373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EAC73B8-E3DF-FFB8-7053-0793CD3AEA18}"/>
              </a:ext>
            </a:extLst>
          </p:cNvPr>
          <p:cNvSpPr>
            <a:spLocks noGrp="1"/>
          </p:cNvSpPr>
          <p:nvPr>
            <p:ph type="body" sz="quarter" idx="18"/>
          </p:nvPr>
        </p:nvSpPr>
        <p:spPr>
          <a:xfrm>
            <a:off x="795338" y="1145322"/>
            <a:ext cx="8510587" cy="3849918"/>
          </a:xfrm>
        </p:spPr>
        <p:txBody>
          <a:bodyPr/>
          <a:lstStyle/>
          <a:p>
            <a:pPr marL="0" indent="0"/>
            <a:r>
              <a:rPr lang="en-US" sz="2200" b="1" dirty="0"/>
              <a:t>Cultural Engagement:</a:t>
            </a:r>
            <a:r>
              <a:rPr lang="en-US" sz="2200" dirty="0"/>
              <a:t> Build a culture that values and respects diverse backgrounds and perspectives so that employees feel comfortable and valued in sharing their unique perspectives and ideas. This leads to better collaboration and more innovative problem-solving, as diverse viewpoints can offer new insights, solutions and profitability. Skills include how to enhance collaboration, improve employee engagement, broaden the talent pool, create a positive work environment and more. </a:t>
            </a:r>
          </a:p>
          <a:p>
            <a:r>
              <a:rPr lang="en-US" sz="2200" b="1" dirty="0">
                <a:solidFill>
                  <a:srgbClr val="DF4625"/>
                </a:solidFill>
              </a:rPr>
              <a:t>Strategies include;</a:t>
            </a:r>
          </a:p>
          <a:p>
            <a:pPr>
              <a:buFont typeface="Arial" panose="020B0604020202020204" pitchFamily="34" charset="0"/>
              <a:buChar char="•"/>
            </a:pPr>
            <a:r>
              <a:rPr lang="en-US" sz="2200" b="1" dirty="0"/>
              <a:t>Cultural Events:</a:t>
            </a:r>
            <a:r>
              <a:rPr lang="en-US" sz="2200" dirty="0"/>
              <a:t> </a:t>
            </a:r>
            <a:r>
              <a:rPr lang="en-US" sz="2200" dirty="0" err="1"/>
              <a:t>Organise</a:t>
            </a:r>
            <a:r>
              <a:rPr lang="en-US" sz="2200" dirty="0"/>
              <a:t> events that celebrate different cultures and traditions.</a:t>
            </a:r>
          </a:p>
          <a:p>
            <a:pPr>
              <a:buFont typeface="Arial" panose="020B0604020202020204" pitchFamily="34" charset="0"/>
              <a:buChar char="•"/>
            </a:pPr>
            <a:r>
              <a:rPr lang="en-US" sz="2200" b="1" dirty="0"/>
              <a:t>Employee Resource Groups (ERGs):</a:t>
            </a:r>
            <a:r>
              <a:rPr lang="en-US" sz="2200" dirty="0"/>
              <a:t> Support ERGs to provide a sense of community and belonging. These are employee-led groups that nurture and enable a diverse inclusive workplace by creating safe spaces, building networks, professional development and rolling out culture awareness education. </a:t>
            </a:r>
          </a:p>
          <a:p>
            <a:pPr>
              <a:buFont typeface="Arial" panose="020B0604020202020204" pitchFamily="34" charset="0"/>
              <a:buChar char="•"/>
            </a:pPr>
            <a:endParaRPr lang="en-US" sz="2200" dirty="0"/>
          </a:p>
          <a:p>
            <a:pPr>
              <a:buFont typeface="Arial" panose="020B0604020202020204" pitchFamily="34" charset="0"/>
              <a:buChar char="•"/>
            </a:pPr>
            <a:endParaRPr lang="en-US" sz="2200" dirty="0"/>
          </a:p>
          <a:p>
            <a:pPr marL="0" indent="0"/>
            <a:endParaRPr lang="en-IE" sz="2200" dirty="0"/>
          </a:p>
        </p:txBody>
      </p:sp>
      <p:sp>
        <p:nvSpPr>
          <p:cNvPr id="3" name="TextBox 2">
            <a:extLst>
              <a:ext uri="{FF2B5EF4-FFF2-40B4-BE49-F238E27FC236}">
                <a16:creationId xmlns:a16="http://schemas.microsoft.com/office/drawing/2014/main" id="{029B28F4-3A8B-0D31-7DF8-3F8BB70330C1}"/>
              </a:ext>
            </a:extLst>
          </p:cNvPr>
          <p:cNvSpPr txBox="1"/>
          <p:nvPr/>
        </p:nvSpPr>
        <p:spPr>
          <a:xfrm>
            <a:off x="423863" y="495300"/>
            <a:ext cx="10720387" cy="584775"/>
          </a:xfrm>
          <a:prstGeom prst="rect">
            <a:avLst/>
          </a:prstGeom>
          <a:noFill/>
        </p:spPr>
        <p:txBody>
          <a:bodyPr wrap="square" rtlCol="0">
            <a:spAutoFit/>
          </a:bodyPr>
          <a:lstStyle/>
          <a:p>
            <a:r>
              <a:rPr lang="en-US" sz="3200" b="1" dirty="0">
                <a:solidFill>
                  <a:schemeClr val="bg1"/>
                </a:solidFill>
                <a:highlight>
                  <a:srgbClr val="E63275"/>
                </a:highlight>
              </a:rPr>
              <a:t>Competency 4  </a:t>
            </a:r>
            <a:r>
              <a:rPr lang="en-IE" sz="2800" dirty="0">
                <a:solidFill>
                  <a:srgbClr val="DF4625"/>
                </a:solidFill>
              </a:rPr>
              <a:t>Diverse and Inclusive Cultural Engagement </a:t>
            </a:r>
            <a:endParaRPr lang="en-IE" sz="2400" dirty="0"/>
          </a:p>
        </p:txBody>
      </p:sp>
      <p:grpSp>
        <p:nvGrpSpPr>
          <p:cNvPr id="4" name="Graphic 4">
            <a:extLst>
              <a:ext uri="{FF2B5EF4-FFF2-40B4-BE49-F238E27FC236}">
                <a16:creationId xmlns:a16="http://schemas.microsoft.com/office/drawing/2014/main" id="{31735799-927B-1D75-0C1C-42176861803D}"/>
              </a:ext>
            </a:extLst>
          </p:cNvPr>
          <p:cNvGrpSpPr/>
          <p:nvPr/>
        </p:nvGrpSpPr>
        <p:grpSpPr>
          <a:xfrm>
            <a:off x="9114767" y="2182025"/>
            <a:ext cx="2491807" cy="1957767"/>
            <a:chOff x="5594918" y="3386579"/>
            <a:chExt cx="1695226" cy="1318674"/>
          </a:xfrm>
        </p:grpSpPr>
        <p:sp>
          <p:nvSpPr>
            <p:cNvPr id="6" name="Freeform 1082">
              <a:extLst>
                <a:ext uri="{FF2B5EF4-FFF2-40B4-BE49-F238E27FC236}">
                  <a16:creationId xmlns:a16="http://schemas.microsoft.com/office/drawing/2014/main" id="{CCB1951A-7F45-CB8E-A3A9-A9DD3E34F940}"/>
                </a:ext>
              </a:extLst>
            </p:cNvPr>
            <p:cNvSpPr/>
            <p:nvPr/>
          </p:nvSpPr>
          <p:spPr>
            <a:xfrm>
              <a:off x="6267688" y="3399779"/>
              <a:ext cx="118332" cy="108087"/>
            </a:xfrm>
            <a:custGeom>
              <a:avLst/>
              <a:gdLst>
                <a:gd name="connsiteX0" fmla="*/ 54806 w 118332"/>
                <a:gd name="connsiteY0" fmla="*/ 94371 h 108087"/>
                <a:gd name="connsiteX1" fmla="*/ 118333 w 118332"/>
                <a:gd name="connsiteY1" fmla="*/ 108087 h 108087"/>
                <a:gd name="connsiteX2" fmla="*/ 48309 w 118332"/>
                <a:gd name="connsiteY2" fmla="*/ 10812 h 108087"/>
                <a:gd name="connsiteX3" fmla="*/ 16004 w 118332"/>
                <a:gd name="connsiteY3" fmla="*/ 1247 h 108087"/>
                <a:gd name="connsiteX4" fmla="*/ 4093 w 118332"/>
                <a:gd name="connsiteY4" fmla="*/ 28138 h 108087"/>
                <a:gd name="connsiteX5" fmla="*/ 41812 w 118332"/>
                <a:gd name="connsiteY5" fmla="*/ 83723 h 108087"/>
                <a:gd name="connsiteX6" fmla="*/ 54806 w 118332"/>
                <a:gd name="connsiteY6" fmla="*/ 94371 h 10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332" h="108087">
                  <a:moveTo>
                    <a:pt x="54806" y="94371"/>
                  </a:moveTo>
                  <a:cubicBezTo>
                    <a:pt x="74839" y="93830"/>
                    <a:pt x="92525" y="101410"/>
                    <a:pt x="118333" y="108087"/>
                  </a:cubicBezTo>
                  <a:cubicBezTo>
                    <a:pt x="97037" y="69285"/>
                    <a:pt x="73034" y="39688"/>
                    <a:pt x="48309" y="10812"/>
                  </a:cubicBezTo>
                  <a:cubicBezTo>
                    <a:pt x="39826" y="1067"/>
                    <a:pt x="28637" y="-2002"/>
                    <a:pt x="16004" y="1247"/>
                  </a:cubicBezTo>
                  <a:cubicBezTo>
                    <a:pt x="664" y="5217"/>
                    <a:pt x="-4390" y="14782"/>
                    <a:pt x="4093" y="28138"/>
                  </a:cubicBezTo>
                  <a:cubicBezTo>
                    <a:pt x="16185" y="46907"/>
                    <a:pt x="29179" y="65135"/>
                    <a:pt x="41812" y="83723"/>
                  </a:cubicBezTo>
                  <a:cubicBezTo>
                    <a:pt x="45060" y="88235"/>
                    <a:pt x="48309" y="94371"/>
                    <a:pt x="54806" y="94371"/>
                  </a:cubicBezTo>
                  <a:close/>
                </a:path>
              </a:pathLst>
            </a:custGeom>
            <a:solidFill>
              <a:srgbClr val="E63275"/>
            </a:solidFill>
            <a:ln w="1804" cap="flat">
              <a:noFill/>
              <a:prstDash val="solid"/>
              <a:miter/>
            </a:ln>
          </p:spPr>
          <p:txBody>
            <a:bodyPr rtlCol="0" anchor="ctr"/>
            <a:lstStyle/>
            <a:p>
              <a:endParaRPr lang="en-US"/>
            </a:p>
          </p:txBody>
        </p:sp>
        <p:sp>
          <p:nvSpPr>
            <p:cNvPr id="7" name="Freeform 1083">
              <a:extLst>
                <a:ext uri="{FF2B5EF4-FFF2-40B4-BE49-F238E27FC236}">
                  <a16:creationId xmlns:a16="http://schemas.microsoft.com/office/drawing/2014/main" id="{DD8D6B9C-B2C4-8F7A-1E40-6A4AEDDA590B}"/>
                </a:ext>
              </a:extLst>
            </p:cNvPr>
            <p:cNvSpPr/>
            <p:nvPr/>
          </p:nvSpPr>
          <p:spPr>
            <a:xfrm>
              <a:off x="6464864" y="4035373"/>
              <a:ext cx="182487" cy="187366"/>
            </a:xfrm>
            <a:custGeom>
              <a:avLst/>
              <a:gdLst>
                <a:gd name="connsiteX0" fmla="*/ 86650 w 182487"/>
                <a:gd name="connsiteY0" fmla="*/ 187350 h 187366"/>
                <a:gd name="connsiteX1" fmla="*/ 182482 w 182487"/>
                <a:gd name="connsiteY1" fmla="*/ 96391 h 187366"/>
                <a:gd name="connsiteX2" fmla="*/ 95313 w 182487"/>
                <a:gd name="connsiteY2" fmla="*/ 18 h 187366"/>
                <a:gd name="connsiteX3" fmla="*/ 564 w 182487"/>
                <a:gd name="connsiteY3" fmla="*/ 95850 h 187366"/>
                <a:gd name="connsiteX4" fmla="*/ 86650 w 182487"/>
                <a:gd name="connsiteY4" fmla="*/ 187350 h 187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87" h="187366">
                  <a:moveTo>
                    <a:pt x="86650" y="187350"/>
                  </a:moveTo>
                  <a:cubicBezTo>
                    <a:pt x="140612" y="188252"/>
                    <a:pt x="181760" y="153240"/>
                    <a:pt x="182482" y="96391"/>
                  </a:cubicBezTo>
                  <a:cubicBezTo>
                    <a:pt x="183023" y="47302"/>
                    <a:pt x="142778" y="-1065"/>
                    <a:pt x="95313" y="18"/>
                  </a:cubicBezTo>
                  <a:cubicBezTo>
                    <a:pt x="41352" y="1281"/>
                    <a:pt x="23" y="35391"/>
                    <a:pt x="564" y="95850"/>
                  </a:cubicBezTo>
                  <a:cubicBezTo>
                    <a:pt x="-5932" y="147104"/>
                    <a:pt x="44961" y="186808"/>
                    <a:pt x="86650" y="187350"/>
                  </a:cubicBezTo>
                  <a:close/>
                </a:path>
              </a:pathLst>
            </a:custGeom>
            <a:solidFill>
              <a:srgbClr val="FFFFFF"/>
            </a:solidFill>
            <a:ln w="1804" cap="flat">
              <a:noFill/>
              <a:prstDash val="solid"/>
              <a:miter/>
            </a:ln>
          </p:spPr>
          <p:txBody>
            <a:bodyPr rtlCol="0" anchor="ctr"/>
            <a:lstStyle/>
            <a:p>
              <a:endParaRPr lang="en-US"/>
            </a:p>
          </p:txBody>
        </p:sp>
        <p:sp>
          <p:nvSpPr>
            <p:cNvPr id="8" name="Freeform 1084">
              <a:extLst>
                <a:ext uri="{FF2B5EF4-FFF2-40B4-BE49-F238E27FC236}">
                  <a16:creationId xmlns:a16="http://schemas.microsoft.com/office/drawing/2014/main" id="{EB568637-8A17-4D22-0FBC-BEC8848E83CE}"/>
                </a:ext>
              </a:extLst>
            </p:cNvPr>
            <p:cNvSpPr/>
            <p:nvPr/>
          </p:nvSpPr>
          <p:spPr>
            <a:xfrm>
              <a:off x="6379597" y="3982445"/>
              <a:ext cx="328279" cy="707781"/>
            </a:xfrm>
            <a:custGeom>
              <a:avLst/>
              <a:gdLst>
                <a:gd name="connsiteX0" fmla="*/ 165421 w 328279"/>
                <a:gd name="connsiteY0" fmla="*/ 548707 h 707781"/>
                <a:gd name="connsiteX1" fmla="*/ 177332 w 328279"/>
                <a:gd name="connsiteY1" fmla="*/ 465689 h 707781"/>
                <a:gd name="connsiteX2" fmla="*/ 215593 w 328279"/>
                <a:gd name="connsiteY2" fmla="*/ 437355 h 707781"/>
                <a:gd name="connsiteX3" fmla="*/ 246093 w 328279"/>
                <a:gd name="connsiteY3" fmla="*/ 468938 h 707781"/>
                <a:gd name="connsiteX4" fmla="*/ 249161 w 328279"/>
                <a:gd name="connsiteY4" fmla="*/ 479766 h 707781"/>
                <a:gd name="connsiteX5" fmla="*/ 264862 w 328279"/>
                <a:gd name="connsiteY5" fmla="*/ 585343 h 707781"/>
                <a:gd name="connsiteX6" fmla="*/ 275149 w 328279"/>
                <a:gd name="connsiteY6" fmla="*/ 674678 h 707781"/>
                <a:gd name="connsiteX7" fmla="*/ 304566 w 328279"/>
                <a:gd name="connsiteY7" fmla="*/ 702470 h 707781"/>
                <a:gd name="connsiteX8" fmla="*/ 326764 w 328279"/>
                <a:gd name="connsiteY8" fmla="*/ 671249 h 707781"/>
                <a:gd name="connsiteX9" fmla="*/ 327847 w 328279"/>
                <a:gd name="connsiteY9" fmla="*/ 651577 h 707781"/>
                <a:gd name="connsiteX10" fmla="*/ 320087 w 328279"/>
                <a:gd name="connsiteY10" fmla="*/ 545098 h 707781"/>
                <a:gd name="connsiteX11" fmla="*/ 281104 w 328279"/>
                <a:gd name="connsiteY11" fmla="*/ 283772 h 707781"/>
                <a:gd name="connsiteX12" fmla="*/ 263779 w 328279"/>
                <a:gd name="connsiteY12" fmla="*/ 223133 h 707781"/>
                <a:gd name="connsiteX13" fmla="*/ 252770 w 328279"/>
                <a:gd name="connsiteY13" fmla="*/ 228186 h 707781"/>
                <a:gd name="connsiteX14" fmla="*/ 178234 w 328279"/>
                <a:gd name="connsiteY14" fmla="*/ 256520 h 707781"/>
                <a:gd name="connsiteX15" fmla="*/ 71575 w 328279"/>
                <a:gd name="connsiteY15" fmla="*/ 162854 h 707781"/>
                <a:gd name="connsiteX16" fmla="*/ 64536 w 328279"/>
                <a:gd name="connsiteY16" fmla="*/ 76588 h 707781"/>
                <a:gd name="connsiteX17" fmla="*/ 52986 w 328279"/>
                <a:gd name="connsiteY17" fmla="*/ 17032 h 707781"/>
                <a:gd name="connsiteX18" fmla="*/ 18696 w 328279"/>
                <a:gd name="connsiteY18" fmla="*/ 2413 h 707781"/>
                <a:gd name="connsiteX19" fmla="*/ 1370 w 328279"/>
                <a:gd name="connsiteY19" fmla="*/ 30026 h 707781"/>
                <a:gd name="connsiteX20" fmla="*/ 4619 w 328279"/>
                <a:gd name="connsiteY20" fmla="*/ 83085 h 707781"/>
                <a:gd name="connsiteX21" fmla="*/ 54971 w 328279"/>
                <a:gd name="connsiteY21" fmla="*/ 229269 h 707781"/>
                <a:gd name="connsiteX22" fmla="*/ 104962 w 328279"/>
                <a:gd name="connsiteY22" fmla="*/ 427790 h 707781"/>
                <a:gd name="connsiteX23" fmla="*/ 92509 w 328279"/>
                <a:gd name="connsiteY23" fmla="*/ 677385 h 707781"/>
                <a:gd name="connsiteX24" fmla="*/ 120122 w 328279"/>
                <a:gd name="connsiteY24" fmla="*/ 707704 h 707781"/>
                <a:gd name="connsiteX25" fmla="*/ 151525 w 328279"/>
                <a:gd name="connsiteY25" fmla="*/ 674497 h 707781"/>
                <a:gd name="connsiteX26" fmla="*/ 165421 w 328279"/>
                <a:gd name="connsiteY26" fmla="*/ 548707 h 707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28279" h="707781">
                  <a:moveTo>
                    <a:pt x="165421" y="548707"/>
                  </a:moveTo>
                  <a:cubicBezTo>
                    <a:pt x="166504" y="520553"/>
                    <a:pt x="166684" y="492219"/>
                    <a:pt x="177332" y="465689"/>
                  </a:cubicBezTo>
                  <a:cubicBezTo>
                    <a:pt x="184010" y="449086"/>
                    <a:pt x="196462" y="437355"/>
                    <a:pt x="215593" y="437355"/>
                  </a:cubicBezTo>
                  <a:cubicBezTo>
                    <a:pt x="235806" y="437355"/>
                    <a:pt x="241220" y="453237"/>
                    <a:pt x="246093" y="468938"/>
                  </a:cubicBezTo>
                  <a:cubicBezTo>
                    <a:pt x="247176" y="472547"/>
                    <a:pt x="248258" y="476157"/>
                    <a:pt x="249161" y="479766"/>
                  </a:cubicBezTo>
                  <a:cubicBezTo>
                    <a:pt x="258545" y="514417"/>
                    <a:pt x="261974" y="549790"/>
                    <a:pt x="264862" y="585343"/>
                  </a:cubicBezTo>
                  <a:cubicBezTo>
                    <a:pt x="267389" y="615302"/>
                    <a:pt x="268652" y="645260"/>
                    <a:pt x="275149" y="674678"/>
                  </a:cubicBezTo>
                  <a:cubicBezTo>
                    <a:pt x="279480" y="693988"/>
                    <a:pt x="289948" y="703554"/>
                    <a:pt x="304566" y="702470"/>
                  </a:cubicBezTo>
                  <a:cubicBezTo>
                    <a:pt x="317741" y="701568"/>
                    <a:pt x="324418" y="692544"/>
                    <a:pt x="326764" y="671249"/>
                  </a:cubicBezTo>
                  <a:cubicBezTo>
                    <a:pt x="327487" y="664752"/>
                    <a:pt x="327487" y="658074"/>
                    <a:pt x="327847" y="651577"/>
                  </a:cubicBezTo>
                  <a:cubicBezTo>
                    <a:pt x="330013" y="615663"/>
                    <a:pt x="323516" y="580471"/>
                    <a:pt x="320087" y="545098"/>
                  </a:cubicBezTo>
                  <a:cubicBezTo>
                    <a:pt x="311605" y="457207"/>
                    <a:pt x="298611" y="370219"/>
                    <a:pt x="281104" y="283772"/>
                  </a:cubicBezTo>
                  <a:cubicBezTo>
                    <a:pt x="276954" y="263017"/>
                    <a:pt x="273525" y="241722"/>
                    <a:pt x="263779" y="223133"/>
                  </a:cubicBezTo>
                  <a:cubicBezTo>
                    <a:pt x="258184" y="222952"/>
                    <a:pt x="255477" y="225659"/>
                    <a:pt x="252770" y="228186"/>
                  </a:cubicBezTo>
                  <a:cubicBezTo>
                    <a:pt x="232016" y="248399"/>
                    <a:pt x="206208" y="255979"/>
                    <a:pt x="178234" y="256520"/>
                  </a:cubicBezTo>
                  <a:cubicBezTo>
                    <a:pt x="134199" y="257423"/>
                    <a:pt x="73921" y="228547"/>
                    <a:pt x="71575" y="162854"/>
                  </a:cubicBezTo>
                  <a:cubicBezTo>
                    <a:pt x="70853" y="140115"/>
                    <a:pt x="67965" y="98786"/>
                    <a:pt x="64536" y="76588"/>
                  </a:cubicBezTo>
                  <a:cubicBezTo>
                    <a:pt x="62731" y="65398"/>
                    <a:pt x="58400" y="33635"/>
                    <a:pt x="52986" y="17032"/>
                  </a:cubicBezTo>
                  <a:cubicBezTo>
                    <a:pt x="48655" y="4218"/>
                    <a:pt x="30427" y="-4445"/>
                    <a:pt x="18696" y="2413"/>
                  </a:cubicBezTo>
                  <a:cubicBezTo>
                    <a:pt x="8048" y="8369"/>
                    <a:pt x="2995" y="18656"/>
                    <a:pt x="1370" y="30026"/>
                  </a:cubicBezTo>
                  <a:cubicBezTo>
                    <a:pt x="-1156" y="47893"/>
                    <a:pt x="-254" y="65398"/>
                    <a:pt x="4619" y="83085"/>
                  </a:cubicBezTo>
                  <a:cubicBezTo>
                    <a:pt x="18335" y="132896"/>
                    <a:pt x="36563" y="181082"/>
                    <a:pt x="54971" y="229269"/>
                  </a:cubicBezTo>
                  <a:cubicBezTo>
                    <a:pt x="79515" y="293517"/>
                    <a:pt x="98465" y="358849"/>
                    <a:pt x="104962" y="427790"/>
                  </a:cubicBezTo>
                  <a:cubicBezTo>
                    <a:pt x="109835" y="479585"/>
                    <a:pt x="97021" y="645621"/>
                    <a:pt x="92509" y="677385"/>
                  </a:cubicBezTo>
                  <a:cubicBezTo>
                    <a:pt x="89441" y="698500"/>
                    <a:pt x="98646" y="708787"/>
                    <a:pt x="120122" y="707704"/>
                  </a:cubicBezTo>
                  <a:cubicBezTo>
                    <a:pt x="130590" y="707163"/>
                    <a:pt x="145569" y="699403"/>
                    <a:pt x="151525" y="674497"/>
                  </a:cubicBezTo>
                  <a:cubicBezTo>
                    <a:pt x="161631" y="632988"/>
                    <a:pt x="163616" y="590938"/>
                    <a:pt x="165421" y="548707"/>
                  </a:cubicBezTo>
                  <a:close/>
                </a:path>
              </a:pathLst>
            </a:custGeom>
            <a:solidFill>
              <a:srgbClr val="FFFFFF"/>
            </a:solidFill>
            <a:ln w="1804" cap="flat">
              <a:noFill/>
              <a:prstDash val="solid"/>
              <a:miter/>
            </a:ln>
          </p:spPr>
          <p:txBody>
            <a:bodyPr rtlCol="0" anchor="ctr"/>
            <a:lstStyle/>
            <a:p>
              <a:endParaRPr lang="en-US"/>
            </a:p>
          </p:txBody>
        </p:sp>
        <p:sp>
          <p:nvSpPr>
            <p:cNvPr id="9" name="Freeform 1085">
              <a:extLst>
                <a:ext uri="{FF2B5EF4-FFF2-40B4-BE49-F238E27FC236}">
                  <a16:creationId xmlns:a16="http://schemas.microsoft.com/office/drawing/2014/main" id="{13730849-D138-59EF-DEC3-69008A052167}"/>
                </a:ext>
              </a:extLst>
            </p:cNvPr>
            <p:cNvSpPr/>
            <p:nvPr/>
          </p:nvSpPr>
          <p:spPr>
            <a:xfrm>
              <a:off x="6034858" y="3480795"/>
              <a:ext cx="881885" cy="333681"/>
            </a:xfrm>
            <a:custGeom>
              <a:avLst/>
              <a:gdLst>
                <a:gd name="connsiteX0" fmla="*/ 541562 w 881885"/>
                <a:gd name="connsiteY0" fmla="*/ 300850 h 333681"/>
                <a:gd name="connsiteX1" fmla="*/ 620068 w 881885"/>
                <a:gd name="connsiteY1" fmla="*/ 282983 h 333681"/>
                <a:gd name="connsiteX2" fmla="*/ 740985 w 881885"/>
                <a:gd name="connsiteY2" fmla="*/ 197077 h 333681"/>
                <a:gd name="connsiteX3" fmla="*/ 786464 w 881885"/>
                <a:gd name="connsiteY3" fmla="*/ 186790 h 333681"/>
                <a:gd name="connsiteX4" fmla="*/ 821116 w 881885"/>
                <a:gd name="connsiteY4" fmla="*/ 198160 h 333681"/>
                <a:gd name="connsiteX5" fmla="*/ 862444 w 881885"/>
                <a:gd name="connsiteY5" fmla="*/ 197258 h 333681"/>
                <a:gd name="connsiteX6" fmla="*/ 868580 w 881885"/>
                <a:gd name="connsiteY6" fmla="*/ 138062 h 333681"/>
                <a:gd name="connsiteX7" fmla="*/ 807399 w 881885"/>
                <a:gd name="connsiteY7" fmla="*/ 118752 h 333681"/>
                <a:gd name="connsiteX8" fmla="*/ 710485 w 881885"/>
                <a:gd name="connsiteY8" fmla="*/ 143296 h 333681"/>
                <a:gd name="connsiteX9" fmla="*/ 642627 w 881885"/>
                <a:gd name="connsiteY9" fmla="*/ 187873 h 333681"/>
                <a:gd name="connsiteX10" fmla="*/ 566286 w 881885"/>
                <a:gd name="connsiteY10" fmla="*/ 201950 h 333681"/>
                <a:gd name="connsiteX11" fmla="*/ 646056 w 881885"/>
                <a:gd name="connsiteY11" fmla="*/ 92042 h 333681"/>
                <a:gd name="connsiteX12" fmla="*/ 697671 w 881885"/>
                <a:gd name="connsiteY12" fmla="*/ 61000 h 333681"/>
                <a:gd name="connsiteX13" fmla="*/ 755964 w 881885"/>
                <a:gd name="connsiteY13" fmla="*/ 50894 h 333681"/>
                <a:gd name="connsiteX14" fmla="*/ 780148 w 881885"/>
                <a:gd name="connsiteY14" fmla="*/ 44036 h 333681"/>
                <a:gd name="connsiteX15" fmla="*/ 784118 w 881885"/>
                <a:gd name="connsiteY15" fmla="*/ 6136 h 333681"/>
                <a:gd name="connsiteX16" fmla="*/ 760296 w 881885"/>
                <a:gd name="connsiteY16" fmla="*/ 0 h 333681"/>
                <a:gd name="connsiteX17" fmla="*/ 666991 w 881885"/>
                <a:gd name="connsiteY17" fmla="*/ 19130 h 333681"/>
                <a:gd name="connsiteX18" fmla="*/ 583973 w 881885"/>
                <a:gd name="connsiteY18" fmla="*/ 73453 h 333681"/>
                <a:gd name="connsiteX19" fmla="*/ 535245 w 881885"/>
                <a:gd name="connsiteY19" fmla="*/ 123986 h 333681"/>
                <a:gd name="connsiteX20" fmla="*/ 398807 w 881885"/>
                <a:gd name="connsiteY20" fmla="*/ 129580 h 333681"/>
                <a:gd name="connsiteX21" fmla="*/ 383286 w 881885"/>
                <a:gd name="connsiteY21" fmla="*/ 170548 h 333681"/>
                <a:gd name="connsiteX22" fmla="*/ 259301 w 881885"/>
                <a:gd name="connsiteY22" fmla="*/ 220539 h 333681"/>
                <a:gd name="connsiteX23" fmla="*/ 237463 w 881885"/>
                <a:gd name="connsiteY23" fmla="*/ 217651 h 333681"/>
                <a:gd name="connsiteX24" fmla="*/ 189277 w 881885"/>
                <a:gd name="connsiteY24" fmla="*/ 232450 h 333681"/>
                <a:gd name="connsiteX25" fmla="*/ 56810 w 881885"/>
                <a:gd name="connsiteY25" fmla="*/ 266199 h 333681"/>
                <a:gd name="connsiteX26" fmla="*/ 16203 w 881885"/>
                <a:gd name="connsiteY26" fmla="*/ 275945 h 333681"/>
                <a:gd name="connsiteX27" fmla="*/ 13496 w 881885"/>
                <a:gd name="connsiteY27" fmla="*/ 320882 h 333681"/>
                <a:gd name="connsiteX28" fmla="*/ 44898 w 881885"/>
                <a:gd name="connsiteY28" fmla="*/ 331711 h 333681"/>
                <a:gd name="connsiteX29" fmla="*/ 202271 w 881885"/>
                <a:gd name="connsiteY29" fmla="*/ 309332 h 333681"/>
                <a:gd name="connsiteX30" fmla="*/ 345567 w 881885"/>
                <a:gd name="connsiteY30" fmla="*/ 294533 h 333681"/>
                <a:gd name="connsiteX31" fmla="*/ 541562 w 881885"/>
                <a:gd name="connsiteY31" fmla="*/ 300850 h 33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81885" h="333681">
                  <a:moveTo>
                    <a:pt x="541562" y="300850"/>
                  </a:moveTo>
                  <a:cubicBezTo>
                    <a:pt x="568452" y="300489"/>
                    <a:pt x="593719" y="293992"/>
                    <a:pt x="620068" y="282983"/>
                  </a:cubicBezTo>
                  <a:cubicBezTo>
                    <a:pt x="676737" y="259521"/>
                    <a:pt x="707237" y="234796"/>
                    <a:pt x="740985" y="197077"/>
                  </a:cubicBezTo>
                  <a:cubicBezTo>
                    <a:pt x="753438" y="183361"/>
                    <a:pt x="768417" y="178850"/>
                    <a:pt x="786464" y="186790"/>
                  </a:cubicBezTo>
                  <a:cubicBezTo>
                    <a:pt x="797654" y="191663"/>
                    <a:pt x="809385" y="194912"/>
                    <a:pt x="821116" y="198160"/>
                  </a:cubicBezTo>
                  <a:cubicBezTo>
                    <a:pt x="834831" y="201950"/>
                    <a:pt x="848728" y="203394"/>
                    <a:pt x="862444" y="197258"/>
                  </a:cubicBezTo>
                  <a:cubicBezTo>
                    <a:pt x="885364" y="186790"/>
                    <a:pt x="888793" y="152500"/>
                    <a:pt x="868580" y="138062"/>
                  </a:cubicBezTo>
                  <a:cubicBezTo>
                    <a:pt x="850352" y="125068"/>
                    <a:pt x="828515" y="122000"/>
                    <a:pt x="807399" y="118752"/>
                  </a:cubicBezTo>
                  <a:cubicBezTo>
                    <a:pt x="772026" y="113338"/>
                    <a:pt x="739180" y="116947"/>
                    <a:pt x="710485" y="143296"/>
                  </a:cubicBezTo>
                  <a:cubicBezTo>
                    <a:pt x="690633" y="161524"/>
                    <a:pt x="668254" y="177767"/>
                    <a:pt x="642627" y="187873"/>
                  </a:cubicBezTo>
                  <a:cubicBezTo>
                    <a:pt x="618804" y="197258"/>
                    <a:pt x="594801" y="207184"/>
                    <a:pt x="566286" y="201950"/>
                  </a:cubicBezTo>
                  <a:cubicBezTo>
                    <a:pt x="589929" y="161163"/>
                    <a:pt x="618985" y="127234"/>
                    <a:pt x="646056" y="92042"/>
                  </a:cubicBezTo>
                  <a:cubicBezTo>
                    <a:pt x="659411" y="74536"/>
                    <a:pt x="676737" y="64971"/>
                    <a:pt x="697671" y="61000"/>
                  </a:cubicBezTo>
                  <a:cubicBezTo>
                    <a:pt x="716982" y="57391"/>
                    <a:pt x="736473" y="54684"/>
                    <a:pt x="755964" y="50894"/>
                  </a:cubicBezTo>
                  <a:cubicBezTo>
                    <a:pt x="764266" y="49269"/>
                    <a:pt x="772749" y="47645"/>
                    <a:pt x="780148" y="44036"/>
                  </a:cubicBezTo>
                  <a:cubicBezTo>
                    <a:pt x="798015" y="35373"/>
                    <a:pt x="799278" y="19311"/>
                    <a:pt x="784118" y="6136"/>
                  </a:cubicBezTo>
                  <a:cubicBezTo>
                    <a:pt x="776900" y="0"/>
                    <a:pt x="768778" y="0"/>
                    <a:pt x="760296" y="0"/>
                  </a:cubicBezTo>
                  <a:cubicBezTo>
                    <a:pt x="727991" y="361"/>
                    <a:pt x="697852" y="11550"/>
                    <a:pt x="666991" y="19130"/>
                  </a:cubicBezTo>
                  <a:cubicBezTo>
                    <a:pt x="633062" y="27432"/>
                    <a:pt x="605630" y="45480"/>
                    <a:pt x="583973" y="73453"/>
                  </a:cubicBezTo>
                  <a:cubicBezTo>
                    <a:pt x="569716" y="92042"/>
                    <a:pt x="553292" y="108645"/>
                    <a:pt x="535245" y="123986"/>
                  </a:cubicBezTo>
                  <a:cubicBezTo>
                    <a:pt x="487419" y="164412"/>
                    <a:pt x="451325" y="166938"/>
                    <a:pt x="398807" y="129580"/>
                  </a:cubicBezTo>
                  <a:cubicBezTo>
                    <a:pt x="393212" y="144379"/>
                    <a:pt x="389242" y="157914"/>
                    <a:pt x="383286" y="170548"/>
                  </a:cubicBezTo>
                  <a:cubicBezTo>
                    <a:pt x="361449" y="218012"/>
                    <a:pt x="308029" y="239308"/>
                    <a:pt x="259301" y="220539"/>
                  </a:cubicBezTo>
                  <a:cubicBezTo>
                    <a:pt x="252082" y="217832"/>
                    <a:pt x="245224" y="215305"/>
                    <a:pt x="237463" y="217651"/>
                  </a:cubicBezTo>
                  <a:cubicBezTo>
                    <a:pt x="221401" y="222524"/>
                    <a:pt x="204798" y="225592"/>
                    <a:pt x="189277" y="232450"/>
                  </a:cubicBezTo>
                  <a:cubicBezTo>
                    <a:pt x="147046" y="251400"/>
                    <a:pt x="103191" y="263672"/>
                    <a:pt x="56810" y="266199"/>
                  </a:cubicBezTo>
                  <a:cubicBezTo>
                    <a:pt x="42732" y="266921"/>
                    <a:pt x="28655" y="268545"/>
                    <a:pt x="16203" y="275945"/>
                  </a:cubicBezTo>
                  <a:cubicBezTo>
                    <a:pt x="-4552" y="288216"/>
                    <a:pt x="-5274" y="306264"/>
                    <a:pt x="13496" y="320882"/>
                  </a:cubicBezTo>
                  <a:cubicBezTo>
                    <a:pt x="22880" y="328101"/>
                    <a:pt x="33528" y="330267"/>
                    <a:pt x="44898" y="331711"/>
                  </a:cubicBezTo>
                  <a:cubicBezTo>
                    <a:pt x="99401" y="338208"/>
                    <a:pt x="152280" y="328101"/>
                    <a:pt x="202271" y="309332"/>
                  </a:cubicBezTo>
                  <a:cubicBezTo>
                    <a:pt x="249736" y="291646"/>
                    <a:pt x="297020" y="287856"/>
                    <a:pt x="345567" y="294533"/>
                  </a:cubicBezTo>
                  <a:cubicBezTo>
                    <a:pt x="410899" y="303376"/>
                    <a:pt x="476230" y="301752"/>
                    <a:pt x="541562" y="300850"/>
                  </a:cubicBezTo>
                  <a:close/>
                </a:path>
              </a:pathLst>
            </a:custGeom>
            <a:solidFill>
              <a:srgbClr val="E63275"/>
            </a:solidFill>
            <a:ln w="1804" cap="flat">
              <a:noFill/>
              <a:prstDash val="solid"/>
              <a:miter/>
            </a:ln>
          </p:spPr>
          <p:txBody>
            <a:bodyPr rtlCol="0" anchor="ctr"/>
            <a:lstStyle/>
            <a:p>
              <a:endParaRPr lang="en-US" dirty="0"/>
            </a:p>
          </p:txBody>
        </p:sp>
        <p:sp>
          <p:nvSpPr>
            <p:cNvPr id="10" name="Freeform 1086">
              <a:extLst>
                <a:ext uri="{FF2B5EF4-FFF2-40B4-BE49-F238E27FC236}">
                  <a16:creationId xmlns:a16="http://schemas.microsoft.com/office/drawing/2014/main" id="{D52D703C-BDEE-8539-F7A2-7B18E8F55FAD}"/>
                </a:ext>
              </a:extLst>
            </p:cNvPr>
            <p:cNvSpPr/>
            <p:nvPr/>
          </p:nvSpPr>
          <p:spPr>
            <a:xfrm>
              <a:off x="6238928" y="3508752"/>
              <a:ext cx="181170" cy="186284"/>
            </a:xfrm>
            <a:custGeom>
              <a:avLst/>
              <a:gdLst>
                <a:gd name="connsiteX0" fmla="*/ 28701 w 181170"/>
                <a:gd name="connsiteY0" fmla="*/ 163165 h 186284"/>
                <a:gd name="connsiteX1" fmla="*/ 104320 w 181170"/>
                <a:gd name="connsiteY1" fmla="*/ 184100 h 186284"/>
                <a:gd name="connsiteX2" fmla="*/ 180840 w 181170"/>
                <a:gd name="connsiteY2" fmla="*/ 74553 h 186284"/>
                <a:gd name="connsiteX3" fmla="*/ 56675 w 181170"/>
                <a:gd name="connsiteY3" fmla="*/ 3446 h 186284"/>
                <a:gd name="connsiteX4" fmla="*/ 28701 w 181170"/>
                <a:gd name="connsiteY4" fmla="*/ 163165 h 186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0" h="186284">
                  <a:moveTo>
                    <a:pt x="28701" y="163165"/>
                  </a:moveTo>
                  <a:cubicBezTo>
                    <a:pt x="49636" y="181032"/>
                    <a:pt x="76165" y="190958"/>
                    <a:pt x="104320" y="184100"/>
                  </a:cubicBezTo>
                  <a:cubicBezTo>
                    <a:pt x="155574" y="171467"/>
                    <a:pt x="184630" y="134651"/>
                    <a:pt x="180840" y="74553"/>
                  </a:cubicBezTo>
                  <a:cubicBezTo>
                    <a:pt x="181202" y="11748"/>
                    <a:pt x="97461" y="-9007"/>
                    <a:pt x="56675" y="3446"/>
                  </a:cubicBezTo>
                  <a:cubicBezTo>
                    <a:pt x="7585" y="18426"/>
                    <a:pt x="-27246" y="115520"/>
                    <a:pt x="28701" y="163165"/>
                  </a:cubicBezTo>
                  <a:close/>
                </a:path>
              </a:pathLst>
            </a:custGeom>
            <a:solidFill>
              <a:srgbClr val="E63275"/>
            </a:solidFill>
            <a:ln w="1804" cap="flat">
              <a:noFill/>
              <a:prstDash val="solid"/>
              <a:miter/>
            </a:ln>
          </p:spPr>
          <p:txBody>
            <a:bodyPr rtlCol="0" anchor="ctr"/>
            <a:lstStyle/>
            <a:p>
              <a:endParaRPr lang="en-US"/>
            </a:p>
          </p:txBody>
        </p:sp>
        <p:sp>
          <p:nvSpPr>
            <p:cNvPr id="11" name="Freeform 1087">
              <a:extLst>
                <a:ext uri="{FF2B5EF4-FFF2-40B4-BE49-F238E27FC236}">
                  <a16:creationId xmlns:a16="http://schemas.microsoft.com/office/drawing/2014/main" id="{D8EB9F3A-AAA6-4016-43E7-E5998825ED0A}"/>
                </a:ext>
              </a:extLst>
            </p:cNvPr>
            <p:cNvSpPr/>
            <p:nvPr/>
          </p:nvSpPr>
          <p:spPr>
            <a:xfrm>
              <a:off x="6558279" y="3974696"/>
              <a:ext cx="80043" cy="85781"/>
            </a:xfrm>
            <a:custGeom>
              <a:avLst/>
              <a:gdLst>
                <a:gd name="connsiteX0" fmla="*/ 10742 w 80043"/>
                <a:gd name="connsiteY0" fmla="*/ 46258 h 85781"/>
                <a:gd name="connsiteX1" fmla="*/ 80044 w 80043"/>
                <a:gd name="connsiteY1" fmla="*/ 85781 h 85781"/>
                <a:gd name="connsiteX2" fmla="*/ 74088 w 80043"/>
                <a:gd name="connsiteY2" fmla="*/ 55281 h 85781"/>
                <a:gd name="connsiteX3" fmla="*/ 36549 w 80043"/>
                <a:gd name="connsiteY3" fmla="*/ 4929 h 85781"/>
                <a:gd name="connsiteX4" fmla="*/ 996 w 80043"/>
                <a:gd name="connsiteY4" fmla="*/ 8358 h 85781"/>
                <a:gd name="connsiteX5" fmla="*/ 10742 w 80043"/>
                <a:gd name="connsiteY5" fmla="*/ 46258 h 8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43" h="85781">
                  <a:moveTo>
                    <a:pt x="10742" y="46258"/>
                  </a:moveTo>
                  <a:cubicBezTo>
                    <a:pt x="40159" y="51672"/>
                    <a:pt x="58206" y="60515"/>
                    <a:pt x="80044" y="85781"/>
                  </a:cubicBezTo>
                  <a:cubicBezTo>
                    <a:pt x="77337" y="71524"/>
                    <a:pt x="75893" y="63222"/>
                    <a:pt x="74088" y="55281"/>
                  </a:cubicBezTo>
                  <a:cubicBezTo>
                    <a:pt x="69396" y="32722"/>
                    <a:pt x="54056" y="17743"/>
                    <a:pt x="36549" y="4929"/>
                  </a:cubicBezTo>
                  <a:cubicBezTo>
                    <a:pt x="25360" y="-3373"/>
                    <a:pt x="6410" y="-485"/>
                    <a:pt x="996" y="8358"/>
                  </a:cubicBezTo>
                  <a:cubicBezTo>
                    <a:pt x="-2433" y="14675"/>
                    <a:pt x="3523" y="44814"/>
                    <a:pt x="10742" y="46258"/>
                  </a:cubicBezTo>
                  <a:close/>
                </a:path>
              </a:pathLst>
            </a:custGeom>
            <a:solidFill>
              <a:srgbClr val="FFFFFF"/>
            </a:solidFill>
            <a:ln w="1804" cap="flat">
              <a:noFill/>
              <a:prstDash val="solid"/>
              <a:miter/>
            </a:ln>
          </p:spPr>
          <p:txBody>
            <a:bodyPr rtlCol="0" anchor="ctr"/>
            <a:lstStyle/>
            <a:p>
              <a:endParaRPr lang="en-US"/>
            </a:p>
          </p:txBody>
        </p:sp>
        <p:sp>
          <p:nvSpPr>
            <p:cNvPr id="12" name="Freeform 1088">
              <a:extLst>
                <a:ext uri="{FF2B5EF4-FFF2-40B4-BE49-F238E27FC236}">
                  <a16:creationId xmlns:a16="http://schemas.microsoft.com/office/drawing/2014/main" id="{F7C02D2D-9E34-6FAC-8D1F-F49736D9E3C6}"/>
                </a:ext>
              </a:extLst>
            </p:cNvPr>
            <p:cNvSpPr/>
            <p:nvPr/>
          </p:nvSpPr>
          <p:spPr>
            <a:xfrm>
              <a:off x="6735100" y="3964674"/>
              <a:ext cx="347124" cy="715066"/>
            </a:xfrm>
            <a:custGeom>
              <a:avLst/>
              <a:gdLst>
                <a:gd name="connsiteX0" fmla="*/ 192702 w 347124"/>
                <a:gd name="connsiteY0" fmla="*/ 204087 h 715066"/>
                <a:gd name="connsiteX1" fmla="*/ 107518 w 347124"/>
                <a:gd name="connsiteY1" fmla="*/ 118542 h 715066"/>
                <a:gd name="connsiteX2" fmla="*/ 62220 w 347124"/>
                <a:gd name="connsiteY2" fmla="*/ 18019 h 715066"/>
                <a:gd name="connsiteX3" fmla="*/ 39480 w 347124"/>
                <a:gd name="connsiteY3" fmla="*/ 693 h 715066"/>
                <a:gd name="connsiteX4" fmla="*/ 1761 w 347124"/>
                <a:gd name="connsiteY4" fmla="*/ 37329 h 715066"/>
                <a:gd name="connsiteX5" fmla="*/ 13853 w 347124"/>
                <a:gd name="connsiteY5" fmla="*/ 65844 h 715066"/>
                <a:gd name="connsiteX6" fmla="*/ 90012 w 347124"/>
                <a:gd name="connsiteY6" fmla="*/ 193800 h 715066"/>
                <a:gd name="connsiteX7" fmla="*/ 157871 w 347124"/>
                <a:gd name="connsiteY7" fmla="*/ 341608 h 715066"/>
                <a:gd name="connsiteX8" fmla="*/ 147403 w 347124"/>
                <a:gd name="connsiteY8" fmla="*/ 402428 h 715066"/>
                <a:gd name="connsiteX9" fmla="*/ 100119 w 347124"/>
                <a:gd name="connsiteY9" fmla="*/ 446463 h 715066"/>
                <a:gd name="connsiteX10" fmla="*/ 81710 w 347124"/>
                <a:gd name="connsiteY10" fmla="*/ 500425 h 715066"/>
                <a:gd name="connsiteX11" fmla="*/ 132965 w 347124"/>
                <a:gd name="connsiteY11" fmla="*/ 615387 h 715066"/>
                <a:gd name="connsiteX12" fmla="*/ 151193 w 347124"/>
                <a:gd name="connsiteY12" fmla="*/ 640111 h 715066"/>
                <a:gd name="connsiteX13" fmla="*/ 168518 w 347124"/>
                <a:gd name="connsiteY13" fmla="*/ 647511 h 715066"/>
                <a:gd name="connsiteX14" fmla="*/ 183498 w 347124"/>
                <a:gd name="connsiteY14" fmla="*/ 620620 h 715066"/>
                <a:gd name="connsiteX15" fmla="*/ 150652 w 347124"/>
                <a:gd name="connsiteY15" fmla="*/ 533813 h 715066"/>
                <a:gd name="connsiteX16" fmla="*/ 153900 w 347124"/>
                <a:gd name="connsiteY16" fmla="*/ 493928 h 715066"/>
                <a:gd name="connsiteX17" fmla="*/ 229879 w 347124"/>
                <a:gd name="connsiteY17" fmla="*/ 428596 h 715066"/>
                <a:gd name="connsiteX18" fmla="*/ 271569 w 347124"/>
                <a:gd name="connsiteY18" fmla="*/ 455126 h 715066"/>
                <a:gd name="connsiteX19" fmla="*/ 279149 w 347124"/>
                <a:gd name="connsiteY19" fmla="*/ 652023 h 715066"/>
                <a:gd name="connsiteX20" fmla="*/ 282217 w 347124"/>
                <a:gd name="connsiteY20" fmla="*/ 696961 h 715066"/>
                <a:gd name="connsiteX21" fmla="*/ 310010 w 347124"/>
                <a:gd name="connsiteY21" fmla="*/ 714827 h 715066"/>
                <a:gd name="connsiteX22" fmla="*/ 336178 w 347124"/>
                <a:gd name="connsiteY22" fmla="*/ 676928 h 715066"/>
                <a:gd name="connsiteX23" fmla="*/ 345563 w 347124"/>
                <a:gd name="connsiteY23" fmla="*/ 401705 h 715066"/>
                <a:gd name="connsiteX24" fmla="*/ 299903 w 347124"/>
                <a:gd name="connsiteY24" fmla="*/ 151749 h 715066"/>
                <a:gd name="connsiteX25" fmla="*/ 192702 w 347124"/>
                <a:gd name="connsiteY25" fmla="*/ 204087 h 715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47124" h="715066">
                  <a:moveTo>
                    <a:pt x="192702" y="204087"/>
                  </a:moveTo>
                  <a:cubicBezTo>
                    <a:pt x="150652" y="200477"/>
                    <a:pt x="110225" y="168534"/>
                    <a:pt x="107518" y="118542"/>
                  </a:cubicBezTo>
                  <a:cubicBezTo>
                    <a:pt x="105353" y="78116"/>
                    <a:pt x="83876" y="48338"/>
                    <a:pt x="62220" y="18019"/>
                  </a:cubicBezTo>
                  <a:cubicBezTo>
                    <a:pt x="55542" y="8814"/>
                    <a:pt x="51210" y="2498"/>
                    <a:pt x="39480" y="693"/>
                  </a:cubicBezTo>
                  <a:cubicBezTo>
                    <a:pt x="13853" y="-3638"/>
                    <a:pt x="-6180" y="12785"/>
                    <a:pt x="1761" y="37329"/>
                  </a:cubicBezTo>
                  <a:cubicBezTo>
                    <a:pt x="5009" y="47075"/>
                    <a:pt x="9702" y="56460"/>
                    <a:pt x="13853" y="65844"/>
                  </a:cubicBezTo>
                  <a:cubicBezTo>
                    <a:pt x="34246" y="111504"/>
                    <a:pt x="65829" y="150486"/>
                    <a:pt x="90012" y="193800"/>
                  </a:cubicBezTo>
                  <a:cubicBezTo>
                    <a:pt x="116542" y="241265"/>
                    <a:pt x="142711" y="288909"/>
                    <a:pt x="157871" y="341608"/>
                  </a:cubicBezTo>
                  <a:cubicBezTo>
                    <a:pt x="164187" y="363265"/>
                    <a:pt x="163285" y="385102"/>
                    <a:pt x="147403" y="402428"/>
                  </a:cubicBezTo>
                  <a:cubicBezTo>
                    <a:pt x="132965" y="418309"/>
                    <a:pt x="117444" y="433830"/>
                    <a:pt x="100119" y="446463"/>
                  </a:cubicBezTo>
                  <a:cubicBezTo>
                    <a:pt x="80267" y="460901"/>
                    <a:pt x="76657" y="478046"/>
                    <a:pt x="81710" y="500425"/>
                  </a:cubicBezTo>
                  <a:cubicBezTo>
                    <a:pt x="90915" y="542295"/>
                    <a:pt x="112752" y="578570"/>
                    <a:pt x="132965" y="615387"/>
                  </a:cubicBezTo>
                  <a:cubicBezTo>
                    <a:pt x="137838" y="624410"/>
                    <a:pt x="143433" y="633253"/>
                    <a:pt x="151193" y="640111"/>
                  </a:cubicBezTo>
                  <a:cubicBezTo>
                    <a:pt x="156246" y="644623"/>
                    <a:pt x="161119" y="648594"/>
                    <a:pt x="168518" y="647511"/>
                  </a:cubicBezTo>
                  <a:cubicBezTo>
                    <a:pt x="182956" y="645706"/>
                    <a:pt x="189092" y="637043"/>
                    <a:pt x="183498" y="620620"/>
                  </a:cubicBezTo>
                  <a:cubicBezTo>
                    <a:pt x="173572" y="591383"/>
                    <a:pt x="162743" y="562327"/>
                    <a:pt x="150652" y="533813"/>
                  </a:cubicBezTo>
                  <a:cubicBezTo>
                    <a:pt x="144335" y="519013"/>
                    <a:pt x="145057" y="504575"/>
                    <a:pt x="153900" y="493928"/>
                  </a:cubicBezTo>
                  <a:cubicBezTo>
                    <a:pt x="175376" y="468120"/>
                    <a:pt x="197214" y="441771"/>
                    <a:pt x="229879" y="428596"/>
                  </a:cubicBezTo>
                  <a:cubicBezTo>
                    <a:pt x="258214" y="417226"/>
                    <a:pt x="270667" y="425348"/>
                    <a:pt x="271569" y="455126"/>
                  </a:cubicBezTo>
                  <a:cubicBezTo>
                    <a:pt x="273735" y="520818"/>
                    <a:pt x="276442" y="586330"/>
                    <a:pt x="279149" y="652023"/>
                  </a:cubicBezTo>
                  <a:cubicBezTo>
                    <a:pt x="279690" y="667002"/>
                    <a:pt x="280412" y="681981"/>
                    <a:pt x="282217" y="696961"/>
                  </a:cubicBezTo>
                  <a:cubicBezTo>
                    <a:pt x="284022" y="712662"/>
                    <a:pt x="294489" y="716091"/>
                    <a:pt x="310010" y="714827"/>
                  </a:cubicBezTo>
                  <a:cubicBezTo>
                    <a:pt x="332569" y="713023"/>
                    <a:pt x="334193" y="706165"/>
                    <a:pt x="336178" y="676928"/>
                  </a:cubicBezTo>
                  <a:cubicBezTo>
                    <a:pt x="342315" y="585248"/>
                    <a:pt x="350616" y="493928"/>
                    <a:pt x="345563" y="401705"/>
                  </a:cubicBezTo>
                  <a:cubicBezTo>
                    <a:pt x="341592" y="328073"/>
                    <a:pt x="307664" y="163300"/>
                    <a:pt x="299903" y="151749"/>
                  </a:cubicBezTo>
                  <a:cubicBezTo>
                    <a:pt x="257853" y="204809"/>
                    <a:pt x="245761" y="208599"/>
                    <a:pt x="192702" y="204087"/>
                  </a:cubicBezTo>
                  <a:close/>
                </a:path>
              </a:pathLst>
            </a:custGeom>
            <a:solidFill>
              <a:srgbClr val="FFFFFF"/>
            </a:solidFill>
            <a:ln w="1804" cap="flat">
              <a:noFill/>
              <a:prstDash val="solid"/>
              <a:miter/>
            </a:ln>
          </p:spPr>
          <p:txBody>
            <a:bodyPr rtlCol="0" anchor="ctr"/>
            <a:lstStyle/>
            <a:p>
              <a:endParaRPr lang="en-US"/>
            </a:p>
          </p:txBody>
        </p:sp>
        <p:sp>
          <p:nvSpPr>
            <p:cNvPr id="13" name="Freeform 1089">
              <a:extLst>
                <a:ext uri="{FF2B5EF4-FFF2-40B4-BE49-F238E27FC236}">
                  <a16:creationId xmlns:a16="http://schemas.microsoft.com/office/drawing/2014/main" id="{8E4E54D5-C5B9-BD43-D4BC-DD8BC7F5BCEE}"/>
                </a:ext>
              </a:extLst>
            </p:cNvPr>
            <p:cNvSpPr/>
            <p:nvPr/>
          </p:nvSpPr>
          <p:spPr>
            <a:xfrm>
              <a:off x="6939156" y="3922901"/>
              <a:ext cx="76717" cy="70800"/>
            </a:xfrm>
            <a:custGeom>
              <a:avLst/>
              <a:gdLst>
                <a:gd name="connsiteX0" fmla="*/ 15717 w 76717"/>
                <a:gd name="connsiteY0" fmla="*/ 40482 h 70800"/>
                <a:gd name="connsiteX1" fmla="*/ 76717 w 76717"/>
                <a:gd name="connsiteY1" fmla="*/ 70801 h 70800"/>
                <a:gd name="connsiteX2" fmla="*/ 35209 w 76717"/>
                <a:gd name="connsiteY2" fmla="*/ 3665 h 70800"/>
                <a:gd name="connsiteX3" fmla="*/ 377 w 76717"/>
                <a:gd name="connsiteY3" fmla="*/ 11064 h 70800"/>
                <a:gd name="connsiteX4" fmla="*/ 15717 w 76717"/>
                <a:gd name="connsiteY4" fmla="*/ 40482 h 7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17" h="70800">
                  <a:moveTo>
                    <a:pt x="15717" y="40482"/>
                  </a:moveTo>
                  <a:cubicBezTo>
                    <a:pt x="34126" y="41384"/>
                    <a:pt x="62280" y="58348"/>
                    <a:pt x="76717" y="70801"/>
                  </a:cubicBezTo>
                  <a:cubicBezTo>
                    <a:pt x="68777" y="44271"/>
                    <a:pt x="55963" y="13952"/>
                    <a:pt x="35209" y="3665"/>
                  </a:cubicBezTo>
                  <a:cubicBezTo>
                    <a:pt x="24561" y="-1569"/>
                    <a:pt x="2182" y="-2832"/>
                    <a:pt x="377" y="11064"/>
                  </a:cubicBezTo>
                  <a:cubicBezTo>
                    <a:pt x="-1969" y="19907"/>
                    <a:pt x="7055" y="39940"/>
                    <a:pt x="15717" y="40482"/>
                  </a:cubicBezTo>
                  <a:close/>
                </a:path>
              </a:pathLst>
            </a:custGeom>
            <a:solidFill>
              <a:srgbClr val="FFFFFF"/>
            </a:solidFill>
            <a:ln w="1804" cap="flat">
              <a:noFill/>
              <a:prstDash val="solid"/>
              <a:miter/>
            </a:ln>
          </p:spPr>
          <p:txBody>
            <a:bodyPr rtlCol="0" anchor="ctr"/>
            <a:lstStyle/>
            <a:p>
              <a:endParaRPr lang="en-US"/>
            </a:p>
          </p:txBody>
        </p:sp>
        <p:sp>
          <p:nvSpPr>
            <p:cNvPr id="14" name="Freeform 1090">
              <a:extLst>
                <a:ext uri="{FF2B5EF4-FFF2-40B4-BE49-F238E27FC236}">
                  <a16:creationId xmlns:a16="http://schemas.microsoft.com/office/drawing/2014/main" id="{2032C64F-729A-1302-E4B1-37D444875F24}"/>
                </a:ext>
              </a:extLst>
            </p:cNvPr>
            <p:cNvSpPr/>
            <p:nvPr/>
          </p:nvSpPr>
          <p:spPr>
            <a:xfrm>
              <a:off x="6855004" y="3977551"/>
              <a:ext cx="175663" cy="181687"/>
            </a:xfrm>
            <a:custGeom>
              <a:avLst/>
              <a:gdLst>
                <a:gd name="connsiteX0" fmla="*/ 5120 w 175663"/>
                <a:gd name="connsiteY0" fmla="*/ 66322 h 181687"/>
                <a:gd name="connsiteX1" fmla="*/ 96621 w 175663"/>
                <a:gd name="connsiteY1" fmla="*/ 181645 h 181687"/>
                <a:gd name="connsiteX2" fmla="*/ 159245 w 175663"/>
                <a:gd name="connsiteY2" fmla="*/ 143204 h 181687"/>
                <a:gd name="connsiteX3" fmla="*/ 152748 w 175663"/>
                <a:gd name="connsiteY3" fmla="*/ 28423 h 181687"/>
                <a:gd name="connsiteX4" fmla="*/ 65759 w 175663"/>
                <a:gd name="connsiteY4" fmla="*/ 7488 h 181687"/>
                <a:gd name="connsiteX5" fmla="*/ 5120 w 175663"/>
                <a:gd name="connsiteY5" fmla="*/ 66322 h 181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63" h="181687">
                  <a:moveTo>
                    <a:pt x="5120" y="66322"/>
                  </a:moveTo>
                  <a:cubicBezTo>
                    <a:pt x="-12747" y="115411"/>
                    <a:pt x="15768" y="181104"/>
                    <a:pt x="96621" y="181645"/>
                  </a:cubicBezTo>
                  <a:cubicBezTo>
                    <a:pt x="122609" y="182547"/>
                    <a:pt x="144085" y="169012"/>
                    <a:pt x="159245" y="143204"/>
                  </a:cubicBezTo>
                  <a:cubicBezTo>
                    <a:pt x="182706" y="103319"/>
                    <a:pt x="181443" y="65420"/>
                    <a:pt x="152748" y="28423"/>
                  </a:cubicBezTo>
                  <a:cubicBezTo>
                    <a:pt x="130730" y="-92"/>
                    <a:pt x="98786" y="-7311"/>
                    <a:pt x="65759" y="7488"/>
                  </a:cubicBezTo>
                  <a:cubicBezTo>
                    <a:pt x="38147" y="19940"/>
                    <a:pt x="15588" y="37807"/>
                    <a:pt x="5120" y="66322"/>
                  </a:cubicBezTo>
                  <a:close/>
                </a:path>
              </a:pathLst>
            </a:custGeom>
            <a:solidFill>
              <a:srgbClr val="FFFFFF"/>
            </a:solidFill>
            <a:ln w="1804" cap="flat">
              <a:noFill/>
              <a:prstDash val="solid"/>
              <a:miter/>
            </a:ln>
          </p:spPr>
          <p:txBody>
            <a:bodyPr rtlCol="0" anchor="ctr"/>
            <a:lstStyle/>
            <a:p>
              <a:endParaRPr lang="en-US"/>
            </a:p>
          </p:txBody>
        </p:sp>
        <p:sp>
          <p:nvSpPr>
            <p:cNvPr id="15" name="Freeform 1091">
              <a:extLst>
                <a:ext uri="{FF2B5EF4-FFF2-40B4-BE49-F238E27FC236}">
                  <a16:creationId xmlns:a16="http://schemas.microsoft.com/office/drawing/2014/main" id="{F5E0E94E-6B37-9187-6CE1-BB4AECB7AA85}"/>
                </a:ext>
              </a:extLst>
            </p:cNvPr>
            <p:cNvSpPr/>
            <p:nvPr/>
          </p:nvSpPr>
          <p:spPr>
            <a:xfrm>
              <a:off x="6057940" y="3947359"/>
              <a:ext cx="61299" cy="98680"/>
            </a:xfrm>
            <a:custGeom>
              <a:avLst/>
              <a:gdLst>
                <a:gd name="connsiteX0" fmla="*/ 26148 w 61299"/>
                <a:gd name="connsiteY0" fmla="*/ 98680 h 98680"/>
                <a:gd name="connsiteX1" fmla="*/ 57911 w 61299"/>
                <a:gd name="connsiteY1" fmla="*/ 40207 h 98680"/>
                <a:gd name="connsiteX2" fmla="*/ 46000 w 61299"/>
                <a:gd name="connsiteY2" fmla="*/ 4473 h 98680"/>
                <a:gd name="connsiteX3" fmla="*/ 10447 w 61299"/>
                <a:gd name="connsiteY3" fmla="*/ 9707 h 98680"/>
                <a:gd name="connsiteX4" fmla="*/ 7379 w 61299"/>
                <a:gd name="connsiteY4" fmla="*/ 40929 h 98680"/>
                <a:gd name="connsiteX5" fmla="*/ 26148 w 61299"/>
                <a:gd name="connsiteY5" fmla="*/ 98680 h 9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299" h="98680">
                  <a:moveTo>
                    <a:pt x="26148" y="98680"/>
                  </a:moveTo>
                  <a:cubicBezTo>
                    <a:pt x="40766" y="84604"/>
                    <a:pt x="49971" y="55728"/>
                    <a:pt x="57911" y="40207"/>
                  </a:cubicBezTo>
                  <a:cubicBezTo>
                    <a:pt x="65311" y="25769"/>
                    <a:pt x="60257" y="13316"/>
                    <a:pt x="46000" y="4473"/>
                  </a:cubicBezTo>
                  <a:cubicBezTo>
                    <a:pt x="33908" y="-2926"/>
                    <a:pt x="20914" y="-1121"/>
                    <a:pt x="10447" y="9707"/>
                  </a:cubicBezTo>
                  <a:cubicBezTo>
                    <a:pt x="-2728" y="23423"/>
                    <a:pt x="-3089" y="28476"/>
                    <a:pt x="7379" y="40929"/>
                  </a:cubicBezTo>
                  <a:cubicBezTo>
                    <a:pt x="17124" y="52479"/>
                    <a:pt x="29035" y="80092"/>
                    <a:pt x="26148" y="98680"/>
                  </a:cubicBezTo>
                  <a:close/>
                </a:path>
              </a:pathLst>
            </a:custGeom>
            <a:solidFill>
              <a:srgbClr val="FFFFFF"/>
            </a:solidFill>
            <a:ln w="1804" cap="flat">
              <a:noFill/>
              <a:prstDash val="solid"/>
              <a:miter/>
            </a:ln>
          </p:spPr>
          <p:txBody>
            <a:bodyPr rtlCol="0" anchor="ctr"/>
            <a:lstStyle/>
            <a:p>
              <a:endParaRPr lang="en-US"/>
            </a:p>
          </p:txBody>
        </p:sp>
        <p:sp>
          <p:nvSpPr>
            <p:cNvPr id="16" name="Freeform 1092">
              <a:extLst>
                <a:ext uri="{FF2B5EF4-FFF2-40B4-BE49-F238E27FC236}">
                  <a16:creationId xmlns:a16="http://schemas.microsoft.com/office/drawing/2014/main" id="{AE3916C0-8A05-9E04-9088-13AE8BF96280}"/>
                </a:ext>
              </a:extLst>
            </p:cNvPr>
            <p:cNvSpPr/>
            <p:nvPr/>
          </p:nvSpPr>
          <p:spPr>
            <a:xfrm>
              <a:off x="5692628" y="4048137"/>
              <a:ext cx="537762" cy="641366"/>
            </a:xfrm>
            <a:custGeom>
              <a:avLst/>
              <a:gdLst>
                <a:gd name="connsiteX0" fmla="*/ 16435 w 537762"/>
                <a:gd name="connsiteY0" fmla="*/ 520373 h 641366"/>
                <a:gd name="connsiteX1" fmla="*/ 57944 w 537762"/>
                <a:gd name="connsiteY1" fmla="*/ 525247 h 641366"/>
                <a:gd name="connsiteX2" fmla="*/ 137714 w 537762"/>
                <a:gd name="connsiteY2" fmla="*/ 509365 h 641366"/>
                <a:gd name="connsiteX3" fmla="*/ 189329 w 537762"/>
                <a:gd name="connsiteY3" fmla="*/ 467314 h 641366"/>
                <a:gd name="connsiteX4" fmla="*/ 213152 w 537762"/>
                <a:gd name="connsiteY4" fmla="*/ 401441 h 641366"/>
                <a:gd name="connsiteX5" fmla="*/ 239140 w 537762"/>
                <a:gd name="connsiteY5" fmla="*/ 383575 h 641366"/>
                <a:gd name="connsiteX6" fmla="*/ 263143 w 537762"/>
                <a:gd name="connsiteY6" fmla="*/ 399998 h 641366"/>
                <a:gd name="connsiteX7" fmla="*/ 277400 w 537762"/>
                <a:gd name="connsiteY7" fmla="*/ 448365 h 641366"/>
                <a:gd name="connsiteX8" fmla="*/ 285702 w 537762"/>
                <a:gd name="connsiteY8" fmla="*/ 599963 h 641366"/>
                <a:gd name="connsiteX9" fmla="*/ 326489 w 537762"/>
                <a:gd name="connsiteY9" fmla="*/ 641291 h 641366"/>
                <a:gd name="connsiteX10" fmla="*/ 349950 w 537762"/>
                <a:gd name="connsiteY10" fmla="*/ 614220 h 641366"/>
                <a:gd name="connsiteX11" fmla="*/ 349950 w 537762"/>
                <a:gd name="connsiteY11" fmla="*/ 484820 h 641366"/>
                <a:gd name="connsiteX12" fmla="*/ 341468 w 537762"/>
                <a:gd name="connsiteY12" fmla="*/ 282690 h 641366"/>
                <a:gd name="connsiteX13" fmla="*/ 382255 w 537762"/>
                <a:gd name="connsiteY13" fmla="*/ 197326 h 641366"/>
                <a:gd name="connsiteX14" fmla="*/ 505699 w 537762"/>
                <a:gd name="connsiteY14" fmla="*/ 78754 h 641366"/>
                <a:gd name="connsiteX15" fmla="*/ 534936 w 537762"/>
                <a:gd name="connsiteY15" fmla="*/ 34358 h 641366"/>
                <a:gd name="connsiteX16" fmla="*/ 528078 w 537762"/>
                <a:gd name="connsiteY16" fmla="*/ 3858 h 641366"/>
                <a:gd name="connsiteX17" fmla="*/ 499744 w 537762"/>
                <a:gd name="connsiteY17" fmla="*/ 7106 h 641366"/>
                <a:gd name="connsiteX18" fmla="*/ 482960 w 537762"/>
                <a:gd name="connsiteY18" fmla="*/ 22086 h 641366"/>
                <a:gd name="connsiteX19" fmla="*/ 411311 w 537762"/>
                <a:gd name="connsiteY19" fmla="*/ 89222 h 641366"/>
                <a:gd name="connsiteX20" fmla="*/ 354282 w 537762"/>
                <a:gd name="connsiteY20" fmla="*/ 104021 h 641366"/>
                <a:gd name="connsiteX21" fmla="*/ 320894 w 537762"/>
                <a:gd name="connsiteY21" fmla="*/ 106367 h 641366"/>
                <a:gd name="connsiteX22" fmla="*/ 244373 w 537762"/>
                <a:gd name="connsiteY22" fmla="*/ 95899 h 641366"/>
                <a:gd name="connsiteX23" fmla="*/ 221814 w 537762"/>
                <a:gd name="connsiteY23" fmla="*/ 138311 h 641366"/>
                <a:gd name="connsiteX24" fmla="*/ 214776 w 537762"/>
                <a:gd name="connsiteY24" fmla="*/ 153651 h 641366"/>
                <a:gd name="connsiteX25" fmla="*/ 164243 w 537762"/>
                <a:gd name="connsiteY25" fmla="*/ 269696 h 641366"/>
                <a:gd name="connsiteX26" fmla="*/ 130134 w 537762"/>
                <a:gd name="connsiteY26" fmla="*/ 388267 h 641366"/>
                <a:gd name="connsiteX27" fmla="*/ 80142 w 537762"/>
                <a:gd name="connsiteY27" fmla="*/ 455042 h 641366"/>
                <a:gd name="connsiteX28" fmla="*/ 50906 w 537762"/>
                <a:gd name="connsiteY28" fmla="*/ 464968 h 641366"/>
                <a:gd name="connsiteX29" fmla="*/ 16074 w 537762"/>
                <a:gd name="connsiteY29" fmla="*/ 475797 h 641366"/>
                <a:gd name="connsiteX30" fmla="*/ 12 w 537762"/>
                <a:gd name="connsiteY30" fmla="*/ 499800 h 641366"/>
                <a:gd name="connsiteX31" fmla="*/ 16435 w 537762"/>
                <a:gd name="connsiteY31" fmla="*/ 520373 h 641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37762" h="641366">
                  <a:moveTo>
                    <a:pt x="16435" y="520373"/>
                  </a:moveTo>
                  <a:cubicBezTo>
                    <a:pt x="29790" y="525788"/>
                    <a:pt x="43867" y="526149"/>
                    <a:pt x="57944" y="525247"/>
                  </a:cubicBezTo>
                  <a:cubicBezTo>
                    <a:pt x="85196" y="523442"/>
                    <a:pt x="111184" y="514779"/>
                    <a:pt x="137714" y="509365"/>
                  </a:cubicBezTo>
                  <a:cubicBezTo>
                    <a:pt x="163702" y="504131"/>
                    <a:pt x="178862" y="490234"/>
                    <a:pt x="189329" y="467314"/>
                  </a:cubicBezTo>
                  <a:cubicBezTo>
                    <a:pt x="199255" y="446018"/>
                    <a:pt x="204489" y="423098"/>
                    <a:pt x="213152" y="401441"/>
                  </a:cubicBezTo>
                  <a:cubicBezTo>
                    <a:pt x="217844" y="389530"/>
                    <a:pt x="226687" y="383575"/>
                    <a:pt x="239140" y="383575"/>
                  </a:cubicBezTo>
                  <a:cubicBezTo>
                    <a:pt x="250510" y="383575"/>
                    <a:pt x="258631" y="389711"/>
                    <a:pt x="263143" y="399998"/>
                  </a:cubicBezTo>
                  <a:cubicBezTo>
                    <a:pt x="269820" y="415519"/>
                    <a:pt x="275415" y="431220"/>
                    <a:pt x="277400" y="448365"/>
                  </a:cubicBezTo>
                  <a:cubicBezTo>
                    <a:pt x="283175" y="498717"/>
                    <a:pt x="282273" y="549430"/>
                    <a:pt x="285702" y="599963"/>
                  </a:cubicBezTo>
                  <a:cubicBezTo>
                    <a:pt x="287868" y="631545"/>
                    <a:pt x="295808" y="639847"/>
                    <a:pt x="326489" y="641291"/>
                  </a:cubicBezTo>
                  <a:cubicBezTo>
                    <a:pt x="342912" y="642193"/>
                    <a:pt x="350131" y="635155"/>
                    <a:pt x="349950" y="614220"/>
                  </a:cubicBezTo>
                  <a:cubicBezTo>
                    <a:pt x="349590" y="571087"/>
                    <a:pt x="350492" y="527954"/>
                    <a:pt x="349950" y="484820"/>
                  </a:cubicBezTo>
                  <a:cubicBezTo>
                    <a:pt x="349048" y="417323"/>
                    <a:pt x="346341" y="349826"/>
                    <a:pt x="341468" y="282690"/>
                  </a:cubicBezTo>
                  <a:cubicBezTo>
                    <a:pt x="338761" y="244790"/>
                    <a:pt x="353921" y="220787"/>
                    <a:pt x="382255" y="197326"/>
                  </a:cubicBezTo>
                  <a:cubicBezTo>
                    <a:pt x="426111" y="160870"/>
                    <a:pt x="467980" y="121888"/>
                    <a:pt x="505699" y="78754"/>
                  </a:cubicBezTo>
                  <a:cubicBezTo>
                    <a:pt x="517611" y="65219"/>
                    <a:pt x="527717" y="50601"/>
                    <a:pt x="534936" y="34358"/>
                  </a:cubicBezTo>
                  <a:cubicBezTo>
                    <a:pt x="539809" y="23530"/>
                    <a:pt x="538907" y="11618"/>
                    <a:pt x="528078" y="3858"/>
                  </a:cubicBezTo>
                  <a:cubicBezTo>
                    <a:pt x="518152" y="-3361"/>
                    <a:pt x="508406" y="609"/>
                    <a:pt x="499744" y="7106"/>
                  </a:cubicBezTo>
                  <a:cubicBezTo>
                    <a:pt x="493788" y="11618"/>
                    <a:pt x="488193" y="16672"/>
                    <a:pt x="482960" y="22086"/>
                  </a:cubicBezTo>
                  <a:cubicBezTo>
                    <a:pt x="460039" y="45547"/>
                    <a:pt x="436217" y="67926"/>
                    <a:pt x="411311" y="89222"/>
                  </a:cubicBezTo>
                  <a:cubicBezTo>
                    <a:pt x="394708" y="103479"/>
                    <a:pt x="376119" y="110518"/>
                    <a:pt x="354282" y="104021"/>
                  </a:cubicBezTo>
                  <a:cubicBezTo>
                    <a:pt x="343273" y="100772"/>
                    <a:pt x="332084" y="104562"/>
                    <a:pt x="320894" y="106367"/>
                  </a:cubicBezTo>
                  <a:cubicBezTo>
                    <a:pt x="307900" y="108352"/>
                    <a:pt x="254661" y="103841"/>
                    <a:pt x="244373" y="95899"/>
                  </a:cubicBezTo>
                  <a:cubicBezTo>
                    <a:pt x="234809" y="105645"/>
                    <a:pt x="229033" y="126219"/>
                    <a:pt x="221814" y="138311"/>
                  </a:cubicBezTo>
                  <a:cubicBezTo>
                    <a:pt x="218927" y="143183"/>
                    <a:pt x="216941" y="148417"/>
                    <a:pt x="214776" y="153651"/>
                  </a:cubicBezTo>
                  <a:cubicBezTo>
                    <a:pt x="197811" y="192273"/>
                    <a:pt x="180305" y="230713"/>
                    <a:pt x="164243" y="269696"/>
                  </a:cubicBezTo>
                  <a:cubicBezTo>
                    <a:pt x="148542" y="307956"/>
                    <a:pt x="132660" y="346939"/>
                    <a:pt x="130134" y="388267"/>
                  </a:cubicBezTo>
                  <a:cubicBezTo>
                    <a:pt x="127968" y="423640"/>
                    <a:pt x="110101" y="442770"/>
                    <a:pt x="80142" y="455042"/>
                  </a:cubicBezTo>
                  <a:cubicBezTo>
                    <a:pt x="70577" y="459012"/>
                    <a:pt x="60651" y="461900"/>
                    <a:pt x="50906" y="464968"/>
                  </a:cubicBezTo>
                  <a:cubicBezTo>
                    <a:pt x="39355" y="468758"/>
                    <a:pt x="27444" y="471826"/>
                    <a:pt x="16074" y="475797"/>
                  </a:cubicBezTo>
                  <a:cubicBezTo>
                    <a:pt x="4885" y="479587"/>
                    <a:pt x="12" y="488971"/>
                    <a:pt x="12" y="499800"/>
                  </a:cubicBezTo>
                  <a:cubicBezTo>
                    <a:pt x="-349" y="510267"/>
                    <a:pt x="7412" y="516584"/>
                    <a:pt x="16435" y="520373"/>
                  </a:cubicBezTo>
                  <a:close/>
                </a:path>
              </a:pathLst>
            </a:custGeom>
            <a:solidFill>
              <a:srgbClr val="FFFFFF"/>
            </a:solidFill>
            <a:ln w="1804" cap="flat">
              <a:noFill/>
              <a:prstDash val="solid"/>
              <a:miter/>
            </a:ln>
          </p:spPr>
          <p:txBody>
            <a:bodyPr rtlCol="0" anchor="ctr"/>
            <a:lstStyle/>
            <a:p>
              <a:endParaRPr lang="en-US"/>
            </a:p>
          </p:txBody>
        </p:sp>
        <p:sp>
          <p:nvSpPr>
            <p:cNvPr id="17" name="Freeform 1093">
              <a:extLst>
                <a:ext uri="{FF2B5EF4-FFF2-40B4-BE49-F238E27FC236}">
                  <a16:creationId xmlns:a16="http://schemas.microsoft.com/office/drawing/2014/main" id="{98336516-D037-534B-AF0C-2FD9BCE8F561}"/>
                </a:ext>
              </a:extLst>
            </p:cNvPr>
            <p:cNvSpPr/>
            <p:nvPr/>
          </p:nvSpPr>
          <p:spPr>
            <a:xfrm>
              <a:off x="5888876" y="3960216"/>
              <a:ext cx="181872" cy="178671"/>
            </a:xfrm>
            <a:custGeom>
              <a:avLst/>
              <a:gdLst>
                <a:gd name="connsiteX0" fmla="*/ 181857 w 181872"/>
                <a:gd name="connsiteY0" fmla="*/ 81673 h 178671"/>
                <a:gd name="connsiteX1" fmla="*/ 143055 w 181872"/>
                <a:gd name="connsiteY1" fmla="*/ 15078 h 178671"/>
                <a:gd name="connsiteX2" fmla="*/ 24303 w 181872"/>
                <a:gd name="connsiteY2" fmla="*/ 27350 h 178671"/>
                <a:gd name="connsiteX3" fmla="*/ 11670 w 181872"/>
                <a:gd name="connsiteY3" fmla="*/ 130762 h 178671"/>
                <a:gd name="connsiteX4" fmla="*/ 93064 w 181872"/>
                <a:gd name="connsiteY4" fmla="*/ 178406 h 178671"/>
                <a:gd name="connsiteX5" fmla="*/ 181857 w 181872"/>
                <a:gd name="connsiteY5" fmla="*/ 81673 h 17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872" h="178671">
                  <a:moveTo>
                    <a:pt x="181857" y="81673"/>
                  </a:moveTo>
                  <a:cubicBezTo>
                    <a:pt x="182037" y="62723"/>
                    <a:pt x="171750" y="35832"/>
                    <a:pt x="143055" y="15078"/>
                  </a:cubicBezTo>
                  <a:cubicBezTo>
                    <a:pt x="110750" y="-8384"/>
                    <a:pt x="59856" y="-4594"/>
                    <a:pt x="24303" y="27350"/>
                  </a:cubicBezTo>
                  <a:cubicBezTo>
                    <a:pt x="-2948" y="51714"/>
                    <a:pt x="-7460" y="98276"/>
                    <a:pt x="11670" y="130762"/>
                  </a:cubicBezTo>
                  <a:cubicBezTo>
                    <a:pt x="30078" y="161984"/>
                    <a:pt x="58954" y="176241"/>
                    <a:pt x="93064" y="178406"/>
                  </a:cubicBezTo>
                  <a:cubicBezTo>
                    <a:pt x="144318" y="181655"/>
                    <a:pt x="182759" y="155306"/>
                    <a:pt x="181857" y="81673"/>
                  </a:cubicBezTo>
                  <a:close/>
                </a:path>
              </a:pathLst>
            </a:custGeom>
            <a:solidFill>
              <a:srgbClr val="FFFFFF"/>
            </a:solidFill>
            <a:ln w="1804" cap="flat">
              <a:noFill/>
              <a:prstDash val="solid"/>
              <a:miter/>
            </a:ln>
          </p:spPr>
          <p:txBody>
            <a:bodyPr rtlCol="0" anchor="ctr"/>
            <a:lstStyle/>
            <a:p>
              <a:endParaRPr lang="en-US"/>
            </a:p>
          </p:txBody>
        </p:sp>
        <p:sp>
          <p:nvSpPr>
            <p:cNvPr id="18" name="Freeform 1094">
              <a:extLst>
                <a:ext uri="{FF2B5EF4-FFF2-40B4-BE49-F238E27FC236}">
                  <a16:creationId xmlns:a16="http://schemas.microsoft.com/office/drawing/2014/main" id="{C77E90CA-DFE7-6610-18FB-DF31EC94C12F}"/>
                </a:ext>
              </a:extLst>
            </p:cNvPr>
            <p:cNvSpPr/>
            <p:nvPr/>
          </p:nvSpPr>
          <p:spPr>
            <a:xfrm>
              <a:off x="6018333" y="3386579"/>
              <a:ext cx="912735" cy="445501"/>
            </a:xfrm>
            <a:custGeom>
              <a:avLst/>
              <a:gdLst>
                <a:gd name="connsiteX0" fmla="*/ 392774 w 912735"/>
                <a:gd name="connsiteY0" fmla="*/ 406617 h 445501"/>
                <a:gd name="connsiteX1" fmla="*/ 611869 w 912735"/>
                <a:gd name="connsiteY1" fmla="*/ 402466 h 445501"/>
                <a:gd name="connsiteX2" fmla="*/ 765271 w 912735"/>
                <a:gd name="connsiteY2" fmla="*/ 305551 h 445501"/>
                <a:gd name="connsiteX3" fmla="*/ 800644 w 912735"/>
                <a:gd name="connsiteY3" fmla="*/ 295625 h 445501"/>
                <a:gd name="connsiteX4" fmla="*/ 847567 w 912735"/>
                <a:gd name="connsiteY4" fmla="*/ 304829 h 445501"/>
                <a:gd name="connsiteX5" fmla="*/ 912357 w 912735"/>
                <a:gd name="connsiteY5" fmla="*/ 258628 h 445501"/>
                <a:gd name="connsiteX6" fmla="*/ 892324 w 912735"/>
                <a:gd name="connsiteY6" fmla="*/ 217480 h 445501"/>
                <a:gd name="connsiteX7" fmla="*/ 822662 w 912735"/>
                <a:gd name="connsiteY7" fmla="*/ 199613 h 445501"/>
                <a:gd name="connsiteX8" fmla="*/ 723041 w 912735"/>
                <a:gd name="connsiteY8" fmla="*/ 221450 h 445501"/>
                <a:gd name="connsiteX9" fmla="*/ 683156 w 912735"/>
                <a:gd name="connsiteY9" fmla="*/ 252672 h 445501"/>
                <a:gd name="connsiteX10" fmla="*/ 612952 w 912735"/>
                <a:gd name="connsiteY10" fmla="*/ 279022 h 445501"/>
                <a:gd name="connsiteX11" fmla="*/ 664567 w 912735"/>
                <a:gd name="connsiteY11" fmla="*/ 207374 h 445501"/>
                <a:gd name="connsiteX12" fmla="*/ 734591 w 912735"/>
                <a:gd name="connsiteY12" fmla="*/ 166947 h 445501"/>
                <a:gd name="connsiteX13" fmla="*/ 795049 w 912735"/>
                <a:gd name="connsiteY13" fmla="*/ 154495 h 445501"/>
                <a:gd name="connsiteX14" fmla="*/ 814541 w 912735"/>
                <a:gd name="connsiteY14" fmla="*/ 91149 h 445501"/>
                <a:gd name="connsiteX15" fmla="*/ 788191 w 912735"/>
                <a:gd name="connsiteY15" fmla="*/ 77433 h 445501"/>
                <a:gd name="connsiteX16" fmla="*/ 675937 w 912735"/>
                <a:gd name="connsiteY16" fmla="*/ 99811 h 445501"/>
                <a:gd name="connsiteX17" fmla="*/ 592197 w 912735"/>
                <a:gd name="connsiteY17" fmla="*/ 157743 h 445501"/>
                <a:gd name="connsiteX18" fmla="*/ 529934 w 912735"/>
                <a:gd name="connsiteY18" fmla="*/ 218022 h 445501"/>
                <a:gd name="connsiteX19" fmla="*/ 419845 w 912735"/>
                <a:gd name="connsiteY19" fmla="*/ 191672 h 445501"/>
                <a:gd name="connsiteX20" fmla="*/ 333037 w 912735"/>
                <a:gd name="connsiteY20" fmla="*/ 41699 h 445501"/>
                <a:gd name="connsiteX21" fmla="*/ 270232 w 912735"/>
                <a:gd name="connsiteY21" fmla="*/ 9 h 445501"/>
                <a:gd name="connsiteX22" fmla="*/ 233957 w 912735"/>
                <a:gd name="connsiteY22" fmla="*/ 16071 h 445501"/>
                <a:gd name="connsiteX23" fmla="*/ 242619 w 912735"/>
                <a:gd name="connsiteY23" fmla="*/ 49098 h 445501"/>
                <a:gd name="connsiteX24" fmla="*/ 273120 w 912735"/>
                <a:gd name="connsiteY24" fmla="*/ 92953 h 445501"/>
                <a:gd name="connsiteX25" fmla="*/ 270773 w 912735"/>
                <a:gd name="connsiteY25" fmla="*/ 112986 h 445501"/>
                <a:gd name="connsiteX26" fmla="*/ 206886 w 912735"/>
                <a:gd name="connsiteY26" fmla="*/ 184995 h 445501"/>
                <a:gd name="connsiteX27" fmla="*/ 226016 w 912735"/>
                <a:gd name="connsiteY27" fmla="*/ 281187 h 445501"/>
                <a:gd name="connsiteX28" fmla="*/ 237927 w 912735"/>
                <a:gd name="connsiteY28" fmla="*/ 301039 h 445501"/>
                <a:gd name="connsiteX29" fmla="*/ 124048 w 912735"/>
                <a:gd name="connsiteY29" fmla="*/ 340202 h 445501"/>
                <a:gd name="connsiteX30" fmla="*/ 40489 w 912735"/>
                <a:gd name="connsiteY30" fmla="*/ 350489 h 445501"/>
                <a:gd name="connsiteX31" fmla="*/ 424 w 912735"/>
                <a:gd name="connsiteY31" fmla="*/ 386945 h 445501"/>
                <a:gd name="connsiteX32" fmla="*/ 30743 w 912735"/>
                <a:gd name="connsiteY32" fmla="*/ 431883 h 445501"/>
                <a:gd name="connsiteX33" fmla="*/ 132711 w 912735"/>
                <a:gd name="connsiteY33" fmla="*/ 440365 h 445501"/>
                <a:gd name="connsiteX34" fmla="*/ 240995 w 912735"/>
                <a:gd name="connsiteY34" fmla="*/ 411309 h 445501"/>
                <a:gd name="connsiteX35" fmla="*/ 345489 w 912735"/>
                <a:gd name="connsiteY35" fmla="*/ 401924 h 445501"/>
                <a:gd name="connsiteX36" fmla="*/ 392774 w 912735"/>
                <a:gd name="connsiteY36" fmla="*/ 406617 h 445501"/>
                <a:gd name="connsiteX37" fmla="*/ 253448 w 912735"/>
                <a:gd name="connsiteY37" fmla="*/ 41157 h 445501"/>
                <a:gd name="connsiteX38" fmla="*/ 265359 w 912735"/>
                <a:gd name="connsiteY38" fmla="*/ 14267 h 445501"/>
                <a:gd name="connsiteX39" fmla="*/ 297664 w 912735"/>
                <a:gd name="connsiteY39" fmla="*/ 23832 h 445501"/>
                <a:gd name="connsiteX40" fmla="*/ 367688 w 912735"/>
                <a:gd name="connsiteY40" fmla="*/ 121107 h 445501"/>
                <a:gd name="connsiteX41" fmla="*/ 304161 w 912735"/>
                <a:gd name="connsiteY41" fmla="*/ 107391 h 445501"/>
                <a:gd name="connsiteX42" fmla="*/ 290986 w 912735"/>
                <a:gd name="connsiteY42" fmla="*/ 96563 h 445501"/>
                <a:gd name="connsiteX43" fmla="*/ 253448 w 912735"/>
                <a:gd name="connsiteY43" fmla="*/ 41157 h 445501"/>
                <a:gd name="connsiteX44" fmla="*/ 277451 w 912735"/>
                <a:gd name="connsiteY44" fmla="*/ 125619 h 445501"/>
                <a:gd name="connsiteX45" fmla="*/ 401617 w 912735"/>
                <a:gd name="connsiteY45" fmla="*/ 196726 h 445501"/>
                <a:gd name="connsiteX46" fmla="*/ 325096 w 912735"/>
                <a:gd name="connsiteY46" fmla="*/ 306273 h 445501"/>
                <a:gd name="connsiteX47" fmla="*/ 249477 w 912735"/>
                <a:gd name="connsiteY47" fmla="*/ 285338 h 445501"/>
                <a:gd name="connsiteX48" fmla="*/ 277451 w 912735"/>
                <a:gd name="connsiteY48" fmla="*/ 125619 h 445501"/>
                <a:gd name="connsiteX49" fmla="*/ 218977 w 912735"/>
                <a:gd name="connsiteY49" fmla="*/ 403549 h 445501"/>
                <a:gd name="connsiteX50" fmla="*/ 61604 w 912735"/>
                <a:gd name="connsiteY50" fmla="*/ 425927 h 445501"/>
                <a:gd name="connsiteX51" fmla="*/ 30202 w 912735"/>
                <a:gd name="connsiteY51" fmla="*/ 415099 h 445501"/>
                <a:gd name="connsiteX52" fmla="*/ 32909 w 912735"/>
                <a:gd name="connsiteY52" fmla="*/ 370161 h 445501"/>
                <a:gd name="connsiteX53" fmla="*/ 73515 w 912735"/>
                <a:gd name="connsiteY53" fmla="*/ 360415 h 445501"/>
                <a:gd name="connsiteX54" fmla="*/ 205983 w 912735"/>
                <a:gd name="connsiteY54" fmla="*/ 326667 h 445501"/>
                <a:gd name="connsiteX55" fmla="*/ 254170 w 912735"/>
                <a:gd name="connsiteY55" fmla="*/ 311868 h 445501"/>
                <a:gd name="connsiteX56" fmla="*/ 276007 w 912735"/>
                <a:gd name="connsiteY56" fmla="*/ 314755 h 445501"/>
                <a:gd name="connsiteX57" fmla="*/ 399993 w 912735"/>
                <a:gd name="connsiteY57" fmla="*/ 264764 h 445501"/>
                <a:gd name="connsiteX58" fmla="*/ 415513 w 912735"/>
                <a:gd name="connsiteY58" fmla="*/ 223797 h 445501"/>
                <a:gd name="connsiteX59" fmla="*/ 551951 w 912735"/>
                <a:gd name="connsiteY59" fmla="*/ 218202 h 445501"/>
                <a:gd name="connsiteX60" fmla="*/ 600679 w 912735"/>
                <a:gd name="connsiteY60" fmla="*/ 167669 h 445501"/>
                <a:gd name="connsiteX61" fmla="*/ 683697 w 912735"/>
                <a:gd name="connsiteY61" fmla="*/ 113347 h 445501"/>
                <a:gd name="connsiteX62" fmla="*/ 777002 w 912735"/>
                <a:gd name="connsiteY62" fmla="*/ 94216 h 445501"/>
                <a:gd name="connsiteX63" fmla="*/ 800824 w 912735"/>
                <a:gd name="connsiteY63" fmla="*/ 100353 h 445501"/>
                <a:gd name="connsiteX64" fmla="*/ 796854 w 912735"/>
                <a:gd name="connsiteY64" fmla="*/ 138252 h 445501"/>
                <a:gd name="connsiteX65" fmla="*/ 772671 w 912735"/>
                <a:gd name="connsiteY65" fmla="*/ 145110 h 445501"/>
                <a:gd name="connsiteX66" fmla="*/ 714378 w 912735"/>
                <a:gd name="connsiteY66" fmla="*/ 155217 h 445501"/>
                <a:gd name="connsiteX67" fmla="*/ 662762 w 912735"/>
                <a:gd name="connsiteY67" fmla="*/ 186258 h 445501"/>
                <a:gd name="connsiteX68" fmla="*/ 582993 w 912735"/>
                <a:gd name="connsiteY68" fmla="*/ 296167 h 445501"/>
                <a:gd name="connsiteX69" fmla="*/ 659333 w 912735"/>
                <a:gd name="connsiteY69" fmla="*/ 282090 h 445501"/>
                <a:gd name="connsiteX70" fmla="*/ 727191 w 912735"/>
                <a:gd name="connsiteY70" fmla="*/ 237513 h 445501"/>
                <a:gd name="connsiteX71" fmla="*/ 824106 w 912735"/>
                <a:gd name="connsiteY71" fmla="*/ 212968 h 445501"/>
                <a:gd name="connsiteX72" fmla="*/ 885286 w 912735"/>
                <a:gd name="connsiteY72" fmla="*/ 232279 h 445501"/>
                <a:gd name="connsiteX73" fmla="*/ 879150 w 912735"/>
                <a:gd name="connsiteY73" fmla="*/ 291474 h 445501"/>
                <a:gd name="connsiteX74" fmla="*/ 837822 w 912735"/>
                <a:gd name="connsiteY74" fmla="*/ 292377 h 445501"/>
                <a:gd name="connsiteX75" fmla="*/ 803171 w 912735"/>
                <a:gd name="connsiteY75" fmla="*/ 281007 h 445501"/>
                <a:gd name="connsiteX76" fmla="*/ 757691 w 912735"/>
                <a:gd name="connsiteY76" fmla="*/ 291294 h 445501"/>
                <a:gd name="connsiteX77" fmla="*/ 636774 w 912735"/>
                <a:gd name="connsiteY77" fmla="*/ 377199 h 445501"/>
                <a:gd name="connsiteX78" fmla="*/ 558268 w 912735"/>
                <a:gd name="connsiteY78" fmla="*/ 395066 h 445501"/>
                <a:gd name="connsiteX79" fmla="*/ 362273 w 912735"/>
                <a:gd name="connsiteY79" fmla="*/ 388749 h 445501"/>
                <a:gd name="connsiteX80" fmla="*/ 218977 w 912735"/>
                <a:gd name="connsiteY80" fmla="*/ 403549 h 44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912735" h="445501">
                  <a:moveTo>
                    <a:pt x="392774" y="406617"/>
                  </a:moveTo>
                  <a:cubicBezTo>
                    <a:pt x="430132" y="407699"/>
                    <a:pt x="585158" y="412211"/>
                    <a:pt x="611869" y="402466"/>
                  </a:cubicBezTo>
                  <a:cubicBezTo>
                    <a:pt x="676298" y="379004"/>
                    <a:pt x="715099" y="354459"/>
                    <a:pt x="765271" y="305551"/>
                  </a:cubicBezTo>
                  <a:cubicBezTo>
                    <a:pt x="775558" y="295625"/>
                    <a:pt x="786026" y="291294"/>
                    <a:pt x="800644" y="295625"/>
                  </a:cubicBezTo>
                  <a:cubicBezTo>
                    <a:pt x="815804" y="300137"/>
                    <a:pt x="832046" y="301220"/>
                    <a:pt x="847567" y="304829"/>
                  </a:cubicBezTo>
                  <a:cubicBezTo>
                    <a:pt x="895393" y="315658"/>
                    <a:pt x="909289" y="292377"/>
                    <a:pt x="912357" y="258628"/>
                  </a:cubicBezTo>
                  <a:cubicBezTo>
                    <a:pt x="914162" y="238956"/>
                    <a:pt x="909831" y="225241"/>
                    <a:pt x="892324" y="217480"/>
                  </a:cubicBezTo>
                  <a:cubicBezTo>
                    <a:pt x="869946" y="207734"/>
                    <a:pt x="846845" y="203584"/>
                    <a:pt x="822662" y="199613"/>
                  </a:cubicBezTo>
                  <a:cubicBezTo>
                    <a:pt x="785484" y="193297"/>
                    <a:pt x="752277" y="197086"/>
                    <a:pt x="723041" y="221450"/>
                  </a:cubicBezTo>
                  <a:cubicBezTo>
                    <a:pt x="710046" y="232279"/>
                    <a:pt x="696872" y="242746"/>
                    <a:pt x="683156" y="252672"/>
                  </a:cubicBezTo>
                  <a:cubicBezTo>
                    <a:pt x="664928" y="265666"/>
                    <a:pt x="638579" y="273247"/>
                    <a:pt x="612952" y="279022"/>
                  </a:cubicBezTo>
                  <a:cubicBezTo>
                    <a:pt x="630999" y="248341"/>
                    <a:pt x="651212" y="229572"/>
                    <a:pt x="664567" y="207374"/>
                  </a:cubicBezTo>
                  <a:cubicBezTo>
                    <a:pt x="680088" y="181205"/>
                    <a:pt x="704632" y="170015"/>
                    <a:pt x="734591" y="166947"/>
                  </a:cubicBezTo>
                  <a:cubicBezTo>
                    <a:pt x="754984" y="164782"/>
                    <a:pt x="775378" y="160270"/>
                    <a:pt x="795049" y="154495"/>
                  </a:cubicBezTo>
                  <a:cubicBezTo>
                    <a:pt x="827354" y="145110"/>
                    <a:pt x="835475" y="117137"/>
                    <a:pt x="814541" y="91149"/>
                  </a:cubicBezTo>
                  <a:cubicBezTo>
                    <a:pt x="807863" y="82847"/>
                    <a:pt x="799561" y="77252"/>
                    <a:pt x="788191" y="77433"/>
                  </a:cubicBezTo>
                  <a:cubicBezTo>
                    <a:pt x="775197" y="77433"/>
                    <a:pt x="700120" y="92231"/>
                    <a:pt x="675937" y="99811"/>
                  </a:cubicBezTo>
                  <a:cubicBezTo>
                    <a:pt x="642188" y="110279"/>
                    <a:pt x="613493" y="127604"/>
                    <a:pt x="592197" y="157743"/>
                  </a:cubicBezTo>
                  <a:cubicBezTo>
                    <a:pt x="575593" y="181385"/>
                    <a:pt x="554658" y="202501"/>
                    <a:pt x="529934" y="218022"/>
                  </a:cubicBezTo>
                  <a:cubicBezTo>
                    <a:pt x="484815" y="246717"/>
                    <a:pt x="438072" y="238595"/>
                    <a:pt x="419845" y="191672"/>
                  </a:cubicBezTo>
                  <a:cubicBezTo>
                    <a:pt x="398368" y="136808"/>
                    <a:pt x="368590" y="87719"/>
                    <a:pt x="333037" y="41699"/>
                  </a:cubicBezTo>
                  <a:cubicBezTo>
                    <a:pt x="317155" y="21125"/>
                    <a:pt x="300912" y="190"/>
                    <a:pt x="270232" y="9"/>
                  </a:cubicBezTo>
                  <a:cubicBezTo>
                    <a:pt x="254891" y="-171"/>
                    <a:pt x="241717" y="2175"/>
                    <a:pt x="233957" y="16071"/>
                  </a:cubicBezTo>
                  <a:cubicBezTo>
                    <a:pt x="226738" y="29066"/>
                    <a:pt x="235220" y="38992"/>
                    <a:pt x="242619" y="49098"/>
                  </a:cubicBezTo>
                  <a:cubicBezTo>
                    <a:pt x="253087" y="63356"/>
                    <a:pt x="263193" y="78154"/>
                    <a:pt x="273120" y="92953"/>
                  </a:cubicBezTo>
                  <a:cubicBezTo>
                    <a:pt x="280338" y="103782"/>
                    <a:pt x="284309" y="108654"/>
                    <a:pt x="270773" y="112986"/>
                  </a:cubicBezTo>
                  <a:cubicBezTo>
                    <a:pt x="257959" y="117137"/>
                    <a:pt x="226196" y="125078"/>
                    <a:pt x="206886" y="184995"/>
                  </a:cubicBezTo>
                  <a:cubicBezTo>
                    <a:pt x="195516" y="219104"/>
                    <a:pt x="205622" y="253033"/>
                    <a:pt x="226016" y="281187"/>
                  </a:cubicBezTo>
                  <a:cubicBezTo>
                    <a:pt x="229806" y="286421"/>
                    <a:pt x="235942" y="290030"/>
                    <a:pt x="237927" y="301039"/>
                  </a:cubicBezTo>
                  <a:cubicBezTo>
                    <a:pt x="200749" y="316741"/>
                    <a:pt x="163211" y="330637"/>
                    <a:pt x="124048" y="340202"/>
                  </a:cubicBezTo>
                  <a:cubicBezTo>
                    <a:pt x="96436" y="346880"/>
                    <a:pt x="68282" y="346699"/>
                    <a:pt x="40489" y="350489"/>
                  </a:cubicBezTo>
                  <a:cubicBezTo>
                    <a:pt x="16847" y="353738"/>
                    <a:pt x="3131" y="366732"/>
                    <a:pt x="424" y="386945"/>
                  </a:cubicBezTo>
                  <a:cubicBezTo>
                    <a:pt x="-2284" y="406977"/>
                    <a:pt x="8003" y="421776"/>
                    <a:pt x="30743" y="431883"/>
                  </a:cubicBezTo>
                  <a:cubicBezTo>
                    <a:pt x="63770" y="446501"/>
                    <a:pt x="99865" y="449389"/>
                    <a:pt x="132711" y="440365"/>
                  </a:cubicBezTo>
                  <a:cubicBezTo>
                    <a:pt x="168625" y="430439"/>
                    <a:pt x="205803" y="424844"/>
                    <a:pt x="240995" y="411309"/>
                  </a:cubicBezTo>
                  <a:cubicBezTo>
                    <a:pt x="274383" y="398675"/>
                    <a:pt x="303078" y="397412"/>
                    <a:pt x="345489" y="401924"/>
                  </a:cubicBezTo>
                  <a:cubicBezTo>
                    <a:pt x="361010" y="403549"/>
                    <a:pt x="376892" y="406075"/>
                    <a:pt x="392774" y="406617"/>
                  </a:cubicBezTo>
                  <a:close/>
                  <a:moveTo>
                    <a:pt x="253448" y="41157"/>
                  </a:moveTo>
                  <a:cubicBezTo>
                    <a:pt x="244785" y="27802"/>
                    <a:pt x="249838" y="18418"/>
                    <a:pt x="265359" y="14267"/>
                  </a:cubicBezTo>
                  <a:cubicBezTo>
                    <a:pt x="277992" y="11018"/>
                    <a:pt x="289182" y="14086"/>
                    <a:pt x="297664" y="23832"/>
                  </a:cubicBezTo>
                  <a:cubicBezTo>
                    <a:pt x="322389" y="52708"/>
                    <a:pt x="346392" y="82305"/>
                    <a:pt x="367688" y="121107"/>
                  </a:cubicBezTo>
                  <a:cubicBezTo>
                    <a:pt x="342060" y="114610"/>
                    <a:pt x="324194" y="107030"/>
                    <a:pt x="304161" y="107391"/>
                  </a:cubicBezTo>
                  <a:cubicBezTo>
                    <a:pt x="297664" y="107572"/>
                    <a:pt x="294235" y="101435"/>
                    <a:pt x="290986" y="96563"/>
                  </a:cubicBezTo>
                  <a:cubicBezTo>
                    <a:pt x="278534" y="78154"/>
                    <a:pt x="265540" y="59926"/>
                    <a:pt x="253448" y="41157"/>
                  </a:cubicBezTo>
                  <a:close/>
                  <a:moveTo>
                    <a:pt x="277451" y="125619"/>
                  </a:moveTo>
                  <a:cubicBezTo>
                    <a:pt x="318238" y="113347"/>
                    <a:pt x="401797" y="134101"/>
                    <a:pt x="401617" y="196726"/>
                  </a:cubicBezTo>
                  <a:cubicBezTo>
                    <a:pt x="405226" y="256643"/>
                    <a:pt x="376170" y="293640"/>
                    <a:pt x="325096" y="306273"/>
                  </a:cubicBezTo>
                  <a:cubicBezTo>
                    <a:pt x="296942" y="313131"/>
                    <a:pt x="270232" y="303205"/>
                    <a:pt x="249477" y="285338"/>
                  </a:cubicBezTo>
                  <a:cubicBezTo>
                    <a:pt x="193350" y="237693"/>
                    <a:pt x="228181" y="140598"/>
                    <a:pt x="277451" y="125619"/>
                  </a:cubicBezTo>
                  <a:close/>
                  <a:moveTo>
                    <a:pt x="218977" y="403549"/>
                  </a:moveTo>
                  <a:cubicBezTo>
                    <a:pt x="169167" y="422137"/>
                    <a:pt x="116107" y="432244"/>
                    <a:pt x="61604" y="425927"/>
                  </a:cubicBezTo>
                  <a:cubicBezTo>
                    <a:pt x="50235" y="424664"/>
                    <a:pt x="39586" y="422318"/>
                    <a:pt x="30202" y="415099"/>
                  </a:cubicBezTo>
                  <a:cubicBezTo>
                    <a:pt x="11433" y="400480"/>
                    <a:pt x="12154" y="382433"/>
                    <a:pt x="32909" y="370161"/>
                  </a:cubicBezTo>
                  <a:cubicBezTo>
                    <a:pt x="45362" y="362761"/>
                    <a:pt x="59438" y="361318"/>
                    <a:pt x="73515" y="360415"/>
                  </a:cubicBezTo>
                  <a:cubicBezTo>
                    <a:pt x="119897" y="357889"/>
                    <a:pt x="163933" y="345616"/>
                    <a:pt x="205983" y="326667"/>
                  </a:cubicBezTo>
                  <a:cubicBezTo>
                    <a:pt x="221504" y="319628"/>
                    <a:pt x="238107" y="316741"/>
                    <a:pt x="254170" y="311868"/>
                  </a:cubicBezTo>
                  <a:cubicBezTo>
                    <a:pt x="261750" y="309522"/>
                    <a:pt x="268788" y="311868"/>
                    <a:pt x="276007" y="314755"/>
                  </a:cubicBezTo>
                  <a:cubicBezTo>
                    <a:pt x="324735" y="333525"/>
                    <a:pt x="377974" y="312229"/>
                    <a:pt x="399993" y="264764"/>
                  </a:cubicBezTo>
                  <a:cubicBezTo>
                    <a:pt x="405768" y="252131"/>
                    <a:pt x="409919" y="238595"/>
                    <a:pt x="415513" y="223797"/>
                  </a:cubicBezTo>
                  <a:cubicBezTo>
                    <a:pt x="468031" y="261155"/>
                    <a:pt x="504126" y="258809"/>
                    <a:pt x="551951" y="218202"/>
                  </a:cubicBezTo>
                  <a:cubicBezTo>
                    <a:pt x="569999" y="202862"/>
                    <a:pt x="586422" y="186258"/>
                    <a:pt x="600679" y="167669"/>
                  </a:cubicBezTo>
                  <a:cubicBezTo>
                    <a:pt x="622155" y="139516"/>
                    <a:pt x="649768" y="121468"/>
                    <a:pt x="683697" y="113347"/>
                  </a:cubicBezTo>
                  <a:cubicBezTo>
                    <a:pt x="714558" y="105767"/>
                    <a:pt x="744697" y="94578"/>
                    <a:pt x="777002" y="94216"/>
                  </a:cubicBezTo>
                  <a:cubicBezTo>
                    <a:pt x="785484" y="94036"/>
                    <a:pt x="793786" y="94216"/>
                    <a:pt x="800824" y="100353"/>
                  </a:cubicBezTo>
                  <a:cubicBezTo>
                    <a:pt x="815984" y="113527"/>
                    <a:pt x="814721" y="129589"/>
                    <a:pt x="796854" y="138252"/>
                  </a:cubicBezTo>
                  <a:cubicBezTo>
                    <a:pt x="789454" y="141862"/>
                    <a:pt x="780792" y="143666"/>
                    <a:pt x="772671" y="145110"/>
                  </a:cubicBezTo>
                  <a:cubicBezTo>
                    <a:pt x="753360" y="148720"/>
                    <a:pt x="733869" y="151607"/>
                    <a:pt x="714378" y="155217"/>
                  </a:cubicBezTo>
                  <a:cubicBezTo>
                    <a:pt x="693262" y="159007"/>
                    <a:pt x="676117" y="168752"/>
                    <a:pt x="662762" y="186258"/>
                  </a:cubicBezTo>
                  <a:cubicBezTo>
                    <a:pt x="635691" y="221631"/>
                    <a:pt x="606635" y="255380"/>
                    <a:pt x="582993" y="296167"/>
                  </a:cubicBezTo>
                  <a:cubicBezTo>
                    <a:pt x="611508" y="301581"/>
                    <a:pt x="635511" y="291474"/>
                    <a:pt x="659333" y="282090"/>
                  </a:cubicBezTo>
                  <a:cubicBezTo>
                    <a:pt x="684960" y="271983"/>
                    <a:pt x="707339" y="255740"/>
                    <a:pt x="727191" y="237513"/>
                  </a:cubicBezTo>
                  <a:cubicBezTo>
                    <a:pt x="755887" y="211164"/>
                    <a:pt x="788733" y="207374"/>
                    <a:pt x="824106" y="212968"/>
                  </a:cubicBezTo>
                  <a:cubicBezTo>
                    <a:pt x="845221" y="216217"/>
                    <a:pt x="866878" y="219285"/>
                    <a:pt x="885286" y="232279"/>
                  </a:cubicBezTo>
                  <a:cubicBezTo>
                    <a:pt x="905499" y="246717"/>
                    <a:pt x="902070" y="281007"/>
                    <a:pt x="879150" y="291474"/>
                  </a:cubicBezTo>
                  <a:cubicBezTo>
                    <a:pt x="865615" y="297791"/>
                    <a:pt x="851538" y="296167"/>
                    <a:pt x="837822" y="292377"/>
                  </a:cubicBezTo>
                  <a:cubicBezTo>
                    <a:pt x="826091" y="289128"/>
                    <a:pt x="814180" y="285880"/>
                    <a:pt x="803171" y="281007"/>
                  </a:cubicBezTo>
                  <a:cubicBezTo>
                    <a:pt x="784943" y="273066"/>
                    <a:pt x="770144" y="277578"/>
                    <a:pt x="757691" y="291294"/>
                  </a:cubicBezTo>
                  <a:cubicBezTo>
                    <a:pt x="723762" y="329013"/>
                    <a:pt x="693262" y="353738"/>
                    <a:pt x="636774" y="377199"/>
                  </a:cubicBezTo>
                  <a:cubicBezTo>
                    <a:pt x="610425" y="388028"/>
                    <a:pt x="585158" y="394705"/>
                    <a:pt x="558268" y="395066"/>
                  </a:cubicBezTo>
                  <a:cubicBezTo>
                    <a:pt x="492937" y="395968"/>
                    <a:pt x="427425" y="397593"/>
                    <a:pt x="362273" y="388749"/>
                  </a:cubicBezTo>
                  <a:cubicBezTo>
                    <a:pt x="313545" y="382072"/>
                    <a:pt x="266442" y="385862"/>
                    <a:pt x="218977" y="403549"/>
                  </a:cubicBezTo>
                  <a:close/>
                </a:path>
              </a:pathLst>
            </a:custGeom>
            <a:solidFill>
              <a:srgbClr val="000000"/>
            </a:solidFill>
            <a:ln w="1804" cap="flat">
              <a:noFill/>
              <a:prstDash val="solid"/>
              <a:miter/>
            </a:ln>
          </p:spPr>
          <p:txBody>
            <a:bodyPr rtlCol="0" anchor="ctr"/>
            <a:lstStyle/>
            <a:p>
              <a:endParaRPr lang="en-US"/>
            </a:p>
          </p:txBody>
        </p:sp>
        <p:sp>
          <p:nvSpPr>
            <p:cNvPr id="19" name="Freeform 1095">
              <a:extLst>
                <a:ext uri="{FF2B5EF4-FFF2-40B4-BE49-F238E27FC236}">
                  <a16:creationId xmlns:a16="http://schemas.microsoft.com/office/drawing/2014/main" id="{5C3944EC-7158-6A6C-CEAC-94FCE9196E44}"/>
                </a:ext>
              </a:extLst>
            </p:cNvPr>
            <p:cNvSpPr/>
            <p:nvPr/>
          </p:nvSpPr>
          <p:spPr>
            <a:xfrm>
              <a:off x="5676144" y="3930264"/>
              <a:ext cx="570408" cy="774725"/>
            </a:xfrm>
            <a:custGeom>
              <a:avLst/>
              <a:gdLst>
                <a:gd name="connsiteX0" fmla="*/ 27866 w 570408"/>
                <a:gd name="connsiteY0" fmla="*/ 651782 h 774725"/>
                <a:gd name="connsiteX1" fmla="*/ 66487 w 570408"/>
                <a:gd name="connsiteY1" fmla="*/ 657738 h 774725"/>
                <a:gd name="connsiteX2" fmla="*/ 149686 w 570408"/>
                <a:gd name="connsiteY2" fmla="*/ 645827 h 774725"/>
                <a:gd name="connsiteX3" fmla="*/ 218807 w 570408"/>
                <a:gd name="connsiteY3" fmla="*/ 591504 h 774725"/>
                <a:gd name="connsiteX4" fmla="*/ 240283 w 570408"/>
                <a:gd name="connsiteY4" fmla="*/ 533572 h 774725"/>
                <a:gd name="connsiteX5" fmla="*/ 255984 w 570408"/>
                <a:gd name="connsiteY5" fmla="*/ 519134 h 774725"/>
                <a:gd name="connsiteX6" fmla="*/ 271505 w 570408"/>
                <a:gd name="connsiteY6" fmla="*/ 532669 h 774725"/>
                <a:gd name="connsiteX7" fmla="*/ 279988 w 570408"/>
                <a:gd name="connsiteY7" fmla="*/ 559379 h 774725"/>
                <a:gd name="connsiteX8" fmla="*/ 285943 w 570408"/>
                <a:gd name="connsiteY8" fmla="*/ 635178 h 774725"/>
                <a:gd name="connsiteX9" fmla="*/ 290094 w 570408"/>
                <a:gd name="connsiteY9" fmla="*/ 733537 h 774725"/>
                <a:gd name="connsiteX10" fmla="*/ 318970 w 570408"/>
                <a:gd name="connsiteY10" fmla="*/ 772158 h 774725"/>
                <a:gd name="connsiteX11" fmla="*/ 361381 w 570408"/>
                <a:gd name="connsiteY11" fmla="*/ 770353 h 774725"/>
                <a:gd name="connsiteX12" fmla="*/ 383579 w 570408"/>
                <a:gd name="connsiteY12" fmla="*/ 739131 h 774725"/>
                <a:gd name="connsiteX13" fmla="*/ 375458 w 570408"/>
                <a:gd name="connsiteY13" fmla="*/ 452358 h 774725"/>
                <a:gd name="connsiteX14" fmla="*/ 374556 w 570408"/>
                <a:gd name="connsiteY14" fmla="*/ 379267 h 774725"/>
                <a:gd name="connsiteX15" fmla="*/ 391520 w 570408"/>
                <a:gd name="connsiteY15" fmla="*/ 344977 h 774725"/>
                <a:gd name="connsiteX16" fmla="*/ 444579 w 570408"/>
                <a:gd name="connsiteY16" fmla="*/ 294625 h 774725"/>
                <a:gd name="connsiteX17" fmla="*/ 514242 w 570408"/>
                <a:gd name="connsiteY17" fmla="*/ 228932 h 774725"/>
                <a:gd name="connsiteX18" fmla="*/ 565858 w 570408"/>
                <a:gd name="connsiteY18" fmla="*/ 159089 h 774725"/>
                <a:gd name="connsiteX19" fmla="*/ 552142 w 570408"/>
                <a:gd name="connsiteY19" fmla="*/ 106751 h 774725"/>
                <a:gd name="connsiteX20" fmla="*/ 505399 w 570408"/>
                <a:gd name="connsiteY20" fmla="*/ 112346 h 774725"/>
                <a:gd name="connsiteX21" fmla="*/ 458837 w 570408"/>
                <a:gd name="connsiteY21" fmla="*/ 156923 h 774725"/>
                <a:gd name="connsiteX22" fmla="*/ 414982 w 570408"/>
                <a:gd name="connsiteY22" fmla="*/ 196266 h 774725"/>
                <a:gd name="connsiteX23" fmla="*/ 388452 w 570408"/>
                <a:gd name="connsiteY23" fmla="*/ 202402 h 774725"/>
                <a:gd name="connsiteX24" fmla="*/ 456491 w 570408"/>
                <a:gd name="connsiteY24" fmla="*/ 61994 h 774725"/>
                <a:gd name="connsiteX25" fmla="*/ 435556 w 570408"/>
                <a:gd name="connsiteY25" fmla="*/ 8754 h 774725"/>
                <a:gd name="connsiteX26" fmla="*/ 380511 w 570408"/>
                <a:gd name="connsiteY26" fmla="*/ 19402 h 774725"/>
                <a:gd name="connsiteX27" fmla="*/ 351094 w 570408"/>
                <a:gd name="connsiteY27" fmla="*/ 26802 h 774725"/>
                <a:gd name="connsiteX28" fmla="*/ 274032 w 570408"/>
                <a:gd name="connsiteY28" fmla="*/ 19222 h 774725"/>
                <a:gd name="connsiteX29" fmla="*/ 200760 w 570408"/>
                <a:gd name="connsiteY29" fmla="*/ 84373 h 774725"/>
                <a:gd name="connsiteX30" fmla="*/ 249307 w 570408"/>
                <a:gd name="connsiteY30" fmla="*/ 208178 h 774725"/>
                <a:gd name="connsiteX31" fmla="*/ 212851 w 570408"/>
                <a:gd name="connsiteY31" fmla="*/ 275314 h 774725"/>
                <a:gd name="connsiteX32" fmla="*/ 128209 w 570408"/>
                <a:gd name="connsiteY32" fmla="*/ 515886 h 774725"/>
                <a:gd name="connsiteX33" fmla="*/ 92295 w 570408"/>
                <a:gd name="connsiteY33" fmla="*/ 559379 h 774725"/>
                <a:gd name="connsiteX34" fmla="*/ 33099 w 570408"/>
                <a:gd name="connsiteY34" fmla="*/ 576885 h 774725"/>
                <a:gd name="connsiteX35" fmla="*/ 73 w 570408"/>
                <a:gd name="connsiteY35" fmla="*/ 612980 h 774725"/>
                <a:gd name="connsiteX36" fmla="*/ 27866 w 570408"/>
                <a:gd name="connsiteY36" fmla="*/ 651782 h 774725"/>
                <a:gd name="connsiteX37" fmla="*/ 392423 w 570408"/>
                <a:gd name="connsiteY37" fmla="*/ 26982 h 774725"/>
                <a:gd name="connsiteX38" fmla="*/ 427976 w 570408"/>
                <a:gd name="connsiteY38" fmla="*/ 21749 h 774725"/>
                <a:gd name="connsiteX39" fmla="*/ 439887 w 570408"/>
                <a:gd name="connsiteY39" fmla="*/ 57482 h 774725"/>
                <a:gd name="connsiteX40" fmla="*/ 408124 w 570408"/>
                <a:gd name="connsiteY40" fmla="*/ 115956 h 774725"/>
                <a:gd name="connsiteX41" fmla="*/ 389355 w 570408"/>
                <a:gd name="connsiteY41" fmla="*/ 58385 h 774725"/>
                <a:gd name="connsiteX42" fmla="*/ 392423 w 570408"/>
                <a:gd name="connsiteY42" fmla="*/ 26982 h 774725"/>
                <a:gd name="connsiteX43" fmla="*/ 224582 w 570408"/>
                <a:gd name="connsiteY43" fmla="*/ 160713 h 774725"/>
                <a:gd name="connsiteX44" fmla="*/ 237215 w 570408"/>
                <a:gd name="connsiteY44" fmla="*/ 57302 h 774725"/>
                <a:gd name="connsiteX45" fmla="*/ 355967 w 570408"/>
                <a:gd name="connsiteY45" fmla="*/ 45029 h 774725"/>
                <a:gd name="connsiteX46" fmla="*/ 394769 w 570408"/>
                <a:gd name="connsiteY46" fmla="*/ 111625 h 774725"/>
                <a:gd name="connsiteX47" fmla="*/ 305976 w 570408"/>
                <a:gd name="connsiteY47" fmla="*/ 208358 h 774725"/>
                <a:gd name="connsiteX48" fmla="*/ 224582 w 570408"/>
                <a:gd name="connsiteY48" fmla="*/ 160713 h 774725"/>
                <a:gd name="connsiteX49" fmla="*/ 32378 w 570408"/>
                <a:gd name="connsiteY49" fmla="*/ 593489 h 774725"/>
                <a:gd name="connsiteX50" fmla="*/ 67209 w 570408"/>
                <a:gd name="connsiteY50" fmla="*/ 582661 h 774725"/>
                <a:gd name="connsiteX51" fmla="*/ 96446 w 570408"/>
                <a:gd name="connsiteY51" fmla="*/ 572735 h 774725"/>
                <a:gd name="connsiteX52" fmla="*/ 146437 w 570408"/>
                <a:gd name="connsiteY52" fmla="*/ 505960 h 774725"/>
                <a:gd name="connsiteX53" fmla="*/ 180546 w 570408"/>
                <a:gd name="connsiteY53" fmla="*/ 387388 h 774725"/>
                <a:gd name="connsiteX54" fmla="*/ 231079 w 570408"/>
                <a:gd name="connsiteY54" fmla="*/ 271344 h 774725"/>
                <a:gd name="connsiteX55" fmla="*/ 238118 w 570408"/>
                <a:gd name="connsiteY55" fmla="*/ 256003 h 774725"/>
                <a:gd name="connsiteX56" fmla="*/ 260677 w 570408"/>
                <a:gd name="connsiteY56" fmla="*/ 213592 h 774725"/>
                <a:gd name="connsiteX57" fmla="*/ 337198 w 570408"/>
                <a:gd name="connsiteY57" fmla="*/ 224059 h 774725"/>
                <a:gd name="connsiteX58" fmla="*/ 370585 w 570408"/>
                <a:gd name="connsiteY58" fmla="*/ 221713 h 774725"/>
                <a:gd name="connsiteX59" fmla="*/ 427615 w 570408"/>
                <a:gd name="connsiteY59" fmla="*/ 206914 h 774725"/>
                <a:gd name="connsiteX60" fmla="*/ 499263 w 570408"/>
                <a:gd name="connsiteY60" fmla="*/ 139778 h 774725"/>
                <a:gd name="connsiteX61" fmla="*/ 516047 w 570408"/>
                <a:gd name="connsiteY61" fmla="*/ 124799 h 774725"/>
                <a:gd name="connsiteX62" fmla="*/ 544382 w 570408"/>
                <a:gd name="connsiteY62" fmla="*/ 121551 h 774725"/>
                <a:gd name="connsiteX63" fmla="*/ 551240 w 570408"/>
                <a:gd name="connsiteY63" fmla="*/ 152050 h 774725"/>
                <a:gd name="connsiteX64" fmla="*/ 522003 w 570408"/>
                <a:gd name="connsiteY64" fmla="*/ 196447 h 774725"/>
                <a:gd name="connsiteX65" fmla="*/ 398559 w 570408"/>
                <a:gd name="connsiteY65" fmla="*/ 315018 h 774725"/>
                <a:gd name="connsiteX66" fmla="*/ 357772 w 570408"/>
                <a:gd name="connsiteY66" fmla="*/ 400382 h 774725"/>
                <a:gd name="connsiteX67" fmla="*/ 366254 w 570408"/>
                <a:gd name="connsiteY67" fmla="*/ 602513 h 774725"/>
                <a:gd name="connsiteX68" fmla="*/ 366254 w 570408"/>
                <a:gd name="connsiteY68" fmla="*/ 731912 h 774725"/>
                <a:gd name="connsiteX69" fmla="*/ 342792 w 570408"/>
                <a:gd name="connsiteY69" fmla="*/ 758984 h 774725"/>
                <a:gd name="connsiteX70" fmla="*/ 302005 w 570408"/>
                <a:gd name="connsiteY70" fmla="*/ 717655 h 774725"/>
                <a:gd name="connsiteX71" fmla="*/ 293704 w 570408"/>
                <a:gd name="connsiteY71" fmla="*/ 566057 h 774725"/>
                <a:gd name="connsiteX72" fmla="*/ 279446 w 570408"/>
                <a:gd name="connsiteY72" fmla="*/ 517690 h 774725"/>
                <a:gd name="connsiteX73" fmla="*/ 255443 w 570408"/>
                <a:gd name="connsiteY73" fmla="*/ 501267 h 774725"/>
                <a:gd name="connsiteX74" fmla="*/ 229455 w 570408"/>
                <a:gd name="connsiteY74" fmla="*/ 519134 h 774725"/>
                <a:gd name="connsiteX75" fmla="*/ 205632 w 570408"/>
                <a:gd name="connsiteY75" fmla="*/ 585007 h 774725"/>
                <a:gd name="connsiteX76" fmla="*/ 154017 w 570408"/>
                <a:gd name="connsiteY76" fmla="*/ 627057 h 774725"/>
                <a:gd name="connsiteX77" fmla="*/ 74248 w 570408"/>
                <a:gd name="connsiteY77" fmla="*/ 642939 h 774725"/>
                <a:gd name="connsiteX78" fmla="*/ 32739 w 570408"/>
                <a:gd name="connsiteY78" fmla="*/ 638066 h 774725"/>
                <a:gd name="connsiteX79" fmla="*/ 16135 w 570408"/>
                <a:gd name="connsiteY79" fmla="*/ 617492 h 774725"/>
                <a:gd name="connsiteX80" fmla="*/ 32378 w 570408"/>
                <a:gd name="connsiteY80" fmla="*/ 593489 h 774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70408" h="774725">
                  <a:moveTo>
                    <a:pt x="27866" y="651782"/>
                  </a:moveTo>
                  <a:cubicBezTo>
                    <a:pt x="40499" y="656655"/>
                    <a:pt x="52952" y="657918"/>
                    <a:pt x="66487" y="657738"/>
                  </a:cubicBezTo>
                  <a:cubicBezTo>
                    <a:pt x="94821" y="657196"/>
                    <a:pt x="122073" y="650338"/>
                    <a:pt x="149686" y="645827"/>
                  </a:cubicBezTo>
                  <a:cubicBezTo>
                    <a:pt x="184336" y="640232"/>
                    <a:pt x="205272" y="622365"/>
                    <a:pt x="218807" y="591504"/>
                  </a:cubicBezTo>
                  <a:cubicBezTo>
                    <a:pt x="227109" y="572554"/>
                    <a:pt x="232884" y="552702"/>
                    <a:pt x="240283" y="533572"/>
                  </a:cubicBezTo>
                  <a:cubicBezTo>
                    <a:pt x="243171" y="526172"/>
                    <a:pt x="247502" y="519856"/>
                    <a:pt x="255984" y="519134"/>
                  </a:cubicBezTo>
                  <a:cubicBezTo>
                    <a:pt x="265369" y="518412"/>
                    <a:pt x="268437" y="525631"/>
                    <a:pt x="271505" y="532669"/>
                  </a:cubicBezTo>
                  <a:cubicBezTo>
                    <a:pt x="275295" y="541332"/>
                    <a:pt x="278905" y="549814"/>
                    <a:pt x="279988" y="559379"/>
                  </a:cubicBezTo>
                  <a:cubicBezTo>
                    <a:pt x="282875" y="584466"/>
                    <a:pt x="285582" y="609732"/>
                    <a:pt x="285943" y="635178"/>
                  </a:cubicBezTo>
                  <a:cubicBezTo>
                    <a:pt x="286485" y="668025"/>
                    <a:pt x="287928" y="700690"/>
                    <a:pt x="290094" y="733537"/>
                  </a:cubicBezTo>
                  <a:cubicBezTo>
                    <a:pt x="291718" y="757720"/>
                    <a:pt x="296772" y="765842"/>
                    <a:pt x="318970" y="772158"/>
                  </a:cubicBezTo>
                  <a:cubicBezTo>
                    <a:pt x="333949" y="776309"/>
                    <a:pt x="346221" y="775226"/>
                    <a:pt x="361381" y="770353"/>
                  </a:cubicBezTo>
                  <a:cubicBezTo>
                    <a:pt x="379609" y="764398"/>
                    <a:pt x="385023" y="758081"/>
                    <a:pt x="383579" y="739131"/>
                  </a:cubicBezTo>
                  <a:cubicBezTo>
                    <a:pt x="382136" y="722347"/>
                    <a:pt x="374917" y="531226"/>
                    <a:pt x="375458" y="452358"/>
                  </a:cubicBezTo>
                  <a:cubicBezTo>
                    <a:pt x="375639" y="427995"/>
                    <a:pt x="371848" y="403811"/>
                    <a:pt x="374556" y="379267"/>
                  </a:cubicBezTo>
                  <a:cubicBezTo>
                    <a:pt x="376180" y="365551"/>
                    <a:pt x="380150" y="353098"/>
                    <a:pt x="391520" y="344977"/>
                  </a:cubicBezTo>
                  <a:cubicBezTo>
                    <a:pt x="411553" y="330539"/>
                    <a:pt x="426532" y="311048"/>
                    <a:pt x="444579" y="294625"/>
                  </a:cubicBezTo>
                  <a:cubicBezTo>
                    <a:pt x="468041" y="272968"/>
                    <a:pt x="491863" y="251672"/>
                    <a:pt x="514242" y="228932"/>
                  </a:cubicBezTo>
                  <a:cubicBezTo>
                    <a:pt x="534816" y="208178"/>
                    <a:pt x="552683" y="185077"/>
                    <a:pt x="565858" y="159089"/>
                  </a:cubicBezTo>
                  <a:cubicBezTo>
                    <a:pt x="575423" y="140139"/>
                    <a:pt x="569467" y="119926"/>
                    <a:pt x="552142" y="106751"/>
                  </a:cubicBezTo>
                  <a:cubicBezTo>
                    <a:pt x="535358" y="93938"/>
                    <a:pt x="523086" y="94299"/>
                    <a:pt x="505399" y="112346"/>
                  </a:cubicBezTo>
                  <a:cubicBezTo>
                    <a:pt x="490239" y="127686"/>
                    <a:pt x="472734" y="140320"/>
                    <a:pt x="458837" y="156923"/>
                  </a:cubicBezTo>
                  <a:cubicBezTo>
                    <a:pt x="446204" y="171903"/>
                    <a:pt x="431225" y="184897"/>
                    <a:pt x="414982" y="196266"/>
                  </a:cubicBezTo>
                  <a:cubicBezTo>
                    <a:pt x="407222" y="201681"/>
                    <a:pt x="399822" y="207636"/>
                    <a:pt x="388452" y="202402"/>
                  </a:cubicBezTo>
                  <a:cubicBezTo>
                    <a:pt x="409387" y="153494"/>
                    <a:pt x="431225" y="106932"/>
                    <a:pt x="456491" y="61994"/>
                  </a:cubicBezTo>
                  <a:cubicBezTo>
                    <a:pt x="468041" y="41601"/>
                    <a:pt x="459017" y="21929"/>
                    <a:pt x="435556" y="8754"/>
                  </a:cubicBezTo>
                  <a:cubicBezTo>
                    <a:pt x="410109" y="-5503"/>
                    <a:pt x="395852" y="-2615"/>
                    <a:pt x="380511" y="19402"/>
                  </a:cubicBezTo>
                  <a:cubicBezTo>
                    <a:pt x="367878" y="37630"/>
                    <a:pt x="369864" y="39796"/>
                    <a:pt x="351094" y="26802"/>
                  </a:cubicBezTo>
                  <a:cubicBezTo>
                    <a:pt x="328174" y="10920"/>
                    <a:pt x="298035" y="14710"/>
                    <a:pt x="274032" y="19222"/>
                  </a:cubicBezTo>
                  <a:cubicBezTo>
                    <a:pt x="234328" y="26802"/>
                    <a:pt x="213393" y="47556"/>
                    <a:pt x="200760" y="84373"/>
                  </a:cubicBezTo>
                  <a:cubicBezTo>
                    <a:pt x="178381" y="156743"/>
                    <a:pt x="231260" y="190311"/>
                    <a:pt x="249307" y="208178"/>
                  </a:cubicBezTo>
                  <a:cubicBezTo>
                    <a:pt x="232704" y="228752"/>
                    <a:pt x="223138" y="252213"/>
                    <a:pt x="212851" y="275314"/>
                  </a:cubicBezTo>
                  <a:cubicBezTo>
                    <a:pt x="178381" y="353279"/>
                    <a:pt x="140481" y="430161"/>
                    <a:pt x="128209" y="515886"/>
                  </a:cubicBezTo>
                  <a:cubicBezTo>
                    <a:pt x="125141" y="537362"/>
                    <a:pt x="111966" y="551078"/>
                    <a:pt x="92295" y="559379"/>
                  </a:cubicBezTo>
                  <a:cubicBezTo>
                    <a:pt x="73165" y="567321"/>
                    <a:pt x="53493" y="573096"/>
                    <a:pt x="33099" y="576885"/>
                  </a:cubicBezTo>
                  <a:cubicBezTo>
                    <a:pt x="12345" y="580675"/>
                    <a:pt x="795" y="594211"/>
                    <a:pt x="73" y="612980"/>
                  </a:cubicBezTo>
                  <a:cubicBezTo>
                    <a:pt x="-830" y="633915"/>
                    <a:pt x="6570" y="643661"/>
                    <a:pt x="27866" y="651782"/>
                  </a:cubicBezTo>
                  <a:close/>
                  <a:moveTo>
                    <a:pt x="392423" y="26982"/>
                  </a:moveTo>
                  <a:cubicBezTo>
                    <a:pt x="402710" y="16154"/>
                    <a:pt x="415704" y="14169"/>
                    <a:pt x="427976" y="21749"/>
                  </a:cubicBezTo>
                  <a:cubicBezTo>
                    <a:pt x="442233" y="30411"/>
                    <a:pt x="447287" y="42864"/>
                    <a:pt x="439887" y="57482"/>
                  </a:cubicBezTo>
                  <a:cubicBezTo>
                    <a:pt x="431946" y="73003"/>
                    <a:pt x="422742" y="101698"/>
                    <a:pt x="408124" y="115956"/>
                  </a:cubicBezTo>
                  <a:cubicBezTo>
                    <a:pt x="410831" y="97367"/>
                    <a:pt x="399100" y="69754"/>
                    <a:pt x="389355" y="58385"/>
                  </a:cubicBezTo>
                  <a:cubicBezTo>
                    <a:pt x="378887" y="45932"/>
                    <a:pt x="379248" y="40878"/>
                    <a:pt x="392423" y="26982"/>
                  </a:cubicBezTo>
                  <a:close/>
                  <a:moveTo>
                    <a:pt x="224582" y="160713"/>
                  </a:moveTo>
                  <a:cubicBezTo>
                    <a:pt x="205452" y="128228"/>
                    <a:pt x="210144" y="81666"/>
                    <a:pt x="237215" y="57302"/>
                  </a:cubicBezTo>
                  <a:cubicBezTo>
                    <a:pt x="272769" y="25358"/>
                    <a:pt x="323662" y="21568"/>
                    <a:pt x="355967" y="45029"/>
                  </a:cubicBezTo>
                  <a:cubicBezTo>
                    <a:pt x="384662" y="65784"/>
                    <a:pt x="394769" y="92855"/>
                    <a:pt x="394769" y="111625"/>
                  </a:cubicBezTo>
                  <a:cubicBezTo>
                    <a:pt x="395671" y="185257"/>
                    <a:pt x="357050" y="211607"/>
                    <a:pt x="305976" y="208358"/>
                  </a:cubicBezTo>
                  <a:cubicBezTo>
                    <a:pt x="271686" y="206193"/>
                    <a:pt x="242990" y="191755"/>
                    <a:pt x="224582" y="160713"/>
                  </a:cubicBezTo>
                  <a:close/>
                  <a:moveTo>
                    <a:pt x="32378" y="593489"/>
                  </a:moveTo>
                  <a:cubicBezTo>
                    <a:pt x="43928" y="589518"/>
                    <a:pt x="55659" y="586270"/>
                    <a:pt x="67209" y="582661"/>
                  </a:cubicBezTo>
                  <a:cubicBezTo>
                    <a:pt x="76955" y="579592"/>
                    <a:pt x="86881" y="576524"/>
                    <a:pt x="96446" y="572735"/>
                  </a:cubicBezTo>
                  <a:cubicBezTo>
                    <a:pt x="126224" y="560462"/>
                    <a:pt x="144091" y="541332"/>
                    <a:pt x="146437" y="505960"/>
                  </a:cubicBezTo>
                  <a:cubicBezTo>
                    <a:pt x="149144" y="464631"/>
                    <a:pt x="164845" y="425649"/>
                    <a:pt x="180546" y="387388"/>
                  </a:cubicBezTo>
                  <a:cubicBezTo>
                    <a:pt x="196609" y="348406"/>
                    <a:pt x="214115" y="309965"/>
                    <a:pt x="231079" y="271344"/>
                  </a:cubicBezTo>
                  <a:cubicBezTo>
                    <a:pt x="233425" y="266110"/>
                    <a:pt x="235230" y="260876"/>
                    <a:pt x="238118" y="256003"/>
                  </a:cubicBezTo>
                  <a:cubicBezTo>
                    <a:pt x="245156" y="244092"/>
                    <a:pt x="251112" y="223338"/>
                    <a:pt x="260677" y="213592"/>
                  </a:cubicBezTo>
                  <a:cubicBezTo>
                    <a:pt x="270964" y="221533"/>
                    <a:pt x="324204" y="226045"/>
                    <a:pt x="337198" y="224059"/>
                  </a:cubicBezTo>
                  <a:cubicBezTo>
                    <a:pt x="348387" y="222435"/>
                    <a:pt x="359577" y="218465"/>
                    <a:pt x="370585" y="221713"/>
                  </a:cubicBezTo>
                  <a:cubicBezTo>
                    <a:pt x="392603" y="228210"/>
                    <a:pt x="411012" y="221172"/>
                    <a:pt x="427615" y="206914"/>
                  </a:cubicBezTo>
                  <a:cubicBezTo>
                    <a:pt x="452521" y="185619"/>
                    <a:pt x="476523" y="163240"/>
                    <a:pt x="499263" y="139778"/>
                  </a:cubicBezTo>
                  <a:cubicBezTo>
                    <a:pt x="504497" y="134364"/>
                    <a:pt x="510092" y="129311"/>
                    <a:pt x="516047" y="124799"/>
                  </a:cubicBezTo>
                  <a:cubicBezTo>
                    <a:pt x="524710" y="118302"/>
                    <a:pt x="534636" y="114332"/>
                    <a:pt x="544382" y="121551"/>
                  </a:cubicBezTo>
                  <a:cubicBezTo>
                    <a:pt x="555029" y="129311"/>
                    <a:pt x="556112" y="141041"/>
                    <a:pt x="551240" y="152050"/>
                  </a:cubicBezTo>
                  <a:cubicBezTo>
                    <a:pt x="544021" y="168293"/>
                    <a:pt x="533914" y="183092"/>
                    <a:pt x="522003" y="196447"/>
                  </a:cubicBezTo>
                  <a:cubicBezTo>
                    <a:pt x="484284" y="239580"/>
                    <a:pt x="442233" y="278563"/>
                    <a:pt x="398559" y="315018"/>
                  </a:cubicBezTo>
                  <a:cubicBezTo>
                    <a:pt x="370405" y="338480"/>
                    <a:pt x="355065" y="362483"/>
                    <a:pt x="357772" y="400382"/>
                  </a:cubicBezTo>
                  <a:cubicBezTo>
                    <a:pt x="362645" y="467699"/>
                    <a:pt x="365352" y="535196"/>
                    <a:pt x="366254" y="602513"/>
                  </a:cubicBezTo>
                  <a:cubicBezTo>
                    <a:pt x="366796" y="645646"/>
                    <a:pt x="366073" y="688779"/>
                    <a:pt x="366254" y="731912"/>
                  </a:cubicBezTo>
                  <a:cubicBezTo>
                    <a:pt x="366434" y="752847"/>
                    <a:pt x="359215" y="759886"/>
                    <a:pt x="342792" y="758984"/>
                  </a:cubicBezTo>
                  <a:cubicBezTo>
                    <a:pt x="312292" y="757540"/>
                    <a:pt x="304171" y="749057"/>
                    <a:pt x="302005" y="717655"/>
                  </a:cubicBezTo>
                  <a:cubicBezTo>
                    <a:pt x="298576" y="667122"/>
                    <a:pt x="299479" y="616409"/>
                    <a:pt x="293704" y="566057"/>
                  </a:cubicBezTo>
                  <a:cubicBezTo>
                    <a:pt x="291718" y="548912"/>
                    <a:pt x="286304" y="533211"/>
                    <a:pt x="279446" y="517690"/>
                  </a:cubicBezTo>
                  <a:cubicBezTo>
                    <a:pt x="274934" y="507403"/>
                    <a:pt x="266633" y="501267"/>
                    <a:pt x="255443" y="501267"/>
                  </a:cubicBezTo>
                  <a:cubicBezTo>
                    <a:pt x="243171" y="501267"/>
                    <a:pt x="234328" y="507223"/>
                    <a:pt x="229455" y="519134"/>
                  </a:cubicBezTo>
                  <a:cubicBezTo>
                    <a:pt x="220792" y="540791"/>
                    <a:pt x="215559" y="563711"/>
                    <a:pt x="205632" y="585007"/>
                  </a:cubicBezTo>
                  <a:cubicBezTo>
                    <a:pt x="194984" y="607927"/>
                    <a:pt x="180005" y="621824"/>
                    <a:pt x="154017" y="627057"/>
                  </a:cubicBezTo>
                  <a:cubicBezTo>
                    <a:pt x="127487" y="632471"/>
                    <a:pt x="101679" y="641134"/>
                    <a:pt x="74248" y="642939"/>
                  </a:cubicBezTo>
                  <a:cubicBezTo>
                    <a:pt x="59990" y="643841"/>
                    <a:pt x="46093" y="643480"/>
                    <a:pt x="32739" y="638066"/>
                  </a:cubicBezTo>
                  <a:cubicBezTo>
                    <a:pt x="23534" y="634276"/>
                    <a:pt x="15954" y="628140"/>
                    <a:pt x="16135" y="617492"/>
                  </a:cubicBezTo>
                  <a:cubicBezTo>
                    <a:pt x="16496" y="606844"/>
                    <a:pt x="21188" y="597460"/>
                    <a:pt x="32378" y="593489"/>
                  </a:cubicBezTo>
                  <a:close/>
                </a:path>
              </a:pathLst>
            </a:custGeom>
            <a:solidFill>
              <a:srgbClr val="000000"/>
            </a:solidFill>
            <a:ln w="1804" cap="flat">
              <a:noFill/>
              <a:prstDash val="solid"/>
              <a:miter/>
            </a:ln>
          </p:spPr>
          <p:txBody>
            <a:bodyPr rtlCol="0" anchor="ctr"/>
            <a:lstStyle/>
            <a:p>
              <a:endParaRPr lang="en-US"/>
            </a:p>
          </p:txBody>
        </p:sp>
        <p:sp>
          <p:nvSpPr>
            <p:cNvPr id="20" name="Freeform 1096">
              <a:extLst>
                <a:ext uri="{FF2B5EF4-FFF2-40B4-BE49-F238E27FC236}">
                  <a16:creationId xmlns:a16="http://schemas.microsoft.com/office/drawing/2014/main" id="{FAA0F371-C9B6-2610-10DF-15C7AD641ED7}"/>
                </a:ext>
              </a:extLst>
            </p:cNvPr>
            <p:cNvSpPr/>
            <p:nvPr/>
          </p:nvSpPr>
          <p:spPr>
            <a:xfrm>
              <a:off x="6367558" y="3958531"/>
              <a:ext cx="355928" cy="743556"/>
            </a:xfrm>
            <a:custGeom>
              <a:avLst/>
              <a:gdLst>
                <a:gd name="connsiteX0" fmla="*/ 172587 w 355928"/>
                <a:gd name="connsiteY0" fmla="*/ 711225 h 743556"/>
                <a:gd name="connsiteX1" fmla="*/ 188107 w 355928"/>
                <a:gd name="connsiteY1" fmla="*/ 622612 h 743556"/>
                <a:gd name="connsiteX2" fmla="*/ 198034 w 355928"/>
                <a:gd name="connsiteY2" fmla="*/ 513425 h 743556"/>
                <a:gd name="connsiteX3" fmla="*/ 217344 w 355928"/>
                <a:gd name="connsiteY3" fmla="*/ 483828 h 743556"/>
                <a:gd name="connsiteX4" fmla="*/ 238099 w 355928"/>
                <a:gd name="connsiteY4" fmla="*/ 489423 h 743556"/>
                <a:gd name="connsiteX5" fmla="*/ 254341 w 355928"/>
                <a:gd name="connsiteY5" fmla="*/ 545911 h 743556"/>
                <a:gd name="connsiteX6" fmla="*/ 271848 w 355928"/>
                <a:gd name="connsiteY6" fmla="*/ 705089 h 743556"/>
                <a:gd name="connsiteX7" fmla="*/ 325990 w 355928"/>
                <a:gd name="connsiteY7" fmla="*/ 741364 h 743556"/>
                <a:gd name="connsiteX8" fmla="*/ 351617 w 355928"/>
                <a:gd name="connsiteY8" fmla="*/ 708518 h 743556"/>
                <a:gd name="connsiteX9" fmla="*/ 353061 w 355928"/>
                <a:gd name="connsiteY9" fmla="*/ 607452 h 743556"/>
                <a:gd name="connsiteX10" fmla="*/ 332847 w 355928"/>
                <a:gd name="connsiteY10" fmla="*/ 439792 h 743556"/>
                <a:gd name="connsiteX11" fmla="*/ 293143 w 355928"/>
                <a:gd name="connsiteY11" fmla="*/ 252821 h 743556"/>
                <a:gd name="connsiteX12" fmla="*/ 291519 w 355928"/>
                <a:gd name="connsiteY12" fmla="*/ 201567 h 743556"/>
                <a:gd name="connsiteX13" fmla="*/ 294407 w 355928"/>
                <a:gd name="connsiteY13" fmla="*/ 162585 h 743556"/>
                <a:gd name="connsiteX14" fmla="*/ 277262 w 355928"/>
                <a:gd name="connsiteY14" fmla="*/ 62963 h 743556"/>
                <a:gd name="connsiteX15" fmla="*/ 216622 w 355928"/>
                <a:gd name="connsiteY15" fmla="*/ 1241 h 743556"/>
                <a:gd name="connsiteX16" fmla="*/ 178001 w 355928"/>
                <a:gd name="connsiteY16" fmla="*/ 39321 h 743556"/>
                <a:gd name="connsiteX17" fmla="*/ 161578 w 355928"/>
                <a:gd name="connsiteY17" fmla="*/ 66212 h 743556"/>
                <a:gd name="connsiteX18" fmla="*/ 94803 w 355928"/>
                <a:gd name="connsiteY18" fmla="*/ 116383 h 743556"/>
                <a:gd name="connsiteX19" fmla="*/ 89208 w 355928"/>
                <a:gd name="connsiteY19" fmla="*/ 122880 h 743556"/>
                <a:gd name="connsiteX20" fmla="*/ 74048 w 355928"/>
                <a:gd name="connsiteY20" fmla="*/ 30117 h 743556"/>
                <a:gd name="connsiteX21" fmla="*/ 41021 w 355928"/>
                <a:gd name="connsiteY21" fmla="*/ 7919 h 743556"/>
                <a:gd name="connsiteX22" fmla="*/ 5468 w 355928"/>
                <a:gd name="connsiteY22" fmla="*/ 32283 h 743556"/>
                <a:gd name="connsiteX23" fmla="*/ 235 w 355928"/>
                <a:gd name="connsiteY23" fmla="*/ 59715 h 743556"/>
                <a:gd name="connsiteX24" fmla="*/ 15575 w 355928"/>
                <a:gd name="connsiteY24" fmla="*/ 153380 h 743556"/>
                <a:gd name="connsiteX25" fmla="*/ 56181 w 355928"/>
                <a:gd name="connsiteY25" fmla="*/ 264191 h 743556"/>
                <a:gd name="connsiteX26" fmla="*/ 101841 w 355928"/>
                <a:gd name="connsiteY26" fmla="*/ 550964 h 743556"/>
                <a:gd name="connsiteX27" fmla="*/ 87945 w 355928"/>
                <a:gd name="connsiteY27" fmla="*/ 707976 h 743556"/>
                <a:gd name="connsiteX28" fmla="*/ 119527 w 355928"/>
                <a:gd name="connsiteY28" fmla="*/ 743529 h 743556"/>
                <a:gd name="connsiteX29" fmla="*/ 172587 w 355928"/>
                <a:gd name="connsiteY29" fmla="*/ 711225 h 743556"/>
                <a:gd name="connsiteX30" fmla="*/ 192078 w 355928"/>
                <a:gd name="connsiteY30" fmla="*/ 24522 h 743556"/>
                <a:gd name="connsiteX31" fmla="*/ 227631 w 355928"/>
                <a:gd name="connsiteY31" fmla="*/ 21093 h 743556"/>
                <a:gd name="connsiteX32" fmla="*/ 265170 w 355928"/>
                <a:gd name="connsiteY32" fmla="*/ 71445 h 743556"/>
                <a:gd name="connsiteX33" fmla="*/ 271125 w 355928"/>
                <a:gd name="connsiteY33" fmla="*/ 101945 h 743556"/>
                <a:gd name="connsiteX34" fmla="*/ 201824 w 355928"/>
                <a:gd name="connsiteY34" fmla="*/ 62422 h 743556"/>
                <a:gd name="connsiteX35" fmla="*/ 192078 w 355928"/>
                <a:gd name="connsiteY35" fmla="*/ 24522 h 743556"/>
                <a:gd name="connsiteX36" fmla="*/ 97690 w 355928"/>
                <a:gd name="connsiteY36" fmla="*/ 172691 h 743556"/>
                <a:gd name="connsiteX37" fmla="*/ 192439 w 355928"/>
                <a:gd name="connsiteY37" fmla="*/ 76860 h 743556"/>
                <a:gd name="connsiteX38" fmla="*/ 279608 w 355928"/>
                <a:gd name="connsiteY38" fmla="*/ 173232 h 743556"/>
                <a:gd name="connsiteX39" fmla="*/ 183776 w 355928"/>
                <a:gd name="connsiteY39" fmla="*/ 264191 h 743556"/>
                <a:gd name="connsiteX40" fmla="*/ 97690 w 355928"/>
                <a:gd name="connsiteY40" fmla="*/ 172691 h 743556"/>
                <a:gd name="connsiteX41" fmla="*/ 132341 w 355928"/>
                <a:gd name="connsiteY41" fmla="*/ 731438 h 743556"/>
                <a:gd name="connsiteX42" fmla="*/ 104729 w 355928"/>
                <a:gd name="connsiteY42" fmla="*/ 701118 h 743556"/>
                <a:gd name="connsiteX43" fmla="*/ 117181 w 355928"/>
                <a:gd name="connsiteY43" fmla="*/ 451523 h 743556"/>
                <a:gd name="connsiteX44" fmla="*/ 67190 w 355928"/>
                <a:gd name="connsiteY44" fmla="*/ 253002 h 743556"/>
                <a:gd name="connsiteX45" fmla="*/ 16838 w 355928"/>
                <a:gd name="connsiteY45" fmla="*/ 106818 h 743556"/>
                <a:gd name="connsiteX46" fmla="*/ 13589 w 355928"/>
                <a:gd name="connsiteY46" fmla="*/ 53759 h 743556"/>
                <a:gd name="connsiteX47" fmla="*/ 30915 w 355928"/>
                <a:gd name="connsiteY47" fmla="*/ 26146 h 743556"/>
                <a:gd name="connsiteX48" fmla="*/ 65205 w 355928"/>
                <a:gd name="connsiteY48" fmla="*/ 40765 h 743556"/>
                <a:gd name="connsiteX49" fmla="*/ 76755 w 355928"/>
                <a:gd name="connsiteY49" fmla="*/ 100321 h 743556"/>
                <a:gd name="connsiteX50" fmla="*/ 83794 w 355928"/>
                <a:gd name="connsiteY50" fmla="*/ 186588 h 743556"/>
                <a:gd name="connsiteX51" fmla="*/ 190454 w 355928"/>
                <a:gd name="connsiteY51" fmla="*/ 280253 h 743556"/>
                <a:gd name="connsiteX52" fmla="*/ 264989 w 355928"/>
                <a:gd name="connsiteY52" fmla="*/ 251919 h 743556"/>
                <a:gd name="connsiteX53" fmla="*/ 275998 w 355928"/>
                <a:gd name="connsiteY53" fmla="*/ 246866 h 743556"/>
                <a:gd name="connsiteX54" fmla="*/ 293324 w 355928"/>
                <a:gd name="connsiteY54" fmla="*/ 307505 h 743556"/>
                <a:gd name="connsiteX55" fmla="*/ 332306 w 355928"/>
                <a:gd name="connsiteY55" fmla="*/ 568831 h 743556"/>
                <a:gd name="connsiteX56" fmla="*/ 340066 w 355928"/>
                <a:gd name="connsiteY56" fmla="*/ 675311 h 743556"/>
                <a:gd name="connsiteX57" fmla="*/ 338984 w 355928"/>
                <a:gd name="connsiteY57" fmla="*/ 694982 h 743556"/>
                <a:gd name="connsiteX58" fmla="*/ 316785 w 355928"/>
                <a:gd name="connsiteY58" fmla="*/ 726204 h 743556"/>
                <a:gd name="connsiteX59" fmla="*/ 287368 w 355928"/>
                <a:gd name="connsiteY59" fmla="*/ 698411 h 743556"/>
                <a:gd name="connsiteX60" fmla="*/ 277081 w 355928"/>
                <a:gd name="connsiteY60" fmla="*/ 609076 h 743556"/>
                <a:gd name="connsiteX61" fmla="*/ 261380 w 355928"/>
                <a:gd name="connsiteY61" fmla="*/ 503499 h 743556"/>
                <a:gd name="connsiteX62" fmla="*/ 258312 w 355928"/>
                <a:gd name="connsiteY62" fmla="*/ 492671 h 743556"/>
                <a:gd name="connsiteX63" fmla="*/ 227812 w 355928"/>
                <a:gd name="connsiteY63" fmla="*/ 461088 h 743556"/>
                <a:gd name="connsiteX64" fmla="*/ 189551 w 355928"/>
                <a:gd name="connsiteY64" fmla="*/ 489423 h 743556"/>
                <a:gd name="connsiteX65" fmla="*/ 177640 w 355928"/>
                <a:gd name="connsiteY65" fmla="*/ 572441 h 743556"/>
                <a:gd name="connsiteX66" fmla="*/ 163924 w 355928"/>
                <a:gd name="connsiteY66" fmla="*/ 698050 h 743556"/>
                <a:gd name="connsiteX67" fmla="*/ 132341 w 355928"/>
                <a:gd name="connsiteY67" fmla="*/ 731438 h 743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55928" h="743556">
                  <a:moveTo>
                    <a:pt x="172587" y="711225"/>
                  </a:moveTo>
                  <a:cubicBezTo>
                    <a:pt x="179264" y="681988"/>
                    <a:pt x="185039" y="652571"/>
                    <a:pt x="188107" y="622612"/>
                  </a:cubicBezTo>
                  <a:cubicBezTo>
                    <a:pt x="191898" y="586337"/>
                    <a:pt x="189010" y="549340"/>
                    <a:pt x="198034" y="513425"/>
                  </a:cubicBezTo>
                  <a:cubicBezTo>
                    <a:pt x="201282" y="500792"/>
                    <a:pt x="206335" y="490686"/>
                    <a:pt x="217344" y="483828"/>
                  </a:cubicBezTo>
                  <a:cubicBezTo>
                    <a:pt x="226007" y="478594"/>
                    <a:pt x="232865" y="479316"/>
                    <a:pt x="238099" y="489423"/>
                  </a:cubicBezTo>
                  <a:cubicBezTo>
                    <a:pt x="247303" y="507289"/>
                    <a:pt x="251273" y="526600"/>
                    <a:pt x="254341" y="545911"/>
                  </a:cubicBezTo>
                  <a:cubicBezTo>
                    <a:pt x="262643" y="598609"/>
                    <a:pt x="267155" y="651849"/>
                    <a:pt x="271848" y="705089"/>
                  </a:cubicBezTo>
                  <a:cubicBezTo>
                    <a:pt x="274374" y="733603"/>
                    <a:pt x="282134" y="743710"/>
                    <a:pt x="325990" y="741364"/>
                  </a:cubicBezTo>
                  <a:cubicBezTo>
                    <a:pt x="337359" y="741724"/>
                    <a:pt x="348007" y="729453"/>
                    <a:pt x="351617" y="708518"/>
                  </a:cubicBezTo>
                  <a:cubicBezTo>
                    <a:pt x="357573" y="674949"/>
                    <a:pt x="356670" y="641021"/>
                    <a:pt x="353061" y="607452"/>
                  </a:cubicBezTo>
                  <a:cubicBezTo>
                    <a:pt x="346924" y="551505"/>
                    <a:pt x="340428" y="495559"/>
                    <a:pt x="332847" y="439792"/>
                  </a:cubicBezTo>
                  <a:cubicBezTo>
                    <a:pt x="324185" y="376446"/>
                    <a:pt x="313176" y="313641"/>
                    <a:pt x="293143" y="252821"/>
                  </a:cubicBezTo>
                  <a:cubicBezTo>
                    <a:pt x="287368" y="235316"/>
                    <a:pt x="283578" y="219434"/>
                    <a:pt x="291519" y="201567"/>
                  </a:cubicBezTo>
                  <a:cubicBezTo>
                    <a:pt x="296753" y="189475"/>
                    <a:pt x="296211" y="175398"/>
                    <a:pt x="294407" y="162585"/>
                  </a:cubicBezTo>
                  <a:cubicBezTo>
                    <a:pt x="289714" y="129197"/>
                    <a:pt x="286285" y="95268"/>
                    <a:pt x="277262" y="62963"/>
                  </a:cubicBezTo>
                  <a:cubicBezTo>
                    <a:pt x="268960" y="33004"/>
                    <a:pt x="247844" y="10987"/>
                    <a:pt x="216622" y="1241"/>
                  </a:cubicBezTo>
                  <a:cubicBezTo>
                    <a:pt x="200560" y="-3812"/>
                    <a:pt x="170962" y="6114"/>
                    <a:pt x="178001" y="39321"/>
                  </a:cubicBezTo>
                  <a:cubicBezTo>
                    <a:pt x="181972" y="57549"/>
                    <a:pt x="181611" y="62963"/>
                    <a:pt x="161578" y="66212"/>
                  </a:cubicBezTo>
                  <a:cubicBezTo>
                    <a:pt x="129995" y="71445"/>
                    <a:pt x="109060" y="88951"/>
                    <a:pt x="94803" y="116383"/>
                  </a:cubicBezTo>
                  <a:cubicBezTo>
                    <a:pt x="93900" y="118008"/>
                    <a:pt x="92456" y="119090"/>
                    <a:pt x="89208" y="122880"/>
                  </a:cubicBezTo>
                  <a:cubicBezTo>
                    <a:pt x="93539" y="106096"/>
                    <a:pt x="83433" y="46360"/>
                    <a:pt x="74048" y="30117"/>
                  </a:cubicBezTo>
                  <a:cubicBezTo>
                    <a:pt x="66649" y="17303"/>
                    <a:pt x="56903" y="6475"/>
                    <a:pt x="41021" y="7919"/>
                  </a:cubicBezTo>
                  <a:cubicBezTo>
                    <a:pt x="25320" y="9182"/>
                    <a:pt x="13048" y="17845"/>
                    <a:pt x="5468" y="32283"/>
                  </a:cubicBezTo>
                  <a:cubicBezTo>
                    <a:pt x="956" y="40946"/>
                    <a:pt x="595" y="50330"/>
                    <a:pt x="235" y="59715"/>
                  </a:cubicBezTo>
                  <a:cubicBezTo>
                    <a:pt x="-1209" y="92019"/>
                    <a:pt x="4024" y="123061"/>
                    <a:pt x="15575" y="153380"/>
                  </a:cubicBezTo>
                  <a:cubicBezTo>
                    <a:pt x="29651" y="190197"/>
                    <a:pt x="42826" y="227194"/>
                    <a:pt x="56181" y="264191"/>
                  </a:cubicBezTo>
                  <a:cubicBezTo>
                    <a:pt x="89388" y="356955"/>
                    <a:pt x="110684" y="451523"/>
                    <a:pt x="101841" y="550964"/>
                  </a:cubicBezTo>
                  <a:cubicBezTo>
                    <a:pt x="97149" y="603301"/>
                    <a:pt x="92817" y="655639"/>
                    <a:pt x="87945" y="707976"/>
                  </a:cubicBezTo>
                  <a:cubicBezTo>
                    <a:pt x="85960" y="730355"/>
                    <a:pt x="97690" y="744251"/>
                    <a:pt x="119527" y="743529"/>
                  </a:cubicBezTo>
                  <a:cubicBezTo>
                    <a:pt x="156344" y="743529"/>
                    <a:pt x="168616" y="728730"/>
                    <a:pt x="172587" y="711225"/>
                  </a:cubicBezTo>
                  <a:close/>
                  <a:moveTo>
                    <a:pt x="192078" y="24522"/>
                  </a:moveTo>
                  <a:cubicBezTo>
                    <a:pt x="197492" y="15499"/>
                    <a:pt x="216442" y="12791"/>
                    <a:pt x="227631" y="21093"/>
                  </a:cubicBezTo>
                  <a:cubicBezTo>
                    <a:pt x="244957" y="33907"/>
                    <a:pt x="260478" y="48886"/>
                    <a:pt x="265170" y="71445"/>
                  </a:cubicBezTo>
                  <a:cubicBezTo>
                    <a:pt x="266794" y="79567"/>
                    <a:pt x="268238" y="87688"/>
                    <a:pt x="271125" y="101945"/>
                  </a:cubicBezTo>
                  <a:cubicBezTo>
                    <a:pt x="249288" y="76679"/>
                    <a:pt x="231060" y="67836"/>
                    <a:pt x="201824" y="62422"/>
                  </a:cubicBezTo>
                  <a:cubicBezTo>
                    <a:pt x="194244" y="60978"/>
                    <a:pt x="188288" y="30839"/>
                    <a:pt x="192078" y="24522"/>
                  </a:cubicBezTo>
                  <a:close/>
                  <a:moveTo>
                    <a:pt x="97690" y="172691"/>
                  </a:moveTo>
                  <a:cubicBezTo>
                    <a:pt x="97149" y="112052"/>
                    <a:pt x="138477" y="78123"/>
                    <a:pt x="192439" y="76860"/>
                  </a:cubicBezTo>
                  <a:cubicBezTo>
                    <a:pt x="239903" y="75777"/>
                    <a:pt x="280330" y="124144"/>
                    <a:pt x="279608" y="173232"/>
                  </a:cubicBezTo>
                  <a:cubicBezTo>
                    <a:pt x="278886" y="230082"/>
                    <a:pt x="237558" y="265094"/>
                    <a:pt x="183776" y="264191"/>
                  </a:cubicBezTo>
                  <a:cubicBezTo>
                    <a:pt x="142267" y="263650"/>
                    <a:pt x="91374" y="223946"/>
                    <a:pt x="97690" y="172691"/>
                  </a:cubicBezTo>
                  <a:close/>
                  <a:moveTo>
                    <a:pt x="132341" y="731438"/>
                  </a:moveTo>
                  <a:cubicBezTo>
                    <a:pt x="110865" y="732521"/>
                    <a:pt x="101661" y="722234"/>
                    <a:pt x="104729" y="701118"/>
                  </a:cubicBezTo>
                  <a:cubicBezTo>
                    <a:pt x="109241" y="669535"/>
                    <a:pt x="122054" y="503499"/>
                    <a:pt x="117181" y="451523"/>
                  </a:cubicBezTo>
                  <a:cubicBezTo>
                    <a:pt x="110684" y="382582"/>
                    <a:pt x="91735" y="317250"/>
                    <a:pt x="67190" y="253002"/>
                  </a:cubicBezTo>
                  <a:cubicBezTo>
                    <a:pt x="48782" y="204815"/>
                    <a:pt x="30554" y="156629"/>
                    <a:pt x="16838" y="106818"/>
                  </a:cubicBezTo>
                  <a:cubicBezTo>
                    <a:pt x="11965" y="89312"/>
                    <a:pt x="11063" y="71626"/>
                    <a:pt x="13589" y="53759"/>
                  </a:cubicBezTo>
                  <a:cubicBezTo>
                    <a:pt x="15214" y="42209"/>
                    <a:pt x="20267" y="32102"/>
                    <a:pt x="30915" y="26146"/>
                  </a:cubicBezTo>
                  <a:cubicBezTo>
                    <a:pt x="42646" y="19469"/>
                    <a:pt x="61054" y="27951"/>
                    <a:pt x="65205" y="40765"/>
                  </a:cubicBezTo>
                  <a:cubicBezTo>
                    <a:pt x="70800" y="57368"/>
                    <a:pt x="75131" y="89132"/>
                    <a:pt x="76755" y="100321"/>
                  </a:cubicBezTo>
                  <a:cubicBezTo>
                    <a:pt x="80184" y="122520"/>
                    <a:pt x="83072" y="163848"/>
                    <a:pt x="83794" y="186588"/>
                  </a:cubicBezTo>
                  <a:cubicBezTo>
                    <a:pt x="86140" y="252280"/>
                    <a:pt x="146418" y="281156"/>
                    <a:pt x="190454" y="280253"/>
                  </a:cubicBezTo>
                  <a:cubicBezTo>
                    <a:pt x="218246" y="279712"/>
                    <a:pt x="244235" y="272132"/>
                    <a:pt x="264989" y="251919"/>
                  </a:cubicBezTo>
                  <a:cubicBezTo>
                    <a:pt x="267697" y="249393"/>
                    <a:pt x="270404" y="246686"/>
                    <a:pt x="275998" y="246866"/>
                  </a:cubicBezTo>
                  <a:cubicBezTo>
                    <a:pt x="285744" y="265455"/>
                    <a:pt x="289173" y="286931"/>
                    <a:pt x="293324" y="307505"/>
                  </a:cubicBezTo>
                  <a:cubicBezTo>
                    <a:pt x="310830" y="393952"/>
                    <a:pt x="324004" y="481121"/>
                    <a:pt x="332306" y="568831"/>
                  </a:cubicBezTo>
                  <a:cubicBezTo>
                    <a:pt x="335735" y="604384"/>
                    <a:pt x="342232" y="639577"/>
                    <a:pt x="340066" y="675311"/>
                  </a:cubicBezTo>
                  <a:cubicBezTo>
                    <a:pt x="339705" y="681807"/>
                    <a:pt x="339705" y="688485"/>
                    <a:pt x="338984" y="694982"/>
                  </a:cubicBezTo>
                  <a:cubicBezTo>
                    <a:pt x="336637" y="716278"/>
                    <a:pt x="329960" y="725302"/>
                    <a:pt x="316785" y="726204"/>
                  </a:cubicBezTo>
                  <a:cubicBezTo>
                    <a:pt x="302167" y="727287"/>
                    <a:pt x="291519" y="717722"/>
                    <a:pt x="287368" y="698411"/>
                  </a:cubicBezTo>
                  <a:cubicBezTo>
                    <a:pt x="280871" y="668994"/>
                    <a:pt x="279427" y="639035"/>
                    <a:pt x="277081" y="609076"/>
                  </a:cubicBezTo>
                  <a:cubicBezTo>
                    <a:pt x="274193" y="573523"/>
                    <a:pt x="270945" y="537970"/>
                    <a:pt x="261380" y="503499"/>
                  </a:cubicBezTo>
                  <a:cubicBezTo>
                    <a:pt x="260478" y="499890"/>
                    <a:pt x="259395" y="496280"/>
                    <a:pt x="258312" y="492671"/>
                  </a:cubicBezTo>
                  <a:cubicBezTo>
                    <a:pt x="253259" y="477150"/>
                    <a:pt x="247844" y="461088"/>
                    <a:pt x="227812" y="461088"/>
                  </a:cubicBezTo>
                  <a:cubicBezTo>
                    <a:pt x="208682" y="461088"/>
                    <a:pt x="196229" y="472638"/>
                    <a:pt x="189551" y="489423"/>
                  </a:cubicBezTo>
                  <a:cubicBezTo>
                    <a:pt x="178904" y="515952"/>
                    <a:pt x="178723" y="544286"/>
                    <a:pt x="177640" y="572441"/>
                  </a:cubicBezTo>
                  <a:cubicBezTo>
                    <a:pt x="175835" y="614671"/>
                    <a:pt x="173850" y="656722"/>
                    <a:pt x="163924" y="698050"/>
                  </a:cubicBezTo>
                  <a:cubicBezTo>
                    <a:pt x="157788" y="723136"/>
                    <a:pt x="142809" y="730896"/>
                    <a:pt x="132341" y="731438"/>
                  </a:cubicBezTo>
                  <a:close/>
                </a:path>
              </a:pathLst>
            </a:custGeom>
            <a:solidFill>
              <a:srgbClr val="000000"/>
            </a:solidFill>
            <a:ln w="1804" cap="flat">
              <a:noFill/>
              <a:prstDash val="solid"/>
              <a:miter/>
            </a:ln>
          </p:spPr>
          <p:txBody>
            <a:bodyPr rtlCol="0" anchor="ctr"/>
            <a:lstStyle/>
            <a:p>
              <a:endParaRPr lang="en-US"/>
            </a:p>
          </p:txBody>
        </p:sp>
        <p:sp>
          <p:nvSpPr>
            <p:cNvPr id="21" name="Freeform 1097">
              <a:extLst>
                <a:ext uri="{FF2B5EF4-FFF2-40B4-BE49-F238E27FC236}">
                  <a16:creationId xmlns:a16="http://schemas.microsoft.com/office/drawing/2014/main" id="{343F7262-BD89-0AB7-6159-11B9317CFF12}"/>
                </a:ext>
              </a:extLst>
            </p:cNvPr>
            <p:cNvSpPr/>
            <p:nvPr/>
          </p:nvSpPr>
          <p:spPr>
            <a:xfrm>
              <a:off x="6720417" y="3910844"/>
              <a:ext cx="375050" cy="781619"/>
            </a:xfrm>
            <a:custGeom>
              <a:avLst/>
              <a:gdLst>
                <a:gd name="connsiteX0" fmla="*/ 207746 w 375050"/>
                <a:gd name="connsiteY0" fmla="*/ 36475 h 781619"/>
                <a:gd name="connsiteX1" fmla="*/ 196918 w 375050"/>
                <a:gd name="connsiteY1" fmla="*/ 60118 h 781619"/>
                <a:gd name="connsiteX2" fmla="*/ 143497 w 375050"/>
                <a:gd name="connsiteY2" fmla="*/ 100002 h 781619"/>
                <a:gd name="connsiteX3" fmla="*/ 127074 w 375050"/>
                <a:gd name="connsiteY3" fmla="*/ 121479 h 781619"/>
                <a:gd name="connsiteX4" fmla="*/ 113538 w 375050"/>
                <a:gd name="connsiteY4" fmla="*/ 102529 h 781619"/>
                <a:gd name="connsiteX5" fmla="*/ 85746 w 375050"/>
                <a:gd name="connsiteY5" fmla="*/ 57050 h 781619"/>
                <a:gd name="connsiteX6" fmla="*/ 23482 w 375050"/>
                <a:gd name="connsiteY6" fmla="*/ 43694 h 781619"/>
                <a:gd name="connsiteX7" fmla="*/ 4713 w 375050"/>
                <a:gd name="connsiteY7" fmla="*/ 101807 h 781619"/>
                <a:gd name="connsiteX8" fmla="*/ 42793 w 375050"/>
                <a:gd name="connsiteY8" fmla="*/ 173635 h 781619"/>
                <a:gd name="connsiteX9" fmla="*/ 109749 w 375050"/>
                <a:gd name="connsiteY9" fmla="*/ 284085 h 781619"/>
                <a:gd name="connsiteX10" fmla="*/ 157394 w 375050"/>
                <a:gd name="connsiteY10" fmla="*/ 403739 h 781619"/>
                <a:gd name="connsiteX11" fmla="*/ 146204 w 375050"/>
                <a:gd name="connsiteY11" fmla="*/ 453189 h 781619"/>
                <a:gd name="connsiteX12" fmla="*/ 95311 w 375050"/>
                <a:gd name="connsiteY12" fmla="*/ 499571 h 781619"/>
                <a:gd name="connsiteX13" fmla="*/ 78527 w 375050"/>
                <a:gd name="connsiteY13" fmla="*/ 544509 h 781619"/>
                <a:gd name="connsiteX14" fmla="*/ 85204 w 375050"/>
                <a:gd name="connsiteY14" fmla="*/ 571761 h 781619"/>
                <a:gd name="connsiteX15" fmla="*/ 141873 w 375050"/>
                <a:gd name="connsiteY15" fmla="*/ 693400 h 781619"/>
                <a:gd name="connsiteX16" fmla="*/ 183201 w 375050"/>
                <a:gd name="connsiteY16" fmla="*/ 718486 h 781619"/>
                <a:gd name="connsiteX17" fmla="*/ 213701 w 375050"/>
                <a:gd name="connsiteY17" fmla="*/ 691595 h 781619"/>
                <a:gd name="connsiteX18" fmla="*/ 209912 w 375050"/>
                <a:gd name="connsiteY18" fmla="*/ 663802 h 781619"/>
                <a:gd name="connsiteX19" fmla="*/ 185006 w 375050"/>
                <a:gd name="connsiteY19" fmla="*/ 595222 h 781619"/>
                <a:gd name="connsiteX20" fmla="*/ 194030 w 375050"/>
                <a:gd name="connsiteY20" fmla="*/ 543426 h 781619"/>
                <a:gd name="connsiteX21" fmla="*/ 264415 w 375050"/>
                <a:gd name="connsiteY21" fmla="*/ 490547 h 781619"/>
                <a:gd name="connsiteX22" fmla="*/ 272175 w 375050"/>
                <a:gd name="connsiteY22" fmla="*/ 518340 h 781619"/>
                <a:gd name="connsiteX23" fmla="*/ 280657 w 375050"/>
                <a:gd name="connsiteY23" fmla="*/ 732021 h 781619"/>
                <a:gd name="connsiteX24" fmla="*/ 337867 w 375050"/>
                <a:gd name="connsiteY24" fmla="*/ 778222 h 781619"/>
                <a:gd name="connsiteX25" fmla="*/ 360787 w 375050"/>
                <a:gd name="connsiteY25" fmla="*/ 754761 h 781619"/>
                <a:gd name="connsiteX26" fmla="*/ 364217 w 375050"/>
                <a:gd name="connsiteY26" fmla="*/ 726968 h 781619"/>
                <a:gd name="connsiteX27" fmla="*/ 372338 w 375050"/>
                <a:gd name="connsiteY27" fmla="*/ 600636 h 781619"/>
                <a:gd name="connsiteX28" fmla="*/ 364036 w 375050"/>
                <a:gd name="connsiteY28" fmla="*/ 364757 h 781619"/>
                <a:gd name="connsiteX29" fmla="*/ 329024 w 375050"/>
                <a:gd name="connsiteY29" fmla="*/ 201248 h 781619"/>
                <a:gd name="connsiteX30" fmla="*/ 327580 w 375050"/>
                <a:gd name="connsiteY30" fmla="*/ 175440 h 781619"/>
                <a:gd name="connsiteX31" fmla="*/ 284447 w 375050"/>
                <a:gd name="connsiteY31" fmla="*/ 25828 h 781619"/>
                <a:gd name="connsiteX32" fmla="*/ 226334 w 375050"/>
                <a:gd name="connsiteY32" fmla="*/ 200 h 781619"/>
                <a:gd name="connsiteX33" fmla="*/ 207746 w 375050"/>
                <a:gd name="connsiteY33" fmla="*/ 36475 h 781619"/>
                <a:gd name="connsiteX34" fmla="*/ 360607 w 375050"/>
                <a:gd name="connsiteY34" fmla="*/ 455355 h 781619"/>
                <a:gd name="connsiteX35" fmla="*/ 351223 w 375050"/>
                <a:gd name="connsiteY35" fmla="*/ 730577 h 781619"/>
                <a:gd name="connsiteX36" fmla="*/ 325054 w 375050"/>
                <a:gd name="connsiteY36" fmla="*/ 768477 h 781619"/>
                <a:gd name="connsiteX37" fmla="*/ 297261 w 375050"/>
                <a:gd name="connsiteY37" fmla="*/ 750610 h 781619"/>
                <a:gd name="connsiteX38" fmla="*/ 294193 w 375050"/>
                <a:gd name="connsiteY38" fmla="*/ 705672 h 781619"/>
                <a:gd name="connsiteX39" fmla="*/ 286613 w 375050"/>
                <a:gd name="connsiteY39" fmla="*/ 508775 h 781619"/>
                <a:gd name="connsiteX40" fmla="*/ 244923 w 375050"/>
                <a:gd name="connsiteY40" fmla="*/ 482245 h 781619"/>
                <a:gd name="connsiteX41" fmla="*/ 168944 w 375050"/>
                <a:gd name="connsiteY41" fmla="*/ 547577 h 781619"/>
                <a:gd name="connsiteX42" fmla="*/ 165696 w 375050"/>
                <a:gd name="connsiteY42" fmla="*/ 587462 h 781619"/>
                <a:gd name="connsiteX43" fmla="*/ 198542 w 375050"/>
                <a:gd name="connsiteY43" fmla="*/ 674270 h 781619"/>
                <a:gd name="connsiteX44" fmla="*/ 183562 w 375050"/>
                <a:gd name="connsiteY44" fmla="*/ 701160 h 781619"/>
                <a:gd name="connsiteX45" fmla="*/ 166237 w 375050"/>
                <a:gd name="connsiteY45" fmla="*/ 693760 h 781619"/>
                <a:gd name="connsiteX46" fmla="*/ 148009 w 375050"/>
                <a:gd name="connsiteY46" fmla="*/ 669036 h 781619"/>
                <a:gd name="connsiteX47" fmla="*/ 96755 w 375050"/>
                <a:gd name="connsiteY47" fmla="*/ 554074 h 781619"/>
                <a:gd name="connsiteX48" fmla="*/ 115163 w 375050"/>
                <a:gd name="connsiteY48" fmla="*/ 500113 h 781619"/>
                <a:gd name="connsiteX49" fmla="*/ 162447 w 375050"/>
                <a:gd name="connsiteY49" fmla="*/ 456077 h 781619"/>
                <a:gd name="connsiteX50" fmla="*/ 172914 w 375050"/>
                <a:gd name="connsiteY50" fmla="*/ 395257 h 781619"/>
                <a:gd name="connsiteX51" fmla="*/ 105056 w 375050"/>
                <a:gd name="connsiteY51" fmla="*/ 247449 h 781619"/>
                <a:gd name="connsiteX52" fmla="*/ 28896 w 375050"/>
                <a:gd name="connsiteY52" fmla="*/ 119493 h 781619"/>
                <a:gd name="connsiteX53" fmla="*/ 16805 w 375050"/>
                <a:gd name="connsiteY53" fmla="*/ 90978 h 781619"/>
                <a:gd name="connsiteX54" fmla="*/ 54524 w 375050"/>
                <a:gd name="connsiteY54" fmla="*/ 54343 h 781619"/>
                <a:gd name="connsiteX55" fmla="*/ 77263 w 375050"/>
                <a:gd name="connsiteY55" fmla="*/ 71668 h 781619"/>
                <a:gd name="connsiteX56" fmla="*/ 122562 w 375050"/>
                <a:gd name="connsiteY56" fmla="*/ 172192 h 781619"/>
                <a:gd name="connsiteX57" fmla="*/ 207746 w 375050"/>
                <a:gd name="connsiteY57" fmla="*/ 257736 h 781619"/>
                <a:gd name="connsiteX58" fmla="*/ 315308 w 375050"/>
                <a:gd name="connsiteY58" fmla="*/ 205218 h 781619"/>
                <a:gd name="connsiteX59" fmla="*/ 360607 w 375050"/>
                <a:gd name="connsiteY59" fmla="*/ 455355 h 781619"/>
                <a:gd name="connsiteX60" fmla="*/ 219115 w 375050"/>
                <a:gd name="connsiteY60" fmla="*/ 22940 h 781619"/>
                <a:gd name="connsiteX61" fmla="*/ 253947 w 375050"/>
                <a:gd name="connsiteY61" fmla="*/ 15541 h 781619"/>
                <a:gd name="connsiteX62" fmla="*/ 295456 w 375050"/>
                <a:gd name="connsiteY62" fmla="*/ 82677 h 781619"/>
                <a:gd name="connsiteX63" fmla="*/ 234456 w 375050"/>
                <a:gd name="connsiteY63" fmla="*/ 52357 h 781619"/>
                <a:gd name="connsiteX64" fmla="*/ 219115 w 375050"/>
                <a:gd name="connsiteY64" fmla="*/ 22940 h 781619"/>
                <a:gd name="connsiteX65" fmla="*/ 287515 w 375050"/>
                <a:gd name="connsiteY65" fmla="*/ 95129 h 781619"/>
                <a:gd name="connsiteX66" fmla="*/ 294012 w 375050"/>
                <a:gd name="connsiteY66" fmla="*/ 209911 h 781619"/>
                <a:gd name="connsiteX67" fmla="*/ 231388 w 375050"/>
                <a:gd name="connsiteY67" fmla="*/ 248352 h 781619"/>
                <a:gd name="connsiteX68" fmla="*/ 139888 w 375050"/>
                <a:gd name="connsiteY68" fmla="*/ 133029 h 781619"/>
                <a:gd name="connsiteX69" fmla="*/ 200527 w 375050"/>
                <a:gd name="connsiteY69" fmla="*/ 74375 h 781619"/>
                <a:gd name="connsiteX70" fmla="*/ 287515 w 375050"/>
                <a:gd name="connsiteY70" fmla="*/ 95129 h 781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75050" h="781619">
                  <a:moveTo>
                    <a:pt x="207746" y="36475"/>
                  </a:moveTo>
                  <a:cubicBezTo>
                    <a:pt x="212980" y="48387"/>
                    <a:pt x="209551" y="55606"/>
                    <a:pt x="196918" y="60118"/>
                  </a:cubicBezTo>
                  <a:cubicBezTo>
                    <a:pt x="175261" y="67878"/>
                    <a:pt x="158116" y="82316"/>
                    <a:pt x="143497" y="100002"/>
                  </a:cubicBezTo>
                  <a:cubicBezTo>
                    <a:pt x="137722" y="106860"/>
                    <a:pt x="135557" y="116967"/>
                    <a:pt x="127074" y="121479"/>
                  </a:cubicBezTo>
                  <a:cubicBezTo>
                    <a:pt x="119314" y="116245"/>
                    <a:pt x="117328" y="108846"/>
                    <a:pt x="113538" y="102529"/>
                  </a:cubicBezTo>
                  <a:cubicBezTo>
                    <a:pt x="104515" y="87189"/>
                    <a:pt x="96574" y="71126"/>
                    <a:pt x="85746" y="57050"/>
                  </a:cubicBezTo>
                  <a:cubicBezTo>
                    <a:pt x="69322" y="35754"/>
                    <a:pt x="43695" y="31242"/>
                    <a:pt x="23482" y="43694"/>
                  </a:cubicBezTo>
                  <a:cubicBezTo>
                    <a:pt x="2367" y="56688"/>
                    <a:pt x="-6115" y="79970"/>
                    <a:pt x="4713" y="101807"/>
                  </a:cubicBezTo>
                  <a:cubicBezTo>
                    <a:pt x="16805" y="125991"/>
                    <a:pt x="27452" y="151076"/>
                    <a:pt x="42793" y="173635"/>
                  </a:cubicBezTo>
                  <a:cubicBezTo>
                    <a:pt x="66976" y="209369"/>
                    <a:pt x="89355" y="246186"/>
                    <a:pt x="109749" y="284085"/>
                  </a:cubicBezTo>
                  <a:cubicBezTo>
                    <a:pt x="130142" y="321985"/>
                    <a:pt x="146385" y="361689"/>
                    <a:pt x="157394" y="403739"/>
                  </a:cubicBezTo>
                  <a:cubicBezTo>
                    <a:pt x="162447" y="423411"/>
                    <a:pt x="158657" y="438932"/>
                    <a:pt x="146204" y="453189"/>
                  </a:cubicBezTo>
                  <a:cubicBezTo>
                    <a:pt x="130683" y="470695"/>
                    <a:pt x="115343" y="479538"/>
                    <a:pt x="95311" y="499571"/>
                  </a:cubicBezTo>
                  <a:cubicBezTo>
                    <a:pt x="81595" y="513287"/>
                    <a:pt x="72752" y="525559"/>
                    <a:pt x="78527" y="544509"/>
                  </a:cubicBezTo>
                  <a:cubicBezTo>
                    <a:pt x="81234" y="553533"/>
                    <a:pt x="82317" y="562917"/>
                    <a:pt x="85204" y="571761"/>
                  </a:cubicBezTo>
                  <a:cubicBezTo>
                    <a:pt x="98559" y="614894"/>
                    <a:pt x="121299" y="653695"/>
                    <a:pt x="141873" y="693400"/>
                  </a:cubicBezTo>
                  <a:cubicBezTo>
                    <a:pt x="150897" y="710725"/>
                    <a:pt x="165876" y="716320"/>
                    <a:pt x="183201" y="718486"/>
                  </a:cubicBezTo>
                  <a:cubicBezTo>
                    <a:pt x="202512" y="720832"/>
                    <a:pt x="213882" y="711086"/>
                    <a:pt x="213701" y="691595"/>
                  </a:cubicBezTo>
                  <a:cubicBezTo>
                    <a:pt x="213701" y="682391"/>
                    <a:pt x="211897" y="673006"/>
                    <a:pt x="209912" y="663802"/>
                  </a:cubicBezTo>
                  <a:cubicBezTo>
                    <a:pt x="204858" y="639799"/>
                    <a:pt x="194030" y="617781"/>
                    <a:pt x="185006" y="595222"/>
                  </a:cubicBezTo>
                  <a:cubicBezTo>
                    <a:pt x="177065" y="575370"/>
                    <a:pt x="180855" y="559488"/>
                    <a:pt x="194030" y="543426"/>
                  </a:cubicBezTo>
                  <a:cubicBezTo>
                    <a:pt x="212799" y="520506"/>
                    <a:pt x="234817" y="502639"/>
                    <a:pt x="264415" y="490547"/>
                  </a:cubicBezTo>
                  <a:cubicBezTo>
                    <a:pt x="271092" y="499751"/>
                    <a:pt x="272175" y="508956"/>
                    <a:pt x="272175" y="518340"/>
                  </a:cubicBezTo>
                  <a:cubicBezTo>
                    <a:pt x="272717" y="589627"/>
                    <a:pt x="282462" y="660373"/>
                    <a:pt x="280657" y="732021"/>
                  </a:cubicBezTo>
                  <a:cubicBezTo>
                    <a:pt x="279213" y="786163"/>
                    <a:pt x="309714" y="785261"/>
                    <a:pt x="337867" y="778222"/>
                  </a:cubicBezTo>
                  <a:cubicBezTo>
                    <a:pt x="347432" y="775876"/>
                    <a:pt x="359524" y="765589"/>
                    <a:pt x="360787" y="754761"/>
                  </a:cubicBezTo>
                  <a:cubicBezTo>
                    <a:pt x="361690" y="745376"/>
                    <a:pt x="363494" y="736172"/>
                    <a:pt x="364217" y="726968"/>
                  </a:cubicBezTo>
                  <a:cubicBezTo>
                    <a:pt x="367104" y="684917"/>
                    <a:pt x="369270" y="642687"/>
                    <a:pt x="372338" y="600636"/>
                  </a:cubicBezTo>
                  <a:cubicBezTo>
                    <a:pt x="378294" y="521769"/>
                    <a:pt x="373962" y="443263"/>
                    <a:pt x="364036" y="364757"/>
                  </a:cubicBezTo>
                  <a:cubicBezTo>
                    <a:pt x="357539" y="313503"/>
                    <a:pt x="339672" y="251600"/>
                    <a:pt x="329024" y="201248"/>
                  </a:cubicBezTo>
                  <a:cubicBezTo>
                    <a:pt x="326317" y="188615"/>
                    <a:pt x="327580" y="188976"/>
                    <a:pt x="327580" y="175440"/>
                  </a:cubicBezTo>
                  <a:cubicBezTo>
                    <a:pt x="327219" y="122020"/>
                    <a:pt x="309533" y="72209"/>
                    <a:pt x="284447" y="25828"/>
                  </a:cubicBezTo>
                  <a:cubicBezTo>
                    <a:pt x="273077" y="4892"/>
                    <a:pt x="250518" y="-1243"/>
                    <a:pt x="226334" y="200"/>
                  </a:cubicBezTo>
                  <a:cubicBezTo>
                    <a:pt x="196376" y="7239"/>
                    <a:pt x="206663" y="33949"/>
                    <a:pt x="207746" y="36475"/>
                  </a:cubicBezTo>
                  <a:close/>
                  <a:moveTo>
                    <a:pt x="360607" y="455355"/>
                  </a:moveTo>
                  <a:cubicBezTo>
                    <a:pt x="365660" y="547757"/>
                    <a:pt x="357358" y="639077"/>
                    <a:pt x="351223" y="730577"/>
                  </a:cubicBezTo>
                  <a:cubicBezTo>
                    <a:pt x="349237" y="759814"/>
                    <a:pt x="347613" y="766672"/>
                    <a:pt x="325054" y="768477"/>
                  </a:cubicBezTo>
                  <a:cubicBezTo>
                    <a:pt x="309352" y="769740"/>
                    <a:pt x="299065" y="766311"/>
                    <a:pt x="297261" y="750610"/>
                  </a:cubicBezTo>
                  <a:cubicBezTo>
                    <a:pt x="295637" y="735811"/>
                    <a:pt x="294914" y="720651"/>
                    <a:pt x="294193" y="705672"/>
                  </a:cubicBezTo>
                  <a:cubicBezTo>
                    <a:pt x="291486" y="639980"/>
                    <a:pt x="288778" y="574468"/>
                    <a:pt x="286613" y="508775"/>
                  </a:cubicBezTo>
                  <a:cubicBezTo>
                    <a:pt x="285711" y="478997"/>
                    <a:pt x="273258" y="470875"/>
                    <a:pt x="244923" y="482245"/>
                  </a:cubicBezTo>
                  <a:cubicBezTo>
                    <a:pt x="212077" y="495420"/>
                    <a:pt x="190420" y="521769"/>
                    <a:pt x="168944" y="547577"/>
                  </a:cubicBezTo>
                  <a:cubicBezTo>
                    <a:pt x="160101" y="558225"/>
                    <a:pt x="159379" y="572663"/>
                    <a:pt x="165696" y="587462"/>
                  </a:cubicBezTo>
                  <a:cubicBezTo>
                    <a:pt x="177787" y="615796"/>
                    <a:pt x="188616" y="644852"/>
                    <a:pt x="198542" y="674270"/>
                  </a:cubicBezTo>
                  <a:cubicBezTo>
                    <a:pt x="204137" y="690693"/>
                    <a:pt x="198000" y="699355"/>
                    <a:pt x="183562" y="701160"/>
                  </a:cubicBezTo>
                  <a:cubicBezTo>
                    <a:pt x="176163" y="702062"/>
                    <a:pt x="171110" y="698092"/>
                    <a:pt x="166237" y="693760"/>
                  </a:cubicBezTo>
                  <a:cubicBezTo>
                    <a:pt x="158477" y="686722"/>
                    <a:pt x="152882" y="678059"/>
                    <a:pt x="148009" y="669036"/>
                  </a:cubicBezTo>
                  <a:cubicBezTo>
                    <a:pt x="127796" y="632219"/>
                    <a:pt x="105959" y="595944"/>
                    <a:pt x="96755" y="554074"/>
                  </a:cubicBezTo>
                  <a:cubicBezTo>
                    <a:pt x="91882" y="531695"/>
                    <a:pt x="95311" y="514550"/>
                    <a:pt x="115163" y="500113"/>
                  </a:cubicBezTo>
                  <a:cubicBezTo>
                    <a:pt x="132488" y="487479"/>
                    <a:pt x="147828" y="471958"/>
                    <a:pt x="162447" y="456077"/>
                  </a:cubicBezTo>
                  <a:cubicBezTo>
                    <a:pt x="178329" y="438571"/>
                    <a:pt x="179231" y="416914"/>
                    <a:pt x="172914" y="395257"/>
                  </a:cubicBezTo>
                  <a:cubicBezTo>
                    <a:pt x="157754" y="342559"/>
                    <a:pt x="131406" y="294914"/>
                    <a:pt x="105056" y="247449"/>
                  </a:cubicBezTo>
                  <a:cubicBezTo>
                    <a:pt x="80873" y="204136"/>
                    <a:pt x="49290" y="165153"/>
                    <a:pt x="28896" y="119493"/>
                  </a:cubicBezTo>
                  <a:cubicBezTo>
                    <a:pt x="24745" y="110109"/>
                    <a:pt x="19873" y="100724"/>
                    <a:pt x="16805" y="90978"/>
                  </a:cubicBezTo>
                  <a:cubicBezTo>
                    <a:pt x="8864" y="66434"/>
                    <a:pt x="29077" y="50011"/>
                    <a:pt x="54524" y="54343"/>
                  </a:cubicBezTo>
                  <a:cubicBezTo>
                    <a:pt x="66254" y="56327"/>
                    <a:pt x="70586" y="62464"/>
                    <a:pt x="77263" y="71668"/>
                  </a:cubicBezTo>
                  <a:cubicBezTo>
                    <a:pt x="99100" y="101987"/>
                    <a:pt x="120577" y="131585"/>
                    <a:pt x="122562" y="172192"/>
                  </a:cubicBezTo>
                  <a:cubicBezTo>
                    <a:pt x="125089" y="222183"/>
                    <a:pt x="165515" y="254127"/>
                    <a:pt x="207746" y="257736"/>
                  </a:cubicBezTo>
                  <a:cubicBezTo>
                    <a:pt x="260624" y="262248"/>
                    <a:pt x="272897" y="258458"/>
                    <a:pt x="315308" y="205218"/>
                  </a:cubicBezTo>
                  <a:cubicBezTo>
                    <a:pt x="322708" y="216769"/>
                    <a:pt x="356637" y="381541"/>
                    <a:pt x="360607" y="455355"/>
                  </a:cubicBezTo>
                  <a:close/>
                  <a:moveTo>
                    <a:pt x="219115" y="22940"/>
                  </a:moveTo>
                  <a:cubicBezTo>
                    <a:pt x="220920" y="9043"/>
                    <a:pt x="243479" y="10487"/>
                    <a:pt x="253947" y="15541"/>
                  </a:cubicBezTo>
                  <a:cubicBezTo>
                    <a:pt x="274701" y="25828"/>
                    <a:pt x="287515" y="56147"/>
                    <a:pt x="295456" y="82677"/>
                  </a:cubicBezTo>
                  <a:cubicBezTo>
                    <a:pt x="281018" y="70224"/>
                    <a:pt x="252864" y="53260"/>
                    <a:pt x="234456" y="52357"/>
                  </a:cubicBezTo>
                  <a:cubicBezTo>
                    <a:pt x="225793" y="51996"/>
                    <a:pt x="216770" y="31964"/>
                    <a:pt x="219115" y="22940"/>
                  </a:cubicBezTo>
                  <a:close/>
                  <a:moveTo>
                    <a:pt x="287515" y="95129"/>
                  </a:moveTo>
                  <a:cubicBezTo>
                    <a:pt x="316210" y="132126"/>
                    <a:pt x="317474" y="170026"/>
                    <a:pt x="294012" y="209911"/>
                  </a:cubicBezTo>
                  <a:cubicBezTo>
                    <a:pt x="278852" y="235538"/>
                    <a:pt x="257376" y="249073"/>
                    <a:pt x="231388" y="248352"/>
                  </a:cubicBezTo>
                  <a:cubicBezTo>
                    <a:pt x="150355" y="247990"/>
                    <a:pt x="122021" y="182118"/>
                    <a:pt x="139888" y="133029"/>
                  </a:cubicBezTo>
                  <a:cubicBezTo>
                    <a:pt x="150175" y="104514"/>
                    <a:pt x="172734" y="86647"/>
                    <a:pt x="200527" y="74375"/>
                  </a:cubicBezTo>
                  <a:cubicBezTo>
                    <a:pt x="233553" y="59576"/>
                    <a:pt x="265317" y="66795"/>
                    <a:pt x="287515" y="95129"/>
                  </a:cubicBezTo>
                  <a:close/>
                </a:path>
              </a:pathLst>
            </a:custGeom>
            <a:solidFill>
              <a:srgbClr val="000000"/>
            </a:solidFill>
            <a:ln w="1804" cap="flat">
              <a:noFill/>
              <a:prstDash val="solid"/>
              <a:miter/>
            </a:ln>
          </p:spPr>
          <p:txBody>
            <a:bodyPr rtlCol="0" anchor="ctr"/>
            <a:lstStyle/>
            <a:p>
              <a:endParaRPr lang="en-US"/>
            </a:p>
          </p:txBody>
        </p:sp>
        <p:sp>
          <p:nvSpPr>
            <p:cNvPr id="22" name="Freeform 1098">
              <a:extLst>
                <a:ext uri="{FF2B5EF4-FFF2-40B4-BE49-F238E27FC236}">
                  <a16:creationId xmlns:a16="http://schemas.microsoft.com/office/drawing/2014/main" id="{954E1DF5-5C7E-828C-A07F-20B9D31C160B}"/>
                </a:ext>
              </a:extLst>
            </p:cNvPr>
            <p:cNvSpPr/>
            <p:nvPr/>
          </p:nvSpPr>
          <p:spPr>
            <a:xfrm>
              <a:off x="5594918" y="4396004"/>
              <a:ext cx="61751" cy="174672"/>
            </a:xfrm>
            <a:custGeom>
              <a:avLst/>
              <a:gdLst>
                <a:gd name="connsiteX0" fmla="*/ 23728 w 61751"/>
                <a:gd name="connsiteY0" fmla="*/ 173228 h 174672"/>
                <a:gd name="connsiteX1" fmla="*/ 17050 w 61751"/>
                <a:gd name="connsiteY1" fmla="*/ 144172 h 174672"/>
                <a:gd name="connsiteX2" fmla="*/ 20118 w 61751"/>
                <a:gd name="connsiteY2" fmla="*/ 72524 h 174672"/>
                <a:gd name="connsiteX3" fmla="*/ 55671 w 61751"/>
                <a:gd name="connsiteY3" fmla="*/ 16396 h 174672"/>
                <a:gd name="connsiteX4" fmla="*/ 59101 w 61751"/>
                <a:gd name="connsiteY4" fmla="*/ 2500 h 174672"/>
                <a:gd name="connsiteX5" fmla="*/ 44663 w 61751"/>
                <a:gd name="connsiteY5" fmla="*/ 5388 h 174672"/>
                <a:gd name="connsiteX6" fmla="*/ 447 w 61751"/>
                <a:gd name="connsiteY6" fmla="*/ 95985 h 174672"/>
                <a:gd name="connsiteX7" fmla="*/ 17772 w 61751"/>
                <a:gd name="connsiteY7" fmla="*/ 174672 h 174672"/>
                <a:gd name="connsiteX8" fmla="*/ 23728 w 61751"/>
                <a:gd name="connsiteY8" fmla="*/ 173228 h 17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51" h="174672">
                  <a:moveTo>
                    <a:pt x="23728" y="173228"/>
                  </a:moveTo>
                  <a:cubicBezTo>
                    <a:pt x="21562" y="163482"/>
                    <a:pt x="19938" y="153737"/>
                    <a:pt x="17050" y="144172"/>
                  </a:cubicBezTo>
                  <a:cubicBezTo>
                    <a:pt x="9831" y="119808"/>
                    <a:pt x="13441" y="95985"/>
                    <a:pt x="20118" y="72524"/>
                  </a:cubicBezTo>
                  <a:cubicBezTo>
                    <a:pt x="26435" y="50506"/>
                    <a:pt x="39790" y="32639"/>
                    <a:pt x="55671" y="16396"/>
                  </a:cubicBezTo>
                  <a:cubicBezTo>
                    <a:pt x="59281" y="12787"/>
                    <a:pt x="65237" y="8456"/>
                    <a:pt x="59101" y="2500"/>
                  </a:cubicBezTo>
                  <a:cubicBezTo>
                    <a:pt x="53506" y="-2914"/>
                    <a:pt x="48813" y="1598"/>
                    <a:pt x="44663" y="5388"/>
                  </a:cubicBezTo>
                  <a:cubicBezTo>
                    <a:pt x="18494" y="29932"/>
                    <a:pt x="2793" y="59530"/>
                    <a:pt x="447" y="95985"/>
                  </a:cubicBezTo>
                  <a:cubicBezTo>
                    <a:pt x="-1178" y="123959"/>
                    <a:pt x="988" y="151030"/>
                    <a:pt x="17772" y="174672"/>
                  </a:cubicBezTo>
                  <a:cubicBezTo>
                    <a:pt x="19757" y="174311"/>
                    <a:pt x="21742" y="173770"/>
                    <a:pt x="23728" y="173228"/>
                  </a:cubicBezTo>
                  <a:close/>
                </a:path>
              </a:pathLst>
            </a:custGeom>
            <a:solidFill>
              <a:srgbClr val="000000"/>
            </a:solidFill>
            <a:ln w="1804" cap="flat">
              <a:noFill/>
              <a:prstDash val="solid"/>
              <a:miter/>
            </a:ln>
          </p:spPr>
          <p:txBody>
            <a:bodyPr rtlCol="0" anchor="ctr"/>
            <a:lstStyle/>
            <a:p>
              <a:endParaRPr lang="en-US"/>
            </a:p>
          </p:txBody>
        </p:sp>
        <p:sp>
          <p:nvSpPr>
            <p:cNvPr id="23" name="Freeform 1099">
              <a:extLst>
                <a:ext uri="{FF2B5EF4-FFF2-40B4-BE49-F238E27FC236}">
                  <a16:creationId xmlns:a16="http://schemas.microsoft.com/office/drawing/2014/main" id="{BCEB30CC-7621-A522-3E94-561583984695}"/>
                </a:ext>
              </a:extLst>
            </p:cNvPr>
            <p:cNvSpPr/>
            <p:nvPr/>
          </p:nvSpPr>
          <p:spPr>
            <a:xfrm>
              <a:off x="7078863" y="3903236"/>
              <a:ext cx="60608" cy="161551"/>
            </a:xfrm>
            <a:custGeom>
              <a:avLst/>
              <a:gdLst>
                <a:gd name="connsiteX0" fmla="*/ 9380 w 60608"/>
                <a:gd name="connsiteY0" fmla="*/ 21885 h 161551"/>
                <a:gd name="connsiteX1" fmla="*/ 45475 w 60608"/>
                <a:gd name="connsiteY1" fmla="*/ 127101 h 161551"/>
                <a:gd name="connsiteX2" fmla="*/ 45294 w 60608"/>
                <a:gd name="connsiteY2" fmla="*/ 161391 h 161551"/>
                <a:gd name="connsiteX3" fmla="*/ 49084 w 60608"/>
                <a:gd name="connsiteY3" fmla="*/ 161391 h 161551"/>
                <a:gd name="connsiteX4" fmla="*/ 18404 w 60608"/>
                <a:gd name="connsiteY4" fmla="*/ 5642 h 161551"/>
                <a:gd name="connsiteX5" fmla="*/ 16238 w 60608"/>
                <a:gd name="connsiteY5" fmla="*/ 3838 h 161551"/>
                <a:gd name="connsiteX6" fmla="*/ 1439 w 60608"/>
                <a:gd name="connsiteY6" fmla="*/ 2935 h 161551"/>
                <a:gd name="connsiteX7" fmla="*/ 4146 w 60608"/>
                <a:gd name="connsiteY7" fmla="*/ 15388 h 161551"/>
                <a:gd name="connsiteX8" fmla="*/ 9380 w 60608"/>
                <a:gd name="connsiteY8" fmla="*/ 21885 h 161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608" h="161551">
                  <a:moveTo>
                    <a:pt x="9380" y="21885"/>
                  </a:moveTo>
                  <a:cubicBezTo>
                    <a:pt x="35007" y="52205"/>
                    <a:pt x="50167" y="86134"/>
                    <a:pt x="45475" y="127101"/>
                  </a:cubicBezTo>
                  <a:cubicBezTo>
                    <a:pt x="44212" y="138471"/>
                    <a:pt x="45294" y="150021"/>
                    <a:pt x="45294" y="161391"/>
                  </a:cubicBezTo>
                  <a:cubicBezTo>
                    <a:pt x="47460" y="161391"/>
                    <a:pt x="48904" y="161752"/>
                    <a:pt x="49084" y="161391"/>
                  </a:cubicBezTo>
                  <a:cubicBezTo>
                    <a:pt x="76697" y="105805"/>
                    <a:pt x="49987" y="42279"/>
                    <a:pt x="18404" y="5642"/>
                  </a:cubicBezTo>
                  <a:cubicBezTo>
                    <a:pt x="17862" y="4921"/>
                    <a:pt x="17141" y="4379"/>
                    <a:pt x="16238" y="3838"/>
                  </a:cubicBezTo>
                  <a:cubicBezTo>
                    <a:pt x="11365" y="950"/>
                    <a:pt x="5951" y="-2659"/>
                    <a:pt x="1439" y="2935"/>
                  </a:cubicBezTo>
                  <a:cubicBezTo>
                    <a:pt x="-1990" y="7086"/>
                    <a:pt x="1439" y="11598"/>
                    <a:pt x="4146" y="15388"/>
                  </a:cubicBezTo>
                  <a:cubicBezTo>
                    <a:pt x="5771" y="17735"/>
                    <a:pt x="7575" y="19719"/>
                    <a:pt x="9380" y="21885"/>
                  </a:cubicBezTo>
                  <a:close/>
                </a:path>
              </a:pathLst>
            </a:custGeom>
            <a:solidFill>
              <a:srgbClr val="000000"/>
            </a:solidFill>
            <a:ln w="1804" cap="flat">
              <a:noFill/>
              <a:prstDash val="solid"/>
              <a:miter/>
            </a:ln>
          </p:spPr>
          <p:txBody>
            <a:bodyPr rtlCol="0" anchor="ctr"/>
            <a:lstStyle/>
            <a:p>
              <a:endParaRPr lang="en-US"/>
            </a:p>
          </p:txBody>
        </p:sp>
        <p:sp>
          <p:nvSpPr>
            <p:cNvPr id="24" name="Freeform 1100">
              <a:extLst>
                <a:ext uri="{FF2B5EF4-FFF2-40B4-BE49-F238E27FC236}">
                  <a16:creationId xmlns:a16="http://schemas.microsoft.com/office/drawing/2014/main" id="{263AD83D-3A4F-A467-49D4-733D2748E918}"/>
                </a:ext>
              </a:extLst>
            </p:cNvPr>
            <p:cNvSpPr/>
            <p:nvPr/>
          </p:nvSpPr>
          <p:spPr>
            <a:xfrm>
              <a:off x="6957491" y="3569776"/>
              <a:ext cx="59453" cy="148162"/>
            </a:xfrm>
            <a:custGeom>
              <a:avLst/>
              <a:gdLst>
                <a:gd name="connsiteX0" fmla="*/ 4962 w 59453"/>
                <a:gd name="connsiteY0" fmla="*/ 13709 h 148162"/>
                <a:gd name="connsiteX1" fmla="*/ 16873 w 59453"/>
                <a:gd name="connsiteY1" fmla="*/ 20928 h 148162"/>
                <a:gd name="connsiteX2" fmla="*/ 35462 w 59453"/>
                <a:gd name="connsiteY2" fmla="*/ 123257 h 148162"/>
                <a:gd name="connsiteX3" fmla="*/ 25716 w 59453"/>
                <a:gd name="connsiteY3" fmla="*/ 148162 h 148162"/>
                <a:gd name="connsiteX4" fmla="*/ 55494 w 59453"/>
                <a:gd name="connsiteY4" fmla="*/ 50526 h 148162"/>
                <a:gd name="connsiteX5" fmla="*/ 12361 w 59453"/>
                <a:gd name="connsiteY5" fmla="*/ 1256 h 148162"/>
                <a:gd name="connsiteX6" fmla="*/ 450 w 59453"/>
                <a:gd name="connsiteY6" fmla="*/ 4505 h 148162"/>
                <a:gd name="connsiteX7" fmla="*/ 4962 w 59453"/>
                <a:gd name="connsiteY7" fmla="*/ 13709 h 14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53" h="148162">
                  <a:moveTo>
                    <a:pt x="4962" y="13709"/>
                  </a:moveTo>
                  <a:cubicBezTo>
                    <a:pt x="8752" y="16416"/>
                    <a:pt x="13263" y="18221"/>
                    <a:pt x="16873" y="20928"/>
                  </a:cubicBezTo>
                  <a:cubicBezTo>
                    <a:pt x="48997" y="45112"/>
                    <a:pt x="56758" y="88786"/>
                    <a:pt x="35462" y="123257"/>
                  </a:cubicBezTo>
                  <a:cubicBezTo>
                    <a:pt x="31672" y="129393"/>
                    <a:pt x="27160" y="135529"/>
                    <a:pt x="25716" y="148162"/>
                  </a:cubicBezTo>
                  <a:cubicBezTo>
                    <a:pt x="66684" y="125242"/>
                    <a:pt x="61270" y="69476"/>
                    <a:pt x="55494" y="50526"/>
                  </a:cubicBezTo>
                  <a:cubicBezTo>
                    <a:pt x="48636" y="28147"/>
                    <a:pt x="32935" y="12266"/>
                    <a:pt x="12361" y="1256"/>
                  </a:cubicBezTo>
                  <a:cubicBezTo>
                    <a:pt x="8210" y="-909"/>
                    <a:pt x="2796" y="-548"/>
                    <a:pt x="450" y="4505"/>
                  </a:cubicBezTo>
                  <a:cubicBezTo>
                    <a:pt x="-1175" y="8295"/>
                    <a:pt x="1893" y="11544"/>
                    <a:pt x="4962" y="13709"/>
                  </a:cubicBezTo>
                  <a:close/>
                </a:path>
              </a:pathLst>
            </a:custGeom>
            <a:solidFill>
              <a:srgbClr val="000000"/>
            </a:solidFill>
            <a:ln w="1804" cap="flat">
              <a:noFill/>
              <a:prstDash val="solid"/>
              <a:miter/>
            </a:ln>
          </p:spPr>
          <p:txBody>
            <a:bodyPr rtlCol="0" anchor="ctr"/>
            <a:lstStyle/>
            <a:p>
              <a:endParaRPr lang="en-US"/>
            </a:p>
          </p:txBody>
        </p:sp>
        <p:sp>
          <p:nvSpPr>
            <p:cNvPr id="25" name="Freeform 1101">
              <a:extLst>
                <a:ext uri="{FF2B5EF4-FFF2-40B4-BE49-F238E27FC236}">
                  <a16:creationId xmlns:a16="http://schemas.microsoft.com/office/drawing/2014/main" id="{0889810C-EE13-B4F6-599D-24EC2F65004A}"/>
                </a:ext>
              </a:extLst>
            </p:cNvPr>
            <p:cNvSpPr/>
            <p:nvPr/>
          </p:nvSpPr>
          <p:spPr>
            <a:xfrm>
              <a:off x="7105208" y="4675585"/>
              <a:ext cx="184937" cy="17457"/>
            </a:xfrm>
            <a:custGeom>
              <a:avLst/>
              <a:gdLst>
                <a:gd name="connsiteX0" fmla="*/ 0 w 184937"/>
                <a:gd name="connsiteY0" fmla="*/ 8248 h 17457"/>
                <a:gd name="connsiteX1" fmla="*/ 7760 w 184937"/>
                <a:gd name="connsiteY1" fmla="*/ 11677 h 17457"/>
                <a:gd name="connsiteX2" fmla="*/ 174879 w 184937"/>
                <a:gd name="connsiteY2" fmla="*/ 17272 h 17457"/>
                <a:gd name="connsiteX3" fmla="*/ 184805 w 184937"/>
                <a:gd name="connsiteY3" fmla="*/ 5361 h 17457"/>
                <a:gd name="connsiteX4" fmla="*/ 4332 w 184937"/>
                <a:gd name="connsiteY4" fmla="*/ 1210 h 17457"/>
                <a:gd name="connsiteX5" fmla="*/ 0 w 184937"/>
                <a:gd name="connsiteY5" fmla="*/ 8248 h 1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937" h="17457">
                  <a:moveTo>
                    <a:pt x="0" y="8248"/>
                  </a:moveTo>
                  <a:cubicBezTo>
                    <a:pt x="3068" y="9512"/>
                    <a:pt x="5414" y="11316"/>
                    <a:pt x="7760" y="11677"/>
                  </a:cubicBezTo>
                  <a:cubicBezTo>
                    <a:pt x="63346" y="16370"/>
                    <a:pt x="119473" y="6805"/>
                    <a:pt x="174879" y="17272"/>
                  </a:cubicBezTo>
                  <a:cubicBezTo>
                    <a:pt x="180113" y="18355"/>
                    <a:pt x="185888" y="14745"/>
                    <a:pt x="184805" y="5361"/>
                  </a:cubicBezTo>
                  <a:cubicBezTo>
                    <a:pt x="124888" y="-234"/>
                    <a:pt x="64610" y="-1136"/>
                    <a:pt x="4332" y="1210"/>
                  </a:cubicBezTo>
                  <a:cubicBezTo>
                    <a:pt x="2888" y="1210"/>
                    <a:pt x="1625" y="5361"/>
                    <a:pt x="0" y="8248"/>
                  </a:cubicBezTo>
                  <a:close/>
                </a:path>
              </a:pathLst>
            </a:custGeom>
            <a:solidFill>
              <a:srgbClr val="000000"/>
            </a:solidFill>
            <a:ln w="1804" cap="flat">
              <a:noFill/>
              <a:prstDash val="solid"/>
              <a:miter/>
            </a:ln>
          </p:spPr>
          <p:txBody>
            <a:bodyPr rtlCol="0" anchor="ctr"/>
            <a:lstStyle/>
            <a:p>
              <a:endParaRPr lang="en-US"/>
            </a:p>
          </p:txBody>
        </p:sp>
        <p:sp>
          <p:nvSpPr>
            <p:cNvPr id="26" name="Freeform 1102">
              <a:extLst>
                <a:ext uri="{FF2B5EF4-FFF2-40B4-BE49-F238E27FC236}">
                  <a16:creationId xmlns:a16="http://schemas.microsoft.com/office/drawing/2014/main" id="{52A4242D-667B-97EB-80C1-2FFEB2762898}"/>
                </a:ext>
              </a:extLst>
            </p:cNvPr>
            <p:cNvSpPr/>
            <p:nvPr/>
          </p:nvSpPr>
          <p:spPr>
            <a:xfrm>
              <a:off x="5907641" y="3687431"/>
              <a:ext cx="75381" cy="121645"/>
            </a:xfrm>
            <a:custGeom>
              <a:avLst/>
              <a:gdLst>
                <a:gd name="connsiteX0" fmla="*/ 75382 w 75381"/>
                <a:gd name="connsiteY0" fmla="*/ 6 h 121645"/>
                <a:gd name="connsiteX1" fmla="*/ 16006 w 75381"/>
                <a:gd name="connsiteY1" fmla="*/ 43862 h 121645"/>
                <a:gd name="connsiteX2" fmla="*/ 6261 w 75381"/>
                <a:gd name="connsiteY2" fmla="*/ 121646 h 121645"/>
                <a:gd name="connsiteX3" fmla="*/ 75382 w 75381"/>
                <a:gd name="connsiteY3" fmla="*/ 6 h 121645"/>
              </a:gdLst>
              <a:ahLst/>
              <a:cxnLst>
                <a:cxn ang="0">
                  <a:pos x="connsiteX0" y="connsiteY0"/>
                </a:cxn>
                <a:cxn ang="0">
                  <a:pos x="connsiteX1" y="connsiteY1"/>
                </a:cxn>
                <a:cxn ang="0">
                  <a:pos x="connsiteX2" y="connsiteY2"/>
                </a:cxn>
                <a:cxn ang="0">
                  <a:pos x="connsiteX3" y="connsiteY3"/>
                </a:cxn>
              </a:cxnLst>
              <a:rect l="l" t="t" r="r" b="b"/>
              <a:pathLst>
                <a:path w="75381" h="121645">
                  <a:moveTo>
                    <a:pt x="75382" y="6"/>
                  </a:moveTo>
                  <a:cubicBezTo>
                    <a:pt x="50657" y="-354"/>
                    <a:pt x="30444" y="14625"/>
                    <a:pt x="16006" y="43862"/>
                  </a:cubicBezTo>
                  <a:cubicBezTo>
                    <a:pt x="3914" y="68045"/>
                    <a:pt x="-7456" y="93311"/>
                    <a:pt x="6261" y="121646"/>
                  </a:cubicBezTo>
                  <a:cubicBezTo>
                    <a:pt x="12577" y="72918"/>
                    <a:pt x="30444" y="30687"/>
                    <a:pt x="75382" y="6"/>
                  </a:cubicBezTo>
                  <a:close/>
                </a:path>
              </a:pathLst>
            </a:custGeom>
            <a:solidFill>
              <a:srgbClr val="000000"/>
            </a:solidFill>
            <a:ln w="1804" cap="flat">
              <a:noFill/>
              <a:prstDash val="solid"/>
              <a:miter/>
            </a:ln>
          </p:spPr>
          <p:txBody>
            <a:bodyPr rtlCol="0" anchor="ctr"/>
            <a:lstStyle/>
            <a:p>
              <a:endParaRPr lang="en-US"/>
            </a:p>
          </p:txBody>
        </p:sp>
        <p:sp>
          <p:nvSpPr>
            <p:cNvPr id="27" name="Freeform 1103">
              <a:extLst>
                <a:ext uri="{FF2B5EF4-FFF2-40B4-BE49-F238E27FC236}">
                  <a16:creationId xmlns:a16="http://schemas.microsoft.com/office/drawing/2014/main" id="{10964EBC-1017-2B5B-CC8A-C3A2278A1970}"/>
                </a:ext>
              </a:extLst>
            </p:cNvPr>
            <p:cNvSpPr/>
            <p:nvPr/>
          </p:nvSpPr>
          <p:spPr>
            <a:xfrm>
              <a:off x="5805436" y="4690616"/>
              <a:ext cx="135896" cy="14637"/>
            </a:xfrm>
            <a:custGeom>
              <a:avLst/>
              <a:gdLst>
                <a:gd name="connsiteX0" fmla="*/ 88071 w 135896"/>
                <a:gd name="connsiteY0" fmla="*/ 2421 h 14637"/>
                <a:gd name="connsiteX1" fmla="*/ 40787 w 135896"/>
                <a:gd name="connsiteY1" fmla="*/ 3504 h 14637"/>
                <a:gd name="connsiteX2" fmla="*/ 0 w 135896"/>
                <a:gd name="connsiteY2" fmla="*/ 10542 h 14637"/>
                <a:gd name="connsiteX3" fmla="*/ 135897 w 135896"/>
                <a:gd name="connsiteY3" fmla="*/ 3323 h 14637"/>
                <a:gd name="connsiteX4" fmla="*/ 88071 w 135896"/>
                <a:gd name="connsiteY4" fmla="*/ 2421 h 14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96" h="14637">
                  <a:moveTo>
                    <a:pt x="88071" y="2421"/>
                  </a:moveTo>
                  <a:cubicBezTo>
                    <a:pt x="72370" y="1518"/>
                    <a:pt x="56308" y="1518"/>
                    <a:pt x="40787" y="3504"/>
                  </a:cubicBezTo>
                  <a:cubicBezTo>
                    <a:pt x="27793" y="5128"/>
                    <a:pt x="12453" y="-4257"/>
                    <a:pt x="0" y="10542"/>
                  </a:cubicBezTo>
                  <a:cubicBezTo>
                    <a:pt x="36275" y="18122"/>
                    <a:pt x="113698" y="14874"/>
                    <a:pt x="135897" y="3323"/>
                  </a:cubicBezTo>
                  <a:cubicBezTo>
                    <a:pt x="116947" y="-4076"/>
                    <a:pt x="102509" y="3323"/>
                    <a:pt x="88071" y="2421"/>
                  </a:cubicBezTo>
                  <a:close/>
                </a:path>
              </a:pathLst>
            </a:custGeom>
            <a:solidFill>
              <a:srgbClr val="000000"/>
            </a:solidFill>
            <a:ln w="1804" cap="flat">
              <a:noFill/>
              <a:prstDash val="solid"/>
              <a:miter/>
            </a:ln>
          </p:spPr>
          <p:txBody>
            <a:bodyPr rtlCol="0" anchor="ctr"/>
            <a:lstStyle/>
            <a:p>
              <a:endParaRPr lang="en-US"/>
            </a:p>
          </p:txBody>
        </p:sp>
        <p:sp>
          <p:nvSpPr>
            <p:cNvPr id="28" name="Freeform 1104">
              <a:extLst>
                <a:ext uri="{FF2B5EF4-FFF2-40B4-BE49-F238E27FC236}">
                  <a16:creationId xmlns:a16="http://schemas.microsoft.com/office/drawing/2014/main" id="{089C0F47-3CD3-C4A1-E473-AE39F8E9A48C}"/>
                </a:ext>
              </a:extLst>
            </p:cNvPr>
            <p:cNvSpPr/>
            <p:nvPr/>
          </p:nvSpPr>
          <p:spPr>
            <a:xfrm>
              <a:off x="6094555" y="4686184"/>
              <a:ext cx="105937" cy="13840"/>
            </a:xfrm>
            <a:custGeom>
              <a:avLst/>
              <a:gdLst>
                <a:gd name="connsiteX0" fmla="*/ 0 w 105937"/>
                <a:gd name="connsiteY0" fmla="*/ 9199 h 13840"/>
                <a:gd name="connsiteX1" fmla="*/ 105938 w 105937"/>
                <a:gd name="connsiteY1" fmla="*/ 7033 h 13840"/>
                <a:gd name="connsiteX2" fmla="*/ 0 w 105937"/>
                <a:gd name="connsiteY2" fmla="*/ 9199 h 13840"/>
              </a:gdLst>
              <a:ahLst/>
              <a:cxnLst>
                <a:cxn ang="0">
                  <a:pos x="connsiteX0" y="connsiteY0"/>
                </a:cxn>
                <a:cxn ang="0">
                  <a:pos x="connsiteX1" y="connsiteY1"/>
                </a:cxn>
                <a:cxn ang="0">
                  <a:pos x="connsiteX2" y="connsiteY2"/>
                </a:cxn>
              </a:cxnLst>
              <a:rect l="l" t="t" r="r" b="b"/>
              <a:pathLst>
                <a:path w="105937" h="13840">
                  <a:moveTo>
                    <a:pt x="0" y="9199"/>
                  </a:moveTo>
                  <a:cubicBezTo>
                    <a:pt x="27252" y="15876"/>
                    <a:pt x="86267" y="15515"/>
                    <a:pt x="105938" y="7033"/>
                  </a:cubicBezTo>
                  <a:cubicBezTo>
                    <a:pt x="64249" y="-3434"/>
                    <a:pt x="13536" y="-1810"/>
                    <a:pt x="0" y="9199"/>
                  </a:cubicBezTo>
                  <a:close/>
                </a:path>
              </a:pathLst>
            </a:custGeom>
            <a:solidFill>
              <a:srgbClr val="000000"/>
            </a:solidFill>
            <a:ln w="1804" cap="flat">
              <a:noFill/>
              <a:prstDash val="solid"/>
              <a:miter/>
            </a:ln>
          </p:spPr>
          <p:txBody>
            <a:bodyPr rtlCol="0" anchor="ctr"/>
            <a:lstStyle/>
            <a:p>
              <a:endParaRPr lang="en-US"/>
            </a:p>
          </p:txBody>
        </p:sp>
        <p:sp>
          <p:nvSpPr>
            <p:cNvPr id="29" name="Freeform 1105">
              <a:extLst>
                <a:ext uri="{FF2B5EF4-FFF2-40B4-BE49-F238E27FC236}">
                  <a16:creationId xmlns:a16="http://schemas.microsoft.com/office/drawing/2014/main" id="{58379289-9481-24EB-E68C-F1423654EE17}"/>
                </a:ext>
              </a:extLst>
            </p:cNvPr>
            <p:cNvSpPr/>
            <p:nvPr/>
          </p:nvSpPr>
          <p:spPr>
            <a:xfrm>
              <a:off x="6350811" y="4689241"/>
              <a:ext cx="90614" cy="13337"/>
            </a:xfrm>
            <a:custGeom>
              <a:avLst/>
              <a:gdLst>
                <a:gd name="connsiteX0" fmla="*/ 88991 w 90614"/>
                <a:gd name="connsiteY0" fmla="*/ 5240 h 13337"/>
                <a:gd name="connsiteX1" fmla="*/ 3987 w 90614"/>
                <a:gd name="connsiteY1" fmla="*/ 6 h 13337"/>
                <a:gd name="connsiteX2" fmla="*/ 198 w 90614"/>
                <a:gd name="connsiteY2" fmla="*/ 6323 h 13337"/>
                <a:gd name="connsiteX3" fmla="*/ 5431 w 90614"/>
                <a:gd name="connsiteY3" fmla="*/ 11556 h 13337"/>
                <a:gd name="connsiteX4" fmla="*/ 90615 w 90614"/>
                <a:gd name="connsiteY4" fmla="*/ 8308 h 13337"/>
                <a:gd name="connsiteX5" fmla="*/ 88991 w 90614"/>
                <a:gd name="connsiteY5" fmla="*/ 5240 h 13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614" h="13337">
                  <a:moveTo>
                    <a:pt x="88991" y="5240"/>
                  </a:moveTo>
                  <a:cubicBezTo>
                    <a:pt x="61017" y="-3423"/>
                    <a:pt x="32322" y="3255"/>
                    <a:pt x="3987" y="6"/>
                  </a:cubicBezTo>
                  <a:cubicBezTo>
                    <a:pt x="1642" y="-174"/>
                    <a:pt x="-705" y="3616"/>
                    <a:pt x="198" y="6323"/>
                  </a:cubicBezTo>
                  <a:cubicBezTo>
                    <a:pt x="919" y="8488"/>
                    <a:pt x="3627" y="11737"/>
                    <a:pt x="5431" y="11556"/>
                  </a:cubicBezTo>
                  <a:cubicBezTo>
                    <a:pt x="33766" y="11196"/>
                    <a:pt x="62461" y="17512"/>
                    <a:pt x="90615" y="8308"/>
                  </a:cubicBezTo>
                  <a:cubicBezTo>
                    <a:pt x="89893" y="6864"/>
                    <a:pt x="89532" y="5420"/>
                    <a:pt x="88991" y="5240"/>
                  </a:cubicBezTo>
                  <a:close/>
                </a:path>
              </a:pathLst>
            </a:custGeom>
            <a:solidFill>
              <a:srgbClr val="000000"/>
            </a:solidFill>
            <a:ln w="1804" cap="flat">
              <a:noFill/>
              <a:prstDash val="solid"/>
              <a:miter/>
            </a:ln>
          </p:spPr>
          <p:txBody>
            <a:bodyPr rtlCol="0" anchor="ctr"/>
            <a:lstStyle/>
            <a:p>
              <a:endParaRPr lang="en-US"/>
            </a:p>
          </p:txBody>
        </p:sp>
        <p:sp>
          <p:nvSpPr>
            <p:cNvPr id="30" name="Freeform 1106">
              <a:extLst>
                <a:ext uri="{FF2B5EF4-FFF2-40B4-BE49-F238E27FC236}">
                  <a16:creationId xmlns:a16="http://schemas.microsoft.com/office/drawing/2014/main" id="{AC05B607-BC83-3635-46A6-A1566BB4702C}"/>
                </a:ext>
              </a:extLst>
            </p:cNvPr>
            <p:cNvSpPr/>
            <p:nvPr/>
          </p:nvSpPr>
          <p:spPr>
            <a:xfrm>
              <a:off x="6729281" y="4676765"/>
              <a:ext cx="105796" cy="15757"/>
            </a:xfrm>
            <a:custGeom>
              <a:avLst/>
              <a:gdLst>
                <a:gd name="connsiteX0" fmla="*/ 14077 w 105796"/>
                <a:gd name="connsiteY0" fmla="*/ 15370 h 15757"/>
                <a:gd name="connsiteX1" fmla="*/ 105758 w 105796"/>
                <a:gd name="connsiteY1" fmla="*/ 11580 h 15757"/>
                <a:gd name="connsiteX2" fmla="*/ 96193 w 105796"/>
                <a:gd name="connsiteY2" fmla="*/ 29 h 15757"/>
                <a:gd name="connsiteX3" fmla="*/ 12453 w 105796"/>
                <a:gd name="connsiteY3" fmla="*/ 3278 h 15757"/>
                <a:gd name="connsiteX4" fmla="*/ 0 w 105796"/>
                <a:gd name="connsiteY4" fmla="*/ 12482 h 15757"/>
                <a:gd name="connsiteX5" fmla="*/ 14077 w 105796"/>
                <a:gd name="connsiteY5" fmla="*/ 15370 h 15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96" h="15757">
                  <a:moveTo>
                    <a:pt x="14077" y="15370"/>
                  </a:moveTo>
                  <a:cubicBezTo>
                    <a:pt x="40968" y="13204"/>
                    <a:pt x="105216" y="16453"/>
                    <a:pt x="105758" y="11580"/>
                  </a:cubicBezTo>
                  <a:cubicBezTo>
                    <a:pt x="106299" y="6527"/>
                    <a:pt x="101065" y="-512"/>
                    <a:pt x="96193" y="29"/>
                  </a:cubicBezTo>
                  <a:cubicBezTo>
                    <a:pt x="68400" y="3639"/>
                    <a:pt x="40426" y="1834"/>
                    <a:pt x="12453" y="3278"/>
                  </a:cubicBezTo>
                  <a:cubicBezTo>
                    <a:pt x="8121" y="3459"/>
                    <a:pt x="3249" y="5444"/>
                    <a:pt x="0" y="12482"/>
                  </a:cubicBezTo>
                  <a:cubicBezTo>
                    <a:pt x="5053" y="16814"/>
                    <a:pt x="9746" y="15731"/>
                    <a:pt x="14077" y="15370"/>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363053638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1E7C97D0-DF57-E0EF-35E0-BCBEF4649559}"/>
              </a:ext>
            </a:extLst>
          </p:cNvPr>
          <p:cNvSpPr>
            <a:spLocks noGrp="1"/>
          </p:cNvSpPr>
          <p:nvPr>
            <p:ph type="body" sz="quarter" idx="13"/>
          </p:nvPr>
        </p:nvSpPr>
        <p:spPr/>
        <p:txBody>
          <a:bodyPr/>
          <a:lstStyle/>
          <a:p>
            <a:endParaRPr lang="en-IE"/>
          </a:p>
        </p:txBody>
      </p:sp>
      <p:sp>
        <p:nvSpPr>
          <p:cNvPr id="5" name="Text Placeholder 4">
            <a:extLst>
              <a:ext uri="{FF2B5EF4-FFF2-40B4-BE49-F238E27FC236}">
                <a16:creationId xmlns:a16="http://schemas.microsoft.com/office/drawing/2014/main" id="{7B7852A9-5C5D-8BE8-C79F-329B3D04CE1D}"/>
              </a:ext>
            </a:extLst>
          </p:cNvPr>
          <p:cNvSpPr>
            <a:spLocks noGrp="1"/>
          </p:cNvSpPr>
          <p:nvPr>
            <p:ph type="body" sz="quarter" idx="43"/>
          </p:nvPr>
        </p:nvSpPr>
        <p:spPr/>
        <p:txBody>
          <a:bodyPr>
            <a:normAutofit lnSpcReduction="10000"/>
          </a:bodyPr>
          <a:lstStyle/>
          <a:p>
            <a:endParaRPr lang="en-IE"/>
          </a:p>
        </p:txBody>
      </p:sp>
      <p:sp>
        <p:nvSpPr>
          <p:cNvPr id="8" name="TextBox 7">
            <a:extLst>
              <a:ext uri="{FF2B5EF4-FFF2-40B4-BE49-F238E27FC236}">
                <a16:creationId xmlns:a16="http://schemas.microsoft.com/office/drawing/2014/main" id="{7E681ACF-A27D-0820-2F26-55FC0825F440}"/>
              </a:ext>
            </a:extLst>
          </p:cNvPr>
          <p:cNvSpPr txBox="1"/>
          <p:nvPr/>
        </p:nvSpPr>
        <p:spPr>
          <a:xfrm>
            <a:off x="4695825" y="120402"/>
            <a:ext cx="7277102" cy="6617196"/>
          </a:xfrm>
          <a:prstGeom prst="rect">
            <a:avLst/>
          </a:prstGeom>
          <a:solidFill>
            <a:srgbClr val="0872B5"/>
          </a:solidFill>
        </p:spPr>
        <p:txBody>
          <a:bodyPr wrap="square">
            <a:spAutoFit/>
          </a:bodyPr>
          <a:lstStyle/>
          <a:p>
            <a:pPr algn="l"/>
            <a:r>
              <a:rPr lang="en-US" sz="2800" b="1" dirty="0">
                <a:solidFill>
                  <a:schemeClr val="bg1"/>
                </a:solidFill>
              </a:rPr>
              <a:t>EOBA, </a:t>
            </a:r>
            <a:r>
              <a:rPr lang="en-US" sz="2800" b="1" i="0" dirty="0">
                <a:solidFill>
                  <a:schemeClr val="bg1"/>
                </a:solidFill>
                <a:effectLst/>
              </a:rPr>
              <a:t>Ireland </a:t>
            </a:r>
          </a:p>
          <a:p>
            <a:pPr algn="l"/>
            <a:r>
              <a:rPr lang="en-US" dirty="0">
                <a:solidFill>
                  <a:schemeClr val="bg1"/>
                </a:solidFill>
              </a:rPr>
              <a:t>(a</a:t>
            </a:r>
            <a:r>
              <a:rPr lang="en-US" b="0" i="0" dirty="0">
                <a:solidFill>
                  <a:schemeClr val="bg1"/>
                </a:solidFill>
                <a:effectLst/>
              </a:rPr>
              <a:t>pprox. </a:t>
            </a:r>
            <a:r>
              <a:rPr lang="en-US" b="0" i="0" dirty="0">
                <a:solidFill>
                  <a:schemeClr val="bg1"/>
                </a:solidFill>
                <a:effectLst/>
                <a:hlinkClick r:id="rId2">
                  <a:extLst>
                    <a:ext uri="{A12FA001-AC4F-418D-AE19-62706E023703}">
                      <ahyp:hlinkClr xmlns:ahyp="http://schemas.microsoft.com/office/drawing/2018/hyperlinkcolor" val="tx"/>
                    </a:ext>
                  </a:extLst>
                </a:hlinkClick>
              </a:rPr>
              <a:t>49 employees</a:t>
            </a:r>
            <a:r>
              <a:rPr lang="en-US" dirty="0">
                <a:solidFill>
                  <a:schemeClr val="bg1"/>
                </a:solidFill>
              </a:rPr>
              <a:t>)</a:t>
            </a:r>
            <a:r>
              <a:rPr lang="en-US" b="0" i="0" dirty="0">
                <a:solidFill>
                  <a:schemeClr val="bg1"/>
                </a:solidFill>
                <a:effectLst/>
              </a:rPr>
              <a:t>  </a:t>
            </a:r>
          </a:p>
          <a:p>
            <a:pPr algn="l"/>
            <a:r>
              <a:rPr lang="en-US" b="0" i="0" dirty="0">
                <a:solidFill>
                  <a:schemeClr val="bg1"/>
                </a:solidFill>
                <a:effectLst/>
              </a:rPr>
              <a:t>EOBA receive the Sisk Supply Chain Award for Equality Diversion and Inclusion.  Here are some of their strategies;</a:t>
            </a:r>
          </a:p>
          <a:p>
            <a:pPr algn="l"/>
            <a:endParaRPr lang="en-US" b="0" i="0" dirty="0">
              <a:solidFill>
                <a:schemeClr val="bg1"/>
              </a:solidFill>
              <a:effectLst/>
            </a:endParaRPr>
          </a:p>
          <a:p>
            <a:pPr algn="l"/>
            <a:r>
              <a:rPr lang="en-US" b="1" i="0" dirty="0">
                <a:solidFill>
                  <a:schemeClr val="bg1"/>
                </a:solidFill>
                <a:effectLst/>
              </a:rPr>
              <a:t>Equality – </a:t>
            </a:r>
            <a:r>
              <a:rPr lang="en-US" b="0" i="0" dirty="0">
                <a:solidFill>
                  <a:schemeClr val="bg1"/>
                </a:solidFill>
                <a:effectLst/>
              </a:rPr>
              <a:t>EOBA promotes equality of opportunity by seeking to remove barriers, eliminating discrimination and ensuring equal opportunity and access for all stakeholders (staff, clients and the public)</a:t>
            </a:r>
          </a:p>
          <a:p>
            <a:pPr algn="l"/>
            <a:endParaRPr lang="en-US" b="0" i="0" dirty="0">
              <a:solidFill>
                <a:schemeClr val="bg1"/>
              </a:solidFill>
              <a:effectLst/>
            </a:endParaRPr>
          </a:p>
          <a:p>
            <a:pPr algn="l"/>
            <a:r>
              <a:rPr lang="en-US" b="1" i="0" dirty="0">
                <a:solidFill>
                  <a:schemeClr val="bg1"/>
                </a:solidFill>
                <a:effectLst/>
              </a:rPr>
              <a:t>Diversity </a:t>
            </a:r>
            <a:r>
              <a:rPr lang="en-US" b="0" i="0" dirty="0">
                <a:solidFill>
                  <a:schemeClr val="bg1"/>
                </a:solidFill>
                <a:effectLst/>
              </a:rPr>
              <a:t>– we accept each person as an individual. EOBA’s success is built on our ability to embrace diversity, and we believe that everyone should feel valued for their contributions. By working together, we will deliver the best possible service for our staff and stakeholders.</a:t>
            </a:r>
          </a:p>
          <a:p>
            <a:pPr algn="l"/>
            <a:endParaRPr lang="en-US" b="0" i="0" dirty="0">
              <a:solidFill>
                <a:schemeClr val="bg1"/>
              </a:solidFill>
              <a:effectLst/>
            </a:endParaRPr>
          </a:p>
          <a:p>
            <a:pPr algn="l"/>
            <a:r>
              <a:rPr lang="en-US" b="1" i="0" dirty="0">
                <a:solidFill>
                  <a:schemeClr val="bg1"/>
                </a:solidFill>
                <a:effectLst/>
              </a:rPr>
              <a:t>Inclusion</a:t>
            </a:r>
            <a:r>
              <a:rPr lang="en-US" b="0" i="0" dirty="0">
                <a:solidFill>
                  <a:schemeClr val="bg1"/>
                </a:solidFill>
                <a:effectLst/>
              </a:rPr>
              <a:t> – EOBA seeks to create a working culture where differences are not merely accepted but valued; where everyone has the opportunity to develop in a way that is consistent with, and adheres to, values of impartiality, honesty, integrity and objectivity. Our aim is to be an </a:t>
            </a:r>
            <a:r>
              <a:rPr lang="en-US" b="0" i="0" dirty="0" err="1">
                <a:solidFill>
                  <a:schemeClr val="bg1"/>
                </a:solidFill>
                <a:effectLst/>
              </a:rPr>
              <a:t>organisation</a:t>
            </a:r>
            <a:r>
              <a:rPr lang="en-US" b="0" i="0" dirty="0">
                <a:solidFill>
                  <a:schemeClr val="bg1"/>
                </a:solidFill>
                <a:effectLst/>
              </a:rPr>
              <a:t> where people feel involved, respected and connected to our success. </a:t>
            </a:r>
          </a:p>
          <a:p>
            <a:pPr algn="l"/>
            <a:endParaRPr lang="en-US" b="0" i="0" dirty="0">
              <a:solidFill>
                <a:schemeClr val="bg1"/>
              </a:solidFill>
              <a:effectLst/>
            </a:endParaRPr>
          </a:p>
          <a:p>
            <a:pPr algn="l"/>
            <a:r>
              <a:rPr lang="en-US" b="0" i="0" dirty="0">
                <a:solidFill>
                  <a:schemeClr val="bg1"/>
                </a:solidFill>
                <a:effectLst/>
                <a:hlinkClick r:id="rId3">
                  <a:extLst>
                    <a:ext uri="{A12FA001-AC4F-418D-AE19-62706E023703}">
                      <ahyp:hlinkClr xmlns:ahyp="http://schemas.microsoft.com/office/drawing/2018/hyperlinkcolor" val="tx"/>
                    </a:ext>
                  </a:extLst>
                </a:hlinkClick>
              </a:rPr>
              <a:t>https://eoba.ie/news/sisk-award-eoba-equality-diversity-inclusion-award</a:t>
            </a:r>
            <a:endParaRPr lang="en-US" dirty="0">
              <a:solidFill>
                <a:schemeClr val="bg1"/>
              </a:solidFill>
            </a:endParaRPr>
          </a:p>
          <a:p>
            <a:pPr algn="l"/>
            <a:r>
              <a:rPr lang="en-US" b="0" i="0" dirty="0">
                <a:solidFill>
                  <a:schemeClr val="bg1"/>
                </a:solidFill>
                <a:effectLst/>
                <a:hlinkClick r:id="rId4">
                  <a:extLst>
                    <a:ext uri="{A12FA001-AC4F-418D-AE19-62706E023703}">
                      <ahyp:hlinkClr xmlns:ahyp="http://schemas.microsoft.com/office/drawing/2018/hyperlinkcolor" val="tx"/>
                    </a:ext>
                  </a:extLst>
                </a:hlinkClick>
              </a:rPr>
              <a:t>https://eoba.ie/about</a:t>
            </a:r>
            <a:r>
              <a:rPr lang="en-US" b="0" i="0" dirty="0">
                <a:solidFill>
                  <a:schemeClr val="bg1"/>
                </a:solidFill>
                <a:effectLst/>
              </a:rPr>
              <a:t> </a:t>
            </a:r>
            <a:endParaRPr lang="en-IE" dirty="0">
              <a:solidFill>
                <a:schemeClr val="bg1"/>
              </a:solidFill>
            </a:endParaRPr>
          </a:p>
        </p:txBody>
      </p:sp>
      <p:pic>
        <p:nvPicPr>
          <p:cNvPr id="2050" name="Picture 2" descr="Eamon O’Boyle">
            <a:extLst>
              <a:ext uri="{FF2B5EF4-FFF2-40B4-BE49-F238E27FC236}">
                <a16:creationId xmlns:a16="http://schemas.microsoft.com/office/drawing/2014/main" id="{8AE68328-639C-02EB-49C0-0567149CCBCC}"/>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61950" y="564613"/>
            <a:ext cx="4143375" cy="4143375"/>
          </a:xfrm>
          <a:prstGeom prst="flowChartConnector">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A3668BDC-5220-7E80-02E8-05DF059E9F6B}"/>
              </a:ext>
            </a:extLst>
          </p:cNvPr>
          <p:cNvSpPr txBox="1"/>
          <p:nvPr/>
        </p:nvSpPr>
        <p:spPr>
          <a:xfrm>
            <a:off x="595311" y="4895850"/>
            <a:ext cx="3486151" cy="369332"/>
          </a:xfrm>
          <a:prstGeom prst="rect">
            <a:avLst/>
          </a:prstGeom>
          <a:noFill/>
        </p:spPr>
        <p:txBody>
          <a:bodyPr wrap="square" rtlCol="0">
            <a:spAutoFit/>
          </a:bodyPr>
          <a:lstStyle/>
          <a:p>
            <a:r>
              <a:rPr lang="en-IE" dirty="0"/>
              <a:t>Eamon O’Boyle Managing Director</a:t>
            </a:r>
          </a:p>
        </p:txBody>
      </p:sp>
      <p:sp>
        <p:nvSpPr>
          <p:cNvPr id="9" name="TextBox 8">
            <a:extLst>
              <a:ext uri="{FF2B5EF4-FFF2-40B4-BE49-F238E27FC236}">
                <a16:creationId xmlns:a16="http://schemas.microsoft.com/office/drawing/2014/main" id="{96503EFA-C87D-D113-013E-A702A74B0466}"/>
              </a:ext>
            </a:extLst>
          </p:cNvPr>
          <p:cNvSpPr txBox="1"/>
          <p:nvPr/>
        </p:nvSpPr>
        <p:spPr>
          <a:xfrm>
            <a:off x="76199" y="146648"/>
            <a:ext cx="3819525" cy="584775"/>
          </a:xfrm>
          <a:prstGeom prst="rect">
            <a:avLst/>
          </a:prstGeom>
          <a:noFill/>
        </p:spPr>
        <p:txBody>
          <a:bodyPr wrap="square" rtlCol="0">
            <a:spAutoFit/>
          </a:bodyPr>
          <a:lstStyle/>
          <a:p>
            <a:pPr algn="ctr"/>
            <a:r>
              <a:rPr lang="en-US" sz="3200" b="1" dirty="0">
                <a:solidFill>
                  <a:schemeClr val="bg1"/>
                </a:solidFill>
                <a:highlight>
                  <a:srgbClr val="E63275"/>
                </a:highlight>
              </a:rPr>
              <a:t>Competency 4, EOBA</a:t>
            </a:r>
            <a:endParaRPr lang="en-IE" sz="3200" dirty="0">
              <a:highlight>
                <a:srgbClr val="702E8C"/>
              </a:highlight>
            </a:endParaRPr>
          </a:p>
        </p:txBody>
      </p:sp>
      <p:sp>
        <p:nvSpPr>
          <p:cNvPr id="10" name="TextBox 9">
            <a:extLst>
              <a:ext uri="{FF2B5EF4-FFF2-40B4-BE49-F238E27FC236}">
                <a16:creationId xmlns:a16="http://schemas.microsoft.com/office/drawing/2014/main" id="{11129066-E4BB-5FC0-0A54-C2D1C4FCCE34}"/>
              </a:ext>
            </a:extLst>
          </p:cNvPr>
          <p:cNvSpPr txBox="1"/>
          <p:nvPr/>
        </p:nvSpPr>
        <p:spPr>
          <a:xfrm>
            <a:off x="595311" y="5293757"/>
            <a:ext cx="2981325" cy="369332"/>
          </a:xfrm>
          <a:prstGeom prst="rect">
            <a:avLst/>
          </a:prstGeom>
          <a:noFill/>
        </p:spPr>
        <p:txBody>
          <a:bodyPr wrap="square" rtlCol="0">
            <a:spAutoFit/>
          </a:bodyPr>
          <a:lstStyle/>
          <a:p>
            <a:pPr algn="ctr"/>
            <a:r>
              <a:rPr lang="en-IE" dirty="0">
                <a:hlinkClick r:id="rId6"/>
              </a:rPr>
              <a:t>https://eoba.ie/</a:t>
            </a:r>
            <a:r>
              <a:rPr lang="en-IE" dirty="0"/>
              <a:t> </a:t>
            </a:r>
          </a:p>
        </p:txBody>
      </p:sp>
      <p:sp>
        <p:nvSpPr>
          <p:cNvPr id="11" name="TextBox 10">
            <a:extLst>
              <a:ext uri="{FF2B5EF4-FFF2-40B4-BE49-F238E27FC236}">
                <a16:creationId xmlns:a16="http://schemas.microsoft.com/office/drawing/2014/main" id="{13E59811-F3ED-00F6-B371-71F6180DF0D4}"/>
              </a:ext>
            </a:extLst>
          </p:cNvPr>
          <p:cNvSpPr txBox="1"/>
          <p:nvPr/>
        </p:nvSpPr>
        <p:spPr>
          <a:xfrm>
            <a:off x="485773" y="5781675"/>
            <a:ext cx="3705225" cy="923330"/>
          </a:xfrm>
          <a:prstGeom prst="rect">
            <a:avLst/>
          </a:prstGeom>
          <a:solidFill>
            <a:schemeClr val="bg1"/>
          </a:solidFill>
        </p:spPr>
        <p:txBody>
          <a:bodyPr wrap="square" rtlCol="0">
            <a:spAutoFit/>
          </a:bodyPr>
          <a:lstStyle/>
          <a:p>
            <a:pPr algn="ctr"/>
            <a:r>
              <a:rPr lang="en-US" b="0" i="1" dirty="0">
                <a:solidFill>
                  <a:srgbClr val="083F59"/>
                </a:solidFill>
                <a:effectLst/>
                <a:highlight>
                  <a:srgbClr val="FFFFFF"/>
                </a:highlight>
              </a:rPr>
              <a:t>‘We are one of Ireland’s leading fire engineering and public event safety management consultancies’.</a:t>
            </a:r>
            <a:endParaRPr lang="en-IE" i="1" dirty="0">
              <a:solidFill>
                <a:srgbClr val="083F59"/>
              </a:solidFill>
            </a:endParaRPr>
          </a:p>
        </p:txBody>
      </p:sp>
    </p:spTree>
    <p:extLst>
      <p:ext uri="{BB962C8B-B14F-4D97-AF65-F5344CB8AC3E}">
        <p14:creationId xmlns:p14="http://schemas.microsoft.com/office/powerpoint/2010/main" val="148414885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EAC73B8-E3DF-FFB8-7053-0793CD3AEA18}"/>
              </a:ext>
            </a:extLst>
          </p:cNvPr>
          <p:cNvSpPr>
            <a:spLocks noGrp="1"/>
          </p:cNvSpPr>
          <p:nvPr>
            <p:ph type="body" sz="quarter" idx="18"/>
          </p:nvPr>
        </p:nvSpPr>
        <p:spPr>
          <a:xfrm>
            <a:off x="576263" y="1164372"/>
            <a:ext cx="8796338" cy="3849918"/>
          </a:xfrm>
        </p:spPr>
        <p:txBody>
          <a:bodyPr/>
          <a:lstStyle/>
          <a:p>
            <a:pPr marL="0" indent="0"/>
            <a:r>
              <a:rPr lang="en-US" sz="2200" b="1" dirty="0"/>
              <a:t>Communication to Promote D&amp;I:</a:t>
            </a:r>
            <a:r>
              <a:rPr lang="en-US" sz="2200" dirty="0"/>
              <a:t> This means ensuring consistent internal communications reflect and promote D&amp;I values. This helps to maintain a consistent message, understanding and culture across the company. It involves employee engagement where they feel </a:t>
            </a:r>
            <a:r>
              <a:rPr lang="en-US" sz="2200" dirty="0" err="1"/>
              <a:t>recognised</a:t>
            </a:r>
            <a:r>
              <a:rPr lang="en-US" sz="2200" dirty="0"/>
              <a:t>, valued and connected to the company’s mission and goals. It must be transparent to build trust between employees and management and to demonstrate D&amp;I is supported and action-orientated. It involves skills like clarity and concise communication, active listening, empathy, cultural sensitivity and transparency. </a:t>
            </a:r>
          </a:p>
          <a:p>
            <a:r>
              <a:rPr lang="en-US" sz="2200" b="1" dirty="0">
                <a:solidFill>
                  <a:srgbClr val="DF4625"/>
                </a:solidFill>
              </a:rPr>
              <a:t>Strategies include;</a:t>
            </a:r>
          </a:p>
          <a:p>
            <a:pPr>
              <a:lnSpc>
                <a:spcPct val="100000"/>
              </a:lnSpc>
              <a:spcBef>
                <a:spcPts val="0"/>
              </a:spcBef>
              <a:buFont typeface="Arial" panose="020B0604020202020204" pitchFamily="34" charset="0"/>
              <a:buChar char="•"/>
            </a:pPr>
            <a:r>
              <a:rPr lang="en-US" sz="2200" b="1" dirty="0"/>
              <a:t>Inclusive Language:</a:t>
            </a:r>
            <a:r>
              <a:rPr lang="en-US" sz="2200" dirty="0"/>
              <a:t> Use inclusive language in all communications.</a:t>
            </a:r>
          </a:p>
          <a:p>
            <a:pPr>
              <a:lnSpc>
                <a:spcPct val="100000"/>
              </a:lnSpc>
              <a:spcBef>
                <a:spcPts val="0"/>
              </a:spcBef>
              <a:buFont typeface="Arial" panose="020B0604020202020204" pitchFamily="34" charset="0"/>
              <a:buChar char="•"/>
            </a:pPr>
            <a:r>
              <a:rPr lang="en-US" sz="2200" b="1" dirty="0"/>
              <a:t>Feedback Systems:</a:t>
            </a:r>
            <a:r>
              <a:rPr lang="en-US" sz="2200" dirty="0"/>
              <a:t> Implement systems for employees to share their experiences and suggestions.</a:t>
            </a:r>
          </a:p>
          <a:p>
            <a:pPr>
              <a:lnSpc>
                <a:spcPct val="100000"/>
              </a:lnSpc>
              <a:spcBef>
                <a:spcPts val="0"/>
              </a:spcBef>
              <a:buFont typeface="Arial" panose="020B0604020202020204" pitchFamily="34" charset="0"/>
              <a:buChar char="•"/>
            </a:pPr>
            <a:r>
              <a:rPr lang="en-US" sz="2200" b="1" dirty="0"/>
              <a:t>Intranet Systems </a:t>
            </a:r>
            <a:r>
              <a:rPr lang="en-US" sz="2200" dirty="0"/>
              <a:t>and platforms for digital D&amp;I communication and messaging accessible to all. </a:t>
            </a:r>
            <a:endParaRPr lang="en-IE" sz="2200" dirty="0"/>
          </a:p>
        </p:txBody>
      </p:sp>
      <p:sp>
        <p:nvSpPr>
          <p:cNvPr id="3" name="TextBox 2">
            <a:extLst>
              <a:ext uri="{FF2B5EF4-FFF2-40B4-BE49-F238E27FC236}">
                <a16:creationId xmlns:a16="http://schemas.microsoft.com/office/drawing/2014/main" id="{029B28F4-3A8B-0D31-7DF8-3F8BB70330C1}"/>
              </a:ext>
            </a:extLst>
          </p:cNvPr>
          <p:cNvSpPr txBox="1"/>
          <p:nvPr/>
        </p:nvSpPr>
        <p:spPr>
          <a:xfrm>
            <a:off x="423863" y="495300"/>
            <a:ext cx="10720387" cy="584775"/>
          </a:xfrm>
          <a:prstGeom prst="rect">
            <a:avLst/>
          </a:prstGeom>
          <a:noFill/>
        </p:spPr>
        <p:txBody>
          <a:bodyPr wrap="square" rtlCol="0">
            <a:spAutoFit/>
          </a:bodyPr>
          <a:lstStyle/>
          <a:p>
            <a:r>
              <a:rPr lang="en-US" sz="3200" b="1" dirty="0">
                <a:solidFill>
                  <a:schemeClr val="bg1"/>
                </a:solidFill>
                <a:highlight>
                  <a:srgbClr val="1C94CA"/>
                </a:highlight>
              </a:rPr>
              <a:t>Competency 5  </a:t>
            </a:r>
            <a:r>
              <a:rPr lang="en-IE" sz="2800" dirty="0">
                <a:solidFill>
                  <a:srgbClr val="DF4625"/>
                </a:solidFill>
              </a:rPr>
              <a:t>Embracing Diversity-Focused Internal Communication</a:t>
            </a:r>
            <a:endParaRPr lang="en-IE" sz="2400" dirty="0"/>
          </a:p>
        </p:txBody>
      </p:sp>
      <p:grpSp>
        <p:nvGrpSpPr>
          <p:cNvPr id="4" name="Graphic 4">
            <a:extLst>
              <a:ext uri="{FF2B5EF4-FFF2-40B4-BE49-F238E27FC236}">
                <a16:creationId xmlns:a16="http://schemas.microsoft.com/office/drawing/2014/main" id="{FF15DE45-599B-0E04-F81F-C151EB48309D}"/>
              </a:ext>
            </a:extLst>
          </p:cNvPr>
          <p:cNvGrpSpPr/>
          <p:nvPr/>
        </p:nvGrpSpPr>
        <p:grpSpPr>
          <a:xfrm>
            <a:off x="9358444" y="1384402"/>
            <a:ext cx="2170101" cy="1726593"/>
            <a:chOff x="8321314" y="1790175"/>
            <a:chExt cx="1456348" cy="1130621"/>
          </a:xfrm>
        </p:grpSpPr>
        <p:sp>
          <p:nvSpPr>
            <p:cNvPr id="6" name="Freeform 965">
              <a:extLst>
                <a:ext uri="{FF2B5EF4-FFF2-40B4-BE49-F238E27FC236}">
                  <a16:creationId xmlns:a16="http://schemas.microsoft.com/office/drawing/2014/main" id="{5195150A-D2F7-5E3B-B10B-D222597FE48E}"/>
                </a:ext>
              </a:extLst>
            </p:cNvPr>
            <p:cNvSpPr/>
            <p:nvPr/>
          </p:nvSpPr>
          <p:spPr>
            <a:xfrm>
              <a:off x="9373762" y="1867180"/>
              <a:ext cx="902" cy="1263"/>
            </a:xfrm>
            <a:custGeom>
              <a:avLst/>
              <a:gdLst>
                <a:gd name="connsiteX0" fmla="*/ 0 w 902"/>
                <a:gd name="connsiteY0" fmla="*/ 0 h 1263"/>
                <a:gd name="connsiteX1" fmla="*/ 902 w 902"/>
                <a:gd name="connsiteY1" fmla="*/ 1263 h 1263"/>
                <a:gd name="connsiteX2" fmla="*/ 0 w 902"/>
                <a:gd name="connsiteY2" fmla="*/ 0 h 1263"/>
              </a:gdLst>
              <a:ahLst/>
              <a:cxnLst>
                <a:cxn ang="0">
                  <a:pos x="connsiteX0" y="connsiteY0"/>
                </a:cxn>
                <a:cxn ang="0">
                  <a:pos x="connsiteX1" y="connsiteY1"/>
                </a:cxn>
                <a:cxn ang="0">
                  <a:pos x="connsiteX2" y="connsiteY2"/>
                </a:cxn>
              </a:cxnLst>
              <a:rect l="l" t="t" r="r" b="b"/>
              <a:pathLst>
                <a:path w="902" h="1263">
                  <a:moveTo>
                    <a:pt x="0" y="0"/>
                  </a:moveTo>
                  <a:cubicBezTo>
                    <a:pt x="360" y="361"/>
                    <a:pt x="722" y="902"/>
                    <a:pt x="902" y="1263"/>
                  </a:cubicBezTo>
                  <a:cubicBezTo>
                    <a:pt x="722" y="902"/>
                    <a:pt x="360" y="542"/>
                    <a:pt x="0" y="0"/>
                  </a:cubicBezTo>
                  <a:close/>
                </a:path>
              </a:pathLst>
            </a:custGeom>
            <a:solidFill>
              <a:srgbClr val="FFFFFF"/>
            </a:solidFill>
            <a:ln w="1804" cap="flat">
              <a:noFill/>
              <a:prstDash val="solid"/>
              <a:miter/>
            </a:ln>
          </p:spPr>
          <p:txBody>
            <a:bodyPr rtlCol="0" anchor="ctr"/>
            <a:lstStyle/>
            <a:p>
              <a:endParaRPr lang="en-US"/>
            </a:p>
          </p:txBody>
        </p:sp>
        <p:sp>
          <p:nvSpPr>
            <p:cNvPr id="7" name="Freeform 966">
              <a:extLst>
                <a:ext uri="{FF2B5EF4-FFF2-40B4-BE49-F238E27FC236}">
                  <a16:creationId xmlns:a16="http://schemas.microsoft.com/office/drawing/2014/main" id="{6A70DE1A-1153-1BF2-E9FC-58CD43EB4C32}"/>
                </a:ext>
              </a:extLst>
            </p:cNvPr>
            <p:cNvSpPr/>
            <p:nvPr/>
          </p:nvSpPr>
          <p:spPr>
            <a:xfrm>
              <a:off x="9352285" y="1845343"/>
              <a:ext cx="3609" cy="3067"/>
            </a:xfrm>
            <a:custGeom>
              <a:avLst/>
              <a:gdLst>
                <a:gd name="connsiteX0" fmla="*/ 0 w 3609"/>
                <a:gd name="connsiteY0" fmla="*/ 0 h 3067"/>
                <a:gd name="connsiteX1" fmla="*/ 3609 w 3609"/>
                <a:gd name="connsiteY1" fmla="*/ 3068 h 3067"/>
                <a:gd name="connsiteX2" fmla="*/ 0 w 3609"/>
                <a:gd name="connsiteY2" fmla="*/ 0 h 3067"/>
              </a:gdLst>
              <a:ahLst/>
              <a:cxnLst>
                <a:cxn ang="0">
                  <a:pos x="connsiteX0" y="connsiteY0"/>
                </a:cxn>
                <a:cxn ang="0">
                  <a:pos x="connsiteX1" y="connsiteY1"/>
                </a:cxn>
                <a:cxn ang="0">
                  <a:pos x="connsiteX2" y="connsiteY2"/>
                </a:cxn>
              </a:cxnLst>
              <a:rect l="l" t="t" r="r" b="b"/>
              <a:pathLst>
                <a:path w="3609" h="3067">
                  <a:moveTo>
                    <a:pt x="0" y="0"/>
                  </a:moveTo>
                  <a:cubicBezTo>
                    <a:pt x="1264" y="1083"/>
                    <a:pt x="2527" y="1985"/>
                    <a:pt x="3609" y="3068"/>
                  </a:cubicBezTo>
                  <a:cubicBezTo>
                    <a:pt x="2527" y="1985"/>
                    <a:pt x="1264" y="902"/>
                    <a:pt x="0" y="0"/>
                  </a:cubicBezTo>
                  <a:close/>
                </a:path>
              </a:pathLst>
            </a:custGeom>
            <a:solidFill>
              <a:srgbClr val="FFFFFF"/>
            </a:solidFill>
            <a:ln w="1804" cap="flat">
              <a:noFill/>
              <a:prstDash val="solid"/>
              <a:miter/>
            </a:ln>
          </p:spPr>
          <p:txBody>
            <a:bodyPr rtlCol="0" anchor="ctr"/>
            <a:lstStyle/>
            <a:p>
              <a:endParaRPr lang="en-US"/>
            </a:p>
          </p:txBody>
        </p:sp>
        <p:sp>
          <p:nvSpPr>
            <p:cNvPr id="8" name="Freeform 967">
              <a:extLst>
                <a:ext uri="{FF2B5EF4-FFF2-40B4-BE49-F238E27FC236}">
                  <a16:creationId xmlns:a16="http://schemas.microsoft.com/office/drawing/2014/main" id="{2F99EEB9-3D9F-9332-40E5-450F5AE96724}"/>
                </a:ext>
              </a:extLst>
            </p:cNvPr>
            <p:cNvSpPr/>
            <p:nvPr/>
          </p:nvSpPr>
          <p:spPr>
            <a:xfrm>
              <a:off x="9348496" y="1842275"/>
              <a:ext cx="2345" cy="1804"/>
            </a:xfrm>
            <a:custGeom>
              <a:avLst/>
              <a:gdLst>
                <a:gd name="connsiteX0" fmla="*/ 0 w 2345"/>
                <a:gd name="connsiteY0" fmla="*/ 0 h 1804"/>
                <a:gd name="connsiteX1" fmla="*/ 2346 w 2345"/>
                <a:gd name="connsiteY1" fmla="*/ 1805 h 1804"/>
                <a:gd name="connsiteX2" fmla="*/ 0 w 2345"/>
                <a:gd name="connsiteY2" fmla="*/ 0 h 1804"/>
              </a:gdLst>
              <a:ahLst/>
              <a:cxnLst>
                <a:cxn ang="0">
                  <a:pos x="connsiteX0" y="connsiteY0"/>
                </a:cxn>
                <a:cxn ang="0">
                  <a:pos x="connsiteX1" y="connsiteY1"/>
                </a:cxn>
                <a:cxn ang="0">
                  <a:pos x="connsiteX2" y="connsiteY2"/>
                </a:cxn>
              </a:cxnLst>
              <a:rect l="l" t="t" r="r" b="b"/>
              <a:pathLst>
                <a:path w="2345" h="1804">
                  <a:moveTo>
                    <a:pt x="0" y="0"/>
                  </a:moveTo>
                  <a:cubicBezTo>
                    <a:pt x="902" y="541"/>
                    <a:pt x="1624" y="1263"/>
                    <a:pt x="2346" y="1805"/>
                  </a:cubicBezTo>
                  <a:cubicBezTo>
                    <a:pt x="1624" y="1263"/>
                    <a:pt x="722" y="541"/>
                    <a:pt x="0" y="0"/>
                  </a:cubicBezTo>
                  <a:close/>
                </a:path>
              </a:pathLst>
            </a:custGeom>
            <a:solidFill>
              <a:srgbClr val="FFFFFF"/>
            </a:solidFill>
            <a:ln w="1804" cap="flat">
              <a:noFill/>
              <a:prstDash val="solid"/>
              <a:miter/>
            </a:ln>
          </p:spPr>
          <p:txBody>
            <a:bodyPr rtlCol="0" anchor="ctr"/>
            <a:lstStyle/>
            <a:p>
              <a:endParaRPr lang="en-US"/>
            </a:p>
          </p:txBody>
        </p:sp>
        <p:sp>
          <p:nvSpPr>
            <p:cNvPr id="9" name="Freeform 968">
              <a:extLst>
                <a:ext uri="{FF2B5EF4-FFF2-40B4-BE49-F238E27FC236}">
                  <a16:creationId xmlns:a16="http://schemas.microsoft.com/office/drawing/2014/main" id="{EF211C01-C346-2DAC-2A29-6AE188F2138A}"/>
                </a:ext>
              </a:extLst>
            </p:cNvPr>
            <p:cNvSpPr/>
            <p:nvPr/>
          </p:nvSpPr>
          <p:spPr>
            <a:xfrm>
              <a:off x="9366182" y="1858157"/>
              <a:ext cx="1443" cy="1624"/>
            </a:xfrm>
            <a:custGeom>
              <a:avLst/>
              <a:gdLst>
                <a:gd name="connsiteX0" fmla="*/ 0 w 1443"/>
                <a:gd name="connsiteY0" fmla="*/ 0 h 1624"/>
                <a:gd name="connsiteX1" fmla="*/ 1443 w 1443"/>
                <a:gd name="connsiteY1" fmla="*/ 1624 h 1624"/>
                <a:gd name="connsiteX2" fmla="*/ 0 w 1443"/>
                <a:gd name="connsiteY2" fmla="*/ 0 h 1624"/>
              </a:gdLst>
              <a:ahLst/>
              <a:cxnLst>
                <a:cxn ang="0">
                  <a:pos x="connsiteX0" y="connsiteY0"/>
                </a:cxn>
                <a:cxn ang="0">
                  <a:pos x="connsiteX1" y="connsiteY1"/>
                </a:cxn>
                <a:cxn ang="0">
                  <a:pos x="connsiteX2" y="connsiteY2"/>
                </a:cxn>
              </a:cxnLst>
              <a:rect l="l" t="t" r="r" b="b"/>
              <a:pathLst>
                <a:path w="1443" h="1624">
                  <a:moveTo>
                    <a:pt x="0" y="0"/>
                  </a:moveTo>
                  <a:cubicBezTo>
                    <a:pt x="541" y="542"/>
                    <a:pt x="1083" y="1083"/>
                    <a:pt x="1443" y="1624"/>
                  </a:cubicBezTo>
                  <a:cubicBezTo>
                    <a:pt x="1083" y="1083"/>
                    <a:pt x="541" y="542"/>
                    <a:pt x="0" y="0"/>
                  </a:cubicBezTo>
                  <a:close/>
                </a:path>
              </a:pathLst>
            </a:custGeom>
            <a:solidFill>
              <a:srgbClr val="FFFFFF"/>
            </a:solidFill>
            <a:ln w="1804" cap="flat">
              <a:noFill/>
              <a:prstDash val="solid"/>
              <a:miter/>
            </a:ln>
          </p:spPr>
          <p:txBody>
            <a:bodyPr rtlCol="0" anchor="ctr"/>
            <a:lstStyle/>
            <a:p>
              <a:endParaRPr lang="en-US"/>
            </a:p>
          </p:txBody>
        </p:sp>
        <p:sp>
          <p:nvSpPr>
            <p:cNvPr id="10" name="Freeform 969">
              <a:extLst>
                <a:ext uri="{FF2B5EF4-FFF2-40B4-BE49-F238E27FC236}">
                  <a16:creationId xmlns:a16="http://schemas.microsoft.com/office/drawing/2014/main" id="{D5FFE76F-0DAB-2F7C-C426-391D3B72A36A}"/>
                </a:ext>
              </a:extLst>
            </p:cNvPr>
            <p:cNvSpPr/>
            <p:nvPr/>
          </p:nvSpPr>
          <p:spPr>
            <a:xfrm>
              <a:off x="9361490" y="1853284"/>
              <a:ext cx="1804" cy="1624"/>
            </a:xfrm>
            <a:custGeom>
              <a:avLst/>
              <a:gdLst>
                <a:gd name="connsiteX0" fmla="*/ 0 w 1804"/>
                <a:gd name="connsiteY0" fmla="*/ 0 h 1624"/>
                <a:gd name="connsiteX1" fmla="*/ 1805 w 1804"/>
                <a:gd name="connsiteY1" fmla="*/ 1624 h 1624"/>
                <a:gd name="connsiteX2" fmla="*/ 0 w 1804"/>
                <a:gd name="connsiteY2" fmla="*/ 0 h 1624"/>
              </a:gdLst>
              <a:ahLst/>
              <a:cxnLst>
                <a:cxn ang="0">
                  <a:pos x="connsiteX0" y="connsiteY0"/>
                </a:cxn>
                <a:cxn ang="0">
                  <a:pos x="connsiteX1" y="connsiteY1"/>
                </a:cxn>
                <a:cxn ang="0">
                  <a:pos x="connsiteX2" y="connsiteY2"/>
                </a:cxn>
              </a:cxnLst>
              <a:rect l="l" t="t" r="r" b="b"/>
              <a:pathLst>
                <a:path w="1804" h="1624">
                  <a:moveTo>
                    <a:pt x="0" y="0"/>
                  </a:moveTo>
                  <a:cubicBezTo>
                    <a:pt x="542" y="541"/>
                    <a:pt x="1083" y="1083"/>
                    <a:pt x="1805" y="1624"/>
                  </a:cubicBezTo>
                  <a:cubicBezTo>
                    <a:pt x="1083" y="1263"/>
                    <a:pt x="542" y="722"/>
                    <a:pt x="0" y="0"/>
                  </a:cubicBezTo>
                  <a:close/>
                </a:path>
              </a:pathLst>
            </a:custGeom>
            <a:solidFill>
              <a:srgbClr val="FFFFFF"/>
            </a:solidFill>
            <a:ln w="1804" cap="flat">
              <a:noFill/>
              <a:prstDash val="solid"/>
              <a:miter/>
            </a:ln>
          </p:spPr>
          <p:txBody>
            <a:bodyPr rtlCol="0" anchor="ctr"/>
            <a:lstStyle/>
            <a:p>
              <a:endParaRPr lang="en-US"/>
            </a:p>
          </p:txBody>
        </p:sp>
        <p:sp>
          <p:nvSpPr>
            <p:cNvPr id="11" name="Freeform 970">
              <a:extLst>
                <a:ext uri="{FF2B5EF4-FFF2-40B4-BE49-F238E27FC236}">
                  <a16:creationId xmlns:a16="http://schemas.microsoft.com/office/drawing/2014/main" id="{1309DAF8-3845-FC90-3923-B07ED4C1C57F}"/>
                </a:ext>
              </a:extLst>
            </p:cNvPr>
            <p:cNvSpPr/>
            <p:nvPr/>
          </p:nvSpPr>
          <p:spPr>
            <a:xfrm>
              <a:off x="9341638" y="1837402"/>
              <a:ext cx="5594" cy="3970"/>
            </a:xfrm>
            <a:custGeom>
              <a:avLst/>
              <a:gdLst>
                <a:gd name="connsiteX0" fmla="*/ 0 w 5594"/>
                <a:gd name="connsiteY0" fmla="*/ 0 h 3970"/>
                <a:gd name="connsiteX1" fmla="*/ 5595 w 5594"/>
                <a:gd name="connsiteY1" fmla="*/ 3970 h 3970"/>
                <a:gd name="connsiteX2" fmla="*/ 0 w 5594"/>
                <a:gd name="connsiteY2" fmla="*/ 0 h 3970"/>
              </a:gdLst>
              <a:ahLst/>
              <a:cxnLst>
                <a:cxn ang="0">
                  <a:pos x="connsiteX0" y="connsiteY0"/>
                </a:cxn>
                <a:cxn ang="0">
                  <a:pos x="connsiteX1" y="connsiteY1"/>
                </a:cxn>
                <a:cxn ang="0">
                  <a:pos x="connsiteX2" y="connsiteY2"/>
                </a:cxn>
              </a:cxnLst>
              <a:rect l="l" t="t" r="r" b="b"/>
              <a:pathLst>
                <a:path w="5594" h="3970">
                  <a:moveTo>
                    <a:pt x="0" y="0"/>
                  </a:moveTo>
                  <a:cubicBezTo>
                    <a:pt x="1985" y="1263"/>
                    <a:pt x="3790" y="2527"/>
                    <a:pt x="5595" y="3970"/>
                  </a:cubicBezTo>
                  <a:cubicBezTo>
                    <a:pt x="3609" y="2527"/>
                    <a:pt x="1805" y="1263"/>
                    <a:pt x="0" y="0"/>
                  </a:cubicBezTo>
                  <a:close/>
                </a:path>
              </a:pathLst>
            </a:custGeom>
            <a:solidFill>
              <a:srgbClr val="FFFFFF"/>
            </a:solidFill>
            <a:ln w="1804" cap="flat">
              <a:noFill/>
              <a:prstDash val="solid"/>
              <a:miter/>
            </a:ln>
          </p:spPr>
          <p:txBody>
            <a:bodyPr rtlCol="0" anchor="ctr"/>
            <a:lstStyle/>
            <a:p>
              <a:endParaRPr lang="en-US"/>
            </a:p>
          </p:txBody>
        </p:sp>
        <p:sp>
          <p:nvSpPr>
            <p:cNvPr id="12" name="Freeform 971">
              <a:extLst>
                <a:ext uri="{FF2B5EF4-FFF2-40B4-BE49-F238E27FC236}">
                  <a16:creationId xmlns:a16="http://schemas.microsoft.com/office/drawing/2014/main" id="{7BFCD18F-FFB8-D5A6-ABFA-51D2CA28A8BD}"/>
                </a:ext>
              </a:extLst>
            </p:cNvPr>
            <p:cNvSpPr/>
            <p:nvPr/>
          </p:nvSpPr>
          <p:spPr>
            <a:xfrm>
              <a:off x="9357699" y="1849855"/>
              <a:ext cx="1985" cy="1804"/>
            </a:xfrm>
            <a:custGeom>
              <a:avLst/>
              <a:gdLst>
                <a:gd name="connsiteX0" fmla="*/ 0 w 1985"/>
                <a:gd name="connsiteY0" fmla="*/ 0 h 1804"/>
                <a:gd name="connsiteX1" fmla="*/ 1985 w 1985"/>
                <a:gd name="connsiteY1" fmla="*/ 1805 h 1804"/>
                <a:gd name="connsiteX2" fmla="*/ 0 w 1985"/>
                <a:gd name="connsiteY2" fmla="*/ 0 h 1804"/>
              </a:gdLst>
              <a:ahLst/>
              <a:cxnLst>
                <a:cxn ang="0">
                  <a:pos x="connsiteX0" y="connsiteY0"/>
                </a:cxn>
                <a:cxn ang="0">
                  <a:pos x="connsiteX1" y="connsiteY1"/>
                </a:cxn>
                <a:cxn ang="0">
                  <a:pos x="connsiteX2" y="connsiteY2"/>
                </a:cxn>
              </a:cxnLst>
              <a:rect l="l" t="t" r="r" b="b"/>
              <a:pathLst>
                <a:path w="1985" h="1804">
                  <a:moveTo>
                    <a:pt x="0" y="0"/>
                  </a:moveTo>
                  <a:cubicBezTo>
                    <a:pt x="723" y="542"/>
                    <a:pt x="1264" y="1263"/>
                    <a:pt x="1985" y="1805"/>
                  </a:cubicBezTo>
                  <a:cubicBezTo>
                    <a:pt x="1264" y="1263"/>
                    <a:pt x="723" y="542"/>
                    <a:pt x="0" y="0"/>
                  </a:cubicBezTo>
                  <a:close/>
                </a:path>
              </a:pathLst>
            </a:custGeom>
            <a:solidFill>
              <a:srgbClr val="FFFFFF"/>
            </a:solidFill>
            <a:ln w="1804" cap="flat">
              <a:noFill/>
              <a:prstDash val="solid"/>
              <a:miter/>
            </a:ln>
          </p:spPr>
          <p:txBody>
            <a:bodyPr rtlCol="0" anchor="ctr"/>
            <a:lstStyle/>
            <a:p>
              <a:endParaRPr lang="en-US"/>
            </a:p>
          </p:txBody>
        </p:sp>
        <p:sp>
          <p:nvSpPr>
            <p:cNvPr id="13" name="Freeform 972">
              <a:extLst>
                <a:ext uri="{FF2B5EF4-FFF2-40B4-BE49-F238E27FC236}">
                  <a16:creationId xmlns:a16="http://schemas.microsoft.com/office/drawing/2014/main" id="{44F48B6A-17A7-8CCF-E071-9AF1A18EA12C}"/>
                </a:ext>
              </a:extLst>
            </p:cNvPr>
            <p:cNvSpPr/>
            <p:nvPr/>
          </p:nvSpPr>
          <p:spPr>
            <a:xfrm>
              <a:off x="9116407" y="2102518"/>
              <a:ext cx="1984" cy="3248"/>
            </a:xfrm>
            <a:custGeom>
              <a:avLst/>
              <a:gdLst>
                <a:gd name="connsiteX0" fmla="*/ 1985 w 1984"/>
                <a:gd name="connsiteY0" fmla="*/ 3249 h 3248"/>
                <a:gd name="connsiteX1" fmla="*/ 0 w 1984"/>
                <a:gd name="connsiteY1" fmla="*/ 0 h 3248"/>
                <a:gd name="connsiteX2" fmla="*/ 1985 w 1984"/>
                <a:gd name="connsiteY2" fmla="*/ 3249 h 3248"/>
              </a:gdLst>
              <a:ahLst/>
              <a:cxnLst>
                <a:cxn ang="0">
                  <a:pos x="connsiteX0" y="connsiteY0"/>
                </a:cxn>
                <a:cxn ang="0">
                  <a:pos x="connsiteX1" y="connsiteY1"/>
                </a:cxn>
                <a:cxn ang="0">
                  <a:pos x="connsiteX2" y="connsiteY2"/>
                </a:cxn>
              </a:cxnLst>
              <a:rect l="l" t="t" r="r" b="b"/>
              <a:pathLst>
                <a:path w="1984" h="3248">
                  <a:moveTo>
                    <a:pt x="1985" y="3249"/>
                  </a:moveTo>
                  <a:cubicBezTo>
                    <a:pt x="1263" y="2166"/>
                    <a:pt x="541" y="1083"/>
                    <a:pt x="0" y="0"/>
                  </a:cubicBezTo>
                  <a:cubicBezTo>
                    <a:pt x="541" y="1083"/>
                    <a:pt x="1263" y="2166"/>
                    <a:pt x="1985" y="3249"/>
                  </a:cubicBezTo>
                  <a:close/>
                </a:path>
              </a:pathLst>
            </a:custGeom>
            <a:solidFill>
              <a:srgbClr val="FFFFFF"/>
            </a:solidFill>
            <a:ln w="1804" cap="flat">
              <a:noFill/>
              <a:prstDash val="solid"/>
              <a:miter/>
            </a:ln>
          </p:spPr>
          <p:txBody>
            <a:bodyPr rtlCol="0" anchor="ctr"/>
            <a:lstStyle/>
            <a:p>
              <a:endParaRPr lang="en-US"/>
            </a:p>
          </p:txBody>
        </p:sp>
        <p:sp>
          <p:nvSpPr>
            <p:cNvPr id="14" name="Freeform 973">
              <a:extLst>
                <a:ext uri="{FF2B5EF4-FFF2-40B4-BE49-F238E27FC236}">
                  <a16:creationId xmlns:a16="http://schemas.microsoft.com/office/drawing/2014/main" id="{2FD1DCE3-1CDA-3D12-3972-0A50C0D54180}"/>
                </a:ext>
              </a:extLst>
            </p:cNvPr>
            <p:cNvSpPr/>
            <p:nvPr/>
          </p:nvSpPr>
          <p:spPr>
            <a:xfrm>
              <a:off x="9312040" y="1821881"/>
              <a:ext cx="14978" cy="7038"/>
            </a:xfrm>
            <a:custGeom>
              <a:avLst/>
              <a:gdLst>
                <a:gd name="connsiteX0" fmla="*/ 0 w 14978"/>
                <a:gd name="connsiteY0" fmla="*/ 0 h 7038"/>
                <a:gd name="connsiteX1" fmla="*/ 14979 w 14978"/>
                <a:gd name="connsiteY1" fmla="*/ 7039 h 7038"/>
                <a:gd name="connsiteX2" fmla="*/ 0 w 14978"/>
                <a:gd name="connsiteY2" fmla="*/ 0 h 7038"/>
              </a:gdLst>
              <a:ahLst/>
              <a:cxnLst>
                <a:cxn ang="0">
                  <a:pos x="connsiteX0" y="connsiteY0"/>
                </a:cxn>
                <a:cxn ang="0">
                  <a:pos x="connsiteX1" y="connsiteY1"/>
                </a:cxn>
                <a:cxn ang="0">
                  <a:pos x="connsiteX2" y="connsiteY2"/>
                </a:cxn>
              </a:cxnLst>
              <a:rect l="l" t="t" r="r" b="b"/>
              <a:pathLst>
                <a:path w="14978" h="7038">
                  <a:moveTo>
                    <a:pt x="0" y="0"/>
                  </a:moveTo>
                  <a:cubicBezTo>
                    <a:pt x="5053" y="2166"/>
                    <a:pt x="10107" y="4512"/>
                    <a:pt x="14979" y="7039"/>
                  </a:cubicBezTo>
                  <a:cubicBezTo>
                    <a:pt x="10107" y="4331"/>
                    <a:pt x="5053" y="1985"/>
                    <a:pt x="0" y="0"/>
                  </a:cubicBezTo>
                  <a:close/>
                </a:path>
              </a:pathLst>
            </a:custGeom>
            <a:solidFill>
              <a:srgbClr val="FFFFFF"/>
            </a:solidFill>
            <a:ln w="1804" cap="flat">
              <a:noFill/>
              <a:prstDash val="solid"/>
              <a:miter/>
            </a:ln>
          </p:spPr>
          <p:txBody>
            <a:bodyPr rtlCol="0" anchor="ctr"/>
            <a:lstStyle/>
            <a:p>
              <a:endParaRPr lang="en-US"/>
            </a:p>
          </p:txBody>
        </p:sp>
        <p:sp>
          <p:nvSpPr>
            <p:cNvPr id="15" name="Freeform 974">
              <a:extLst>
                <a:ext uri="{FF2B5EF4-FFF2-40B4-BE49-F238E27FC236}">
                  <a16:creationId xmlns:a16="http://schemas.microsoft.com/office/drawing/2014/main" id="{A2273CF3-0EBE-35E0-7208-2E153C3C899A}"/>
                </a:ext>
              </a:extLst>
            </p:cNvPr>
            <p:cNvSpPr/>
            <p:nvPr/>
          </p:nvSpPr>
          <p:spPr>
            <a:xfrm>
              <a:off x="9327561" y="1829100"/>
              <a:ext cx="9926" cy="5594"/>
            </a:xfrm>
            <a:custGeom>
              <a:avLst/>
              <a:gdLst>
                <a:gd name="connsiteX0" fmla="*/ 0 w 9926"/>
                <a:gd name="connsiteY0" fmla="*/ 0 h 5594"/>
                <a:gd name="connsiteX1" fmla="*/ 9926 w 9926"/>
                <a:gd name="connsiteY1" fmla="*/ 5595 h 5594"/>
                <a:gd name="connsiteX2" fmla="*/ 0 w 9926"/>
                <a:gd name="connsiteY2" fmla="*/ 0 h 5594"/>
              </a:gdLst>
              <a:ahLst/>
              <a:cxnLst>
                <a:cxn ang="0">
                  <a:pos x="connsiteX0" y="connsiteY0"/>
                </a:cxn>
                <a:cxn ang="0">
                  <a:pos x="connsiteX1" y="connsiteY1"/>
                </a:cxn>
                <a:cxn ang="0">
                  <a:pos x="connsiteX2" y="connsiteY2"/>
                </a:cxn>
              </a:cxnLst>
              <a:rect l="l" t="t" r="r" b="b"/>
              <a:pathLst>
                <a:path w="9926" h="5594">
                  <a:moveTo>
                    <a:pt x="0" y="0"/>
                  </a:moveTo>
                  <a:cubicBezTo>
                    <a:pt x="3429" y="1805"/>
                    <a:pt x="6677" y="3609"/>
                    <a:pt x="9926" y="5595"/>
                  </a:cubicBezTo>
                  <a:cubicBezTo>
                    <a:pt x="6677" y="3609"/>
                    <a:pt x="3429" y="1805"/>
                    <a:pt x="0" y="0"/>
                  </a:cubicBezTo>
                  <a:close/>
                </a:path>
              </a:pathLst>
            </a:custGeom>
            <a:solidFill>
              <a:srgbClr val="FFFFFF"/>
            </a:solidFill>
            <a:ln w="1804" cap="flat">
              <a:noFill/>
              <a:prstDash val="solid"/>
              <a:miter/>
            </a:ln>
          </p:spPr>
          <p:txBody>
            <a:bodyPr rtlCol="0" anchor="ctr"/>
            <a:lstStyle/>
            <a:p>
              <a:endParaRPr lang="en-US"/>
            </a:p>
          </p:txBody>
        </p:sp>
        <p:sp>
          <p:nvSpPr>
            <p:cNvPr id="16" name="Freeform 975">
              <a:extLst>
                <a:ext uri="{FF2B5EF4-FFF2-40B4-BE49-F238E27FC236}">
                  <a16:creationId xmlns:a16="http://schemas.microsoft.com/office/drawing/2014/main" id="{650CC246-D6C7-8746-CD9A-561E5FC2FA36}"/>
                </a:ext>
              </a:extLst>
            </p:cNvPr>
            <p:cNvSpPr/>
            <p:nvPr/>
          </p:nvSpPr>
          <p:spPr>
            <a:xfrm>
              <a:off x="9338389" y="1835417"/>
              <a:ext cx="2887" cy="1985"/>
            </a:xfrm>
            <a:custGeom>
              <a:avLst/>
              <a:gdLst>
                <a:gd name="connsiteX0" fmla="*/ 0 w 2887"/>
                <a:gd name="connsiteY0" fmla="*/ 0 h 1985"/>
                <a:gd name="connsiteX1" fmla="*/ 2888 w 2887"/>
                <a:gd name="connsiteY1" fmla="*/ 1985 h 1985"/>
                <a:gd name="connsiteX2" fmla="*/ 0 w 2887"/>
                <a:gd name="connsiteY2" fmla="*/ 0 h 1985"/>
              </a:gdLst>
              <a:ahLst/>
              <a:cxnLst>
                <a:cxn ang="0">
                  <a:pos x="connsiteX0" y="connsiteY0"/>
                </a:cxn>
                <a:cxn ang="0">
                  <a:pos x="connsiteX1" y="connsiteY1"/>
                </a:cxn>
                <a:cxn ang="0">
                  <a:pos x="connsiteX2" y="connsiteY2"/>
                </a:cxn>
              </a:cxnLst>
              <a:rect l="l" t="t" r="r" b="b"/>
              <a:pathLst>
                <a:path w="2887" h="1985">
                  <a:moveTo>
                    <a:pt x="0" y="0"/>
                  </a:moveTo>
                  <a:cubicBezTo>
                    <a:pt x="1083" y="541"/>
                    <a:pt x="1985" y="1263"/>
                    <a:pt x="2888" y="1985"/>
                  </a:cubicBezTo>
                  <a:cubicBezTo>
                    <a:pt x="1985" y="1263"/>
                    <a:pt x="1083" y="541"/>
                    <a:pt x="0" y="0"/>
                  </a:cubicBezTo>
                  <a:close/>
                </a:path>
              </a:pathLst>
            </a:custGeom>
            <a:solidFill>
              <a:srgbClr val="FFFFFF"/>
            </a:solidFill>
            <a:ln w="1804" cap="flat">
              <a:noFill/>
              <a:prstDash val="solid"/>
              <a:miter/>
            </a:ln>
          </p:spPr>
          <p:txBody>
            <a:bodyPr rtlCol="0" anchor="ctr"/>
            <a:lstStyle/>
            <a:p>
              <a:endParaRPr lang="en-US"/>
            </a:p>
          </p:txBody>
        </p:sp>
        <p:sp>
          <p:nvSpPr>
            <p:cNvPr id="17" name="Freeform 976">
              <a:extLst>
                <a:ext uri="{FF2B5EF4-FFF2-40B4-BE49-F238E27FC236}">
                  <a16:creationId xmlns:a16="http://schemas.microsoft.com/office/drawing/2014/main" id="{AE2C66CA-99CF-DA0A-965D-81EDBC82AF41}"/>
                </a:ext>
              </a:extLst>
            </p:cNvPr>
            <p:cNvSpPr/>
            <p:nvPr/>
          </p:nvSpPr>
          <p:spPr>
            <a:xfrm>
              <a:off x="9077501" y="1804828"/>
              <a:ext cx="273723" cy="301877"/>
            </a:xfrm>
            <a:custGeom>
              <a:avLst/>
              <a:gdLst>
                <a:gd name="connsiteX0" fmla="*/ 85107 w 273723"/>
                <a:gd name="connsiteY0" fmla="*/ 300939 h 301877"/>
                <a:gd name="connsiteX1" fmla="*/ 232915 w 273723"/>
                <a:gd name="connsiteY1" fmla="*/ 249865 h 301877"/>
                <a:gd name="connsiteX2" fmla="*/ 272619 w 273723"/>
                <a:gd name="connsiteY2" fmla="*/ 147897 h 301877"/>
                <a:gd name="connsiteX3" fmla="*/ 258903 w 273723"/>
                <a:gd name="connsiteY3" fmla="*/ 58924 h 301877"/>
                <a:gd name="connsiteX4" fmla="*/ 234539 w 273723"/>
                <a:gd name="connsiteY4" fmla="*/ 17054 h 301877"/>
                <a:gd name="connsiteX5" fmla="*/ 8947 w 273723"/>
                <a:gd name="connsiteY5" fmla="*/ 46832 h 301877"/>
                <a:gd name="connsiteX6" fmla="*/ 4977 w 273723"/>
                <a:gd name="connsiteY6" fmla="*/ 65782 h 301877"/>
                <a:gd name="connsiteX7" fmla="*/ 37281 w 273723"/>
                <a:gd name="connsiteY7" fmla="*/ 142303 h 301877"/>
                <a:gd name="connsiteX8" fmla="*/ 29701 w 273723"/>
                <a:gd name="connsiteY8" fmla="*/ 248060 h 301877"/>
                <a:gd name="connsiteX9" fmla="*/ 38544 w 273723"/>
                <a:gd name="connsiteY9" fmla="*/ 297330 h 301877"/>
                <a:gd name="connsiteX10" fmla="*/ 33492 w 273723"/>
                <a:gd name="connsiteY10" fmla="*/ 287945 h 301877"/>
                <a:gd name="connsiteX11" fmla="*/ 85107 w 273723"/>
                <a:gd name="connsiteY11" fmla="*/ 300939 h 301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723" h="301877">
                  <a:moveTo>
                    <a:pt x="85107" y="300939"/>
                  </a:moveTo>
                  <a:cubicBezTo>
                    <a:pt x="135639" y="306173"/>
                    <a:pt x="198985" y="289569"/>
                    <a:pt x="232915" y="249865"/>
                  </a:cubicBezTo>
                  <a:cubicBezTo>
                    <a:pt x="257098" y="221531"/>
                    <a:pt x="268288" y="184172"/>
                    <a:pt x="272619" y="147897"/>
                  </a:cubicBezTo>
                  <a:cubicBezTo>
                    <a:pt x="276229" y="117578"/>
                    <a:pt x="270814" y="86897"/>
                    <a:pt x="258903" y="58924"/>
                  </a:cubicBezTo>
                  <a:cubicBezTo>
                    <a:pt x="252406" y="43764"/>
                    <a:pt x="244284" y="29687"/>
                    <a:pt x="234539" y="17054"/>
                  </a:cubicBezTo>
                  <a:cubicBezTo>
                    <a:pt x="157116" y="-14890"/>
                    <a:pt x="49373" y="-272"/>
                    <a:pt x="8947" y="46832"/>
                  </a:cubicBezTo>
                  <a:cubicBezTo>
                    <a:pt x="-979" y="51524"/>
                    <a:pt x="-3145" y="56578"/>
                    <a:pt x="4977" y="65782"/>
                  </a:cubicBezTo>
                  <a:cubicBezTo>
                    <a:pt x="23926" y="87619"/>
                    <a:pt x="31145" y="114510"/>
                    <a:pt x="37281" y="142303"/>
                  </a:cubicBezTo>
                  <a:cubicBezTo>
                    <a:pt x="45403" y="178758"/>
                    <a:pt x="37101" y="213409"/>
                    <a:pt x="29701" y="248060"/>
                  </a:cubicBezTo>
                  <a:cubicBezTo>
                    <a:pt x="25550" y="267190"/>
                    <a:pt x="29341" y="282170"/>
                    <a:pt x="38544" y="297330"/>
                  </a:cubicBezTo>
                  <a:cubicBezTo>
                    <a:pt x="36740" y="294261"/>
                    <a:pt x="34935" y="291193"/>
                    <a:pt x="33492" y="287945"/>
                  </a:cubicBezTo>
                  <a:cubicBezTo>
                    <a:pt x="49734" y="295164"/>
                    <a:pt x="67059" y="298954"/>
                    <a:pt x="85107" y="300939"/>
                  </a:cubicBezTo>
                  <a:close/>
                </a:path>
              </a:pathLst>
            </a:custGeom>
            <a:solidFill>
              <a:srgbClr val="FFFF00"/>
            </a:solidFill>
            <a:ln w="1804" cap="flat">
              <a:noFill/>
              <a:prstDash val="solid"/>
              <a:miter/>
            </a:ln>
          </p:spPr>
          <p:txBody>
            <a:bodyPr rtlCol="0" anchor="ctr"/>
            <a:lstStyle/>
            <a:p>
              <a:endParaRPr lang="en-US" dirty="0"/>
            </a:p>
          </p:txBody>
        </p:sp>
        <p:sp>
          <p:nvSpPr>
            <p:cNvPr id="18" name="Freeform 977">
              <a:extLst>
                <a:ext uri="{FF2B5EF4-FFF2-40B4-BE49-F238E27FC236}">
                  <a16:creationId xmlns:a16="http://schemas.microsoft.com/office/drawing/2014/main" id="{392AB03F-8766-A523-68F0-902A21B30A6B}"/>
                </a:ext>
              </a:extLst>
            </p:cNvPr>
            <p:cNvSpPr/>
            <p:nvPr/>
          </p:nvSpPr>
          <p:spPr>
            <a:xfrm>
              <a:off x="9369611" y="1861946"/>
              <a:ext cx="1444" cy="1624"/>
            </a:xfrm>
            <a:custGeom>
              <a:avLst/>
              <a:gdLst>
                <a:gd name="connsiteX0" fmla="*/ 0 w 1444"/>
                <a:gd name="connsiteY0" fmla="*/ 0 h 1624"/>
                <a:gd name="connsiteX1" fmla="*/ 1444 w 1444"/>
                <a:gd name="connsiteY1" fmla="*/ 1624 h 1624"/>
                <a:gd name="connsiteX2" fmla="*/ 0 w 1444"/>
                <a:gd name="connsiteY2" fmla="*/ 0 h 1624"/>
              </a:gdLst>
              <a:ahLst/>
              <a:cxnLst>
                <a:cxn ang="0">
                  <a:pos x="connsiteX0" y="connsiteY0"/>
                </a:cxn>
                <a:cxn ang="0">
                  <a:pos x="connsiteX1" y="connsiteY1"/>
                </a:cxn>
                <a:cxn ang="0">
                  <a:pos x="connsiteX2" y="connsiteY2"/>
                </a:cxn>
              </a:cxnLst>
              <a:rect l="l" t="t" r="r" b="b"/>
              <a:pathLst>
                <a:path w="1444" h="1624">
                  <a:moveTo>
                    <a:pt x="0" y="0"/>
                  </a:moveTo>
                  <a:cubicBezTo>
                    <a:pt x="542" y="542"/>
                    <a:pt x="902" y="1083"/>
                    <a:pt x="1444" y="1624"/>
                  </a:cubicBezTo>
                  <a:cubicBezTo>
                    <a:pt x="902" y="1083"/>
                    <a:pt x="361" y="542"/>
                    <a:pt x="0" y="0"/>
                  </a:cubicBezTo>
                  <a:close/>
                </a:path>
              </a:pathLst>
            </a:custGeom>
            <a:solidFill>
              <a:srgbClr val="FFFFFF"/>
            </a:solidFill>
            <a:ln w="1804" cap="flat">
              <a:noFill/>
              <a:prstDash val="solid"/>
              <a:miter/>
            </a:ln>
          </p:spPr>
          <p:txBody>
            <a:bodyPr rtlCol="0" anchor="ctr"/>
            <a:lstStyle/>
            <a:p>
              <a:endParaRPr lang="en-US"/>
            </a:p>
          </p:txBody>
        </p:sp>
        <p:sp>
          <p:nvSpPr>
            <p:cNvPr id="19" name="Freeform 978">
              <a:extLst>
                <a:ext uri="{FF2B5EF4-FFF2-40B4-BE49-F238E27FC236}">
                  <a16:creationId xmlns:a16="http://schemas.microsoft.com/office/drawing/2014/main" id="{D668D163-972F-C13C-7AFF-AA121D635675}"/>
                </a:ext>
              </a:extLst>
            </p:cNvPr>
            <p:cNvSpPr/>
            <p:nvPr/>
          </p:nvSpPr>
          <p:spPr>
            <a:xfrm>
              <a:off x="9388200" y="1892086"/>
              <a:ext cx="541" cy="1263"/>
            </a:xfrm>
            <a:custGeom>
              <a:avLst/>
              <a:gdLst>
                <a:gd name="connsiteX0" fmla="*/ 0 w 541"/>
                <a:gd name="connsiteY0" fmla="*/ 0 h 1263"/>
                <a:gd name="connsiteX1" fmla="*/ 541 w 541"/>
                <a:gd name="connsiteY1" fmla="*/ 1263 h 1263"/>
                <a:gd name="connsiteX2" fmla="*/ 0 w 541"/>
                <a:gd name="connsiteY2" fmla="*/ 0 h 1263"/>
              </a:gdLst>
              <a:ahLst/>
              <a:cxnLst>
                <a:cxn ang="0">
                  <a:pos x="connsiteX0" y="connsiteY0"/>
                </a:cxn>
                <a:cxn ang="0">
                  <a:pos x="connsiteX1" y="connsiteY1"/>
                </a:cxn>
                <a:cxn ang="0">
                  <a:pos x="connsiteX2" y="connsiteY2"/>
                </a:cxn>
              </a:cxnLst>
              <a:rect l="l" t="t" r="r" b="b"/>
              <a:pathLst>
                <a:path w="541" h="1263">
                  <a:moveTo>
                    <a:pt x="0" y="0"/>
                  </a:moveTo>
                  <a:cubicBezTo>
                    <a:pt x="180" y="361"/>
                    <a:pt x="360" y="902"/>
                    <a:pt x="541" y="1263"/>
                  </a:cubicBezTo>
                  <a:cubicBezTo>
                    <a:pt x="360" y="902"/>
                    <a:pt x="180" y="541"/>
                    <a:pt x="0" y="0"/>
                  </a:cubicBezTo>
                  <a:close/>
                </a:path>
              </a:pathLst>
            </a:custGeom>
            <a:solidFill>
              <a:srgbClr val="FFFFFF"/>
            </a:solidFill>
            <a:ln w="1804" cap="flat">
              <a:noFill/>
              <a:prstDash val="solid"/>
              <a:miter/>
            </a:ln>
          </p:spPr>
          <p:txBody>
            <a:bodyPr rtlCol="0" anchor="ctr"/>
            <a:lstStyle/>
            <a:p>
              <a:endParaRPr lang="en-US"/>
            </a:p>
          </p:txBody>
        </p:sp>
        <p:sp>
          <p:nvSpPr>
            <p:cNvPr id="20" name="Freeform 979">
              <a:extLst>
                <a:ext uri="{FF2B5EF4-FFF2-40B4-BE49-F238E27FC236}">
                  <a16:creationId xmlns:a16="http://schemas.microsoft.com/office/drawing/2014/main" id="{19CCEE50-7E6E-F478-AB98-18656C65EB35}"/>
                </a:ext>
              </a:extLst>
            </p:cNvPr>
            <p:cNvSpPr/>
            <p:nvPr/>
          </p:nvSpPr>
          <p:spPr>
            <a:xfrm>
              <a:off x="9392351" y="1903636"/>
              <a:ext cx="361" cy="902"/>
            </a:xfrm>
            <a:custGeom>
              <a:avLst/>
              <a:gdLst>
                <a:gd name="connsiteX0" fmla="*/ 0 w 361"/>
                <a:gd name="connsiteY0" fmla="*/ 0 h 902"/>
                <a:gd name="connsiteX1" fmla="*/ 361 w 361"/>
                <a:gd name="connsiteY1" fmla="*/ 902 h 902"/>
                <a:gd name="connsiteX2" fmla="*/ 0 w 361"/>
                <a:gd name="connsiteY2" fmla="*/ 0 h 902"/>
              </a:gdLst>
              <a:ahLst/>
              <a:cxnLst>
                <a:cxn ang="0">
                  <a:pos x="connsiteX0" y="connsiteY0"/>
                </a:cxn>
                <a:cxn ang="0">
                  <a:pos x="connsiteX1" y="connsiteY1"/>
                </a:cxn>
                <a:cxn ang="0">
                  <a:pos x="connsiteX2" y="connsiteY2"/>
                </a:cxn>
              </a:cxnLst>
              <a:rect l="l" t="t" r="r" b="b"/>
              <a:pathLst>
                <a:path w="361" h="902">
                  <a:moveTo>
                    <a:pt x="0" y="0"/>
                  </a:moveTo>
                  <a:cubicBezTo>
                    <a:pt x="181" y="361"/>
                    <a:pt x="181" y="722"/>
                    <a:pt x="361" y="902"/>
                  </a:cubicBezTo>
                  <a:cubicBezTo>
                    <a:pt x="181" y="722"/>
                    <a:pt x="181" y="361"/>
                    <a:pt x="0" y="0"/>
                  </a:cubicBezTo>
                  <a:close/>
                </a:path>
              </a:pathLst>
            </a:custGeom>
            <a:solidFill>
              <a:srgbClr val="FFFFFF"/>
            </a:solidFill>
            <a:ln w="1804" cap="flat">
              <a:noFill/>
              <a:prstDash val="solid"/>
              <a:miter/>
            </a:ln>
          </p:spPr>
          <p:txBody>
            <a:bodyPr rtlCol="0" anchor="ctr"/>
            <a:lstStyle/>
            <a:p>
              <a:endParaRPr lang="en-US"/>
            </a:p>
          </p:txBody>
        </p:sp>
        <p:sp>
          <p:nvSpPr>
            <p:cNvPr id="21" name="Freeform 980">
              <a:extLst>
                <a:ext uri="{FF2B5EF4-FFF2-40B4-BE49-F238E27FC236}">
                  <a16:creationId xmlns:a16="http://schemas.microsoft.com/office/drawing/2014/main" id="{EFB36708-8B48-D000-B75F-690505776C8C}"/>
                </a:ext>
              </a:extLst>
            </p:cNvPr>
            <p:cNvSpPr/>
            <p:nvPr/>
          </p:nvSpPr>
          <p:spPr>
            <a:xfrm>
              <a:off x="9393975" y="1909050"/>
              <a:ext cx="361" cy="1443"/>
            </a:xfrm>
            <a:custGeom>
              <a:avLst/>
              <a:gdLst>
                <a:gd name="connsiteX0" fmla="*/ 0 w 361"/>
                <a:gd name="connsiteY0" fmla="*/ 0 h 1443"/>
                <a:gd name="connsiteX1" fmla="*/ 361 w 361"/>
                <a:gd name="connsiteY1" fmla="*/ 1444 h 1443"/>
                <a:gd name="connsiteX2" fmla="*/ 0 w 361"/>
                <a:gd name="connsiteY2" fmla="*/ 0 h 1443"/>
              </a:gdLst>
              <a:ahLst/>
              <a:cxnLst>
                <a:cxn ang="0">
                  <a:pos x="connsiteX0" y="connsiteY0"/>
                </a:cxn>
                <a:cxn ang="0">
                  <a:pos x="connsiteX1" y="connsiteY1"/>
                </a:cxn>
                <a:cxn ang="0">
                  <a:pos x="connsiteX2" y="connsiteY2"/>
                </a:cxn>
              </a:cxnLst>
              <a:rect l="l" t="t" r="r" b="b"/>
              <a:pathLst>
                <a:path w="361" h="1443">
                  <a:moveTo>
                    <a:pt x="0" y="0"/>
                  </a:moveTo>
                  <a:cubicBezTo>
                    <a:pt x="181" y="541"/>
                    <a:pt x="181" y="902"/>
                    <a:pt x="361" y="1444"/>
                  </a:cubicBezTo>
                  <a:cubicBezTo>
                    <a:pt x="181" y="902"/>
                    <a:pt x="0" y="541"/>
                    <a:pt x="0" y="0"/>
                  </a:cubicBezTo>
                  <a:close/>
                </a:path>
              </a:pathLst>
            </a:custGeom>
            <a:solidFill>
              <a:srgbClr val="FFFFFF"/>
            </a:solidFill>
            <a:ln w="1804" cap="flat">
              <a:noFill/>
              <a:prstDash val="solid"/>
              <a:miter/>
            </a:ln>
          </p:spPr>
          <p:txBody>
            <a:bodyPr rtlCol="0" anchor="ctr"/>
            <a:lstStyle/>
            <a:p>
              <a:endParaRPr lang="en-US"/>
            </a:p>
          </p:txBody>
        </p:sp>
        <p:sp>
          <p:nvSpPr>
            <p:cNvPr id="22" name="Freeform 981">
              <a:extLst>
                <a:ext uri="{FF2B5EF4-FFF2-40B4-BE49-F238E27FC236}">
                  <a16:creationId xmlns:a16="http://schemas.microsoft.com/office/drawing/2014/main" id="{6C287638-8FEE-4B4F-8E50-FC989A2368CE}"/>
                </a:ext>
              </a:extLst>
            </p:cNvPr>
            <p:cNvSpPr/>
            <p:nvPr/>
          </p:nvSpPr>
          <p:spPr>
            <a:xfrm>
              <a:off x="9390365" y="1897319"/>
              <a:ext cx="541" cy="1263"/>
            </a:xfrm>
            <a:custGeom>
              <a:avLst/>
              <a:gdLst>
                <a:gd name="connsiteX0" fmla="*/ 0 w 541"/>
                <a:gd name="connsiteY0" fmla="*/ 0 h 1263"/>
                <a:gd name="connsiteX1" fmla="*/ 542 w 541"/>
                <a:gd name="connsiteY1" fmla="*/ 1263 h 1263"/>
                <a:gd name="connsiteX2" fmla="*/ 0 w 541"/>
                <a:gd name="connsiteY2" fmla="*/ 0 h 1263"/>
              </a:gdLst>
              <a:ahLst/>
              <a:cxnLst>
                <a:cxn ang="0">
                  <a:pos x="connsiteX0" y="connsiteY0"/>
                </a:cxn>
                <a:cxn ang="0">
                  <a:pos x="connsiteX1" y="connsiteY1"/>
                </a:cxn>
                <a:cxn ang="0">
                  <a:pos x="connsiteX2" y="connsiteY2"/>
                </a:cxn>
              </a:cxnLst>
              <a:rect l="l" t="t" r="r" b="b"/>
              <a:pathLst>
                <a:path w="541" h="1263">
                  <a:moveTo>
                    <a:pt x="0" y="0"/>
                  </a:moveTo>
                  <a:cubicBezTo>
                    <a:pt x="181" y="361"/>
                    <a:pt x="361" y="902"/>
                    <a:pt x="542" y="1263"/>
                  </a:cubicBezTo>
                  <a:cubicBezTo>
                    <a:pt x="181" y="902"/>
                    <a:pt x="0" y="361"/>
                    <a:pt x="0" y="0"/>
                  </a:cubicBezTo>
                  <a:close/>
                </a:path>
              </a:pathLst>
            </a:custGeom>
            <a:solidFill>
              <a:srgbClr val="FFFFFF"/>
            </a:solidFill>
            <a:ln w="1804" cap="flat">
              <a:noFill/>
              <a:prstDash val="solid"/>
              <a:miter/>
            </a:ln>
          </p:spPr>
          <p:txBody>
            <a:bodyPr rtlCol="0" anchor="ctr"/>
            <a:lstStyle/>
            <a:p>
              <a:endParaRPr lang="en-US"/>
            </a:p>
          </p:txBody>
        </p:sp>
        <p:sp>
          <p:nvSpPr>
            <p:cNvPr id="23" name="Freeform 982">
              <a:extLst>
                <a:ext uri="{FF2B5EF4-FFF2-40B4-BE49-F238E27FC236}">
                  <a16:creationId xmlns:a16="http://schemas.microsoft.com/office/drawing/2014/main" id="{552862C4-55FE-ED41-0447-B92972FA4E50}"/>
                </a:ext>
              </a:extLst>
            </p:cNvPr>
            <p:cNvSpPr/>
            <p:nvPr/>
          </p:nvSpPr>
          <p:spPr>
            <a:xfrm>
              <a:off x="9376830" y="1871331"/>
              <a:ext cx="1083" cy="1624"/>
            </a:xfrm>
            <a:custGeom>
              <a:avLst/>
              <a:gdLst>
                <a:gd name="connsiteX0" fmla="*/ 0 w 1083"/>
                <a:gd name="connsiteY0" fmla="*/ 0 h 1624"/>
                <a:gd name="connsiteX1" fmla="*/ 1083 w 1083"/>
                <a:gd name="connsiteY1" fmla="*/ 1624 h 1624"/>
                <a:gd name="connsiteX2" fmla="*/ 0 w 1083"/>
                <a:gd name="connsiteY2" fmla="*/ 0 h 1624"/>
              </a:gdLst>
              <a:ahLst/>
              <a:cxnLst>
                <a:cxn ang="0">
                  <a:pos x="connsiteX0" y="connsiteY0"/>
                </a:cxn>
                <a:cxn ang="0">
                  <a:pos x="connsiteX1" y="connsiteY1"/>
                </a:cxn>
                <a:cxn ang="0">
                  <a:pos x="connsiteX2" y="connsiteY2"/>
                </a:cxn>
              </a:cxnLst>
              <a:rect l="l" t="t" r="r" b="b"/>
              <a:pathLst>
                <a:path w="1083" h="1624">
                  <a:moveTo>
                    <a:pt x="0" y="0"/>
                  </a:moveTo>
                  <a:cubicBezTo>
                    <a:pt x="361" y="541"/>
                    <a:pt x="722" y="1083"/>
                    <a:pt x="1083" y="1624"/>
                  </a:cubicBezTo>
                  <a:cubicBezTo>
                    <a:pt x="722" y="1083"/>
                    <a:pt x="361" y="541"/>
                    <a:pt x="0" y="0"/>
                  </a:cubicBezTo>
                  <a:close/>
                </a:path>
              </a:pathLst>
            </a:custGeom>
            <a:solidFill>
              <a:srgbClr val="FFFFFF"/>
            </a:solidFill>
            <a:ln w="1804" cap="flat">
              <a:noFill/>
              <a:prstDash val="solid"/>
              <a:miter/>
            </a:ln>
          </p:spPr>
          <p:txBody>
            <a:bodyPr rtlCol="0" anchor="ctr"/>
            <a:lstStyle/>
            <a:p>
              <a:endParaRPr lang="en-US"/>
            </a:p>
          </p:txBody>
        </p:sp>
        <p:sp>
          <p:nvSpPr>
            <p:cNvPr id="24" name="Freeform 983">
              <a:extLst>
                <a:ext uri="{FF2B5EF4-FFF2-40B4-BE49-F238E27FC236}">
                  <a16:creationId xmlns:a16="http://schemas.microsoft.com/office/drawing/2014/main" id="{2C14130A-46C8-591B-B671-4B6B92018221}"/>
                </a:ext>
              </a:extLst>
            </p:cNvPr>
            <p:cNvSpPr/>
            <p:nvPr/>
          </p:nvSpPr>
          <p:spPr>
            <a:xfrm>
              <a:off x="9380079" y="1876384"/>
              <a:ext cx="721" cy="1083"/>
            </a:xfrm>
            <a:custGeom>
              <a:avLst/>
              <a:gdLst>
                <a:gd name="connsiteX0" fmla="*/ 0 w 721"/>
                <a:gd name="connsiteY0" fmla="*/ 0 h 1083"/>
                <a:gd name="connsiteX1" fmla="*/ 722 w 721"/>
                <a:gd name="connsiteY1" fmla="*/ 1083 h 1083"/>
                <a:gd name="connsiteX2" fmla="*/ 0 w 721"/>
                <a:gd name="connsiteY2" fmla="*/ 0 h 1083"/>
              </a:gdLst>
              <a:ahLst/>
              <a:cxnLst>
                <a:cxn ang="0">
                  <a:pos x="connsiteX0" y="connsiteY0"/>
                </a:cxn>
                <a:cxn ang="0">
                  <a:pos x="connsiteX1" y="connsiteY1"/>
                </a:cxn>
                <a:cxn ang="0">
                  <a:pos x="connsiteX2" y="connsiteY2"/>
                </a:cxn>
              </a:cxnLst>
              <a:rect l="l" t="t" r="r" b="b"/>
              <a:pathLst>
                <a:path w="721" h="1083">
                  <a:moveTo>
                    <a:pt x="0" y="0"/>
                  </a:moveTo>
                  <a:cubicBezTo>
                    <a:pt x="180" y="361"/>
                    <a:pt x="360" y="722"/>
                    <a:pt x="722" y="1083"/>
                  </a:cubicBezTo>
                  <a:cubicBezTo>
                    <a:pt x="541" y="722"/>
                    <a:pt x="180" y="361"/>
                    <a:pt x="0" y="0"/>
                  </a:cubicBezTo>
                  <a:close/>
                </a:path>
              </a:pathLst>
            </a:custGeom>
            <a:solidFill>
              <a:srgbClr val="FFFFFF"/>
            </a:solidFill>
            <a:ln w="1804" cap="flat">
              <a:noFill/>
              <a:prstDash val="solid"/>
              <a:miter/>
            </a:ln>
          </p:spPr>
          <p:txBody>
            <a:bodyPr rtlCol="0" anchor="ctr"/>
            <a:lstStyle/>
            <a:p>
              <a:endParaRPr lang="en-US"/>
            </a:p>
          </p:txBody>
        </p:sp>
        <p:sp>
          <p:nvSpPr>
            <p:cNvPr id="25" name="Freeform 984">
              <a:extLst>
                <a:ext uri="{FF2B5EF4-FFF2-40B4-BE49-F238E27FC236}">
                  <a16:creationId xmlns:a16="http://schemas.microsoft.com/office/drawing/2014/main" id="{CB5C0B32-2942-7252-51D2-A5E4334DE0C4}"/>
                </a:ext>
              </a:extLst>
            </p:cNvPr>
            <p:cNvSpPr/>
            <p:nvPr/>
          </p:nvSpPr>
          <p:spPr>
            <a:xfrm>
              <a:off x="9382966" y="1881438"/>
              <a:ext cx="722" cy="1443"/>
            </a:xfrm>
            <a:custGeom>
              <a:avLst/>
              <a:gdLst>
                <a:gd name="connsiteX0" fmla="*/ 0 w 722"/>
                <a:gd name="connsiteY0" fmla="*/ 0 h 1443"/>
                <a:gd name="connsiteX1" fmla="*/ 723 w 722"/>
                <a:gd name="connsiteY1" fmla="*/ 1444 h 1443"/>
                <a:gd name="connsiteX2" fmla="*/ 0 w 722"/>
                <a:gd name="connsiteY2" fmla="*/ 0 h 1443"/>
              </a:gdLst>
              <a:ahLst/>
              <a:cxnLst>
                <a:cxn ang="0">
                  <a:pos x="connsiteX0" y="connsiteY0"/>
                </a:cxn>
                <a:cxn ang="0">
                  <a:pos x="connsiteX1" y="connsiteY1"/>
                </a:cxn>
                <a:cxn ang="0">
                  <a:pos x="connsiteX2" y="connsiteY2"/>
                </a:cxn>
              </a:cxnLst>
              <a:rect l="l" t="t" r="r" b="b"/>
              <a:pathLst>
                <a:path w="722" h="1443">
                  <a:moveTo>
                    <a:pt x="0" y="0"/>
                  </a:moveTo>
                  <a:cubicBezTo>
                    <a:pt x="181" y="542"/>
                    <a:pt x="542" y="902"/>
                    <a:pt x="723" y="1444"/>
                  </a:cubicBezTo>
                  <a:cubicBezTo>
                    <a:pt x="542" y="902"/>
                    <a:pt x="361" y="361"/>
                    <a:pt x="0" y="0"/>
                  </a:cubicBezTo>
                  <a:close/>
                </a:path>
              </a:pathLst>
            </a:custGeom>
            <a:solidFill>
              <a:srgbClr val="FFFFFF"/>
            </a:solidFill>
            <a:ln w="1804" cap="flat">
              <a:noFill/>
              <a:prstDash val="solid"/>
              <a:miter/>
            </a:ln>
          </p:spPr>
          <p:txBody>
            <a:bodyPr rtlCol="0" anchor="ctr"/>
            <a:lstStyle/>
            <a:p>
              <a:endParaRPr lang="en-US"/>
            </a:p>
          </p:txBody>
        </p:sp>
        <p:sp>
          <p:nvSpPr>
            <p:cNvPr id="26" name="Freeform 985">
              <a:extLst>
                <a:ext uri="{FF2B5EF4-FFF2-40B4-BE49-F238E27FC236}">
                  <a16:creationId xmlns:a16="http://schemas.microsoft.com/office/drawing/2014/main" id="{D99513A9-9784-C6D2-9B54-B4EC7037470B}"/>
                </a:ext>
              </a:extLst>
            </p:cNvPr>
            <p:cNvSpPr/>
            <p:nvPr/>
          </p:nvSpPr>
          <p:spPr>
            <a:xfrm>
              <a:off x="9385673" y="1886491"/>
              <a:ext cx="541" cy="1082"/>
            </a:xfrm>
            <a:custGeom>
              <a:avLst/>
              <a:gdLst>
                <a:gd name="connsiteX0" fmla="*/ 0 w 541"/>
                <a:gd name="connsiteY0" fmla="*/ 0 h 1082"/>
                <a:gd name="connsiteX1" fmla="*/ 542 w 541"/>
                <a:gd name="connsiteY1" fmla="*/ 1083 h 1082"/>
                <a:gd name="connsiteX2" fmla="*/ 0 w 541"/>
                <a:gd name="connsiteY2" fmla="*/ 0 h 1082"/>
              </a:gdLst>
              <a:ahLst/>
              <a:cxnLst>
                <a:cxn ang="0">
                  <a:pos x="connsiteX0" y="connsiteY0"/>
                </a:cxn>
                <a:cxn ang="0">
                  <a:pos x="connsiteX1" y="connsiteY1"/>
                </a:cxn>
                <a:cxn ang="0">
                  <a:pos x="connsiteX2" y="connsiteY2"/>
                </a:cxn>
              </a:cxnLst>
              <a:rect l="l" t="t" r="r" b="b"/>
              <a:pathLst>
                <a:path w="541" h="1082">
                  <a:moveTo>
                    <a:pt x="0" y="0"/>
                  </a:moveTo>
                  <a:cubicBezTo>
                    <a:pt x="181" y="361"/>
                    <a:pt x="361" y="722"/>
                    <a:pt x="542" y="1083"/>
                  </a:cubicBezTo>
                  <a:cubicBezTo>
                    <a:pt x="361" y="722"/>
                    <a:pt x="181" y="361"/>
                    <a:pt x="0" y="0"/>
                  </a:cubicBezTo>
                  <a:close/>
                </a:path>
              </a:pathLst>
            </a:custGeom>
            <a:solidFill>
              <a:srgbClr val="FFFFFF"/>
            </a:solidFill>
            <a:ln w="1804" cap="flat">
              <a:noFill/>
              <a:prstDash val="solid"/>
              <a:miter/>
            </a:ln>
          </p:spPr>
          <p:txBody>
            <a:bodyPr rtlCol="0" anchor="ctr"/>
            <a:lstStyle/>
            <a:p>
              <a:endParaRPr lang="en-US"/>
            </a:p>
          </p:txBody>
        </p:sp>
        <p:sp>
          <p:nvSpPr>
            <p:cNvPr id="27" name="Freeform 986">
              <a:extLst>
                <a:ext uri="{FF2B5EF4-FFF2-40B4-BE49-F238E27FC236}">
                  <a16:creationId xmlns:a16="http://schemas.microsoft.com/office/drawing/2014/main" id="{87164583-6BC3-B49A-17C0-C1AEBE37AE06}"/>
                </a:ext>
              </a:extLst>
            </p:cNvPr>
            <p:cNvSpPr/>
            <p:nvPr/>
          </p:nvSpPr>
          <p:spPr>
            <a:xfrm>
              <a:off x="8863021" y="2205027"/>
              <a:ext cx="180" cy="902"/>
            </a:xfrm>
            <a:custGeom>
              <a:avLst/>
              <a:gdLst>
                <a:gd name="connsiteX0" fmla="*/ 0 w 180"/>
                <a:gd name="connsiteY0" fmla="*/ 902 h 902"/>
                <a:gd name="connsiteX1" fmla="*/ 181 w 180"/>
                <a:gd name="connsiteY1" fmla="*/ 0 h 902"/>
                <a:gd name="connsiteX2" fmla="*/ 0 w 180"/>
                <a:gd name="connsiteY2" fmla="*/ 902 h 902"/>
              </a:gdLst>
              <a:ahLst/>
              <a:cxnLst>
                <a:cxn ang="0">
                  <a:pos x="connsiteX0" y="connsiteY0"/>
                </a:cxn>
                <a:cxn ang="0">
                  <a:pos x="connsiteX1" y="connsiteY1"/>
                </a:cxn>
                <a:cxn ang="0">
                  <a:pos x="connsiteX2" y="connsiteY2"/>
                </a:cxn>
              </a:cxnLst>
              <a:rect l="l" t="t" r="r" b="b"/>
              <a:pathLst>
                <a:path w="180" h="902">
                  <a:moveTo>
                    <a:pt x="0" y="902"/>
                  </a:moveTo>
                  <a:cubicBezTo>
                    <a:pt x="0" y="541"/>
                    <a:pt x="0" y="361"/>
                    <a:pt x="181" y="0"/>
                  </a:cubicBezTo>
                  <a:cubicBezTo>
                    <a:pt x="0" y="361"/>
                    <a:pt x="0" y="722"/>
                    <a:pt x="0" y="902"/>
                  </a:cubicBezTo>
                  <a:close/>
                </a:path>
              </a:pathLst>
            </a:custGeom>
            <a:solidFill>
              <a:srgbClr val="FFFFFF"/>
            </a:solidFill>
            <a:ln w="1804" cap="flat">
              <a:noFill/>
              <a:prstDash val="solid"/>
              <a:miter/>
            </a:ln>
          </p:spPr>
          <p:txBody>
            <a:bodyPr rtlCol="0" anchor="ctr"/>
            <a:lstStyle/>
            <a:p>
              <a:endParaRPr lang="en-US"/>
            </a:p>
          </p:txBody>
        </p:sp>
        <p:sp>
          <p:nvSpPr>
            <p:cNvPr id="28" name="Freeform 987">
              <a:extLst>
                <a:ext uri="{FF2B5EF4-FFF2-40B4-BE49-F238E27FC236}">
                  <a16:creationId xmlns:a16="http://schemas.microsoft.com/office/drawing/2014/main" id="{F52BE6FC-CA5D-375F-0FE2-137BCC2093FB}"/>
                </a:ext>
              </a:extLst>
            </p:cNvPr>
            <p:cNvSpPr/>
            <p:nvPr/>
          </p:nvSpPr>
          <p:spPr>
            <a:xfrm>
              <a:off x="8863744" y="2199071"/>
              <a:ext cx="1804" cy="541"/>
            </a:xfrm>
            <a:custGeom>
              <a:avLst/>
              <a:gdLst>
                <a:gd name="connsiteX0" fmla="*/ 0 w 1804"/>
                <a:gd name="connsiteY0" fmla="*/ 542 h 541"/>
                <a:gd name="connsiteX1" fmla="*/ 0 w 1804"/>
                <a:gd name="connsiteY1" fmla="*/ 0 h 541"/>
                <a:gd name="connsiteX2" fmla="*/ 0 w 1804"/>
                <a:gd name="connsiteY2" fmla="*/ 542 h 541"/>
              </a:gdLst>
              <a:ahLst/>
              <a:cxnLst>
                <a:cxn ang="0">
                  <a:pos x="connsiteX0" y="connsiteY0"/>
                </a:cxn>
                <a:cxn ang="0">
                  <a:pos x="connsiteX1" y="connsiteY1"/>
                </a:cxn>
                <a:cxn ang="0">
                  <a:pos x="connsiteX2" y="connsiteY2"/>
                </a:cxn>
              </a:cxnLst>
              <a:rect l="l" t="t" r="r" b="b"/>
              <a:pathLst>
                <a:path w="1804" h="541">
                  <a:moveTo>
                    <a:pt x="0" y="542"/>
                  </a:moveTo>
                  <a:cubicBezTo>
                    <a:pt x="0" y="361"/>
                    <a:pt x="0" y="180"/>
                    <a:pt x="0" y="0"/>
                  </a:cubicBezTo>
                  <a:cubicBezTo>
                    <a:pt x="0" y="180"/>
                    <a:pt x="0" y="361"/>
                    <a:pt x="0" y="542"/>
                  </a:cubicBezTo>
                  <a:close/>
                </a:path>
              </a:pathLst>
            </a:custGeom>
            <a:solidFill>
              <a:srgbClr val="FFFFFF"/>
            </a:solidFill>
            <a:ln w="1804" cap="flat">
              <a:noFill/>
              <a:prstDash val="solid"/>
              <a:miter/>
            </a:ln>
          </p:spPr>
          <p:txBody>
            <a:bodyPr rtlCol="0" anchor="ctr"/>
            <a:lstStyle/>
            <a:p>
              <a:endParaRPr lang="en-US"/>
            </a:p>
          </p:txBody>
        </p:sp>
        <p:sp>
          <p:nvSpPr>
            <p:cNvPr id="29" name="Freeform 988">
              <a:extLst>
                <a:ext uri="{FF2B5EF4-FFF2-40B4-BE49-F238E27FC236}">
                  <a16:creationId xmlns:a16="http://schemas.microsoft.com/office/drawing/2014/main" id="{CB2AAD94-ADA0-0075-C641-379D22B9DD40}"/>
                </a:ext>
              </a:extLst>
            </p:cNvPr>
            <p:cNvSpPr/>
            <p:nvPr/>
          </p:nvSpPr>
          <p:spPr>
            <a:xfrm>
              <a:off x="8863744" y="2180844"/>
              <a:ext cx="1804" cy="541"/>
            </a:xfrm>
            <a:custGeom>
              <a:avLst/>
              <a:gdLst>
                <a:gd name="connsiteX0" fmla="*/ 0 w 1804"/>
                <a:gd name="connsiteY0" fmla="*/ 541 h 541"/>
                <a:gd name="connsiteX1" fmla="*/ 0 w 1804"/>
                <a:gd name="connsiteY1" fmla="*/ 0 h 541"/>
                <a:gd name="connsiteX2" fmla="*/ 0 w 1804"/>
                <a:gd name="connsiteY2" fmla="*/ 541 h 541"/>
              </a:gdLst>
              <a:ahLst/>
              <a:cxnLst>
                <a:cxn ang="0">
                  <a:pos x="connsiteX0" y="connsiteY0"/>
                </a:cxn>
                <a:cxn ang="0">
                  <a:pos x="connsiteX1" y="connsiteY1"/>
                </a:cxn>
                <a:cxn ang="0">
                  <a:pos x="connsiteX2" y="connsiteY2"/>
                </a:cxn>
              </a:cxnLst>
              <a:rect l="l" t="t" r="r" b="b"/>
              <a:pathLst>
                <a:path w="1804" h="541">
                  <a:moveTo>
                    <a:pt x="0" y="541"/>
                  </a:moveTo>
                  <a:cubicBezTo>
                    <a:pt x="0" y="361"/>
                    <a:pt x="0" y="180"/>
                    <a:pt x="0" y="0"/>
                  </a:cubicBezTo>
                  <a:cubicBezTo>
                    <a:pt x="0" y="180"/>
                    <a:pt x="0" y="361"/>
                    <a:pt x="0" y="541"/>
                  </a:cubicBezTo>
                  <a:close/>
                </a:path>
              </a:pathLst>
            </a:custGeom>
            <a:solidFill>
              <a:srgbClr val="FFFFFF"/>
            </a:solidFill>
            <a:ln w="1804" cap="flat">
              <a:noFill/>
              <a:prstDash val="solid"/>
              <a:miter/>
            </a:ln>
          </p:spPr>
          <p:txBody>
            <a:bodyPr rtlCol="0" anchor="ctr"/>
            <a:lstStyle/>
            <a:p>
              <a:endParaRPr lang="en-US"/>
            </a:p>
          </p:txBody>
        </p:sp>
        <p:sp>
          <p:nvSpPr>
            <p:cNvPr id="30" name="Freeform 989">
              <a:extLst>
                <a:ext uri="{FF2B5EF4-FFF2-40B4-BE49-F238E27FC236}">
                  <a16:creationId xmlns:a16="http://schemas.microsoft.com/office/drawing/2014/main" id="{F44056C7-BE99-CA1A-0DE3-1962046E6614}"/>
                </a:ext>
              </a:extLst>
            </p:cNvPr>
            <p:cNvSpPr/>
            <p:nvPr/>
          </p:nvSpPr>
          <p:spPr>
            <a:xfrm>
              <a:off x="8862119" y="2169474"/>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31" name="Freeform 990">
              <a:extLst>
                <a:ext uri="{FF2B5EF4-FFF2-40B4-BE49-F238E27FC236}">
                  <a16:creationId xmlns:a16="http://schemas.microsoft.com/office/drawing/2014/main" id="{7ED3439D-2938-F2D3-E1A1-87B6F6772D67}"/>
                </a:ext>
              </a:extLst>
            </p:cNvPr>
            <p:cNvSpPr/>
            <p:nvPr/>
          </p:nvSpPr>
          <p:spPr>
            <a:xfrm>
              <a:off x="8860856" y="2163337"/>
              <a:ext cx="1804" cy="361"/>
            </a:xfrm>
            <a:custGeom>
              <a:avLst/>
              <a:gdLst>
                <a:gd name="connsiteX0" fmla="*/ 0 w 1804"/>
                <a:gd name="connsiteY0" fmla="*/ 361 h 361"/>
                <a:gd name="connsiteX1" fmla="*/ 0 w 1804"/>
                <a:gd name="connsiteY1" fmla="*/ 0 h 361"/>
                <a:gd name="connsiteX2" fmla="*/ 0 w 1804"/>
                <a:gd name="connsiteY2" fmla="*/ 361 h 361"/>
              </a:gdLst>
              <a:ahLst/>
              <a:cxnLst>
                <a:cxn ang="0">
                  <a:pos x="connsiteX0" y="connsiteY0"/>
                </a:cxn>
                <a:cxn ang="0">
                  <a:pos x="connsiteX1" y="connsiteY1"/>
                </a:cxn>
                <a:cxn ang="0">
                  <a:pos x="connsiteX2" y="connsiteY2"/>
                </a:cxn>
              </a:cxnLst>
              <a:rect l="l" t="t" r="r" b="b"/>
              <a:pathLst>
                <a:path w="1804" h="361">
                  <a:moveTo>
                    <a:pt x="0" y="361"/>
                  </a:moveTo>
                  <a:cubicBezTo>
                    <a:pt x="0" y="181"/>
                    <a:pt x="0" y="181"/>
                    <a:pt x="0" y="0"/>
                  </a:cubicBezTo>
                  <a:cubicBezTo>
                    <a:pt x="0" y="181"/>
                    <a:pt x="0" y="361"/>
                    <a:pt x="0" y="361"/>
                  </a:cubicBezTo>
                  <a:close/>
                </a:path>
              </a:pathLst>
            </a:custGeom>
            <a:solidFill>
              <a:srgbClr val="FFFFFF"/>
            </a:solidFill>
            <a:ln w="1804" cap="flat">
              <a:noFill/>
              <a:prstDash val="solid"/>
              <a:miter/>
            </a:ln>
          </p:spPr>
          <p:txBody>
            <a:bodyPr rtlCol="0" anchor="ctr"/>
            <a:lstStyle/>
            <a:p>
              <a:endParaRPr lang="en-US"/>
            </a:p>
          </p:txBody>
        </p:sp>
        <p:sp>
          <p:nvSpPr>
            <p:cNvPr id="32" name="Freeform 991">
              <a:extLst>
                <a:ext uri="{FF2B5EF4-FFF2-40B4-BE49-F238E27FC236}">
                  <a16:creationId xmlns:a16="http://schemas.microsoft.com/office/drawing/2014/main" id="{8B63A07B-2308-2B1C-0052-9825A13BD963}"/>
                </a:ext>
              </a:extLst>
            </p:cNvPr>
            <p:cNvSpPr/>
            <p:nvPr/>
          </p:nvSpPr>
          <p:spPr>
            <a:xfrm>
              <a:off x="8864104" y="2186980"/>
              <a:ext cx="1804" cy="541"/>
            </a:xfrm>
            <a:custGeom>
              <a:avLst/>
              <a:gdLst>
                <a:gd name="connsiteX0" fmla="*/ 0 w 1804"/>
                <a:gd name="connsiteY0" fmla="*/ 0 h 541"/>
                <a:gd name="connsiteX1" fmla="*/ 0 w 1804"/>
                <a:gd name="connsiteY1" fmla="*/ 541 h 541"/>
                <a:gd name="connsiteX2" fmla="*/ 0 w 1804"/>
                <a:gd name="connsiteY2" fmla="*/ 0 h 541"/>
              </a:gdLst>
              <a:ahLst/>
              <a:cxnLst>
                <a:cxn ang="0">
                  <a:pos x="connsiteX0" y="connsiteY0"/>
                </a:cxn>
                <a:cxn ang="0">
                  <a:pos x="connsiteX1" y="connsiteY1"/>
                </a:cxn>
                <a:cxn ang="0">
                  <a:pos x="connsiteX2" y="connsiteY2"/>
                </a:cxn>
              </a:cxnLst>
              <a:rect l="l" t="t" r="r" b="b"/>
              <a:pathLst>
                <a:path w="1804" h="541">
                  <a:moveTo>
                    <a:pt x="0" y="0"/>
                  </a:moveTo>
                  <a:cubicBezTo>
                    <a:pt x="0" y="180"/>
                    <a:pt x="0" y="361"/>
                    <a:pt x="0" y="541"/>
                  </a:cubicBezTo>
                  <a:cubicBezTo>
                    <a:pt x="0" y="361"/>
                    <a:pt x="0" y="180"/>
                    <a:pt x="0" y="0"/>
                  </a:cubicBezTo>
                  <a:close/>
                </a:path>
              </a:pathLst>
            </a:custGeom>
            <a:solidFill>
              <a:srgbClr val="FFFFFF"/>
            </a:solidFill>
            <a:ln w="1804" cap="flat">
              <a:noFill/>
              <a:prstDash val="solid"/>
              <a:miter/>
            </a:ln>
          </p:spPr>
          <p:txBody>
            <a:bodyPr rtlCol="0" anchor="ctr"/>
            <a:lstStyle/>
            <a:p>
              <a:endParaRPr lang="en-US"/>
            </a:p>
          </p:txBody>
        </p:sp>
        <p:sp>
          <p:nvSpPr>
            <p:cNvPr id="33" name="Freeform 992">
              <a:extLst>
                <a:ext uri="{FF2B5EF4-FFF2-40B4-BE49-F238E27FC236}">
                  <a16:creationId xmlns:a16="http://schemas.microsoft.com/office/drawing/2014/main" id="{8F7B80C5-D4F2-B5B8-D4D9-779429E16308}"/>
                </a:ext>
              </a:extLst>
            </p:cNvPr>
            <p:cNvSpPr/>
            <p:nvPr/>
          </p:nvSpPr>
          <p:spPr>
            <a:xfrm>
              <a:off x="8861939" y="2211705"/>
              <a:ext cx="180" cy="541"/>
            </a:xfrm>
            <a:custGeom>
              <a:avLst/>
              <a:gdLst>
                <a:gd name="connsiteX0" fmla="*/ 0 w 180"/>
                <a:gd name="connsiteY0" fmla="*/ 542 h 541"/>
                <a:gd name="connsiteX1" fmla="*/ 180 w 180"/>
                <a:gd name="connsiteY1" fmla="*/ 0 h 541"/>
                <a:gd name="connsiteX2" fmla="*/ 0 w 180"/>
                <a:gd name="connsiteY2" fmla="*/ 542 h 541"/>
              </a:gdLst>
              <a:ahLst/>
              <a:cxnLst>
                <a:cxn ang="0">
                  <a:pos x="connsiteX0" y="connsiteY0"/>
                </a:cxn>
                <a:cxn ang="0">
                  <a:pos x="connsiteX1" y="connsiteY1"/>
                </a:cxn>
                <a:cxn ang="0">
                  <a:pos x="connsiteX2" y="connsiteY2"/>
                </a:cxn>
              </a:cxnLst>
              <a:rect l="l" t="t" r="r" b="b"/>
              <a:pathLst>
                <a:path w="180" h="541">
                  <a:moveTo>
                    <a:pt x="0" y="542"/>
                  </a:moveTo>
                  <a:cubicBezTo>
                    <a:pt x="0" y="361"/>
                    <a:pt x="0" y="180"/>
                    <a:pt x="180" y="0"/>
                  </a:cubicBezTo>
                  <a:cubicBezTo>
                    <a:pt x="180" y="180"/>
                    <a:pt x="0" y="361"/>
                    <a:pt x="0" y="542"/>
                  </a:cubicBezTo>
                  <a:close/>
                </a:path>
              </a:pathLst>
            </a:custGeom>
            <a:solidFill>
              <a:srgbClr val="FFFFFF"/>
            </a:solidFill>
            <a:ln w="1804" cap="flat">
              <a:noFill/>
              <a:prstDash val="solid"/>
              <a:miter/>
            </a:ln>
          </p:spPr>
          <p:txBody>
            <a:bodyPr rtlCol="0" anchor="ctr"/>
            <a:lstStyle/>
            <a:p>
              <a:endParaRPr lang="en-US"/>
            </a:p>
          </p:txBody>
        </p:sp>
        <p:sp>
          <p:nvSpPr>
            <p:cNvPr id="34" name="Freeform 993">
              <a:extLst>
                <a:ext uri="{FF2B5EF4-FFF2-40B4-BE49-F238E27FC236}">
                  <a16:creationId xmlns:a16="http://schemas.microsoft.com/office/drawing/2014/main" id="{0D718800-67C8-F2FE-89D3-85BB90F4D953}"/>
                </a:ext>
              </a:extLst>
            </p:cNvPr>
            <p:cNvSpPr/>
            <p:nvPr/>
          </p:nvSpPr>
          <p:spPr>
            <a:xfrm>
              <a:off x="8858870" y="2223977"/>
              <a:ext cx="361" cy="1082"/>
            </a:xfrm>
            <a:custGeom>
              <a:avLst/>
              <a:gdLst>
                <a:gd name="connsiteX0" fmla="*/ 0 w 361"/>
                <a:gd name="connsiteY0" fmla="*/ 1083 h 1082"/>
                <a:gd name="connsiteX1" fmla="*/ 361 w 361"/>
                <a:gd name="connsiteY1" fmla="*/ 0 h 1082"/>
                <a:gd name="connsiteX2" fmla="*/ 0 w 361"/>
                <a:gd name="connsiteY2" fmla="*/ 1083 h 1082"/>
              </a:gdLst>
              <a:ahLst/>
              <a:cxnLst>
                <a:cxn ang="0">
                  <a:pos x="connsiteX0" y="connsiteY0"/>
                </a:cxn>
                <a:cxn ang="0">
                  <a:pos x="connsiteX1" y="connsiteY1"/>
                </a:cxn>
                <a:cxn ang="0">
                  <a:pos x="connsiteX2" y="connsiteY2"/>
                </a:cxn>
              </a:cxnLst>
              <a:rect l="l" t="t" r="r" b="b"/>
              <a:pathLst>
                <a:path w="361" h="1082">
                  <a:moveTo>
                    <a:pt x="0" y="1083"/>
                  </a:moveTo>
                  <a:cubicBezTo>
                    <a:pt x="181" y="722"/>
                    <a:pt x="181" y="361"/>
                    <a:pt x="361" y="0"/>
                  </a:cubicBezTo>
                  <a:cubicBezTo>
                    <a:pt x="181" y="361"/>
                    <a:pt x="181" y="722"/>
                    <a:pt x="0" y="1083"/>
                  </a:cubicBezTo>
                  <a:close/>
                </a:path>
              </a:pathLst>
            </a:custGeom>
            <a:solidFill>
              <a:srgbClr val="FFFFFF"/>
            </a:solidFill>
            <a:ln w="1804" cap="flat">
              <a:noFill/>
              <a:prstDash val="solid"/>
              <a:miter/>
            </a:ln>
          </p:spPr>
          <p:txBody>
            <a:bodyPr rtlCol="0" anchor="ctr"/>
            <a:lstStyle/>
            <a:p>
              <a:endParaRPr lang="en-US"/>
            </a:p>
          </p:txBody>
        </p:sp>
        <p:sp>
          <p:nvSpPr>
            <p:cNvPr id="35" name="Freeform 994">
              <a:extLst>
                <a:ext uri="{FF2B5EF4-FFF2-40B4-BE49-F238E27FC236}">
                  <a16:creationId xmlns:a16="http://schemas.microsoft.com/office/drawing/2014/main" id="{9C1F8E41-ADCD-2245-29E9-DD05A6403541}"/>
                </a:ext>
              </a:extLst>
            </p:cNvPr>
            <p:cNvSpPr/>
            <p:nvPr/>
          </p:nvSpPr>
          <p:spPr>
            <a:xfrm>
              <a:off x="8856885" y="2230835"/>
              <a:ext cx="360" cy="902"/>
            </a:xfrm>
            <a:custGeom>
              <a:avLst/>
              <a:gdLst>
                <a:gd name="connsiteX0" fmla="*/ 0 w 360"/>
                <a:gd name="connsiteY0" fmla="*/ 902 h 902"/>
                <a:gd name="connsiteX1" fmla="*/ 361 w 360"/>
                <a:gd name="connsiteY1" fmla="*/ 0 h 902"/>
                <a:gd name="connsiteX2" fmla="*/ 0 w 360"/>
                <a:gd name="connsiteY2" fmla="*/ 902 h 902"/>
              </a:gdLst>
              <a:ahLst/>
              <a:cxnLst>
                <a:cxn ang="0">
                  <a:pos x="connsiteX0" y="connsiteY0"/>
                </a:cxn>
                <a:cxn ang="0">
                  <a:pos x="connsiteX1" y="connsiteY1"/>
                </a:cxn>
                <a:cxn ang="0">
                  <a:pos x="connsiteX2" y="connsiteY2"/>
                </a:cxn>
              </a:cxnLst>
              <a:rect l="l" t="t" r="r" b="b"/>
              <a:pathLst>
                <a:path w="360" h="902">
                  <a:moveTo>
                    <a:pt x="0" y="902"/>
                  </a:moveTo>
                  <a:cubicBezTo>
                    <a:pt x="180" y="542"/>
                    <a:pt x="180" y="180"/>
                    <a:pt x="361" y="0"/>
                  </a:cubicBezTo>
                  <a:cubicBezTo>
                    <a:pt x="180" y="361"/>
                    <a:pt x="0" y="542"/>
                    <a:pt x="0" y="902"/>
                  </a:cubicBezTo>
                  <a:close/>
                </a:path>
              </a:pathLst>
            </a:custGeom>
            <a:solidFill>
              <a:srgbClr val="FFFFFF"/>
            </a:solidFill>
            <a:ln w="1804" cap="flat">
              <a:noFill/>
              <a:prstDash val="solid"/>
              <a:miter/>
            </a:ln>
          </p:spPr>
          <p:txBody>
            <a:bodyPr rtlCol="0" anchor="ctr"/>
            <a:lstStyle/>
            <a:p>
              <a:endParaRPr lang="en-US"/>
            </a:p>
          </p:txBody>
        </p:sp>
        <p:sp>
          <p:nvSpPr>
            <p:cNvPr id="36" name="Freeform 995">
              <a:extLst>
                <a:ext uri="{FF2B5EF4-FFF2-40B4-BE49-F238E27FC236}">
                  <a16:creationId xmlns:a16="http://schemas.microsoft.com/office/drawing/2014/main" id="{2DAECD93-5210-4766-B8E4-4FB5FD9FAF3B}"/>
                </a:ext>
              </a:extLst>
            </p:cNvPr>
            <p:cNvSpPr/>
            <p:nvPr/>
          </p:nvSpPr>
          <p:spPr>
            <a:xfrm>
              <a:off x="8860675" y="2218021"/>
              <a:ext cx="180" cy="360"/>
            </a:xfrm>
            <a:custGeom>
              <a:avLst/>
              <a:gdLst>
                <a:gd name="connsiteX0" fmla="*/ 0 w 180"/>
                <a:gd name="connsiteY0" fmla="*/ 361 h 360"/>
                <a:gd name="connsiteX1" fmla="*/ 181 w 180"/>
                <a:gd name="connsiteY1" fmla="*/ 0 h 360"/>
                <a:gd name="connsiteX2" fmla="*/ 0 w 180"/>
                <a:gd name="connsiteY2" fmla="*/ 361 h 360"/>
              </a:gdLst>
              <a:ahLst/>
              <a:cxnLst>
                <a:cxn ang="0">
                  <a:pos x="connsiteX0" y="connsiteY0"/>
                </a:cxn>
                <a:cxn ang="0">
                  <a:pos x="connsiteX1" y="connsiteY1"/>
                </a:cxn>
                <a:cxn ang="0">
                  <a:pos x="connsiteX2" y="connsiteY2"/>
                </a:cxn>
              </a:cxnLst>
              <a:rect l="l" t="t" r="r" b="b"/>
              <a:pathLst>
                <a:path w="180" h="360">
                  <a:moveTo>
                    <a:pt x="0" y="361"/>
                  </a:moveTo>
                  <a:cubicBezTo>
                    <a:pt x="0" y="180"/>
                    <a:pt x="0" y="0"/>
                    <a:pt x="181" y="0"/>
                  </a:cubicBezTo>
                  <a:cubicBezTo>
                    <a:pt x="0" y="0"/>
                    <a:pt x="0" y="180"/>
                    <a:pt x="0" y="361"/>
                  </a:cubicBezTo>
                  <a:close/>
                </a:path>
              </a:pathLst>
            </a:custGeom>
            <a:solidFill>
              <a:srgbClr val="FFFFFF"/>
            </a:solidFill>
            <a:ln w="1804" cap="flat">
              <a:noFill/>
              <a:prstDash val="solid"/>
              <a:miter/>
            </a:ln>
          </p:spPr>
          <p:txBody>
            <a:bodyPr rtlCol="0" anchor="ctr"/>
            <a:lstStyle/>
            <a:p>
              <a:endParaRPr lang="en-US"/>
            </a:p>
          </p:txBody>
        </p:sp>
        <p:sp>
          <p:nvSpPr>
            <p:cNvPr id="37" name="Freeform 996">
              <a:extLst>
                <a:ext uri="{FF2B5EF4-FFF2-40B4-BE49-F238E27FC236}">
                  <a16:creationId xmlns:a16="http://schemas.microsoft.com/office/drawing/2014/main" id="{6B66BBB3-5AD9-1425-B793-B0DDBD933E33}"/>
                </a:ext>
              </a:extLst>
            </p:cNvPr>
            <p:cNvSpPr/>
            <p:nvPr/>
          </p:nvSpPr>
          <p:spPr>
            <a:xfrm>
              <a:off x="9063528" y="1873497"/>
              <a:ext cx="11189" cy="14979"/>
            </a:xfrm>
            <a:custGeom>
              <a:avLst/>
              <a:gdLst>
                <a:gd name="connsiteX0" fmla="*/ 0 w 11189"/>
                <a:gd name="connsiteY0" fmla="*/ 0 h 14979"/>
                <a:gd name="connsiteX1" fmla="*/ 11189 w 11189"/>
                <a:gd name="connsiteY1" fmla="*/ 14979 h 14979"/>
                <a:gd name="connsiteX2" fmla="*/ 0 w 11189"/>
                <a:gd name="connsiteY2" fmla="*/ 0 h 14979"/>
              </a:gdLst>
              <a:ahLst/>
              <a:cxnLst>
                <a:cxn ang="0">
                  <a:pos x="connsiteX0" y="connsiteY0"/>
                </a:cxn>
                <a:cxn ang="0">
                  <a:pos x="connsiteX1" y="connsiteY1"/>
                </a:cxn>
                <a:cxn ang="0">
                  <a:pos x="connsiteX2" y="connsiteY2"/>
                </a:cxn>
              </a:cxnLst>
              <a:rect l="l" t="t" r="r" b="b"/>
              <a:pathLst>
                <a:path w="11189" h="14979">
                  <a:moveTo>
                    <a:pt x="0" y="0"/>
                  </a:moveTo>
                  <a:cubicBezTo>
                    <a:pt x="4151" y="4692"/>
                    <a:pt x="7760" y="9746"/>
                    <a:pt x="11189" y="14979"/>
                  </a:cubicBezTo>
                  <a:cubicBezTo>
                    <a:pt x="7760" y="9565"/>
                    <a:pt x="4151" y="4692"/>
                    <a:pt x="0" y="0"/>
                  </a:cubicBezTo>
                  <a:close/>
                </a:path>
              </a:pathLst>
            </a:custGeom>
            <a:solidFill>
              <a:srgbClr val="FFFFFF"/>
            </a:solidFill>
            <a:ln w="1804" cap="flat">
              <a:noFill/>
              <a:prstDash val="solid"/>
              <a:miter/>
            </a:ln>
          </p:spPr>
          <p:txBody>
            <a:bodyPr rtlCol="0" anchor="ctr"/>
            <a:lstStyle/>
            <a:p>
              <a:endParaRPr lang="en-US"/>
            </a:p>
          </p:txBody>
        </p:sp>
        <p:sp>
          <p:nvSpPr>
            <p:cNvPr id="38" name="Freeform 997">
              <a:extLst>
                <a:ext uri="{FF2B5EF4-FFF2-40B4-BE49-F238E27FC236}">
                  <a16:creationId xmlns:a16="http://schemas.microsoft.com/office/drawing/2014/main" id="{55703F98-0A64-2ECD-4CDE-900A97A6E3D8}"/>
                </a:ext>
              </a:extLst>
            </p:cNvPr>
            <p:cNvSpPr/>
            <p:nvPr/>
          </p:nvSpPr>
          <p:spPr>
            <a:xfrm>
              <a:off x="8854945" y="2146293"/>
              <a:ext cx="135" cy="80"/>
            </a:xfrm>
            <a:custGeom>
              <a:avLst/>
              <a:gdLst>
                <a:gd name="connsiteX0" fmla="*/ 135 w 135"/>
                <a:gd name="connsiteY0" fmla="*/ 80 h 80"/>
                <a:gd name="connsiteX1" fmla="*/ 135 w 135"/>
                <a:gd name="connsiteY1" fmla="*/ 80 h 80"/>
                <a:gd name="connsiteX2" fmla="*/ 135 w 135"/>
                <a:gd name="connsiteY2" fmla="*/ 80 h 80"/>
              </a:gdLst>
              <a:ahLst/>
              <a:cxnLst>
                <a:cxn ang="0">
                  <a:pos x="connsiteX0" y="connsiteY0"/>
                </a:cxn>
                <a:cxn ang="0">
                  <a:pos x="connsiteX1" y="connsiteY1"/>
                </a:cxn>
                <a:cxn ang="0">
                  <a:pos x="connsiteX2" y="connsiteY2"/>
                </a:cxn>
              </a:cxnLst>
              <a:rect l="l" t="t" r="r" b="b"/>
              <a:pathLst>
                <a:path w="135" h="80">
                  <a:moveTo>
                    <a:pt x="135" y="80"/>
                  </a:moveTo>
                  <a:cubicBezTo>
                    <a:pt x="-45" y="80"/>
                    <a:pt x="-45" y="-100"/>
                    <a:pt x="135" y="80"/>
                  </a:cubicBezTo>
                  <a:cubicBezTo>
                    <a:pt x="-45" y="-100"/>
                    <a:pt x="-45" y="80"/>
                    <a:pt x="135" y="80"/>
                  </a:cubicBezTo>
                  <a:close/>
                </a:path>
              </a:pathLst>
            </a:custGeom>
            <a:solidFill>
              <a:srgbClr val="FFFFFF"/>
            </a:solidFill>
            <a:ln w="1804" cap="flat">
              <a:noFill/>
              <a:prstDash val="solid"/>
              <a:miter/>
            </a:ln>
          </p:spPr>
          <p:txBody>
            <a:bodyPr rtlCol="0" anchor="ctr"/>
            <a:lstStyle/>
            <a:p>
              <a:endParaRPr lang="en-US"/>
            </a:p>
          </p:txBody>
        </p:sp>
        <p:sp>
          <p:nvSpPr>
            <p:cNvPr id="39" name="Freeform 998">
              <a:extLst>
                <a:ext uri="{FF2B5EF4-FFF2-40B4-BE49-F238E27FC236}">
                  <a16:creationId xmlns:a16="http://schemas.microsoft.com/office/drawing/2014/main" id="{0FE248F4-D9A4-D583-1899-ED4ACF1B5F70}"/>
                </a:ext>
              </a:extLst>
            </p:cNvPr>
            <p:cNvSpPr/>
            <p:nvPr/>
          </p:nvSpPr>
          <p:spPr>
            <a:xfrm>
              <a:off x="9090238" y="1917713"/>
              <a:ext cx="2345" cy="5414"/>
            </a:xfrm>
            <a:custGeom>
              <a:avLst/>
              <a:gdLst>
                <a:gd name="connsiteX0" fmla="*/ 0 w 2345"/>
                <a:gd name="connsiteY0" fmla="*/ 0 h 5414"/>
                <a:gd name="connsiteX1" fmla="*/ 2346 w 2345"/>
                <a:gd name="connsiteY1" fmla="*/ 5414 h 5414"/>
                <a:gd name="connsiteX2" fmla="*/ 0 w 2345"/>
                <a:gd name="connsiteY2" fmla="*/ 0 h 5414"/>
              </a:gdLst>
              <a:ahLst/>
              <a:cxnLst>
                <a:cxn ang="0">
                  <a:pos x="connsiteX0" y="connsiteY0"/>
                </a:cxn>
                <a:cxn ang="0">
                  <a:pos x="connsiteX1" y="connsiteY1"/>
                </a:cxn>
                <a:cxn ang="0">
                  <a:pos x="connsiteX2" y="connsiteY2"/>
                </a:cxn>
              </a:cxnLst>
              <a:rect l="l" t="t" r="r" b="b"/>
              <a:pathLst>
                <a:path w="2345" h="5414">
                  <a:moveTo>
                    <a:pt x="0" y="0"/>
                  </a:moveTo>
                  <a:cubicBezTo>
                    <a:pt x="722" y="1805"/>
                    <a:pt x="1443" y="3609"/>
                    <a:pt x="2346" y="5414"/>
                  </a:cubicBezTo>
                  <a:cubicBezTo>
                    <a:pt x="1443" y="3609"/>
                    <a:pt x="722" y="1805"/>
                    <a:pt x="0" y="0"/>
                  </a:cubicBezTo>
                  <a:close/>
                </a:path>
              </a:pathLst>
            </a:custGeom>
            <a:solidFill>
              <a:srgbClr val="FFFFFF"/>
            </a:solidFill>
            <a:ln w="1804" cap="flat">
              <a:noFill/>
              <a:prstDash val="solid"/>
              <a:miter/>
            </a:ln>
          </p:spPr>
          <p:txBody>
            <a:bodyPr rtlCol="0" anchor="ctr"/>
            <a:lstStyle/>
            <a:p>
              <a:endParaRPr lang="en-US"/>
            </a:p>
          </p:txBody>
        </p:sp>
        <p:sp>
          <p:nvSpPr>
            <p:cNvPr id="40" name="Freeform 999">
              <a:extLst>
                <a:ext uri="{FF2B5EF4-FFF2-40B4-BE49-F238E27FC236}">
                  <a16:creationId xmlns:a16="http://schemas.microsoft.com/office/drawing/2014/main" id="{B77E0B32-2DE9-F260-73B1-05AF8C9BFF7E}"/>
                </a:ext>
              </a:extLst>
            </p:cNvPr>
            <p:cNvSpPr/>
            <p:nvPr/>
          </p:nvSpPr>
          <p:spPr>
            <a:xfrm>
              <a:off x="9033930" y="1849494"/>
              <a:ext cx="29597" cy="23822"/>
            </a:xfrm>
            <a:custGeom>
              <a:avLst/>
              <a:gdLst>
                <a:gd name="connsiteX0" fmla="*/ 29598 w 29597"/>
                <a:gd name="connsiteY0" fmla="*/ 23822 h 23822"/>
                <a:gd name="connsiteX1" fmla="*/ 0 w 29597"/>
                <a:gd name="connsiteY1" fmla="*/ 0 h 23822"/>
                <a:gd name="connsiteX2" fmla="*/ 29598 w 29597"/>
                <a:gd name="connsiteY2" fmla="*/ 23822 h 23822"/>
              </a:gdLst>
              <a:ahLst/>
              <a:cxnLst>
                <a:cxn ang="0">
                  <a:pos x="connsiteX0" y="connsiteY0"/>
                </a:cxn>
                <a:cxn ang="0">
                  <a:pos x="connsiteX1" y="connsiteY1"/>
                </a:cxn>
                <a:cxn ang="0">
                  <a:pos x="connsiteX2" y="connsiteY2"/>
                </a:cxn>
              </a:cxnLst>
              <a:rect l="l" t="t" r="r" b="b"/>
              <a:pathLst>
                <a:path w="29597" h="23822">
                  <a:moveTo>
                    <a:pt x="29598" y="23822"/>
                  </a:moveTo>
                  <a:cubicBezTo>
                    <a:pt x="21296" y="14438"/>
                    <a:pt x="11731" y="6317"/>
                    <a:pt x="0" y="0"/>
                  </a:cubicBezTo>
                  <a:cubicBezTo>
                    <a:pt x="11551" y="6317"/>
                    <a:pt x="21296" y="14438"/>
                    <a:pt x="29598" y="23822"/>
                  </a:cubicBezTo>
                  <a:close/>
                </a:path>
              </a:pathLst>
            </a:custGeom>
            <a:solidFill>
              <a:srgbClr val="FFFFFF"/>
            </a:solidFill>
            <a:ln w="1804" cap="flat">
              <a:noFill/>
              <a:prstDash val="solid"/>
              <a:miter/>
            </a:ln>
          </p:spPr>
          <p:txBody>
            <a:bodyPr rtlCol="0" anchor="ctr"/>
            <a:lstStyle/>
            <a:p>
              <a:endParaRPr lang="en-US"/>
            </a:p>
          </p:txBody>
        </p:sp>
        <p:sp>
          <p:nvSpPr>
            <p:cNvPr id="41" name="Freeform 1000">
              <a:extLst>
                <a:ext uri="{FF2B5EF4-FFF2-40B4-BE49-F238E27FC236}">
                  <a16:creationId xmlns:a16="http://schemas.microsoft.com/office/drawing/2014/main" id="{851695FB-9F60-1B0B-5292-AF64270D4647}"/>
                </a:ext>
              </a:extLst>
            </p:cNvPr>
            <p:cNvSpPr/>
            <p:nvPr/>
          </p:nvSpPr>
          <p:spPr>
            <a:xfrm>
              <a:off x="9075078" y="1888837"/>
              <a:ext cx="6316" cy="10647"/>
            </a:xfrm>
            <a:custGeom>
              <a:avLst/>
              <a:gdLst>
                <a:gd name="connsiteX0" fmla="*/ 0 w 6316"/>
                <a:gd name="connsiteY0" fmla="*/ 0 h 10647"/>
                <a:gd name="connsiteX1" fmla="*/ 6317 w 6316"/>
                <a:gd name="connsiteY1" fmla="*/ 10648 h 10647"/>
                <a:gd name="connsiteX2" fmla="*/ 0 w 6316"/>
                <a:gd name="connsiteY2" fmla="*/ 0 h 10647"/>
              </a:gdLst>
              <a:ahLst/>
              <a:cxnLst>
                <a:cxn ang="0">
                  <a:pos x="connsiteX0" y="connsiteY0"/>
                </a:cxn>
                <a:cxn ang="0">
                  <a:pos x="connsiteX1" y="connsiteY1"/>
                </a:cxn>
                <a:cxn ang="0">
                  <a:pos x="connsiteX2" y="connsiteY2"/>
                </a:cxn>
              </a:cxnLst>
              <a:rect l="l" t="t" r="r" b="b"/>
              <a:pathLst>
                <a:path w="6316" h="10647">
                  <a:moveTo>
                    <a:pt x="0" y="0"/>
                  </a:moveTo>
                  <a:cubicBezTo>
                    <a:pt x="2166" y="3429"/>
                    <a:pt x="4332" y="7039"/>
                    <a:pt x="6317" y="10648"/>
                  </a:cubicBezTo>
                  <a:cubicBezTo>
                    <a:pt x="4332" y="6858"/>
                    <a:pt x="2166" y="3429"/>
                    <a:pt x="0" y="0"/>
                  </a:cubicBezTo>
                  <a:close/>
                </a:path>
              </a:pathLst>
            </a:custGeom>
            <a:solidFill>
              <a:srgbClr val="FFFFFF"/>
            </a:solidFill>
            <a:ln w="1804" cap="flat">
              <a:noFill/>
              <a:prstDash val="solid"/>
              <a:miter/>
            </a:ln>
          </p:spPr>
          <p:txBody>
            <a:bodyPr rtlCol="0" anchor="ctr"/>
            <a:lstStyle/>
            <a:p>
              <a:endParaRPr lang="en-US"/>
            </a:p>
          </p:txBody>
        </p:sp>
        <p:sp>
          <p:nvSpPr>
            <p:cNvPr id="42" name="Freeform 1001">
              <a:extLst>
                <a:ext uri="{FF2B5EF4-FFF2-40B4-BE49-F238E27FC236}">
                  <a16:creationId xmlns:a16="http://schemas.microsoft.com/office/drawing/2014/main" id="{E9573B63-2822-3320-7D00-8970E6ABF49F}"/>
                </a:ext>
              </a:extLst>
            </p:cNvPr>
            <p:cNvSpPr/>
            <p:nvPr/>
          </p:nvSpPr>
          <p:spPr>
            <a:xfrm>
              <a:off x="8768766" y="1830635"/>
              <a:ext cx="296448" cy="322089"/>
            </a:xfrm>
            <a:custGeom>
              <a:avLst/>
              <a:gdLst>
                <a:gd name="connsiteX0" fmla="*/ 170415 w 296448"/>
                <a:gd name="connsiteY0" fmla="*/ 319889 h 322089"/>
                <a:gd name="connsiteX1" fmla="*/ 251268 w 296448"/>
                <a:gd name="connsiteY1" fmla="*/ 270800 h 322089"/>
                <a:gd name="connsiteX2" fmla="*/ 273105 w 296448"/>
                <a:gd name="connsiteY2" fmla="*/ 32575 h 322089"/>
                <a:gd name="connsiteX3" fmla="*/ 265345 w 296448"/>
                <a:gd name="connsiteY3" fmla="*/ 18859 h 322089"/>
                <a:gd name="connsiteX4" fmla="*/ 243688 w 296448"/>
                <a:gd name="connsiteY4" fmla="*/ 10196 h 322089"/>
                <a:gd name="connsiteX5" fmla="*/ 57800 w 296448"/>
                <a:gd name="connsiteY5" fmla="*/ 27702 h 322089"/>
                <a:gd name="connsiteX6" fmla="*/ 11598 w 296448"/>
                <a:gd name="connsiteY6" fmla="*/ 78957 h 322089"/>
                <a:gd name="connsiteX7" fmla="*/ 26578 w 296448"/>
                <a:gd name="connsiteY7" fmla="*/ 215214 h 322089"/>
                <a:gd name="connsiteX8" fmla="*/ 75125 w 296448"/>
                <a:gd name="connsiteY8" fmla="*/ 294262 h 322089"/>
                <a:gd name="connsiteX9" fmla="*/ 83968 w 296448"/>
                <a:gd name="connsiteY9" fmla="*/ 309963 h 322089"/>
                <a:gd name="connsiteX10" fmla="*/ 83968 w 296448"/>
                <a:gd name="connsiteY10" fmla="*/ 309963 h 322089"/>
                <a:gd name="connsiteX11" fmla="*/ 170415 w 296448"/>
                <a:gd name="connsiteY11" fmla="*/ 319889 h 322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6448" h="322089">
                  <a:moveTo>
                    <a:pt x="170415" y="319889"/>
                  </a:moveTo>
                  <a:cubicBezTo>
                    <a:pt x="201818" y="314655"/>
                    <a:pt x="231415" y="295345"/>
                    <a:pt x="251268" y="270800"/>
                  </a:cubicBezTo>
                  <a:cubicBezTo>
                    <a:pt x="304327" y="204928"/>
                    <a:pt x="309380" y="107472"/>
                    <a:pt x="273105" y="32575"/>
                  </a:cubicBezTo>
                  <a:cubicBezTo>
                    <a:pt x="270759" y="27702"/>
                    <a:pt x="268232" y="23190"/>
                    <a:pt x="265345" y="18859"/>
                  </a:cubicBezTo>
                  <a:cubicBezTo>
                    <a:pt x="258667" y="15250"/>
                    <a:pt x="251628" y="12362"/>
                    <a:pt x="243688" y="10196"/>
                  </a:cubicBezTo>
                  <a:cubicBezTo>
                    <a:pt x="179620" y="-7851"/>
                    <a:pt x="117175" y="-1895"/>
                    <a:pt x="57800" y="27702"/>
                  </a:cubicBezTo>
                  <a:cubicBezTo>
                    <a:pt x="36504" y="38350"/>
                    <a:pt x="20442" y="56037"/>
                    <a:pt x="11598" y="78957"/>
                  </a:cubicBezTo>
                  <a:cubicBezTo>
                    <a:pt x="-6990" y="126963"/>
                    <a:pt x="-4103" y="172442"/>
                    <a:pt x="26578" y="215214"/>
                  </a:cubicBezTo>
                  <a:cubicBezTo>
                    <a:pt x="44625" y="240300"/>
                    <a:pt x="58522" y="268274"/>
                    <a:pt x="75125" y="294262"/>
                  </a:cubicBezTo>
                  <a:cubicBezTo>
                    <a:pt x="78554" y="299496"/>
                    <a:pt x="81442" y="304729"/>
                    <a:pt x="83968" y="309963"/>
                  </a:cubicBezTo>
                  <a:lnTo>
                    <a:pt x="83968" y="309963"/>
                  </a:lnTo>
                  <a:cubicBezTo>
                    <a:pt x="111400" y="321153"/>
                    <a:pt x="140096" y="324943"/>
                    <a:pt x="170415" y="319889"/>
                  </a:cubicBezTo>
                  <a:close/>
                </a:path>
              </a:pathLst>
            </a:custGeom>
            <a:solidFill>
              <a:srgbClr val="1C94CA"/>
            </a:solidFill>
            <a:ln w="1804" cap="flat">
              <a:noFill/>
              <a:prstDash val="solid"/>
              <a:miter/>
            </a:ln>
          </p:spPr>
          <p:txBody>
            <a:bodyPr rtlCol="0" anchor="ctr"/>
            <a:lstStyle/>
            <a:p>
              <a:endParaRPr lang="en-US" dirty="0"/>
            </a:p>
          </p:txBody>
        </p:sp>
        <p:sp>
          <p:nvSpPr>
            <p:cNvPr id="43" name="Freeform 1002">
              <a:extLst>
                <a:ext uri="{FF2B5EF4-FFF2-40B4-BE49-F238E27FC236}">
                  <a16:creationId xmlns:a16="http://schemas.microsoft.com/office/drawing/2014/main" id="{0FA348F5-C180-ADF6-4E47-62E169C8BD46}"/>
                </a:ext>
              </a:extLst>
            </p:cNvPr>
            <p:cNvSpPr/>
            <p:nvPr/>
          </p:nvSpPr>
          <p:spPr>
            <a:xfrm>
              <a:off x="9092945" y="1924210"/>
              <a:ext cx="2165" cy="5594"/>
            </a:xfrm>
            <a:custGeom>
              <a:avLst/>
              <a:gdLst>
                <a:gd name="connsiteX0" fmla="*/ 0 w 2165"/>
                <a:gd name="connsiteY0" fmla="*/ 0 h 5594"/>
                <a:gd name="connsiteX1" fmla="*/ 2166 w 2165"/>
                <a:gd name="connsiteY1" fmla="*/ 5595 h 5594"/>
                <a:gd name="connsiteX2" fmla="*/ 0 w 2165"/>
                <a:gd name="connsiteY2" fmla="*/ 0 h 5594"/>
              </a:gdLst>
              <a:ahLst/>
              <a:cxnLst>
                <a:cxn ang="0">
                  <a:pos x="connsiteX0" y="connsiteY0"/>
                </a:cxn>
                <a:cxn ang="0">
                  <a:pos x="connsiteX1" y="connsiteY1"/>
                </a:cxn>
                <a:cxn ang="0">
                  <a:pos x="connsiteX2" y="connsiteY2"/>
                </a:cxn>
              </a:cxnLst>
              <a:rect l="l" t="t" r="r" b="b"/>
              <a:pathLst>
                <a:path w="2165" h="5594">
                  <a:moveTo>
                    <a:pt x="0" y="0"/>
                  </a:moveTo>
                  <a:cubicBezTo>
                    <a:pt x="722" y="1805"/>
                    <a:pt x="1443" y="3790"/>
                    <a:pt x="2166" y="5595"/>
                  </a:cubicBezTo>
                  <a:cubicBezTo>
                    <a:pt x="1443" y="3790"/>
                    <a:pt x="722" y="1805"/>
                    <a:pt x="0" y="0"/>
                  </a:cubicBezTo>
                  <a:close/>
                </a:path>
              </a:pathLst>
            </a:custGeom>
            <a:solidFill>
              <a:srgbClr val="FFFFFF"/>
            </a:solidFill>
            <a:ln w="1804" cap="flat">
              <a:noFill/>
              <a:prstDash val="solid"/>
              <a:miter/>
            </a:ln>
          </p:spPr>
          <p:txBody>
            <a:bodyPr rtlCol="0" anchor="ctr"/>
            <a:lstStyle/>
            <a:p>
              <a:endParaRPr lang="en-US"/>
            </a:p>
          </p:txBody>
        </p:sp>
        <p:sp>
          <p:nvSpPr>
            <p:cNvPr id="44" name="Freeform 1003">
              <a:extLst>
                <a:ext uri="{FF2B5EF4-FFF2-40B4-BE49-F238E27FC236}">
                  <a16:creationId xmlns:a16="http://schemas.microsoft.com/office/drawing/2014/main" id="{D1E6C2C3-DF0C-4BF4-61AE-730572E11674}"/>
                </a:ext>
              </a:extLst>
            </p:cNvPr>
            <p:cNvSpPr/>
            <p:nvPr/>
          </p:nvSpPr>
          <p:spPr>
            <a:xfrm>
              <a:off x="9081575" y="1899846"/>
              <a:ext cx="2707" cy="5414"/>
            </a:xfrm>
            <a:custGeom>
              <a:avLst/>
              <a:gdLst>
                <a:gd name="connsiteX0" fmla="*/ 0 w 2707"/>
                <a:gd name="connsiteY0" fmla="*/ 0 h 5414"/>
                <a:gd name="connsiteX1" fmla="*/ 2707 w 2707"/>
                <a:gd name="connsiteY1" fmla="*/ 5414 h 5414"/>
                <a:gd name="connsiteX2" fmla="*/ 0 w 2707"/>
                <a:gd name="connsiteY2" fmla="*/ 0 h 5414"/>
              </a:gdLst>
              <a:ahLst/>
              <a:cxnLst>
                <a:cxn ang="0">
                  <a:pos x="connsiteX0" y="connsiteY0"/>
                </a:cxn>
                <a:cxn ang="0">
                  <a:pos x="connsiteX1" y="connsiteY1"/>
                </a:cxn>
                <a:cxn ang="0">
                  <a:pos x="connsiteX2" y="connsiteY2"/>
                </a:cxn>
              </a:cxnLst>
              <a:rect l="l" t="t" r="r" b="b"/>
              <a:pathLst>
                <a:path w="2707" h="5414">
                  <a:moveTo>
                    <a:pt x="0" y="0"/>
                  </a:moveTo>
                  <a:cubicBezTo>
                    <a:pt x="902" y="1805"/>
                    <a:pt x="1805" y="3609"/>
                    <a:pt x="2707" y="5414"/>
                  </a:cubicBezTo>
                  <a:cubicBezTo>
                    <a:pt x="1805" y="3429"/>
                    <a:pt x="902" y="1624"/>
                    <a:pt x="0" y="0"/>
                  </a:cubicBezTo>
                  <a:close/>
                </a:path>
              </a:pathLst>
            </a:custGeom>
            <a:solidFill>
              <a:srgbClr val="FFFFFF"/>
            </a:solidFill>
            <a:ln w="1804" cap="flat">
              <a:noFill/>
              <a:prstDash val="solid"/>
              <a:miter/>
            </a:ln>
          </p:spPr>
          <p:txBody>
            <a:bodyPr rtlCol="0" anchor="ctr"/>
            <a:lstStyle/>
            <a:p>
              <a:endParaRPr lang="en-US"/>
            </a:p>
          </p:txBody>
        </p:sp>
        <p:sp>
          <p:nvSpPr>
            <p:cNvPr id="45" name="Freeform 1004">
              <a:extLst>
                <a:ext uri="{FF2B5EF4-FFF2-40B4-BE49-F238E27FC236}">
                  <a16:creationId xmlns:a16="http://schemas.microsoft.com/office/drawing/2014/main" id="{662B9525-57EB-4322-24C3-3FC685B3AA76}"/>
                </a:ext>
              </a:extLst>
            </p:cNvPr>
            <p:cNvSpPr/>
            <p:nvPr/>
          </p:nvSpPr>
          <p:spPr>
            <a:xfrm>
              <a:off x="9084643" y="1905802"/>
              <a:ext cx="2707" cy="5414"/>
            </a:xfrm>
            <a:custGeom>
              <a:avLst/>
              <a:gdLst>
                <a:gd name="connsiteX0" fmla="*/ 0 w 2707"/>
                <a:gd name="connsiteY0" fmla="*/ 0 h 5414"/>
                <a:gd name="connsiteX1" fmla="*/ 2707 w 2707"/>
                <a:gd name="connsiteY1" fmla="*/ 5414 h 5414"/>
                <a:gd name="connsiteX2" fmla="*/ 0 w 2707"/>
                <a:gd name="connsiteY2" fmla="*/ 0 h 5414"/>
              </a:gdLst>
              <a:ahLst/>
              <a:cxnLst>
                <a:cxn ang="0">
                  <a:pos x="connsiteX0" y="connsiteY0"/>
                </a:cxn>
                <a:cxn ang="0">
                  <a:pos x="connsiteX1" y="connsiteY1"/>
                </a:cxn>
                <a:cxn ang="0">
                  <a:pos x="connsiteX2" y="connsiteY2"/>
                </a:cxn>
              </a:cxnLst>
              <a:rect l="l" t="t" r="r" b="b"/>
              <a:pathLst>
                <a:path w="2707" h="5414">
                  <a:moveTo>
                    <a:pt x="0" y="0"/>
                  </a:moveTo>
                  <a:cubicBezTo>
                    <a:pt x="902" y="1805"/>
                    <a:pt x="1805" y="3609"/>
                    <a:pt x="2707" y="5414"/>
                  </a:cubicBezTo>
                  <a:cubicBezTo>
                    <a:pt x="1805" y="3609"/>
                    <a:pt x="902" y="1805"/>
                    <a:pt x="0" y="0"/>
                  </a:cubicBezTo>
                  <a:close/>
                </a:path>
              </a:pathLst>
            </a:custGeom>
            <a:solidFill>
              <a:srgbClr val="FFFFFF"/>
            </a:solidFill>
            <a:ln w="1804" cap="flat">
              <a:noFill/>
              <a:prstDash val="solid"/>
              <a:miter/>
            </a:ln>
          </p:spPr>
          <p:txBody>
            <a:bodyPr rtlCol="0" anchor="ctr"/>
            <a:lstStyle/>
            <a:p>
              <a:endParaRPr lang="en-US"/>
            </a:p>
          </p:txBody>
        </p:sp>
        <p:sp>
          <p:nvSpPr>
            <p:cNvPr id="46" name="Freeform 1005">
              <a:extLst>
                <a:ext uri="{FF2B5EF4-FFF2-40B4-BE49-F238E27FC236}">
                  <a16:creationId xmlns:a16="http://schemas.microsoft.com/office/drawing/2014/main" id="{A9CD2EDD-C1C2-86F5-F321-88A634940F4C}"/>
                </a:ext>
              </a:extLst>
            </p:cNvPr>
            <p:cNvSpPr/>
            <p:nvPr/>
          </p:nvSpPr>
          <p:spPr>
            <a:xfrm>
              <a:off x="9087350" y="1911396"/>
              <a:ext cx="2526" cy="5594"/>
            </a:xfrm>
            <a:custGeom>
              <a:avLst/>
              <a:gdLst>
                <a:gd name="connsiteX0" fmla="*/ 0 w 2526"/>
                <a:gd name="connsiteY0" fmla="*/ 0 h 5594"/>
                <a:gd name="connsiteX1" fmla="*/ 2526 w 2526"/>
                <a:gd name="connsiteY1" fmla="*/ 5595 h 5594"/>
                <a:gd name="connsiteX2" fmla="*/ 0 w 2526"/>
                <a:gd name="connsiteY2" fmla="*/ 0 h 5594"/>
              </a:gdLst>
              <a:ahLst/>
              <a:cxnLst>
                <a:cxn ang="0">
                  <a:pos x="connsiteX0" y="connsiteY0"/>
                </a:cxn>
                <a:cxn ang="0">
                  <a:pos x="connsiteX1" y="connsiteY1"/>
                </a:cxn>
                <a:cxn ang="0">
                  <a:pos x="connsiteX2" y="connsiteY2"/>
                </a:cxn>
              </a:cxnLst>
              <a:rect l="l" t="t" r="r" b="b"/>
              <a:pathLst>
                <a:path w="2526" h="5594">
                  <a:moveTo>
                    <a:pt x="0" y="0"/>
                  </a:moveTo>
                  <a:cubicBezTo>
                    <a:pt x="902" y="1805"/>
                    <a:pt x="1624" y="3609"/>
                    <a:pt x="2526" y="5595"/>
                  </a:cubicBezTo>
                  <a:cubicBezTo>
                    <a:pt x="1624" y="3609"/>
                    <a:pt x="902" y="1805"/>
                    <a:pt x="0" y="0"/>
                  </a:cubicBezTo>
                  <a:close/>
                </a:path>
              </a:pathLst>
            </a:custGeom>
            <a:solidFill>
              <a:srgbClr val="FFFFFF"/>
            </a:solidFill>
            <a:ln w="1804" cap="flat">
              <a:noFill/>
              <a:prstDash val="solid"/>
              <a:miter/>
            </a:ln>
          </p:spPr>
          <p:txBody>
            <a:bodyPr rtlCol="0" anchor="ctr"/>
            <a:lstStyle/>
            <a:p>
              <a:endParaRPr lang="en-US"/>
            </a:p>
          </p:txBody>
        </p:sp>
        <p:sp>
          <p:nvSpPr>
            <p:cNvPr id="47" name="Freeform 1006">
              <a:extLst>
                <a:ext uri="{FF2B5EF4-FFF2-40B4-BE49-F238E27FC236}">
                  <a16:creationId xmlns:a16="http://schemas.microsoft.com/office/drawing/2014/main" id="{A4BE34D1-C6CE-C8EF-5ADE-715ECFC2979C}"/>
                </a:ext>
              </a:extLst>
            </p:cNvPr>
            <p:cNvSpPr/>
            <p:nvPr/>
          </p:nvSpPr>
          <p:spPr>
            <a:xfrm>
              <a:off x="8575207" y="2142870"/>
              <a:ext cx="186446" cy="185240"/>
            </a:xfrm>
            <a:custGeom>
              <a:avLst/>
              <a:gdLst>
                <a:gd name="connsiteX0" fmla="*/ 184944 w 186446"/>
                <a:gd name="connsiteY0" fmla="*/ 109261 h 185240"/>
                <a:gd name="connsiteX1" fmla="*/ 98317 w 186446"/>
                <a:gd name="connsiteY1" fmla="*/ 74 h 185240"/>
                <a:gd name="connsiteX2" fmla="*/ 4290 w 186446"/>
                <a:gd name="connsiteY2" fmla="*/ 116841 h 185240"/>
                <a:gd name="connsiteX3" fmla="*/ 97775 w 186446"/>
                <a:gd name="connsiteY3" fmla="*/ 185240 h 185240"/>
                <a:gd name="connsiteX4" fmla="*/ 184944 w 186446"/>
                <a:gd name="connsiteY4" fmla="*/ 109261 h 185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46" h="185240">
                  <a:moveTo>
                    <a:pt x="184944" y="109261"/>
                  </a:moveTo>
                  <a:cubicBezTo>
                    <a:pt x="191983" y="79122"/>
                    <a:pt x="176101" y="-2813"/>
                    <a:pt x="98317" y="74"/>
                  </a:cubicBezTo>
                  <a:cubicBezTo>
                    <a:pt x="7358" y="-1008"/>
                    <a:pt x="-9607" y="76776"/>
                    <a:pt x="4290" y="116841"/>
                  </a:cubicBezTo>
                  <a:cubicBezTo>
                    <a:pt x="19089" y="159974"/>
                    <a:pt x="41828" y="182172"/>
                    <a:pt x="97775" y="185240"/>
                  </a:cubicBezTo>
                  <a:cubicBezTo>
                    <a:pt x="161843" y="181089"/>
                    <a:pt x="177725" y="139942"/>
                    <a:pt x="184944" y="109261"/>
                  </a:cubicBezTo>
                  <a:close/>
                </a:path>
              </a:pathLst>
            </a:custGeom>
            <a:solidFill>
              <a:srgbClr val="FFFFFF"/>
            </a:solidFill>
            <a:ln w="1804" cap="flat">
              <a:noFill/>
              <a:prstDash val="solid"/>
              <a:miter/>
            </a:ln>
          </p:spPr>
          <p:txBody>
            <a:bodyPr rtlCol="0" anchor="ctr"/>
            <a:lstStyle/>
            <a:p>
              <a:endParaRPr lang="en-US"/>
            </a:p>
          </p:txBody>
        </p:sp>
        <p:sp>
          <p:nvSpPr>
            <p:cNvPr id="48" name="Freeform 1007">
              <a:extLst>
                <a:ext uri="{FF2B5EF4-FFF2-40B4-BE49-F238E27FC236}">
                  <a16:creationId xmlns:a16="http://schemas.microsoft.com/office/drawing/2014/main" id="{277B6286-FEF9-7E22-E7AD-36D69E036E94}"/>
                </a:ext>
              </a:extLst>
            </p:cNvPr>
            <p:cNvSpPr/>
            <p:nvPr/>
          </p:nvSpPr>
          <p:spPr>
            <a:xfrm>
              <a:off x="8510151" y="2335438"/>
              <a:ext cx="422892" cy="556940"/>
            </a:xfrm>
            <a:custGeom>
              <a:avLst/>
              <a:gdLst>
                <a:gd name="connsiteX0" fmla="*/ 212101 w 422892"/>
                <a:gd name="connsiteY0" fmla="*/ 114311 h 556940"/>
                <a:gd name="connsiteX1" fmla="*/ 263356 w 422892"/>
                <a:gd name="connsiteY1" fmla="*/ 181447 h 556940"/>
                <a:gd name="connsiteX2" fmla="*/ 279960 w 422892"/>
                <a:gd name="connsiteY2" fmla="*/ 184154 h 556940"/>
                <a:gd name="connsiteX3" fmla="*/ 398350 w 422892"/>
                <a:gd name="connsiteY3" fmla="*/ 167551 h 556940"/>
                <a:gd name="connsiteX4" fmla="*/ 421992 w 422892"/>
                <a:gd name="connsiteY4" fmla="*/ 144269 h 556940"/>
                <a:gd name="connsiteX5" fmla="*/ 398531 w 422892"/>
                <a:gd name="connsiteY5" fmla="*/ 119003 h 556940"/>
                <a:gd name="connsiteX6" fmla="*/ 354134 w 422892"/>
                <a:gd name="connsiteY6" fmla="*/ 129290 h 556940"/>
                <a:gd name="connsiteX7" fmla="*/ 251625 w 422892"/>
                <a:gd name="connsiteY7" fmla="*/ 83089 h 556940"/>
                <a:gd name="connsiteX8" fmla="*/ 247655 w 422892"/>
                <a:gd name="connsiteY8" fmla="*/ 75689 h 556940"/>
                <a:gd name="connsiteX9" fmla="*/ 136122 w 422892"/>
                <a:gd name="connsiteY9" fmla="*/ 432 h 556940"/>
                <a:gd name="connsiteX10" fmla="*/ 83965 w 422892"/>
                <a:gd name="connsiteY10" fmla="*/ 12163 h 556940"/>
                <a:gd name="connsiteX11" fmla="*/ 23687 w 422892"/>
                <a:gd name="connsiteY11" fmla="*/ 96083 h 556940"/>
                <a:gd name="connsiteX12" fmla="*/ 225 w 422892"/>
                <a:gd name="connsiteY12" fmla="*/ 285039 h 556940"/>
                <a:gd name="connsiteX13" fmla="*/ 9068 w 422892"/>
                <a:gd name="connsiteY13" fmla="*/ 311027 h 556940"/>
                <a:gd name="connsiteX14" fmla="*/ 50036 w 422892"/>
                <a:gd name="connsiteY14" fmla="*/ 298214 h 556940"/>
                <a:gd name="connsiteX15" fmla="*/ 77288 w 422892"/>
                <a:gd name="connsiteY15" fmla="*/ 115033 h 556940"/>
                <a:gd name="connsiteX16" fmla="*/ 96959 w 422892"/>
                <a:gd name="connsiteY16" fmla="*/ 95181 h 556940"/>
                <a:gd name="connsiteX17" fmla="*/ 83063 w 422892"/>
                <a:gd name="connsiteY17" fmla="*/ 149684 h 556940"/>
                <a:gd name="connsiteX18" fmla="*/ 72234 w 422892"/>
                <a:gd name="connsiteY18" fmla="*/ 264465 h 556940"/>
                <a:gd name="connsiteX19" fmla="*/ 44261 w 422892"/>
                <a:gd name="connsiteY19" fmla="*/ 324202 h 556940"/>
                <a:gd name="connsiteX20" fmla="*/ 23687 w 422892"/>
                <a:gd name="connsiteY20" fmla="*/ 363184 h 556940"/>
                <a:gd name="connsiteX21" fmla="*/ 406 w 422892"/>
                <a:gd name="connsiteY21" fmla="*/ 530483 h 556940"/>
                <a:gd name="connsiteX22" fmla="*/ 10693 w 422892"/>
                <a:gd name="connsiteY22" fmla="*/ 550516 h 556940"/>
                <a:gd name="connsiteX23" fmla="*/ 59421 w 422892"/>
                <a:gd name="connsiteY23" fmla="*/ 532107 h 556940"/>
                <a:gd name="connsiteX24" fmla="*/ 60864 w 422892"/>
                <a:gd name="connsiteY24" fmla="*/ 523806 h 556940"/>
                <a:gd name="connsiteX25" fmla="*/ 83423 w 422892"/>
                <a:gd name="connsiteY25" fmla="*/ 390796 h 556940"/>
                <a:gd name="connsiteX26" fmla="*/ 107607 w 422892"/>
                <a:gd name="connsiteY26" fmla="*/ 316080 h 556940"/>
                <a:gd name="connsiteX27" fmla="*/ 133415 w 422892"/>
                <a:gd name="connsiteY27" fmla="*/ 296770 h 556940"/>
                <a:gd name="connsiteX28" fmla="*/ 158320 w 422892"/>
                <a:gd name="connsiteY28" fmla="*/ 316441 h 556940"/>
                <a:gd name="connsiteX29" fmla="*/ 166803 w 422892"/>
                <a:gd name="connsiteY29" fmla="*/ 346039 h 556940"/>
                <a:gd name="connsiteX30" fmla="*/ 196581 w 422892"/>
                <a:gd name="connsiteY30" fmla="*/ 540409 h 556940"/>
                <a:gd name="connsiteX31" fmla="*/ 233217 w 422892"/>
                <a:gd name="connsiteY31" fmla="*/ 556291 h 556940"/>
                <a:gd name="connsiteX32" fmla="*/ 254332 w 422892"/>
                <a:gd name="connsiteY32" fmla="*/ 526513 h 556940"/>
                <a:gd name="connsiteX33" fmla="*/ 248196 w 422892"/>
                <a:gd name="connsiteY33" fmla="*/ 420033 h 556940"/>
                <a:gd name="connsiteX34" fmla="*/ 213726 w 422892"/>
                <a:gd name="connsiteY34" fmla="*/ 144089 h 556940"/>
                <a:gd name="connsiteX35" fmla="*/ 212101 w 422892"/>
                <a:gd name="connsiteY35" fmla="*/ 114311 h 55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22892" h="556940">
                  <a:moveTo>
                    <a:pt x="212101" y="114311"/>
                  </a:moveTo>
                  <a:cubicBezTo>
                    <a:pt x="231051" y="168092"/>
                    <a:pt x="244587" y="175852"/>
                    <a:pt x="263356" y="181447"/>
                  </a:cubicBezTo>
                  <a:cubicBezTo>
                    <a:pt x="268770" y="183071"/>
                    <a:pt x="274365" y="183974"/>
                    <a:pt x="279960" y="184154"/>
                  </a:cubicBezTo>
                  <a:cubicBezTo>
                    <a:pt x="321108" y="186500"/>
                    <a:pt x="358646" y="173867"/>
                    <a:pt x="398350" y="167551"/>
                  </a:cubicBezTo>
                  <a:cubicBezTo>
                    <a:pt x="407194" y="166107"/>
                    <a:pt x="418022" y="162136"/>
                    <a:pt x="421992" y="144269"/>
                  </a:cubicBezTo>
                  <a:cubicBezTo>
                    <a:pt x="426504" y="130734"/>
                    <a:pt x="413329" y="119184"/>
                    <a:pt x="398531" y="119003"/>
                  </a:cubicBezTo>
                  <a:cubicBezTo>
                    <a:pt x="383371" y="118823"/>
                    <a:pt x="368753" y="125681"/>
                    <a:pt x="354134" y="129290"/>
                  </a:cubicBezTo>
                  <a:cubicBezTo>
                    <a:pt x="298729" y="143187"/>
                    <a:pt x="278877" y="134163"/>
                    <a:pt x="251625" y="83089"/>
                  </a:cubicBezTo>
                  <a:cubicBezTo>
                    <a:pt x="250362" y="80562"/>
                    <a:pt x="248738" y="78216"/>
                    <a:pt x="247655" y="75689"/>
                  </a:cubicBezTo>
                  <a:cubicBezTo>
                    <a:pt x="226359" y="27142"/>
                    <a:pt x="192249" y="-4080"/>
                    <a:pt x="136122" y="432"/>
                  </a:cubicBezTo>
                  <a:cubicBezTo>
                    <a:pt x="122767" y="1515"/>
                    <a:pt x="95516" y="5124"/>
                    <a:pt x="83965" y="12163"/>
                  </a:cubicBezTo>
                  <a:cubicBezTo>
                    <a:pt x="50758" y="32737"/>
                    <a:pt x="35779" y="56379"/>
                    <a:pt x="23687" y="96083"/>
                  </a:cubicBezTo>
                  <a:cubicBezTo>
                    <a:pt x="4917" y="157805"/>
                    <a:pt x="4015" y="221512"/>
                    <a:pt x="225" y="285039"/>
                  </a:cubicBezTo>
                  <a:cubicBezTo>
                    <a:pt x="-497" y="296228"/>
                    <a:pt x="45" y="304891"/>
                    <a:pt x="9068" y="311027"/>
                  </a:cubicBezTo>
                  <a:cubicBezTo>
                    <a:pt x="24589" y="321675"/>
                    <a:pt x="44261" y="316622"/>
                    <a:pt x="50036" y="298214"/>
                  </a:cubicBezTo>
                  <a:cubicBezTo>
                    <a:pt x="62308" y="258509"/>
                    <a:pt x="73497" y="135246"/>
                    <a:pt x="77288" y="115033"/>
                  </a:cubicBezTo>
                  <a:cubicBezTo>
                    <a:pt x="79273" y="104204"/>
                    <a:pt x="79814" y="95722"/>
                    <a:pt x="96959" y="95181"/>
                  </a:cubicBezTo>
                  <a:cubicBezTo>
                    <a:pt x="90823" y="115394"/>
                    <a:pt x="84506" y="131817"/>
                    <a:pt x="83063" y="149684"/>
                  </a:cubicBezTo>
                  <a:cubicBezTo>
                    <a:pt x="79995" y="187944"/>
                    <a:pt x="76024" y="226205"/>
                    <a:pt x="72234" y="264465"/>
                  </a:cubicBezTo>
                  <a:cubicBezTo>
                    <a:pt x="70249" y="284137"/>
                    <a:pt x="60503" y="326728"/>
                    <a:pt x="44261" y="324202"/>
                  </a:cubicBezTo>
                  <a:cubicBezTo>
                    <a:pt x="22062" y="322216"/>
                    <a:pt x="25131" y="350551"/>
                    <a:pt x="23687" y="363184"/>
                  </a:cubicBezTo>
                  <a:cubicBezTo>
                    <a:pt x="21341" y="384660"/>
                    <a:pt x="2932" y="496013"/>
                    <a:pt x="406" y="530483"/>
                  </a:cubicBezTo>
                  <a:cubicBezTo>
                    <a:pt x="-135" y="537883"/>
                    <a:pt x="2932" y="545643"/>
                    <a:pt x="10693" y="550516"/>
                  </a:cubicBezTo>
                  <a:cubicBezTo>
                    <a:pt x="31267" y="563690"/>
                    <a:pt x="54007" y="555028"/>
                    <a:pt x="59421" y="532107"/>
                  </a:cubicBezTo>
                  <a:cubicBezTo>
                    <a:pt x="60143" y="529400"/>
                    <a:pt x="60684" y="526513"/>
                    <a:pt x="60864" y="523806"/>
                  </a:cubicBezTo>
                  <a:cubicBezTo>
                    <a:pt x="64113" y="478687"/>
                    <a:pt x="75663" y="435193"/>
                    <a:pt x="83423" y="390796"/>
                  </a:cubicBezTo>
                  <a:cubicBezTo>
                    <a:pt x="87935" y="364808"/>
                    <a:pt x="96959" y="340083"/>
                    <a:pt x="107607" y="316080"/>
                  </a:cubicBezTo>
                  <a:cubicBezTo>
                    <a:pt x="112480" y="305071"/>
                    <a:pt x="121323" y="297492"/>
                    <a:pt x="133415" y="296770"/>
                  </a:cubicBezTo>
                  <a:cubicBezTo>
                    <a:pt x="146589" y="295867"/>
                    <a:pt x="153628" y="306154"/>
                    <a:pt x="158320" y="316441"/>
                  </a:cubicBezTo>
                  <a:cubicBezTo>
                    <a:pt x="162471" y="325826"/>
                    <a:pt x="165720" y="335932"/>
                    <a:pt x="166803" y="346039"/>
                  </a:cubicBezTo>
                  <a:cubicBezTo>
                    <a:pt x="172397" y="396391"/>
                    <a:pt x="193512" y="525610"/>
                    <a:pt x="196581" y="540409"/>
                  </a:cubicBezTo>
                  <a:cubicBezTo>
                    <a:pt x="197483" y="544921"/>
                    <a:pt x="205063" y="560261"/>
                    <a:pt x="233217" y="556291"/>
                  </a:cubicBezTo>
                  <a:cubicBezTo>
                    <a:pt x="254513" y="555569"/>
                    <a:pt x="254152" y="536258"/>
                    <a:pt x="254332" y="526513"/>
                  </a:cubicBezTo>
                  <a:cubicBezTo>
                    <a:pt x="255596" y="490779"/>
                    <a:pt x="251084" y="455406"/>
                    <a:pt x="248196" y="420033"/>
                  </a:cubicBezTo>
                  <a:cubicBezTo>
                    <a:pt x="240977" y="327450"/>
                    <a:pt x="232495" y="235228"/>
                    <a:pt x="213726" y="144089"/>
                  </a:cubicBezTo>
                  <a:cubicBezTo>
                    <a:pt x="211560" y="134524"/>
                    <a:pt x="202356" y="115574"/>
                    <a:pt x="212101" y="114311"/>
                  </a:cubicBezTo>
                  <a:close/>
                </a:path>
              </a:pathLst>
            </a:custGeom>
            <a:solidFill>
              <a:srgbClr val="FFFFFF"/>
            </a:solidFill>
            <a:ln w="1804" cap="flat">
              <a:noFill/>
              <a:prstDash val="solid"/>
              <a:miter/>
            </a:ln>
          </p:spPr>
          <p:txBody>
            <a:bodyPr rtlCol="0" anchor="ctr"/>
            <a:lstStyle/>
            <a:p>
              <a:endParaRPr lang="en-US"/>
            </a:p>
          </p:txBody>
        </p:sp>
        <p:sp>
          <p:nvSpPr>
            <p:cNvPr id="49" name="Freeform 1008">
              <a:extLst>
                <a:ext uri="{FF2B5EF4-FFF2-40B4-BE49-F238E27FC236}">
                  <a16:creationId xmlns:a16="http://schemas.microsoft.com/office/drawing/2014/main" id="{9331BAB6-6DEE-B91A-9C44-B1509CEC6E0A}"/>
                </a:ext>
              </a:extLst>
            </p:cNvPr>
            <p:cNvSpPr/>
            <p:nvPr/>
          </p:nvSpPr>
          <p:spPr>
            <a:xfrm>
              <a:off x="9220529" y="2333361"/>
              <a:ext cx="380885" cy="572234"/>
            </a:xfrm>
            <a:custGeom>
              <a:avLst/>
              <a:gdLst>
                <a:gd name="connsiteX0" fmla="*/ 380088 w 380885"/>
                <a:gd name="connsiteY0" fmla="*/ 242900 h 572234"/>
                <a:gd name="connsiteX1" fmla="*/ 355003 w 380885"/>
                <a:gd name="connsiteY1" fmla="*/ 85347 h 572234"/>
                <a:gd name="connsiteX2" fmla="*/ 319089 w 380885"/>
                <a:gd name="connsiteY2" fmla="*/ 25429 h 572234"/>
                <a:gd name="connsiteX3" fmla="*/ 199976 w 380885"/>
                <a:gd name="connsiteY3" fmla="*/ 9006 h 572234"/>
                <a:gd name="connsiteX4" fmla="*/ 161715 w 380885"/>
                <a:gd name="connsiteY4" fmla="*/ 40228 h 572234"/>
                <a:gd name="connsiteX5" fmla="*/ 119484 w 380885"/>
                <a:gd name="connsiteY5" fmla="*/ 113320 h 572234"/>
                <a:gd name="connsiteX6" fmla="*/ 75088 w 380885"/>
                <a:gd name="connsiteY6" fmla="*/ 162770 h 572234"/>
                <a:gd name="connsiteX7" fmla="*/ 11 w 380885"/>
                <a:gd name="connsiteY7" fmla="*/ 228282 h 572234"/>
                <a:gd name="connsiteX8" fmla="*/ 24014 w 380885"/>
                <a:gd name="connsiteY8" fmla="*/ 251202 h 572234"/>
                <a:gd name="connsiteX9" fmla="*/ 63718 w 380885"/>
                <a:gd name="connsiteY9" fmla="*/ 235320 h 572234"/>
                <a:gd name="connsiteX10" fmla="*/ 136268 w 380885"/>
                <a:gd name="connsiteY10" fmla="*/ 187675 h 572234"/>
                <a:gd name="connsiteX11" fmla="*/ 155038 w 380885"/>
                <a:gd name="connsiteY11" fmla="*/ 160243 h 572234"/>
                <a:gd name="connsiteX12" fmla="*/ 158827 w 380885"/>
                <a:gd name="connsiteY12" fmla="*/ 107003 h 572234"/>
                <a:gd name="connsiteX13" fmla="*/ 169115 w 380885"/>
                <a:gd name="connsiteY13" fmla="*/ 80474 h 572234"/>
                <a:gd name="connsiteX14" fmla="*/ 173988 w 380885"/>
                <a:gd name="connsiteY14" fmla="*/ 107545 h 572234"/>
                <a:gd name="connsiteX15" fmla="*/ 153233 w 380885"/>
                <a:gd name="connsiteY15" fmla="*/ 280619 h 572234"/>
                <a:gd name="connsiteX16" fmla="*/ 119484 w 380885"/>
                <a:gd name="connsiteY16" fmla="*/ 428608 h 572234"/>
                <a:gd name="connsiteX17" fmla="*/ 101437 w 380885"/>
                <a:gd name="connsiteY17" fmla="*/ 519747 h 572234"/>
                <a:gd name="connsiteX18" fmla="*/ 100715 w 380885"/>
                <a:gd name="connsiteY18" fmla="*/ 552232 h 572234"/>
                <a:gd name="connsiteX19" fmla="*/ 131756 w 380885"/>
                <a:gd name="connsiteY19" fmla="*/ 563061 h 572234"/>
                <a:gd name="connsiteX20" fmla="*/ 149443 w 380885"/>
                <a:gd name="connsiteY20" fmla="*/ 543389 h 572234"/>
                <a:gd name="connsiteX21" fmla="*/ 181026 w 380885"/>
                <a:gd name="connsiteY21" fmla="*/ 412185 h 572234"/>
                <a:gd name="connsiteX22" fmla="*/ 202141 w 380885"/>
                <a:gd name="connsiteY22" fmla="*/ 336386 h 572234"/>
                <a:gd name="connsiteX23" fmla="*/ 232461 w 380885"/>
                <a:gd name="connsiteY23" fmla="*/ 312743 h 572234"/>
                <a:gd name="connsiteX24" fmla="*/ 263863 w 380885"/>
                <a:gd name="connsiteY24" fmla="*/ 334039 h 572234"/>
                <a:gd name="connsiteX25" fmla="*/ 273609 w 380885"/>
                <a:gd name="connsiteY25" fmla="*/ 382587 h 572234"/>
                <a:gd name="connsiteX26" fmla="*/ 281008 w 380885"/>
                <a:gd name="connsiteY26" fmla="*/ 492134 h 572234"/>
                <a:gd name="connsiteX27" fmla="*/ 289671 w 380885"/>
                <a:gd name="connsiteY27" fmla="*/ 550427 h 572234"/>
                <a:gd name="connsiteX28" fmla="*/ 327570 w 380885"/>
                <a:gd name="connsiteY28" fmla="*/ 570821 h 572234"/>
                <a:gd name="connsiteX29" fmla="*/ 354100 w 380885"/>
                <a:gd name="connsiteY29" fmla="*/ 525522 h 572234"/>
                <a:gd name="connsiteX30" fmla="*/ 341467 w 380885"/>
                <a:gd name="connsiteY30" fmla="*/ 348838 h 572234"/>
                <a:gd name="connsiteX31" fmla="*/ 335872 w 380885"/>
                <a:gd name="connsiteY31" fmla="*/ 321587 h 572234"/>
                <a:gd name="connsiteX32" fmla="*/ 318547 w 380885"/>
                <a:gd name="connsiteY32" fmla="*/ 242539 h 572234"/>
                <a:gd name="connsiteX33" fmla="*/ 300861 w 380885"/>
                <a:gd name="connsiteY33" fmla="*/ 148512 h 572234"/>
                <a:gd name="connsiteX34" fmla="*/ 285520 w 380885"/>
                <a:gd name="connsiteY34" fmla="*/ 103394 h 572234"/>
                <a:gd name="connsiteX35" fmla="*/ 291656 w 380885"/>
                <a:gd name="connsiteY35" fmla="*/ 92566 h 572234"/>
                <a:gd name="connsiteX36" fmla="*/ 300319 w 380885"/>
                <a:gd name="connsiteY36" fmla="*/ 97799 h 572234"/>
                <a:gd name="connsiteX37" fmla="*/ 303748 w 380885"/>
                <a:gd name="connsiteY37" fmla="*/ 108447 h 572234"/>
                <a:gd name="connsiteX38" fmla="*/ 332985 w 380885"/>
                <a:gd name="connsiteY38" fmla="*/ 271054 h 572234"/>
                <a:gd name="connsiteX39" fmla="*/ 337677 w 380885"/>
                <a:gd name="connsiteY39" fmla="*/ 298667 h 572234"/>
                <a:gd name="connsiteX40" fmla="*/ 366914 w 380885"/>
                <a:gd name="connsiteY40" fmla="*/ 306066 h 572234"/>
                <a:gd name="connsiteX41" fmla="*/ 380088 w 380885"/>
                <a:gd name="connsiteY41" fmla="*/ 242900 h 57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80885" h="572234">
                  <a:moveTo>
                    <a:pt x="380088" y="242900"/>
                  </a:moveTo>
                  <a:cubicBezTo>
                    <a:pt x="381533" y="231169"/>
                    <a:pt x="364026" y="125412"/>
                    <a:pt x="355003" y="85347"/>
                  </a:cubicBezTo>
                  <a:cubicBezTo>
                    <a:pt x="349769" y="62607"/>
                    <a:pt x="338399" y="41311"/>
                    <a:pt x="319089" y="25429"/>
                  </a:cubicBezTo>
                  <a:cubicBezTo>
                    <a:pt x="282452" y="-4529"/>
                    <a:pt x="242387" y="-5251"/>
                    <a:pt x="199976" y="9006"/>
                  </a:cubicBezTo>
                  <a:cubicBezTo>
                    <a:pt x="183553" y="14601"/>
                    <a:pt x="170378" y="24527"/>
                    <a:pt x="161715" y="40228"/>
                  </a:cubicBezTo>
                  <a:cubicBezTo>
                    <a:pt x="147999" y="64773"/>
                    <a:pt x="132118" y="88234"/>
                    <a:pt x="119484" y="113320"/>
                  </a:cubicBezTo>
                  <a:cubicBezTo>
                    <a:pt x="109017" y="134255"/>
                    <a:pt x="93677" y="149234"/>
                    <a:pt x="75088" y="162770"/>
                  </a:cubicBezTo>
                  <a:cubicBezTo>
                    <a:pt x="53973" y="178110"/>
                    <a:pt x="-891" y="210776"/>
                    <a:pt x="11" y="228282"/>
                  </a:cubicBezTo>
                  <a:cubicBezTo>
                    <a:pt x="733" y="241817"/>
                    <a:pt x="14088" y="249397"/>
                    <a:pt x="24014" y="251202"/>
                  </a:cubicBezTo>
                  <a:cubicBezTo>
                    <a:pt x="38993" y="253729"/>
                    <a:pt x="51266" y="241998"/>
                    <a:pt x="63718" y="235320"/>
                  </a:cubicBezTo>
                  <a:cubicBezTo>
                    <a:pt x="89165" y="221424"/>
                    <a:pt x="111363" y="201933"/>
                    <a:pt x="136268" y="187675"/>
                  </a:cubicBezTo>
                  <a:cubicBezTo>
                    <a:pt x="149082" y="180456"/>
                    <a:pt x="154136" y="173057"/>
                    <a:pt x="155038" y="160243"/>
                  </a:cubicBezTo>
                  <a:cubicBezTo>
                    <a:pt x="156301" y="142376"/>
                    <a:pt x="155941" y="124510"/>
                    <a:pt x="158827" y="107003"/>
                  </a:cubicBezTo>
                  <a:cubicBezTo>
                    <a:pt x="160452" y="97438"/>
                    <a:pt x="154316" y="79572"/>
                    <a:pt x="169115" y="80474"/>
                  </a:cubicBezTo>
                  <a:cubicBezTo>
                    <a:pt x="179943" y="81196"/>
                    <a:pt x="174529" y="98160"/>
                    <a:pt x="173988" y="107545"/>
                  </a:cubicBezTo>
                  <a:cubicBezTo>
                    <a:pt x="170739" y="165657"/>
                    <a:pt x="161355" y="223048"/>
                    <a:pt x="153233" y="280619"/>
                  </a:cubicBezTo>
                  <a:cubicBezTo>
                    <a:pt x="146194" y="330791"/>
                    <a:pt x="125801" y="378075"/>
                    <a:pt x="119484" y="428608"/>
                  </a:cubicBezTo>
                  <a:cubicBezTo>
                    <a:pt x="115694" y="459288"/>
                    <a:pt x="107392" y="489247"/>
                    <a:pt x="101437" y="519747"/>
                  </a:cubicBezTo>
                  <a:cubicBezTo>
                    <a:pt x="99271" y="530756"/>
                    <a:pt x="92775" y="542847"/>
                    <a:pt x="100715" y="552232"/>
                  </a:cubicBezTo>
                  <a:cubicBezTo>
                    <a:pt x="107392" y="559992"/>
                    <a:pt x="120568" y="565587"/>
                    <a:pt x="131756" y="563061"/>
                  </a:cubicBezTo>
                  <a:cubicBezTo>
                    <a:pt x="142044" y="560895"/>
                    <a:pt x="147097" y="553135"/>
                    <a:pt x="149443" y="543389"/>
                  </a:cubicBezTo>
                  <a:cubicBezTo>
                    <a:pt x="159910" y="499714"/>
                    <a:pt x="170198" y="455859"/>
                    <a:pt x="181026" y="412185"/>
                  </a:cubicBezTo>
                  <a:cubicBezTo>
                    <a:pt x="187343" y="386738"/>
                    <a:pt x="194381" y="361471"/>
                    <a:pt x="202141" y="336386"/>
                  </a:cubicBezTo>
                  <a:cubicBezTo>
                    <a:pt x="206473" y="321948"/>
                    <a:pt x="216399" y="314368"/>
                    <a:pt x="232461" y="312743"/>
                  </a:cubicBezTo>
                  <a:cubicBezTo>
                    <a:pt x="249606" y="311119"/>
                    <a:pt x="257908" y="322128"/>
                    <a:pt x="263863" y="334039"/>
                  </a:cubicBezTo>
                  <a:cubicBezTo>
                    <a:pt x="271444" y="349380"/>
                    <a:pt x="272165" y="365622"/>
                    <a:pt x="273609" y="382587"/>
                  </a:cubicBezTo>
                  <a:cubicBezTo>
                    <a:pt x="276316" y="419043"/>
                    <a:pt x="278663" y="455498"/>
                    <a:pt x="281008" y="492134"/>
                  </a:cubicBezTo>
                  <a:cubicBezTo>
                    <a:pt x="282272" y="511806"/>
                    <a:pt x="283535" y="531658"/>
                    <a:pt x="289671" y="550427"/>
                  </a:cubicBezTo>
                  <a:cubicBezTo>
                    <a:pt x="295627" y="568475"/>
                    <a:pt x="308621" y="575513"/>
                    <a:pt x="327570" y="570821"/>
                  </a:cubicBezTo>
                  <a:cubicBezTo>
                    <a:pt x="352837" y="564685"/>
                    <a:pt x="353559" y="553315"/>
                    <a:pt x="354100" y="525522"/>
                  </a:cubicBezTo>
                  <a:cubicBezTo>
                    <a:pt x="355544" y="466327"/>
                    <a:pt x="345618" y="407673"/>
                    <a:pt x="341467" y="348838"/>
                  </a:cubicBezTo>
                  <a:cubicBezTo>
                    <a:pt x="340745" y="339815"/>
                    <a:pt x="345798" y="327001"/>
                    <a:pt x="335872" y="321587"/>
                  </a:cubicBezTo>
                  <a:cubicBezTo>
                    <a:pt x="315840" y="305164"/>
                    <a:pt x="319269" y="262030"/>
                    <a:pt x="318547" y="242539"/>
                  </a:cubicBezTo>
                  <a:cubicBezTo>
                    <a:pt x="317284" y="210776"/>
                    <a:pt x="310967" y="179374"/>
                    <a:pt x="300861" y="148512"/>
                  </a:cubicBezTo>
                  <a:cubicBezTo>
                    <a:pt x="295808" y="133533"/>
                    <a:pt x="289491" y="118915"/>
                    <a:pt x="285520" y="103394"/>
                  </a:cubicBezTo>
                  <a:cubicBezTo>
                    <a:pt x="284257" y="98341"/>
                    <a:pt x="286242" y="93829"/>
                    <a:pt x="291656" y="92566"/>
                  </a:cubicBezTo>
                  <a:cubicBezTo>
                    <a:pt x="295808" y="91483"/>
                    <a:pt x="298875" y="94009"/>
                    <a:pt x="300319" y="97799"/>
                  </a:cubicBezTo>
                  <a:cubicBezTo>
                    <a:pt x="301582" y="101228"/>
                    <a:pt x="302304" y="105018"/>
                    <a:pt x="303748" y="108447"/>
                  </a:cubicBezTo>
                  <a:cubicBezTo>
                    <a:pt x="325044" y="160604"/>
                    <a:pt x="329556" y="215649"/>
                    <a:pt x="332985" y="271054"/>
                  </a:cubicBezTo>
                  <a:cubicBezTo>
                    <a:pt x="333526" y="280439"/>
                    <a:pt x="334068" y="289823"/>
                    <a:pt x="337677" y="298667"/>
                  </a:cubicBezTo>
                  <a:cubicBezTo>
                    <a:pt x="342911" y="311661"/>
                    <a:pt x="355544" y="314007"/>
                    <a:pt x="366914" y="306066"/>
                  </a:cubicBezTo>
                  <a:cubicBezTo>
                    <a:pt x="384781" y="300652"/>
                    <a:pt x="380630" y="257519"/>
                    <a:pt x="380088" y="242900"/>
                  </a:cubicBezTo>
                  <a:close/>
                </a:path>
              </a:pathLst>
            </a:custGeom>
            <a:solidFill>
              <a:srgbClr val="FFFFFF"/>
            </a:solidFill>
            <a:ln w="1804" cap="flat">
              <a:noFill/>
              <a:prstDash val="solid"/>
              <a:miter/>
            </a:ln>
          </p:spPr>
          <p:txBody>
            <a:bodyPr rtlCol="0" anchor="ctr"/>
            <a:lstStyle/>
            <a:p>
              <a:endParaRPr lang="en-US"/>
            </a:p>
          </p:txBody>
        </p:sp>
        <p:sp>
          <p:nvSpPr>
            <p:cNvPr id="50" name="Freeform 1009">
              <a:extLst>
                <a:ext uri="{FF2B5EF4-FFF2-40B4-BE49-F238E27FC236}">
                  <a16:creationId xmlns:a16="http://schemas.microsoft.com/office/drawing/2014/main" id="{FCA40B1B-9449-C5F5-3C3B-88FDFB9E5A59}"/>
                </a:ext>
              </a:extLst>
            </p:cNvPr>
            <p:cNvSpPr/>
            <p:nvPr/>
          </p:nvSpPr>
          <p:spPr>
            <a:xfrm>
              <a:off x="9398298" y="2146062"/>
              <a:ext cx="172902" cy="176077"/>
            </a:xfrm>
            <a:custGeom>
              <a:avLst/>
              <a:gdLst>
                <a:gd name="connsiteX0" fmla="*/ 124897 w 172902"/>
                <a:gd name="connsiteY0" fmla="*/ 166346 h 176077"/>
                <a:gd name="connsiteX1" fmla="*/ 172903 w 172902"/>
                <a:gd name="connsiteY1" fmla="*/ 83689 h 176077"/>
                <a:gd name="connsiteX2" fmla="*/ 71116 w 172902"/>
                <a:gd name="connsiteY2" fmla="*/ 491 h 176077"/>
                <a:gd name="connsiteX3" fmla="*/ 731 w 172902"/>
                <a:gd name="connsiteY3" fmla="*/ 73763 h 176077"/>
                <a:gd name="connsiteX4" fmla="*/ 37186 w 172902"/>
                <a:gd name="connsiteY4" fmla="*/ 163278 h 176077"/>
                <a:gd name="connsiteX5" fmla="*/ 124897 w 172902"/>
                <a:gd name="connsiteY5" fmla="*/ 166346 h 176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902" h="176077">
                  <a:moveTo>
                    <a:pt x="124897" y="166346"/>
                  </a:moveTo>
                  <a:cubicBezTo>
                    <a:pt x="160089" y="150284"/>
                    <a:pt x="172181" y="120867"/>
                    <a:pt x="172903" y="83689"/>
                  </a:cubicBezTo>
                  <a:cubicBezTo>
                    <a:pt x="167308" y="56979"/>
                    <a:pt x="165684" y="-6187"/>
                    <a:pt x="71116" y="491"/>
                  </a:cubicBezTo>
                  <a:cubicBezTo>
                    <a:pt x="30328" y="3920"/>
                    <a:pt x="3257" y="38210"/>
                    <a:pt x="731" y="73763"/>
                  </a:cubicBezTo>
                  <a:cubicBezTo>
                    <a:pt x="-1254" y="101015"/>
                    <a:pt x="-1976" y="133861"/>
                    <a:pt x="37186" y="163278"/>
                  </a:cubicBezTo>
                  <a:cubicBezTo>
                    <a:pt x="63716" y="178438"/>
                    <a:pt x="92952" y="180965"/>
                    <a:pt x="124897" y="166346"/>
                  </a:cubicBezTo>
                  <a:close/>
                </a:path>
              </a:pathLst>
            </a:custGeom>
            <a:solidFill>
              <a:srgbClr val="FFFFFF"/>
            </a:solidFill>
            <a:ln w="1804" cap="flat">
              <a:noFill/>
              <a:prstDash val="solid"/>
              <a:miter/>
            </a:ln>
          </p:spPr>
          <p:txBody>
            <a:bodyPr rtlCol="0" anchor="ctr"/>
            <a:lstStyle/>
            <a:p>
              <a:endParaRPr lang="en-US"/>
            </a:p>
          </p:txBody>
        </p:sp>
        <p:sp>
          <p:nvSpPr>
            <p:cNvPr id="51" name="Freeform 1010">
              <a:extLst>
                <a:ext uri="{FF2B5EF4-FFF2-40B4-BE49-F238E27FC236}">
                  <a16:creationId xmlns:a16="http://schemas.microsoft.com/office/drawing/2014/main" id="{30D7A117-9E0B-6FF4-3E8D-DBD590D37DF1}"/>
                </a:ext>
              </a:extLst>
            </p:cNvPr>
            <p:cNvSpPr/>
            <p:nvPr/>
          </p:nvSpPr>
          <p:spPr>
            <a:xfrm>
              <a:off x="9110631" y="1821881"/>
              <a:ext cx="289133" cy="431973"/>
            </a:xfrm>
            <a:custGeom>
              <a:avLst/>
              <a:gdLst>
                <a:gd name="connsiteX0" fmla="*/ 211516 w 289133"/>
                <a:gd name="connsiteY0" fmla="*/ 430610 h 431973"/>
                <a:gd name="connsiteX1" fmla="*/ 200868 w 289133"/>
                <a:gd name="connsiteY1" fmla="*/ 404983 h 431973"/>
                <a:gd name="connsiteX2" fmla="*/ 223066 w 289133"/>
                <a:gd name="connsiteY2" fmla="*/ 312580 h 431973"/>
                <a:gd name="connsiteX3" fmla="*/ 283344 w 289133"/>
                <a:gd name="connsiteY3" fmla="*/ 179932 h 431973"/>
                <a:gd name="connsiteX4" fmla="*/ 284607 w 289133"/>
                <a:gd name="connsiteY4" fmla="*/ 93846 h 431973"/>
                <a:gd name="connsiteX5" fmla="*/ 283344 w 289133"/>
                <a:gd name="connsiteY5" fmla="*/ 88432 h 431973"/>
                <a:gd name="connsiteX6" fmla="*/ 282983 w 289133"/>
                <a:gd name="connsiteY6" fmla="*/ 86988 h 431973"/>
                <a:gd name="connsiteX7" fmla="*/ 281720 w 289133"/>
                <a:gd name="connsiteY7" fmla="*/ 82657 h 431973"/>
                <a:gd name="connsiteX8" fmla="*/ 281358 w 289133"/>
                <a:gd name="connsiteY8" fmla="*/ 81755 h 431973"/>
                <a:gd name="connsiteX9" fmla="*/ 279734 w 289133"/>
                <a:gd name="connsiteY9" fmla="*/ 76701 h 431973"/>
                <a:gd name="connsiteX10" fmla="*/ 279193 w 289133"/>
                <a:gd name="connsiteY10" fmla="*/ 75438 h 431973"/>
                <a:gd name="connsiteX11" fmla="*/ 277749 w 289133"/>
                <a:gd name="connsiteY11" fmla="*/ 71648 h 431973"/>
                <a:gd name="connsiteX12" fmla="*/ 277208 w 289133"/>
                <a:gd name="connsiteY12" fmla="*/ 70385 h 431973"/>
                <a:gd name="connsiteX13" fmla="*/ 275042 w 289133"/>
                <a:gd name="connsiteY13" fmla="*/ 65692 h 431973"/>
                <a:gd name="connsiteX14" fmla="*/ 274501 w 289133"/>
                <a:gd name="connsiteY14" fmla="*/ 64610 h 431973"/>
                <a:gd name="connsiteX15" fmla="*/ 272696 w 289133"/>
                <a:gd name="connsiteY15" fmla="*/ 61000 h 431973"/>
                <a:gd name="connsiteX16" fmla="*/ 271974 w 289133"/>
                <a:gd name="connsiteY16" fmla="*/ 59556 h 431973"/>
                <a:gd name="connsiteX17" fmla="*/ 269628 w 289133"/>
                <a:gd name="connsiteY17" fmla="*/ 55586 h 431973"/>
                <a:gd name="connsiteX18" fmla="*/ 268906 w 289133"/>
                <a:gd name="connsiteY18" fmla="*/ 54503 h 431973"/>
                <a:gd name="connsiteX19" fmla="*/ 266560 w 289133"/>
                <a:gd name="connsiteY19" fmla="*/ 51074 h 431973"/>
                <a:gd name="connsiteX20" fmla="*/ 265477 w 289133"/>
                <a:gd name="connsiteY20" fmla="*/ 49450 h 431973"/>
                <a:gd name="connsiteX21" fmla="*/ 263492 w 289133"/>
                <a:gd name="connsiteY21" fmla="*/ 46562 h 431973"/>
                <a:gd name="connsiteX22" fmla="*/ 262589 w 289133"/>
                <a:gd name="connsiteY22" fmla="*/ 45299 h 431973"/>
                <a:gd name="connsiteX23" fmla="*/ 259701 w 289133"/>
                <a:gd name="connsiteY23" fmla="*/ 41689 h 431973"/>
                <a:gd name="connsiteX24" fmla="*/ 258258 w 289133"/>
                <a:gd name="connsiteY24" fmla="*/ 40065 h 431973"/>
                <a:gd name="connsiteX25" fmla="*/ 256273 w 289133"/>
                <a:gd name="connsiteY25" fmla="*/ 37899 h 431973"/>
                <a:gd name="connsiteX26" fmla="*/ 254829 w 289133"/>
                <a:gd name="connsiteY26" fmla="*/ 36275 h 431973"/>
                <a:gd name="connsiteX27" fmla="*/ 251761 w 289133"/>
                <a:gd name="connsiteY27" fmla="*/ 33207 h 431973"/>
                <a:gd name="connsiteX28" fmla="*/ 249956 w 289133"/>
                <a:gd name="connsiteY28" fmla="*/ 31583 h 431973"/>
                <a:gd name="connsiteX29" fmla="*/ 248151 w 289133"/>
                <a:gd name="connsiteY29" fmla="*/ 29959 h 431973"/>
                <a:gd name="connsiteX30" fmla="*/ 246166 w 289133"/>
                <a:gd name="connsiteY30" fmla="*/ 28154 h 431973"/>
                <a:gd name="connsiteX31" fmla="*/ 244542 w 289133"/>
                <a:gd name="connsiteY31" fmla="*/ 26710 h 431973"/>
                <a:gd name="connsiteX32" fmla="*/ 240932 w 289133"/>
                <a:gd name="connsiteY32" fmla="*/ 23642 h 431973"/>
                <a:gd name="connsiteX33" fmla="*/ 239489 w 289133"/>
                <a:gd name="connsiteY33" fmla="*/ 22379 h 431973"/>
                <a:gd name="connsiteX34" fmla="*/ 237142 w 289133"/>
                <a:gd name="connsiteY34" fmla="*/ 20574 h 431973"/>
                <a:gd name="connsiteX35" fmla="*/ 235879 w 289133"/>
                <a:gd name="connsiteY35" fmla="*/ 19672 h 431973"/>
                <a:gd name="connsiteX36" fmla="*/ 230285 w 289133"/>
                <a:gd name="connsiteY36" fmla="*/ 15701 h 431973"/>
                <a:gd name="connsiteX37" fmla="*/ 230104 w 289133"/>
                <a:gd name="connsiteY37" fmla="*/ 15521 h 431973"/>
                <a:gd name="connsiteX38" fmla="*/ 227216 w 289133"/>
                <a:gd name="connsiteY38" fmla="*/ 13536 h 431973"/>
                <a:gd name="connsiteX39" fmla="*/ 226314 w 289133"/>
                <a:gd name="connsiteY39" fmla="*/ 12994 h 431973"/>
                <a:gd name="connsiteX40" fmla="*/ 216388 w 289133"/>
                <a:gd name="connsiteY40" fmla="*/ 7399 h 431973"/>
                <a:gd name="connsiteX41" fmla="*/ 215847 w 289133"/>
                <a:gd name="connsiteY41" fmla="*/ 7039 h 431973"/>
                <a:gd name="connsiteX42" fmla="*/ 200868 w 289133"/>
                <a:gd name="connsiteY42" fmla="*/ 0 h 431973"/>
                <a:gd name="connsiteX43" fmla="*/ 200868 w 289133"/>
                <a:gd name="connsiteY43" fmla="*/ 0 h 431973"/>
                <a:gd name="connsiteX44" fmla="*/ 225232 w 289133"/>
                <a:gd name="connsiteY44" fmla="*/ 41870 h 431973"/>
                <a:gd name="connsiteX45" fmla="*/ 238947 w 289133"/>
                <a:gd name="connsiteY45" fmla="*/ 130843 h 431973"/>
                <a:gd name="connsiteX46" fmla="*/ 199243 w 289133"/>
                <a:gd name="connsiteY46" fmla="*/ 232811 h 431973"/>
                <a:gd name="connsiteX47" fmla="*/ 51435 w 289133"/>
                <a:gd name="connsiteY47" fmla="*/ 283885 h 431973"/>
                <a:gd name="connsiteX48" fmla="*/ 0 w 289133"/>
                <a:gd name="connsiteY48" fmla="*/ 271071 h 431973"/>
                <a:gd name="connsiteX49" fmla="*/ 5053 w 289133"/>
                <a:gd name="connsiteY49" fmla="*/ 280456 h 431973"/>
                <a:gd name="connsiteX50" fmla="*/ 5234 w 289133"/>
                <a:gd name="connsiteY50" fmla="*/ 280637 h 431973"/>
                <a:gd name="connsiteX51" fmla="*/ 7219 w 289133"/>
                <a:gd name="connsiteY51" fmla="*/ 283885 h 431973"/>
                <a:gd name="connsiteX52" fmla="*/ 83379 w 289133"/>
                <a:gd name="connsiteY52" fmla="*/ 373941 h 431973"/>
                <a:gd name="connsiteX53" fmla="*/ 173255 w 289133"/>
                <a:gd name="connsiteY53" fmla="*/ 425196 h 431973"/>
                <a:gd name="connsiteX54" fmla="*/ 211516 w 289133"/>
                <a:gd name="connsiteY54" fmla="*/ 430610 h 431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89133" h="431973">
                  <a:moveTo>
                    <a:pt x="211516" y="430610"/>
                  </a:moveTo>
                  <a:cubicBezTo>
                    <a:pt x="212057" y="428625"/>
                    <a:pt x="203033" y="419962"/>
                    <a:pt x="200868" y="404983"/>
                  </a:cubicBezTo>
                  <a:cubicBezTo>
                    <a:pt x="196897" y="366722"/>
                    <a:pt x="201048" y="346329"/>
                    <a:pt x="223066" y="312580"/>
                  </a:cubicBezTo>
                  <a:cubicBezTo>
                    <a:pt x="249775" y="271974"/>
                    <a:pt x="271072" y="227938"/>
                    <a:pt x="283344" y="179932"/>
                  </a:cubicBezTo>
                  <a:cubicBezTo>
                    <a:pt x="290743" y="151056"/>
                    <a:pt x="290924" y="122722"/>
                    <a:pt x="284607" y="93846"/>
                  </a:cubicBezTo>
                  <a:cubicBezTo>
                    <a:pt x="284246" y="92042"/>
                    <a:pt x="283886" y="90237"/>
                    <a:pt x="283344" y="88432"/>
                  </a:cubicBezTo>
                  <a:cubicBezTo>
                    <a:pt x="283163" y="87891"/>
                    <a:pt x="283163" y="87530"/>
                    <a:pt x="282983" y="86988"/>
                  </a:cubicBezTo>
                  <a:cubicBezTo>
                    <a:pt x="282622" y="85545"/>
                    <a:pt x="282261" y="84101"/>
                    <a:pt x="281720" y="82657"/>
                  </a:cubicBezTo>
                  <a:cubicBezTo>
                    <a:pt x="281539" y="82296"/>
                    <a:pt x="281539" y="81935"/>
                    <a:pt x="281358" y="81755"/>
                  </a:cubicBezTo>
                  <a:cubicBezTo>
                    <a:pt x="280817" y="80130"/>
                    <a:pt x="280276" y="78326"/>
                    <a:pt x="279734" y="76701"/>
                  </a:cubicBezTo>
                  <a:cubicBezTo>
                    <a:pt x="279554" y="76340"/>
                    <a:pt x="279374" y="75799"/>
                    <a:pt x="279193" y="75438"/>
                  </a:cubicBezTo>
                  <a:cubicBezTo>
                    <a:pt x="278651" y="74175"/>
                    <a:pt x="278291" y="72911"/>
                    <a:pt x="277749" y="71648"/>
                  </a:cubicBezTo>
                  <a:cubicBezTo>
                    <a:pt x="277569" y="71287"/>
                    <a:pt x="277388" y="70746"/>
                    <a:pt x="277208" y="70385"/>
                  </a:cubicBezTo>
                  <a:cubicBezTo>
                    <a:pt x="276486" y="68760"/>
                    <a:pt x="275764" y="67317"/>
                    <a:pt x="275042" y="65692"/>
                  </a:cubicBezTo>
                  <a:cubicBezTo>
                    <a:pt x="274862" y="65331"/>
                    <a:pt x="274681" y="64971"/>
                    <a:pt x="274501" y="64610"/>
                  </a:cubicBezTo>
                  <a:cubicBezTo>
                    <a:pt x="273960" y="63346"/>
                    <a:pt x="273237" y="62263"/>
                    <a:pt x="272696" y="61000"/>
                  </a:cubicBezTo>
                  <a:cubicBezTo>
                    <a:pt x="272515" y="60459"/>
                    <a:pt x="272155" y="60098"/>
                    <a:pt x="271974" y="59556"/>
                  </a:cubicBezTo>
                  <a:cubicBezTo>
                    <a:pt x="271252" y="58293"/>
                    <a:pt x="270530" y="56849"/>
                    <a:pt x="269628" y="55586"/>
                  </a:cubicBezTo>
                  <a:cubicBezTo>
                    <a:pt x="269448" y="55225"/>
                    <a:pt x="269267" y="54864"/>
                    <a:pt x="268906" y="54503"/>
                  </a:cubicBezTo>
                  <a:cubicBezTo>
                    <a:pt x="268184" y="53240"/>
                    <a:pt x="267462" y="52157"/>
                    <a:pt x="266560" y="51074"/>
                  </a:cubicBezTo>
                  <a:cubicBezTo>
                    <a:pt x="266199" y="50533"/>
                    <a:pt x="265838" y="49991"/>
                    <a:pt x="265477" y="49450"/>
                  </a:cubicBezTo>
                  <a:cubicBezTo>
                    <a:pt x="264755" y="48547"/>
                    <a:pt x="264213" y="47645"/>
                    <a:pt x="263492" y="46562"/>
                  </a:cubicBezTo>
                  <a:cubicBezTo>
                    <a:pt x="263131" y="46201"/>
                    <a:pt x="262770" y="45660"/>
                    <a:pt x="262589" y="45299"/>
                  </a:cubicBezTo>
                  <a:cubicBezTo>
                    <a:pt x="261687" y="44036"/>
                    <a:pt x="260784" y="42953"/>
                    <a:pt x="259701" y="41689"/>
                  </a:cubicBezTo>
                  <a:cubicBezTo>
                    <a:pt x="259341" y="41148"/>
                    <a:pt x="258799" y="40607"/>
                    <a:pt x="258258" y="40065"/>
                  </a:cubicBezTo>
                  <a:cubicBezTo>
                    <a:pt x="257717" y="39343"/>
                    <a:pt x="256994" y="38621"/>
                    <a:pt x="256273" y="37899"/>
                  </a:cubicBezTo>
                  <a:cubicBezTo>
                    <a:pt x="255732" y="37358"/>
                    <a:pt x="255370" y="36817"/>
                    <a:pt x="254829" y="36275"/>
                  </a:cubicBezTo>
                  <a:cubicBezTo>
                    <a:pt x="253927" y="35192"/>
                    <a:pt x="252844" y="34110"/>
                    <a:pt x="251761" y="33207"/>
                  </a:cubicBezTo>
                  <a:cubicBezTo>
                    <a:pt x="251220" y="32666"/>
                    <a:pt x="250678" y="32124"/>
                    <a:pt x="249956" y="31583"/>
                  </a:cubicBezTo>
                  <a:cubicBezTo>
                    <a:pt x="249415" y="31041"/>
                    <a:pt x="248693" y="30500"/>
                    <a:pt x="248151" y="29959"/>
                  </a:cubicBezTo>
                  <a:cubicBezTo>
                    <a:pt x="247430" y="29417"/>
                    <a:pt x="246889" y="28695"/>
                    <a:pt x="246166" y="28154"/>
                  </a:cubicBezTo>
                  <a:cubicBezTo>
                    <a:pt x="245625" y="27613"/>
                    <a:pt x="245084" y="27071"/>
                    <a:pt x="244542" y="26710"/>
                  </a:cubicBezTo>
                  <a:cubicBezTo>
                    <a:pt x="243279" y="25627"/>
                    <a:pt x="242196" y="24725"/>
                    <a:pt x="240932" y="23642"/>
                  </a:cubicBezTo>
                  <a:cubicBezTo>
                    <a:pt x="240391" y="23281"/>
                    <a:pt x="240030" y="22920"/>
                    <a:pt x="239489" y="22379"/>
                  </a:cubicBezTo>
                  <a:cubicBezTo>
                    <a:pt x="238767" y="21837"/>
                    <a:pt x="237865" y="21115"/>
                    <a:pt x="237142" y="20574"/>
                  </a:cubicBezTo>
                  <a:cubicBezTo>
                    <a:pt x="236782" y="20213"/>
                    <a:pt x="236240" y="19852"/>
                    <a:pt x="235879" y="19672"/>
                  </a:cubicBezTo>
                  <a:cubicBezTo>
                    <a:pt x="234075" y="18408"/>
                    <a:pt x="232270" y="16965"/>
                    <a:pt x="230285" y="15701"/>
                  </a:cubicBezTo>
                  <a:cubicBezTo>
                    <a:pt x="230285" y="15701"/>
                    <a:pt x="230104" y="15521"/>
                    <a:pt x="230104" y="15521"/>
                  </a:cubicBezTo>
                  <a:cubicBezTo>
                    <a:pt x="229202" y="14799"/>
                    <a:pt x="228119" y="14257"/>
                    <a:pt x="227216" y="13536"/>
                  </a:cubicBezTo>
                  <a:cubicBezTo>
                    <a:pt x="226856" y="13355"/>
                    <a:pt x="226494" y="13175"/>
                    <a:pt x="226314" y="12994"/>
                  </a:cubicBezTo>
                  <a:cubicBezTo>
                    <a:pt x="223066" y="11009"/>
                    <a:pt x="219817" y="9204"/>
                    <a:pt x="216388" y="7399"/>
                  </a:cubicBezTo>
                  <a:cubicBezTo>
                    <a:pt x="216208" y="7219"/>
                    <a:pt x="216027" y="7219"/>
                    <a:pt x="215847" y="7039"/>
                  </a:cubicBezTo>
                  <a:cubicBezTo>
                    <a:pt x="210974" y="4512"/>
                    <a:pt x="206101" y="2166"/>
                    <a:pt x="200868" y="0"/>
                  </a:cubicBezTo>
                  <a:lnTo>
                    <a:pt x="200868" y="0"/>
                  </a:lnTo>
                  <a:cubicBezTo>
                    <a:pt x="210613" y="12633"/>
                    <a:pt x="218734" y="26710"/>
                    <a:pt x="225232" y="41870"/>
                  </a:cubicBezTo>
                  <a:cubicBezTo>
                    <a:pt x="237142" y="69843"/>
                    <a:pt x="242556" y="100524"/>
                    <a:pt x="238947" y="130843"/>
                  </a:cubicBezTo>
                  <a:cubicBezTo>
                    <a:pt x="234616" y="167119"/>
                    <a:pt x="223427" y="204657"/>
                    <a:pt x="199243" y="232811"/>
                  </a:cubicBezTo>
                  <a:cubicBezTo>
                    <a:pt x="165314" y="272515"/>
                    <a:pt x="101968" y="289119"/>
                    <a:pt x="51435" y="283885"/>
                  </a:cubicBezTo>
                  <a:cubicBezTo>
                    <a:pt x="33388" y="282080"/>
                    <a:pt x="16062" y="278110"/>
                    <a:pt x="0" y="271071"/>
                  </a:cubicBezTo>
                  <a:cubicBezTo>
                    <a:pt x="1444" y="274140"/>
                    <a:pt x="3068" y="277388"/>
                    <a:pt x="5053" y="280456"/>
                  </a:cubicBezTo>
                  <a:cubicBezTo>
                    <a:pt x="5053" y="280456"/>
                    <a:pt x="5234" y="280637"/>
                    <a:pt x="5234" y="280637"/>
                  </a:cubicBezTo>
                  <a:cubicBezTo>
                    <a:pt x="5956" y="281719"/>
                    <a:pt x="6497" y="282802"/>
                    <a:pt x="7219" y="283885"/>
                  </a:cubicBezTo>
                  <a:cubicBezTo>
                    <a:pt x="29056" y="316912"/>
                    <a:pt x="54684" y="346870"/>
                    <a:pt x="83379" y="373941"/>
                  </a:cubicBezTo>
                  <a:cubicBezTo>
                    <a:pt x="109006" y="398305"/>
                    <a:pt x="142214" y="410036"/>
                    <a:pt x="173255" y="425196"/>
                  </a:cubicBezTo>
                  <a:cubicBezTo>
                    <a:pt x="181195" y="428986"/>
                    <a:pt x="203755" y="434581"/>
                    <a:pt x="211516" y="430610"/>
                  </a:cubicBezTo>
                  <a:close/>
                </a:path>
              </a:pathLst>
            </a:custGeom>
            <a:solidFill>
              <a:srgbClr val="FFFFFF"/>
            </a:solidFill>
            <a:ln w="1804" cap="flat">
              <a:noFill/>
              <a:prstDash val="solid"/>
              <a:miter/>
            </a:ln>
          </p:spPr>
          <p:txBody>
            <a:bodyPr rtlCol="0" anchor="ctr"/>
            <a:lstStyle/>
            <a:p>
              <a:endParaRPr lang="en-US"/>
            </a:p>
          </p:txBody>
        </p:sp>
        <p:sp>
          <p:nvSpPr>
            <p:cNvPr id="52" name="Freeform 1011">
              <a:extLst>
                <a:ext uri="{FF2B5EF4-FFF2-40B4-BE49-F238E27FC236}">
                  <a16:creationId xmlns:a16="http://schemas.microsoft.com/office/drawing/2014/main" id="{6136D25A-86BA-4098-9C34-D956F49C65AA}"/>
                </a:ext>
              </a:extLst>
            </p:cNvPr>
            <p:cNvSpPr/>
            <p:nvPr/>
          </p:nvSpPr>
          <p:spPr>
            <a:xfrm>
              <a:off x="8852193" y="1849313"/>
              <a:ext cx="252160" cy="388199"/>
            </a:xfrm>
            <a:custGeom>
              <a:avLst/>
              <a:gdLst>
                <a:gd name="connsiteX0" fmla="*/ 240752 w 252160"/>
                <a:gd name="connsiteY0" fmla="*/ 74897 h 388199"/>
                <a:gd name="connsiteX1" fmla="*/ 240391 w 252160"/>
                <a:gd name="connsiteY1" fmla="*/ 73814 h 388199"/>
                <a:gd name="connsiteX2" fmla="*/ 238045 w 252160"/>
                <a:gd name="connsiteY2" fmla="*/ 68400 h 388199"/>
                <a:gd name="connsiteX3" fmla="*/ 237684 w 252160"/>
                <a:gd name="connsiteY3" fmla="*/ 67497 h 388199"/>
                <a:gd name="connsiteX4" fmla="*/ 235157 w 252160"/>
                <a:gd name="connsiteY4" fmla="*/ 61903 h 388199"/>
                <a:gd name="connsiteX5" fmla="*/ 235157 w 252160"/>
                <a:gd name="connsiteY5" fmla="*/ 61903 h 388199"/>
                <a:gd name="connsiteX6" fmla="*/ 232450 w 252160"/>
                <a:gd name="connsiteY6" fmla="*/ 56488 h 388199"/>
                <a:gd name="connsiteX7" fmla="*/ 232089 w 252160"/>
                <a:gd name="connsiteY7" fmla="*/ 55766 h 388199"/>
                <a:gd name="connsiteX8" fmla="*/ 229382 w 252160"/>
                <a:gd name="connsiteY8" fmla="*/ 50352 h 388199"/>
                <a:gd name="connsiteX9" fmla="*/ 229202 w 252160"/>
                <a:gd name="connsiteY9" fmla="*/ 49991 h 388199"/>
                <a:gd name="connsiteX10" fmla="*/ 222885 w 252160"/>
                <a:gd name="connsiteY10" fmla="*/ 39343 h 388199"/>
                <a:gd name="connsiteX11" fmla="*/ 222705 w 252160"/>
                <a:gd name="connsiteY11" fmla="*/ 38982 h 388199"/>
                <a:gd name="connsiteX12" fmla="*/ 211515 w 252160"/>
                <a:gd name="connsiteY12" fmla="*/ 24003 h 388199"/>
                <a:gd name="connsiteX13" fmla="*/ 211335 w 252160"/>
                <a:gd name="connsiteY13" fmla="*/ 23823 h 388199"/>
                <a:gd name="connsiteX14" fmla="*/ 181737 w 252160"/>
                <a:gd name="connsiteY14" fmla="*/ 0 h 388199"/>
                <a:gd name="connsiteX15" fmla="*/ 181737 w 252160"/>
                <a:gd name="connsiteY15" fmla="*/ 0 h 388199"/>
                <a:gd name="connsiteX16" fmla="*/ 189497 w 252160"/>
                <a:gd name="connsiteY16" fmla="*/ 13716 h 388199"/>
                <a:gd name="connsiteX17" fmla="*/ 167660 w 252160"/>
                <a:gd name="connsiteY17" fmla="*/ 251941 h 388199"/>
                <a:gd name="connsiteX18" fmla="*/ 86808 w 252160"/>
                <a:gd name="connsiteY18" fmla="*/ 301030 h 388199"/>
                <a:gd name="connsiteX19" fmla="*/ 0 w 252160"/>
                <a:gd name="connsiteY19" fmla="*/ 291104 h 388199"/>
                <a:gd name="connsiteX20" fmla="*/ 0 w 252160"/>
                <a:gd name="connsiteY20" fmla="*/ 291104 h 388199"/>
                <a:gd name="connsiteX21" fmla="*/ 2527 w 252160"/>
                <a:gd name="connsiteY21" fmla="*/ 296699 h 388199"/>
                <a:gd name="connsiteX22" fmla="*/ 2527 w 252160"/>
                <a:gd name="connsiteY22" fmla="*/ 296879 h 388199"/>
                <a:gd name="connsiteX23" fmla="*/ 8302 w 252160"/>
                <a:gd name="connsiteY23" fmla="*/ 313844 h 388199"/>
                <a:gd name="connsiteX24" fmla="*/ 8302 w 252160"/>
                <a:gd name="connsiteY24" fmla="*/ 314205 h 388199"/>
                <a:gd name="connsiteX25" fmla="*/ 9565 w 252160"/>
                <a:gd name="connsiteY25" fmla="*/ 319800 h 388199"/>
                <a:gd name="connsiteX26" fmla="*/ 9565 w 252160"/>
                <a:gd name="connsiteY26" fmla="*/ 319980 h 388199"/>
                <a:gd name="connsiteX27" fmla="*/ 11189 w 252160"/>
                <a:gd name="connsiteY27" fmla="*/ 331350 h 388199"/>
                <a:gd name="connsiteX28" fmla="*/ 11189 w 252160"/>
                <a:gd name="connsiteY28" fmla="*/ 331891 h 388199"/>
                <a:gd name="connsiteX29" fmla="*/ 11551 w 252160"/>
                <a:gd name="connsiteY29" fmla="*/ 337486 h 388199"/>
                <a:gd name="connsiteX30" fmla="*/ 11551 w 252160"/>
                <a:gd name="connsiteY30" fmla="*/ 338027 h 388199"/>
                <a:gd name="connsiteX31" fmla="*/ 11189 w 252160"/>
                <a:gd name="connsiteY31" fmla="*/ 349578 h 388199"/>
                <a:gd name="connsiteX32" fmla="*/ 11189 w 252160"/>
                <a:gd name="connsiteY32" fmla="*/ 350119 h 388199"/>
                <a:gd name="connsiteX33" fmla="*/ 10648 w 252160"/>
                <a:gd name="connsiteY33" fmla="*/ 355714 h 388199"/>
                <a:gd name="connsiteX34" fmla="*/ 10468 w 252160"/>
                <a:gd name="connsiteY34" fmla="*/ 356616 h 388199"/>
                <a:gd name="connsiteX35" fmla="*/ 9565 w 252160"/>
                <a:gd name="connsiteY35" fmla="*/ 362211 h 388199"/>
                <a:gd name="connsiteX36" fmla="*/ 9385 w 252160"/>
                <a:gd name="connsiteY36" fmla="*/ 362752 h 388199"/>
                <a:gd name="connsiteX37" fmla="*/ 8121 w 252160"/>
                <a:gd name="connsiteY37" fmla="*/ 368347 h 388199"/>
                <a:gd name="connsiteX38" fmla="*/ 7941 w 252160"/>
                <a:gd name="connsiteY38" fmla="*/ 368708 h 388199"/>
                <a:gd name="connsiteX39" fmla="*/ 6497 w 252160"/>
                <a:gd name="connsiteY39" fmla="*/ 374483 h 388199"/>
                <a:gd name="connsiteX40" fmla="*/ 6136 w 252160"/>
                <a:gd name="connsiteY40" fmla="*/ 375566 h 388199"/>
                <a:gd name="connsiteX41" fmla="*/ 4332 w 252160"/>
                <a:gd name="connsiteY41" fmla="*/ 381341 h 388199"/>
                <a:gd name="connsiteX42" fmla="*/ 3970 w 252160"/>
                <a:gd name="connsiteY42" fmla="*/ 382243 h 388199"/>
                <a:gd name="connsiteX43" fmla="*/ 1805 w 252160"/>
                <a:gd name="connsiteY43" fmla="*/ 388199 h 388199"/>
                <a:gd name="connsiteX44" fmla="*/ 108826 w 252160"/>
                <a:gd name="connsiteY44" fmla="*/ 354450 h 388199"/>
                <a:gd name="connsiteX45" fmla="*/ 232631 w 252160"/>
                <a:gd name="connsiteY45" fmla="*/ 225412 h 388199"/>
                <a:gd name="connsiteX46" fmla="*/ 242196 w 252160"/>
                <a:gd name="connsiteY46" fmla="*/ 80311 h 388199"/>
                <a:gd name="connsiteX47" fmla="*/ 240752 w 252160"/>
                <a:gd name="connsiteY47" fmla="*/ 74897 h 388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52160" h="388199">
                  <a:moveTo>
                    <a:pt x="240752" y="74897"/>
                  </a:moveTo>
                  <a:cubicBezTo>
                    <a:pt x="240572" y="74536"/>
                    <a:pt x="240391" y="74175"/>
                    <a:pt x="240391" y="73814"/>
                  </a:cubicBezTo>
                  <a:cubicBezTo>
                    <a:pt x="239669" y="72009"/>
                    <a:pt x="238947" y="70204"/>
                    <a:pt x="238045" y="68400"/>
                  </a:cubicBezTo>
                  <a:cubicBezTo>
                    <a:pt x="237864" y="68039"/>
                    <a:pt x="237864" y="67858"/>
                    <a:pt x="237684" y="67497"/>
                  </a:cubicBezTo>
                  <a:cubicBezTo>
                    <a:pt x="236962" y="65692"/>
                    <a:pt x="236060" y="63707"/>
                    <a:pt x="235157" y="61903"/>
                  </a:cubicBezTo>
                  <a:cubicBezTo>
                    <a:pt x="235157" y="61903"/>
                    <a:pt x="235157" y="61903"/>
                    <a:pt x="235157" y="61903"/>
                  </a:cubicBezTo>
                  <a:cubicBezTo>
                    <a:pt x="234255" y="60098"/>
                    <a:pt x="233353" y="58293"/>
                    <a:pt x="232450" y="56488"/>
                  </a:cubicBezTo>
                  <a:cubicBezTo>
                    <a:pt x="232270" y="56308"/>
                    <a:pt x="232270" y="55947"/>
                    <a:pt x="232089" y="55766"/>
                  </a:cubicBezTo>
                  <a:cubicBezTo>
                    <a:pt x="231187" y="53962"/>
                    <a:pt x="230285" y="52157"/>
                    <a:pt x="229382" y="50352"/>
                  </a:cubicBezTo>
                  <a:cubicBezTo>
                    <a:pt x="229382" y="50172"/>
                    <a:pt x="229202" y="50172"/>
                    <a:pt x="229202" y="49991"/>
                  </a:cubicBezTo>
                  <a:cubicBezTo>
                    <a:pt x="227217" y="46382"/>
                    <a:pt x="225051" y="42772"/>
                    <a:pt x="222885" y="39343"/>
                  </a:cubicBezTo>
                  <a:cubicBezTo>
                    <a:pt x="222885" y="39163"/>
                    <a:pt x="222705" y="39163"/>
                    <a:pt x="222705" y="38982"/>
                  </a:cubicBezTo>
                  <a:cubicBezTo>
                    <a:pt x="219276" y="33749"/>
                    <a:pt x="215486" y="28695"/>
                    <a:pt x="211515" y="24003"/>
                  </a:cubicBezTo>
                  <a:cubicBezTo>
                    <a:pt x="211515" y="24003"/>
                    <a:pt x="211515" y="24003"/>
                    <a:pt x="211335" y="23823"/>
                  </a:cubicBezTo>
                  <a:cubicBezTo>
                    <a:pt x="203033" y="14438"/>
                    <a:pt x="193468" y="6317"/>
                    <a:pt x="181737" y="0"/>
                  </a:cubicBezTo>
                  <a:lnTo>
                    <a:pt x="181737" y="0"/>
                  </a:lnTo>
                  <a:cubicBezTo>
                    <a:pt x="184625" y="4331"/>
                    <a:pt x="187151" y="8843"/>
                    <a:pt x="189497" y="13716"/>
                  </a:cubicBezTo>
                  <a:cubicBezTo>
                    <a:pt x="225773" y="88613"/>
                    <a:pt x="220719" y="186069"/>
                    <a:pt x="167660" y="251941"/>
                  </a:cubicBezTo>
                  <a:cubicBezTo>
                    <a:pt x="147808" y="276486"/>
                    <a:pt x="118210" y="295796"/>
                    <a:pt x="86808" y="301030"/>
                  </a:cubicBezTo>
                  <a:cubicBezTo>
                    <a:pt x="56488" y="306084"/>
                    <a:pt x="27793" y="302293"/>
                    <a:pt x="0" y="291104"/>
                  </a:cubicBezTo>
                  <a:lnTo>
                    <a:pt x="0" y="291104"/>
                  </a:lnTo>
                  <a:cubicBezTo>
                    <a:pt x="902" y="292909"/>
                    <a:pt x="1805" y="294894"/>
                    <a:pt x="2527" y="296699"/>
                  </a:cubicBezTo>
                  <a:cubicBezTo>
                    <a:pt x="2527" y="296699"/>
                    <a:pt x="2527" y="296879"/>
                    <a:pt x="2527" y="296879"/>
                  </a:cubicBezTo>
                  <a:cubicBezTo>
                    <a:pt x="4873" y="302474"/>
                    <a:pt x="6858" y="308249"/>
                    <a:pt x="8302" y="313844"/>
                  </a:cubicBezTo>
                  <a:cubicBezTo>
                    <a:pt x="8302" y="314024"/>
                    <a:pt x="8302" y="314024"/>
                    <a:pt x="8302" y="314205"/>
                  </a:cubicBezTo>
                  <a:cubicBezTo>
                    <a:pt x="8843" y="316010"/>
                    <a:pt x="9204" y="317995"/>
                    <a:pt x="9565" y="319800"/>
                  </a:cubicBezTo>
                  <a:cubicBezTo>
                    <a:pt x="9565" y="319800"/>
                    <a:pt x="9565" y="319980"/>
                    <a:pt x="9565" y="319980"/>
                  </a:cubicBezTo>
                  <a:cubicBezTo>
                    <a:pt x="10287" y="323770"/>
                    <a:pt x="10828" y="327560"/>
                    <a:pt x="11189" y="331350"/>
                  </a:cubicBezTo>
                  <a:cubicBezTo>
                    <a:pt x="11189" y="331530"/>
                    <a:pt x="11189" y="331711"/>
                    <a:pt x="11189" y="331891"/>
                  </a:cubicBezTo>
                  <a:cubicBezTo>
                    <a:pt x="11370" y="333696"/>
                    <a:pt x="11370" y="335681"/>
                    <a:pt x="11551" y="337486"/>
                  </a:cubicBezTo>
                  <a:cubicBezTo>
                    <a:pt x="11551" y="337666"/>
                    <a:pt x="11551" y="337847"/>
                    <a:pt x="11551" y="338027"/>
                  </a:cubicBezTo>
                  <a:cubicBezTo>
                    <a:pt x="11551" y="341817"/>
                    <a:pt x="11551" y="345607"/>
                    <a:pt x="11189" y="349578"/>
                  </a:cubicBezTo>
                  <a:cubicBezTo>
                    <a:pt x="11189" y="349758"/>
                    <a:pt x="11189" y="349939"/>
                    <a:pt x="11189" y="350119"/>
                  </a:cubicBezTo>
                  <a:cubicBezTo>
                    <a:pt x="11009" y="351924"/>
                    <a:pt x="10828" y="353909"/>
                    <a:pt x="10648" y="355714"/>
                  </a:cubicBezTo>
                  <a:cubicBezTo>
                    <a:pt x="10648" y="356075"/>
                    <a:pt x="10648" y="356255"/>
                    <a:pt x="10468" y="356616"/>
                  </a:cubicBezTo>
                  <a:cubicBezTo>
                    <a:pt x="10287" y="358421"/>
                    <a:pt x="9926" y="360406"/>
                    <a:pt x="9565" y="362211"/>
                  </a:cubicBezTo>
                  <a:cubicBezTo>
                    <a:pt x="9565" y="362391"/>
                    <a:pt x="9565" y="362572"/>
                    <a:pt x="9385" y="362752"/>
                  </a:cubicBezTo>
                  <a:cubicBezTo>
                    <a:pt x="9024" y="364557"/>
                    <a:pt x="8663" y="366542"/>
                    <a:pt x="8121" y="368347"/>
                  </a:cubicBezTo>
                  <a:cubicBezTo>
                    <a:pt x="8121" y="368527"/>
                    <a:pt x="8121" y="368708"/>
                    <a:pt x="7941" y="368708"/>
                  </a:cubicBezTo>
                  <a:cubicBezTo>
                    <a:pt x="7580" y="370693"/>
                    <a:pt x="7039" y="372498"/>
                    <a:pt x="6497" y="374483"/>
                  </a:cubicBezTo>
                  <a:cubicBezTo>
                    <a:pt x="6317" y="374844"/>
                    <a:pt x="6317" y="375205"/>
                    <a:pt x="6136" y="375566"/>
                  </a:cubicBezTo>
                  <a:cubicBezTo>
                    <a:pt x="5595" y="377371"/>
                    <a:pt x="5053" y="379356"/>
                    <a:pt x="4332" y="381341"/>
                  </a:cubicBezTo>
                  <a:cubicBezTo>
                    <a:pt x="4151" y="381702"/>
                    <a:pt x="4151" y="382063"/>
                    <a:pt x="3970" y="382243"/>
                  </a:cubicBezTo>
                  <a:cubicBezTo>
                    <a:pt x="3249" y="384229"/>
                    <a:pt x="2527" y="386214"/>
                    <a:pt x="1805" y="388199"/>
                  </a:cubicBezTo>
                  <a:cubicBezTo>
                    <a:pt x="42411" y="383687"/>
                    <a:pt x="76882" y="373039"/>
                    <a:pt x="108826" y="354450"/>
                  </a:cubicBezTo>
                  <a:cubicBezTo>
                    <a:pt x="162426" y="323229"/>
                    <a:pt x="209891" y="286051"/>
                    <a:pt x="232631" y="225412"/>
                  </a:cubicBezTo>
                  <a:cubicBezTo>
                    <a:pt x="250317" y="178128"/>
                    <a:pt x="261145" y="130122"/>
                    <a:pt x="242196" y="80311"/>
                  </a:cubicBezTo>
                  <a:cubicBezTo>
                    <a:pt x="242196" y="78687"/>
                    <a:pt x="241474" y="76701"/>
                    <a:pt x="240752" y="74897"/>
                  </a:cubicBezTo>
                  <a:close/>
                </a:path>
              </a:pathLst>
            </a:custGeom>
            <a:solidFill>
              <a:srgbClr val="FFFFFF"/>
            </a:solidFill>
            <a:ln w="1804" cap="flat">
              <a:noFill/>
              <a:prstDash val="solid"/>
              <a:miter/>
            </a:ln>
          </p:spPr>
          <p:txBody>
            <a:bodyPr rtlCol="0" anchor="ctr"/>
            <a:lstStyle/>
            <a:p>
              <a:endParaRPr lang="en-US"/>
            </a:p>
          </p:txBody>
        </p:sp>
        <p:sp>
          <p:nvSpPr>
            <p:cNvPr id="53" name="Freeform 1012">
              <a:extLst>
                <a:ext uri="{FF2B5EF4-FFF2-40B4-BE49-F238E27FC236}">
                  <a16:creationId xmlns:a16="http://schemas.microsoft.com/office/drawing/2014/main" id="{6B459753-6019-0F2D-76AA-4A79B7D2F877}"/>
                </a:ext>
              </a:extLst>
            </p:cNvPr>
            <p:cNvSpPr/>
            <p:nvPr/>
          </p:nvSpPr>
          <p:spPr>
            <a:xfrm>
              <a:off x="8491747" y="2127197"/>
              <a:ext cx="453930" cy="780183"/>
            </a:xfrm>
            <a:custGeom>
              <a:avLst/>
              <a:gdLst>
                <a:gd name="connsiteX0" fmla="*/ 411701 w 453930"/>
                <a:gd name="connsiteY0" fmla="*/ 390050 h 780183"/>
                <a:gd name="connsiteX1" fmla="*/ 452307 w 453930"/>
                <a:gd name="connsiteY1" fmla="*/ 337532 h 780183"/>
                <a:gd name="connsiteX2" fmla="*/ 419100 w 453930"/>
                <a:gd name="connsiteY2" fmla="*/ 311724 h 780183"/>
                <a:gd name="connsiteX3" fmla="*/ 369650 w 453930"/>
                <a:gd name="connsiteY3" fmla="*/ 322733 h 780183"/>
                <a:gd name="connsiteX4" fmla="*/ 289700 w 453930"/>
                <a:gd name="connsiteY4" fmla="*/ 290789 h 780183"/>
                <a:gd name="connsiteX5" fmla="*/ 238807 w 453930"/>
                <a:gd name="connsiteY5" fmla="*/ 213366 h 780183"/>
                <a:gd name="connsiteX6" fmla="*/ 239528 w 453930"/>
                <a:gd name="connsiteY6" fmla="*/ 196943 h 780183"/>
                <a:gd name="connsiteX7" fmla="*/ 271653 w 453930"/>
                <a:gd name="connsiteY7" fmla="*/ 154532 h 780183"/>
                <a:gd name="connsiteX8" fmla="*/ 215887 w 453930"/>
                <a:gd name="connsiteY8" fmla="*/ 6724 h 780183"/>
                <a:gd name="connsiteX9" fmla="*/ 84863 w 453930"/>
                <a:gd name="connsiteY9" fmla="*/ 44984 h 780183"/>
                <a:gd name="connsiteX10" fmla="*/ 69883 w 453930"/>
                <a:gd name="connsiteY10" fmla="*/ 133958 h 780183"/>
                <a:gd name="connsiteX11" fmla="*/ 114099 w 453930"/>
                <a:gd name="connsiteY11" fmla="*/ 198928 h 780183"/>
                <a:gd name="connsiteX12" fmla="*/ 41910 w 453930"/>
                <a:gd name="connsiteY12" fmla="*/ 256499 h 780183"/>
                <a:gd name="connsiteX13" fmla="*/ 20253 w 453930"/>
                <a:gd name="connsiteY13" fmla="*/ 317860 h 780183"/>
                <a:gd name="connsiteX14" fmla="*/ 221 w 453930"/>
                <a:gd name="connsiteY14" fmla="*/ 490935 h 780183"/>
                <a:gd name="connsiteX15" fmla="*/ 17185 w 453930"/>
                <a:gd name="connsiteY15" fmla="*/ 530458 h 780183"/>
                <a:gd name="connsiteX16" fmla="*/ 26930 w 453930"/>
                <a:gd name="connsiteY16" fmla="*/ 554281 h 780183"/>
                <a:gd name="connsiteX17" fmla="*/ 18990 w 453930"/>
                <a:gd name="connsiteY17" fmla="*/ 629719 h 780183"/>
                <a:gd name="connsiteX18" fmla="*/ 5454 w 453930"/>
                <a:gd name="connsiteY18" fmla="*/ 741432 h 780183"/>
                <a:gd name="connsiteX19" fmla="*/ 37579 w 453930"/>
                <a:gd name="connsiteY19" fmla="*/ 779332 h 780183"/>
                <a:gd name="connsiteX20" fmla="*/ 89014 w 453930"/>
                <a:gd name="connsiteY20" fmla="*/ 752621 h 780183"/>
                <a:gd name="connsiteX21" fmla="*/ 98398 w 453930"/>
                <a:gd name="connsiteY21" fmla="*/ 709127 h 780183"/>
                <a:gd name="connsiteX22" fmla="*/ 130703 w 453930"/>
                <a:gd name="connsiteY22" fmla="*/ 560598 h 780183"/>
                <a:gd name="connsiteX23" fmla="*/ 144058 w 453930"/>
                <a:gd name="connsiteY23" fmla="*/ 532805 h 780183"/>
                <a:gd name="connsiteX24" fmla="*/ 164090 w 453930"/>
                <a:gd name="connsiteY24" fmla="*/ 535331 h 780183"/>
                <a:gd name="connsiteX25" fmla="*/ 170768 w 453930"/>
                <a:gd name="connsiteY25" fmla="*/ 559695 h 780183"/>
                <a:gd name="connsiteX26" fmla="*/ 194410 w 453930"/>
                <a:gd name="connsiteY26" fmla="*/ 726453 h 780183"/>
                <a:gd name="connsiteX27" fmla="*/ 255410 w 453930"/>
                <a:gd name="connsiteY27" fmla="*/ 778249 h 780183"/>
                <a:gd name="connsiteX28" fmla="*/ 291144 w 453930"/>
                <a:gd name="connsiteY28" fmla="*/ 735116 h 780183"/>
                <a:gd name="connsiteX29" fmla="*/ 281940 w 453930"/>
                <a:gd name="connsiteY29" fmla="*/ 623402 h 780183"/>
                <a:gd name="connsiteX30" fmla="*/ 266960 w 453930"/>
                <a:gd name="connsiteY30" fmla="*/ 460976 h 780183"/>
                <a:gd name="connsiteX31" fmla="*/ 261366 w 453930"/>
                <a:gd name="connsiteY31" fmla="*/ 397630 h 780183"/>
                <a:gd name="connsiteX32" fmla="*/ 411701 w 453930"/>
                <a:gd name="connsiteY32" fmla="*/ 390050 h 780183"/>
                <a:gd name="connsiteX33" fmla="*/ 87750 w 453930"/>
                <a:gd name="connsiteY33" fmla="*/ 132514 h 780183"/>
                <a:gd name="connsiteX34" fmla="*/ 181777 w 453930"/>
                <a:gd name="connsiteY34" fmla="*/ 15747 h 780183"/>
                <a:gd name="connsiteX35" fmla="*/ 268404 w 453930"/>
                <a:gd name="connsiteY35" fmla="*/ 124934 h 780183"/>
                <a:gd name="connsiteX36" fmla="*/ 181235 w 453930"/>
                <a:gd name="connsiteY36" fmla="*/ 200913 h 780183"/>
                <a:gd name="connsiteX37" fmla="*/ 87750 w 453930"/>
                <a:gd name="connsiteY37" fmla="*/ 132514 h 780183"/>
                <a:gd name="connsiteX38" fmla="*/ 231949 w 453930"/>
                <a:gd name="connsiteY38" fmla="*/ 352692 h 780183"/>
                <a:gd name="connsiteX39" fmla="*/ 266419 w 453930"/>
                <a:gd name="connsiteY39" fmla="*/ 628636 h 780183"/>
                <a:gd name="connsiteX40" fmla="*/ 272555 w 453930"/>
                <a:gd name="connsiteY40" fmla="*/ 735116 h 780183"/>
                <a:gd name="connsiteX41" fmla="*/ 251440 w 453930"/>
                <a:gd name="connsiteY41" fmla="*/ 764894 h 780183"/>
                <a:gd name="connsiteX42" fmla="*/ 214804 w 453930"/>
                <a:gd name="connsiteY42" fmla="*/ 749012 h 780183"/>
                <a:gd name="connsiteX43" fmla="*/ 185025 w 453930"/>
                <a:gd name="connsiteY43" fmla="*/ 554642 h 780183"/>
                <a:gd name="connsiteX44" fmla="*/ 176543 w 453930"/>
                <a:gd name="connsiteY44" fmla="*/ 525044 h 780183"/>
                <a:gd name="connsiteX45" fmla="*/ 151638 w 453930"/>
                <a:gd name="connsiteY45" fmla="*/ 505372 h 780183"/>
                <a:gd name="connsiteX46" fmla="*/ 125830 w 453930"/>
                <a:gd name="connsiteY46" fmla="*/ 524683 h 780183"/>
                <a:gd name="connsiteX47" fmla="*/ 101647 w 453930"/>
                <a:gd name="connsiteY47" fmla="*/ 599399 h 780183"/>
                <a:gd name="connsiteX48" fmla="*/ 79088 w 453930"/>
                <a:gd name="connsiteY48" fmla="*/ 732408 h 780183"/>
                <a:gd name="connsiteX49" fmla="*/ 77644 w 453930"/>
                <a:gd name="connsiteY49" fmla="*/ 740710 h 780183"/>
                <a:gd name="connsiteX50" fmla="*/ 28916 w 453930"/>
                <a:gd name="connsiteY50" fmla="*/ 759119 h 780183"/>
                <a:gd name="connsiteX51" fmla="*/ 18629 w 453930"/>
                <a:gd name="connsiteY51" fmla="*/ 739086 h 780183"/>
                <a:gd name="connsiteX52" fmla="*/ 41910 w 453930"/>
                <a:gd name="connsiteY52" fmla="*/ 571787 h 780183"/>
                <a:gd name="connsiteX53" fmla="*/ 62484 w 453930"/>
                <a:gd name="connsiteY53" fmla="*/ 532805 h 780183"/>
                <a:gd name="connsiteX54" fmla="*/ 90457 w 453930"/>
                <a:gd name="connsiteY54" fmla="*/ 473068 h 780183"/>
                <a:gd name="connsiteX55" fmla="*/ 101286 w 453930"/>
                <a:gd name="connsiteY55" fmla="*/ 358286 h 780183"/>
                <a:gd name="connsiteX56" fmla="*/ 115182 w 453930"/>
                <a:gd name="connsiteY56" fmla="*/ 303783 h 780183"/>
                <a:gd name="connsiteX57" fmla="*/ 95510 w 453930"/>
                <a:gd name="connsiteY57" fmla="*/ 323636 h 780183"/>
                <a:gd name="connsiteX58" fmla="*/ 68259 w 453930"/>
                <a:gd name="connsiteY58" fmla="*/ 506816 h 780183"/>
                <a:gd name="connsiteX59" fmla="*/ 27292 w 453930"/>
                <a:gd name="connsiteY59" fmla="*/ 519630 h 780183"/>
                <a:gd name="connsiteX60" fmla="*/ 18448 w 453930"/>
                <a:gd name="connsiteY60" fmla="*/ 493642 h 780183"/>
                <a:gd name="connsiteX61" fmla="*/ 41910 w 453930"/>
                <a:gd name="connsiteY61" fmla="*/ 304686 h 780183"/>
                <a:gd name="connsiteX62" fmla="*/ 102188 w 453930"/>
                <a:gd name="connsiteY62" fmla="*/ 220766 h 780183"/>
                <a:gd name="connsiteX63" fmla="*/ 154345 w 453930"/>
                <a:gd name="connsiteY63" fmla="*/ 209035 h 780183"/>
                <a:gd name="connsiteX64" fmla="*/ 265878 w 453930"/>
                <a:gd name="connsiteY64" fmla="*/ 284292 h 780183"/>
                <a:gd name="connsiteX65" fmla="*/ 269848 w 453930"/>
                <a:gd name="connsiteY65" fmla="*/ 291692 h 780183"/>
                <a:gd name="connsiteX66" fmla="*/ 372357 w 453930"/>
                <a:gd name="connsiteY66" fmla="*/ 337893 h 780183"/>
                <a:gd name="connsiteX67" fmla="*/ 416754 w 453930"/>
                <a:gd name="connsiteY67" fmla="*/ 327606 h 780183"/>
                <a:gd name="connsiteX68" fmla="*/ 440215 w 453930"/>
                <a:gd name="connsiteY68" fmla="*/ 352872 h 780183"/>
                <a:gd name="connsiteX69" fmla="*/ 416573 w 453930"/>
                <a:gd name="connsiteY69" fmla="*/ 376153 h 780183"/>
                <a:gd name="connsiteX70" fmla="*/ 298182 w 453930"/>
                <a:gd name="connsiteY70" fmla="*/ 392757 h 780183"/>
                <a:gd name="connsiteX71" fmla="*/ 281579 w 453930"/>
                <a:gd name="connsiteY71" fmla="*/ 390050 h 780183"/>
                <a:gd name="connsiteX72" fmla="*/ 230325 w 453930"/>
                <a:gd name="connsiteY72" fmla="*/ 322914 h 780183"/>
                <a:gd name="connsiteX73" fmla="*/ 231949 w 453930"/>
                <a:gd name="connsiteY73" fmla="*/ 352692 h 780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453930" h="780183">
                  <a:moveTo>
                    <a:pt x="411701" y="390050"/>
                  </a:moveTo>
                  <a:cubicBezTo>
                    <a:pt x="431914" y="385538"/>
                    <a:pt x="461150" y="374529"/>
                    <a:pt x="452307" y="337532"/>
                  </a:cubicBezTo>
                  <a:cubicBezTo>
                    <a:pt x="448156" y="320206"/>
                    <a:pt x="436786" y="308476"/>
                    <a:pt x="419100" y="311724"/>
                  </a:cubicBezTo>
                  <a:cubicBezTo>
                    <a:pt x="402496" y="314792"/>
                    <a:pt x="385893" y="318221"/>
                    <a:pt x="369650" y="322733"/>
                  </a:cubicBezTo>
                  <a:cubicBezTo>
                    <a:pt x="337887" y="331576"/>
                    <a:pt x="316591" y="333562"/>
                    <a:pt x="289700" y="290789"/>
                  </a:cubicBezTo>
                  <a:cubicBezTo>
                    <a:pt x="273097" y="264621"/>
                    <a:pt x="260283" y="236106"/>
                    <a:pt x="238807" y="213366"/>
                  </a:cubicBezTo>
                  <a:cubicBezTo>
                    <a:pt x="232490" y="206688"/>
                    <a:pt x="233934" y="202177"/>
                    <a:pt x="239528" y="196943"/>
                  </a:cubicBezTo>
                  <a:cubicBezTo>
                    <a:pt x="252703" y="184671"/>
                    <a:pt x="262990" y="170233"/>
                    <a:pt x="271653" y="154532"/>
                  </a:cubicBezTo>
                  <a:cubicBezTo>
                    <a:pt x="292588" y="117174"/>
                    <a:pt x="295295" y="35600"/>
                    <a:pt x="215887" y="6724"/>
                  </a:cubicBezTo>
                  <a:cubicBezTo>
                    <a:pt x="173836" y="-12767"/>
                    <a:pt x="108324" y="13221"/>
                    <a:pt x="84863" y="44984"/>
                  </a:cubicBezTo>
                  <a:cubicBezTo>
                    <a:pt x="67898" y="70972"/>
                    <a:pt x="60499" y="104180"/>
                    <a:pt x="69883" y="133958"/>
                  </a:cubicBezTo>
                  <a:cubicBezTo>
                    <a:pt x="78005" y="159585"/>
                    <a:pt x="91540" y="181603"/>
                    <a:pt x="114099" y="198928"/>
                  </a:cubicBezTo>
                  <a:cubicBezTo>
                    <a:pt x="90277" y="206147"/>
                    <a:pt x="55806" y="234843"/>
                    <a:pt x="41910" y="256499"/>
                  </a:cubicBezTo>
                  <a:cubicBezTo>
                    <a:pt x="29999" y="277615"/>
                    <a:pt x="25667" y="293497"/>
                    <a:pt x="20253" y="317860"/>
                  </a:cubicBezTo>
                  <a:cubicBezTo>
                    <a:pt x="7800" y="374890"/>
                    <a:pt x="5093" y="433003"/>
                    <a:pt x="221" y="490935"/>
                  </a:cubicBezTo>
                  <a:cubicBezTo>
                    <a:pt x="-1043" y="506455"/>
                    <a:pt x="2928" y="520713"/>
                    <a:pt x="17185" y="530458"/>
                  </a:cubicBezTo>
                  <a:cubicBezTo>
                    <a:pt x="25487" y="536053"/>
                    <a:pt x="27292" y="543272"/>
                    <a:pt x="26930" y="554281"/>
                  </a:cubicBezTo>
                  <a:cubicBezTo>
                    <a:pt x="26028" y="579728"/>
                    <a:pt x="22238" y="604633"/>
                    <a:pt x="18990" y="629719"/>
                  </a:cubicBezTo>
                  <a:cubicBezTo>
                    <a:pt x="14297" y="666896"/>
                    <a:pt x="9605" y="704074"/>
                    <a:pt x="5454" y="741432"/>
                  </a:cubicBezTo>
                  <a:cubicBezTo>
                    <a:pt x="2928" y="763811"/>
                    <a:pt x="15741" y="776805"/>
                    <a:pt x="37579" y="779332"/>
                  </a:cubicBezTo>
                  <a:cubicBezTo>
                    <a:pt x="49670" y="780775"/>
                    <a:pt x="80712" y="784024"/>
                    <a:pt x="89014" y="752621"/>
                  </a:cubicBezTo>
                  <a:cubicBezTo>
                    <a:pt x="91360" y="738364"/>
                    <a:pt x="95510" y="724648"/>
                    <a:pt x="98398" y="709127"/>
                  </a:cubicBezTo>
                  <a:cubicBezTo>
                    <a:pt x="107422" y="659317"/>
                    <a:pt x="116265" y="609325"/>
                    <a:pt x="130703" y="560598"/>
                  </a:cubicBezTo>
                  <a:cubicBezTo>
                    <a:pt x="133771" y="550491"/>
                    <a:pt x="138102" y="541287"/>
                    <a:pt x="144058" y="532805"/>
                  </a:cubicBezTo>
                  <a:cubicBezTo>
                    <a:pt x="151638" y="522157"/>
                    <a:pt x="158857" y="522879"/>
                    <a:pt x="164090" y="535331"/>
                  </a:cubicBezTo>
                  <a:cubicBezTo>
                    <a:pt x="167339" y="543092"/>
                    <a:pt x="169505" y="551393"/>
                    <a:pt x="170768" y="559695"/>
                  </a:cubicBezTo>
                  <a:cubicBezTo>
                    <a:pt x="179431" y="615101"/>
                    <a:pt x="190801" y="669965"/>
                    <a:pt x="194410" y="726453"/>
                  </a:cubicBezTo>
                  <a:cubicBezTo>
                    <a:pt x="197478" y="775542"/>
                    <a:pt x="216789" y="780234"/>
                    <a:pt x="255410" y="778249"/>
                  </a:cubicBezTo>
                  <a:cubicBezTo>
                    <a:pt x="274541" y="780956"/>
                    <a:pt x="290603" y="768864"/>
                    <a:pt x="291144" y="735116"/>
                  </a:cubicBezTo>
                  <a:cubicBezTo>
                    <a:pt x="291866" y="697397"/>
                    <a:pt x="286452" y="660580"/>
                    <a:pt x="281940" y="623402"/>
                  </a:cubicBezTo>
                  <a:cubicBezTo>
                    <a:pt x="275262" y="569441"/>
                    <a:pt x="274541" y="514938"/>
                    <a:pt x="266960" y="460976"/>
                  </a:cubicBezTo>
                  <a:cubicBezTo>
                    <a:pt x="264253" y="441485"/>
                    <a:pt x="257576" y="421452"/>
                    <a:pt x="261366" y="397630"/>
                  </a:cubicBezTo>
                  <a:cubicBezTo>
                    <a:pt x="296739" y="417843"/>
                    <a:pt x="359002" y="401961"/>
                    <a:pt x="411701" y="390050"/>
                  </a:cubicBezTo>
                  <a:close/>
                  <a:moveTo>
                    <a:pt x="87750" y="132514"/>
                  </a:moveTo>
                  <a:cubicBezTo>
                    <a:pt x="73854" y="92449"/>
                    <a:pt x="90818" y="14665"/>
                    <a:pt x="181777" y="15747"/>
                  </a:cubicBezTo>
                  <a:cubicBezTo>
                    <a:pt x="259561" y="12860"/>
                    <a:pt x="275443" y="94795"/>
                    <a:pt x="268404" y="124934"/>
                  </a:cubicBezTo>
                  <a:cubicBezTo>
                    <a:pt x="261185" y="155615"/>
                    <a:pt x="245123" y="196762"/>
                    <a:pt x="181235" y="200913"/>
                  </a:cubicBezTo>
                  <a:cubicBezTo>
                    <a:pt x="125289" y="197845"/>
                    <a:pt x="102729" y="175647"/>
                    <a:pt x="87750" y="132514"/>
                  </a:cubicBezTo>
                  <a:close/>
                  <a:moveTo>
                    <a:pt x="231949" y="352692"/>
                  </a:moveTo>
                  <a:cubicBezTo>
                    <a:pt x="250718" y="443831"/>
                    <a:pt x="259200" y="536053"/>
                    <a:pt x="266419" y="628636"/>
                  </a:cubicBezTo>
                  <a:cubicBezTo>
                    <a:pt x="269126" y="664189"/>
                    <a:pt x="273638" y="699562"/>
                    <a:pt x="272555" y="735116"/>
                  </a:cubicBezTo>
                  <a:cubicBezTo>
                    <a:pt x="272194" y="745042"/>
                    <a:pt x="272736" y="764172"/>
                    <a:pt x="251440" y="764894"/>
                  </a:cubicBezTo>
                  <a:cubicBezTo>
                    <a:pt x="223286" y="768864"/>
                    <a:pt x="215706" y="753524"/>
                    <a:pt x="214804" y="749012"/>
                  </a:cubicBezTo>
                  <a:cubicBezTo>
                    <a:pt x="211736" y="734394"/>
                    <a:pt x="190620" y="604994"/>
                    <a:pt x="185025" y="554642"/>
                  </a:cubicBezTo>
                  <a:cubicBezTo>
                    <a:pt x="183942" y="544535"/>
                    <a:pt x="180694" y="534429"/>
                    <a:pt x="176543" y="525044"/>
                  </a:cubicBezTo>
                  <a:cubicBezTo>
                    <a:pt x="171851" y="514577"/>
                    <a:pt x="164993" y="504470"/>
                    <a:pt x="151638" y="505372"/>
                  </a:cubicBezTo>
                  <a:cubicBezTo>
                    <a:pt x="139546" y="506094"/>
                    <a:pt x="130703" y="513674"/>
                    <a:pt x="125830" y="524683"/>
                  </a:cubicBezTo>
                  <a:cubicBezTo>
                    <a:pt x="115182" y="548686"/>
                    <a:pt x="106159" y="573592"/>
                    <a:pt x="101647" y="599399"/>
                  </a:cubicBezTo>
                  <a:cubicBezTo>
                    <a:pt x="93886" y="643615"/>
                    <a:pt x="82336" y="687290"/>
                    <a:pt x="79088" y="732408"/>
                  </a:cubicBezTo>
                  <a:cubicBezTo>
                    <a:pt x="78907" y="735116"/>
                    <a:pt x="78185" y="738003"/>
                    <a:pt x="77644" y="740710"/>
                  </a:cubicBezTo>
                  <a:cubicBezTo>
                    <a:pt x="72049" y="763630"/>
                    <a:pt x="49309" y="772293"/>
                    <a:pt x="28916" y="759119"/>
                  </a:cubicBezTo>
                  <a:cubicBezTo>
                    <a:pt x="21336" y="754246"/>
                    <a:pt x="18087" y="746666"/>
                    <a:pt x="18629" y="739086"/>
                  </a:cubicBezTo>
                  <a:cubicBezTo>
                    <a:pt x="21155" y="704615"/>
                    <a:pt x="39744" y="593263"/>
                    <a:pt x="41910" y="571787"/>
                  </a:cubicBezTo>
                  <a:cubicBezTo>
                    <a:pt x="43173" y="559334"/>
                    <a:pt x="40286" y="531000"/>
                    <a:pt x="62484" y="532805"/>
                  </a:cubicBezTo>
                  <a:cubicBezTo>
                    <a:pt x="78727" y="535512"/>
                    <a:pt x="88472" y="492739"/>
                    <a:pt x="90457" y="473068"/>
                  </a:cubicBezTo>
                  <a:cubicBezTo>
                    <a:pt x="94247" y="434807"/>
                    <a:pt x="98398" y="396547"/>
                    <a:pt x="101286" y="358286"/>
                  </a:cubicBezTo>
                  <a:cubicBezTo>
                    <a:pt x="102729" y="340420"/>
                    <a:pt x="109046" y="323996"/>
                    <a:pt x="115182" y="303783"/>
                  </a:cubicBezTo>
                  <a:cubicBezTo>
                    <a:pt x="98037" y="304144"/>
                    <a:pt x="97496" y="312807"/>
                    <a:pt x="95510" y="323636"/>
                  </a:cubicBezTo>
                  <a:cubicBezTo>
                    <a:pt x="91901" y="343848"/>
                    <a:pt x="80712" y="467112"/>
                    <a:pt x="68259" y="506816"/>
                  </a:cubicBezTo>
                  <a:cubicBezTo>
                    <a:pt x="62664" y="525044"/>
                    <a:pt x="42812" y="530278"/>
                    <a:pt x="27292" y="519630"/>
                  </a:cubicBezTo>
                  <a:cubicBezTo>
                    <a:pt x="18268" y="513313"/>
                    <a:pt x="17907" y="504831"/>
                    <a:pt x="18448" y="493642"/>
                  </a:cubicBezTo>
                  <a:cubicBezTo>
                    <a:pt x="22238" y="430115"/>
                    <a:pt x="23141" y="366408"/>
                    <a:pt x="41910" y="304686"/>
                  </a:cubicBezTo>
                  <a:cubicBezTo>
                    <a:pt x="54001" y="264982"/>
                    <a:pt x="68981" y="241340"/>
                    <a:pt x="102188" y="220766"/>
                  </a:cubicBezTo>
                  <a:cubicBezTo>
                    <a:pt x="113558" y="213727"/>
                    <a:pt x="140990" y="209937"/>
                    <a:pt x="154345" y="209035"/>
                  </a:cubicBezTo>
                  <a:cubicBezTo>
                    <a:pt x="210472" y="204523"/>
                    <a:pt x="244582" y="235745"/>
                    <a:pt x="265878" y="284292"/>
                  </a:cubicBezTo>
                  <a:cubicBezTo>
                    <a:pt x="266960" y="286819"/>
                    <a:pt x="268585" y="289165"/>
                    <a:pt x="269848" y="291692"/>
                  </a:cubicBezTo>
                  <a:cubicBezTo>
                    <a:pt x="297100" y="342585"/>
                    <a:pt x="316952" y="351789"/>
                    <a:pt x="372357" y="337893"/>
                  </a:cubicBezTo>
                  <a:cubicBezTo>
                    <a:pt x="386975" y="334284"/>
                    <a:pt x="401594" y="327425"/>
                    <a:pt x="416754" y="327606"/>
                  </a:cubicBezTo>
                  <a:cubicBezTo>
                    <a:pt x="431553" y="327787"/>
                    <a:pt x="444727" y="339337"/>
                    <a:pt x="440215" y="352872"/>
                  </a:cubicBezTo>
                  <a:cubicBezTo>
                    <a:pt x="436245" y="370739"/>
                    <a:pt x="425597" y="374710"/>
                    <a:pt x="416573" y="376153"/>
                  </a:cubicBezTo>
                  <a:cubicBezTo>
                    <a:pt x="376869" y="382470"/>
                    <a:pt x="339330" y="394923"/>
                    <a:pt x="298182" y="392757"/>
                  </a:cubicBezTo>
                  <a:cubicBezTo>
                    <a:pt x="292588" y="392396"/>
                    <a:pt x="286993" y="391494"/>
                    <a:pt x="281579" y="390050"/>
                  </a:cubicBezTo>
                  <a:cubicBezTo>
                    <a:pt x="262629" y="384636"/>
                    <a:pt x="249094" y="376875"/>
                    <a:pt x="230325" y="322914"/>
                  </a:cubicBezTo>
                  <a:cubicBezTo>
                    <a:pt x="220759" y="323816"/>
                    <a:pt x="229963" y="342766"/>
                    <a:pt x="231949" y="352692"/>
                  </a:cubicBezTo>
                  <a:close/>
                </a:path>
              </a:pathLst>
            </a:custGeom>
            <a:solidFill>
              <a:srgbClr val="000000"/>
            </a:solidFill>
            <a:ln w="1804" cap="flat">
              <a:noFill/>
              <a:prstDash val="solid"/>
              <a:miter/>
            </a:ln>
          </p:spPr>
          <p:txBody>
            <a:bodyPr rtlCol="0" anchor="ctr"/>
            <a:lstStyle/>
            <a:p>
              <a:endParaRPr lang="en-US"/>
            </a:p>
          </p:txBody>
        </p:sp>
        <p:sp>
          <p:nvSpPr>
            <p:cNvPr id="54" name="Freeform 1013">
              <a:extLst>
                <a:ext uri="{FF2B5EF4-FFF2-40B4-BE49-F238E27FC236}">
                  <a16:creationId xmlns:a16="http://schemas.microsoft.com/office/drawing/2014/main" id="{95EFB7F4-1029-6C55-3CFF-681BBACDCA00}"/>
                </a:ext>
              </a:extLst>
            </p:cNvPr>
            <p:cNvSpPr/>
            <p:nvPr/>
          </p:nvSpPr>
          <p:spPr>
            <a:xfrm>
              <a:off x="9202663" y="2133190"/>
              <a:ext cx="412407" cy="787606"/>
            </a:xfrm>
            <a:custGeom>
              <a:avLst/>
              <a:gdLst>
                <a:gd name="connsiteX0" fmla="*/ 386224 w 412407"/>
                <a:gd name="connsiteY0" fmla="*/ 523022 h 787606"/>
                <a:gd name="connsiteX1" fmla="*/ 406256 w 412407"/>
                <a:gd name="connsiteY1" fmla="*/ 501004 h 787606"/>
                <a:gd name="connsiteX2" fmla="*/ 408061 w 412407"/>
                <a:gd name="connsiteY2" fmla="*/ 417986 h 787606"/>
                <a:gd name="connsiteX3" fmla="*/ 385863 w 412407"/>
                <a:gd name="connsiteY3" fmla="*/ 290571 h 787606"/>
                <a:gd name="connsiteX4" fmla="*/ 329916 w 412407"/>
                <a:gd name="connsiteY4" fmla="*/ 199974 h 787606"/>
                <a:gd name="connsiteX5" fmla="*/ 324141 w 412407"/>
                <a:gd name="connsiteY5" fmla="*/ 192755 h 787606"/>
                <a:gd name="connsiteX6" fmla="*/ 375395 w 412407"/>
                <a:gd name="connsiteY6" fmla="*/ 64618 h 787606"/>
                <a:gd name="connsiteX7" fmla="*/ 281368 w 412407"/>
                <a:gd name="connsiteY7" fmla="*/ 9 h 787606"/>
                <a:gd name="connsiteX8" fmla="*/ 210081 w 412407"/>
                <a:gd name="connsiteY8" fmla="*/ 29245 h 787606"/>
                <a:gd name="connsiteX9" fmla="*/ 183733 w 412407"/>
                <a:gd name="connsiteY9" fmla="*/ 125799 h 787606"/>
                <a:gd name="connsiteX10" fmla="*/ 232280 w 412407"/>
                <a:gd name="connsiteY10" fmla="*/ 188243 h 787606"/>
                <a:gd name="connsiteX11" fmla="*/ 194741 w 412407"/>
                <a:gd name="connsiteY11" fmla="*/ 204666 h 787606"/>
                <a:gd name="connsiteX12" fmla="*/ 144389 w 412407"/>
                <a:gd name="connsiteY12" fmla="*/ 269817 h 787606"/>
                <a:gd name="connsiteX13" fmla="*/ 54874 w 412407"/>
                <a:gd name="connsiteY13" fmla="*/ 370882 h 787606"/>
                <a:gd name="connsiteX14" fmla="*/ 10 w 412407"/>
                <a:gd name="connsiteY14" fmla="*/ 423039 h 787606"/>
                <a:gd name="connsiteX15" fmla="*/ 49280 w 412407"/>
                <a:gd name="connsiteY15" fmla="*/ 466894 h 787606"/>
                <a:gd name="connsiteX16" fmla="*/ 87901 w 412407"/>
                <a:gd name="connsiteY16" fmla="*/ 451554 h 787606"/>
                <a:gd name="connsiteX17" fmla="*/ 167670 w 412407"/>
                <a:gd name="connsiteY17" fmla="*/ 397592 h 787606"/>
                <a:gd name="connsiteX18" fmla="*/ 138794 w 412407"/>
                <a:gd name="connsiteY18" fmla="*/ 564531 h 787606"/>
                <a:gd name="connsiteX19" fmla="*/ 101256 w 412407"/>
                <a:gd name="connsiteY19" fmla="*/ 734537 h 787606"/>
                <a:gd name="connsiteX20" fmla="*/ 135185 w 412407"/>
                <a:gd name="connsiteY20" fmla="*/ 777670 h 787606"/>
                <a:gd name="connsiteX21" fmla="*/ 179040 w 412407"/>
                <a:gd name="connsiteY21" fmla="*/ 750779 h 787606"/>
                <a:gd name="connsiteX22" fmla="*/ 218202 w 412407"/>
                <a:gd name="connsiteY22" fmla="*/ 587090 h 787606"/>
                <a:gd name="connsiteX23" fmla="*/ 239318 w 412407"/>
                <a:gd name="connsiteY23" fmla="*/ 535474 h 787606"/>
                <a:gd name="connsiteX24" fmla="*/ 267833 w 412407"/>
                <a:gd name="connsiteY24" fmla="*/ 539806 h 787606"/>
                <a:gd name="connsiteX25" fmla="*/ 281549 w 412407"/>
                <a:gd name="connsiteY25" fmla="*/ 602610 h 787606"/>
                <a:gd name="connsiteX26" fmla="*/ 289490 w 412407"/>
                <a:gd name="connsiteY26" fmla="*/ 728942 h 787606"/>
                <a:gd name="connsiteX27" fmla="*/ 362581 w 412407"/>
                <a:gd name="connsiteY27" fmla="*/ 780197 h 787606"/>
                <a:gd name="connsiteX28" fmla="*/ 382434 w 412407"/>
                <a:gd name="connsiteY28" fmla="*/ 755291 h 787606"/>
                <a:gd name="connsiteX29" fmla="*/ 384600 w 412407"/>
                <a:gd name="connsiteY29" fmla="*/ 710353 h 787606"/>
                <a:gd name="connsiteX30" fmla="*/ 372147 w 412407"/>
                <a:gd name="connsiteY30" fmla="*/ 539084 h 787606"/>
                <a:gd name="connsiteX31" fmla="*/ 386224 w 412407"/>
                <a:gd name="connsiteY31" fmla="*/ 523022 h 787606"/>
                <a:gd name="connsiteX32" fmla="*/ 196185 w 412407"/>
                <a:gd name="connsiteY32" fmla="*/ 86636 h 787606"/>
                <a:gd name="connsiteX33" fmla="*/ 266570 w 412407"/>
                <a:gd name="connsiteY33" fmla="*/ 13364 h 787606"/>
                <a:gd name="connsiteX34" fmla="*/ 368357 w 412407"/>
                <a:gd name="connsiteY34" fmla="*/ 96562 h 787606"/>
                <a:gd name="connsiteX35" fmla="*/ 320351 w 412407"/>
                <a:gd name="connsiteY35" fmla="*/ 179219 h 787606"/>
                <a:gd name="connsiteX36" fmla="*/ 232461 w 412407"/>
                <a:gd name="connsiteY36" fmla="*/ 175971 h 787606"/>
                <a:gd name="connsiteX37" fmla="*/ 196185 w 412407"/>
                <a:gd name="connsiteY37" fmla="*/ 86636 h 787606"/>
                <a:gd name="connsiteX38" fmla="*/ 355543 w 412407"/>
                <a:gd name="connsiteY38" fmla="*/ 498838 h 787606"/>
                <a:gd name="connsiteX39" fmla="*/ 350851 w 412407"/>
                <a:gd name="connsiteY39" fmla="*/ 471226 h 787606"/>
                <a:gd name="connsiteX40" fmla="*/ 321614 w 412407"/>
                <a:gd name="connsiteY40" fmla="*/ 308619 h 787606"/>
                <a:gd name="connsiteX41" fmla="*/ 318186 w 412407"/>
                <a:gd name="connsiteY41" fmla="*/ 297971 h 787606"/>
                <a:gd name="connsiteX42" fmla="*/ 309522 w 412407"/>
                <a:gd name="connsiteY42" fmla="*/ 292737 h 787606"/>
                <a:gd name="connsiteX43" fmla="*/ 303386 w 412407"/>
                <a:gd name="connsiteY43" fmla="*/ 303565 h 787606"/>
                <a:gd name="connsiteX44" fmla="*/ 318727 w 412407"/>
                <a:gd name="connsiteY44" fmla="*/ 348684 h 787606"/>
                <a:gd name="connsiteX45" fmla="*/ 336413 w 412407"/>
                <a:gd name="connsiteY45" fmla="*/ 442711 h 787606"/>
                <a:gd name="connsiteX46" fmla="*/ 353738 w 412407"/>
                <a:gd name="connsiteY46" fmla="*/ 521758 h 787606"/>
                <a:gd name="connsiteX47" fmla="*/ 359333 w 412407"/>
                <a:gd name="connsiteY47" fmla="*/ 549010 h 787606"/>
                <a:gd name="connsiteX48" fmla="*/ 371966 w 412407"/>
                <a:gd name="connsiteY48" fmla="*/ 725693 h 787606"/>
                <a:gd name="connsiteX49" fmla="*/ 345436 w 412407"/>
                <a:gd name="connsiteY49" fmla="*/ 770992 h 787606"/>
                <a:gd name="connsiteX50" fmla="*/ 307537 w 412407"/>
                <a:gd name="connsiteY50" fmla="*/ 750599 h 787606"/>
                <a:gd name="connsiteX51" fmla="*/ 298875 w 412407"/>
                <a:gd name="connsiteY51" fmla="*/ 692306 h 787606"/>
                <a:gd name="connsiteX52" fmla="*/ 291475 w 412407"/>
                <a:gd name="connsiteY52" fmla="*/ 582758 h 787606"/>
                <a:gd name="connsiteX53" fmla="*/ 281730 w 412407"/>
                <a:gd name="connsiteY53" fmla="*/ 534211 h 787606"/>
                <a:gd name="connsiteX54" fmla="*/ 250327 w 412407"/>
                <a:gd name="connsiteY54" fmla="*/ 512915 h 787606"/>
                <a:gd name="connsiteX55" fmla="*/ 220007 w 412407"/>
                <a:gd name="connsiteY55" fmla="*/ 536557 h 787606"/>
                <a:gd name="connsiteX56" fmla="*/ 198892 w 412407"/>
                <a:gd name="connsiteY56" fmla="*/ 612356 h 787606"/>
                <a:gd name="connsiteX57" fmla="*/ 167309 w 412407"/>
                <a:gd name="connsiteY57" fmla="*/ 743560 h 787606"/>
                <a:gd name="connsiteX58" fmla="*/ 149622 w 412407"/>
                <a:gd name="connsiteY58" fmla="*/ 763232 h 787606"/>
                <a:gd name="connsiteX59" fmla="*/ 118582 w 412407"/>
                <a:gd name="connsiteY59" fmla="*/ 752404 h 787606"/>
                <a:gd name="connsiteX60" fmla="*/ 119303 w 412407"/>
                <a:gd name="connsiteY60" fmla="*/ 719918 h 787606"/>
                <a:gd name="connsiteX61" fmla="*/ 137351 w 412407"/>
                <a:gd name="connsiteY61" fmla="*/ 628779 h 787606"/>
                <a:gd name="connsiteX62" fmla="*/ 171100 w 412407"/>
                <a:gd name="connsiteY62" fmla="*/ 480791 h 787606"/>
                <a:gd name="connsiteX63" fmla="*/ 191854 w 412407"/>
                <a:gd name="connsiteY63" fmla="*/ 307716 h 787606"/>
                <a:gd name="connsiteX64" fmla="*/ 186981 w 412407"/>
                <a:gd name="connsiteY64" fmla="*/ 280645 h 787606"/>
                <a:gd name="connsiteX65" fmla="*/ 176694 w 412407"/>
                <a:gd name="connsiteY65" fmla="*/ 307175 h 787606"/>
                <a:gd name="connsiteX66" fmla="*/ 172904 w 412407"/>
                <a:gd name="connsiteY66" fmla="*/ 360415 h 787606"/>
                <a:gd name="connsiteX67" fmla="*/ 154134 w 412407"/>
                <a:gd name="connsiteY67" fmla="*/ 387847 h 787606"/>
                <a:gd name="connsiteX68" fmla="*/ 81584 w 412407"/>
                <a:gd name="connsiteY68" fmla="*/ 435492 h 787606"/>
                <a:gd name="connsiteX69" fmla="*/ 41880 w 412407"/>
                <a:gd name="connsiteY69" fmla="*/ 451373 h 787606"/>
                <a:gd name="connsiteX70" fmla="*/ 17877 w 412407"/>
                <a:gd name="connsiteY70" fmla="*/ 428453 h 787606"/>
                <a:gd name="connsiteX71" fmla="*/ 92954 w 412407"/>
                <a:gd name="connsiteY71" fmla="*/ 362941 h 787606"/>
                <a:gd name="connsiteX72" fmla="*/ 137351 w 412407"/>
                <a:gd name="connsiteY72" fmla="*/ 313491 h 787606"/>
                <a:gd name="connsiteX73" fmla="*/ 179581 w 412407"/>
                <a:gd name="connsiteY73" fmla="*/ 240400 h 787606"/>
                <a:gd name="connsiteX74" fmla="*/ 217842 w 412407"/>
                <a:gd name="connsiteY74" fmla="*/ 209178 h 787606"/>
                <a:gd name="connsiteX75" fmla="*/ 336955 w 412407"/>
                <a:gd name="connsiteY75" fmla="*/ 225601 h 787606"/>
                <a:gd name="connsiteX76" fmla="*/ 372869 w 412407"/>
                <a:gd name="connsiteY76" fmla="*/ 285518 h 787606"/>
                <a:gd name="connsiteX77" fmla="*/ 397954 w 412407"/>
                <a:gd name="connsiteY77" fmla="*/ 443072 h 787606"/>
                <a:gd name="connsiteX78" fmla="*/ 384780 w 412407"/>
                <a:gd name="connsiteY78" fmla="*/ 506237 h 787606"/>
                <a:gd name="connsiteX79" fmla="*/ 355543 w 412407"/>
                <a:gd name="connsiteY79" fmla="*/ 498838 h 787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12407" h="787606">
                  <a:moveTo>
                    <a:pt x="386224" y="523022"/>
                  </a:moveTo>
                  <a:cubicBezTo>
                    <a:pt x="395067" y="518690"/>
                    <a:pt x="402647" y="509847"/>
                    <a:pt x="406256" y="501004"/>
                  </a:cubicBezTo>
                  <a:cubicBezTo>
                    <a:pt x="417446" y="473933"/>
                    <a:pt x="410407" y="445779"/>
                    <a:pt x="408061" y="417986"/>
                  </a:cubicBezTo>
                  <a:cubicBezTo>
                    <a:pt x="404452" y="375033"/>
                    <a:pt x="395609" y="332622"/>
                    <a:pt x="385863" y="290571"/>
                  </a:cubicBezTo>
                  <a:cubicBezTo>
                    <a:pt x="377381" y="254116"/>
                    <a:pt x="364206" y="220548"/>
                    <a:pt x="329916" y="199974"/>
                  </a:cubicBezTo>
                  <a:cubicBezTo>
                    <a:pt x="327750" y="198710"/>
                    <a:pt x="326487" y="195642"/>
                    <a:pt x="324141" y="192755"/>
                  </a:cubicBezTo>
                  <a:cubicBezTo>
                    <a:pt x="375937" y="165142"/>
                    <a:pt x="386945" y="117317"/>
                    <a:pt x="375395" y="64618"/>
                  </a:cubicBezTo>
                  <a:cubicBezTo>
                    <a:pt x="364567" y="25997"/>
                    <a:pt x="326667" y="9"/>
                    <a:pt x="281368" y="9"/>
                  </a:cubicBezTo>
                  <a:cubicBezTo>
                    <a:pt x="257366" y="-352"/>
                    <a:pt x="226324" y="10476"/>
                    <a:pt x="210081" y="29245"/>
                  </a:cubicBezTo>
                  <a:cubicBezTo>
                    <a:pt x="184454" y="58663"/>
                    <a:pt x="176333" y="86095"/>
                    <a:pt x="183733" y="125799"/>
                  </a:cubicBezTo>
                  <a:cubicBezTo>
                    <a:pt x="187703" y="147275"/>
                    <a:pt x="215316" y="183009"/>
                    <a:pt x="232280" y="188243"/>
                  </a:cubicBezTo>
                  <a:cubicBezTo>
                    <a:pt x="221993" y="188965"/>
                    <a:pt x="209359" y="194379"/>
                    <a:pt x="194741" y="204666"/>
                  </a:cubicBezTo>
                  <a:cubicBezTo>
                    <a:pt x="161895" y="226142"/>
                    <a:pt x="151067" y="256462"/>
                    <a:pt x="144389" y="269817"/>
                  </a:cubicBezTo>
                  <a:cubicBezTo>
                    <a:pt x="123274" y="311145"/>
                    <a:pt x="97827" y="348323"/>
                    <a:pt x="54874" y="370882"/>
                  </a:cubicBezTo>
                  <a:cubicBezTo>
                    <a:pt x="37909" y="379906"/>
                    <a:pt x="-712" y="414196"/>
                    <a:pt x="10" y="423039"/>
                  </a:cubicBezTo>
                  <a:cubicBezTo>
                    <a:pt x="1815" y="448666"/>
                    <a:pt x="22930" y="469782"/>
                    <a:pt x="49280" y="466894"/>
                  </a:cubicBezTo>
                  <a:cubicBezTo>
                    <a:pt x="63356" y="465270"/>
                    <a:pt x="76170" y="460036"/>
                    <a:pt x="87901" y="451554"/>
                  </a:cubicBezTo>
                  <a:cubicBezTo>
                    <a:pt x="112084" y="434409"/>
                    <a:pt x="136989" y="418166"/>
                    <a:pt x="167670" y="397592"/>
                  </a:cubicBezTo>
                  <a:cubicBezTo>
                    <a:pt x="160812" y="458412"/>
                    <a:pt x="151067" y="511652"/>
                    <a:pt x="138794" y="564531"/>
                  </a:cubicBezTo>
                  <a:cubicBezTo>
                    <a:pt x="125620" y="621019"/>
                    <a:pt x="112987" y="677687"/>
                    <a:pt x="101256" y="734537"/>
                  </a:cubicBezTo>
                  <a:cubicBezTo>
                    <a:pt x="95480" y="762871"/>
                    <a:pt x="105587" y="770992"/>
                    <a:pt x="135185" y="777670"/>
                  </a:cubicBezTo>
                  <a:cubicBezTo>
                    <a:pt x="158105" y="782904"/>
                    <a:pt x="173265" y="774421"/>
                    <a:pt x="179040" y="750779"/>
                  </a:cubicBezTo>
                  <a:cubicBezTo>
                    <a:pt x="192395" y="696276"/>
                    <a:pt x="205931" y="641773"/>
                    <a:pt x="218202" y="587090"/>
                  </a:cubicBezTo>
                  <a:cubicBezTo>
                    <a:pt x="222354" y="568862"/>
                    <a:pt x="227046" y="548468"/>
                    <a:pt x="239318" y="535474"/>
                  </a:cubicBezTo>
                  <a:cubicBezTo>
                    <a:pt x="249966" y="524104"/>
                    <a:pt x="260434" y="526812"/>
                    <a:pt x="267833" y="539806"/>
                  </a:cubicBezTo>
                  <a:cubicBezTo>
                    <a:pt x="278481" y="558214"/>
                    <a:pt x="280105" y="582036"/>
                    <a:pt x="281549" y="602610"/>
                  </a:cubicBezTo>
                  <a:cubicBezTo>
                    <a:pt x="284437" y="644661"/>
                    <a:pt x="286963" y="686892"/>
                    <a:pt x="289490" y="728942"/>
                  </a:cubicBezTo>
                  <a:cubicBezTo>
                    <a:pt x="293099" y="786513"/>
                    <a:pt x="307177" y="797342"/>
                    <a:pt x="362581" y="780197"/>
                  </a:cubicBezTo>
                  <a:cubicBezTo>
                    <a:pt x="375576" y="776226"/>
                    <a:pt x="381351" y="767924"/>
                    <a:pt x="382434" y="755291"/>
                  </a:cubicBezTo>
                  <a:cubicBezTo>
                    <a:pt x="383697" y="740312"/>
                    <a:pt x="385141" y="725513"/>
                    <a:pt x="384600" y="710353"/>
                  </a:cubicBezTo>
                  <a:cubicBezTo>
                    <a:pt x="382434" y="657835"/>
                    <a:pt x="377561" y="591241"/>
                    <a:pt x="372147" y="539084"/>
                  </a:cubicBezTo>
                  <a:cubicBezTo>
                    <a:pt x="370703" y="525368"/>
                    <a:pt x="373049" y="529519"/>
                    <a:pt x="386224" y="523022"/>
                  </a:cubicBezTo>
                  <a:close/>
                  <a:moveTo>
                    <a:pt x="196185" y="86636"/>
                  </a:moveTo>
                  <a:cubicBezTo>
                    <a:pt x="198712" y="51083"/>
                    <a:pt x="225783" y="16793"/>
                    <a:pt x="266570" y="13364"/>
                  </a:cubicBezTo>
                  <a:cubicBezTo>
                    <a:pt x="361138" y="6686"/>
                    <a:pt x="362762" y="69852"/>
                    <a:pt x="368357" y="96562"/>
                  </a:cubicBezTo>
                  <a:cubicBezTo>
                    <a:pt x="367635" y="133740"/>
                    <a:pt x="355724" y="163157"/>
                    <a:pt x="320351" y="179219"/>
                  </a:cubicBezTo>
                  <a:cubicBezTo>
                    <a:pt x="288407" y="193838"/>
                    <a:pt x="259170" y="191311"/>
                    <a:pt x="232461" y="175971"/>
                  </a:cubicBezTo>
                  <a:cubicBezTo>
                    <a:pt x="193478" y="146734"/>
                    <a:pt x="194200" y="113888"/>
                    <a:pt x="196185" y="86636"/>
                  </a:cubicBezTo>
                  <a:close/>
                  <a:moveTo>
                    <a:pt x="355543" y="498838"/>
                  </a:moveTo>
                  <a:cubicBezTo>
                    <a:pt x="351934" y="489995"/>
                    <a:pt x="351573" y="480610"/>
                    <a:pt x="350851" y="471226"/>
                  </a:cubicBezTo>
                  <a:cubicBezTo>
                    <a:pt x="347422" y="416001"/>
                    <a:pt x="342910" y="360776"/>
                    <a:pt x="321614" y="308619"/>
                  </a:cubicBezTo>
                  <a:cubicBezTo>
                    <a:pt x="320170" y="305190"/>
                    <a:pt x="319448" y="301400"/>
                    <a:pt x="318186" y="297971"/>
                  </a:cubicBezTo>
                  <a:cubicBezTo>
                    <a:pt x="316741" y="294181"/>
                    <a:pt x="313674" y="291654"/>
                    <a:pt x="309522" y="292737"/>
                  </a:cubicBezTo>
                  <a:cubicBezTo>
                    <a:pt x="304108" y="294181"/>
                    <a:pt x="302123" y="298693"/>
                    <a:pt x="303386" y="303565"/>
                  </a:cubicBezTo>
                  <a:cubicBezTo>
                    <a:pt x="307177" y="318906"/>
                    <a:pt x="313674" y="333524"/>
                    <a:pt x="318727" y="348684"/>
                  </a:cubicBezTo>
                  <a:cubicBezTo>
                    <a:pt x="328833" y="379364"/>
                    <a:pt x="335150" y="410947"/>
                    <a:pt x="336413" y="442711"/>
                  </a:cubicBezTo>
                  <a:cubicBezTo>
                    <a:pt x="337135" y="462202"/>
                    <a:pt x="333706" y="505155"/>
                    <a:pt x="353738" y="521758"/>
                  </a:cubicBezTo>
                  <a:cubicBezTo>
                    <a:pt x="363664" y="527172"/>
                    <a:pt x="358612" y="539986"/>
                    <a:pt x="359333" y="549010"/>
                  </a:cubicBezTo>
                  <a:cubicBezTo>
                    <a:pt x="363484" y="607844"/>
                    <a:pt x="373230" y="666498"/>
                    <a:pt x="371966" y="725693"/>
                  </a:cubicBezTo>
                  <a:cubicBezTo>
                    <a:pt x="371245" y="753486"/>
                    <a:pt x="370523" y="764676"/>
                    <a:pt x="345436" y="770992"/>
                  </a:cubicBezTo>
                  <a:cubicBezTo>
                    <a:pt x="326667" y="775685"/>
                    <a:pt x="313493" y="768646"/>
                    <a:pt x="307537" y="750599"/>
                  </a:cubicBezTo>
                  <a:cubicBezTo>
                    <a:pt x="301401" y="731830"/>
                    <a:pt x="300138" y="711977"/>
                    <a:pt x="298875" y="692306"/>
                  </a:cubicBezTo>
                  <a:cubicBezTo>
                    <a:pt x="296529" y="655850"/>
                    <a:pt x="294182" y="619214"/>
                    <a:pt x="291475" y="582758"/>
                  </a:cubicBezTo>
                  <a:cubicBezTo>
                    <a:pt x="290212" y="565794"/>
                    <a:pt x="289490" y="549551"/>
                    <a:pt x="281730" y="534211"/>
                  </a:cubicBezTo>
                  <a:cubicBezTo>
                    <a:pt x="275774" y="522480"/>
                    <a:pt x="267653" y="511291"/>
                    <a:pt x="250327" y="512915"/>
                  </a:cubicBezTo>
                  <a:cubicBezTo>
                    <a:pt x="234265" y="514539"/>
                    <a:pt x="224519" y="521939"/>
                    <a:pt x="220007" y="536557"/>
                  </a:cubicBezTo>
                  <a:cubicBezTo>
                    <a:pt x="212428" y="561643"/>
                    <a:pt x="205209" y="586909"/>
                    <a:pt x="198892" y="612356"/>
                  </a:cubicBezTo>
                  <a:cubicBezTo>
                    <a:pt x="187883" y="656031"/>
                    <a:pt x="177777" y="699886"/>
                    <a:pt x="167309" y="743560"/>
                  </a:cubicBezTo>
                  <a:cubicBezTo>
                    <a:pt x="164963" y="753486"/>
                    <a:pt x="159910" y="761066"/>
                    <a:pt x="149622" y="763232"/>
                  </a:cubicBezTo>
                  <a:cubicBezTo>
                    <a:pt x="138434" y="765578"/>
                    <a:pt x="125259" y="759983"/>
                    <a:pt x="118582" y="752404"/>
                  </a:cubicBezTo>
                  <a:cubicBezTo>
                    <a:pt x="110460" y="743199"/>
                    <a:pt x="117137" y="730927"/>
                    <a:pt x="119303" y="719918"/>
                  </a:cubicBezTo>
                  <a:cubicBezTo>
                    <a:pt x="125259" y="689599"/>
                    <a:pt x="133561" y="659460"/>
                    <a:pt x="137351" y="628779"/>
                  </a:cubicBezTo>
                  <a:cubicBezTo>
                    <a:pt x="143667" y="578247"/>
                    <a:pt x="164060" y="531143"/>
                    <a:pt x="171100" y="480791"/>
                  </a:cubicBezTo>
                  <a:cubicBezTo>
                    <a:pt x="179221" y="423220"/>
                    <a:pt x="188605" y="365829"/>
                    <a:pt x="191854" y="307716"/>
                  </a:cubicBezTo>
                  <a:cubicBezTo>
                    <a:pt x="192395" y="298151"/>
                    <a:pt x="197809" y="281367"/>
                    <a:pt x="186981" y="280645"/>
                  </a:cubicBezTo>
                  <a:cubicBezTo>
                    <a:pt x="172182" y="279743"/>
                    <a:pt x="178138" y="297790"/>
                    <a:pt x="176694" y="307175"/>
                  </a:cubicBezTo>
                  <a:cubicBezTo>
                    <a:pt x="173807" y="324681"/>
                    <a:pt x="174167" y="342728"/>
                    <a:pt x="172904" y="360415"/>
                  </a:cubicBezTo>
                  <a:cubicBezTo>
                    <a:pt x="172002" y="373228"/>
                    <a:pt x="166948" y="380447"/>
                    <a:pt x="154134" y="387847"/>
                  </a:cubicBezTo>
                  <a:cubicBezTo>
                    <a:pt x="129049" y="402104"/>
                    <a:pt x="107031" y="421415"/>
                    <a:pt x="81584" y="435492"/>
                  </a:cubicBezTo>
                  <a:cubicBezTo>
                    <a:pt x="69132" y="442350"/>
                    <a:pt x="56859" y="453900"/>
                    <a:pt x="41880" y="451373"/>
                  </a:cubicBezTo>
                  <a:cubicBezTo>
                    <a:pt x="31954" y="449749"/>
                    <a:pt x="18599" y="442169"/>
                    <a:pt x="17877" y="428453"/>
                  </a:cubicBezTo>
                  <a:cubicBezTo>
                    <a:pt x="16794" y="410947"/>
                    <a:pt x="71839" y="378462"/>
                    <a:pt x="92954" y="362941"/>
                  </a:cubicBezTo>
                  <a:cubicBezTo>
                    <a:pt x="111543" y="349406"/>
                    <a:pt x="126884" y="334427"/>
                    <a:pt x="137351" y="313491"/>
                  </a:cubicBezTo>
                  <a:cubicBezTo>
                    <a:pt x="149984" y="288406"/>
                    <a:pt x="165865" y="264944"/>
                    <a:pt x="179581" y="240400"/>
                  </a:cubicBezTo>
                  <a:cubicBezTo>
                    <a:pt x="188424" y="224698"/>
                    <a:pt x="201419" y="214772"/>
                    <a:pt x="217842" y="209178"/>
                  </a:cubicBezTo>
                  <a:cubicBezTo>
                    <a:pt x="260073" y="194920"/>
                    <a:pt x="300318" y="195642"/>
                    <a:pt x="336955" y="225601"/>
                  </a:cubicBezTo>
                  <a:cubicBezTo>
                    <a:pt x="356265" y="241483"/>
                    <a:pt x="367816" y="262778"/>
                    <a:pt x="372869" y="285518"/>
                  </a:cubicBezTo>
                  <a:cubicBezTo>
                    <a:pt x="381892" y="325764"/>
                    <a:pt x="399399" y="431341"/>
                    <a:pt x="397954" y="443072"/>
                  </a:cubicBezTo>
                  <a:cubicBezTo>
                    <a:pt x="398496" y="457510"/>
                    <a:pt x="402647" y="500823"/>
                    <a:pt x="384780" y="506237"/>
                  </a:cubicBezTo>
                  <a:cubicBezTo>
                    <a:pt x="373591" y="514359"/>
                    <a:pt x="360777" y="512013"/>
                    <a:pt x="355543" y="498838"/>
                  </a:cubicBezTo>
                  <a:close/>
                </a:path>
              </a:pathLst>
            </a:custGeom>
            <a:solidFill>
              <a:srgbClr val="000000"/>
            </a:solidFill>
            <a:ln w="1804" cap="flat">
              <a:noFill/>
              <a:prstDash val="solid"/>
              <a:miter/>
            </a:ln>
          </p:spPr>
          <p:txBody>
            <a:bodyPr rtlCol="0" anchor="ctr"/>
            <a:lstStyle/>
            <a:p>
              <a:endParaRPr lang="en-US"/>
            </a:p>
          </p:txBody>
        </p:sp>
        <p:sp>
          <p:nvSpPr>
            <p:cNvPr id="55" name="Freeform 1014">
              <a:extLst>
                <a:ext uri="{FF2B5EF4-FFF2-40B4-BE49-F238E27FC236}">
                  <a16:creationId xmlns:a16="http://schemas.microsoft.com/office/drawing/2014/main" id="{3ED96517-7F5F-E241-C42A-6B527EB984DF}"/>
                </a:ext>
              </a:extLst>
            </p:cNvPr>
            <p:cNvSpPr/>
            <p:nvPr/>
          </p:nvSpPr>
          <p:spPr>
            <a:xfrm>
              <a:off x="8751360" y="1790175"/>
              <a:ext cx="663112" cy="478382"/>
            </a:xfrm>
            <a:custGeom>
              <a:avLst/>
              <a:gdLst>
                <a:gd name="connsiteX0" fmla="*/ 571328 w 663112"/>
                <a:gd name="connsiteY0" fmla="*/ 478379 h 478382"/>
                <a:gd name="connsiteX1" fmla="*/ 582698 w 663112"/>
                <a:gd name="connsiteY1" fmla="*/ 459429 h 478382"/>
                <a:gd name="connsiteX2" fmla="*/ 571689 w 663112"/>
                <a:gd name="connsiteY2" fmla="*/ 416657 h 478382"/>
                <a:gd name="connsiteX3" fmla="*/ 591902 w 663112"/>
                <a:gd name="connsiteY3" fmla="*/ 353130 h 478382"/>
                <a:gd name="connsiteX4" fmla="*/ 635035 w 663112"/>
                <a:gd name="connsiteY4" fmla="*/ 274263 h 478382"/>
                <a:gd name="connsiteX5" fmla="*/ 652360 w 663112"/>
                <a:gd name="connsiteY5" fmla="*/ 107686 h 478382"/>
                <a:gd name="connsiteX6" fmla="*/ 613017 w 663112"/>
                <a:gd name="connsiteY6" fmla="*/ 45603 h 478382"/>
                <a:gd name="connsiteX7" fmla="*/ 330937 w 663112"/>
                <a:gd name="connsiteY7" fmla="*/ 46686 h 478382"/>
                <a:gd name="connsiteX8" fmla="*/ 291774 w 663112"/>
                <a:gd name="connsiteY8" fmla="*/ 44159 h 478382"/>
                <a:gd name="connsiteX9" fmla="*/ 258206 w 663112"/>
                <a:gd name="connsiteY9" fmla="*/ 30443 h 478382"/>
                <a:gd name="connsiteX10" fmla="*/ 73943 w 663112"/>
                <a:gd name="connsiteY10" fmla="*/ 49212 h 478382"/>
                <a:gd name="connsiteX11" fmla="*/ 14928 w 663112"/>
                <a:gd name="connsiteY11" fmla="*/ 231310 h 478382"/>
                <a:gd name="connsiteX12" fmla="*/ 83688 w 663112"/>
                <a:gd name="connsiteY12" fmla="*/ 344106 h 478382"/>
                <a:gd name="connsiteX13" fmla="*/ 99389 w 663112"/>
                <a:gd name="connsiteY13" fmla="*/ 414130 h 478382"/>
                <a:gd name="connsiteX14" fmla="*/ 69070 w 663112"/>
                <a:gd name="connsiteY14" fmla="*/ 454917 h 478382"/>
                <a:gd name="connsiteX15" fmla="*/ 64919 w 663112"/>
                <a:gd name="connsiteY15" fmla="*/ 466648 h 478382"/>
                <a:gd name="connsiteX16" fmla="*/ 75025 w 663112"/>
                <a:gd name="connsiteY16" fmla="*/ 469716 h 478382"/>
                <a:gd name="connsiteX17" fmla="*/ 121587 w 663112"/>
                <a:gd name="connsiteY17" fmla="*/ 458887 h 478382"/>
                <a:gd name="connsiteX18" fmla="*/ 304046 w 663112"/>
                <a:gd name="connsiteY18" fmla="*/ 360529 h 478382"/>
                <a:gd name="connsiteX19" fmla="*/ 343209 w 663112"/>
                <a:gd name="connsiteY19" fmla="*/ 308914 h 478382"/>
                <a:gd name="connsiteX20" fmla="*/ 394103 w 663112"/>
                <a:gd name="connsiteY20" fmla="*/ 374245 h 478382"/>
                <a:gd name="connsiteX21" fmla="*/ 516825 w 663112"/>
                <a:gd name="connsiteY21" fmla="*/ 465385 h 478382"/>
                <a:gd name="connsiteX22" fmla="*/ 571328 w 663112"/>
                <a:gd name="connsiteY22" fmla="*/ 478379 h 478382"/>
                <a:gd name="connsiteX23" fmla="*/ 334185 w 663112"/>
                <a:gd name="connsiteY23" fmla="*/ 284730 h 478382"/>
                <a:gd name="connsiteX24" fmla="*/ 210380 w 663112"/>
                <a:gd name="connsiteY24" fmla="*/ 413769 h 478382"/>
                <a:gd name="connsiteX25" fmla="*/ 103360 w 663112"/>
                <a:gd name="connsiteY25" fmla="*/ 447518 h 478382"/>
                <a:gd name="connsiteX26" fmla="*/ 105525 w 663112"/>
                <a:gd name="connsiteY26" fmla="*/ 441562 h 478382"/>
                <a:gd name="connsiteX27" fmla="*/ 105886 w 663112"/>
                <a:gd name="connsiteY27" fmla="*/ 440660 h 478382"/>
                <a:gd name="connsiteX28" fmla="*/ 107691 w 663112"/>
                <a:gd name="connsiteY28" fmla="*/ 434885 h 478382"/>
                <a:gd name="connsiteX29" fmla="*/ 108052 w 663112"/>
                <a:gd name="connsiteY29" fmla="*/ 433802 h 478382"/>
                <a:gd name="connsiteX30" fmla="*/ 109496 w 663112"/>
                <a:gd name="connsiteY30" fmla="*/ 428026 h 478382"/>
                <a:gd name="connsiteX31" fmla="*/ 109676 w 663112"/>
                <a:gd name="connsiteY31" fmla="*/ 427666 h 478382"/>
                <a:gd name="connsiteX32" fmla="*/ 110940 w 663112"/>
                <a:gd name="connsiteY32" fmla="*/ 422071 h 478382"/>
                <a:gd name="connsiteX33" fmla="*/ 111120 w 663112"/>
                <a:gd name="connsiteY33" fmla="*/ 421529 h 478382"/>
                <a:gd name="connsiteX34" fmla="*/ 112022 w 663112"/>
                <a:gd name="connsiteY34" fmla="*/ 415935 h 478382"/>
                <a:gd name="connsiteX35" fmla="*/ 112203 w 663112"/>
                <a:gd name="connsiteY35" fmla="*/ 415032 h 478382"/>
                <a:gd name="connsiteX36" fmla="*/ 112744 w 663112"/>
                <a:gd name="connsiteY36" fmla="*/ 409438 h 478382"/>
                <a:gd name="connsiteX37" fmla="*/ 112744 w 663112"/>
                <a:gd name="connsiteY37" fmla="*/ 408896 h 478382"/>
                <a:gd name="connsiteX38" fmla="*/ 113105 w 663112"/>
                <a:gd name="connsiteY38" fmla="*/ 397346 h 478382"/>
                <a:gd name="connsiteX39" fmla="*/ 113105 w 663112"/>
                <a:gd name="connsiteY39" fmla="*/ 396805 h 478382"/>
                <a:gd name="connsiteX40" fmla="*/ 112744 w 663112"/>
                <a:gd name="connsiteY40" fmla="*/ 391210 h 478382"/>
                <a:gd name="connsiteX41" fmla="*/ 112744 w 663112"/>
                <a:gd name="connsiteY41" fmla="*/ 390668 h 478382"/>
                <a:gd name="connsiteX42" fmla="*/ 111120 w 663112"/>
                <a:gd name="connsiteY42" fmla="*/ 379299 h 478382"/>
                <a:gd name="connsiteX43" fmla="*/ 111120 w 663112"/>
                <a:gd name="connsiteY43" fmla="*/ 379118 h 478382"/>
                <a:gd name="connsiteX44" fmla="*/ 109857 w 663112"/>
                <a:gd name="connsiteY44" fmla="*/ 373523 h 478382"/>
                <a:gd name="connsiteX45" fmla="*/ 109857 w 663112"/>
                <a:gd name="connsiteY45" fmla="*/ 373162 h 478382"/>
                <a:gd name="connsiteX46" fmla="*/ 104082 w 663112"/>
                <a:gd name="connsiteY46" fmla="*/ 356198 h 478382"/>
                <a:gd name="connsiteX47" fmla="*/ 104082 w 663112"/>
                <a:gd name="connsiteY47" fmla="*/ 356017 h 478382"/>
                <a:gd name="connsiteX48" fmla="*/ 101555 w 663112"/>
                <a:gd name="connsiteY48" fmla="*/ 350423 h 478382"/>
                <a:gd name="connsiteX49" fmla="*/ 92712 w 663112"/>
                <a:gd name="connsiteY49" fmla="*/ 334722 h 478382"/>
                <a:gd name="connsiteX50" fmla="*/ 44164 w 663112"/>
                <a:gd name="connsiteY50" fmla="*/ 255674 h 478382"/>
                <a:gd name="connsiteX51" fmla="*/ 29185 w 663112"/>
                <a:gd name="connsiteY51" fmla="*/ 119416 h 478382"/>
                <a:gd name="connsiteX52" fmla="*/ 75386 w 663112"/>
                <a:gd name="connsiteY52" fmla="*/ 68162 h 478382"/>
                <a:gd name="connsiteX53" fmla="*/ 261274 w 663112"/>
                <a:gd name="connsiteY53" fmla="*/ 50656 h 478382"/>
                <a:gd name="connsiteX54" fmla="*/ 282931 w 663112"/>
                <a:gd name="connsiteY54" fmla="*/ 59319 h 478382"/>
                <a:gd name="connsiteX55" fmla="*/ 282931 w 663112"/>
                <a:gd name="connsiteY55" fmla="*/ 59319 h 478382"/>
                <a:gd name="connsiteX56" fmla="*/ 312529 w 663112"/>
                <a:gd name="connsiteY56" fmla="*/ 83141 h 478382"/>
                <a:gd name="connsiteX57" fmla="*/ 312709 w 663112"/>
                <a:gd name="connsiteY57" fmla="*/ 83322 h 478382"/>
                <a:gd name="connsiteX58" fmla="*/ 323899 w 663112"/>
                <a:gd name="connsiteY58" fmla="*/ 98301 h 478382"/>
                <a:gd name="connsiteX59" fmla="*/ 324079 w 663112"/>
                <a:gd name="connsiteY59" fmla="*/ 98662 h 478382"/>
                <a:gd name="connsiteX60" fmla="*/ 330395 w 663112"/>
                <a:gd name="connsiteY60" fmla="*/ 109310 h 478382"/>
                <a:gd name="connsiteX61" fmla="*/ 330576 w 663112"/>
                <a:gd name="connsiteY61" fmla="*/ 109671 h 478382"/>
                <a:gd name="connsiteX62" fmla="*/ 333283 w 663112"/>
                <a:gd name="connsiteY62" fmla="*/ 115085 h 478382"/>
                <a:gd name="connsiteX63" fmla="*/ 333644 w 663112"/>
                <a:gd name="connsiteY63" fmla="*/ 115807 h 478382"/>
                <a:gd name="connsiteX64" fmla="*/ 336351 w 663112"/>
                <a:gd name="connsiteY64" fmla="*/ 121221 h 478382"/>
                <a:gd name="connsiteX65" fmla="*/ 336351 w 663112"/>
                <a:gd name="connsiteY65" fmla="*/ 121221 h 478382"/>
                <a:gd name="connsiteX66" fmla="*/ 338878 w 663112"/>
                <a:gd name="connsiteY66" fmla="*/ 126816 h 478382"/>
                <a:gd name="connsiteX67" fmla="*/ 339239 w 663112"/>
                <a:gd name="connsiteY67" fmla="*/ 127718 h 478382"/>
                <a:gd name="connsiteX68" fmla="*/ 341585 w 663112"/>
                <a:gd name="connsiteY68" fmla="*/ 133132 h 478382"/>
                <a:gd name="connsiteX69" fmla="*/ 341946 w 663112"/>
                <a:gd name="connsiteY69" fmla="*/ 134215 h 478382"/>
                <a:gd name="connsiteX70" fmla="*/ 344112 w 663112"/>
                <a:gd name="connsiteY70" fmla="*/ 139810 h 478382"/>
                <a:gd name="connsiteX71" fmla="*/ 334185 w 663112"/>
                <a:gd name="connsiteY71" fmla="*/ 284730 h 478382"/>
                <a:gd name="connsiteX72" fmla="*/ 367032 w 663112"/>
                <a:gd name="connsiteY72" fmla="*/ 315591 h 478382"/>
                <a:gd name="connsiteX73" fmla="*/ 365047 w 663112"/>
                <a:gd name="connsiteY73" fmla="*/ 312343 h 478382"/>
                <a:gd name="connsiteX74" fmla="*/ 364866 w 663112"/>
                <a:gd name="connsiteY74" fmla="*/ 312162 h 478382"/>
                <a:gd name="connsiteX75" fmla="*/ 356023 w 663112"/>
                <a:gd name="connsiteY75" fmla="*/ 262893 h 478382"/>
                <a:gd name="connsiteX76" fmla="*/ 363603 w 663112"/>
                <a:gd name="connsiteY76" fmla="*/ 157135 h 478382"/>
                <a:gd name="connsiteX77" fmla="*/ 331298 w 663112"/>
                <a:gd name="connsiteY77" fmla="*/ 80615 h 478382"/>
                <a:gd name="connsiteX78" fmla="*/ 335268 w 663112"/>
                <a:gd name="connsiteY78" fmla="*/ 61665 h 478382"/>
                <a:gd name="connsiteX79" fmla="*/ 560861 w 663112"/>
                <a:gd name="connsiteY79" fmla="*/ 31887 h 478382"/>
                <a:gd name="connsiteX80" fmla="*/ 560861 w 663112"/>
                <a:gd name="connsiteY80" fmla="*/ 31887 h 478382"/>
                <a:gd name="connsiteX81" fmla="*/ 575840 w 663112"/>
                <a:gd name="connsiteY81" fmla="*/ 38925 h 478382"/>
                <a:gd name="connsiteX82" fmla="*/ 576382 w 663112"/>
                <a:gd name="connsiteY82" fmla="*/ 39286 h 478382"/>
                <a:gd name="connsiteX83" fmla="*/ 586308 w 663112"/>
                <a:gd name="connsiteY83" fmla="*/ 44881 h 478382"/>
                <a:gd name="connsiteX84" fmla="*/ 587210 w 663112"/>
                <a:gd name="connsiteY84" fmla="*/ 45422 h 478382"/>
                <a:gd name="connsiteX85" fmla="*/ 590097 w 663112"/>
                <a:gd name="connsiteY85" fmla="*/ 47408 h 478382"/>
                <a:gd name="connsiteX86" fmla="*/ 590277 w 663112"/>
                <a:gd name="connsiteY86" fmla="*/ 47588 h 478382"/>
                <a:gd name="connsiteX87" fmla="*/ 595872 w 663112"/>
                <a:gd name="connsiteY87" fmla="*/ 51558 h 478382"/>
                <a:gd name="connsiteX88" fmla="*/ 597136 w 663112"/>
                <a:gd name="connsiteY88" fmla="*/ 52461 h 478382"/>
                <a:gd name="connsiteX89" fmla="*/ 599482 w 663112"/>
                <a:gd name="connsiteY89" fmla="*/ 54265 h 478382"/>
                <a:gd name="connsiteX90" fmla="*/ 600925 w 663112"/>
                <a:gd name="connsiteY90" fmla="*/ 55529 h 478382"/>
                <a:gd name="connsiteX91" fmla="*/ 604535 w 663112"/>
                <a:gd name="connsiteY91" fmla="*/ 58597 h 478382"/>
                <a:gd name="connsiteX92" fmla="*/ 606160 w 663112"/>
                <a:gd name="connsiteY92" fmla="*/ 60041 h 478382"/>
                <a:gd name="connsiteX93" fmla="*/ 608144 w 663112"/>
                <a:gd name="connsiteY93" fmla="*/ 61845 h 478382"/>
                <a:gd name="connsiteX94" fmla="*/ 609949 w 663112"/>
                <a:gd name="connsiteY94" fmla="*/ 63470 h 478382"/>
                <a:gd name="connsiteX95" fmla="*/ 611754 w 663112"/>
                <a:gd name="connsiteY95" fmla="*/ 65094 h 478382"/>
                <a:gd name="connsiteX96" fmla="*/ 614822 w 663112"/>
                <a:gd name="connsiteY96" fmla="*/ 68162 h 478382"/>
                <a:gd name="connsiteX97" fmla="*/ 616266 w 663112"/>
                <a:gd name="connsiteY97" fmla="*/ 69786 h 478382"/>
                <a:gd name="connsiteX98" fmla="*/ 618251 w 663112"/>
                <a:gd name="connsiteY98" fmla="*/ 71952 h 478382"/>
                <a:gd name="connsiteX99" fmla="*/ 619695 w 663112"/>
                <a:gd name="connsiteY99" fmla="*/ 73576 h 478382"/>
                <a:gd name="connsiteX100" fmla="*/ 622582 w 663112"/>
                <a:gd name="connsiteY100" fmla="*/ 77186 h 478382"/>
                <a:gd name="connsiteX101" fmla="*/ 623484 w 663112"/>
                <a:gd name="connsiteY101" fmla="*/ 78449 h 478382"/>
                <a:gd name="connsiteX102" fmla="*/ 625470 w 663112"/>
                <a:gd name="connsiteY102" fmla="*/ 81337 h 478382"/>
                <a:gd name="connsiteX103" fmla="*/ 626553 w 663112"/>
                <a:gd name="connsiteY103" fmla="*/ 82961 h 478382"/>
                <a:gd name="connsiteX104" fmla="*/ 628899 w 663112"/>
                <a:gd name="connsiteY104" fmla="*/ 86390 h 478382"/>
                <a:gd name="connsiteX105" fmla="*/ 629621 w 663112"/>
                <a:gd name="connsiteY105" fmla="*/ 87473 h 478382"/>
                <a:gd name="connsiteX106" fmla="*/ 631967 w 663112"/>
                <a:gd name="connsiteY106" fmla="*/ 91443 h 478382"/>
                <a:gd name="connsiteX107" fmla="*/ 632689 w 663112"/>
                <a:gd name="connsiteY107" fmla="*/ 92887 h 478382"/>
                <a:gd name="connsiteX108" fmla="*/ 634494 w 663112"/>
                <a:gd name="connsiteY108" fmla="*/ 96496 h 478382"/>
                <a:gd name="connsiteX109" fmla="*/ 635035 w 663112"/>
                <a:gd name="connsiteY109" fmla="*/ 97579 h 478382"/>
                <a:gd name="connsiteX110" fmla="*/ 637201 w 663112"/>
                <a:gd name="connsiteY110" fmla="*/ 102271 h 478382"/>
                <a:gd name="connsiteX111" fmla="*/ 637743 w 663112"/>
                <a:gd name="connsiteY111" fmla="*/ 103535 h 478382"/>
                <a:gd name="connsiteX112" fmla="*/ 639186 w 663112"/>
                <a:gd name="connsiteY112" fmla="*/ 107325 h 478382"/>
                <a:gd name="connsiteX113" fmla="*/ 639727 w 663112"/>
                <a:gd name="connsiteY113" fmla="*/ 108588 h 478382"/>
                <a:gd name="connsiteX114" fmla="*/ 641352 w 663112"/>
                <a:gd name="connsiteY114" fmla="*/ 113641 h 478382"/>
                <a:gd name="connsiteX115" fmla="*/ 641712 w 663112"/>
                <a:gd name="connsiteY115" fmla="*/ 114544 h 478382"/>
                <a:gd name="connsiteX116" fmla="*/ 642976 w 663112"/>
                <a:gd name="connsiteY116" fmla="*/ 118875 h 478382"/>
                <a:gd name="connsiteX117" fmla="*/ 643337 w 663112"/>
                <a:gd name="connsiteY117" fmla="*/ 120319 h 478382"/>
                <a:gd name="connsiteX118" fmla="*/ 644600 w 663112"/>
                <a:gd name="connsiteY118" fmla="*/ 125733 h 478382"/>
                <a:gd name="connsiteX119" fmla="*/ 643337 w 663112"/>
                <a:gd name="connsiteY119" fmla="*/ 211819 h 478382"/>
                <a:gd name="connsiteX120" fmla="*/ 583059 w 663112"/>
                <a:gd name="connsiteY120" fmla="*/ 344467 h 478382"/>
                <a:gd name="connsiteX121" fmla="*/ 560861 w 663112"/>
                <a:gd name="connsiteY121" fmla="*/ 436870 h 478382"/>
                <a:gd name="connsiteX122" fmla="*/ 571508 w 663112"/>
                <a:gd name="connsiteY122" fmla="*/ 462497 h 478382"/>
                <a:gd name="connsiteX123" fmla="*/ 533609 w 663112"/>
                <a:gd name="connsiteY123" fmla="*/ 457083 h 478382"/>
                <a:gd name="connsiteX124" fmla="*/ 443733 w 663112"/>
                <a:gd name="connsiteY124" fmla="*/ 405828 h 478382"/>
                <a:gd name="connsiteX125" fmla="*/ 367032 w 663112"/>
                <a:gd name="connsiteY125" fmla="*/ 315591 h 478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63112" h="478382">
                  <a:moveTo>
                    <a:pt x="571328" y="478379"/>
                  </a:moveTo>
                  <a:cubicBezTo>
                    <a:pt x="586127" y="478559"/>
                    <a:pt x="590277" y="472062"/>
                    <a:pt x="582698" y="459429"/>
                  </a:cubicBezTo>
                  <a:cubicBezTo>
                    <a:pt x="574577" y="445893"/>
                    <a:pt x="570606" y="432177"/>
                    <a:pt x="571689" y="416657"/>
                  </a:cubicBezTo>
                  <a:cubicBezTo>
                    <a:pt x="573494" y="393917"/>
                    <a:pt x="578727" y="372080"/>
                    <a:pt x="591902" y="353130"/>
                  </a:cubicBezTo>
                  <a:cubicBezTo>
                    <a:pt x="609047" y="328405"/>
                    <a:pt x="623305" y="301875"/>
                    <a:pt x="635035" y="274263"/>
                  </a:cubicBezTo>
                  <a:cubicBezTo>
                    <a:pt x="659219" y="217053"/>
                    <a:pt x="674559" y="169949"/>
                    <a:pt x="652360" y="107686"/>
                  </a:cubicBezTo>
                  <a:cubicBezTo>
                    <a:pt x="643517" y="82961"/>
                    <a:pt x="639005" y="72854"/>
                    <a:pt x="613017" y="45603"/>
                  </a:cubicBezTo>
                  <a:cubicBezTo>
                    <a:pt x="578547" y="8245"/>
                    <a:pt x="429115" y="-35430"/>
                    <a:pt x="330937" y="46686"/>
                  </a:cubicBezTo>
                  <a:cubicBezTo>
                    <a:pt x="317582" y="53544"/>
                    <a:pt x="304949" y="54807"/>
                    <a:pt x="291774" y="44159"/>
                  </a:cubicBezTo>
                  <a:cubicBezTo>
                    <a:pt x="282390" y="36579"/>
                    <a:pt x="270659" y="32789"/>
                    <a:pt x="258206" y="30443"/>
                  </a:cubicBezTo>
                  <a:cubicBezTo>
                    <a:pt x="194860" y="18351"/>
                    <a:pt x="133318" y="21961"/>
                    <a:pt x="73943" y="49212"/>
                  </a:cubicBezTo>
                  <a:cubicBezTo>
                    <a:pt x="-593" y="83322"/>
                    <a:pt x="-15753" y="182041"/>
                    <a:pt x="14928" y="231310"/>
                  </a:cubicBezTo>
                  <a:cubicBezTo>
                    <a:pt x="38028" y="268668"/>
                    <a:pt x="60948" y="306387"/>
                    <a:pt x="83688" y="344106"/>
                  </a:cubicBezTo>
                  <a:cubicBezTo>
                    <a:pt x="96863" y="365943"/>
                    <a:pt x="101916" y="389586"/>
                    <a:pt x="99389" y="414130"/>
                  </a:cubicBezTo>
                  <a:cubicBezTo>
                    <a:pt x="97584" y="432538"/>
                    <a:pt x="87658" y="447337"/>
                    <a:pt x="69070" y="454917"/>
                  </a:cubicBezTo>
                  <a:cubicBezTo>
                    <a:pt x="64919" y="456541"/>
                    <a:pt x="61851" y="461595"/>
                    <a:pt x="64919" y="466648"/>
                  </a:cubicBezTo>
                  <a:cubicBezTo>
                    <a:pt x="66904" y="470077"/>
                    <a:pt x="71055" y="470438"/>
                    <a:pt x="75025" y="469716"/>
                  </a:cubicBezTo>
                  <a:cubicBezTo>
                    <a:pt x="90727" y="466648"/>
                    <a:pt x="105886" y="461956"/>
                    <a:pt x="121587" y="458887"/>
                  </a:cubicBezTo>
                  <a:cubicBezTo>
                    <a:pt x="192333" y="444991"/>
                    <a:pt x="254055" y="413950"/>
                    <a:pt x="304046" y="360529"/>
                  </a:cubicBezTo>
                  <a:cubicBezTo>
                    <a:pt x="318123" y="345550"/>
                    <a:pt x="328771" y="328044"/>
                    <a:pt x="343209" y="308914"/>
                  </a:cubicBezTo>
                  <a:cubicBezTo>
                    <a:pt x="359452" y="333097"/>
                    <a:pt x="377860" y="352949"/>
                    <a:pt x="394103" y="374245"/>
                  </a:cubicBezTo>
                  <a:cubicBezTo>
                    <a:pt x="426408" y="416476"/>
                    <a:pt x="468999" y="444269"/>
                    <a:pt x="516825" y="465385"/>
                  </a:cubicBezTo>
                  <a:cubicBezTo>
                    <a:pt x="534150" y="472784"/>
                    <a:pt x="552197" y="478198"/>
                    <a:pt x="571328" y="478379"/>
                  </a:cubicBezTo>
                  <a:close/>
                  <a:moveTo>
                    <a:pt x="334185" y="284730"/>
                  </a:moveTo>
                  <a:cubicBezTo>
                    <a:pt x="311446" y="345370"/>
                    <a:pt x="263981" y="382547"/>
                    <a:pt x="210380" y="413769"/>
                  </a:cubicBezTo>
                  <a:cubicBezTo>
                    <a:pt x="178437" y="432358"/>
                    <a:pt x="143966" y="443186"/>
                    <a:pt x="103360" y="447518"/>
                  </a:cubicBezTo>
                  <a:cubicBezTo>
                    <a:pt x="104082" y="445533"/>
                    <a:pt x="104803" y="443547"/>
                    <a:pt x="105525" y="441562"/>
                  </a:cubicBezTo>
                  <a:cubicBezTo>
                    <a:pt x="105706" y="441201"/>
                    <a:pt x="105706" y="440840"/>
                    <a:pt x="105886" y="440660"/>
                  </a:cubicBezTo>
                  <a:cubicBezTo>
                    <a:pt x="106428" y="438674"/>
                    <a:pt x="107149" y="436870"/>
                    <a:pt x="107691" y="434885"/>
                  </a:cubicBezTo>
                  <a:cubicBezTo>
                    <a:pt x="107872" y="434523"/>
                    <a:pt x="107872" y="434163"/>
                    <a:pt x="108052" y="433802"/>
                  </a:cubicBezTo>
                  <a:cubicBezTo>
                    <a:pt x="108593" y="431816"/>
                    <a:pt x="109135" y="430012"/>
                    <a:pt x="109496" y="428026"/>
                  </a:cubicBezTo>
                  <a:cubicBezTo>
                    <a:pt x="109496" y="427846"/>
                    <a:pt x="109496" y="427666"/>
                    <a:pt x="109676" y="427666"/>
                  </a:cubicBezTo>
                  <a:cubicBezTo>
                    <a:pt x="110037" y="425861"/>
                    <a:pt x="110579" y="423876"/>
                    <a:pt x="110940" y="422071"/>
                  </a:cubicBezTo>
                  <a:cubicBezTo>
                    <a:pt x="110940" y="421890"/>
                    <a:pt x="110940" y="421710"/>
                    <a:pt x="111120" y="421529"/>
                  </a:cubicBezTo>
                  <a:cubicBezTo>
                    <a:pt x="111481" y="419725"/>
                    <a:pt x="111842" y="417740"/>
                    <a:pt x="112022" y="415935"/>
                  </a:cubicBezTo>
                  <a:cubicBezTo>
                    <a:pt x="112022" y="415574"/>
                    <a:pt x="112022" y="415393"/>
                    <a:pt x="112203" y="415032"/>
                  </a:cubicBezTo>
                  <a:cubicBezTo>
                    <a:pt x="112383" y="413228"/>
                    <a:pt x="112564" y="411243"/>
                    <a:pt x="112744" y="409438"/>
                  </a:cubicBezTo>
                  <a:cubicBezTo>
                    <a:pt x="112744" y="409257"/>
                    <a:pt x="112744" y="409077"/>
                    <a:pt x="112744" y="408896"/>
                  </a:cubicBezTo>
                  <a:cubicBezTo>
                    <a:pt x="113105" y="405106"/>
                    <a:pt x="113105" y="401136"/>
                    <a:pt x="113105" y="397346"/>
                  </a:cubicBezTo>
                  <a:cubicBezTo>
                    <a:pt x="113105" y="397165"/>
                    <a:pt x="113105" y="396985"/>
                    <a:pt x="113105" y="396805"/>
                  </a:cubicBezTo>
                  <a:cubicBezTo>
                    <a:pt x="113105" y="395000"/>
                    <a:pt x="112925" y="393015"/>
                    <a:pt x="112744" y="391210"/>
                  </a:cubicBezTo>
                  <a:cubicBezTo>
                    <a:pt x="112744" y="391029"/>
                    <a:pt x="112744" y="390849"/>
                    <a:pt x="112744" y="390668"/>
                  </a:cubicBezTo>
                  <a:cubicBezTo>
                    <a:pt x="112383" y="386879"/>
                    <a:pt x="111842" y="383088"/>
                    <a:pt x="111120" y="379299"/>
                  </a:cubicBezTo>
                  <a:cubicBezTo>
                    <a:pt x="111120" y="379299"/>
                    <a:pt x="111120" y="379118"/>
                    <a:pt x="111120" y="379118"/>
                  </a:cubicBezTo>
                  <a:cubicBezTo>
                    <a:pt x="110759" y="377313"/>
                    <a:pt x="110398" y="375328"/>
                    <a:pt x="109857" y="373523"/>
                  </a:cubicBezTo>
                  <a:cubicBezTo>
                    <a:pt x="109857" y="373343"/>
                    <a:pt x="109857" y="373343"/>
                    <a:pt x="109857" y="373162"/>
                  </a:cubicBezTo>
                  <a:cubicBezTo>
                    <a:pt x="108413" y="367387"/>
                    <a:pt x="106428" y="361793"/>
                    <a:pt x="104082" y="356198"/>
                  </a:cubicBezTo>
                  <a:cubicBezTo>
                    <a:pt x="104082" y="356198"/>
                    <a:pt x="104082" y="356017"/>
                    <a:pt x="104082" y="356017"/>
                  </a:cubicBezTo>
                  <a:cubicBezTo>
                    <a:pt x="103360" y="354213"/>
                    <a:pt x="102457" y="352228"/>
                    <a:pt x="101555" y="350423"/>
                  </a:cubicBezTo>
                  <a:cubicBezTo>
                    <a:pt x="99028" y="345189"/>
                    <a:pt x="96141" y="339955"/>
                    <a:pt x="92712" y="334722"/>
                  </a:cubicBezTo>
                  <a:cubicBezTo>
                    <a:pt x="76108" y="308733"/>
                    <a:pt x="62392" y="280940"/>
                    <a:pt x="44164" y="255674"/>
                  </a:cubicBezTo>
                  <a:cubicBezTo>
                    <a:pt x="13484" y="213082"/>
                    <a:pt x="10416" y="167422"/>
                    <a:pt x="29185" y="119416"/>
                  </a:cubicBezTo>
                  <a:cubicBezTo>
                    <a:pt x="38028" y="96496"/>
                    <a:pt x="54090" y="78810"/>
                    <a:pt x="75386" y="68162"/>
                  </a:cubicBezTo>
                  <a:cubicBezTo>
                    <a:pt x="134762" y="38384"/>
                    <a:pt x="197386" y="32609"/>
                    <a:pt x="261274" y="50656"/>
                  </a:cubicBezTo>
                  <a:cubicBezTo>
                    <a:pt x="269215" y="52822"/>
                    <a:pt x="276434" y="55890"/>
                    <a:pt x="282931" y="59319"/>
                  </a:cubicBezTo>
                  <a:lnTo>
                    <a:pt x="282931" y="59319"/>
                  </a:lnTo>
                  <a:cubicBezTo>
                    <a:pt x="294481" y="65635"/>
                    <a:pt x="304227" y="73576"/>
                    <a:pt x="312529" y="83141"/>
                  </a:cubicBezTo>
                  <a:cubicBezTo>
                    <a:pt x="312529" y="83141"/>
                    <a:pt x="312529" y="83141"/>
                    <a:pt x="312709" y="83322"/>
                  </a:cubicBezTo>
                  <a:cubicBezTo>
                    <a:pt x="316860" y="88014"/>
                    <a:pt x="320469" y="93067"/>
                    <a:pt x="323899" y="98301"/>
                  </a:cubicBezTo>
                  <a:cubicBezTo>
                    <a:pt x="323899" y="98482"/>
                    <a:pt x="324079" y="98482"/>
                    <a:pt x="324079" y="98662"/>
                  </a:cubicBezTo>
                  <a:cubicBezTo>
                    <a:pt x="326245" y="102091"/>
                    <a:pt x="328410" y="105700"/>
                    <a:pt x="330395" y="109310"/>
                  </a:cubicBezTo>
                  <a:cubicBezTo>
                    <a:pt x="330395" y="109490"/>
                    <a:pt x="330576" y="109490"/>
                    <a:pt x="330576" y="109671"/>
                  </a:cubicBezTo>
                  <a:cubicBezTo>
                    <a:pt x="331478" y="111476"/>
                    <a:pt x="332381" y="113280"/>
                    <a:pt x="333283" y="115085"/>
                  </a:cubicBezTo>
                  <a:cubicBezTo>
                    <a:pt x="333464" y="115266"/>
                    <a:pt x="333464" y="115627"/>
                    <a:pt x="333644" y="115807"/>
                  </a:cubicBezTo>
                  <a:cubicBezTo>
                    <a:pt x="334546" y="117612"/>
                    <a:pt x="335449" y="119416"/>
                    <a:pt x="336351" y="121221"/>
                  </a:cubicBezTo>
                  <a:cubicBezTo>
                    <a:pt x="336351" y="121221"/>
                    <a:pt x="336351" y="121221"/>
                    <a:pt x="336351" y="121221"/>
                  </a:cubicBezTo>
                  <a:cubicBezTo>
                    <a:pt x="337253" y="123026"/>
                    <a:pt x="337976" y="124831"/>
                    <a:pt x="338878" y="126816"/>
                  </a:cubicBezTo>
                  <a:cubicBezTo>
                    <a:pt x="339058" y="127177"/>
                    <a:pt x="339058" y="127357"/>
                    <a:pt x="339239" y="127718"/>
                  </a:cubicBezTo>
                  <a:cubicBezTo>
                    <a:pt x="339961" y="129523"/>
                    <a:pt x="340683" y="131328"/>
                    <a:pt x="341585" y="133132"/>
                  </a:cubicBezTo>
                  <a:cubicBezTo>
                    <a:pt x="341765" y="133493"/>
                    <a:pt x="341946" y="133854"/>
                    <a:pt x="341946" y="134215"/>
                  </a:cubicBezTo>
                  <a:cubicBezTo>
                    <a:pt x="342668" y="136020"/>
                    <a:pt x="343390" y="138005"/>
                    <a:pt x="344112" y="139810"/>
                  </a:cubicBezTo>
                  <a:cubicBezTo>
                    <a:pt x="362881" y="189440"/>
                    <a:pt x="352052" y="237446"/>
                    <a:pt x="334185" y="284730"/>
                  </a:cubicBezTo>
                  <a:close/>
                  <a:moveTo>
                    <a:pt x="367032" y="315591"/>
                  </a:moveTo>
                  <a:cubicBezTo>
                    <a:pt x="366310" y="314508"/>
                    <a:pt x="365588" y="313426"/>
                    <a:pt x="365047" y="312343"/>
                  </a:cubicBezTo>
                  <a:cubicBezTo>
                    <a:pt x="365047" y="312343"/>
                    <a:pt x="364866" y="312162"/>
                    <a:pt x="364866" y="312162"/>
                  </a:cubicBezTo>
                  <a:cubicBezTo>
                    <a:pt x="355662" y="297003"/>
                    <a:pt x="351872" y="281843"/>
                    <a:pt x="356023" y="262893"/>
                  </a:cubicBezTo>
                  <a:cubicBezTo>
                    <a:pt x="363603" y="228242"/>
                    <a:pt x="371724" y="193411"/>
                    <a:pt x="363603" y="157135"/>
                  </a:cubicBezTo>
                  <a:cubicBezTo>
                    <a:pt x="357466" y="129342"/>
                    <a:pt x="350247" y="102452"/>
                    <a:pt x="331298" y="80615"/>
                  </a:cubicBezTo>
                  <a:cubicBezTo>
                    <a:pt x="323176" y="71410"/>
                    <a:pt x="325342" y="66357"/>
                    <a:pt x="335268" y="61665"/>
                  </a:cubicBezTo>
                  <a:cubicBezTo>
                    <a:pt x="375514" y="14381"/>
                    <a:pt x="483437" y="-238"/>
                    <a:pt x="560861" y="31887"/>
                  </a:cubicBezTo>
                  <a:lnTo>
                    <a:pt x="560861" y="31887"/>
                  </a:lnTo>
                  <a:cubicBezTo>
                    <a:pt x="565914" y="34052"/>
                    <a:pt x="570967" y="36399"/>
                    <a:pt x="575840" y="38925"/>
                  </a:cubicBezTo>
                  <a:cubicBezTo>
                    <a:pt x="576020" y="39106"/>
                    <a:pt x="576201" y="39106"/>
                    <a:pt x="576382" y="39286"/>
                  </a:cubicBezTo>
                  <a:cubicBezTo>
                    <a:pt x="579810" y="41091"/>
                    <a:pt x="583059" y="42896"/>
                    <a:pt x="586308" y="44881"/>
                  </a:cubicBezTo>
                  <a:cubicBezTo>
                    <a:pt x="586668" y="45061"/>
                    <a:pt x="587029" y="45242"/>
                    <a:pt x="587210" y="45422"/>
                  </a:cubicBezTo>
                  <a:cubicBezTo>
                    <a:pt x="588292" y="45964"/>
                    <a:pt x="589194" y="46686"/>
                    <a:pt x="590097" y="47408"/>
                  </a:cubicBezTo>
                  <a:cubicBezTo>
                    <a:pt x="590097" y="47408"/>
                    <a:pt x="590277" y="47588"/>
                    <a:pt x="590277" y="47588"/>
                  </a:cubicBezTo>
                  <a:cubicBezTo>
                    <a:pt x="592263" y="48851"/>
                    <a:pt x="594068" y="50115"/>
                    <a:pt x="595872" y="51558"/>
                  </a:cubicBezTo>
                  <a:cubicBezTo>
                    <a:pt x="596234" y="51919"/>
                    <a:pt x="596775" y="52280"/>
                    <a:pt x="597136" y="52461"/>
                  </a:cubicBezTo>
                  <a:cubicBezTo>
                    <a:pt x="598038" y="53002"/>
                    <a:pt x="598760" y="53724"/>
                    <a:pt x="599482" y="54265"/>
                  </a:cubicBezTo>
                  <a:cubicBezTo>
                    <a:pt x="600023" y="54626"/>
                    <a:pt x="600384" y="54987"/>
                    <a:pt x="600925" y="55529"/>
                  </a:cubicBezTo>
                  <a:cubicBezTo>
                    <a:pt x="602189" y="56612"/>
                    <a:pt x="603453" y="57514"/>
                    <a:pt x="604535" y="58597"/>
                  </a:cubicBezTo>
                  <a:cubicBezTo>
                    <a:pt x="605077" y="59138"/>
                    <a:pt x="605618" y="59499"/>
                    <a:pt x="606160" y="60041"/>
                  </a:cubicBezTo>
                  <a:cubicBezTo>
                    <a:pt x="606881" y="60582"/>
                    <a:pt x="607422" y="61304"/>
                    <a:pt x="608144" y="61845"/>
                  </a:cubicBezTo>
                  <a:cubicBezTo>
                    <a:pt x="608686" y="62387"/>
                    <a:pt x="609408" y="62928"/>
                    <a:pt x="609949" y="63470"/>
                  </a:cubicBezTo>
                  <a:cubicBezTo>
                    <a:pt x="610491" y="64011"/>
                    <a:pt x="611032" y="64552"/>
                    <a:pt x="611754" y="65094"/>
                  </a:cubicBezTo>
                  <a:cubicBezTo>
                    <a:pt x="612837" y="66177"/>
                    <a:pt x="613739" y="67079"/>
                    <a:pt x="614822" y="68162"/>
                  </a:cubicBezTo>
                  <a:cubicBezTo>
                    <a:pt x="615363" y="68703"/>
                    <a:pt x="615905" y="69245"/>
                    <a:pt x="616266" y="69786"/>
                  </a:cubicBezTo>
                  <a:cubicBezTo>
                    <a:pt x="616988" y="70508"/>
                    <a:pt x="617529" y="71230"/>
                    <a:pt x="618251" y="71952"/>
                  </a:cubicBezTo>
                  <a:cubicBezTo>
                    <a:pt x="618793" y="72493"/>
                    <a:pt x="619153" y="73035"/>
                    <a:pt x="619695" y="73576"/>
                  </a:cubicBezTo>
                  <a:cubicBezTo>
                    <a:pt x="620598" y="74659"/>
                    <a:pt x="621680" y="75922"/>
                    <a:pt x="622582" y="77186"/>
                  </a:cubicBezTo>
                  <a:cubicBezTo>
                    <a:pt x="622943" y="77547"/>
                    <a:pt x="623305" y="78088"/>
                    <a:pt x="623484" y="78449"/>
                  </a:cubicBezTo>
                  <a:cubicBezTo>
                    <a:pt x="624207" y="79351"/>
                    <a:pt x="624929" y="80254"/>
                    <a:pt x="625470" y="81337"/>
                  </a:cubicBezTo>
                  <a:cubicBezTo>
                    <a:pt x="625831" y="81878"/>
                    <a:pt x="626192" y="82419"/>
                    <a:pt x="626553" y="82961"/>
                  </a:cubicBezTo>
                  <a:cubicBezTo>
                    <a:pt x="627275" y="84044"/>
                    <a:pt x="627996" y="85307"/>
                    <a:pt x="628899" y="86390"/>
                  </a:cubicBezTo>
                  <a:cubicBezTo>
                    <a:pt x="629079" y="86751"/>
                    <a:pt x="629260" y="87112"/>
                    <a:pt x="629621" y="87473"/>
                  </a:cubicBezTo>
                  <a:cubicBezTo>
                    <a:pt x="630343" y="88736"/>
                    <a:pt x="631245" y="89999"/>
                    <a:pt x="631967" y="91443"/>
                  </a:cubicBezTo>
                  <a:cubicBezTo>
                    <a:pt x="632148" y="91985"/>
                    <a:pt x="632508" y="92345"/>
                    <a:pt x="632689" y="92887"/>
                  </a:cubicBezTo>
                  <a:cubicBezTo>
                    <a:pt x="633231" y="93970"/>
                    <a:pt x="633952" y="95233"/>
                    <a:pt x="634494" y="96496"/>
                  </a:cubicBezTo>
                  <a:cubicBezTo>
                    <a:pt x="634674" y="96857"/>
                    <a:pt x="634855" y="97218"/>
                    <a:pt x="635035" y="97579"/>
                  </a:cubicBezTo>
                  <a:cubicBezTo>
                    <a:pt x="635757" y="99023"/>
                    <a:pt x="636479" y="100647"/>
                    <a:pt x="637201" y="102271"/>
                  </a:cubicBezTo>
                  <a:cubicBezTo>
                    <a:pt x="637381" y="102633"/>
                    <a:pt x="637562" y="103174"/>
                    <a:pt x="637743" y="103535"/>
                  </a:cubicBezTo>
                  <a:cubicBezTo>
                    <a:pt x="638284" y="104798"/>
                    <a:pt x="638825" y="106061"/>
                    <a:pt x="639186" y="107325"/>
                  </a:cubicBezTo>
                  <a:cubicBezTo>
                    <a:pt x="639367" y="107686"/>
                    <a:pt x="639547" y="108227"/>
                    <a:pt x="639727" y="108588"/>
                  </a:cubicBezTo>
                  <a:cubicBezTo>
                    <a:pt x="640269" y="110212"/>
                    <a:pt x="640810" y="111837"/>
                    <a:pt x="641352" y="113641"/>
                  </a:cubicBezTo>
                  <a:cubicBezTo>
                    <a:pt x="641532" y="114002"/>
                    <a:pt x="641532" y="114363"/>
                    <a:pt x="641712" y="114544"/>
                  </a:cubicBezTo>
                  <a:cubicBezTo>
                    <a:pt x="642074" y="115987"/>
                    <a:pt x="642615" y="117431"/>
                    <a:pt x="642976" y="118875"/>
                  </a:cubicBezTo>
                  <a:cubicBezTo>
                    <a:pt x="643157" y="119416"/>
                    <a:pt x="643157" y="119778"/>
                    <a:pt x="643337" y="120319"/>
                  </a:cubicBezTo>
                  <a:cubicBezTo>
                    <a:pt x="643698" y="122124"/>
                    <a:pt x="644239" y="123928"/>
                    <a:pt x="644600" y="125733"/>
                  </a:cubicBezTo>
                  <a:cubicBezTo>
                    <a:pt x="650917" y="154609"/>
                    <a:pt x="650736" y="182943"/>
                    <a:pt x="643337" y="211819"/>
                  </a:cubicBezTo>
                  <a:cubicBezTo>
                    <a:pt x="631065" y="259645"/>
                    <a:pt x="609769" y="303680"/>
                    <a:pt x="583059" y="344467"/>
                  </a:cubicBezTo>
                  <a:cubicBezTo>
                    <a:pt x="561041" y="378216"/>
                    <a:pt x="556890" y="398609"/>
                    <a:pt x="560861" y="436870"/>
                  </a:cubicBezTo>
                  <a:cubicBezTo>
                    <a:pt x="562846" y="451668"/>
                    <a:pt x="572049" y="460512"/>
                    <a:pt x="571508" y="462497"/>
                  </a:cubicBezTo>
                  <a:cubicBezTo>
                    <a:pt x="563568" y="466467"/>
                    <a:pt x="541189" y="460873"/>
                    <a:pt x="533609" y="457083"/>
                  </a:cubicBezTo>
                  <a:cubicBezTo>
                    <a:pt x="502567" y="441923"/>
                    <a:pt x="469360" y="430012"/>
                    <a:pt x="443733" y="405828"/>
                  </a:cubicBezTo>
                  <a:cubicBezTo>
                    <a:pt x="414496" y="378577"/>
                    <a:pt x="388869" y="348618"/>
                    <a:pt x="367032" y="315591"/>
                  </a:cubicBezTo>
                  <a:close/>
                </a:path>
              </a:pathLst>
            </a:custGeom>
            <a:solidFill>
              <a:srgbClr val="000000"/>
            </a:solidFill>
            <a:ln w="1804" cap="flat">
              <a:noFill/>
              <a:prstDash val="solid"/>
              <a:miter/>
            </a:ln>
          </p:spPr>
          <p:txBody>
            <a:bodyPr rtlCol="0" anchor="ctr"/>
            <a:lstStyle/>
            <a:p>
              <a:endParaRPr lang="en-US"/>
            </a:p>
          </p:txBody>
        </p:sp>
        <p:sp>
          <p:nvSpPr>
            <p:cNvPr id="56" name="Freeform 1015">
              <a:extLst>
                <a:ext uri="{FF2B5EF4-FFF2-40B4-BE49-F238E27FC236}">
                  <a16:creationId xmlns:a16="http://schemas.microsoft.com/office/drawing/2014/main" id="{C57D36F3-3A1E-EF9E-B007-102BBAFC9EA2}"/>
                </a:ext>
              </a:extLst>
            </p:cNvPr>
            <p:cNvSpPr/>
            <p:nvPr/>
          </p:nvSpPr>
          <p:spPr>
            <a:xfrm>
              <a:off x="8321314" y="2891487"/>
              <a:ext cx="176482" cy="24551"/>
            </a:xfrm>
            <a:custGeom>
              <a:avLst/>
              <a:gdLst>
                <a:gd name="connsiteX0" fmla="*/ 168669 w 176482"/>
                <a:gd name="connsiteY0" fmla="*/ 9266 h 24551"/>
                <a:gd name="connsiteX1" fmla="*/ 110917 w 176482"/>
                <a:gd name="connsiteY1" fmla="*/ 1145 h 24551"/>
                <a:gd name="connsiteX2" fmla="*/ 15627 w 176482"/>
                <a:gd name="connsiteY2" fmla="*/ 3491 h 24551"/>
                <a:gd name="connsiteX3" fmla="*/ 106 w 176482"/>
                <a:gd name="connsiteY3" fmla="*/ 8905 h 24551"/>
                <a:gd name="connsiteX4" fmla="*/ 12739 w 176482"/>
                <a:gd name="connsiteY4" fmla="*/ 21358 h 24551"/>
                <a:gd name="connsiteX5" fmla="*/ 37825 w 176482"/>
                <a:gd name="connsiteY5" fmla="*/ 24246 h 24551"/>
                <a:gd name="connsiteX6" fmla="*/ 166864 w 176482"/>
                <a:gd name="connsiteY6" fmla="*/ 23343 h 24551"/>
                <a:gd name="connsiteX7" fmla="*/ 176068 w 176482"/>
                <a:gd name="connsiteY7" fmla="*/ 19012 h 24551"/>
                <a:gd name="connsiteX8" fmla="*/ 168669 w 176482"/>
                <a:gd name="connsiteY8" fmla="*/ 9266 h 24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482" h="24551">
                  <a:moveTo>
                    <a:pt x="168669" y="9266"/>
                  </a:moveTo>
                  <a:cubicBezTo>
                    <a:pt x="150260" y="784"/>
                    <a:pt x="130769" y="-1743"/>
                    <a:pt x="110917" y="1145"/>
                  </a:cubicBezTo>
                  <a:cubicBezTo>
                    <a:pt x="79153" y="5837"/>
                    <a:pt x="47571" y="5657"/>
                    <a:pt x="15627" y="3491"/>
                  </a:cubicBezTo>
                  <a:cubicBezTo>
                    <a:pt x="9491" y="2950"/>
                    <a:pt x="1550" y="-1382"/>
                    <a:pt x="106" y="8905"/>
                  </a:cubicBezTo>
                  <a:cubicBezTo>
                    <a:pt x="-977" y="17207"/>
                    <a:pt x="6423" y="19914"/>
                    <a:pt x="12739" y="21358"/>
                  </a:cubicBezTo>
                  <a:cubicBezTo>
                    <a:pt x="20861" y="23163"/>
                    <a:pt x="29343" y="23885"/>
                    <a:pt x="37825" y="24246"/>
                  </a:cubicBezTo>
                  <a:cubicBezTo>
                    <a:pt x="80778" y="26411"/>
                    <a:pt x="123731" y="16124"/>
                    <a:pt x="166864" y="23343"/>
                  </a:cubicBezTo>
                  <a:cubicBezTo>
                    <a:pt x="170473" y="23885"/>
                    <a:pt x="174805" y="23343"/>
                    <a:pt x="176068" y="19012"/>
                  </a:cubicBezTo>
                  <a:cubicBezTo>
                    <a:pt x="178053" y="12695"/>
                    <a:pt x="172459" y="11071"/>
                    <a:pt x="168669" y="9266"/>
                  </a:cubicBezTo>
                  <a:close/>
                </a:path>
              </a:pathLst>
            </a:custGeom>
            <a:solidFill>
              <a:srgbClr val="000000"/>
            </a:solidFill>
            <a:ln w="1804" cap="flat">
              <a:noFill/>
              <a:prstDash val="solid"/>
              <a:miter/>
            </a:ln>
          </p:spPr>
          <p:txBody>
            <a:bodyPr rtlCol="0" anchor="ctr"/>
            <a:lstStyle/>
            <a:p>
              <a:endParaRPr lang="en-US"/>
            </a:p>
          </p:txBody>
        </p:sp>
        <p:sp>
          <p:nvSpPr>
            <p:cNvPr id="57" name="Freeform 1016">
              <a:extLst>
                <a:ext uri="{FF2B5EF4-FFF2-40B4-BE49-F238E27FC236}">
                  <a16:creationId xmlns:a16="http://schemas.microsoft.com/office/drawing/2014/main" id="{F8583B9B-1C2E-D837-47DC-3B5DD965C127}"/>
                </a:ext>
              </a:extLst>
            </p:cNvPr>
            <p:cNvSpPr/>
            <p:nvPr/>
          </p:nvSpPr>
          <p:spPr>
            <a:xfrm>
              <a:off x="8797922" y="2884362"/>
              <a:ext cx="169773" cy="23703"/>
            </a:xfrm>
            <a:custGeom>
              <a:avLst/>
              <a:gdLst>
                <a:gd name="connsiteX0" fmla="*/ 161291 w 169773"/>
                <a:gd name="connsiteY0" fmla="*/ 8812 h 23703"/>
                <a:gd name="connsiteX1" fmla="*/ 111300 w 169773"/>
                <a:gd name="connsiteY1" fmla="*/ 4300 h 23703"/>
                <a:gd name="connsiteX2" fmla="*/ 13303 w 169773"/>
                <a:gd name="connsiteY2" fmla="*/ 149 h 23703"/>
                <a:gd name="connsiteX3" fmla="*/ 128 w 169773"/>
                <a:gd name="connsiteY3" fmla="*/ 7729 h 23703"/>
                <a:gd name="connsiteX4" fmla="*/ 10777 w 169773"/>
                <a:gd name="connsiteY4" fmla="*/ 18196 h 23703"/>
                <a:gd name="connsiteX5" fmla="*/ 52827 w 169773"/>
                <a:gd name="connsiteY5" fmla="*/ 20362 h 23703"/>
                <a:gd name="connsiteX6" fmla="*/ 169774 w 169773"/>
                <a:gd name="connsiteY6" fmla="*/ 18196 h 23703"/>
                <a:gd name="connsiteX7" fmla="*/ 161291 w 169773"/>
                <a:gd name="connsiteY7" fmla="*/ 8812 h 23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773" h="23703">
                  <a:moveTo>
                    <a:pt x="161291" y="8812"/>
                  </a:moveTo>
                  <a:cubicBezTo>
                    <a:pt x="145049" y="2675"/>
                    <a:pt x="127904" y="5563"/>
                    <a:pt x="111300" y="4300"/>
                  </a:cubicBezTo>
                  <a:cubicBezTo>
                    <a:pt x="78634" y="1773"/>
                    <a:pt x="45788" y="4841"/>
                    <a:pt x="13303" y="149"/>
                  </a:cubicBezTo>
                  <a:cubicBezTo>
                    <a:pt x="7708" y="-573"/>
                    <a:pt x="1211" y="1232"/>
                    <a:pt x="128" y="7729"/>
                  </a:cubicBezTo>
                  <a:cubicBezTo>
                    <a:pt x="-954" y="14587"/>
                    <a:pt x="5001" y="17655"/>
                    <a:pt x="10777" y="18196"/>
                  </a:cubicBezTo>
                  <a:cubicBezTo>
                    <a:pt x="24673" y="19460"/>
                    <a:pt x="38750" y="20542"/>
                    <a:pt x="52827" y="20362"/>
                  </a:cubicBezTo>
                  <a:cubicBezTo>
                    <a:pt x="91809" y="20001"/>
                    <a:pt x="130792" y="29386"/>
                    <a:pt x="169774" y="18196"/>
                  </a:cubicBezTo>
                  <a:cubicBezTo>
                    <a:pt x="168510" y="11158"/>
                    <a:pt x="164720" y="10075"/>
                    <a:pt x="161291" y="8812"/>
                  </a:cubicBezTo>
                  <a:close/>
                </a:path>
              </a:pathLst>
            </a:custGeom>
            <a:solidFill>
              <a:srgbClr val="000000"/>
            </a:solidFill>
            <a:ln w="1804" cap="flat">
              <a:noFill/>
              <a:prstDash val="solid"/>
              <a:miter/>
            </a:ln>
          </p:spPr>
          <p:txBody>
            <a:bodyPr rtlCol="0" anchor="ctr"/>
            <a:lstStyle/>
            <a:p>
              <a:endParaRPr lang="en-US"/>
            </a:p>
          </p:txBody>
        </p:sp>
        <p:sp>
          <p:nvSpPr>
            <p:cNvPr id="58" name="Freeform 1017">
              <a:extLst>
                <a:ext uri="{FF2B5EF4-FFF2-40B4-BE49-F238E27FC236}">
                  <a16:creationId xmlns:a16="http://schemas.microsoft.com/office/drawing/2014/main" id="{39928573-C7D0-6F9C-F8D1-1074083E21BF}"/>
                </a:ext>
              </a:extLst>
            </p:cNvPr>
            <p:cNvSpPr/>
            <p:nvPr/>
          </p:nvSpPr>
          <p:spPr>
            <a:xfrm>
              <a:off x="9599514" y="2892991"/>
              <a:ext cx="178148" cy="17379"/>
            </a:xfrm>
            <a:custGeom>
              <a:avLst/>
              <a:gdLst>
                <a:gd name="connsiteX0" fmla="*/ 165335 w 178148"/>
                <a:gd name="connsiteY0" fmla="*/ 183 h 17379"/>
                <a:gd name="connsiteX1" fmla="*/ 154146 w 178148"/>
                <a:gd name="connsiteY1" fmla="*/ 1085 h 17379"/>
                <a:gd name="connsiteX2" fmla="*/ 70045 w 178148"/>
                <a:gd name="connsiteY2" fmla="*/ 2168 h 17379"/>
                <a:gd name="connsiteX3" fmla="*/ 16805 w 178148"/>
                <a:gd name="connsiteY3" fmla="*/ 724 h 17379"/>
                <a:gd name="connsiteX4" fmla="*/ 21 w 178148"/>
                <a:gd name="connsiteY4" fmla="*/ 10831 h 17379"/>
                <a:gd name="connsiteX5" fmla="*/ 16083 w 178148"/>
                <a:gd name="connsiteY5" fmla="*/ 16967 h 17379"/>
                <a:gd name="connsiteX6" fmla="*/ 83580 w 178148"/>
                <a:gd name="connsiteY6" fmla="*/ 17147 h 17379"/>
                <a:gd name="connsiteX7" fmla="*/ 83580 w 178148"/>
                <a:gd name="connsiteY7" fmla="*/ 16786 h 17379"/>
                <a:gd name="connsiteX8" fmla="*/ 142775 w 178148"/>
                <a:gd name="connsiteY8" fmla="*/ 16786 h 17379"/>
                <a:gd name="connsiteX9" fmla="*/ 165335 w 178148"/>
                <a:gd name="connsiteY9" fmla="*/ 15884 h 17379"/>
                <a:gd name="connsiteX10" fmla="*/ 178148 w 178148"/>
                <a:gd name="connsiteY10" fmla="*/ 7582 h 17379"/>
                <a:gd name="connsiteX11" fmla="*/ 165335 w 178148"/>
                <a:gd name="connsiteY11" fmla="*/ 183 h 1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148" h="17379">
                  <a:moveTo>
                    <a:pt x="165335" y="183"/>
                  </a:moveTo>
                  <a:cubicBezTo>
                    <a:pt x="161544" y="363"/>
                    <a:pt x="157935" y="1085"/>
                    <a:pt x="154146" y="1085"/>
                  </a:cubicBezTo>
                  <a:cubicBezTo>
                    <a:pt x="126172" y="1085"/>
                    <a:pt x="98199" y="4153"/>
                    <a:pt x="70045" y="2168"/>
                  </a:cubicBezTo>
                  <a:cubicBezTo>
                    <a:pt x="52539" y="904"/>
                    <a:pt x="34491" y="-1081"/>
                    <a:pt x="16805" y="724"/>
                  </a:cubicBezTo>
                  <a:cubicBezTo>
                    <a:pt x="9767" y="1446"/>
                    <a:pt x="-521" y="544"/>
                    <a:pt x="21" y="10831"/>
                  </a:cubicBezTo>
                  <a:cubicBezTo>
                    <a:pt x="562" y="20035"/>
                    <a:pt x="10127" y="16786"/>
                    <a:pt x="16083" y="16967"/>
                  </a:cubicBezTo>
                  <a:cubicBezTo>
                    <a:pt x="38643" y="17508"/>
                    <a:pt x="61202" y="17147"/>
                    <a:pt x="83580" y="17147"/>
                  </a:cubicBezTo>
                  <a:cubicBezTo>
                    <a:pt x="83580" y="16967"/>
                    <a:pt x="83580" y="16967"/>
                    <a:pt x="83580" y="16786"/>
                  </a:cubicBezTo>
                  <a:cubicBezTo>
                    <a:pt x="103252" y="16786"/>
                    <a:pt x="123104" y="16786"/>
                    <a:pt x="142775" y="16786"/>
                  </a:cubicBezTo>
                  <a:cubicBezTo>
                    <a:pt x="150356" y="16786"/>
                    <a:pt x="157755" y="16425"/>
                    <a:pt x="165335" y="15884"/>
                  </a:cubicBezTo>
                  <a:cubicBezTo>
                    <a:pt x="171110" y="15523"/>
                    <a:pt x="177968" y="14079"/>
                    <a:pt x="178148" y="7582"/>
                  </a:cubicBezTo>
                  <a:cubicBezTo>
                    <a:pt x="177968" y="544"/>
                    <a:pt x="171110" y="2"/>
                    <a:pt x="165335" y="183"/>
                  </a:cubicBezTo>
                  <a:close/>
                </a:path>
              </a:pathLst>
            </a:custGeom>
            <a:solidFill>
              <a:srgbClr val="000000"/>
            </a:solidFill>
            <a:ln w="1804" cap="flat">
              <a:noFill/>
              <a:prstDash val="solid"/>
              <a:miter/>
            </a:ln>
          </p:spPr>
          <p:txBody>
            <a:bodyPr rtlCol="0" anchor="ctr"/>
            <a:lstStyle/>
            <a:p>
              <a:endParaRPr lang="en-US"/>
            </a:p>
          </p:txBody>
        </p:sp>
        <p:sp>
          <p:nvSpPr>
            <p:cNvPr id="59" name="Freeform 1018">
              <a:extLst>
                <a:ext uri="{FF2B5EF4-FFF2-40B4-BE49-F238E27FC236}">
                  <a16:creationId xmlns:a16="http://schemas.microsoft.com/office/drawing/2014/main" id="{BD7751E7-B48F-FB7B-76C1-A68E245ED505}"/>
                </a:ext>
              </a:extLst>
            </p:cNvPr>
            <p:cNvSpPr/>
            <p:nvPr/>
          </p:nvSpPr>
          <p:spPr>
            <a:xfrm>
              <a:off x="9445636" y="1812690"/>
              <a:ext cx="63642" cy="157181"/>
            </a:xfrm>
            <a:custGeom>
              <a:avLst/>
              <a:gdLst>
                <a:gd name="connsiteX0" fmla="*/ 41825 w 63642"/>
                <a:gd name="connsiteY0" fmla="*/ 157179 h 157181"/>
                <a:gd name="connsiteX1" fmla="*/ 60775 w 63642"/>
                <a:gd name="connsiteY1" fmla="*/ 83185 h 157181"/>
                <a:gd name="connsiteX2" fmla="*/ 11324 w 63642"/>
                <a:gd name="connsiteY2" fmla="*/ 528 h 157181"/>
                <a:gd name="connsiteX3" fmla="*/ 3745 w 63642"/>
                <a:gd name="connsiteY3" fmla="*/ 1431 h 157181"/>
                <a:gd name="connsiteX4" fmla="*/ 857 w 63642"/>
                <a:gd name="connsiteY4" fmla="*/ 11176 h 157181"/>
                <a:gd name="connsiteX5" fmla="*/ 13671 w 63642"/>
                <a:gd name="connsiteY5" fmla="*/ 29404 h 157181"/>
                <a:gd name="connsiteX6" fmla="*/ 44171 w 63642"/>
                <a:gd name="connsiteY6" fmla="*/ 142742 h 157181"/>
                <a:gd name="connsiteX7" fmla="*/ 41825 w 63642"/>
                <a:gd name="connsiteY7" fmla="*/ 157179 h 15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42" h="157181">
                  <a:moveTo>
                    <a:pt x="41825" y="157179"/>
                  </a:moveTo>
                  <a:cubicBezTo>
                    <a:pt x="67091" y="137688"/>
                    <a:pt x="65647" y="108812"/>
                    <a:pt x="60775" y="83185"/>
                  </a:cubicBezTo>
                  <a:cubicBezTo>
                    <a:pt x="54638" y="50880"/>
                    <a:pt x="35509" y="23448"/>
                    <a:pt x="11324" y="528"/>
                  </a:cubicBezTo>
                  <a:cubicBezTo>
                    <a:pt x="10062" y="-555"/>
                    <a:pt x="5910" y="167"/>
                    <a:pt x="3745" y="1431"/>
                  </a:cubicBezTo>
                  <a:cubicBezTo>
                    <a:pt x="136" y="3596"/>
                    <a:pt x="-947" y="8108"/>
                    <a:pt x="857" y="11176"/>
                  </a:cubicBezTo>
                  <a:cubicBezTo>
                    <a:pt x="4467" y="17673"/>
                    <a:pt x="8798" y="23809"/>
                    <a:pt x="13671" y="29404"/>
                  </a:cubicBezTo>
                  <a:cubicBezTo>
                    <a:pt x="42907" y="62070"/>
                    <a:pt x="55902" y="98886"/>
                    <a:pt x="44171" y="142742"/>
                  </a:cubicBezTo>
                  <a:cubicBezTo>
                    <a:pt x="42728" y="147434"/>
                    <a:pt x="41464" y="157360"/>
                    <a:pt x="41825" y="157179"/>
                  </a:cubicBezTo>
                  <a:close/>
                </a:path>
              </a:pathLst>
            </a:custGeom>
            <a:solidFill>
              <a:srgbClr val="000000"/>
            </a:solidFill>
            <a:ln w="1804" cap="flat">
              <a:noFill/>
              <a:prstDash val="solid"/>
              <a:miter/>
            </a:ln>
          </p:spPr>
          <p:txBody>
            <a:bodyPr rtlCol="0" anchor="ctr"/>
            <a:lstStyle/>
            <a:p>
              <a:endParaRPr lang="en-US"/>
            </a:p>
          </p:txBody>
        </p:sp>
        <p:sp>
          <p:nvSpPr>
            <p:cNvPr id="60" name="Freeform 1019">
              <a:extLst>
                <a:ext uri="{FF2B5EF4-FFF2-40B4-BE49-F238E27FC236}">
                  <a16:creationId xmlns:a16="http://schemas.microsoft.com/office/drawing/2014/main" id="{B281FE91-BC9B-ED13-A03D-7FCBA994CEFE}"/>
                </a:ext>
              </a:extLst>
            </p:cNvPr>
            <p:cNvSpPr/>
            <p:nvPr/>
          </p:nvSpPr>
          <p:spPr>
            <a:xfrm>
              <a:off x="8413314" y="2403020"/>
              <a:ext cx="41658" cy="158001"/>
            </a:xfrm>
            <a:custGeom>
              <a:avLst/>
              <a:gdLst>
                <a:gd name="connsiteX0" fmla="*/ 39310 w 41658"/>
                <a:gd name="connsiteY0" fmla="*/ 11898 h 158001"/>
                <a:gd name="connsiteX1" fmla="*/ 39491 w 41658"/>
                <a:gd name="connsiteY1" fmla="*/ 1972 h 158001"/>
                <a:gd name="connsiteX2" fmla="*/ 28301 w 41658"/>
                <a:gd name="connsiteY2" fmla="*/ 5040 h 158001"/>
                <a:gd name="connsiteX3" fmla="*/ 13863 w 41658"/>
                <a:gd name="connsiteY3" fmla="*/ 149960 h 158001"/>
                <a:gd name="connsiteX4" fmla="*/ 23609 w 41658"/>
                <a:gd name="connsiteY4" fmla="*/ 157540 h 158001"/>
                <a:gd name="connsiteX5" fmla="*/ 25233 w 41658"/>
                <a:gd name="connsiteY5" fmla="*/ 145809 h 158001"/>
                <a:gd name="connsiteX6" fmla="*/ 19278 w 41658"/>
                <a:gd name="connsiteY6" fmla="*/ 66581 h 158001"/>
                <a:gd name="connsiteX7" fmla="*/ 39310 w 41658"/>
                <a:gd name="connsiteY7" fmla="*/ 11898 h 1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658" h="158001">
                  <a:moveTo>
                    <a:pt x="39310" y="11898"/>
                  </a:moveTo>
                  <a:cubicBezTo>
                    <a:pt x="41837" y="8830"/>
                    <a:pt x="42920" y="4859"/>
                    <a:pt x="39491" y="1972"/>
                  </a:cubicBezTo>
                  <a:cubicBezTo>
                    <a:pt x="34618" y="-2179"/>
                    <a:pt x="31008" y="889"/>
                    <a:pt x="28301" y="5040"/>
                  </a:cubicBezTo>
                  <a:cubicBezTo>
                    <a:pt x="-19163" y="79034"/>
                    <a:pt x="5562" y="134079"/>
                    <a:pt x="13863" y="149960"/>
                  </a:cubicBezTo>
                  <a:cubicBezTo>
                    <a:pt x="15849" y="153750"/>
                    <a:pt x="17654" y="159706"/>
                    <a:pt x="23609" y="157540"/>
                  </a:cubicBezTo>
                  <a:cubicBezTo>
                    <a:pt x="29565" y="155194"/>
                    <a:pt x="27038" y="150141"/>
                    <a:pt x="25233" y="145809"/>
                  </a:cubicBezTo>
                  <a:cubicBezTo>
                    <a:pt x="14586" y="120002"/>
                    <a:pt x="10615" y="93472"/>
                    <a:pt x="19278" y="66581"/>
                  </a:cubicBezTo>
                  <a:cubicBezTo>
                    <a:pt x="25414" y="48173"/>
                    <a:pt x="26497" y="27960"/>
                    <a:pt x="39310" y="11898"/>
                  </a:cubicBezTo>
                  <a:close/>
                </a:path>
              </a:pathLst>
            </a:custGeom>
            <a:solidFill>
              <a:srgbClr val="000000"/>
            </a:solidFill>
            <a:ln w="1804" cap="flat">
              <a:noFill/>
              <a:prstDash val="solid"/>
              <a:miter/>
            </a:ln>
          </p:spPr>
          <p:txBody>
            <a:bodyPr rtlCol="0" anchor="ctr"/>
            <a:lstStyle/>
            <a:p>
              <a:endParaRPr lang="en-US"/>
            </a:p>
          </p:txBody>
        </p:sp>
        <p:sp>
          <p:nvSpPr>
            <p:cNvPr id="61" name="Freeform 1020">
              <a:extLst>
                <a:ext uri="{FF2B5EF4-FFF2-40B4-BE49-F238E27FC236}">
                  <a16:creationId xmlns:a16="http://schemas.microsoft.com/office/drawing/2014/main" id="{26E64D2D-8E5A-8D0E-78D8-DCEDBC096159}"/>
                </a:ext>
              </a:extLst>
            </p:cNvPr>
            <p:cNvSpPr/>
            <p:nvPr/>
          </p:nvSpPr>
          <p:spPr>
            <a:xfrm>
              <a:off x="9637164" y="2346379"/>
              <a:ext cx="56958" cy="162926"/>
            </a:xfrm>
            <a:custGeom>
              <a:avLst/>
              <a:gdLst>
                <a:gd name="connsiteX0" fmla="*/ 41418 w 56958"/>
                <a:gd name="connsiteY0" fmla="*/ 121417 h 162926"/>
                <a:gd name="connsiteX1" fmla="*/ 46832 w 56958"/>
                <a:gd name="connsiteY1" fmla="*/ 162926 h 162926"/>
                <a:gd name="connsiteX2" fmla="*/ 56036 w 56958"/>
                <a:gd name="connsiteY2" fmla="*/ 116906 h 162926"/>
                <a:gd name="connsiteX3" fmla="*/ 13986 w 56958"/>
                <a:gd name="connsiteY3" fmla="*/ 5012 h 162926"/>
                <a:gd name="connsiteX4" fmla="*/ 4962 w 56958"/>
                <a:gd name="connsiteY4" fmla="*/ 680 h 162926"/>
                <a:gd name="connsiteX5" fmla="*/ 811 w 56958"/>
                <a:gd name="connsiteY5" fmla="*/ 12411 h 162926"/>
                <a:gd name="connsiteX6" fmla="*/ 7128 w 56958"/>
                <a:gd name="connsiteY6" fmla="*/ 24864 h 162926"/>
                <a:gd name="connsiteX7" fmla="*/ 41418 w 56958"/>
                <a:gd name="connsiteY7" fmla="*/ 121417 h 16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58" h="162926">
                  <a:moveTo>
                    <a:pt x="41418" y="121417"/>
                  </a:moveTo>
                  <a:cubicBezTo>
                    <a:pt x="42681" y="134051"/>
                    <a:pt x="44666" y="146684"/>
                    <a:pt x="46832" y="162926"/>
                  </a:cubicBezTo>
                  <a:cubicBezTo>
                    <a:pt x="56577" y="146323"/>
                    <a:pt x="58382" y="131524"/>
                    <a:pt x="56036" y="116906"/>
                  </a:cubicBezTo>
                  <a:cubicBezTo>
                    <a:pt x="49720" y="76840"/>
                    <a:pt x="34921" y="39663"/>
                    <a:pt x="13986" y="5012"/>
                  </a:cubicBezTo>
                  <a:cubicBezTo>
                    <a:pt x="12181" y="1944"/>
                    <a:pt x="9654" y="-1485"/>
                    <a:pt x="4962" y="680"/>
                  </a:cubicBezTo>
                  <a:cubicBezTo>
                    <a:pt x="-272" y="3027"/>
                    <a:pt x="-813" y="7719"/>
                    <a:pt x="811" y="12411"/>
                  </a:cubicBezTo>
                  <a:cubicBezTo>
                    <a:pt x="2435" y="16743"/>
                    <a:pt x="4781" y="20893"/>
                    <a:pt x="7128" y="24864"/>
                  </a:cubicBezTo>
                  <a:cubicBezTo>
                    <a:pt x="25536" y="54642"/>
                    <a:pt x="38169" y="86405"/>
                    <a:pt x="41418" y="121417"/>
                  </a:cubicBezTo>
                  <a:close/>
                </a:path>
              </a:pathLst>
            </a:custGeom>
            <a:solidFill>
              <a:srgbClr val="000000"/>
            </a:solidFill>
            <a:ln w="1804" cap="flat">
              <a:noFill/>
              <a:prstDash val="solid"/>
              <a:miter/>
            </a:ln>
          </p:spPr>
          <p:txBody>
            <a:bodyPr rtlCol="0" anchor="ctr"/>
            <a:lstStyle/>
            <a:p>
              <a:endParaRPr lang="en-US"/>
            </a:p>
          </p:txBody>
        </p:sp>
        <p:sp>
          <p:nvSpPr>
            <p:cNvPr id="62" name="Freeform 1021">
              <a:extLst>
                <a:ext uri="{FF2B5EF4-FFF2-40B4-BE49-F238E27FC236}">
                  <a16:creationId xmlns:a16="http://schemas.microsoft.com/office/drawing/2014/main" id="{076A4EE5-5B44-75CA-9869-10DA08599752}"/>
                </a:ext>
              </a:extLst>
            </p:cNvPr>
            <p:cNvSpPr/>
            <p:nvPr/>
          </p:nvSpPr>
          <p:spPr>
            <a:xfrm>
              <a:off x="9169337" y="2891344"/>
              <a:ext cx="112563" cy="21598"/>
            </a:xfrm>
            <a:custGeom>
              <a:avLst/>
              <a:gdLst>
                <a:gd name="connsiteX0" fmla="*/ 129 w 112563"/>
                <a:gd name="connsiteY0" fmla="*/ 6161 h 21598"/>
                <a:gd name="connsiteX1" fmla="*/ 10416 w 112563"/>
                <a:gd name="connsiteY1" fmla="*/ 16989 h 21598"/>
                <a:gd name="connsiteX2" fmla="*/ 112563 w 112563"/>
                <a:gd name="connsiteY2" fmla="*/ 14282 h 21598"/>
                <a:gd name="connsiteX3" fmla="*/ 13123 w 112563"/>
                <a:gd name="connsiteY3" fmla="*/ 747 h 21598"/>
                <a:gd name="connsiteX4" fmla="*/ 129 w 112563"/>
                <a:gd name="connsiteY4" fmla="*/ 6161 h 21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563" h="21598">
                  <a:moveTo>
                    <a:pt x="129" y="6161"/>
                  </a:moveTo>
                  <a:cubicBezTo>
                    <a:pt x="-954" y="13199"/>
                    <a:pt x="5001" y="16629"/>
                    <a:pt x="10416" y="16989"/>
                  </a:cubicBezTo>
                  <a:cubicBezTo>
                    <a:pt x="42359" y="19516"/>
                    <a:pt x="74484" y="27276"/>
                    <a:pt x="112563" y="14282"/>
                  </a:cubicBezTo>
                  <a:cubicBezTo>
                    <a:pt x="75386" y="9229"/>
                    <a:pt x="44164" y="5078"/>
                    <a:pt x="13123" y="747"/>
                  </a:cubicBezTo>
                  <a:cubicBezTo>
                    <a:pt x="7528" y="25"/>
                    <a:pt x="1212" y="-1960"/>
                    <a:pt x="129" y="6161"/>
                  </a:cubicBezTo>
                  <a:close/>
                </a:path>
              </a:pathLst>
            </a:custGeom>
            <a:solidFill>
              <a:srgbClr val="000000"/>
            </a:solidFill>
            <a:ln w="1804" cap="flat">
              <a:noFill/>
              <a:prstDash val="solid"/>
              <a:miter/>
            </a:ln>
          </p:spPr>
          <p:txBody>
            <a:bodyPr rtlCol="0" anchor="ctr"/>
            <a:lstStyle/>
            <a:p>
              <a:endParaRPr lang="en-US"/>
            </a:p>
          </p:txBody>
        </p:sp>
      </p:grpSp>
      <p:grpSp>
        <p:nvGrpSpPr>
          <p:cNvPr id="63" name="Graphic 4">
            <a:extLst>
              <a:ext uri="{FF2B5EF4-FFF2-40B4-BE49-F238E27FC236}">
                <a16:creationId xmlns:a16="http://schemas.microsoft.com/office/drawing/2014/main" id="{C2439C59-50FE-A0AF-B476-B5518AE56C71}"/>
              </a:ext>
            </a:extLst>
          </p:cNvPr>
          <p:cNvGrpSpPr/>
          <p:nvPr/>
        </p:nvGrpSpPr>
        <p:grpSpPr>
          <a:xfrm>
            <a:off x="9327474" y="3759620"/>
            <a:ext cx="2170223" cy="1731165"/>
            <a:chOff x="6044525" y="5232888"/>
            <a:chExt cx="1573130" cy="1114820"/>
          </a:xfrm>
        </p:grpSpPr>
        <p:sp>
          <p:nvSpPr>
            <p:cNvPr id="7168" name="Freeform 13">
              <a:extLst>
                <a:ext uri="{FF2B5EF4-FFF2-40B4-BE49-F238E27FC236}">
                  <a16:creationId xmlns:a16="http://schemas.microsoft.com/office/drawing/2014/main" id="{39783B5E-A0C3-E770-1C28-8DB2806A9778}"/>
                </a:ext>
              </a:extLst>
            </p:cNvPr>
            <p:cNvSpPr/>
            <p:nvPr/>
          </p:nvSpPr>
          <p:spPr>
            <a:xfrm>
              <a:off x="6558914" y="5997862"/>
              <a:ext cx="2526" cy="5053"/>
            </a:xfrm>
            <a:custGeom>
              <a:avLst/>
              <a:gdLst>
                <a:gd name="connsiteX0" fmla="*/ 2526 w 2526"/>
                <a:gd name="connsiteY0" fmla="*/ 5053 h 5053"/>
                <a:gd name="connsiteX1" fmla="*/ 0 w 2526"/>
                <a:gd name="connsiteY1" fmla="*/ 0 h 5053"/>
                <a:gd name="connsiteX2" fmla="*/ 2526 w 2526"/>
                <a:gd name="connsiteY2" fmla="*/ 5053 h 5053"/>
              </a:gdLst>
              <a:ahLst/>
              <a:cxnLst>
                <a:cxn ang="0">
                  <a:pos x="connsiteX0" y="connsiteY0"/>
                </a:cxn>
                <a:cxn ang="0">
                  <a:pos x="connsiteX1" y="connsiteY1"/>
                </a:cxn>
                <a:cxn ang="0">
                  <a:pos x="connsiteX2" y="connsiteY2"/>
                </a:cxn>
              </a:cxnLst>
              <a:rect l="l" t="t" r="r" b="b"/>
              <a:pathLst>
                <a:path w="2526" h="5053">
                  <a:moveTo>
                    <a:pt x="2526" y="5053"/>
                  </a:moveTo>
                  <a:cubicBezTo>
                    <a:pt x="1624" y="3429"/>
                    <a:pt x="722" y="1805"/>
                    <a:pt x="0" y="0"/>
                  </a:cubicBezTo>
                  <a:cubicBezTo>
                    <a:pt x="722" y="1805"/>
                    <a:pt x="1624" y="3429"/>
                    <a:pt x="2526" y="5053"/>
                  </a:cubicBezTo>
                  <a:close/>
                </a:path>
              </a:pathLst>
            </a:custGeom>
            <a:solidFill>
              <a:srgbClr val="FFFFFF"/>
            </a:solidFill>
            <a:ln w="1804" cap="flat">
              <a:noFill/>
              <a:prstDash val="solid"/>
              <a:miter/>
            </a:ln>
          </p:spPr>
          <p:txBody>
            <a:bodyPr rtlCol="0" anchor="ctr"/>
            <a:lstStyle/>
            <a:p>
              <a:endParaRPr lang="en-US"/>
            </a:p>
          </p:txBody>
        </p:sp>
        <p:sp>
          <p:nvSpPr>
            <p:cNvPr id="7169" name="Freeform 14">
              <a:extLst>
                <a:ext uri="{FF2B5EF4-FFF2-40B4-BE49-F238E27FC236}">
                  <a16:creationId xmlns:a16="http://schemas.microsoft.com/office/drawing/2014/main" id="{78AA286E-B9D4-BFDD-4415-15ECA1262C16}"/>
                </a:ext>
              </a:extLst>
            </p:cNvPr>
            <p:cNvSpPr/>
            <p:nvPr/>
          </p:nvSpPr>
          <p:spPr>
            <a:xfrm>
              <a:off x="6563426" y="6006705"/>
              <a:ext cx="2526" cy="4692"/>
            </a:xfrm>
            <a:custGeom>
              <a:avLst/>
              <a:gdLst>
                <a:gd name="connsiteX0" fmla="*/ 2526 w 2526"/>
                <a:gd name="connsiteY0" fmla="*/ 4692 h 4692"/>
                <a:gd name="connsiteX1" fmla="*/ 0 w 2526"/>
                <a:gd name="connsiteY1" fmla="*/ 0 h 4692"/>
                <a:gd name="connsiteX2" fmla="*/ 2526 w 2526"/>
                <a:gd name="connsiteY2" fmla="*/ 4692 h 4692"/>
              </a:gdLst>
              <a:ahLst/>
              <a:cxnLst>
                <a:cxn ang="0">
                  <a:pos x="connsiteX0" y="connsiteY0"/>
                </a:cxn>
                <a:cxn ang="0">
                  <a:pos x="connsiteX1" y="connsiteY1"/>
                </a:cxn>
                <a:cxn ang="0">
                  <a:pos x="connsiteX2" y="connsiteY2"/>
                </a:cxn>
              </a:cxnLst>
              <a:rect l="l" t="t" r="r" b="b"/>
              <a:pathLst>
                <a:path w="2526" h="4692">
                  <a:moveTo>
                    <a:pt x="2526" y="4692"/>
                  </a:moveTo>
                  <a:cubicBezTo>
                    <a:pt x="1624" y="3068"/>
                    <a:pt x="902" y="1444"/>
                    <a:pt x="0" y="0"/>
                  </a:cubicBezTo>
                  <a:cubicBezTo>
                    <a:pt x="722" y="1624"/>
                    <a:pt x="1624" y="3068"/>
                    <a:pt x="2526" y="4692"/>
                  </a:cubicBezTo>
                  <a:close/>
                </a:path>
              </a:pathLst>
            </a:custGeom>
            <a:solidFill>
              <a:srgbClr val="FFFFFF"/>
            </a:solidFill>
            <a:ln w="1804" cap="flat">
              <a:noFill/>
              <a:prstDash val="solid"/>
              <a:miter/>
            </a:ln>
          </p:spPr>
          <p:txBody>
            <a:bodyPr rtlCol="0" anchor="ctr"/>
            <a:lstStyle/>
            <a:p>
              <a:endParaRPr lang="en-US"/>
            </a:p>
          </p:txBody>
        </p:sp>
        <p:sp>
          <p:nvSpPr>
            <p:cNvPr id="7171" name="Freeform 15">
              <a:extLst>
                <a:ext uri="{FF2B5EF4-FFF2-40B4-BE49-F238E27FC236}">
                  <a16:creationId xmlns:a16="http://schemas.microsoft.com/office/drawing/2014/main" id="{0B7C91B8-8A0A-A3B3-82BD-785BF3FE6205}"/>
                </a:ext>
              </a:extLst>
            </p:cNvPr>
            <p:cNvSpPr/>
            <p:nvPr/>
          </p:nvSpPr>
          <p:spPr>
            <a:xfrm>
              <a:off x="6568118" y="6015368"/>
              <a:ext cx="2526" cy="4511"/>
            </a:xfrm>
            <a:custGeom>
              <a:avLst/>
              <a:gdLst>
                <a:gd name="connsiteX0" fmla="*/ 2526 w 2526"/>
                <a:gd name="connsiteY0" fmla="*/ 4512 h 4511"/>
                <a:gd name="connsiteX1" fmla="*/ 0 w 2526"/>
                <a:gd name="connsiteY1" fmla="*/ 0 h 4511"/>
                <a:gd name="connsiteX2" fmla="*/ 2526 w 2526"/>
                <a:gd name="connsiteY2" fmla="*/ 4512 h 4511"/>
              </a:gdLst>
              <a:ahLst/>
              <a:cxnLst>
                <a:cxn ang="0">
                  <a:pos x="connsiteX0" y="connsiteY0"/>
                </a:cxn>
                <a:cxn ang="0">
                  <a:pos x="connsiteX1" y="connsiteY1"/>
                </a:cxn>
                <a:cxn ang="0">
                  <a:pos x="connsiteX2" y="connsiteY2"/>
                </a:cxn>
              </a:cxnLst>
              <a:rect l="l" t="t" r="r" b="b"/>
              <a:pathLst>
                <a:path w="2526" h="4511">
                  <a:moveTo>
                    <a:pt x="2526" y="4512"/>
                  </a:moveTo>
                  <a:cubicBezTo>
                    <a:pt x="1624" y="3068"/>
                    <a:pt x="902" y="1443"/>
                    <a:pt x="0" y="0"/>
                  </a:cubicBezTo>
                  <a:cubicBezTo>
                    <a:pt x="902" y="1624"/>
                    <a:pt x="1624" y="3068"/>
                    <a:pt x="2526" y="4512"/>
                  </a:cubicBezTo>
                  <a:close/>
                </a:path>
              </a:pathLst>
            </a:custGeom>
            <a:solidFill>
              <a:srgbClr val="FFFFFF"/>
            </a:solidFill>
            <a:ln w="1804" cap="flat">
              <a:noFill/>
              <a:prstDash val="solid"/>
              <a:miter/>
            </a:ln>
          </p:spPr>
          <p:txBody>
            <a:bodyPr rtlCol="0" anchor="ctr"/>
            <a:lstStyle/>
            <a:p>
              <a:endParaRPr lang="en-US"/>
            </a:p>
          </p:txBody>
        </p:sp>
        <p:sp>
          <p:nvSpPr>
            <p:cNvPr id="7172" name="Freeform 16">
              <a:extLst>
                <a:ext uri="{FF2B5EF4-FFF2-40B4-BE49-F238E27FC236}">
                  <a16:creationId xmlns:a16="http://schemas.microsoft.com/office/drawing/2014/main" id="{941FB575-1433-5EB8-E5C8-F777DA8E1D24}"/>
                </a:ext>
              </a:extLst>
            </p:cNvPr>
            <p:cNvSpPr/>
            <p:nvPr/>
          </p:nvSpPr>
          <p:spPr>
            <a:xfrm>
              <a:off x="6572991" y="6024392"/>
              <a:ext cx="2346" cy="3970"/>
            </a:xfrm>
            <a:custGeom>
              <a:avLst/>
              <a:gdLst>
                <a:gd name="connsiteX0" fmla="*/ 2346 w 2346"/>
                <a:gd name="connsiteY0" fmla="*/ 3970 h 3970"/>
                <a:gd name="connsiteX1" fmla="*/ 0 w 2346"/>
                <a:gd name="connsiteY1" fmla="*/ 0 h 3970"/>
                <a:gd name="connsiteX2" fmla="*/ 2346 w 2346"/>
                <a:gd name="connsiteY2" fmla="*/ 3970 h 3970"/>
              </a:gdLst>
              <a:ahLst/>
              <a:cxnLst>
                <a:cxn ang="0">
                  <a:pos x="connsiteX0" y="connsiteY0"/>
                </a:cxn>
                <a:cxn ang="0">
                  <a:pos x="connsiteX1" y="connsiteY1"/>
                </a:cxn>
                <a:cxn ang="0">
                  <a:pos x="connsiteX2" y="connsiteY2"/>
                </a:cxn>
              </a:cxnLst>
              <a:rect l="l" t="t" r="r" b="b"/>
              <a:pathLst>
                <a:path w="2346" h="3970">
                  <a:moveTo>
                    <a:pt x="2346" y="3970"/>
                  </a:moveTo>
                  <a:cubicBezTo>
                    <a:pt x="1624" y="2707"/>
                    <a:pt x="902" y="1263"/>
                    <a:pt x="0" y="0"/>
                  </a:cubicBezTo>
                  <a:cubicBezTo>
                    <a:pt x="902" y="1443"/>
                    <a:pt x="1624" y="2707"/>
                    <a:pt x="2346" y="3970"/>
                  </a:cubicBezTo>
                  <a:close/>
                </a:path>
              </a:pathLst>
            </a:custGeom>
            <a:solidFill>
              <a:srgbClr val="FFFFFF"/>
            </a:solidFill>
            <a:ln w="1804" cap="flat">
              <a:noFill/>
              <a:prstDash val="solid"/>
              <a:miter/>
            </a:ln>
          </p:spPr>
          <p:txBody>
            <a:bodyPr rtlCol="0" anchor="ctr"/>
            <a:lstStyle/>
            <a:p>
              <a:endParaRPr lang="en-US"/>
            </a:p>
          </p:txBody>
        </p:sp>
        <p:sp>
          <p:nvSpPr>
            <p:cNvPr id="7173" name="Freeform 17">
              <a:extLst>
                <a:ext uri="{FF2B5EF4-FFF2-40B4-BE49-F238E27FC236}">
                  <a16:creationId xmlns:a16="http://schemas.microsoft.com/office/drawing/2014/main" id="{AD8ADF1A-CE5D-A207-0808-539BFEE7C014}"/>
                </a:ext>
              </a:extLst>
            </p:cNvPr>
            <p:cNvSpPr/>
            <p:nvPr/>
          </p:nvSpPr>
          <p:spPr>
            <a:xfrm>
              <a:off x="6607823" y="6078534"/>
              <a:ext cx="1984" cy="2707"/>
            </a:xfrm>
            <a:custGeom>
              <a:avLst/>
              <a:gdLst>
                <a:gd name="connsiteX0" fmla="*/ 1985 w 1984"/>
                <a:gd name="connsiteY0" fmla="*/ 2707 h 2707"/>
                <a:gd name="connsiteX1" fmla="*/ 0 w 1984"/>
                <a:gd name="connsiteY1" fmla="*/ 0 h 2707"/>
                <a:gd name="connsiteX2" fmla="*/ 1985 w 1984"/>
                <a:gd name="connsiteY2" fmla="*/ 2707 h 2707"/>
              </a:gdLst>
              <a:ahLst/>
              <a:cxnLst>
                <a:cxn ang="0">
                  <a:pos x="connsiteX0" y="connsiteY0"/>
                </a:cxn>
                <a:cxn ang="0">
                  <a:pos x="connsiteX1" y="connsiteY1"/>
                </a:cxn>
                <a:cxn ang="0">
                  <a:pos x="connsiteX2" y="connsiteY2"/>
                </a:cxn>
              </a:cxnLst>
              <a:rect l="l" t="t" r="r" b="b"/>
              <a:pathLst>
                <a:path w="1984" h="2707">
                  <a:moveTo>
                    <a:pt x="1985" y="2707"/>
                  </a:moveTo>
                  <a:cubicBezTo>
                    <a:pt x="1263" y="1805"/>
                    <a:pt x="722" y="902"/>
                    <a:pt x="0" y="0"/>
                  </a:cubicBezTo>
                  <a:cubicBezTo>
                    <a:pt x="722" y="902"/>
                    <a:pt x="1263" y="1805"/>
                    <a:pt x="1985" y="2707"/>
                  </a:cubicBezTo>
                  <a:close/>
                </a:path>
              </a:pathLst>
            </a:custGeom>
            <a:solidFill>
              <a:srgbClr val="FFFFFF"/>
            </a:solidFill>
            <a:ln w="1804" cap="flat">
              <a:noFill/>
              <a:prstDash val="solid"/>
              <a:miter/>
            </a:ln>
          </p:spPr>
          <p:txBody>
            <a:bodyPr rtlCol="0" anchor="ctr"/>
            <a:lstStyle/>
            <a:p>
              <a:endParaRPr lang="en-US"/>
            </a:p>
          </p:txBody>
        </p:sp>
        <p:sp>
          <p:nvSpPr>
            <p:cNvPr id="7174" name="Freeform 18">
              <a:extLst>
                <a:ext uri="{FF2B5EF4-FFF2-40B4-BE49-F238E27FC236}">
                  <a16:creationId xmlns:a16="http://schemas.microsoft.com/office/drawing/2014/main" id="{6D65DE45-F73C-D4D7-A5AE-1AB95F10223D}"/>
                </a:ext>
              </a:extLst>
            </p:cNvPr>
            <p:cNvSpPr/>
            <p:nvPr/>
          </p:nvSpPr>
          <p:spPr>
            <a:xfrm>
              <a:off x="6554402" y="5989199"/>
              <a:ext cx="2707" cy="5233"/>
            </a:xfrm>
            <a:custGeom>
              <a:avLst/>
              <a:gdLst>
                <a:gd name="connsiteX0" fmla="*/ 2707 w 2707"/>
                <a:gd name="connsiteY0" fmla="*/ 5234 h 5233"/>
                <a:gd name="connsiteX1" fmla="*/ 0 w 2707"/>
                <a:gd name="connsiteY1" fmla="*/ 0 h 5233"/>
                <a:gd name="connsiteX2" fmla="*/ 2707 w 2707"/>
                <a:gd name="connsiteY2" fmla="*/ 5234 h 5233"/>
              </a:gdLst>
              <a:ahLst/>
              <a:cxnLst>
                <a:cxn ang="0">
                  <a:pos x="connsiteX0" y="connsiteY0"/>
                </a:cxn>
                <a:cxn ang="0">
                  <a:pos x="connsiteX1" y="connsiteY1"/>
                </a:cxn>
                <a:cxn ang="0">
                  <a:pos x="connsiteX2" y="connsiteY2"/>
                </a:cxn>
              </a:cxnLst>
              <a:rect l="l" t="t" r="r" b="b"/>
              <a:pathLst>
                <a:path w="2707" h="5233">
                  <a:moveTo>
                    <a:pt x="2707" y="5234"/>
                  </a:moveTo>
                  <a:cubicBezTo>
                    <a:pt x="1805" y="3429"/>
                    <a:pt x="902" y="1805"/>
                    <a:pt x="0" y="0"/>
                  </a:cubicBezTo>
                  <a:cubicBezTo>
                    <a:pt x="902" y="1624"/>
                    <a:pt x="1805" y="3429"/>
                    <a:pt x="2707" y="5234"/>
                  </a:cubicBezTo>
                  <a:close/>
                </a:path>
              </a:pathLst>
            </a:custGeom>
            <a:solidFill>
              <a:srgbClr val="FFFFFF"/>
            </a:solidFill>
            <a:ln w="1804" cap="flat">
              <a:noFill/>
              <a:prstDash val="solid"/>
              <a:miter/>
            </a:ln>
          </p:spPr>
          <p:txBody>
            <a:bodyPr rtlCol="0" anchor="ctr"/>
            <a:lstStyle/>
            <a:p>
              <a:endParaRPr lang="en-US"/>
            </a:p>
          </p:txBody>
        </p:sp>
        <p:sp>
          <p:nvSpPr>
            <p:cNvPr id="7175" name="Freeform 19">
              <a:extLst>
                <a:ext uri="{FF2B5EF4-FFF2-40B4-BE49-F238E27FC236}">
                  <a16:creationId xmlns:a16="http://schemas.microsoft.com/office/drawing/2014/main" id="{D406E16F-24EB-682F-6504-DBEFADA1C6C1}"/>
                </a:ext>
              </a:extLst>
            </p:cNvPr>
            <p:cNvSpPr/>
            <p:nvPr/>
          </p:nvSpPr>
          <p:spPr>
            <a:xfrm>
              <a:off x="6652219" y="5321808"/>
              <a:ext cx="1624" cy="180"/>
            </a:xfrm>
            <a:custGeom>
              <a:avLst/>
              <a:gdLst>
                <a:gd name="connsiteX0" fmla="*/ 0 w 1624"/>
                <a:gd name="connsiteY0" fmla="*/ 0 h 180"/>
                <a:gd name="connsiteX1" fmla="*/ 1625 w 1624"/>
                <a:gd name="connsiteY1" fmla="*/ 180 h 180"/>
                <a:gd name="connsiteX2" fmla="*/ 0 w 1624"/>
                <a:gd name="connsiteY2" fmla="*/ 0 h 180"/>
              </a:gdLst>
              <a:ahLst/>
              <a:cxnLst>
                <a:cxn ang="0">
                  <a:pos x="connsiteX0" y="connsiteY0"/>
                </a:cxn>
                <a:cxn ang="0">
                  <a:pos x="connsiteX1" y="connsiteY1"/>
                </a:cxn>
                <a:cxn ang="0">
                  <a:pos x="connsiteX2" y="connsiteY2"/>
                </a:cxn>
              </a:cxnLst>
              <a:rect l="l" t="t" r="r" b="b"/>
              <a:pathLst>
                <a:path w="1624" h="180">
                  <a:moveTo>
                    <a:pt x="0" y="0"/>
                  </a:moveTo>
                  <a:cubicBezTo>
                    <a:pt x="542" y="0"/>
                    <a:pt x="1083" y="0"/>
                    <a:pt x="1625" y="180"/>
                  </a:cubicBezTo>
                  <a:cubicBezTo>
                    <a:pt x="1083" y="0"/>
                    <a:pt x="542" y="0"/>
                    <a:pt x="0" y="0"/>
                  </a:cubicBezTo>
                  <a:close/>
                </a:path>
              </a:pathLst>
            </a:custGeom>
            <a:solidFill>
              <a:srgbClr val="FFFFFF"/>
            </a:solidFill>
            <a:ln w="1804" cap="flat">
              <a:noFill/>
              <a:prstDash val="solid"/>
              <a:miter/>
            </a:ln>
          </p:spPr>
          <p:txBody>
            <a:bodyPr rtlCol="0" anchor="ctr"/>
            <a:lstStyle/>
            <a:p>
              <a:endParaRPr lang="en-US"/>
            </a:p>
          </p:txBody>
        </p:sp>
        <p:sp>
          <p:nvSpPr>
            <p:cNvPr id="7176" name="Freeform 20">
              <a:extLst>
                <a:ext uri="{FF2B5EF4-FFF2-40B4-BE49-F238E27FC236}">
                  <a16:creationId xmlns:a16="http://schemas.microsoft.com/office/drawing/2014/main" id="{4FFBFA92-AAB0-336F-C9FE-AD58444B9E9F}"/>
                </a:ext>
              </a:extLst>
            </p:cNvPr>
            <p:cNvSpPr/>
            <p:nvPr/>
          </p:nvSpPr>
          <p:spPr>
            <a:xfrm>
              <a:off x="6590497" y="6053268"/>
              <a:ext cx="2346" cy="3609"/>
            </a:xfrm>
            <a:custGeom>
              <a:avLst/>
              <a:gdLst>
                <a:gd name="connsiteX0" fmla="*/ 2346 w 2346"/>
                <a:gd name="connsiteY0" fmla="*/ 3609 h 3609"/>
                <a:gd name="connsiteX1" fmla="*/ 0 w 2346"/>
                <a:gd name="connsiteY1" fmla="*/ 0 h 3609"/>
                <a:gd name="connsiteX2" fmla="*/ 2346 w 2346"/>
                <a:gd name="connsiteY2" fmla="*/ 3609 h 3609"/>
              </a:gdLst>
              <a:ahLst/>
              <a:cxnLst>
                <a:cxn ang="0">
                  <a:pos x="connsiteX0" y="connsiteY0"/>
                </a:cxn>
                <a:cxn ang="0">
                  <a:pos x="connsiteX1" y="connsiteY1"/>
                </a:cxn>
                <a:cxn ang="0">
                  <a:pos x="connsiteX2" y="connsiteY2"/>
                </a:cxn>
              </a:cxnLst>
              <a:rect l="l" t="t" r="r" b="b"/>
              <a:pathLst>
                <a:path w="2346" h="3609">
                  <a:moveTo>
                    <a:pt x="2346" y="3609"/>
                  </a:moveTo>
                  <a:cubicBezTo>
                    <a:pt x="1624" y="2346"/>
                    <a:pt x="722" y="1263"/>
                    <a:pt x="0" y="0"/>
                  </a:cubicBezTo>
                  <a:cubicBezTo>
                    <a:pt x="902" y="1263"/>
                    <a:pt x="1624" y="2346"/>
                    <a:pt x="2346" y="3609"/>
                  </a:cubicBezTo>
                  <a:close/>
                </a:path>
              </a:pathLst>
            </a:custGeom>
            <a:solidFill>
              <a:srgbClr val="FFFFFF"/>
            </a:solidFill>
            <a:ln w="1804" cap="flat">
              <a:noFill/>
              <a:prstDash val="solid"/>
              <a:miter/>
            </a:ln>
          </p:spPr>
          <p:txBody>
            <a:bodyPr rtlCol="0" anchor="ctr"/>
            <a:lstStyle/>
            <a:p>
              <a:endParaRPr lang="en-US"/>
            </a:p>
          </p:txBody>
        </p:sp>
        <p:sp>
          <p:nvSpPr>
            <p:cNvPr id="7177" name="Freeform 21">
              <a:extLst>
                <a:ext uri="{FF2B5EF4-FFF2-40B4-BE49-F238E27FC236}">
                  <a16:creationId xmlns:a16="http://schemas.microsoft.com/office/drawing/2014/main" id="{DE355D0A-9A31-62C5-2BD0-65C4FC7F6456}"/>
                </a:ext>
              </a:extLst>
            </p:cNvPr>
            <p:cNvSpPr/>
            <p:nvPr/>
          </p:nvSpPr>
          <p:spPr>
            <a:xfrm>
              <a:off x="6596092" y="6061569"/>
              <a:ext cx="2345" cy="3429"/>
            </a:xfrm>
            <a:custGeom>
              <a:avLst/>
              <a:gdLst>
                <a:gd name="connsiteX0" fmla="*/ 2346 w 2345"/>
                <a:gd name="connsiteY0" fmla="*/ 3429 h 3429"/>
                <a:gd name="connsiteX1" fmla="*/ 0 w 2345"/>
                <a:gd name="connsiteY1" fmla="*/ 0 h 3429"/>
                <a:gd name="connsiteX2" fmla="*/ 2346 w 2345"/>
                <a:gd name="connsiteY2" fmla="*/ 3429 h 3429"/>
              </a:gdLst>
              <a:ahLst/>
              <a:cxnLst>
                <a:cxn ang="0">
                  <a:pos x="connsiteX0" y="connsiteY0"/>
                </a:cxn>
                <a:cxn ang="0">
                  <a:pos x="connsiteX1" y="connsiteY1"/>
                </a:cxn>
                <a:cxn ang="0">
                  <a:pos x="connsiteX2" y="connsiteY2"/>
                </a:cxn>
              </a:cxnLst>
              <a:rect l="l" t="t" r="r" b="b"/>
              <a:pathLst>
                <a:path w="2345" h="3429">
                  <a:moveTo>
                    <a:pt x="2346" y="3429"/>
                  </a:moveTo>
                  <a:cubicBezTo>
                    <a:pt x="1624" y="2346"/>
                    <a:pt x="722" y="1083"/>
                    <a:pt x="0" y="0"/>
                  </a:cubicBezTo>
                  <a:cubicBezTo>
                    <a:pt x="722" y="1263"/>
                    <a:pt x="1624" y="2346"/>
                    <a:pt x="2346" y="3429"/>
                  </a:cubicBezTo>
                  <a:close/>
                </a:path>
              </a:pathLst>
            </a:custGeom>
            <a:solidFill>
              <a:srgbClr val="FFFFFF"/>
            </a:solidFill>
            <a:ln w="1804" cap="flat">
              <a:noFill/>
              <a:prstDash val="solid"/>
              <a:miter/>
            </a:ln>
          </p:spPr>
          <p:txBody>
            <a:bodyPr rtlCol="0" anchor="ctr"/>
            <a:lstStyle/>
            <a:p>
              <a:endParaRPr lang="en-US"/>
            </a:p>
          </p:txBody>
        </p:sp>
        <p:sp>
          <p:nvSpPr>
            <p:cNvPr id="7178" name="Freeform 22">
              <a:extLst>
                <a:ext uri="{FF2B5EF4-FFF2-40B4-BE49-F238E27FC236}">
                  <a16:creationId xmlns:a16="http://schemas.microsoft.com/office/drawing/2014/main" id="{1319F4B9-561B-4E32-00F7-926805B84A38}"/>
                </a:ext>
              </a:extLst>
            </p:cNvPr>
            <p:cNvSpPr/>
            <p:nvPr/>
          </p:nvSpPr>
          <p:spPr>
            <a:xfrm>
              <a:off x="6550071" y="5980356"/>
              <a:ext cx="2887" cy="5775"/>
            </a:xfrm>
            <a:custGeom>
              <a:avLst/>
              <a:gdLst>
                <a:gd name="connsiteX0" fmla="*/ 2887 w 2887"/>
                <a:gd name="connsiteY0" fmla="*/ 5775 h 5775"/>
                <a:gd name="connsiteX1" fmla="*/ 0 w 2887"/>
                <a:gd name="connsiteY1" fmla="*/ 0 h 5775"/>
                <a:gd name="connsiteX2" fmla="*/ 2887 w 2887"/>
                <a:gd name="connsiteY2" fmla="*/ 5775 h 5775"/>
              </a:gdLst>
              <a:ahLst/>
              <a:cxnLst>
                <a:cxn ang="0">
                  <a:pos x="connsiteX0" y="connsiteY0"/>
                </a:cxn>
                <a:cxn ang="0">
                  <a:pos x="connsiteX1" y="connsiteY1"/>
                </a:cxn>
                <a:cxn ang="0">
                  <a:pos x="connsiteX2" y="connsiteY2"/>
                </a:cxn>
              </a:cxnLst>
              <a:rect l="l" t="t" r="r" b="b"/>
              <a:pathLst>
                <a:path w="2887" h="5775">
                  <a:moveTo>
                    <a:pt x="2887" y="5775"/>
                  </a:moveTo>
                  <a:cubicBezTo>
                    <a:pt x="1985" y="3790"/>
                    <a:pt x="1083" y="1985"/>
                    <a:pt x="0" y="0"/>
                  </a:cubicBezTo>
                  <a:cubicBezTo>
                    <a:pt x="902" y="1985"/>
                    <a:pt x="1805" y="3790"/>
                    <a:pt x="2887" y="5775"/>
                  </a:cubicBezTo>
                  <a:close/>
                </a:path>
              </a:pathLst>
            </a:custGeom>
            <a:solidFill>
              <a:srgbClr val="FFFFFF"/>
            </a:solidFill>
            <a:ln w="1804" cap="flat">
              <a:noFill/>
              <a:prstDash val="solid"/>
              <a:miter/>
            </a:ln>
          </p:spPr>
          <p:txBody>
            <a:bodyPr rtlCol="0" anchor="ctr"/>
            <a:lstStyle/>
            <a:p>
              <a:endParaRPr lang="en-US"/>
            </a:p>
          </p:txBody>
        </p:sp>
        <p:sp>
          <p:nvSpPr>
            <p:cNvPr id="7179" name="Freeform 23">
              <a:extLst>
                <a:ext uri="{FF2B5EF4-FFF2-40B4-BE49-F238E27FC236}">
                  <a16:creationId xmlns:a16="http://schemas.microsoft.com/office/drawing/2014/main" id="{B0DAC34D-0FDA-02B1-BB72-9E3AA8C3C032}"/>
                </a:ext>
              </a:extLst>
            </p:cNvPr>
            <p:cNvSpPr/>
            <p:nvPr/>
          </p:nvSpPr>
          <p:spPr>
            <a:xfrm>
              <a:off x="6601867" y="6069871"/>
              <a:ext cx="2165" cy="3248"/>
            </a:xfrm>
            <a:custGeom>
              <a:avLst/>
              <a:gdLst>
                <a:gd name="connsiteX0" fmla="*/ 2166 w 2165"/>
                <a:gd name="connsiteY0" fmla="*/ 3249 h 3248"/>
                <a:gd name="connsiteX1" fmla="*/ 0 w 2165"/>
                <a:gd name="connsiteY1" fmla="*/ 0 h 3248"/>
                <a:gd name="connsiteX2" fmla="*/ 2166 w 2165"/>
                <a:gd name="connsiteY2" fmla="*/ 3249 h 3248"/>
              </a:gdLst>
              <a:ahLst/>
              <a:cxnLst>
                <a:cxn ang="0">
                  <a:pos x="connsiteX0" y="connsiteY0"/>
                </a:cxn>
                <a:cxn ang="0">
                  <a:pos x="connsiteX1" y="connsiteY1"/>
                </a:cxn>
                <a:cxn ang="0">
                  <a:pos x="connsiteX2" y="connsiteY2"/>
                </a:cxn>
              </a:cxnLst>
              <a:rect l="l" t="t" r="r" b="b"/>
              <a:pathLst>
                <a:path w="2165" h="3248">
                  <a:moveTo>
                    <a:pt x="2166" y="3249"/>
                  </a:moveTo>
                  <a:cubicBezTo>
                    <a:pt x="1444" y="2166"/>
                    <a:pt x="722" y="1083"/>
                    <a:pt x="0" y="0"/>
                  </a:cubicBezTo>
                  <a:cubicBezTo>
                    <a:pt x="722" y="1263"/>
                    <a:pt x="1444" y="2166"/>
                    <a:pt x="2166" y="3249"/>
                  </a:cubicBezTo>
                  <a:close/>
                </a:path>
              </a:pathLst>
            </a:custGeom>
            <a:solidFill>
              <a:srgbClr val="FFFFFF"/>
            </a:solidFill>
            <a:ln w="1804" cap="flat">
              <a:noFill/>
              <a:prstDash val="solid"/>
              <a:miter/>
            </a:ln>
          </p:spPr>
          <p:txBody>
            <a:bodyPr rtlCol="0" anchor="ctr"/>
            <a:lstStyle/>
            <a:p>
              <a:endParaRPr lang="en-US"/>
            </a:p>
          </p:txBody>
        </p:sp>
        <p:sp>
          <p:nvSpPr>
            <p:cNvPr id="7180" name="Freeform 24">
              <a:extLst>
                <a:ext uri="{FF2B5EF4-FFF2-40B4-BE49-F238E27FC236}">
                  <a16:creationId xmlns:a16="http://schemas.microsoft.com/office/drawing/2014/main" id="{36B0232B-6189-F9DD-3527-F2C61C1F7D4F}"/>
                </a:ext>
              </a:extLst>
            </p:cNvPr>
            <p:cNvSpPr/>
            <p:nvPr/>
          </p:nvSpPr>
          <p:spPr>
            <a:xfrm>
              <a:off x="6580210" y="6036483"/>
              <a:ext cx="1984" cy="3248"/>
            </a:xfrm>
            <a:custGeom>
              <a:avLst/>
              <a:gdLst>
                <a:gd name="connsiteX0" fmla="*/ 1985 w 1984"/>
                <a:gd name="connsiteY0" fmla="*/ 3249 h 3248"/>
                <a:gd name="connsiteX1" fmla="*/ 0 w 1984"/>
                <a:gd name="connsiteY1" fmla="*/ 0 h 3248"/>
                <a:gd name="connsiteX2" fmla="*/ 1985 w 1984"/>
                <a:gd name="connsiteY2" fmla="*/ 3249 h 3248"/>
              </a:gdLst>
              <a:ahLst/>
              <a:cxnLst>
                <a:cxn ang="0">
                  <a:pos x="connsiteX0" y="connsiteY0"/>
                </a:cxn>
                <a:cxn ang="0">
                  <a:pos x="connsiteX1" y="connsiteY1"/>
                </a:cxn>
                <a:cxn ang="0">
                  <a:pos x="connsiteX2" y="connsiteY2"/>
                </a:cxn>
              </a:cxnLst>
              <a:rect l="l" t="t" r="r" b="b"/>
              <a:pathLst>
                <a:path w="1984" h="3248">
                  <a:moveTo>
                    <a:pt x="1985" y="3249"/>
                  </a:moveTo>
                  <a:cubicBezTo>
                    <a:pt x="1263" y="2166"/>
                    <a:pt x="722" y="1083"/>
                    <a:pt x="0" y="0"/>
                  </a:cubicBezTo>
                  <a:cubicBezTo>
                    <a:pt x="542" y="1083"/>
                    <a:pt x="1263" y="2166"/>
                    <a:pt x="1985" y="3249"/>
                  </a:cubicBezTo>
                  <a:close/>
                </a:path>
              </a:pathLst>
            </a:custGeom>
            <a:solidFill>
              <a:srgbClr val="FFFFFF"/>
            </a:solidFill>
            <a:ln w="1804" cap="flat">
              <a:noFill/>
              <a:prstDash val="solid"/>
              <a:miter/>
            </a:ln>
          </p:spPr>
          <p:txBody>
            <a:bodyPr rtlCol="0" anchor="ctr"/>
            <a:lstStyle/>
            <a:p>
              <a:endParaRPr lang="en-US"/>
            </a:p>
          </p:txBody>
        </p:sp>
        <p:sp>
          <p:nvSpPr>
            <p:cNvPr id="7181" name="Freeform 25">
              <a:extLst>
                <a:ext uri="{FF2B5EF4-FFF2-40B4-BE49-F238E27FC236}">
                  <a16:creationId xmlns:a16="http://schemas.microsoft.com/office/drawing/2014/main" id="{C86645DF-623A-A193-0270-8D7D724C71CE}"/>
                </a:ext>
              </a:extLst>
            </p:cNvPr>
            <p:cNvSpPr/>
            <p:nvPr/>
          </p:nvSpPr>
          <p:spPr>
            <a:xfrm>
              <a:off x="6585444" y="6044785"/>
              <a:ext cx="2165" cy="3609"/>
            </a:xfrm>
            <a:custGeom>
              <a:avLst/>
              <a:gdLst>
                <a:gd name="connsiteX0" fmla="*/ 2166 w 2165"/>
                <a:gd name="connsiteY0" fmla="*/ 3609 h 3609"/>
                <a:gd name="connsiteX1" fmla="*/ 0 w 2165"/>
                <a:gd name="connsiteY1" fmla="*/ 0 h 3609"/>
                <a:gd name="connsiteX2" fmla="*/ 2166 w 2165"/>
                <a:gd name="connsiteY2" fmla="*/ 3609 h 3609"/>
              </a:gdLst>
              <a:ahLst/>
              <a:cxnLst>
                <a:cxn ang="0">
                  <a:pos x="connsiteX0" y="connsiteY0"/>
                </a:cxn>
                <a:cxn ang="0">
                  <a:pos x="connsiteX1" y="connsiteY1"/>
                </a:cxn>
                <a:cxn ang="0">
                  <a:pos x="connsiteX2" y="connsiteY2"/>
                </a:cxn>
              </a:cxnLst>
              <a:rect l="l" t="t" r="r" b="b"/>
              <a:pathLst>
                <a:path w="2165" h="3609">
                  <a:moveTo>
                    <a:pt x="2166" y="3609"/>
                  </a:moveTo>
                  <a:cubicBezTo>
                    <a:pt x="1444" y="2346"/>
                    <a:pt x="722" y="1264"/>
                    <a:pt x="0" y="0"/>
                  </a:cubicBezTo>
                  <a:cubicBezTo>
                    <a:pt x="542" y="1264"/>
                    <a:pt x="1444" y="2527"/>
                    <a:pt x="2166" y="3609"/>
                  </a:cubicBezTo>
                  <a:close/>
                </a:path>
              </a:pathLst>
            </a:custGeom>
            <a:solidFill>
              <a:srgbClr val="FFFFFF"/>
            </a:solidFill>
            <a:ln w="1804" cap="flat">
              <a:noFill/>
              <a:prstDash val="solid"/>
              <a:miter/>
            </a:ln>
          </p:spPr>
          <p:txBody>
            <a:bodyPr rtlCol="0" anchor="ctr"/>
            <a:lstStyle/>
            <a:p>
              <a:endParaRPr lang="en-US"/>
            </a:p>
          </p:txBody>
        </p:sp>
        <p:sp>
          <p:nvSpPr>
            <p:cNvPr id="7182" name="Freeform 26">
              <a:extLst>
                <a:ext uri="{FF2B5EF4-FFF2-40B4-BE49-F238E27FC236}">
                  <a16:creationId xmlns:a16="http://schemas.microsoft.com/office/drawing/2014/main" id="{D4467D51-B902-DEDD-1592-041DAA0A1D1A}"/>
                </a:ext>
              </a:extLst>
            </p:cNvPr>
            <p:cNvSpPr/>
            <p:nvPr/>
          </p:nvSpPr>
          <p:spPr>
            <a:xfrm>
              <a:off x="6670086" y="5327583"/>
              <a:ext cx="721" cy="360"/>
            </a:xfrm>
            <a:custGeom>
              <a:avLst/>
              <a:gdLst>
                <a:gd name="connsiteX0" fmla="*/ 0 w 721"/>
                <a:gd name="connsiteY0" fmla="*/ 0 h 360"/>
                <a:gd name="connsiteX1" fmla="*/ 722 w 721"/>
                <a:gd name="connsiteY1" fmla="*/ 361 h 360"/>
                <a:gd name="connsiteX2" fmla="*/ 0 w 721"/>
                <a:gd name="connsiteY2" fmla="*/ 0 h 360"/>
              </a:gdLst>
              <a:ahLst/>
              <a:cxnLst>
                <a:cxn ang="0">
                  <a:pos x="connsiteX0" y="connsiteY0"/>
                </a:cxn>
                <a:cxn ang="0">
                  <a:pos x="connsiteX1" y="connsiteY1"/>
                </a:cxn>
                <a:cxn ang="0">
                  <a:pos x="connsiteX2" y="connsiteY2"/>
                </a:cxn>
              </a:cxnLst>
              <a:rect l="l" t="t" r="r" b="b"/>
              <a:pathLst>
                <a:path w="721" h="360">
                  <a:moveTo>
                    <a:pt x="0" y="0"/>
                  </a:moveTo>
                  <a:cubicBezTo>
                    <a:pt x="180" y="181"/>
                    <a:pt x="361" y="361"/>
                    <a:pt x="722" y="361"/>
                  </a:cubicBezTo>
                  <a:cubicBezTo>
                    <a:pt x="361" y="361"/>
                    <a:pt x="180" y="181"/>
                    <a:pt x="0" y="0"/>
                  </a:cubicBezTo>
                  <a:close/>
                </a:path>
              </a:pathLst>
            </a:custGeom>
            <a:solidFill>
              <a:srgbClr val="FFFFFF"/>
            </a:solidFill>
            <a:ln w="1804" cap="flat">
              <a:noFill/>
              <a:prstDash val="solid"/>
              <a:miter/>
            </a:ln>
          </p:spPr>
          <p:txBody>
            <a:bodyPr rtlCol="0" anchor="ctr"/>
            <a:lstStyle/>
            <a:p>
              <a:endParaRPr lang="en-US"/>
            </a:p>
          </p:txBody>
        </p:sp>
        <p:sp>
          <p:nvSpPr>
            <p:cNvPr id="7183" name="Freeform 27">
              <a:extLst>
                <a:ext uri="{FF2B5EF4-FFF2-40B4-BE49-F238E27FC236}">
                  <a16:creationId xmlns:a16="http://schemas.microsoft.com/office/drawing/2014/main" id="{7DD27252-B8BD-7FE2-6A13-33618C8E8A3E}"/>
                </a:ext>
              </a:extLst>
            </p:cNvPr>
            <p:cNvSpPr/>
            <p:nvPr/>
          </p:nvSpPr>
          <p:spPr>
            <a:xfrm>
              <a:off x="6654384" y="5321988"/>
              <a:ext cx="2707" cy="361"/>
            </a:xfrm>
            <a:custGeom>
              <a:avLst/>
              <a:gdLst>
                <a:gd name="connsiteX0" fmla="*/ 0 w 2707"/>
                <a:gd name="connsiteY0" fmla="*/ 0 h 361"/>
                <a:gd name="connsiteX1" fmla="*/ 2707 w 2707"/>
                <a:gd name="connsiteY1" fmla="*/ 361 h 361"/>
                <a:gd name="connsiteX2" fmla="*/ 0 w 2707"/>
                <a:gd name="connsiteY2" fmla="*/ 0 h 361"/>
              </a:gdLst>
              <a:ahLst/>
              <a:cxnLst>
                <a:cxn ang="0">
                  <a:pos x="connsiteX0" y="connsiteY0"/>
                </a:cxn>
                <a:cxn ang="0">
                  <a:pos x="connsiteX1" y="connsiteY1"/>
                </a:cxn>
                <a:cxn ang="0">
                  <a:pos x="connsiteX2" y="connsiteY2"/>
                </a:cxn>
              </a:cxnLst>
              <a:rect l="l" t="t" r="r" b="b"/>
              <a:pathLst>
                <a:path w="2707" h="361">
                  <a:moveTo>
                    <a:pt x="0" y="0"/>
                  </a:moveTo>
                  <a:cubicBezTo>
                    <a:pt x="902" y="181"/>
                    <a:pt x="1805" y="181"/>
                    <a:pt x="2707" y="361"/>
                  </a:cubicBezTo>
                  <a:cubicBezTo>
                    <a:pt x="1805" y="181"/>
                    <a:pt x="902" y="0"/>
                    <a:pt x="0" y="0"/>
                  </a:cubicBezTo>
                  <a:close/>
                </a:path>
              </a:pathLst>
            </a:custGeom>
            <a:solidFill>
              <a:srgbClr val="FFFFFF"/>
            </a:solidFill>
            <a:ln w="1804" cap="flat">
              <a:noFill/>
              <a:prstDash val="solid"/>
              <a:miter/>
            </a:ln>
          </p:spPr>
          <p:txBody>
            <a:bodyPr rtlCol="0" anchor="ctr"/>
            <a:lstStyle/>
            <a:p>
              <a:endParaRPr lang="en-US"/>
            </a:p>
          </p:txBody>
        </p:sp>
        <p:sp>
          <p:nvSpPr>
            <p:cNvPr id="7184" name="Freeform 28">
              <a:extLst>
                <a:ext uri="{FF2B5EF4-FFF2-40B4-BE49-F238E27FC236}">
                  <a16:creationId xmlns:a16="http://schemas.microsoft.com/office/drawing/2014/main" id="{1B8B7091-767D-2EE8-A877-D5220E6A97B9}"/>
                </a:ext>
              </a:extLst>
            </p:cNvPr>
            <p:cNvSpPr/>
            <p:nvPr/>
          </p:nvSpPr>
          <p:spPr>
            <a:xfrm>
              <a:off x="6765015" y="5614716"/>
              <a:ext cx="1083" cy="180"/>
            </a:xfrm>
            <a:custGeom>
              <a:avLst/>
              <a:gdLst>
                <a:gd name="connsiteX0" fmla="*/ 1083 w 1083"/>
                <a:gd name="connsiteY0" fmla="*/ 0 h 180"/>
                <a:gd name="connsiteX1" fmla="*/ 0 w 1083"/>
                <a:gd name="connsiteY1" fmla="*/ 180 h 180"/>
                <a:gd name="connsiteX2" fmla="*/ 1083 w 1083"/>
                <a:gd name="connsiteY2" fmla="*/ 0 h 180"/>
              </a:gdLst>
              <a:ahLst/>
              <a:cxnLst>
                <a:cxn ang="0">
                  <a:pos x="connsiteX0" y="connsiteY0"/>
                </a:cxn>
                <a:cxn ang="0">
                  <a:pos x="connsiteX1" y="connsiteY1"/>
                </a:cxn>
                <a:cxn ang="0">
                  <a:pos x="connsiteX2" y="connsiteY2"/>
                </a:cxn>
              </a:cxnLst>
              <a:rect l="l" t="t" r="r" b="b"/>
              <a:pathLst>
                <a:path w="1083" h="180">
                  <a:moveTo>
                    <a:pt x="1083" y="0"/>
                  </a:moveTo>
                  <a:cubicBezTo>
                    <a:pt x="722" y="180"/>
                    <a:pt x="361" y="180"/>
                    <a:pt x="0" y="180"/>
                  </a:cubicBezTo>
                  <a:cubicBezTo>
                    <a:pt x="361" y="180"/>
                    <a:pt x="722" y="180"/>
                    <a:pt x="1083" y="0"/>
                  </a:cubicBezTo>
                  <a:close/>
                </a:path>
              </a:pathLst>
            </a:custGeom>
            <a:solidFill>
              <a:srgbClr val="FFFFFF"/>
            </a:solidFill>
            <a:ln w="1804" cap="flat">
              <a:noFill/>
              <a:prstDash val="solid"/>
              <a:miter/>
            </a:ln>
          </p:spPr>
          <p:txBody>
            <a:bodyPr rtlCol="0" anchor="ctr"/>
            <a:lstStyle/>
            <a:p>
              <a:endParaRPr lang="en-US"/>
            </a:p>
          </p:txBody>
        </p:sp>
        <p:sp>
          <p:nvSpPr>
            <p:cNvPr id="7185" name="Freeform 29">
              <a:extLst>
                <a:ext uri="{FF2B5EF4-FFF2-40B4-BE49-F238E27FC236}">
                  <a16:creationId xmlns:a16="http://schemas.microsoft.com/office/drawing/2014/main" id="{596987CF-A74C-2C0E-2935-3983ED051093}"/>
                </a:ext>
              </a:extLst>
            </p:cNvPr>
            <p:cNvSpPr/>
            <p:nvPr/>
          </p:nvSpPr>
          <p:spPr>
            <a:xfrm>
              <a:off x="6758518" y="5616882"/>
              <a:ext cx="541" cy="180"/>
            </a:xfrm>
            <a:custGeom>
              <a:avLst/>
              <a:gdLst>
                <a:gd name="connsiteX0" fmla="*/ 541 w 541"/>
                <a:gd name="connsiteY0" fmla="*/ 0 h 180"/>
                <a:gd name="connsiteX1" fmla="*/ 0 w 541"/>
                <a:gd name="connsiteY1" fmla="*/ 180 h 180"/>
                <a:gd name="connsiteX2" fmla="*/ 541 w 541"/>
                <a:gd name="connsiteY2" fmla="*/ 0 h 180"/>
              </a:gdLst>
              <a:ahLst/>
              <a:cxnLst>
                <a:cxn ang="0">
                  <a:pos x="connsiteX0" y="connsiteY0"/>
                </a:cxn>
                <a:cxn ang="0">
                  <a:pos x="connsiteX1" y="connsiteY1"/>
                </a:cxn>
                <a:cxn ang="0">
                  <a:pos x="connsiteX2" y="connsiteY2"/>
                </a:cxn>
              </a:cxnLst>
              <a:rect l="l" t="t" r="r" b="b"/>
              <a:pathLst>
                <a:path w="541" h="180">
                  <a:moveTo>
                    <a:pt x="541" y="0"/>
                  </a:moveTo>
                  <a:cubicBezTo>
                    <a:pt x="361" y="0"/>
                    <a:pt x="180" y="180"/>
                    <a:pt x="0" y="180"/>
                  </a:cubicBezTo>
                  <a:cubicBezTo>
                    <a:pt x="180" y="0"/>
                    <a:pt x="361" y="0"/>
                    <a:pt x="541" y="0"/>
                  </a:cubicBezTo>
                  <a:close/>
                </a:path>
              </a:pathLst>
            </a:custGeom>
            <a:solidFill>
              <a:srgbClr val="FFFFFF"/>
            </a:solidFill>
            <a:ln w="1804" cap="flat">
              <a:noFill/>
              <a:prstDash val="solid"/>
              <a:miter/>
            </a:ln>
          </p:spPr>
          <p:txBody>
            <a:bodyPr rtlCol="0" anchor="ctr"/>
            <a:lstStyle/>
            <a:p>
              <a:endParaRPr lang="en-US"/>
            </a:p>
          </p:txBody>
        </p:sp>
        <p:sp>
          <p:nvSpPr>
            <p:cNvPr id="7186" name="Freeform 30">
              <a:extLst>
                <a:ext uri="{FF2B5EF4-FFF2-40B4-BE49-F238E27FC236}">
                  <a16:creationId xmlns:a16="http://schemas.microsoft.com/office/drawing/2014/main" id="{07CE840C-6CF4-E4F0-AD23-CC51059B520B}"/>
                </a:ext>
              </a:extLst>
            </p:cNvPr>
            <p:cNvSpPr/>
            <p:nvPr/>
          </p:nvSpPr>
          <p:spPr>
            <a:xfrm>
              <a:off x="6768263" y="5613994"/>
              <a:ext cx="1443" cy="360"/>
            </a:xfrm>
            <a:custGeom>
              <a:avLst/>
              <a:gdLst>
                <a:gd name="connsiteX0" fmla="*/ 1444 w 1443"/>
                <a:gd name="connsiteY0" fmla="*/ 0 h 360"/>
                <a:gd name="connsiteX1" fmla="*/ 0 w 1443"/>
                <a:gd name="connsiteY1" fmla="*/ 361 h 360"/>
                <a:gd name="connsiteX2" fmla="*/ 1444 w 1443"/>
                <a:gd name="connsiteY2" fmla="*/ 0 h 360"/>
              </a:gdLst>
              <a:ahLst/>
              <a:cxnLst>
                <a:cxn ang="0">
                  <a:pos x="connsiteX0" y="connsiteY0"/>
                </a:cxn>
                <a:cxn ang="0">
                  <a:pos x="connsiteX1" y="connsiteY1"/>
                </a:cxn>
                <a:cxn ang="0">
                  <a:pos x="connsiteX2" y="connsiteY2"/>
                </a:cxn>
              </a:cxnLst>
              <a:rect l="l" t="t" r="r" b="b"/>
              <a:pathLst>
                <a:path w="1443" h="360">
                  <a:moveTo>
                    <a:pt x="1444" y="0"/>
                  </a:moveTo>
                  <a:cubicBezTo>
                    <a:pt x="902" y="181"/>
                    <a:pt x="361" y="181"/>
                    <a:pt x="0" y="361"/>
                  </a:cubicBezTo>
                  <a:cubicBezTo>
                    <a:pt x="542" y="181"/>
                    <a:pt x="902" y="181"/>
                    <a:pt x="1444" y="0"/>
                  </a:cubicBezTo>
                  <a:close/>
                </a:path>
              </a:pathLst>
            </a:custGeom>
            <a:solidFill>
              <a:srgbClr val="FFFFFF"/>
            </a:solidFill>
            <a:ln w="1804" cap="flat">
              <a:noFill/>
              <a:prstDash val="solid"/>
              <a:miter/>
            </a:ln>
          </p:spPr>
          <p:txBody>
            <a:bodyPr rtlCol="0" anchor="ctr"/>
            <a:lstStyle/>
            <a:p>
              <a:endParaRPr lang="en-US"/>
            </a:p>
          </p:txBody>
        </p:sp>
        <p:sp>
          <p:nvSpPr>
            <p:cNvPr id="7187" name="Freeform 31">
              <a:extLst>
                <a:ext uri="{FF2B5EF4-FFF2-40B4-BE49-F238E27FC236}">
                  <a16:creationId xmlns:a16="http://schemas.microsoft.com/office/drawing/2014/main" id="{AE56D5ED-959B-8A1F-0136-86DFE9423607}"/>
                </a:ext>
              </a:extLst>
            </p:cNvPr>
            <p:cNvSpPr/>
            <p:nvPr/>
          </p:nvSpPr>
          <p:spPr>
            <a:xfrm>
              <a:off x="6477854" y="5322168"/>
              <a:ext cx="563826" cy="917526"/>
            </a:xfrm>
            <a:custGeom>
              <a:avLst/>
              <a:gdLst>
                <a:gd name="connsiteX0" fmla="*/ 74021 w 563826"/>
                <a:gd name="connsiteY0" fmla="*/ 649705 h 917526"/>
                <a:gd name="connsiteX1" fmla="*/ 234282 w 563826"/>
                <a:gd name="connsiteY1" fmla="*/ 830179 h 917526"/>
                <a:gd name="connsiteX2" fmla="*/ 345995 w 563826"/>
                <a:gd name="connsiteY2" fmla="*/ 893164 h 917526"/>
                <a:gd name="connsiteX3" fmla="*/ 395625 w 563826"/>
                <a:gd name="connsiteY3" fmla="*/ 909948 h 917526"/>
                <a:gd name="connsiteX4" fmla="*/ 454099 w 563826"/>
                <a:gd name="connsiteY4" fmla="*/ 917167 h 917526"/>
                <a:gd name="connsiteX5" fmla="*/ 536756 w 563826"/>
                <a:gd name="connsiteY5" fmla="*/ 880712 h 917526"/>
                <a:gd name="connsiteX6" fmla="*/ 562564 w 563826"/>
                <a:gd name="connsiteY6" fmla="*/ 824584 h 917526"/>
                <a:gd name="connsiteX7" fmla="*/ 559676 w 563826"/>
                <a:gd name="connsiteY7" fmla="*/ 773330 h 917526"/>
                <a:gd name="connsiteX8" fmla="*/ 520333 w 563826"/>
                <a:gd name="connsiteY8" fmla="*/ 705471 h 917526"/>
                <a:gd name="connsiteX9" fmla="*/ 520513 w 563826"/>
                <a:gd name="connsiteY9" fmla="*/ 705291 h 917526"/>
                <a:gd name="connsiteX10" fmla="*/ 515280 w 563826"/>
                <a:gd name="connsiteY10" fmla="*/ 715578 h 917526"/>
                <a:gd name="connsiteX11" fmla="*/ 457347 w 563826"/>
                <a:gd name="connsiteY11" fmla="*/ 737054 h 917526"/>
                <a:gd name="connsiteX12" fmla="*/ 313690 w 563826"/>
                <a:gd name="connsiteY12" fmla="*/ 624980 h 917526"/>
                <a:gd name="connsiteX13" fmla="*/ 235365 w 563826"/>
                <a:gd name="connsiteY13" fmla="*/ 462915 h 917526"/>
                <a:gd name="connsiteX14" fmla="*/ 219303 w 563826"/>
                <a:gd name="connsiteY14" fmla="*/ 357879 h 917526"/>
                <a:gd name="connsiteX15" fmla="*/ 248900 w 563826"/>
                <a:gd name="connsiteY15" fmla="*/ 309152 h 917526"/>
                <a:gd name="connsiteX16" fmla="*/ 274888 w 563826"/>
                <a:gd name="connsiteY16" fmla="*/ 297060 h 917526"/>
                <a:gd name="connsiteX17" fmla="*/ 283551 w 563826"/>
                <a:gd name="connsiteY17" fmla="*/ 246888 h 917526"/>
                <a:gd name="connsiteX18" fmla="*/ 277957 w 563826"/>
                <a:gd name="connsiteY18" fmla="*/ 168201 h 917526"/>
                <a:gd name="connsiteX19" fmla="*/ 253593 w 563826"/>
                <a:gd name="connsiteY19" fmla="*/ 92763 h 917526"/>
                <a:gd name="connsiteX20" fmla="*/ 211001 w 563826"/>
                <a:gd name="connsiteY20" fmla="*/ 31402 h 917526"/>
                <a:gd name="connsiteX21" fmla="*/ 173282 w 563826"/>
                <a:gd name="connsiteY21" fmla="*/ 3249 h 917526"/>
                <a:gd name="connsiteX22" fmla="*/ 166424 w 563826"/>
                <a:gd name="connsiteY22" fmla="*/ 0 h 917526"/>
                <a:gd name="connsiteX23" fmla="*/ 152708 w 563826"/>
                <a:gd name="connsiteY23" fmla="*/ 5053 h 917526"/>
                <a:gd name="connsiteX24" fmla="*/ 63193 w 563826"/>
                <a:gd name="connsiteY24" fmla="*/ 62444 h 917526"/>
                <a:gd name="connsiteX25" fmla="*/ 22225 w 563826"/>
                <a:gd name="connsiteY25" fmla="*/ 122903 h 917526"/>
                <a:gd name="connsiteX26" fmla="*/ 930 w 563826"/>
                <a:gd name="connsiteY26" fmla="*/ 224509 h 917526"/>
                <a:gd name="connsiteX27" fmla="*/ 7246 w 563826"/>
                <a:gd name="connsiteY27" fmla="*/ 245986 h 917526"/>
                <a:gd name="connsiteX28" fmla="*/ 26918 w 563826"/>
                <a:gd name="connsiteY28" fmla="*/ 297240 h 917526"/>
                <a:gd name="connsiteX29" fmla="*/ 8329 w 563826"/>
                <a:gd name="connsiteY29" fmla="*/ 428806 h 917526"/>
                <a:gd name="connsiteX30" fmla="*/ 7246 w 563826"/>
                <a:gd name="connsiteY30" fmla="*/ 449921 h 917526"/>
                <a:gd name="connsiteX31" fmla="*/ 29264 w 563826"/>
                <a:gd name="connsiteY31" fmla="*/ 551166 h 917526"/>
                <a:gd name="connsiteX32" fmla="*/ 55613 w 563826"/>
                <a:gd name="connsiteY32" fmla="*/ 621010 h 917526"/>
                <a:gd name="connsiteX33" fmla="*/ 71855 w 563826"/>
                <a:gd name="connsiteY33" fmla="*/ 657105 h 917526"/>
                <a:gd name="connsiteX34" fmla="*/ 64636 w 563826"/>
                <a:gd name="connsiteY34" fmla="*/ 641584 h 917526"/>
                <a:gd name="connsiteX35" fmla="*/ 74021 w 563826"/>
                <a:gd name="connsiteY35" fmla="*/ 649705 h 917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563826" h="917526">
                  <a:moveTo>
                    <a:pt x="74021" y="649705"/>
                  </a:moveTo>
                  <a:cubicBezTo>
                    <a:pt x="112462" y="721173"/>
                    <a:pt x="170033" y="781270"/>
                    <a:pt x="234282" y="830179"/>
                  </a:cubicBezTo>
                  <a:cubicBezTo>
                    <a:pt x="268752" y="856528"/>
                    <a:pt x="305930" y="876561"/>
                    <a:pt x="345995" y="893164"/>
                  </a:cubicBezTo>
                  <a:cubicBezTo>
                    <a:pt x="362238" y="899842"/>
                    <a:pt x="378661" y="905617"/>
                    <a:pt x="395625" y="909948"/>
                  </a:cubicBezTo>
                  <a:cubicBezTo>
                    <a:pt x="414575" y="914641"/>
                    <a:pt x="434608" y="918792"/>
                    <a:pt x="454099" y="917167"/>
                  </a:cubicBezTo>
                  <a:cubicBezTo>
                    <a:pt x="484418" y="914641"/>
                    <a:pt x="516543" y="905256"/>
                    <a:pt x="536756" y="880712"/>
                  </a:cubicBezTo>
                  <a:cubicBezTo>
                    <a:pt x="550652" y="863747"/>
                    <a:pt x="559496" y="846422"/>
                    <a:pt x="562564" y="824584"/>
                  </a:cubicBezTo>
                  <a:cubicBezTo>
                    <a:pt x="564910" y="807078"/>
                    <a:pt x="564008" y="790655"/>
                    <a:pt x="559676" y="773330"/>
                  </a:cubicBezTo>
                  <a:cubicBezTo>
                    <a:pt x="552998" y="746800"/>
                    <a:pt x="538741" y="724421"/>
                    <a:pt x="520333" y="705471"/>
                  </a:cubicBezTo>
                  <a:cubicBezTo>
                    <a:pt x="520333" y="705471"/>
                    <a:pt x="520333" y="705291"/>
                    <a:pt x="520513" y="705291"/>
                  </a:cubicBezTo>
                  <a:cubicBezTo>
                    <a:pt x="518889" y="708720"/>
                    <a:pt x="517084" y="712149"/>
                    <a:pt x="515280" y="715578"/>
                  </a:cubicBezTo>
                  <a:cubicBezTo>
                    <a:pt x="502466" y="739040"/>
                    <a:pt x="480809" y="748063"/>
                    <a:pt x="457347" y="737054"/>
                  </a:cubicBezTo>
                  <a:cubicBezTo>
                    <a:pt x="401040" y="710705"/>
                    <a:pt x="352131" y="674069"/>
                    <a:pt x="313690" y="624980"/>
                  </a:cubicBezTo>
                  <a:cubicBezTo>
                    <a:pt x="275971" y="576794"/>
                    <a:pt x="250705" y="522110"/>
                    <a:pt x="235365" y="462915"/>
                  </a:cubicBezTo>
                  <a:cubicBezTo>
                    <a:pt x="226522" y="428625"/>
                    <a:pt x="219122" y="393613"/>
                    <a:pt x="219303" y="357879"/>
                  </a:cubicBezTo>
                  <a:cubicBezTo>
                    <a:pt x="219303" y="335862"/>
                    <a:pt x="226883" y="318536"/>
                    <a:pt x="248900" y="309152"/>
                  </a:cubicBezTo>
                  <a:cubicBezTo>
                    <a:pt x="257743" y="305361"/>
                    <a:pt x="266226" y="300850"/>
                    <a:pt x="274888" y="297060"/>
                  </a:cubicBezTo>
                  <a:cubicBezTo>
                    <a:pt x="279400" y="281178"/>
                    <a:pt x="282107" y="264935"/>
                    <a:pt x="283551" y="246888"/>
                  </a:cubicBezTo>
                  <a:cubicBezTo>
                    <a:pt x="285717" y="220539"/>
                    <a:pt x="282288" y="194190"/>
                    <a:pt x="277957" y="168201"/>
                  </a:cubicBezTo>
                  <a:cubicBezTo>
                    <a:pt x="273445" y="141672"/>
                    <a:pt x="264421" y="117308"/>
                    <a:pt x="253593" y="92763"/>
                  </a:cubicBezTo>
                  <a:cubicBezTo>
                    <a:pt x="243486" y="70204"/>
                    <a:pt x="228687" y="48547"/>
                    <a:pt x="211001" y="31402"/>
                  </a:cubicBezTo>
                  <a:cubicBezTo>
                    <a:pt x="199992" y="20574"/>
                    <a:pt x="187178" y="10287"/>
                    <a:pt x="173282" y="3249"/>
                  </a:cubicBezTo>
                  <a:cubicBezTo>
                    <a:pt x="170936" y="1985"/>
                    <a:pt x="168589" y="902"/>
                    <a:pt x="166424" y="0"/>
                  </a:cubicBezTo>
                  <a:cubicBezTo>
                    <a:pt x="161912" y="902"/>
                    <a:pt x="157400" y="2526"/>
                    <a:pt x="152708" y="5053"/>
                  </a:cubicBezTo>
                  <a:cubicBezTo>
                    <a:pt x="120945" y="21296"/>
                    <a:pt x="92069" y="41870"/>
                    <a:pt x="63193" y="62444"/>
                  </a:cubicBezTo>
                  <a:cubicBezTo>
                    <a:pt x="41897" y="77604"/>
                    <a:pt x="28722" y="98719"/>
                    <a:pt x="22225" y="122903"/>
                  </a:cubicBezTo>
                  <a:cubicBezTo>
                    <a:pt x="13382" y="156290"/>
                    <a:pt x="7607" y="190580"/>
                    <a:pt x="930" y="224509"/>
                  </a:cubicBezTo>
                  <a:cubicBezTo>
                    <a:pt x="-695" y="232450"/>
                    <a:pt x="-1056" y="240932"/>
                    <a:pt x="7246" y="245986"/>
                  </a:cubicBezTo>
                  <a:cubicBezTo>
                    <a:pt x="27278" y="258077"/>
                    <a:pt x="28722" y="276666"/>
                    <a:pt x="26918" y="297240"/>
                  </a:cubicBezTo>
                  <a:cubicBezTo>
                    <a:pt x="22947" y="341456"/>
                    <a:pt x="20420" y="385853"/>
                    <a:pt x="8329" y="428806"/>
                  </a:cubicBezTo>
                  <a:cubicBezTo>
                    <a:pt x="6344" y="436025"/>
                    <a:pt x="6524" y="442882"/>
                    <a:pt x="7246" y="449921"/>
                  </a:cubicBezTo>
                  <a:cubicBezTo>
                    <a:pt x="11036" y="484391"/>
                    <a:pt x="15909" y="518681"/>
                    <a:pt x="29264" y="551166"/>
                  </a:cubicBezTo>
                  <a:cubicBezTo>
                    <a:pt x="38829" y="574087"/>
                    <a:pt x="45867" y="598090"/>
                    <a:pt x="55613" y="621010"/>
                  </a:cubicBezTo>
                  <a:cubicBezTo>
                    <a:pt x="60847" y="633102"/>
                    <a:pt x="66261" y="645193"/>
                    <a:pt x="71855" y="657105"/>
                  </a:cubicBezTo>
                  <a:cubicBezTo>
                    <a:pt x="69329" y="651871"/>
                    <a:pt x="66983" y="646818"/>
                    <a:pt x="64636" y="641584"/>
                  </a:cubicBezTo>
                  <a:cubicBezTo>
                    <a:pt x="67524" y="644291"/>
                    <a:pt x="70592" y="646998"/>
                    <a:pt x="74021" y="649705"/>
                  </a:cubicBezTo>
                  <a:close/>
                </a:path>
              </a:pathLst>
            </a:custGeom>
            <a:solidFill>
              <a:srgbClr val="05AAA3"/>
            </a:solidFill>
            <a:ln w="1804" cap="flat">
              <a:noFill/>
              <a:prstDash val="solid"/>
              <a:miter/>
            </a:ln>
          </p:spPr>
          <p:txBody>
            <a:bodyPr rtlCol="0" anchor="ctr"/>
            <a:lstStyle/>
            <a:p>
              <a:endParaRPr lang="en-US"/>
            </a:p>
          </p:txBody>
        </p:sp>
        <p:sp>
          <p:nvSpPr>
            <p:cNvPr id="7188" name="Freeform 32">
              <a:extLst>
                <a:ext uri="{FF2B5EF4-FFF2-40B4-BE49-F238E27FC236}">
                  <a16:creationId xmlns:a16="http://schemas.microsoft.com/office/drawing/2014/main" id="{37ED10E3-5F50-8023-1A2F-BA40938929E0}"/>
                </a:ext>
              </a:extLst>
            </p:cNvPr>
            <p:cNvSpPr/>
            <p:nvPr/>
          </p:nvSpPr>
          <p:spPr>
            <a:xfrm>
              <a:off x="6755630" y="5618145"/>
              <a:ext cx="180" cy="180"/>
            </a:xfrm>
            <a:custGeom>
              <a:avLst/>
              <a:gdLst>
                <a:gd name="connsiteX0" fmla="*/ 181 w 180"/>
                <a:gd name="connsiteY0" fmla="*/ 0 h 180"/>
                <a:gd name="connsiteX1" fmla="*/ 0 w 180"/>
                <a:gd name="connsiteY1" fmla="*/ 181 h 180"/>
                <a:gd name="connsiteX2" fmla="*/ 181 w 180"/>
                <a:gd name="connsiteY2" fmla="*/ 0 h 180"/>
              </a:gdLst>
              <a:ahLst/>
              <a:cxnLst>
                <a:cxn ang="0">
                  <a:pos x="connsiteX0" y="connsiteY0"/>
                </a:cxn>
                <a:cxn ang="0">
                  <a:pos x="connsiteX1" y="connsiteY1"/>
                </a:cxn>
                <a:cxn ang="0">
                  <a:pos x="connsiteX2" y="connsiteY2"/>
                </a:cxn>
              </a:cxnLst>
              <a:rect l="l" t="t" r="r" b="b"/>
              <a:pathLst>
                <a:path w="180" h="180">
                  <a:moveTo>
                    <a:pt x="181" y="0"/>
                  </a:moveTo>
                  <a:cubicBezTo>
                    <a:pt x="181" y="0"/>
                    <a:pt x="0" y="0"/>
                    <a:pt x="0" y="181"/>
                  </a:cubicBezTo>
                  <a:cubicBezTo>
                    <a:pt x="0" y="0"/>
                    <a:pt x="0" y="0"/>
                    <a:pt x="181" y="0"/>
                  </a:cubicBezTo>
                  <a:close/>
                </a:path>
              </a:pathLst>
            </a:custGeom>
            <a:solidFill>
              <a:srgbClr val="FFFFFF"/>
            </a:solidFill>
            <a:ln w="1804" cap="flat">
              <a:noFill/>
              <a:prstDash val="solid"/>
              <a:miter/>
            </a:ln>
          </p:spPr>
          <p:txBody>
            <a:bodyPr rtlCol="0" anchor="ctr"/>
            <a:lstStyle/>
            <a:p>
              <a:endParaRPr lang="en-US"/>
            </a:p>
          </p:txBody>
        </p:sp>
        <p:sp>
          <p:nvSpPr>
            <p:cNvPr id="7189" name="Freeform 33">
              <a:extLst>
                <a:ext uri="{FF2B5EF4-FFF2-40B4-BE49-F238E27FC236}">
                  <a16:creationId xmlns:a16="http://schemas.microsoft.com/office/drawing/2014/main" id="{63CA4C51-B8B7-9154-ECCD-91AE863F01D9}"/>
                </a:ext>
              </a:extLst>
            </p:cNvPr>
            <p:cNvSpPr/>
            <p:nvPr/>
          </p:nvSpPr>
          <p:spPr>
            <a:xfrm>
              <a:off x="6771692" y="5613453"/>
              <a:ext cx="1985" cy="180"/>
            </a:xfrm>
            <a:custGeom>
              <a:avLst/>
              <a:gdLst>
                <a:gd name="connsiteX0" fmla="*/ 1985 w 1985"/>
                <a:gd name="connsiteY0" fmla="*/ 0 h 180"/>
                <a:gd name="connsiteX1" fmla="*/ 0 w 1985"/>
                <a:gd name="connsiteY1" fmla="*/ 181 h 180"/>
                <a:gd name="connsiteX2" fmla="*/ 1985 w 1985"/>
                <a:gd name="connsiteY2" fmla="*/ 0 h 180"/>
              </a:gdLst>
              <a:ahLst/>
              <a:cxnLst>
                <a:cxn ang="0">
                  <a:pos x="connsiteX0" y="connsiteY0"/>
                </a:cxn>
                <a:cxn ang="0">
                  <a:pos x="connsiteX1" y="connsiteY1"/>
                </a:cxn>
                <a:cxn ang="0">
                  <a:pos x="connsiteX2" y="connsiteY2"/>
                </a:cxn>
              </a:cxnLst>
              <a:rect l="l" t="t" r="r" b="b"/>
              <a:pathLst>
                <a:path w="1985" h="180">
                  <a:moveTo>
                    <a:pt x="1985" y="0"/>
                  </a:moveTo>
                  <a:cubicBezTo>
                    <a:pt x="1264" y="0"/>
                    <a:pt x="722" y="181"/>
                    <a:pt x="0" y="181"/>
                  </a:cubicBezTo>
                  <a:cubicBezTo>
                    <a:pt x="542" y="181"/>
                    <a:pt x="1264" y="0"/>
                    <a:pt x="1985" y="0"/>
                  </a:cubicBezTo>
                  <a:close/>
                </a:path>
              </a:pathLst>
            </a:custGeom>
            <a:solidFill>
              <a:srgbClr val="FFFFFF"/>
            </a:solidFill>
            <a:ln w="1804" cap="flat">
              <a:noFill/>
              <a:prstDash val="solid"/>
              <a:miter/>
            </a:ln>
          </p:spPr>
          <p:txBody>
            <a:bodyPr rtlCol="0" anchor="ctr"/>
            <a:lstStyle/>
            <a:p>
              <a:endParaRPr lang="en-US"/>
            </a:p>
          </p:txBody>
        </p:sp>
        <p:sp>
          <p:nvSpPr>
            <p:cNvPr id="7190" name="Freeform 34">
              <a:extLst>
                <a:ext uri="{FF2B5EF4-FFF2-40B4-BE49-F238E27FC236}">
                  <a16:creationId xmlns:a16="http://schemas.microsoft.com/office/drawing/2014/main" id="{B32152B6-D71B-7CFB-3831-130EDD5A7E8E}"/>
                </a:ext>
              </a:extLst>
            </p:cNvPr>
            <p:cNvSpPr/>
            <p:nvPr/>
          </p:nvSpPr>
          <p:spPr>
            <a:xfrm>
              <a:off x="6646263" y="5321808"/>
              <a:ext cx="5234" cy="360"/>
            </a:xfrm>
            <a:custGeom>
              <a:avLst/>
              <a:gdLst>
                <a:gd name="connsiteX0" fmla="*/ 5234 w 5234"/>
                <a:gd name="connsiteY0" fmla="*/ 0 h 360"/>
                <a:gd name="connsiteX1" fmla="*/ 0 w 5234"/>
                <a:gd name="connsiteY1" fmla="*/ 361 h 360"/>
                <a:gd name="connsiteX2" fmla="*/ 5234 w 5234"/>
                <a:gd name="connsiteY2" fmla="*/ 0 h 360"/>
              </a:gdLst>
              <a:ahLst/>
              <a:cxnLst>
                <a:cxn ang="0">
                  <a:pos x="connsiteX0" y="connsiteY0"/>
                </a:cxn>
                <a:cxn ang="0">
                  <a:pos x="connsiteX1" y="connsiteY1"/>
                </a:cxn>
                <a:cxn ang="0">
                  <a:pos x="connsiteX2" y="connsiteY2"/>
                </a:cxn>
              </a:cxnLst>
              <a:rect l="l" t="t" r="r" b="b"/>
              <a:pathLst>
                <a:path w="5234" h="360">
                  <a:moveTo>
                    <a:pt x="5234" y="0"/>
                  </a:moveTo>
                  <a:cubicBezTo>
                    <a:pt x="3429" y="0"/>
                    <a:pt x="1625" y="0"/>
                    <a:pt x="0" y="361"/>
                  </a:cubicBezTo>
                  <a:cubicBezTo>
                    <a:pt x="1805" y="0"/>
                    <a:pt x="3609" y="0"/>
                    <a:pt x="5234" y="0"/>
                  </a:cubicBezTo>
                  <a:close/>
                </a:path>
              </a:pathLst>
            </a:custGeom>
            <a:solidFill>
              <a:srgbClr val="FFFFFF"/>
            </a:solidFill>
            <a:ln w="1804" cap="flat">
              <a:noFill/>
              <a:prstDash val="solid"/>
              <a:miter/>
            </a:ln>
          </p:spPr>
          <p:txBody>
            <a:bodyPr rtlCol="0" anchor="ctr"/>
            <a:lstStyle/>
            <a:p>
              <a:endParaRPr lang="en-US"/>
            </a:p>
          </p:txBody>
        </p:sp>
        <p:sp>
          <p:nvSpPr>
            <p:cNvPr id="7191" name="Freeform 35">
              <a:extLst>
                <a:ext uri="{FF2B5EF4-FFF2-40B4-BE49-F238E27FC236}">
                  <a16:creationId xmlns:a16="http://schemas.microsoft.com/office/drawing/2014/main" id="{3A960E0C-B9C1-30F3-5C1D-6B942B112905}"/>
                </a:ext>
              </a:extLst>
            </p:cNvPr>
            <p:cNvSpPr/>
            <p:nvPr/>
          </p:nvSpPr>
          <p:spPr>
            <a:xfrm>
              <a:off x="6761766" y="5615799"/>
              <a:ext cx="722" cy="180"/>
            </a:xfrm>
            <a:custGeom>
              <a:avLst/>
              <a:gdLst>
                <a:gd name="connsiteX0" fmla="*/ 722 w 722"/>
                <a:gd name="connsiteY0" fmla="*/ 0 h 180"/>
                <a:gd name="connsiteX1" fmla="*/ 0 w 722"/>
                <a:gd name="connsiteY1" fmla="*/ 181 h 180"/>
                <a:gd name="connsiteX2" fmla="*/ 722 w 722"/>
                <a:gd name="connsiteY2" fmla="*/ 0 h 180"/>
              </a:gdLst>
              <a:ahLst/>
              <a:cxnLst>
                <a:cxn ang="0">
                  <a:pos x="connsiteX0" y="connsiteY0"/>
                </a:cxn>
                <a:cxn ang="0">
                  <a:pos x="connsiteX1" y="connsiteY1"/>
                </a:cxn>
                <a:cxn ang="0">
                  <a:pos x="connsiteX2" y="connsiteY2"/>
                </a:cxn>
              </a:cxnLst>
              <a:rect l="l" t="t" r="r" b="b"/>
              <a:pathLst>
                <a:path w="722" h="180">
                  <a:moveTo>
                    <a:pt x="722" y="0"/>
                  </a:moveTo>
                  <a:cubicBezTo>
                    <a:pt x="542" y="0"/>
                    <a:pt x="181" y="181"/>
                    <a:pt x="0" y="181"/>
                  </a:cubicBezTo>
                  <a:cubicBezTo>
                    <a:pt x="181" y="181"/>
                    <a:pt x="542" y="0"/>
                    <a:pt x="722" y="0"/>
                  </a:cubicBezTo>
                  <a:close/>
                </a:path>
              </a:pathLst>
            </a:custGeom>
            <a:solidFill>
              <a:srgbClr val="FFFFFF"/>
            </a:solidFill>
            <a:ln w="1804" cap="flat">
              <a:noFill/>
              <a:prstDash val="solid"/>
              <a:miter/>
            </a:ln>
          </p:spPr>
          <p:txBody>
            <a:bodyPr rtlCol="0" anchor="ctr"/>
            <a:lstStyle/>
            <a:p>
              <a:endParaRPr lang="en-US"/>
            </a:p>
          </p:txBody>
        </p:sp>
        <p:sp>
          <p:nvSpPr>
            <p:cNvPr id="7192" name="Freeform 36">
              <a:extLst>
                <a:ext uri="{FF2B5EF4-FFF2-40B4-BE49-F238E27FC236}">
                  <a16:creationId xmlns:a16="http://schemas.microsoft.com/office/drawing/2014/main" id="{B10297AB-9C1A-BA9D-E697-72B8D61BF43E}"/>
                </a:ext>
              </a:extLst>
            </p:cNvPr>
            <p:cNvSpPr/>
            <p:nvPr/>
          </p:nvSpPr>
          <p:spPr>
            <a:xfrm>
              <a:off x="6775122" y="5613092"/>
              <a:ext cx="3609" cy="180"/>
            </a:xfrm>
            <a:custGeom>
              <a:avLst/>
              <a:gdLst>
                <a:gd name="connsiteX0" fmla="*/ 3609 w 3609"/>
                <a:gd name="connsiteY0" fmla="*/ 0 h 180"/>
                <a:gd name="connsiteX1" fmla="*/ 0 w 3609"/>
                <a:gd name="connsiteY1" fmla="*/ 181 h 180"/>
                <a:gd name="connsiteX2" fmla="*/ 3609 w 3609"/>
                <a:gd name="connsiteY2" fmla="*/ 0 h 180"/>
              </a:gdLst>
              <a:ahLst/>
              <a:cxnLst>
                <a:cxn ang="0">
                  <a:pos x="connsiteX0" y="connsiteY0"/>
                </a:cxn>
                <a:cxn ang="0">
                  <a:pos x="connsiteX1" y="connsiteY1"/>
                </a:cxn>
                <a:cxn ang="0">
                  <a:pos x="connsiteX2" y="connsiteY2"/>
                </a:cxn>
              </a:cxnLst>
              <a:rect l="l" t="t" r="r" b="b"/>
              <a:pathLst>
                <a:path w="3609" h="180">
                  <a:moveTo>
                    <a:pt x="3609" y="0"/>
                  </a:moveTo>
                  <a:cubicBezTo>
                    <a:pt x="2346" y="0"/>
                    <a:pt x="1263" y="181"/>
                    <a:pt x="0" y="181"/>
                  </a:cubicBezTo>
                  <a:cubicBezTo>
                    <a:pt x="1083" y="0"/>
                    <a:pt x="2346" y="0"/>
                    <a:pt x="3609" y="0"/>
                  </a:cubicBezTo>
                  <a:close/>
                </a:path>
              </a:pathLst>
            </a:custGeom>
            <a:solidFill>
              <a:srgbClr val="FFFFFF"/>
            </a:solidFill>
            <a:ln w="1804" cap="flat">
              <a:noFill/>
              <a:prstDash val="solid"/>
              <a:miter/>
            </a:ln>
          </p:spPr>
          <p:txBody>
            <a:bodyPr rtlCol="0" anchor="ctr"/>
            <a:lstStyle/>
            <a:p>
              <a:endParaRPr lang="en-US"/>
            </a:p>
          </p:txBody>
        </p:sp>
        <p:sp>
          <p:nvSpPr>
            <p:cNvPr id="7193" name="Freeform 37">
              <a:extLst>
                <a:ext uri="{FF2B5EF4-FFF2-40B4-BE49-F238E27FC236}">
                  <a16:creationId xmlns:a16="http://schemas.microsoft.com/office/drawing/2014/main" id="{11B82F77-0E75-93A8-CA28-FB41A9410164}"/>
                </a:ext>
              </a:extLst>
            </p:cNvPr>
            <p:cNvSpPr/>
            <p:nvPr/>
          </p:nvSpPr>
          <p:spPr>
            <a:xfrm>
              <a:off x="6658175" y="5322529"/>
              <a:ext cx="1263" cy="360"/>
            </a:xfrm>
            <a:custGeom>
              <a:avLst/>
              <a:gdLst>
                <a:gd name="connsiteX0" fmla="*/ 0 w 1263"/>
                <a:gd name="connsiteY0" fmla="*/ 0 h 360"/>
                <a:gd name="connsiteX1" fmla="*/ 1263 w 1263"/>
                <a:gd name="connsiteY1" fmla="*/ 361 h 360"/>
                <a:gd name="connsiteX2" fmla="*/ 0 w 1263"/>
                <a:gd name="connsiteY2" fmla="*/ 0 h 360"/>
              </a:gdLst>
              <a:ahLst/>
              <a:cxnLst>
                <a:cxn ang="0">
                  <a:pos x="connsiteX0" y="connsiteY0"/>
                </a:cxn>
                <a:cxn ang="0">
                  <a:pos x="connsiteX1" y="connsiteY1"/>
                </a:cxn>
                <a:cxn ang="0">
                  <a:pos x="connsiteX2" y="connsiteY2"/>
                </a:cxn>
              </a:cxnLst>
              <a:rect l="l" t="t" r="r" b="b"/>
              <a:pathLst>
                <a:path w="1263" h="360">
                  <a:moveTo>
                    <a:pt x="0" y="0"/>
                  </a:moveTo>
                  <a:cubicBezTo>
                    <a:pt x="361" y="181"/>
                    <a:pt x="902" y="181"/>
                    <a:pt x="1263" y="361"/>
                  </a:cubicBezTo>
                  <a:cubicBezTo>
                    <a:pt x="722" y="361"/>
                    <a:pt x="361" y="181"/>
                    <a:pt x="0" y="0"/>
                  </a:cubicBezTo>
                  <a:close/>
                </a:path>
              </a:pathLst>
            </a:custGeom>
            <a:solidFill>
              <a:srgbClr val="FFFFFF"/>
            </a:solidFill>
            <a:ln w="1804" cap="flat">
              <a:noFill/>
              <a:prstDash val="solid"/>
              <a:miter/>
            </a:ln>
          </p:spPr>
          <p:txBody>
            <a:bodyPr rtlCol="0" anchor="ctr"/>
            <a:lstStyle/>
            <a:p>
              <a:endParaRPr lang="en-US"/>
            </a:p>
          </p:txBody>
        </p:sp>
        <p:sp>
          <p:nvSpPr>
            <p:cNvPr id="7194" name="Freeform 38">
              <a:extLst>
                <a:ext uri="{FF2B5EF4-FFF2-40B4-BE49-F238E27FC236}">
                  <a16:creationId xmlns:a16="http://schemas.microsoft.com/office/drawing/2014/main" id="{73A282A4-E517-DA58-4220-C90DCC0AC11A}"/>
                </a:ext>
              </a:extLst>
            </p:cNvPr>
            <p:cNvSpPr/>
            <p:nvPr/>
          </p:nvSpPr>
          <p:spPr>
            <a:xfrm>
              <a:off x="6660701" y="5323251"/>
              <a:ext cx="1443" cy="541"/>
            </a:xfrm>
            <a:custGeom>
              <a:avLst/>
              <a:gdLst>
                <a:gd name="connsiteX0" fmla="*/ 0 w 1443"/>
                <a:gd name="connsiteY0" fmla="*/ 0 h 541"/>
                <a:gd name="connsiteX1" fmla="*/ 1444 w 1443"/>
                <a:gd name="connsiteY1" fmla="*/ 541 h 541"/>
                <a:gd name="connsiteX2" fmla="*/ 0 w 1443"/>
                <a:gd name="connsiteY2" fmla="*/ 0 h 541"/>
              </a:gdLst>
              <a:ahLst/>
              <a:cxnLst>
                <a:cxn ang="0">
                  <a:pos x="connsiteX0" y="connsiteY0"/>
                </a:cxn>
                <a:cxn ang="0">
                  <a:pos x="connsiteX1" y="connsiteY1"/>
                </a:cxn>
                <a:cxn ang="0">
                  <a:pos x="connsiteX2" y="connsiteY2"/>
                </a:cxn>
              </a:cxnLst>
              <a:rect l="l" t="t" r="r" b="b"/>
              <a:pathLst>
                <a:path w="1443" h="541">
                  <a:moveTo>
                    <a:pt x="0" y="0"/>
                  </a:moveTo>
                  <a:cubicBezTo>
                    <a:pt x="542" y="180"/>
                    <a:pt x="902" y="361"/>
                    <a:pt x="1444" y="541"/>
                  </a:cubicBezTo>
                  <a:cubicBezTo>
                    <a:pt x="902" y="361"/>
                    <a:pt x="542" y="180"/>
                    <a:pt x="0" y="0"/>
                  </a:cubicBezTo>
                  <a:close/>
                </a:path>
              </a:pathLst>
            </a:custGeom>
            <a:solidFill>
              <a:srgbClr val="FFFFFF"/>
            </a:solidFill>
            <a:ln w="1804" cap="flat">
              <a:noFill/>
              <a:prstDash val="solid"/>
              <a:miter/>
            </a:ln>
          </p:spPr>
          <p:txBody>
            <a:bodyPr rtlCol="0" anchor="ctr"/>
            <a:lstStyle/>
            <a:p>
              <a:endParaRPr lang="en-US"/>
            </a:p>
          </p:txBody>
        </p:sp>
        <p:sp>
          <p:nvSpPr>
            <p:cNvPr id="7195" name="Freeform 39">
              <a:extLst>
                <a:ext uri="{FF2B5EF4-FFF2-40B4-BE49-F238E27FC236}">
                  <a16:creationId xmlns:a16="http://schemas.microsoft.com/office/drawing/2014/main" id="{DAEEDAE7-A26F-C6AD-5E6A-27CB3038D9A6}"/>
                </a:ext>
              </a:extLst>
            </p:cNvPr>
            <p:cNvSpPr/>
            <p:nvPr/>
          </p:nvSpPr>
          <p:spPr>
            <a:xfrm>
              <a:off x="6663950" y="5324515"/>
              <a:ext cx="1083" cy="541"/>
            </a:xfrm>
            <a:custGeom>
              <a:avLst/>
              <a:gdLst>
                <a:gd name="connsiteX0" fmla="*/ 0 w 1083"/>
                <a:gd name="connsiteY0" fmla="*/ 0 h 541"/>
                <a:gd name="connsiteX1" fmla="*/ 1083 w 1083"/>
                <a:gd name="connsiteY1" fmla="*/ 542 h 541"/>
                <a:gd name="connsiteX2" fmla="*/ 0 w 1083"/>
                <a:gd name="connsiteY2" fmla="*/ 0 h 541"/>
              </a:gdLst>
              <a:ahLst/>
              <a:cxnLst>
                <a:cxn ang="0">
                  <a:pos x="connsiteX0" y="connsiteY0"/>
                </a:cxn>
                <a:cxn ang="0">
                  <a:pos x="connsiteX1" y="connsiteY1"/>
                </a:cxn>
                <a:cxn ang="0">
                  <a:pos x="connsiteX2" y="connsiteY2"/>
                </a:cxn>
              </a:cxnLst>
              <a:rect l="l" t="t" r="r" b="b"/>
              <a:pathLst>
                <a:path w="1083" h="541">
                  <a:moveTo>
                    <a:pt x="0" y="0"/>
                  </a:moveTo>
                  <a:cubicBezTo>
                    <a:pt x="361" y="180"/>
                    <a:pt x="722" y="361"/>
                    <a:pt x="1083" y="542"/>
                  </a:cubicBezTo>
                  <a:cubicBezTo>
                    <a:pt x="722" y="361"/>
                    <a:pt x="361" y="180"/>
                    <a:pt x="0" y="0"/>
                  </a:cubicBezTo>
                  <a:close/>
                </a:path>
              </a:pathLst>
            </a:custGeom>
            <a:solidFill>
              <a:srgbClr val="FFFFFF"/>
            </a:solidFill>
            <a:ln w="1804" cap="flat">
              <a:noFill/>
              <a:prstDash val="solid"/>
              <a:miter/>
            </a:ln>
          </p:spPr>
          <p:txBody>
            <a:bodyPr rtlCol="0" anchor="ctr"/>
            <a:lstStyle/>
            <a:p>
              <a:endParaRPr lang="en-US"/>
            </a:p>
          </p:txBody>
        </p:sp>
        <p:sp>
          <p:nvSpPr>
            <p:cNvPr id="7196" name="Freeform 40">
              <a:extLst>
                <a:ext uri="{FF2B5EF4-FFF2-40B4-BE49-F238E27FC236}">
                  <a16:creationId xmlns:a16="http://schemas.microsoft.com/office/drawing/2014/main" id="{C1EE5CEB-86E1-D9A6-917D-43108A07AFF9}"/>
                </a:ext>
              </a:extLst>
            </p:cNvPr>
            <p:cNvSpPr/>
            <p:nvPr/>
          </p:nvSpPr>
          <p:spPr>
            <a:xfrm>
              <a:off x="6672793" y="5329387"/>
              <a:ext cx="721" cy="541"/>
            </a:xfrm>
            <a:custGeom>
              <a:avLst/>
              <a:gdLst>
                <a:gd name="connsiteX0" fmla="*/ 0 w 721"/>
                <a:gd name="connsiteY0" fmla="*/ 0 h 541"/>
                <a:gd name="connsiteX1" fmla="*/ 722 w 721"/>
                <a:gd name="connsiteY1" fmla="*/ 542 h 541"/>
                <a:gd name="connsiteX2" fmla="*/ 0 w 721"/>
                <a:gd name="connsiteY2" fmla="*/ 0 h 541"/>
              </a:gdLst>
              <a:ahLst/>
              <a:cxnLst>
                <a:cxn ang="0">
                  <a:pos x="connsiteX0" y="connsiteY0"/>
                </a:cxn>
                <a:cxn ang="0">
                  <a:pos x="connsiteX1" y="connsiteY1"/>
                </a:cxn>
                <a:cxn ang="0">
                  <a:pos x="connsiteX2" y="connsiteY2"/>
                </a:cxn>
              </a:cxnLst>
              <a:rect l="l" t="t" r="r" b="b"/>
              <a:pathLst>
                <a:path w="721" h="541">
                  <a:moveTo>
                    <a:pt x="0" y="0"/>
                  </a:moveTo>
                  <a:cubicBezTo>
                    <a:pt x="180" y="181"/>
                    <a:pt x="541" y="361"/>
                    <a:pt x="722" y="542"/>
                  </a:cubicBezTo>
                  <a:cubicBezTo>
                    <a:pt x="361" y="361"/>
                    <a:pt x="180" y="181"/>
                    <a:pt x="0" y="0"/>
                  </a:cubicBezTo>
                  <a:close/>
                </a:path>
              </a:pathLst>
            </a:custGeom>
            <a:solidFill>
              <a:srgbClr val="FFFFFF"/>
            </a:solidFill>
            <a:ln w="1804" cap="flat">
              <a:noFill/>
              <a:prstDash val="solid"/>
              <a:miter/>
            </a:ln>
          </p:spPr>
          <p:txBody>
            <a:bodyPr rtlCol="0" anchor="ctr"/>
            <a:lstStyle/>
            <a:p>
              <a:endParaRPr lang="en-US"/>
            </a:p>
          </p:txBody>
        </p:sp>
        <p:sp>
          <p:nvSpPr>
            <p:cNvPr id="7197" name="Freeform 41">
              <a:extLst>
                <a:ext uri="{FF2B5EF4-FFF2-40B4-BE49-F238E27FC236}">
                  <a16:creationId xmlns:a16="http://schemas.microsoft.com/office/drawing/2014/main" id="{B2B7CA63-BE3F-B890-73A5-71025BA42938}"/>
                </a:ext>
              </a:extLst>
            </p:cNvPr>
            <p:cNvSpPr/>
            <p:nvPr/>
          </p:nvSpPr>
          <p:spPr>
            <a:xfrm>
              <a:off x="6644097" y="5321988"/>
              <a:ext cx="1804" cy="361"/>
            </a:xfrm>
            <a:custGeom>
              <a:avLst/>
              <a:gdLst>
                <a:gd name="connsiteX0" fmla="*/ 0 w 1804"/>
                <a:gd name="connsiteY0" fmla="*/ 361 h 361"/>
                <a:gd name="connsiteX1" fmla="*/ 1805 w 1804"/>
                <a:gd name="connsiteY1" fmla="*/ 0 h 361"/>
                <a:gd name="connsiteX2" fmla="*/ 0 w 1804"/>
                <a:gd name="connsiteY2" fmla="*/ 361 h 361"/>
              </a:gdLst>
              <a:ahLst/>
              <a:cxnLst>
                <a:cxn ang="0">
                  <a:pos x="connsiteX0" y="connsiteY0"/>
                </a:cxn>
                <a:cxn ang="0">
                  <a:pos x="connsiteX1" y="connsiteY1"/>
                </a:cxn>
                <a:cxn ang="0">
                  <a:pos x="connsiteX2" y="connsiteY2"/>
                </a:cxn>
              </a:cxnLst>
              <a:rect l="l" t="t" r="r" b="b"/>
              <a:pathLst>
                <a:path w="1804" h="361">
                  <a:moveTo>
                    <a:pt x="0" y="361"/>
                  </a:moveTo>
                  <a:cubicBezTo>
                    <a:pt x="542" y="181"/>
                    <a:pt x="1263" y="181"/>
                    <a:pt x="1805" y="0"/>
                  </a:cubicBezTo>
                  <a:cubicBezTo>
                    <a:pt x="1263" y="181"/>
                    <a:pt x="542" y="361"/>
                    <a:pt x="0" y="361"/>
                  </a:cubicBezTo>
                  <a:close/>
                </a:path>
              </a:pathLst>
            </a:custGeom>
            <a:solidFill>
              <a:srgbClr val="FFFFFF"/>
            </a:solidFill>
            <a:ln w="1804" cap="flat">
              <a:noFill/>
              <a:prstDash val="solid"/>
              <a:miter/>
            </a:ln>
          </p:spPr>
          <p:txBody>
            <a:bodyPr rtlCol="0" anchor="ctr"/>
            <a:lstStyle/>
            <a:p>
              <a:endParaRPr lang="en-US"/>
            </a:p>
          </p:txBody>
        </p:sp>
        <p:sp>
          <p:nvSpPr>
            <p:cNvPr id="7198" name="Freeform 42">
              <a:extLst>
                <a:ext uri="{FF2B5EF4-FFF2-40B4-BE49-F238E27FC236}">
                  <a16:creationId xmlns:a16="http://schemas.microsoft.com/office/drawing/2014/main" id="{CAA11914-FEF5-E73F-A982-0FE6C6C03C81}"/>
                </a:ext>
              </a:extLst>
            </p:cNvPr>
            <p:cNvSpPr/>
            <p:nvPr/>
          </p:nvSpPr>
          <p:spPr>
            <a:xfrm>
              <a:off x="6666657" y="5325778"/>
              <a:ext cx="902" cy="360"/>
            </a:xfrm>
            <a:custGeom>
              <a:avLst/>
              <a:gdLst>
                <a:gd name="connsiteX0" fmla="*/ 0 w 902"/>
                <a:gd name="connsiteY0" fmla="*/ 0 h 360"/>
                <a:gd name="connsiteX1" fmla="*/ 902 w 902"/>
                <a:gd name="connsiteY1" fmla="*/ 361 h 360"/>
                <a:gd name="connsiteX2" fmla="*/ 0 w 902"/>
                <a:gd name="connsiteY2" fmla="*/ 0 h 360"/>
              </a:gdLst>
              <a:ahLst/>
              <a:cxnLst>
                <a:cxn ang="0">
                  <a:pos x="connsiteX0" y="connsiteY0"/>
                </a:cxn>
                <a:cxn ang="0">
                  <a:pos x="connsiteX1" y="connsiteY1"/>
                </a:cxn>
                <a:cxn ang="0">
                  <a:pos x="connsiteX2" y="connsiteY2"/>
                </a:cxn>
              </a:cxnLst>
              <a:rect l="l" t="t" r="r" b="b"/>
              <a:pathLst>
                <a:path w="902" h="360">
                  <a:moveTo>
                    <a:pt x="0" y="0"/>
                  </a:moveTo>
                  <a:cubicBezTo>
                    <a:pt x="361" y="181"/>
                    <a:pt x="542" y="361"/>
                    <a:pt x="902" y="361"/>
                  </a:cubicBezTo>
                  <a:cubicBezTo>
                    <a:pt x="542" y="361"/>
                    <a:pt x="361" y="181"/>
                    <a:pt x="0" y="0"/>
                  </a:cubicBezTo>
                  <a:close/>
                </a:path>
              </a:pathLst>
            </a:custGeom>
            <a:solidFill>
              <a:srgbClr val="FFFFFF"/>
            </a:solidFill>
            <a:ln w="1804" cap="flat">
              <a:noFill/>
              <a:prstDash val="solid"/>
              <a:miter/>
            </a:ln>
          </p:spPr>
          <p:txBody>
            <a:bodyPr rtlCol="0" anchor="ctr"/>
            <a:lstStyle/>
            <a:p>
              <a:endParaRPr lang="en-US"/>
            </a:p>
          </p:txBody>
        </p:sp>
        <p:sp>
          <p:nvSpPr>
            <p:cNvPr id="7199" name="Freeform 43">
              <a:extLst>
                <a:ext uri="{FF2B5EF4-FFF2-40B4-BE49-F238E27FC236}">
                  <a16:creationId xmlns:a16="http://schemas.microsoft.com/office/drawing/2014/main" id="{2D461DAD-16AE-AFDD-747A-3BD949B4A840}"/>
                </a:ext>
              </a:extLst>
            </p:cNvPr>
            <p:cNvSpPr/>
            <p:nvPr/>
          </p:nvSpPr>
          <p:spPr>
            <a:xfrm>
              <a:off x="6757254" y="5288420"/>
              <a:ext cx="3068" cy="1624"/>
            </a:xfrm>
            <a:custGeom>
              <a:avLst/>
              <a:gdLst>
                <a:gd name="connsiteX0" fmla="*/ 0 w 3068"/>
                <a:gd name="connsiteY0" fmla="*/ 0 h 1624"/>
                <a:gd name="connsiteX1" fmla="*/ 3068 w 3068"/>
                <a:gd name="connsiteY1" fmla="*/ 1624 h 1624"/>
                <a:gd name="connsiteX2" fmla="*/ 0 w 3068"/>
                <a:gd name="connsiteY2" fmla="*/ 0 h 1624"/>
              </a:gdLst>
              <a:ahLst/>
              <a:cxnLst>
                <a:cxn ang="0">
                  <a:pos x="connsiteX0" y="connsiteY0"/>
                </a:cxn>
                <a:cxn ang="0">
                  <a:pos x="connsiteX1" y="connsiteY1"/>
                </a:cxn>
                <a:cxn ang="0">
                  <a:pos x="connsiteX2" y="connsiteY2"/>
                </a:cxn>
              </a:cxnLst>
              <a:rect l="l" t="t" r="r" b="b"/>
              <a:pathLst>
                <a:path w="3068" h="1624">
                  <a:moveTo>
                    <a:pt x="0" y="0"/>
                  </a:moveTo>
                  <a:cubicBezTo>
                    <a:pt x="1083" y="542"/>
                    <a:pt x="2166" y="1083"/>
                    <a:pt x="3068" y="1624"/>
                  </a:cubicBezTo>
                  <a:cubicBezTo>
                    <a:pt x="1985" y="1083"/>
                    <a:pt x="1083" y="542"/>
                    <a:pt x="0" y="0"/>
                  </a:cubicBezTo>
                  <a:close/>
                </a:path>
              </a:pathLst>
            </a:custGeom>
            <a:solidFill>
              <a:srgbClr val="FFFFFF"/>
            </a:solidFill>
            <a:ln w="1804" cap="flat">
              <a:noFill/>
              <a:prstDash val="solid"/>
              <a:miter/>
            </a:ln>
          </p:spPr>
          <p:txBody>
            <a:bodyPr rtlCol="0" anchor="ctr"/>
            <a:lstStyle/>
            <a:p>
              <a:endParaRPr lang="en-US"/>
            </a:p>
          </p:txBody>
        </p:sp>
        <p:sp>
          <p:nvSpPr>
            <p:cNvPr id="7200" name="Freeform 44">
              <a:extLst>
                <a:ext uri="{FF2B5EF4-FFF2-40B4-BE49-F238E27FC236}">
                  <a16:creationId xmlns:a16="http://schemas.microsoft.com/office/drawing/2014/main" id="{93C3E6A2-56CD-D5C7-0788-07598F189D09}"/>
                </a:ext>
              </a:extLst>
            </p:cNvPr>
            <p:cNvSpPr/>
            <p:nvPr/>
          </p:nvSpPr>
          <p:spPr>
            <a:xfrm>
              <a:off x="6675635" y="5279499"/>
              <a:ext cx="175089" cy="328925"/>
            </a:xfrm>
            <a:custGeom>
              <a:avLst/>
              <a:gdLst>
                <a:gd name="connsiteX0" fmla="*/ 11776 w 175089"/>
                <a:gd name="connsiteY0" fmla="*/ 40143 h 328925"/>
                <a:gd name="connsiteX1" fmla="*/ 50217 w 175089"/>
                <a:gd name="connsiteY1" fmla="*/ 72808 h 328925"/>
                <a:gd name="connsiteX2" fmla="*/ 118436 w 175089"/>
                <a:gd name="connsiteY2" fmla="*/ 209788 h 328925"/>
                <a:gd name="connsiteX3" fmla="*/ 134498 w 175089"/>
                <a:gd name="connsiteY3" fmla="*/ 307063 h 328925"/>
                <a:gd name="connsiteX4" fmla="*/ 155794 w 175089"/>
                <a:gd name="connsiteY4" fmla="*/ 328900 h 328925"/>
                <a:gd name="connsiteX5" fmla="*/ 146951 w 175089"/>
                <a:gd name="connsiteY5" fmla="*/ 328539 h 328925"/>
                <a:gd name="connsiteX6" fmla="*/ 160487 w 175089"/>
                <a:gd name="connsiteY6" fmla="*/ 300025 h 328925"/>
                <a:gd name="connsiteX7" fmla="*/ 173661 w 175089"/>
                <a:gd name="connsiteY7" fmla="*/ 242634 h 328925"/>
                <a:gd name="connsiteX8" fmla="*/ 159765 w 175089"/>
                <a:gd name="connsiteY8" fmla="*/ 137418 h 328925"/>
                <a:gd name="connsiteX9" fmla="*/ 118978 w 175089"/>
                <a:gd name="connsiteY9" fmla="*/ 52054 h 328925"/>
                <a:gd name="connsiteX10" fmla="*/ 78010 w 175089"/>
                <a:gd name="connsiteY10" fmla="*/ 7296 h 328925"/>
                <a:gd name="connsiteX11" fmla="*/ 10694 w 175089"/>
                <a:gd name="connsiteY11" fmla="*/ 15237 h 328925"/>
                <a:gd name="connsiteX12" fmla="*/ 11776 w 175089"/>
                <a:gd name="connsiteY12" fmla="*/ 40143 h 328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75089" h="328925">
                  <a:moveTo>
                    <a:pt x="11776" y="40143"/>
                  </a:moveTo>
                  <a:cubicBezTo>
                    <a:pt x="24951" y="50429"/>
                    <a:pt x="39750" y="58912"/>
                    <a:pt x="50217" y="72808"/>
                  </a:cubicBezTo>
                  <a:cubicBezTo>
                    <a:pt x="81619" y="114137"/>
                    <a:pt x="107608" y="157991"/>
                    <a:pt x="118436" y="209788"/>
                  </a:cubicBezTo>
                  <a:cubicBezTo>
                    <a:pt x="125294" y="241912"/>
                    <a:pt x="132333" y="274036"/>
                    <a:pt x="134498" y="307063"/>
                  </a:cubicBezTo>
                  <a:cubicBezTo>
                    <a:pt x="135581" y="325832"/>
                    <a:pt x="139191" y="329261"/>
                    <a:pt x="155794" y="328900"/>
                  </a:cubicBezTo>
                  <a:cubicBezTo>
                    <a:pt x="152366" y="328900"/>
                    <a:pt x="149478" y="328900"/>
                    <a:pt x="146951" y="328539"/>
                  </a:cubicBezTo>
                  <a:cubicBezTo>
                    <a:pt x="151824" y="319696"/>
                    <a:pt x="156336" y="310312"/>
                    <a:pt x="160487" y="300025"/>
                  </a:cubicBezTo>
                  <a:cubicBezTo>
                    <a:pt x="168067" y="281436"/>
                    <a:pt x="171135" y="262666"/>
                    <a:pt x="173661" y="242634"/>
                  </a:cubicBezTo>
                  <a:cubicBezTo>
                    <a:pt x="177993" y="207622"/>
                    <a:pt x="172218" y="170264"/>
                    <a:pt x="159765" y="137418"/>
                  </a:cubicBezTo>
                  <a:cubicBezTo>
                    <a:pt x="148756" y="108181"/>
                    <a:pt x="137205" y="77681"/>
                    <a:pt x="118978" y="52054"/>
                  </a:cubicBezTo>
                  <a:cubicBezTo>
                    <a:pt x="106706" y="34728"/>
                    <a:pt x="94072" y="19929"/>
                    <a:pt x="78010" y="7296"/>
                  </a:cubicBezTo>
                  <a:cubicBezTo>
                    <a:pt x="54729" y="-3171"/>
                    <a:pt x="32531" y="-3893"/>
                    <a:pt x="10694" y="15237"/>
                  </a:cubicBezTo>
                  <a:cubicBezTo>
                    <a:pt x="-3383" y="27509"/>
                    <a:pt x="-4106" y="27870"/>
                    <a:pt x="11776" y="40143"/>
                  </a:cubicBezTo>
                  <a:close/>
                </a:path>
              </a:pathLst>
            </a:custGeom>
            <a:solidFill>
              <a:srgbClr val="FFFFFF"/>
            </a:solidFill>
            <a:ln w="1804" cap="flat">
              <a:noFill/>
              <a:prstDash val="solid"/>
              <a:miter/>
            </a:ln>
          </p:spPr>
          <p:txBody>
            <a:bodyPr rtlCol="0" anchor="ctr"/>
            <a:lstStyle/>
            <a:p>
              <a:endParaRPr lang="en-US"/>
            </a:p>
          </p:txBody>
        </p:sp>
        <p:sp>
          <p:nvSpPr>
            <p:cNvPr id="7201" name="Freeform 45">
              <a:extLst>
                <a:ext uri="{FF2B5EF4-FFF2-40B4-BE49-F238E27FC236}">
                  <a16:creationId xmlns:a16="http://schemas.microsoft.com/office/drawing/2014/main" id="{790DFC7C-7073-09EE-DC6C-41AB9FE997B9}"/>
                </a:ext>
              </a:extLst>
            </p:cNvPr>
            <p:cNvSpPr/>
            <p:nvPr/>
          </p:nvSpPr>
          <p:spPr>
            <a:xfrm>
              <a:off x="6753645" y="5286795"/>
              <a:ext cx="3068" cy="1443"/>
            </a:xfrm>
            <a:custGeom>
              <a:avLst/>
              <a:gdLst>
                <a:gd name="connsiteX0" fmla="*/ 0 w 3068"/>
                <a:gd name="connsiteY0" fmla="*/ 0 h 1443"/>
                <a:gd name="connsiteX1" fmla="*/ 3068 w 3068"/>
                <a:gd name="connsiteY1" fmla="*/ 1444 h 1443"/>
                <a:gd name="connsiteX2" fmla="*/ 0 w 3068"/>
                <a:gd name="connsiteY2" fmla="*/ 0 h 1443"/>
              </a:gdLst>
              <a:ahLst/>
              <a:cxnLst>
                <a:cxn ang="0">
                  <a:pos x="connsiteX0" y="connsiteY0"/>
                </a:cxn>
                <a:cxn ang="0">
                  <a:pos x="connsiteX1" y="connsiteY1"/>
                </a:cxn>
                <a:cxn ang="0">
                  <a:pos x="connsiteX2" y="connsiteY2"/>
                </a:cxn>
              </a:cxnLst>
              <a:rect l="l" t="t" r="r" b="b"/>
              <a:pathLst>
                <a:path w="3068" h="1443">
                  <a:moveTo>
                    <a:pt x="0" y="0"/>
                  </a:moveTo>
                  <a:cubicBezTo>
                    <a:pt x="1083" y="542"/>
                    <a:pt x="1985" y="902"/>
                    <a:pt x="3068" y="1444"/>
                  </a:cubicBezTo>
                  <a:cubicBezTo>
                    <a:pt x="1985" y="902"/>
                    <a:pt x="1083" y="361"/>
                    <a:pt x="0" y="0"/>
                  </a:cubicBezTo>
                  <a:close/>
                </a:path>
              </a:pathLst>
            </a:custGeom>
            <a:solidFill>
              <a:srgbClr val="FFFFFF"/>
            </a:solidFill>
            <a:ln w="1804" cap="flat">
              <a:noFill/>
              <a:prstDash val="solid"/>
              <a:miter/>
            </a:ln>
          </p:spPr>
          <p:txBody>
            <a:bodyPr rtlCol="0" anchor="ctr"/>
            <a:lstStyle/>
            <a:p>
              <a:endParaRPr lang="en-US"/>
            </a:p>
          </p:txBody>
        </p:sp>
        <p:sp>
          <p:nvSpPr>
            <p:cNvPr id="7202" name="Freeform 46">
              <a:extLst>
                <a:ext uri="{FF2B5EF4-FFF2-40B4-BE49-F238E27FC236}">
                  <a16:creationId xmlns:a16="http://schemas.microsoft.com/office/drawing/2014/main" id="{62604A49-B85C-76E2-9E24-9207B570A232}"/>
                </a:ext>
              </a:extLst>
            </p:cNvPr>
            <p:cNvSpPr/>
            <p:nvPr/>
          </p:nvSpPr>
          <p:spPr>
            <a:xfrm>
              <a:off x="6831429" y="5608219"/>
              <a:ext cx="3609" cy="180"/>
            </a:xfrm>
            <a:custGeom>
              <a:avLst/>
              <a:gdLst>
                <a:gd name="connsiteX0" fmla="*/ 3609 w 3609"/>
                <a:gd name="connsiteY0" fmla="*/ 0 h 180"/>
                <a:gd name="connsiteX1" fmla="*/ 0 w 3609"/>
                <a:gd name="connsiteY1" fmla="*/ 181 h 180"/>
                <a:gd name="connsiteX2" fmla="*/ 3609 w 3609"/>
                <a:gd name="connsiteY2" fmla="*/ 0 h 180"/>
              </a:gdLst>
              <a:ahLst/>
              <a:cxnLst>
                <a:cxn ang="0">
                  <a:pos x="connsiteX0" y="connsiteY0"/>
                </a:cxn>
                <a:cxn ang="0">
                  <a:pos x="connsiteX1" y="connsiteY1"/>
                </a:cxn>
                <a:cxn ang="0">
                  <a:pos x="connsiteX2" y="connsiteY2"/>
                </a:cxn>
              </a:cxnLst>
              <a:rect l="l" t="t" r="r" b="b"/>
              <a:pathLst>
                <a:path w="3609" h="180">
                  <a:moveTo>
                    <a:pt x="3609" y="0"/>
                  </a:moveTo>
                  <a:cubicBezTo>
                    <a:pt x="2346" y="0"/>
                    <a:pt x="1083" y="181"/>
                    <a:pt x="0" y="181"/>
                  </a:cubicBezTo>
                  <a:cubicBezTo>
                    <a:pt x="1083" y="181"/>
                    <a:pt x="2346" y="181"/>
                    <a:pt x="3609" y="0"/>
                  </a:cubicBezTo>
                  <a:close/>
                </a:path>
              </a:pathLst>
            </a:custGeom>
            <a:solidFill>
              <a:srgbClr val="FFFFFF"/>
            </a:solidFill>
            <a:ln w="1804" cap="flat">
              <a:noFill/>
              <a:prstDash val="solid"/>
              <a:miter/>
            </a:ln>
          </p:spPr>
          <p:txBody>
            <a:bodyPr rtlCol="0" anchor="ctr"/>
            <a:lstStyle/>
            <a:p>
              <a:endParaRPr lang="en-US"/>
            </a:p>
          </p:txBody>
        </p:sp>
        <p:sp>
          <p:nvSpPr>
            <p:cNvPr id="7203" name="Freeform 47">
              <a:extLst>
                <a:ext uri="{FF2B5EF4-FFF2-40B4-BE49-F238E27FC236}">
                  <a16:creationId xmlns:a16="http://schemas.microsoft.com/office/drawing/2014/main" id="{5C6FEE0C-089E-827F-2784-18934176631E}"/>
                </a:ext>
              </a:extLst>
            </p:cNvPr>
            <p:cNvSpPr/>
            <p:nvPr/>
          </p:nvSpPr>
          <p:spPr>
            <a:xfrm>
              <a:off x="7077054" y="5939569"/>
              <a:ext cx="1263" cy="541"/>
            </a:xfrm>
            <a:custGeom>
              <a:avLst/>
              <a:gdLst>
                <a:gd name="connsiteX0" fmla="*/ 0 w 1263"/>
                <a:gd name="connsiteY0" fmla="*/ 0 h 541"/>
                <a:gd name="connsiteX1" fmla="*/ 1263 w 1263"/>
                <a:gd name="connsiteY1" fmla="*/ 541 h 541"/>
                <a:gd name="connsiteX2" fmla="*/ 0 w 1263"/>
                <a:gd name="connsiteY2" fmla="*/ 0 h 541"/>
              </a:gdLst>
              <a:ahLst/>
              <a:cxnLst>
                <a:cxn ang="0">
                  <a:pos x="connsiteX0" y="connsiteY0"/>
                </a:cxn>
                <a:cxn ang="0">
                  <a:pos x="connsiteX1" y="connsiteY1"/>
                </a:cxn>
                <a:cxn ang="0">
                  <a:pos x="connsiteX2" y="connsiteY2"/>
                </a:cxn>
              </a:cxnLst>
              <a:rect l="l" t="t" r="r" b="b"/>
              <a:pathLst>
                <a:path w="1263" h="541">
                  <a:moveTo>
                    <a:pt x="0" y="0"/>
                  </a:moveTo>
                  <a:cubicBezTo>
                    <a:pt x="361" y="180"/>
                    <a:pt x="902" y="361"/>
                    <a:pt x="1263" y="541"/>
                  </a:cubicBezTo>
                  <a:cubicBezTo>
                    <a:pt x="722" y="180"/>
                    <a:pt x="361" y="180"/>
                    <a:pt x="0" y="0"/>
                  </a:cubicBezTo>
                  <a:close/>
                </a:path>
              </a:pathLst>
            </a:custGeom>
            <a:solidFill>
              <a:srgbClr val="FFFFFF"/>
            </a:solidFill>
            <a:ln w="1804" cap="flat">
              <a:noFill/>
              <a:prstDash val="solid"/>
              <a:miter/>
            </a:ln>
          </p:spPr>
          <p:txBody>
            <a:bodyPr rtlCol="0" anchor="ctr"/>
            <a:lstStyle/>
            <a:p>
              <a:endParaRPr lang="en-US"/>
            </a:p>
          </p:txBody>
        </p:sp>
        <p:sp>
          <p:nvSpPr>
            <p:cNvPr id="7204" name="Freeform 48">
              <a:extLst>
                <a:ext uri="{FF2B5EF4-FFF2-40B4-BE49-F238E27FC236}">
                  <a16:creationId xmlns:a16="http://schemas.microsoft.com/office/drawing/2014/main" id="{D70F40BE-95B8-BD9E-8679-6352F824B28D}"/>
                </a:ext>
              </a:extLst>
            </p:cNvPr>
            <p:cNvSpPr/>
            <p:nvPr/>
          </p:nvSpPr>
          <p:spPr>
            <a:xfrm>
              <a:off x="7074347" y="5938667"/>
              <a:ext cx="1263" cy="360"/>
            </a:xfrm>
            <a:custGeom>
              <a:avLst/>
              <a:gdLst>
                <a:gd name="connsiteX0" fmla="*/ 0 w 1263"/>
                <a:gd name="connsiteY0" fmla="*/ 0 h 360"/>
                <a:gd name="connsiteX1" fmla="*/ 1263 w 1263"/>
                <a:gd name="connsiteY1" fmla="*/ 361 h 360"/>
                <a:gd name="connsiteX2" fmla="*/ 0 w 1263"/>
                <a:gd name="connsiteY2" fmla="*/ 0 h 360"/>
              </a:gdLst>
              <a:ahLst/>
              <a:cxnLst>
                <a:cxn ang="0">
                  <a:pos x="connsiteX0" y="connsiteY0"/>
                </a:cxn>
                <a:cxn ang="0">
                  <a:pos x="connsiteX1" y="connsiteY1"/>
                </a:cxn>
                <a:cxn ang="0">
                  <a:pos x="connsiteX2" y="connsiteY2"/>
                </a:cxn>
              </a:cxnLst>
              <a:rect l="l" t="t" r="r" b="b"/>
              <a:pathLst>
                <a:path w="1263" h="360">
                  <a:moveTo>
                    <a:pt x="0" y="0"/>
                  </a:moveTo>
                  <a:cubicBezTo>
                    <a:pt x="361" y="180"/>
                    <a:pt x="902" y="180"/>
                    <a:pt x="1263" y="361"/>
                  </a:cubicBezTo>
                  <a:cubicBezTo>
                    <a:pt x="902" y="361"/>
                    <a:pt x="361" y="180"/>
                    <a:pt x="0" y="0"/>
                  </a:cubicBezTo>
                  <a:close/>
                </a:path>
              </a:pathLst>
            </a:custGeom>
            <a:solidFill>
              <a:srgbClr val="FFFFFF"/>
            </a:solidFill>
            <a:ln w="1804" cap="flat">
              <a:noFill/>
              <a:prstDash val="solid"/>
              <a:miter/>
            </a:ln>
          </p:spPr>
          <p:txBody>
            <a:bodyPr rtlCol="0" anchor="ctr"/>
            <a:lstStyle/>
            <a:p>
              <a:endParaRPr lang="en-US"/>
            </a:p>
          </p:txBody>
        </p:sp>
        <p:sp>
          <p:nvSpPr>
            <p:cNvPr id="7205" name="Freeform 49">
              <a:extLst>
                <a:ext uri="{FF2B5EF4-FFF2-40B4-BE49-F238E27FC236}">
                  <a16:creationId xmlns:a16="http://schemas.microsoft.com/office/drawing/2014/main" id="{79B964E8-95E2-2DEE-D677-4813D31207D2}"/>
                </a:ext>
              </a:extLst>
            </p:cNvPr>
            <p:cNvSpPr/>
            <p:nvPr/>
          </p:nvSpPr>
          <p:spPr>
            <a:xfrm>
              <a:off x="7071820" y="5937945"/>
              <a:ext cx="1263" cy="360"/>
            </a:xfrm>
            <a:custGeom>
              <a:avLst/>
              <a:gdLst>
                <a:gd name="connsiteX0" fmla="*/ 0 w 1263"/>
                <a:gd name="connsiteY0" fmla="*/ 0 h 360"/>
                <a:gd name="connsiteX1" fmla="*/ 1263 w 1263"/>
                <a:gd name="connsiteY1" fmla="*/ 361 h 360"/>
                <a:gd name="connsiteX2" fmla="*/ 0 w 1263"/>
                <a:gd name="connsiteY2" fmla="*/ 0 h 360"/>
              </a:gdLst>
              <a:ahLst/>
              <a:cxnLst>
                <a:cxn ang="0">
                  <a:pos x="connsiteX0" y="connsiteY0"/>
                </a:cxn>
                <a:cxn ang="0">
                  <a:pos x="connsiteX1" y="connsiteY1"/>
                </a:cxn>
                <a:cxn ang="0">
                  <a:pos x="connsiteX2" y="connsiteY2"/>
                </a:cxn>
              </a:cxnLst>
              <a:rect l="l" t="t" r="r" b="b"/>
              <a:pathLst>
                <a:path w="1263" h="360">
                  <a:moveTo>
                    <a:pt x="0" y="0"/>
                  </a:moveTo>
                  <a:cubicBezTo>
                    <a:pt x="361" y="181"/>
                    <a:pt x="902" y="181"/>
                    <a:pt x="1263" y="361"/>
                  </a:cubicBezTo>
                  <a:cubicBezTo>
                    <a:pt x="902" y="361"/>
                    <a:pt x="361" y="181"/>
                    <a:pt x="0" y="0"/>
                  </a:cubicBezTo>
                  <a:close/>
                </a:path>
              </a:pathLst>
            </a:custGeom>
            <a:solidFill>
              <a:srgbClr val="FFFFFF"/>
            </a:solidFill>
            <a:ln w="1804" cap="flat">
              <a:noFill/>
              <a:prstDash val="solid"/>
              <a:miter/>
            </a:ln>
          </p:spPr>
          <p:txBody>
            <a:bodyPr rtlCol="0" anchor="ctr"/>
            <a:lstStyle/>
            <a:p>
              <a:endParaRPr lang="en-US"/>
            </a:p>
          </p:txBody>
        </p:sp>
        <p:sp>
          <p:nvSpPr>
            <p:cNvPr id="7206" name="Freeform 50">
              <a:extLst>
                <a:ext uri="{FF2B5EF4-FFF2-40B4-BE49-F238E27FC236}">
                  <a16:creationId xmlns:a16="http://schemas.microsoft.com/office/drawing/2014/main" id="{45FA2ED2-66B2-FAE8-5915-D356D0ED7360}"/>
                </a:ext>
              </a:extLst>
            </p:cNvPr>
            <p:cNvSpPr/>
            <p:nvPr/>
          </p:nvSpPr>
          <p:spPr>
            <a:xfrm>
              <a:off x="7013456" y="5937764"/>
              <a:ext cx="184574" cy="309328"/>
            </a:xfrm>
            <a:custGeom>
              <a:avLst/>
              <a:gdLst>
                <a:gd name="connsiteX0" fmla="*/ 176394 w 184574"/>
                <a:gd name="connsiteY0" fmla="*/ 186249 h 309328"/>
                <a:gd name="connsiteX1" fmla="*/ 98790 w 184574"/>
                <a:gd name="connsiteY1" fmla="*/ 45659 h 309328"/>
                <a:gd name="connsiteX2" fmla="*/ 38332 w 184574"/>
                <a:gd name="connsiteY2" fmla="*/ 0 h 309328"/>
                <a:gd name="connsiteX3" fmla="*/ 3139 w 184574"/>
                <a:gd name="connsiteY3" fmla="*/ 30139 h 309328"/>
                <a:gd name="connsiteX4" fmla="*/ 8914 w 184574"/>
                <a:gd name="connsiteY4" fmla="*/ 51615 h 309328"/>
                <a:gd name="connsiteX5" fmla="*/ 59447 w 184574"/>
                <a:gd name="connsiteY5" fmla="*/ 90056 h 309328"/>
                <a:gd name="connsiteX6" fmla="*/ 129290 w 184574"/>
                <a:gd name="connsiteY6" fmla="*/ 202852 h 309328"/>
                <a:gd name="connsiteX7" fmla="*/ 160332 w 184574"/>
                <a:gd name="connsiteY7" fmla="*/ 293450 h 309328"/>
                <a:gd name="connsiteX8" fmla="*/ 177296 w 184574"/>
                <a:gd name="connsiteY8" fmla="*/ 308790 h 309328"/>
                <a:gd name="connsiteX9" fmla="*/ 183613 w 184574"/>
                <a:gd name="connsiteY9" fmla="*/ 269808 h 309328"/>
                <a:gd name="connsiteX10" fmla="*/ 176394 w 184574"/>
                <a:gd name="connsiteY10" fmla="*/ 186249 h 309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84574" h="309328">
                  <a:moveTo>
                    <a:pt x="176394" y="186249"/>
                  </a:moveTo>
                  <a:cubicBezTo>
                    <a:pt x="164302" y="133911"/>
                    <a:pt x="135426" y="84461"/>
                    <a:pt x="98790" y="45659"/>
                  </a:cubicBezTo>
                  <a:cubicBezTo>
                    <a:pt x="82006" y="27793"/>
                    <a:pt x="61252" y="11009"/>
                    <a:pt x="38332" y="0"/>
                  </a:cubicBezTo>
                  <a:cubicBezTo>
                    <a:pt x="24074" y="3068"/>
                    <a:pt x="11622" y="13536"/>
                    <a:pt x="3139" y="30139"/>
                  </a:cubicBezTo>
                  <a:cubicBezTo>
                    <a:pt x="-1734" y="39704"/>
                    <a:pt x="-1734" y="45840"/>
                    <a:pt x="8914" y="51615"/>
                  </a:cubicBezTo>
                  <a:cubicBezTo>
                    <a:pt x="27503" y="61902"/>
                    <a:pt x="46453" y="72550"/>
                    <a:pt x="59447" y="90056"/>
                  </a:cubicBezTo>
                  <a:cubicBezTo>
                    <a:pt x="86157" y="125609"/>
                    <a:pt x="112687" y="160982"/>
                    <a:pt x="129290" y="202852"/>
                  </a:cubicBezTo>
                  <a:cubicBezTo>
                    <a:pt x="141202" y="232630"/>
                    <a:pt x="151849" y="262589"/>
                    <a:pt x="160332" y="293450"/>
                  </a:cubicBezTo>
                  <a:cubicBezTo>
                    <a:pt x="164483" y="308429"/>
                    <a:pt x="165746" y="310595"/>
                    <a:pt x="177296" y="308790"/>
                  </a:cubicBezTo>
                  <a:cubicBezTo>
                    <a:pt x="180364" y="295977"/>
                    <a:pt x="182349" y="282802"/>
                    <a:pt x="183613" y="269808"/>
                  </a:cubicBezTo>
                  <a:cubicBezTo>
                    <a:pt x="186500" y="242196"/>
                    <a:pt x="182530" y="213139"/>
                    <a:pt x="176394" y="186249"/>
                  </a:cubicBezTo>
                  <a:close/>
                </a:path>
              </a:pathLst>
            </a:custGeom>
            <a:solidFill>
              <a:srgbClr val="FFFFFF"/>
            </a:solidFill>
            <a:ln w="1804" cap="flat">
              <a:noFill/>
              <a:prstDash val="solid"/>
              <a:miter/>
            </a:ln>
          </p:spPr>
          <p:txBody>
            <a:bodyPr rtlCol="0" anchor="ctr"/>
            <a:lstStyle/>
            <a:p>
              <a:endParaRPr lang="en-US"/>
            </a:p>
          </p:txBody>
        </p:sp>
        <p:sp>
          <p:nvSpPr>
            <p:cNvPr id="7207" name="Freeform 51">
              <a:extLst>
                <a:ext uri="{FF2B5EF4-FFF2-40B4-BE49-F238E27FC236}">
                  <a16:creationId xmlns:a16="http://schemas.microsoft.com/office/drawing/2014/main" id="{32598873-C4C4-380E-9BC5-CC874076DEFE}"/>
                </a:ext>
              </a:extLst>
            </p:cNvPr>
            <p:cNvSpPr/>
            <p:nvPr/>
          </p:nvSpPr>
          <p:spPr>
            <a:xfrm>
              <a:off x="7079581" y="5940471"/>
              <a:ext cx="1263" cy="541"/>
            </a:xfrm>
            <a:custGeom>
              <a:avLst/>
              <a:gdLst>
                <a:gd name="connsiteX0" fmla="*/ 0 w 1263"/>
                <a:gd name="connsiteY0" fmla="*/ 0 h 541"/>
                <a:gd name="connsiteX1" fmla="*/ 1263 w 1263"/>
                <a:gd name="connsiteY1" fmla="*/ 541 h 541"/>
                <a:gd name="connsiteX2" fmla="*/ 0 w 1263"/>
                <a:gd name="connsiteY2" fmla="*/ 0 h 541"/>
              </a:gdLst>
              <a:ahLst/>
              <a:cxnLst>
                <a:cxn ang="0">
                  <a:pos x="connsiteX0" y="connsiteY0"/>
                </a:cxn>
                <a:cxn ang="0">
                  <a:pos x="connsiteX1" y="connsiteY1"/>
                </a:cxn>
                <a:cxn ang="0">
                  <a:pos x="connsiteX2" y="connsiteY2"/>
                </a:cxn>
              </a:cxnLst>
              <a:rect l="l" t="t" r="r" b="b"/>
              <a:pathLst>
                <a:path w="1263" h="541">
                  <a:moveTo>
                    <a:pt x="0" y="0"/>
                  </a:moveTo>
                  <a:cubicBezTo>
                    <a:pt x="361" y="180"/>
                    <a:pt x="902" y="361"/>
                    <a:pt x="1263" y="541"/>
                  </a:cubicBezTo>
                  <a:cubicBezTo>
                    <a:pt x="902" y="361"/>
                    <a:pt x="542" y="180"/>
                    <a:pt x="0" y="0"/>
                  </a:cubicBezTo>
                  <a:close/>
                </a:path>
              </a:pathLst>
            </a:custGeom>
            <a:solidFill>
              <a:srgbClr val="FFFFFF"/>
            </a:solidFill>
            <a:ln w="1804" cap="flat">
              <a:noFill/>
              <a:prstDash val="solid"/>
              <a:miter/>
            </a:ln>
          </p:spPr>
          <p:txBody>
            <a:bodyPr rtlCol="0" anchor="ctr"/>
            <a:lstStyle/>
            <a:p>
              <a:endParaRPr lang="en-US"/>
            </a:p>
          </p:txBody>
        </p:sp>
        <p:sp>
          <p:nvSpPr>
            <p:cNvPr id="7208" name="Freeform 52">
              <a:extLst>
                <a:ext uri="{FF2B5EF4-FFF2-40B4-BE49-F238E27FC236}">
                  <a16:creationId xmlns:a16="http://schemas.microsoft.com/office/drawing/2014/main" id="{2FD9D3A5-2218-C136-0B1B-B884A61C5244}"/>
                </a:ext>
              </a:extLst>
            </p:cNvPr>
            <p:cNvSpPr/>
            <p:nvPr/>
          </p:nvSpPr>
          <p:spPr>
            <a:xfrm>
              <a:off x="7084995" y="5942998"/>
              <a:ext cx="1083" cy="541"/>
            </a:xfrm>
            <a:custGeom>
              <a:avLst/>
              <a:gdLst>
                <a:gd name="connsiteX0" fmla="*/ 0 w 1083"/>
                <a:gd name="connsiteY0" fmla="*/ 0 h 541"/>
                <a:gd name="connsiteX1" fmla="*/ 1083 w 1083"/>
                <a:gd name="connsiteY1" fmla="*/ 542 h 541"/>
                <a:gd name="connsiteX2" fmla="*/ 0 w 1083"/>
                <a:gd name="connsiteY2" fmla="*/ 0 h 541"/>
              </a:gdLst>
              <a:ahLst/>
              <a:cxnLst>
                <a:cxn ang="0">
                  <a:pos x="connsiteX0" y="connsiteY0"/>
                </a:cxn>
                <a:cxn ang="0">
                  <a:pos x="connsiteX1" y="connsiteY1"/>
                </a:cxn>
                <a:cxn ang="0">
                  <a:pos x="connsiteX2" y="connsiteY2"/>
                </a:cxn>
              </a:cxnLst>
              <a:rect l="l" t="t" r="r" b="b"/>
              <a:pathLst>
                <a:path w="1083" h="541">
                  <a:moveTo>
                    <a:pt x="0" y="0"/>
                  </a:moveTo>
                  <a:cubicBezTo>
                    <a:pt x="361" y="181"/>
                    <a:pt x="722" y="361"/>
                    <a:pt x="1083" y="542"/>
                  </a:cubicBezTo>
                  <a:cubicBezTo>
                    <a:pt x="722" y="361"/>
                    <a:pt x="361" y="181"/>
                    <a:pt x="0" y="0"/>
                  </a:cubicBezTo>
                  <a:close/>
                </a:path>
              </a:pathLst>
            </a:custGeom>
            <a:solidFill>
              <a:srgbClr val="FFFFFF"/>
            </a:solidFill>
            <a:ln w="1804" cap="flat">
              <a:noFill/>
              <a:prstDash val="solid"/>
              <a:miter/>
            </a:ln>
          </p:spPr>
          <p:txBody>
            <a:bodyPr rtlCol="0" anchor="ctr"/>
            <a:lstStyle/>
            <a:p>
              <a:endParaRPr lang="en-US"/>
            </a:p>
          </p:txBody>
        </p:sp>
        <p:sp>
          <p:nvSpPr>
            <p:cNvPr id="7209" name="Freeform 53">
              <a:extLst>
                <a:ext uri="{FF2B5EF4-FFF2-40B4-BE49-F238E27FC236}">
                  <a16:creationId xmlns:a16="http://schemas.microsoft.com/office/drawing/2014/main" id="{4B9E32CE-D3B5-DB44-02A8-7B1DC4015D4C}"/>
                </a:ext>
              </a:extLst>
            </p:cNvPr>
            <p:cNvSpPr/>
            <p:nvPr/>
          </p:nvSpPr>
          <p:spPr>
            <a:xfrm>
              <a:off x="7190933" y="6246194"/>
              <a:ext cx="1443" cy="180"/>
            </a:xfrm>
            <a:custGeom>
              <a:avLst/>
              <a:gdLst>
                <a:gd name="connsiteX0" fmla="*/ 1444 w 1443"/>
                <a:gd name="connsiteY0" fmla="*/ 0 h 180"/>
                <a:gd name="connsiteX1" fmla="*/ 0 w 1443"/>
                <a:gd name="connsiteY1" fmla="*/ 181 h 180"/>
                <a:gd name="connsiteX2" fmla="*/ 1444 w 1443"/>
                <a:gd name="connsiteY2" fmla="*/ 0 h 180"/>
              </a:gdLst>
              <a:ahLst/>
              <a:cxnLst>
                <a:cxn ang="0">
                  <a:pos x="connsiteX0" y="connsiteY0"/>
                </a:cxn>
                <a:cxn ang="0">
                  <a:pos x="connsiteX1" y="connsiteY1"/>
                </a:cxn>
                <a:cxn ang="0">
                  <a:pos x="connsiteX2" y="connsiteY2"/>
                </a:cxn>
              </a:cxnLst>
              <a:rect l="l" t="t" r="r" b="b"/>
              <a:pathLst>
                <a:path w="1443" h="180">
                  <a:moveTo>
                    <a:pt x="1444" y="0"/>
                  </a:moveTo>
                  <a:cubicBezTo>
                    <a:pt x="902" y="181"/>
                    <a:pt x="361" y="181"/>
                    <a:pt x="0" y="181"/>
                  </a:cubicBezTo>
                  <a:cubicBezTo>
                    <a:pt x="361" y="181"/>
                    <a:pt x="902" y="181"/>
                    <a:pt x="1444" y="0"/>
                  </a:cubicBezTo>
                  <a:close/>
                </a:path>
              </a:pathLst>
            </a:custGeom>
            <a:solidFill>
              <a:srgbClr val="FFFFFF"/>
            </a:solidFill>
            <a:ln w="1804" cap="flat">
              <a:noFill/>
              <a:prstDash val="solid"/>
              <a:miter/>
            </a:ln>
          </p:spPr>
          <p:txBody>
            <a:bodyPr rtlCol="0" anchor="ctr"/>
            <a:lstStyle/>
            <a:p>
              <a:endParaRPr lang="en-US"/>
            </a:p>
          </p:txBody>
        </p:sp>
        <p:sp>
          <p:nvSpPr>
            <p:cNvPr id="7210" name="Freeform 54">
              <a:extLst>
                <a:ext uri="{FF2B5EF4-FFF2-40B4-BE49-F238E27FC236}">
                  <a16:creationId xmlns:a16="http://schemas.microsoft.com/office/drawing/2014/main" id="{AA669B47-F422-03C1-03DE-C041F9295652}"/>
                </a:ext>
              </a:extLst>
            </p:cNvPr>
            <p:cNvSpPr/>
            <p:nvPr/>
          </p:nvSpPr>
          <p:spPr>
            <a:xfrm>
              <a:off x="7087883" y="5944622"/>
              <a:ext cx="902" cy="541"/>
            </a:xfrm>
            <a:custGeom>
              <a:avLst/>
              <a:gdLst>
                <a:gd name="connsiteX0" fmla="*/ 0 w 902"/>
                <a:gd name="connsiteY0" fmla="*/ 0 h 541"/>
                <a:gd name="connsiteX1" fmla="*/ 902 w 902"/>
                <a:gd name="connsiteY1" fmla="*/ 542 h 541"/>
                <a:gd name="connsiteX2" fmla="*/ 0 w 902"/>
                <a:gd name="connsiteY2" fmla="*/ 0 h 541"/>
              </a:gdLst>
              <a:ahLst/>
              <a:cxnLst>
                <a:cxn ang="0">
                  <a:pos x="connsiteX0" y="connsiteY0"/>
                </a:cxn>
                <a:cxn ang="0">
                  <a:pos x="connsiteX1" y="connsiteY1"/>
                </a:cxn>
                <a:cxn ang="0">
                  <a:pos x="connsiteX2" y="connsiteY2"/>
                </a:cxn>
              </a:cxnLst>
              <a:rect l="l" t="t" r="r" b="b"/>
              <a:pathLst>
                <a:path w="902" h="541">
                  <a:moveTo>
                    <a:pt x="0" y="0"/>
                  </a:moveTo>
                  <a:cubicBezTo>
                    <a:pt x="361" y="181"/>
                    <a:pt x="541" y="361"/>
                    <a:pt x="902" y="542"/>
                  </a:cubicBezTo>
                  <a:cubicBezTo>
                    <a:pt x="541" y="181"/>
                    <a:pt x="180" y="181"/>
                    <a:pt x="0" y="0"/>
                  </a:cubicBezTo>
                  <a:close/>
                </a:path>
              </a:pathLst>
            </a:custGeom>
            <a:solidFill>
              <a:srgbClr val="FFFFFF"/>
            </a:solidFill>
            <a:ln w="1804" cap="flat">
              <a:noFill/>
              <a:prstDash val="solid"/>
              <a:miter/>
            </a:ln>
          </p:spPr>
          <p:txBody>
            <a:bodyPr rtlCol="0" anchor="ctr"/>
            <a:lstStyle/>
            <a:p>
              <a:endParaRPr lang="en-US"/>
            </a:p>
          </p:txBody>
        </p:sp>
        <p:sp>
          <p:nvSpPr>
            <p:cNvPr id="7211" name="Freeform 55">
              <a:extLst>
                <a:ext uri="{FF2B5EF4-FFF2-40B4-BE49-F238E27FC236}">
                  <a16:creationId xmlns:a16="http://schemas.microsoft.com/office/drawing/2014/main" id="{328D2CA8-6BB5-ACB3-0F1D-9BCC9E4C050A}"/>
                </a:ext>
              </a:extLst>
            </p:cNvPr>
            <p:cNvSpPr/>
            <p:nvPr/>
          </p:nvSpPr>
          <p:spPr>
            <a:xfrm>
              <a:off x="7082288" y="5941735"/>
              <a:ext cx="1263" cy="541"/>
            </a:xfrm>
            <a:custGeom>
              <a:avLst/>
              <a:gdLst>
                <a:gd name="connsiteX0" fmla="*/ 0 w 1263"/>
                <a:gd name="connsiteY0" fmla="*/ 0 h 541"/>
                <a:gd name="connsiteX1" fmla="*/ 1263 w 1263"/>
                <a:gd name="connsiteY1" fmla="*/ 542 h 541"/>
                <a:gd name="connsiteX2" fmla="*/ 0 w 1263"/>
                <a:gd name="connsiteY2" fmla="*/ 0 h 541"/>
              </a:gdLst>
              <a:ahLst/>
              <a:cxnLst>
                <a:cxn ang="0">
                  <a:pos x="connsiteX0" y="connsiteY0"/>
                </a:cxn>
                <a:cxn ang="0">
                  <a:pos x="connsiteX1" y="connsiteY1"/>
                </a:cxn>
                <a:cxn ang="0">
                  <a:pos x="connsiteX2" y="connsiteY2"/>
                </a:cxn>
              </a:cxnLst>
              <a:rect l="l" t="t" r="r" b="b"/>
              <a:pathLst>
                <a:path w="1263" h="541">
                  <a:moveTo>
                    <a:pt x="0" y="0"/>
                  </a:moveTo>
                  <a:cubicBezTo>
                    <a:pt x="361" y="180"/>
                    <a:pt x="722" y="361"/>
                    <a:pt x="1263" y="542"/>
                  </a:cubicBezTo>
                  <a:cubicBezTo>
                    <a:pt x="722" y="361"/>
                    <a:pt x="361" y="180"/>
                    <a:pt x="0" y="0"/>
                  </a:cubicBezTo>
                  <a:close/>
                </a:path>
              </a:pathLst>
            </a:custGeom>
            <a:solidFill>
              <a:srgbClr val="FFFFFF"/>
            </a:solidFill>
            <a:ln w="1804" cap="flat">
              <a:noFill/>
              <a:prstDash val="solid"/>
              <a:miter/>
            </a:ln>
          </p:spPr>
          <p:txBody>
            <a:bodyPr rtlCol="0" anchor="ctr"/>
            <a:lstStyle/>
            <a:p>
              <a:endParaRPr lang="en-US"/>
            </a:p>
          </p:txBody>
        </p:sp>
        <p:sp>
          <p:nvSpPr>
            <p:cNvPr id="7212" name="Freeform 56">
              <a:extLst>
                <a:ext uri="{FF2B5EF4-FFF2-40B4-BE49-F238E27FC236}">
                  <a16:creationId xmlns:a16="http://schemas.microsoft.com/office/drawing/2014/main" id="{9DFAD94B-8C4C-502E-7EF3-095BB2528A13}"/>
                </a:ext>
              </a:extLst>
            </p:cNvPr>
            <p:cNvSpPr/>
            <p:nvPr/>
          </p:nvSpPr>
          <p:spPr>
            <a:xfrm>
              <a:off x="7051968" y="5936862"/>
              <a:ext cx="6497" cy="902"/>
            </a:xfrm>
            <a:custGeom>
              <a:avLst/>
              <a:gdLst>
                <a:gd name="connsiteX0" fmla="*/ 0 w 6497"/>
                <a:gd name="connsiteY0" fmla="*/ 902 h 902"/>
                <a:gd name="connsiteX1" fmla="*/ 6497 w 6497"/>
                <a:gd name="connsiteY1" fmla="*/ 0 h 902"/>
                <a:gd name="connsiteX2" fmla="*/ 0 w 6497"/>
                <a:gd name="connsiteY2" fmla="*/ 902 h 902"/>
              </a:gdLst>
              <a:ahLst/>
              <a:cxnLst>
                <a:cxn ang="0">
                  <a:pos x="connsiteX0" y="connsiteY0"/>
                </a:cxn>
                <a:cxn ang="0">
                  <a:pos x="connsiteX1" y="connsiteY1"/>
                </a:cxn>
                <a:cxn ang="0">
                  <a:pos x="connsiteX2" y="connsiteY2"/>
                </a:cxn>
              </a:cxnLst>
              <a:rect l="l" t="t" r="r" b="b"/>
              <a:pathLst>
                <a:path w="6497" h="902">
                  <a:moveTo>
                    <a:pt x="0" y="902"/>
                  </a:moveTo>
                  <a:cubicBezTo>
                    <a:pt x="2166" y="361"/>
                    <a:pt x="4332" y="180"/>
                    <a:pt x="6497" y="0"/>
                  </a:cubicBezTo>
                  <a:cubicBezTo>
                    <a:pt x="4332" y="180"/>
                    <a:pt x="2166" y="541"/>
                    <a:pt x="0" y="902"/>
                  </a:cubicBezTo>
                  <a:close/>
                </a:path>
              </a:pathLst>
            </a:custGeom>
            <a:solidFill>
              <a:srgbClr val="FFFFFF"/>
            </a:solidFill>
            <a:ln w="1804" cap="flat">
              <a:noFill/>
              <a:prstDash val="solid"/>
              <a:miter/>
            </a:ln>
          </p:spPr>
          <p:txBody>
            <a:bodyPr rtlCol="0" anchor="ctr"/>
            <a:lstStyle/>
            <a:p>
              <a:endParaRPr lang="en-US"/>
            </a:p>
          </p:txBody>
        </p:sp>
        <p:sp>
          <p:nvSpPr>
            <p:cNvPr id="7213" name="Freeform 57">
              <a:extLst>
                <a:ext uri="{FF2B5EF4-FFF2-40B4-BE49-F238E27FC236}">
                  <a16:creationId xmlns:a16="http://schemas.microsoft.com/office/drawing/2014/main" id="{2C7F2980-2A72-FC8C-8807-E520AFFDEFD1}"/>
                </a:ext>
              </a:extLst>
            </p:cNvPr>
            <p:cNvSpPr/>
            <p:nvPr/>
          </p:nvSpPr>
          <p:spPr>
            <a:xfrm>
              <a:off x="7066587" y="5937042"/>
              <a:ext cx="1443" cy="180"/>
            </a:xfrm>
            <a:custGeom>
              <a:avLst/>
              <a:gdLst>
                <a:gd name="connsiteX0" fmla="*/ 0 w 1443"/>
                <a:gd name="connsiteY0" fmla="*/ 0 h 180"/>
                <a:gd name="connsiteX1" fmla="*/ 1444 w 1443"/>
                <a:gd name="connsiteY1" fmla="*/ 181 h 180"/>
                <a:gd name="connsiteX2" fmla="*/ 0 w 1443"/>
                <a:gd name="connsiteY2" fmla="*/ 0 h 180"/>
              </a:gdLst>
              <a:ahLst/>
              <a:cxnLst>
                <a:cxn ang="0">
                  <a:pos x="connsiteX0" y="connsiteY0"/>
                </a:cxn>
                <a:cxn ang="0">
                  <a:pos x="connsiteX1" y="connsiteY1"/>
                </a:cxn>
                <a:cxn ang="0">
                  <a:pos x="connsiteX2" y="connsiteY2"/>
                </a:cxn>
              </a:cxnLst>
              <a:rect l="l" t="t" r="r" b="b"/>
              <a:pathLst>
                <a:path w="1443" h="180">
                  <a:moveTo>
                    <a:pt x="0" y="0"/>
                  </a:moveTo>
                  <a:cubicBezTo>
                    <a:pt x="542" y="0"/>
                    <a:pt x="902" y="181"/>
                    <a:pt x="1444" y="181"/>
                  </a:cubicBezTo>
                  <a:cubicBezTo>
                    <a:pt x="902" y="181"/>
                    <a:pt x="542" y="181"/>
                    <a:pt x="0" y="0"/>
                  </a:cubicBezTo>
                  <a:close/>
                </a:path>
              </a:pathLst>
            </a:custGeom>
            <a:solidFill>
              <a:srgbClr val="FFFFFF"/>
            </a:solidFill>
            <a:ln w="1804" cap="flat">
              <a:noFill/>
              <a:prstDash val="solid"/>
              <a:miter/>
            </a:ln>
          </p:spPr>
          <p:txBody>
            <a:bodyPr rtlCol="0" anchor="ctr"/>
            <a:lstStyle/>
            <a:p>
              <a:endParaRPr lang="en-US"/>
            </a:p>
          </p:txBody>
        </p:sp>
        <p:sp>
          <p:nvSpPr>
            <p:cNvPr id="7214" name="Freeform 58">
              <a:extLst>
                <a:ext uri="{FF2B5EF4-FFF2-40B4-BE49-F238E27FC236}">
                  <a16:creationId xmlns:a16="http://schemas.microsoft.com/office/drawing/2014/main" id="{4E9CBEF1-198C-F57C-28DC-72967FCAC0F9}"/>
                </a:ext>
              </a:extLst>
            </p:cNvPr>
            <p:cNvSpPr/>
            <p:nvPr/>
          </p:nvSpPr>
          <p:spPr>
            <a:xfrm>
              <a:off x="7194001" y="6245652"/>
              <a:ext cx="1624" cy="360"/>
            </a:xfrm>
            <a:custGeom>
              <a:avLst/>
              <a:gdLst>
                <a:gd name="connsiteX0" fmla="*/ 1625 w 1624"/>
                <a:gd name="connsiteY0" fmla="*/ 0 h 360"/>
                <a:gd name="connsiteX1" fmla="*/ 0 w 1624"/>
                <a:gd name="connsiteY1" fmla="*/ 361 h 360"/>
                <a:gd name="connsiteX2" fmla="*/ 1625 w 1624"/>
                <a:gd name="connsiteY2" fmla="*/ 0 h 360"/>
              </a:gdLst>
              <a:ahLst/>
              <a:cxnLst>
                <a:cxn ang="0">
                  <a:pos x="connsiteX0" y="connsiteY0"/>
                </a:cxn>
                <a:cxn ang="0">
                  <a:pos x="connsiteX1" y="connsiteY1"/>
                </a:cxn>
                <a:cxn ang="0">
                  <a:pos x="connsiteX2" y="connsiteY2"/>
                </a:cxn>
              </a:cxnLst>
              <a:rect l="l" t="t" r="r" b="b"/>
              <a:pathLst>
                <a:path w="1624" h="360">
                  <a:moveTo>
                    <a:pt x="1625" y="0"/>
                  </a:moveTo>
                  <a:cubicBezTo>
                    <a:pt x="1083" y="181"/>
                    <a:pt x="542" y="181"/>
                    <a:pt x="0" y="361"/>
                  </a:cubicBezTo>
                  <a:cubicBezTo>
                    <a:pt x="542" y="181"/>
                    <a:pt x="1083" y="181"/>
                    <a:pt x="1625" y="0"/>
                  </a:cubicBezTo>
                  <a:close/>
                </a:path>
              </a:pathLst>
            </a:custGeom>
            <a:solidFill>
              <a:srgbClr val="FFFFFF"/>
            </a:solidFill>
            <a:ln w="1804" cap="flat">
              <a:noFill/>
              <a:prstDash val="solid"/>
              <a:miter/>
            </a:ln>
          </p:spPr>
          <p:txBody>
            <a:bodyPr rtlCol="0" anchor="ctr"/>
            <a:lstStyle/>
            <a:p>
              <a:endParaRPr lang="en-US"/>
            </a:p>
          </p:txBody>
        </p:sp>
        <p:sp>
          <p:nvSpPr>
            <p:cNvPr id="7215" name="Freeform 59">
              <a:extLst>
                <a:ext uri="{FF2B5EF4-FFF2-40B4-BE49-F238E27FC236}">
                  <a16:creationId xmlns:a16="http://schemas.microsoft.com/office/drawing/2014/main" id="{D2FEE0DF-2A6A-CB9F-1FE9-B37FE0CA7F8C}"/>
                </a:ext>
              </a:extLst>
            </p:cNvPr>
            <p:cNvSpPr/>
            <p:nvPr/>
          </p:nvSpPr>
          <p:spPr>
            <a:xfrm>
              <a:off x="7192377" y="6246013"/>
              <a:ext cx="1624" cy="361"/>
            </a:xfrm>
            <a:custGeom>
              <a:avLst/>
              <a:gdLst>
                <a:gd name="connsiteX0" fmla="*/ 1624 w 1624"/>
                <a:gd name="connsiteY0" fmla="*/ 0 h 361"/>
                <a:gd name="connsiteX1" fmla="*/ 0 w 1624"/>
                <a:gd name="connsiteY1" fmla="*/ 361 h 361"/>
                <a:gd name="connsiteX2" fmla="*/ 1624 w 1624"/>
                <a:gd name="connsiteY2" fmla="*/ 0 h 361"/>
              </a:gdLst>
              <a:ahLst/>
              <a:cxnLst>
                <a:cxn ang="0">
                  <a:pos x="connsiteX0" y="connsiteY0"/>
                </a:cxn>
                <a:cxn ang="0">
                  <a:pos x="connsiteX1" y="connsiteY1"/>
                </a:cxn>
                <a:cxn ang="0">
                  <a:pos x="connsiteX2" y="connsiteY2"/>
                </a:cxn>
              </a:cxnLst>
              <a:rect l="l" t="t" r="r" b="b"/>
              <a:pathLst>
                <a:path w="1624" h="361">
                  <a:moveTo>
                    <a:pt x="1624" y="0"/>
                  </a:moveTo>
                  <a:cubicBezTo>
                    <a:pt x="1083" y="181"/>
                    <a:pt x="542" y="181"/>
                    <a:pt x="0" y="361"/>
                  </a:cubicBezTo>
                  <a:cubicBezTo>
                    <a:pt x="542" y="181"/>
                    <a:pt x="1083" y="0"/>
                    <a:pt x="1624" y="0"/>
                  </a:cubicBezTo>
                  <a:close/>
                </a:path>
              </a:pathLst>
            </a:custGeom>
            <a:solidFill>
              <a:srgbClr val="FFFFFF"/>
            </a:solidFill>
            <a:ln w="1804" cap="flat">
              <a:noFill/>
              <a:prstDash val="solid"/>
              <a:miter/>
            </a:ln>
          </p:spPr>
          <p:txBody>
            <a:bodyPr rtlCol="0" anchor="ctr"/>
            <a:lstStyle/>
            <a:p>
              <a:endParaRPr lang="en-US"/>
            </a:p>
          </p:txBody>
        </p:sp>
        <p:sp>
          <p:nvSpPr>
            <p:cNvPr id="7216" name="Freeform 60">
              <a:extLst>
                <a:ext uri="{FF2B5EF4-FFF2-40B4-BE49-F238E27FC236}">
                  <a16:creationId xmlns:a16="http://schemas.microsoft.com/office/drawing/2014/main" id="{B799271B-3014-28C2-344B-D28BEAC508CD}"/>
                </a:ext>
              </a:extLst>
            </p:cNvPr>
            <p:cNvSpPr/>
            <p:nvPr/>
          </p:nvSpPr>
          <p:spPr>
            <a:xfrm>
              <a:off x="7195986" y="6245291"/>
              <a:ext cx="1804" cy="360"/>
            </a:xfrm>
            <a:custGeom>
              <a:avLst/>
              <a:gdLst>
                <a:gd name="connsiteX0" fmla="*/ 1805 w 1804"/>
                <a:gd name="connsiteY0" fmla="*/ 0 h 360"/>
                <a:gd name="connsiteX1" fmla="*/ 0 w 1804"/>
                <a:gd name="connsiteY1" fmla="*/ 361 h 360"/>
                <a:gd name="connsiteX2" fmla="*/ 1805 w 1804"/>
                <a:gd name="connsiteY2" fmla="*/ 0 h 360"/>
              </a:gdLst>
              <a:ahLst/>
              <a:cxnLst>
                <a:cxn ang="0">
                  <a:pos x="connsiteX0" y="connsiteY0"/>
                </a:cxn>
                <a:cxn ang="0">
                  <a:pos x="connsiteX1" y="connsiteY1"/>
                </a:cxn>
                <a:cxn ang="0">
                  <a:pos x="connsiteX2" y="connsiteY2"/>
                </a:cxn>
              </a:cxnLst>
              <a:rect l="l" t="t" r="r" b="b"/>
              <a:pathLst>
                <a:path w="1804" h="360">
                  <a:moveTo>
                    <a:pt x="1805" y="0"/>
                  </a:moveTo>
                  <a:cubicBezTo>
                    <a:pt x="1083" y="181"/>
                    <a:pt x="542" y="181"/>
                    <a:pt x="0" y="361"/>
                  </a:cubicBezTo>
                  <a:cubicBezTo>
                    <a:pt x="542" y="181"/>
                    <a:pt x="1083" y="0"/>
                    <a:pt x="1805" y="0"/>
                  </a:cubicBezTo>
                  <a:close/>
                </a:path>
              </a:pathLst>
            </a:custGeom>
            <a:solidFill>
              <a:srgbClr val="FFFFFF"/>
            </a:solidFill>
            <a:ln w="1804" cap="flat">
              <a:noFill/>
              <a:prstDash val="solid"/>
              <a:miter/>
            </a:ln>
          </p:spPr>
          <p:txBody>
            <a:bodyPr rtlCol="0" anchor="ctr"/>
            <a:lstStyle/>
            <a:p>
              <a:endParaRPr lang="en-US"/>
            </a:p>
          </p:txBody>
        </p:sp>
        <p:sp>
          <p:nvSpPr>
            <p:cNvPr id="7217" name="Freeform 61">
              <a:extLst>
                <a:ext uri="{FF2B5EF4-FFF2-40B4-BE49-F238E27FC236}">
                  <a16:creationId xmlns:a16="http://schemas.microsoft.com/office/drawing/2014/main" id="{165443C5-C76F-F48C-2BCF-CB9D9D44F7FB}"/>
                </a:ext>
              </a:extLst>
            </p:cNvPr>
            <p:cNvSpPr/>
            <p:nvPr/>
          </p:nvSpPr>
          <p:spPr>
            <a:xfrm>
              <a:off x="7064060" y="5936862"/>
              <a:ext cx="1443" cy="180"/>
            </a:xfrm>
            <a:custGeom>
              <a:avLst/>
              <a:gdLst>
                <a:gd name="connsiteX0" fmla="*/ 0 w 1443"/>
                <a:gd name="connsiteY0" fmla="*/ 0 h 180"/>
                <a:gd name="connsiteX1" fmla="*/ 1444 w 1443"/>
                <a:gd name="connsiteY1" fmla="*/ 180 h 180"/>
                <a:gd name="connsiteX2" fmla="*/ 0 w 1443"/>
                <a:gd name="connsiteY2" fmla="*/ 0 h 180"/>
              </a:gdLst>
              <a:ahLst/>
              <a:cxnLst>
                <a:cxn ang="0">
                  <a:pos x="connsiteX0" y="connsiteY0"/>
                </a:cxn>
                <a:cxn ang="0">
                  <a:pos x="connsiteX1" y="connsiteY1"/>
                </a:cxn>
                <a:cxn ang="0">
                  <a:pos x="connsiteX2" y="connsiteY2"/>
                </a:cxn>
              </a:cxnLst>
              <a:rect l="l" t="t" r="r" b="b"/>
              <a:pathLst>
                <a:path w="1443" h="180">
                  <a:moveTo>
                    <a:pt x="0" y="0"/>
                  </a:moveTo>
                  <a:cubicBezTo>
                    <a:pt x="542" y="0"/>
                    <a:pt x="902" y="0"/>
                    <a:pt x="1444" y="180"/>
                  </a:cubicBezTo>
                  <a:cubicBezTo>
                    <a:pt x="902" y="0"/>
                    <a:pt x="361" y="0"/>
                    <a:pt x="0" y="0"/>
                  </a:cubicBezTo>
                  <a:close/>
                </a:path>
              </a:pathLst>
            </a:custGeom>
            <a:solidFill>
              <a:srgbClr val="FFFFFF"/>
            </a:solidFill>
            <a:ln w="1804" cap="flat">
              <a:noFill/>
              <a:prstDash val="solid"/>
              <a:miter/>
            </a:ln>
          </p:spPr>
          <p:txBody>
            <a:bodyPr rtlCol="0" anchor="ctr"/>
            <a:lstStyle/>
            <a:p>
              <a:endParaRPr lang="en-US"/>
            </a:p>
          </p:txBody>
        </p:sp>
        <p:sp>
          <p:nvSpPr>
            <p:cNvPr id="7218" name="Freeform 62">
              <a:extLst>
                <a:ext uri="{FF2B5EF4-FFF2-40B4-BE49-F238E27FC236}">
                  <a16:creationId xmlns:a16="http://schemas.microsoft.com/office/drawing/2014/main" id="{70535BCE-0516-B81D-2EA6-E60F9BDA9A6B}"/>
                </a:ext>
              </a:extLst>
            </p:cNvPr>
            <p:cNvSpPr/>
            <p:nvPr/>
          </p:nvSpPr>
          <p:spPr>
            <a:xfrm>
              <a:off x="7059007" y="5936862"/>
              <a:ext cx="1624" cy="1804"/>
            </a:xfrm>
            <a:custGeom>
              <a:avLst/>
              <a:gdLst>
                <a:gd name="connsiteX0" fmla="*/ 0 w 1624"/>
                <a:gd name="connsiteY0" fmla="*/ 0 h 1804"/>
                <a:gd name="connsiteX1" fmla="*/ 1624 w 1624"/>
                <a:gd name="connsiteY1" fmla="*/ 0 h 1804"/>
                <a:gd name="connsiteX2" fmla="*/ 0 w 1624"/>
                <a:gd name="connsiteY2" fmla="*/ 0 h 1804"/>
              </a:gdLst>
              <a:ahLst/>
              <a:cxnLst>
                <a:cxn ang="0">
                  <a:pos x="connsiteX0" y="connsiteY0"/>
                </a:cxn>
                <a:cxn ang="0">
                  <a:pos x="connsiteX1" y="connsiteY1"/>
                </a:cxn>
                <a:cxn ang="0">
                  <a:pos x="connsiteX2" y="connsiteY2"/>
                </a:cxn>
              </a:cxnLst>
              <a:rect l="l" t="t" r="r" b="b"/>
              <a:pathLst>
                <a:path w="1624" h="1804">
                  <a:moveTo>
                    <a:pt x="0" y="0"/>
                  </a:moveTo>
                  <a:cubicBezTo>
                    <a:pt x="541" y="0"/>
                    <a:pt x="1083" y="0"/>
                    <a:pt x="1624" y="0"/>
                  </a:cubicBezTo>
                  <a:cubicBezTo>
                    <a:pt x="1083" y="0"/>
                    <a:pt x="541" y="0"/>
                    <a:pt x="0" y="0"/>
                  </a:cubicBezTo>
                  <a:close/>
                </a:path>
              </a:pathLst>
            </a:custGeom>
            <a:solidFill>
              <a:srgbClr val="FFFFFF"/>
            </a:solidFill>
            <a:ln w="1804" cap="flat">
              <a:noFill/>
              <a:prstDash val="solid"/>
              <a:miter/>
            </a:ln>
          </p:spPr>
          <p:txBody>
            <a:bodyPr rtlCol="0" anchor="ctr"/>
            <a:lstStyle/>
            <a:p>
              <a:endParaRPr lang="en-US"/>
            </a:p>
          </p:txBody>
        </p:sp>
        <p:sp>
          <p:nvSpPr>
            <p:cNvPr id="7219" name="Freeform 63">
              <a:extLst>
                <a:ext uri="{FF2B5EF4-FFF2-40B4-BE49-F238E27FC236}">
                  <a16:creationId xmlns:a16="http://schemas.microsoft.com/office/drawing/2014/main" id="{6C7A7EAC-0D99-F03D-5948-271EA326C122}"/>
                </a:ext>
              </a:extLst>
            </p:cNvPr>
            <p:cNvSpPr/>
            <p:nvPr/>
          </p:nvSpPr>
          <p:spPr>
            <a:xfrm>
              <a:off x="7061533" y="5936862"/>
              <a:ext cx="1624" cy="1804"/>
            </a:xfrm>
            <a:custGeom>
              <a:avLst/>
              <a:gdLst>
                <a:gd name="connsiteX0" fmla="*/ 0 w 1624"/>
                <a:gd name="connsiteY0" fmla="*/ 0 h 1804"/>
                <a:gd name="connsiteX1" fmla="*/ 1624 w 1624"/>
                <a:gd name="connsiteY1" fmla="*/ 0 h 1804"/>
                <a:gd name="connsiteX2" fmla="*/ 0 w 1624"/>
                <a:gd name="connsiteY2" fmla="*/ 0 h 1804"/>
              </a:gdLst>
              <a:ahLst/>
              <a:cxnLst>
                <a:cxn ang="0">
                  <a:pos x="connsiteX0" y="connsiteY0"/>
                </a:cxn>
                <a:cxn ang="0">
                  <a:pos x="connsiteX1" y="connsiteY1"/>
                </a:cxn>
                <a:cxn ang="0">
                  <a:pos x="connsiteX2" y="connsiteY2"/>
                </a:cxn>
              </a:cxnLst>
              <a:rect l="l" t="t" r="r" b="b"/>
              <a:pathLst>
                <a:path w="1624" h="1804">
                  <a:moveTo>
                    <a:pt x="0" y="0"/>
                  </a:moveTo>
                  <a:cubicBezTo>
                    <a:pt x="542" y="0"/>
                    <a:pt x="1083" y="0"/>
                    <a:pt x="1624" y="0"/>
                  </a:cubicBezTo>
                  <a:cubicBezTo>
                    <a:pt x="902" y="0"/>
                    <a:pt x="542" y="0"/>
                    <a:pt x="0" y="0"/>
                  </a:cubicBezTo>
                  <a:close/>
                </a:path>
              </a:pathLst>
            </a:custGeom>
            <a:solidFill>
              <a:srgbClr val="FFFFFF"/>
            </a:solidFill>
            <a:ln w="1804" cap="flat">
              <a:noFill/>
              <a:prstDash val="solid"/>
              <a:miter/>
            </a:ln>
          </p:spPr>
          <p:txBody>
            <a:bodyPr rtlCol="0" anchor="ctr"/>
            <a:lstStyle/>
            <a:p>
              <a:endParaRPr lang="en-US"/>
            </a:p>
          </p:txBody>
        </p:sp>
        <p:sp>
          <p:nvSpPr>
            <p:cNvPr id="7220" name="Freeform 64">
              <a:extLst>
                <a:ext uri="{FF2B5EF4-FFF2-40B4-BE49-F238E27FC236}">
                  <a16:creationId xmlns:a16="http://schemas.microsoft.com/office/drawing/2014/main" id="{B40A6142-30F4-9606-20A8-4780FDFE1654}"/>
                </a:ext>
              </a:extLst>
            </p:cNvPr>
            <p:cNvSpPr/>
            <p:nvPr/>
          </p:nvSpPr>
          <p:spPr>
            <a:xfrm>
              <a:off x="7069113" y="5937403"/>
              <a:ext cx="1443" cy="180"/>
            </a:xfrm>
            <a:custGeom>
              <a:avLst/>
              <a:gdLst>
                <a:gd name="connsiteX0" fmla="*/ 0 w 1443"/>
                <a:gd name="connsiteY0" fmla="*/ 0 h 180"/>
                <a:gd name="connsiteX1" fmla="*/ 1444 w 1443"/>
                <a:gd name="connsiteY1" fmla="*/ 181 h 180"/>
                <a:gd name="connsiteX2" fmla="*/ 0 w 1443"/>
                <a:gd name="connsiteY2" fmla="*/ 0 h 180"/>
              </a:gdLst>
              <a:ahLst/>
              <a:cxnLst>
                <a:cxn ang="0">
                  <a:pos x="connsiteX0" y="connsiteY0"/>
                </a:cxn>
                <a:cxn ang="0">
                  <a:pos x="connsiteX1" y="connsiteY1"/>
                </a:cxn>
                <a:cxn ang="0">
                  <a:pos x="connsiteX2" y="connsiteY2"/>
                </a:cxn>
              </a:cxnLst>
              <a:rect l="l" t="t" r="r" b="b"/>
              <a:pathLst>
                <a:path w="1443" h="180">
                  <a:moveTo>
                    <a:pt x="0" y="0"/>
                  </a:moveTo>
                  <a:cubicBezTo>
                    <a:pt x="542" y="0"/>
                    <a:pt x="902" y="181"/>
                    <a:pt x="1444" y="181"/>
                  </a:cubicBezTo>
                  <a:cubicBezTo>
                    <a:pt x="902" y="181"/>
                    <a:pt x="542" y="181"/>
                    <a:pt x="0" y="0"/>
                  </a:cubicBezTo>
                  <a:close/>
                </a:path>
              </a:pathLst>
            </a:custGeom>
            <a:solidFill>
              <a:srgbClr val="FFFFFF"/>
            </a:solidFill>
            <a:ln w="1804" cap="flat">
              <a:noFill/>
              <a:prstDash val="solid"/>
              <a:miter/>
            </a:ln>
          </p:spPr>
          <p:txBody>
            <a:bodyPr rtlCol="0" anchor="ctr"/>
            <a:lstStyle/>
            <a:p>
              <a:endParaRPr lang="en-US"/>
            </a:p>
          </p:txBody>
        </p:sp>
        <p:sp>
          <p:nvSpPr>
            <p:cNvPr id="7221" name="Freeform 65">
              <a:extLst>
                <a:ext uri="{FF2B5EF4-FFF2-40B4-BE49-F238E27FC236}">
                  <a16:creationId xmlns:a16="http://schemas.microsoft.com/office/drawing/2014/main" id="{A97C09F3-6395-50BD-4107-0521C68C6902}"/>
                </a:ext>
              </a:extLst>
            </p:cNvPr>
            <p:cNvSpPr/>
            <p:nvPr/>
          </p:nvSpPr>
          <p:spPr>
            <a:xfrm>
              <a:off x="7279728" y="5732177"/>
              <a:ext cx="315119" cy="599116"/>
            </a:xfrm>
            <a:custGeom>
              <a:avLst/>
              <a:gdLst>
                <a:gd name="connsiteX0" fmla="*/ 250676 w 315119"/>
                <a:gd name="connsiteY0" fmla="*/ 134661 h 599116"/>
                <a:gd name="connsiteX1" fmla="*/ 194729 w 315119"/>
                <a:gd name="connsiteY1" fmla="*/ 66623 h 599116"/>
                <a:gd name="connsiteX2" fmla="*/ 123442 w 315119"/>
                <a:gd name="connsiteY2" fmla="*/ 92791 h 599116"/>
                <a:gd name="connsiteX3" fmla="*/ 77601 w 315119"/>
                <a:gd name="connsiteY3" fmla="*/ 66803 h 599116"/>
                <a:gd name="connsiteX4" fmla="*/ 40604 w 315119"/>
                <a:gd name="connsiteY4" fmla="*/ 8871 h 599116"/>
                <a:gd name="connsiteX5" fmla="*/ 11728 w 315119"/>
                <a:gd name="connsiteY5" fmla="*/ 3457 h 599116"/>
                <a:gd name="connsiteX6" fmla="*/ 1983 w 315119"/>
                <a:gd name="connsiteY6" fmla="*/ 34137 h 599116"/>
                <a:gd name="connsiteX7" fmla="*/ 4871 w 315119"/>
                <a:gd name="connsiteY7" fmla="*/ 41537 h 599116"/>
                <a:gd name="connsiteX8" fmla="*/ 72909 w 315119"/>
                <a:gd name="connsiteY8" fmla="*/ 158845 h 599116"/>
                <a:gd name="connsiteX9" fmla="*/ 117125 w 315119"/>
                <a:gd name="connsiteY9" fmla="*/ 172741 h 599116"/>
                <a:gd name="connsiteX10" fmla="*/ 182998 w 315119"/>
                <a:gd name="connsiteY10" fmla="*/ 151445 h 599116"/>
                <a:gd name="connsiteX11" fmla="*/ 202128 w 315119"/>
                <a:gd name="connsiteY11" fmla="*/ 155596 h 599116"/>
                <a:gd name="connsiteX12" fmla="*/ 81752 w 315119"/>
                <a:gd name="connsiteY12" fmla="*/ 194939 h 599116"/>
                <a:gd name="connsiteX13" fmla="*/ 99800 w 315119"/>
                <a:gd name="connsiteY13" fmla="*/ 316940 h 599116"/>
                <a:gd name="connsiteX14" fmla="*/ 101243 w 315119"/>
                <a:gd name="connsiteY14" fmla="*/ 575017 h 599116"/>
                <a:gd name="connsiteX15" fmla="*/ 119110 w 315119"/>
                <a:gd name="connsiteY15" fmla="*/ 598298 h 599116"/>
                <a:gd name="connsiteX16" fmla="*/ 149610 w 315119"/>
                <a:gd name="connsiteY16" fmla="*/ 578627 h 599116"/>
                <a:gd name="connsiteX17" fmla="*/ 165853 w 315119"/>
                <a:gd name="connsiteY17" fmla="*/ 408440 h 599116"/>
                <a:gd name="connsiteX18" fmla="*/ 171087 w 315119"/>
                <a:gd name="connsiteY18" fmla="*/ 353756 h 599116"/>
                <a:gd name="connsiteX19" fmla="*/ 199241 w 315119"/>
                <a:gd name="connsiteY19" fmla="*/ 342025 h 599116"/>
                <a:gd name="connsiteX20" fmla="*/ 225229 w 315119"/>
                <a:gd name="connsiteY20" fmla="*/ 374871 h 599116"/>
                <a:gd name="connsiteX21" fmla="*/ 245622 w 315119"/>
                <a:gd name="connsiteY21" fmla="*/ 495428 h 599116"/>
                <a:gd name="connsiteX22" fmla="*/ 252120 w 315119"/>
                <a:gd name="connsiteY22" fmla="*/ 575197 h 599116"/>
                <a:gd name="connsiteX23" fmla="*/ 266557 w 315119"/>
                <a:gd name="connsiteY23" fmla="*/ 598118 h 599116"/>
                <a:gd name="connsiteX24" fmla="*/ 312758 w 315119"/>
                <a:gd name="connsiteY24" fmla="*/ 562925 h 599116"/>
                <a:gd name="connsiteX25" fmla="*/ 293809 w 315119"/>
                <a:gd name="connsiteY25" fmla="*/ 298892 h 599116"/>
                <a:gd name="connsiteX26" fmla="*/ 250676 w 315119"/>
                <a:gd name="connsiteY26" fmla="*/ 134661 h 599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15119" h="599116">
                  <a:moveTo>
                    <a:pt x="250676" y="134661"/>
                  </a:moveTo>
                  <a:cubicBezTo>
                    <a:pt x="239847" y="108493"/>
                    <a:pt x="222522" y="77992"/>
                    <a:pt x="194729" y="66623"/>
                  </a:cubicBezTo>
                  <a:cubicBezTo>
                    <a:pt x="188051" y="63916"/>
                    <a:pt x="143835" y="90445"/>
                    <a:pt x="123442" y="92791"/>
                  </a:cubicBezTo>
                  <a:cubicBezTo>
                    <a:pt x="92039" y="96401"/>
                    <a:pt x="89693" y="95318"/>
                    <a:pt x="77601" y="66803"/>
                  </a:cubicBezTo>
                  <a:cubicBezTo>
                    <a:pt x="68758" y="45507"/>
                    <a:pt x="57388" y="25294"/>
                    <a:pt x="40604" y="8871"/>
                  </a:cubicBezTo>
                  <a:cubicBezTo>
                    <a:pt x="32483" y="750"/>
                    <a:pt x="20933" y="-3401"/>
                    <a:pt x="11728" y="3457"/>
                  </a:cubicBezTo>
                  <a:cubicBezTo>
                    <a:pt x="2524" y="10134"/>
                    <a:pt x="-3251" y="21324"/>
                    <a:pt x="1983" y="34137"/>
                  </a:cubicBezTo>
                  <a:cubicBezTo>
                    <a:pt x="3066" y="36664"/>
                    <a:pt x="3968" y="39190"/>
                    <a:pt x="4871" y="41537"/>
                  </a:cubicBezTo>
                  <a:cubicBezTo>
                    <a:pt x="21654" y="84129"/>
                    <a:pt x="47101" y="121487"/>
                    <a:pt x="72909" y="158845"/>
                  </a:cubicBezTo>
                  <a:cubicBezTo>
                    <a:pt x="84098" y="175087"/>
                    <a:pt x="98717" y="179058"/>
                    <a:pt x="117125" y="172741"/>
                  </a:cubicBezTo>
                  <a:cubicBezTo>
                    <a:pt x="138962" y="165342"/>
                    <a:pt x="160980" y="158303"/>
                    <a:pt x="182998" y="151445"/>
                  </a:cubicBezTo>
                  <a:cubicBezTo>
                    <a:pt x="188412" y="149641"/>
                    <a:pt x="194548" y="146211"/>
                    <a:pt x="202128" y="155596"/>
                  </a:cubicBezTo>
                  <a:cubicBezTo>
                    <a:pt x="164770" y="175809"/>
                    <a:pt x="126510" y="188984"/>
                    <a:pt x="81752" y="194939"/>
                  </a:cubicBezTo>
                  <a:cubicBezTo>
                    <a:pt x="91859" y="235546"/>
                    <a:pt x="95829" y="276333"/>
                    <a:pt x="99800" y="316940"/>
                  </a:cubicBezTo>
                  <a:cubicBezTo>
                    <a:pt x="105394" y="374511"/>
                    <a:pt x="96732" y="546863"/>
                    <a:pt x="101243" y="575017"/>
                  </a:cubicBezTo>
                  <a:cubicBezTo>
                    <a:pt x="102868" y="585304"/>
                    <a:pt x="105394" y="596493"/>
                    <a:pt x="119110" y="598298"/>
                  </a:cubicBezTo>
                  <a:cubicBezTo>
                    <a:pt x="133368" y="600103"/>
                    <a:pt x="143655" y="593606"/>
                    <a:pt x="149610" y="578627"/>
                  </a:cubicBezTo>
                  <a:cubicBezTo>
                    <a:pt x="157371" y="559316"/>
                    <a:pt x="163868" y="445618"/>
                    <a:pt x="165853" y="408440"/>
                  </a:cubicBezTo>
                  <a:cubicBezTo>
                    <a:pt x="166755" y="390753"/>
                    <a:pt x="168019" y="371262"/>
                    <a:pt x="171087" y="353756"/>
                  </a:cubicBezTo>
                  <a:cubicBezTo>
                    <a:pt x="172891" y="343830"/>
                    <a:pt x="187149" y="338777"/>
                    <a:pt x="199241" y="342025"/>
                  </a:cubicBezTo>
                  <a:cubicBezTo>
                    <a:pt x="217288" y="346898"/>
                    <a:pt x="219815" y="356824"/>
                    <a:pt x="225229" y="374871"/>
                  </a:cubicBezTo>
                  <a:cubicBezTo>
                    <a:pt x="237140" y="414215"/>
                    <a:pt x="241832" y="454821"/>
                    <a:pt x="245622" y="495428"/>
                  </a:cubicBezTo>
                  <a:cubicBezTo>
                    <a:pt x="248149" y="521958"/>
                    <a:pt x="249232" y="548668"/>
                    <a:pt x="252120" y="575197"/>
                  </a:cubicBezTo>
                  <a:cubicBezTo>
                    <a:pt x="253022" y="584402"/>
                    <a:pt x="254105" y="596313"/>
                    <a:pt x="266557" y="598118"/>
                  </a:cubicBezTo>
                  <a:cubicBezTo>
                    <a:pt x="279010" y="599923"/>
                    <a:pt x="307705" y="603712"/>
                    <a:pt x="312758" y="562925"/>
                  </a:cubicBezTo>
                  <a:cubicBezTo>
                    <a:pt x="321782" y="493262"/>
                    <a:pt x="302652" y="349605"/>
                    <a:pt x="293809" y="298892"/>
                  </a:cubicBezTo>
                  <a:cubicBezTo>
                    <a:pt x="283522" y="243126"/>
                    <a:pt x="272513" y="187540"/>
                    <a:pt x="250676" y="134661"/>
                  </a:cubicBezTo>
                  <a:close/>
                </a:path>
              </a:pathLst>
            </a:custGeom>
            <a:solidFill>
              <a:srgbClr val="FFFFFF"/>
            </a:solidFill>
            <a:ln w="1804" cap="flat">
              <a:noFill/>
              <a:prstDash val="solid"/>
              <a:miter/>
            </a:ln>
          </p:spPr>
          <p:txBody>
            <a:bodyPr rtlCol="0" anchor="ctr"/>
            <a:lstStyle/>
            <a:p>
              <a:endParaRPr lang="en-US"/>
            </a:p>
          </p:txBody>
        </p:sp>
        <p:sp>
          <p:nvSpPr>
            <p:cNvPr id="7222" name="Freeform 66">
              <a:extLst>
                <a:ext uri="{FF2B5EF4-FFF2-40B4-BE49-F238E27FC236}">
                  <a16:creationId xmlns:a16="http://schemas.microsoft.com/office/drawing/2014/main" id="{A57C4622-1239-8C7F-D43E-21FAD5041A63}"/>
                </a:ext>
              </a:extLst>
            </p:cNvPr>
            <p:cNvSpPr/>
            <p:nvPr/>
          </p:nvSpPr>
          <p:spPr>
            <a:xfrm>
              <a:off x="6644097" y="5321627"/>
              <a:ext cx="149702" cy="297781"/>
            </a:xfrm>
            <a:custGeom>
              <a:avLst/>
              <a:gdLst>
                <a:gd name="connsiteX0" fmla="*/ 44577 w 149702"/>
                <a:gd name="connsiteY0" fmla="*/ 32124 h 297781"/>
                <a:gd name="connsiteX1" fmla="*/ 87169 w 149702"/>
                <a:gd name="connsiteY1" fmla="*/ 93485 h 297781"/>
                <a:gd name="connsiteX2" fmla="*/ 111533 w 149702"/>
                <a:gd name="connsiteY2" fmla="*/ 168924 h 297781"/>
                <a:gd name="connsiteX3" fmla="*/ 117128 w 149702"/>
                <a:gd name="connsiteY3" fmla="*/ 247610 h 297781"/>
                <a:gd name="connsiteX4" fmla="*/ 108465 w 149702"/>
                <a:gd name="connsiteY4" fmla="*/ 297782 h 297781"/>
                <a:gd name="connsiteX5" fmla="*/ 111533 w 149702"/>
                <a:gd name="connsiteY5" fmla="*/ 296518 h 297781"/>
                <a:gd name="connsiteX6" fmla="*/ 111713 w 149702"/>
                <a:gd name="connsiteY6" fmla="*/ 296338 h 297781"/>
                <a:gd name="connsiteX7" fmla="*/ 114601 w 149702"/>
                <a:gd name="connsiteY7" fmla="*/ 295255 h 297781"/>
                <a:gd name="connsiteX8" fmla="*/ 115142 w 149702"/>
                <a:gd name="connsiteY8" fmla="*/ 295074 h 297781"/>
                <a:gd name="connsiteX9" fmla="*/ 117849 w 149702"/>
                <a:gd name="connsiteY9" fmla="*/ 294172 h 297781"/>
                <a:gd name="connsiteX10" fmla="*/ 118571 w 149702"/>
                <a:gd name="connsiteY10" fmla="*/ 293992 h 297781"/>
                <a:gd name="connsiteX11" fmla="*/ 120917 w 149702"/>
                <a:gd name="connsiteY11" fmla="*/ 293270 h 297781"/>
                <a:gd name="connsiteX12" fmla="*/ 122000 w 149702"/>
                <a:gd name="connsiteY12" fmla="*/ 293090 h 297781"/>
                <a:gd name="connsiteX13" fmla="*/ 124166 w 149702"/>
                <a:gd name="connsiteY13" fmla="*/ 292548 h 297781"/>
                <a:gd name="connsiteX14" fmla="*/ 125610 w 149702"/>
                <a:gd name="connsiteY14" fmla="*/ 292187 h 297781"/>
                <a:gd name="connsiteX15" fmla="*/ 127415 w 149702"/>
                <a:gd name="connsiteY15" fmla="*/ 291826 h 297781"/>
                <a:gd name="connsiteX16" fmla="*/ 129400 w 149702"/>
                <a:gd name="connsiteY16" fmla="*/ 291646 h 297781"/>
                <a:gd name="connsiteX17" fmla="*/ 130843 w 149702"/>
                <a:gd name="connsiteY17" fmla="*/ 291465 h 297781"/>
                <a:gd name="connsiteX18" fmla="*/ 134453 w 149702"/>
                <a:gd name="connsiteY18" fmla="*/ 291285 h 297781"/>
                <a:gd name="connsiteX19" fmla="*/ 149613 w 149702"/>
                <a:gd name="connsiteY19" fmla="*/ 273418 h 297781"/>
                <a:gd name="connsiteX20" fmla="*/ 149613 w 149702"/>
                <a:gd name="connsiteY20" fmla="*/ 257356 h 297781"/>
                <a:gd name="connsiteX21" fmla="*/ 135536 w 149702"/>
                <a:gd name="connsiteY21" fmla="*/ 175962 h 297781"/>
                <a:gd name="connsiteX22" fmla="*/ 32124 w 149702"/>
                <a:gd name="connsiteY22" fmla="*/ 9926 h 297781"/>
                <a:gd name="connsiteX23" fmla="*/ 29417 w 149702"/>
                <a:gd name="connsiteY23" fmla="*/ 7941 h 297781"/>
                <a:gd name="connsiteX24" fmla="*/ 28696 w 149702"/>
                <a:gd name="connsiteY24" fmla="*/ 7400 h 297781"/>
                <a:gd name="connsiteX25" fmla="*/ 26710 w 149702"/>
                <a:gd name="connsiteY25" fmla="*/ 6136 h 297781"/>
                <a:gd name="connsiteX26" fmla="*/ 25988 w 149702"/>
                <a:gd name="connsiteY26" fmla="*/ 5775 h 297781"/>
                <a:gd name="connsiteX27" fmla="*/ 23462 w 149702"/>
                <a:gd name="connsiteY27" fmla="*/ 4332 h 297781"/>
                <a:gd name="connsiteX28" fmla="*/ 22559 w 149702"/>
                <a:gd name="connsiteY28" fmla="*/ 3970 h 297781"/>
                <a:gd name="connsiteX29" fmla="*/ 20935 w 149702"/>
                <a:gd name="connsiteY29" fmla="*/ 3249 h 297781"/>
                <a:gd name="connsiteX30" fmla="*/ 19852 w 149702"/>
                <a:gd name="connsiteY30" fmla="*/ 2707 h 297781"/>
                <a:gd name="connsiteX31" fmla="*/ 18047 w 149702"/>
                <a:gd name="connsiteY31" fmla="*/ 1985 h 297781"/>
                <a:gd name="connsiteX32" fmla="*/ 16603 w 149702"/>
                <a:gd name="connsiteY32" fmla="*/ 1444 h 297781"/>
                <a:gd name="connsiteX33" fmla="*/ 15340 w 149702"/>
                <a:gd name="connsiteY33" fmla="*/ 1083 h 297781"/>
                <a:gd name="connsiteX34" fmla="*/ 14077 w 149702"/>
                <a:gd name="connsiteY34" fmla="*/ 722 h 297781"/>
                <a:gd name="connsiteX35" fmla="*/ 12994 w 149702"/>
                <a:gd name="connsiteY35" fmla="*/ 542 h 297781"/>
                <a:gd name="connsiteX36" fmla="*/ 10287 w 149702"/>
                <a:gd name="connsiteY36" fmla="*/ 181 h 297781"/>
                <a:gd name="connsiteX37" fmla="*/ 9746 w 149702"/>
                <a:gd name="connsiteY37" fmla="*/ 181 h 297781"/>
                <a:gd name="connsiteX38" fmla="*/ 8121 w 149702"/>
                <a:gd name="connsiteY38" fmla="*/ 0 h 297781"/>
                <a:gd name="connsiteX39" fmla="*/ 7400 w 149702"/>
                <a:gd name="connsiteY39" fmla="*/ 0 h 297781"/>
                <a:gd name="connsiteX40" fmla="*/ 2166 w 149702"/>
                <a:gd name="connsiteY40" fmla="*/ 361 h 297781"/>
                <a:gd name="connsiteX41" fmla="*/ 1805 w 149702"/>
                <a:gd name="connsiteY41" fmla="*/ 361 h 297781"/>
                <a:gd name="connsiteX42" fmla="*/ 0 w 149702"/>
                <a:gd name="connsiteY42" fmla="*/ 722 h 297781"/>
                <a:gd name="connsiteX43" fmla="*/ 0 w 149702"/>
                <a:gd name="connsiteY43" fmla="*/ 722 h 297781"/>
                <a:gd name="connsiteX44" fmla="*/ 6858 w 149702"/>
                <a:gd name="connsiteY44" fmla="*/ 3970 h 297781"/>
                <a:gd name="connsiteX45" fmla="*/ 44577 w 149702"/>
                <a:gd name="connsiteY45" fmla="*/ 32124 h 297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49702" h="297781">
                  <a:moveTo>
                    <a:pt x="44577" y="32124"/>
                  </a:moveTo>
                  <a:cubicBezTo>
                    <a:pt x="62263" y="49269"/>
                    <a:pt x="77062" y="70926"/>
                    <a:pt x="87169" y="93485"/>
                  </a:cubicBezTo>
                  <a:cubicBezTo>
                    <a:pt x="97997" y="118030"/>
                    <a:pt x="107202" y="142394"/>
                    <a:pt x="111533" y="168924"/>
                  </a:cubicBezTo>
                  <a:cubicBezTo>
                    <a:pt x="115864" y="194731"/>
                    <a:pt x="119113" y="221261"/>
                    <a:pt x="117128" y="247610"/>
                  </a:cubicBezTo>
                  <a:cubicBezTo>
                    <a:pt x="115684" y="265657"/>
                    <a:pt x="112977" y="281900"/>
                    <a:pt x="108465" y="297782"/>
                  </a:cubicBezTo>
                  <a:cubicBezTo>
                    <a:pt x="109547" y="297421"/>
                    <a:pt x="110450" y="296879"/>
                    <a:pt x="111533" y="296518"/>
                  </a:cubicBezTo>
                  <a:cubicBezTo>
                    <a:pt x="111533" y="296518"/>
                    <a:pt x="111713" y="296518"/>
                    <a:pt x="111713" y="296338"/>
                  </a:cubicBezTo>
                  <a:cubicBezTo>
                    <a:pt x="112616" y="295977"/>
                    <a:pt x="113518" y="295616"/>
                    <a:pt x="114601" y="295255"/>
                  </a:cubicBezTo>
                  <a:cubicBezTo>
                    <a:pt x="114781" y="295255"/>
                    <a:pt x="114962" y="295074"/>
                    <a:pt x="115142" y="295074"/>
                  </a:cubicBezTo>
                  <a:cubicBezTo>
                    <a:pt x="116045" y="294714"/>
                    <a:pt x="116947" y="294533"/>
                    <a:pt x="117849" y="294172"/>
                  </a:cubicBezTo>
                  <a:cubicBezTo>
                    <a:pt x="118030" y="294172"/>
                    <a:pt x="118391" y="293992"/>
                    <a:pt x="118571" y="293992"/>
                  </a:cubicBezTo>
                  <a:cubicBezTo>
                    <a:pt x="119293" y="293811"/>
                    <a:pt x="120196" y="293450"/>
                    <a:pt x="120917" y="293270"/>
                  </a:cubicBezTo>
                  <a:cubicBezTo>
                    <a:pt x="121278" y="293090"/>
                    <a:pt x="121640" y="293090"/>
                    <a:pt x="122000" y="293090"/>
                  </a:cubicBezTo>
                  <a:cubicBezTo>
                    <a:pt x="122722" y="292909"/>
                    <a:pt x="123444" y="292728"/>
                    <a:pt x="124166" y="292548"/>
                  </a:cubicBezTo>
                  <a:cubicBezTo>
                    <a:pt x="124707" y="292367"/>
                    <a:pt x="125068" y="292367"/>
                    <a:pt x="125610" y="292187"/>
                  </a:cubicBezTo>
                  <a:cubicBezTo>
                    <a:pt x="126151" y="292007"/>
                    <a:pt x="126873" y="292007"/>
                    <a:pt x="127415" y="291826"/>
                  </a:cubicBezTo>
                  <a:cubicBezTo>
                    <a:pt x="128136" y="291646"/>
                    <a:pt x="128678" y="291646"/>
                    <a:pt x="129400" y="291646"/>
                  </a:cubicBezTo>
                  <a:cubicBezTo>
                    <a:pt x="129941" y="291646"/>
                    <a:pt x="130302" y="291465"/>
                    <a:pt x="130843" y="291465"/>
                  </a:cubicBezTo>
                  <a:cubicBezTo>
                    <a:pt x="131926" y="291285"/>
                    <a:pt x="133190" y="291285"/>
                    <a:pt x="134453" y="291285"/>
                  </a:cubicBezTo>
                  <a:cubicBezTo>
                    <a:pt x="144560" y="290924"/>
                    <a:pt x="150515" y="284607"/>
                    <a:pt x="149613" y="273418"/>
                  </a:cubicBezTo>
                  <a:cubicBezTo>
                    <a:pt x="149252" y="268184"/>
                    <a:pt x="149613" y="262770"/>
                    <a:pt x="149613" y="257356"/>
                  </a:cubicBezTo>
                  <a:cubicBezTo>
                    <a:pt x="149432" y="229382"/>
                    <a:pt x="142213" y="202672"/>
                    <a:pt x="135536" y="175962"/>
                  </a:cubicBezTo>
                  <a:cubicBezTo>
                    <a:pt x="118752" y="109728"/>
                    <a:pt x="88252" y="52337"/>
                    <a:pt x="32124" y="9926"/>
                  </a:cubicBezTo>
                  <a:cubicBezTo>
                    <a:pt x="31222" y="9204"/>
                    <a:pt x="30320" y="8663"/>
                    <a:pt x="29417" y="7941"/>
                  </a:cubicBezTo>
                  <a:cubicBezTo>
                    <a:pt x="29237" y="7760"/>
                    <a:pt x="28876" y="7580"/>
                    <a:pt x="28696" y="7400"/>
                  </a:cubicBezTo>
                  <a:cubicBezTo>
                    <a:pt x="27973" y="6858"/>
                    <a:pt x="27252" y="6497"/>
                    <a:pt x="26710" y="6136"/>
                  </a:cubicBezTo>
                  <a:cubicBezTo>
                    <a:pt x="26530" y="5956"/>
                    <a:pt x="26349" y="5775"/>
                    <a:pt x="25988" y="5775"/>
                  </a:cubicBezTo>
                  <a:cubicBezTo>
                    <a:pt x="25086" y="5234"/>
                    <a:pt x="24364" y="4873"/>
                    <a:pt x="23462" y="4332"/>
                  </a:cubicBezTo>
                  <a:cubicBezTo>
                    <a:pt x="23101" y="4151"/>
                    <a:pt x="22920" y="3970"/>
                    <a:pt x="22559" y="3970"/>
                  </a:cubicBezTo>
                  <a:cubicBezTo>
                    <a:pt x="22018" y="3609"/>
                    <a:pt x="21477" y="3429"/>
                    <a:pt x="20935" y="3249"/>
                  </a:cubicBezTo>
                  <a:cubicBezTo>
                    <a:pt x="20574" y="3068"/>
                    <a:pt x="20213" y="2888"/>
                    <a:pt x="19852" y="2707"/>
                  </a:cubicBezTo>
                  <a:cubicBezTo>
                    <a:pt x="19311" y="2527"/>
                    <a:pt x="18589" y="2166"/>
                    <a:pt x="18047" y="1985"/>
                  </a:cubicBezTo>
                  <a:cubicBezTo>
                    <a:pt x="17506" y="1805"/>
                    <a:pt x="17145" y="1625"/>
                    <a:pt x="16603" y="1444"/>
                  </a:cubicBezTo>
                  <a:cubicBezTo>
                    <a:pt x="16243" y="1263"/>
                    <a:pt x="15701" y="1263"/>
                    <a:pt x="15340" y="1083"/>
                  </a:cubicBezTo>
                  <a:cubicBezTo>
                    <a:pt x="14979" y="902"/>
                    <a:pt x="14438" y="902"/>
                    <a:pt x="14077" y="722"/>
                  </a:cubicBezTo>
                  <a:cubicBezTo>
                    <a:pt x="13716" y="722"/>
                    <a:pt x="13355" y="542"/>
                    <a:pt x="12994" y="542"/>
                  </a:cubicBezTo>
                  <a:cubicBezTo>
                    <a:pt x="12092" y="361"/>
                    <a:pt x="11189" y="181"/>
                    <a:pt x="10287" y="181"/>
                  </a:cubicBezTo>
                  <a:cubicBezTo>
                    <a:pt x="10107" y="181"/>
                    <a:pt x="9926" y="181"/>
                    <a:pt x="9746" y="181"/>
                  </a:cubicBezTo>
                  <a:cubicBezTo>
                    <a:pt x="9204" y="181"/>
                    <a:pt x="8663" y="181"/>
                    <a:pt x="8121" y="0"/>
                  </a:cubicBezTo>
                  <a:cubicBezTo>
                    <a:pt x="7941" y="0"/>
                    <a:pt x="7760" y="0"/>
                    <a:pt x="7400" y="0"/>
                  </a:cubicBezTo>
                  <a:cubicBezTo>
                    <a:pt x="5595" y="0"/>
                    <a:pt x="3790" y="0"/>
                    <a:pt x="2166" y="361"/>
                  </a:cubicBezTo>
                  <a:cubicBezTo>
                    <a:pt x="1985" y="361"/>
                    <a:pt x="1985" y="361"/>
                    <a:pt x="1805" y="361"/>
                  </a:cubicBezTo>
                  <a:cubicBezTo>
                    <a:pt x="1263" y="361"/>
                    <a:pt x="542" y="542"/>
                    <a:pt x="0" y="722"/>
                  </a:cubicBezTo>
                  <a:cubicBezTo>
                    <a:pt x="0" y="722"/>
                    <a:pt x="0" y="722"/>
                    <a:pt x="0" y="722"/>
                  </a:cubicBezTo>
                  <a:cubicBezTo>
                    <a:pt x="2166" y="1805"/>
                    <a:pt x="4512" y="2888"/>
                    <a:pt x="6858" y="3970"/>
                  </a:cubicBezTo>
                  <a:cubicBezTo>
                    <a:pt x="20574" y="11009"/>
                    <a:pt x="33568" y="21477"/>
                    <a:pt x="44577" y="32124"/>
                  </a:cubicBezTo>
                  <a:close/>
                </a:path>
              </a:pathLst>
            </a:custGeom>
            <a:solidFill>
              <a:srgbClr val="FFFFFF"/>
            </a:solidFill>
            <a:ln w="1804" cap="flat">
              <a:noFill/>
              <a:prstDash val="solid"/>
              <a:miter/>
            </a:ln>
          </p:spPr>
          <p:txBody>
            <a:bodyPr rtlCol="0" anchor="ctr"/>
            <a:lstStyle/>
            <a:p>
              <a:endParaRPr lang="en-US"/>
            </a:p>
          </p:txBody>
        </p:sp>
        <p:sp>
          <p:nvSpPr>
            <p:cNvPr id="7223" name="Freeform 67">
              <a:extLst>
                <a:ext uri="{FF2B5EF4-FFF2-40B4-BE49-F238E27FC236}">
                  <a16:creationId xmlns:a16="http://schemas.microsoft.com/office/drawing/2014/main" id="{A51047C6-44F4-6526-1884-D4F1A447695A}"/>
                </a:ext>
              </a:extLst>
            </p:cNvPr>
            <p:cNvSpPr/>
            <p:nvPr/>
          </p:nvSpPr>
          <p:spPr>
            <a:xfrm>
              <a:off x="6542311" y="5963752"/>
              <a:ext cx="617321" cy="355805"/>
            </a:xfrm>
            <a:custGeom>
              <a:avLst/>
              <a:gdLst>
                <a:gd name="connsiteX0" fmla="*/ 517237 w 617321"/>
                <a:gd name="connsiteY0" fmla="*/ 75257 h 355805"/>
                <a:gd name="connsiteX1" fmla="*/ 484211 w 617321"/>
                <a:gd name="connsiteY1" fmla="*/ 48547 h 355805"/>
                <a:gd name="connsiteX2" fmla="*/ 459125 w 617321"/>
                <a:gd name="connsiteY2" fmla="*/ 57391 h 355805"/>
                <a:gd name="connsiteX3" fmla="*/ 456057 w 617321"/>
                <a:gd name="connsiteY3" fmla="*/ 63707 h 355805"/>
                <a:gd name="connsiteX4" fmla="*/ 455876 w 617321"/>
                <a:gd name="connsiteY4" fmla="*/ 63888 h 355805"/>
                <a:gd name="connsiteX5" fmla="*/ 495220 w 617321"/>
                <a:gd name="connsiteY5" fmla="*/ 131746 h 355805"/>
                <a:gd name="connsiteX6" fmla="*/ 498107 w 617321"/>
                <a:gd name="connsiteY6" fmla="*/ 183000 h 355805"/>
                <a:gd name="connsiteX7" fmla="*/ 472300 w 617321"/>
                <a:gd name="connsiteY7" fmla="*/ 239128 h 355805"/>
                <a:gd name="connsiteX8" fmla="*/ 389643 w 617321"/>
                <a:gd name="connsiteY8" fmla="*/ 275583 h 355805"/>
                <a:gd name="connsiteX9" fmla="*/ 331169 w 617321"/>
                <a:gd name="connsiteY9" fmla="*/ 268364 h 355805"/>
                <a:gd name="connsiteX10" fmla="*/ 281539 w 617321"/>
                <a:gd name="connsiteY10" fmla="*/ 251580 h 355805"/>
                <a:gd name="connsiteX11" fmla="*/ 169825 w 617321"/>
                <a:gd name="connsiteY11" fmla="*/ 188595 h 355805"/>
                <a:gd name="connsiteX12" fmla="*/ 9565 w 617321"/>
                <a:gd name="connsiteY12" fmla="*/ 8121 h 355805"/>
                <a:gd name="connsiteX13" fmla="*/ 0 w 617321"/>
                <a:gd name="connsiteY13" fmla="*/ 0 h 355805"/>
                <a:gd name="connsiteX14" fmla="*/ 7219 w 617321"/>
                <a:gd name="connsiteY14" fmla="*/ 15521 h 355805"/>
                <a:gd name="connsiteX15" fmla="*/ 7760 w 617321"/>
                <a:gd name="connsiteY15" fmla="*/ 16603 h 355805"/>
                <a:gd name="connsiteX16" fmla="*/ 10648 w 617321"/>
                <a:gd name="connsiteY16" fmla="*/ 22379 h 355805"/>
                <a:gd name="connsiteX17" fmla="*/ 12092 w 617321"/>
                <a:gd name="connsiteY17" fmla="*/ 25447 h 355805"/>
                <a:gd name="connsiteX18" fmla="*/ 14799 w 617321"/>
                <a:gd name="connsiteY18" fmla="*/ 30681 h 355805"/>
                <a:gd name="connsiteX19" fmla="*/ 16603 w 617321"/>
                <a:gd name="connsiteY19" fmla="*/ 34290 h 355805"/>
                <a:gd name="connsiteX20" fmla="*/ 19130 w 617321"/>
                <a:gd name="connsiteY20" fmla="*/ 39343 h 355805"/>
                <a:gd name="connsiteX21" fmla="*/ 21115 w 617321"/>
                <a:gd name="connsiteY21" fmla="*/ 43133 h 355805"/>
                <a:gd name="connsiteX22" fmla="*/ 23642 w 617321"/>
                <a:gd name="connsiteY22" fmla="*/ 47826 h 355805"/>
                <a:gd name="connsiteX23" fmla="*/ 25808 w 617321"/>
                <a:gd name="connsiteY23" fmla="*/ 51796 h 355805"/>
                <a:gd name="connsiteX24" fmla="*/ 28334 w 617321"/>
                <a:gd name="connsiteY24" fmla="*/ 56308 h 355805"/>
                <a:gd name="connsiteX25" fmla="*/ 30861 w 617321"/>
                <a:gd name="connsiteY25" fmla="*/ 60820 h 355805"/>
                <a:gd name="connsiteX26" fmla="*/ 33207 w 617321"/>
                <a:gd name="connsiteY26" fmla="*/ 64790 h 355805"/>
                <a:gd name="connsiteX27" fmla="*/ 37899 w 617321"/>
                <a:gd name="connsiteY27" fmla="*/ 72911 h 355805"/>
                <a:gd name="connsiteX28" fmla="*/ 39884 w 617321"/>
                <a:gd name="connsiteY28" fmla="*/ 76160 h 355805"/>
                <a:gd name="connsiteX29" fmla="*/ 43133 w 617321"/>
                <a:gd name="connsiteY29" fmla="*/ 81394 h 355805"/>
                <a:gd name="connsiteX30" fmla="*/ 45299 w 617321"/>
                <a:gd name="connsiteY30" fmla="*/ 85003 h 355805"/>
                <a:gd name="connsiteX31" fmla="*/ 48367 w 617321"/>
                <a:gd name="connsiteY31" fmla="*/ 89876 h 355805"/>
                <a:gd name="connsiteX32" fmla="*/ 50713 w 617321"/>
                <a:gd name="connsiteY32" fmla="*/ 93485 h 355805"/>
                <a:gd name="connsiteX33" fmla="*/ 53961 w 617321"/>
                <a:gd name="connsiteY33" fmla="*/ 98358 h 355805"/>
                <a:gd name="connsiteX34" fmla="*/ 56308 w 617321"/>
                <a:gd name="connsiteY34" fmla="*/ 101787 h 355805"/>
                <a:gd name="connsiteX35" fmla="*/ 59737 w 617321"/>
                <a:gd name="connsiteY35" fmla="*/ 106660 h 355805"/>
                <a:gd name="connsiteX36" fmla="*/ 61903 w 617321"/>
                <a:gd name="connsiteY36" fmla="*/ 109908 h 355805"/>
                <a:gd name="connsiteX37" fmla="*/ 65692 w 617321"/>
                <a:gd name="connsiteY37" fmla="*/ 115323 h 355805"/>
                <a:gd name="connsiteX38" fmla="*/ 67678 w 617321"/>
                <a:gd name="connsiteY38" fmla="*/ 118030 h 355805"/>
                <a:gd name="connsiteX39" fmla="*/ 73633 w 617321"/>
                <a:gd name="connsiteY39" fmla="*/ 125971 h 355805"/>
                <a:gd name="connsiteX40" fmla="*/ 205740 w 617321"/>
                <a:gd name="connsiteY40" fmla="*/ 257356 h 355805"/>
                <a:gd name="connsiteX41" fmla="*/ 233894 w 617321"/>
                <a:gd name="connsiteY41" fmla="*/ 277388 h 355805"/>
                <a:gd name="connsiteX42" fmla="*/ 452989 w 617321"/>
                <a:gd name="connsiteY42" fmla="*/ 354811 h 355805"/>
                <a:gd name="connsiteX43" fmla="*/ 582208 w 617321"/>
                <a:gd name="connsiteY43" fmla="*/ 322506 h 355805"/>
                <a:gd name="connsiteX44" fmla="*/ 609099 w 617321"/>
                <a:gd name="connsiteY44" fmla="*/ 239849 h 355805"/>
                <a:gd name="connsiteX45" fmla="*/ 517237 w 617321"/>
                <a:gd name="connsiteY45" fmla="*/ 75257 h 355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617321" h="355805">
                  <a:moveTo>
                    <a:pt x="517237" y="75257"/>
                  </a:moveTo>
                  <a:cubicBezTo>
                    <a:pt x="507673" y="64249"/>
                    <a:pt x="496663" y="55586"/>
                    <a:pt x="484211" y="48547"/>
                  </a:cubicBezTo>
                  <a:cubicBezTo>
                    <a:pt x="467968" y="39343"/>
                    <a:pt x="467968" y="39524"/>
                    <a:pt x="459125" y="57391"/>
                  </a:cubicBezTo>
                  <a:cubicBezTo>
                    <a:pt x="458042" y="59556"/>
                    <a:pt x="456959" y="61722"/>
                    <a:pt x="456057" y="63707"/>
                  </a:cubicBezTo>
                  <a:cubicBezTo>
                    <a:pt x="456057" y="63707"/>
                    <a:pt x="456057" y="63888"/>
                    <a:pt x="455876" y="63888"/>
                  </a:cubicBezTo>
                  <a:cubicBezTo>
                    <a:pt x="474285" y="82837"/>
                    <a:pt x="488542" y="105036"/>
                    <a:pt x="495220" y="131746"/>
                  </a:cubicBezTo>
                  <a:cubicBezTo>
                    <a:pt x="499551" y="149071"/>
                    <a:pt x="500454" y="165494"/>
                    <a:pt x="498107" y="183000"/>
                  </a:cubicBezTo>
                  <a:cubicBezTo>
                    <a:pt x="495220" y="204838"/>
                    <a:pt x="486196" y="222163"/>
                    <a:pt x="472300" y="239128"/>
                  </a:cubicBezTo>
                  <a:cubicBezTo>
                    <a:pt x="452087" y="263672"/>
                    <a:pt x="419962" y="273057"/>
                    <a:pt x="389643" y="275583"/>
                  </a:cubicBezTo>
                  <a:cubicBezTo>
                    <a:pt x="370151" y="277208"/>
                    <a:pt x="349938" y="273057"/>
                    <a:pt x="331169" y="268364"/>
                  </a:cubicBezTo>
                  <a:cubicBezTo>
                    <a:pt x="314204" y="264213"/>
                    <a:pt x="297601" y="258258"/>
                    <a:pt x="281539" y="251580"/>
                  </a:cubicBezTo>
                  <a:cubicBezTo>
                    <a:pt x="241474" y="234977"/>
                    <a:pt x="204477" y="214764"/>
                    <a:pt x="169825" y="188595"/>
                  </a:cubicBezTo>
                  <a:cubicBezTo>
                    <a:pt x="105577" y="139686"/>
                    <a:pt x="48186" y="79589"/>
                    <a:pt x="9565" y="8121"/>
                  </a:cubicBezTo>
                  <a:cubicBezTo>
                    <a:pt x="6136" y="5414"/>
                    <a:pt x="3068" y="2707"/>
                    <a:pt x="0" y="0"/>
                  </a:cubicBezTo>
                  <a:cubicBezTo>
                    <a:pt x="2346" y="5234"/>
                    <a:pt x="4873" y="10468"/>
                    <a:pt x="7219" y="15521"/>
                  </a:cubicBezTo>
                  <a:cubicBezTo>
                    <a:pt x="7399" y="15882"/>
                    <a:pt x="7580" y="16243"/>
                    <a:pt x="7760" y="16603"/>
                  </a:cubicBezTo>
                  <a:cubicBezTo>
                    <a:pt x="8663" y="18589"/>
                    <a:pt x="9565" y="20394"/>
                    <a:pt x="10648" y="22379"/>
                  </a:cubicBezTo>
                  <a:cubicBezTo>
                    <a:pt x="11189" y="23462"/>
                    <a:pt x="11731" y="24364"/>
                    <a:pt x="12092" y="25447"/>
                  </a:cubicBezTo>
                  <a:cubicBezTo>
                    <a:pt x="12994" y="27252"/>
                    <a:pt x="13896" y="28876"/>
                    <a:pt x="14799" y="30681"/>
                  </a:cubicBezTo>
                  <a:cubicBezTo>
                    <a:pt x="15340" y="31944"/>
                    <a:pt x="16062" y="33027"/>
                    <a:pt x="16603" y="34290"/>
                  </a:cubicBezTo>
                  <a:cubicBezTo>
                    <a:pt x="17506" y="35914"/>
                    <a:pt x="18408" y="37539"/>
                    <a:pt x="19130" y="39343"/>
                  </a:cubicBezTo>
                  <a:cubicBezTo>
                    <a:pt x="19852" y="40607"/>
                    <a:pt x="20394" y="41870"/>
                    <a:pt x="21115" y="43133"/>
                  </a:cubicBezTo>
                  <a:cubicBezTo>
                    <a:pt x="22018" y="44758"/>
                    <a:pt x="22739" y="46382"/>
                    <a:pt x="23642" y="47826"/>
                  </a:cubicBezTo>
                  <a:cubicBezTo>
                    <a:pt x="24364" y="49089"/>
                    <a:pt x="25086" y="50533"/>
                    <a:pt x="25808" y="51796"/>
                  </a:cubicBezTo>
                  <a:cubicBezTo>
                    <a:pt x="26710" y="53240"/>
                    <a:pt x="27432" y="54864"/>
                    <a:pt x="28334" y="56308"/>
                  </a:cubicBezTo>
                  <a:cubicBezTo>
                    <a:pt x="29237" y="57752"/>
                    <a:pt x="29958" y="59376"/>
                    <a:pt x="30861" y="60820"/>
                  </a:cubicBezTo>
                  <a:cubicBezTo>
                    <a:pt x="31583" y="62083"/>
                    <a:pt x="32305" y="63527"/>
                    <a:pt x="33207" y="64790"/>
                  </a:cubicBezTo>
                  <a:cubicBezTo>
                    <a:pt x="34832" y="67497"/>
                    <a:pt x="36275" y="70204"/>
                    <a:pt x="37899" y="72911"/>
                  </a:cubicBezTo>
                  <a:cubicBezTo>
                    <a:pt x="38621" y="73994"/>
                    <a:pt x="39163" y="75077"/>
                    <a:pt x="39884" y="76160"/>
                  </a:cubicBezTo>
                  <a:cubicBezTo>
                    <a:pt x="40967" y="77965"/>
                    <a:pt x="42050" y="79589"/>
                    <a:pt x="43133" y="81394"/>
                  </a:cubicBezTo>
                  <a:cubicBezTo>
                    <a:pt x="43855" y="82657"/>
                    <a:pt x="44577" y="83740"/>
                    <a:pt x="45299" y="85003"/>
                  </a:cubicBezTo>
                  <a:cubicBezTo>
                    <a:pt x="46382" y="86627"/>
                    <a:pt x="47284" y="88251"/>
                    <a:pt x="48367" y="89876"/>
                  </a:cubicBezTo>
                  <a:cubicBezTo>
                    <a:pt x="49089" y="91139"/>
                    <a:pt x="49810" y="92222"/>
                    <a:pt x="50713" y="93485"/>
                  </a:cubicBezTo>
                  <a:cubicBezTo>
                    <a:pt x="51796" y="95110"/>
                    <a:pt x="52879" y="96734"/>
                    <a:pt x="53961" y="98358"/>
                  </a:cubicBezTo>
                  <a:cubicBezTo>
                    <a:pt x="54684" y="99441"/>
                    <a:pt x="55586" y="100704"/>
                    <a:pt x="56308" y="101787"/>
                  </a:cubicBezTo>
                  <a:cubicBezTo>
                    <a:pt x="57391" y="103412"/>
                    <a:pt x="58473" y="105036"/>
                    <a:pt x="59737" y="106660"/>
                  </a:cubicBezTo>
                  <a:cubicBezTo>
                    <a:pt x="60459" y="107743"/>
                    <a:pt x="61180" y="108826"/>
                    <a:pt x="61903" y="109908"/>
                  </a:cubicBezTo>
                  <a:cubicBezTo>
                    <a:pt x="63166" y="111713"/>
                    <a:pt x="64429" y="113518"/>
                    <a:pt x="65692" y="115323"/>
                  </a:cubicBezTo>
                  <a:cubicBezTo>
                    <a:pt x="66414" y="116225"/>
                    <a:pt x="66955" y="117127"/>
                    <a:pt x="67678" y="118030"/>
                  </a:cubicBezTo>
                  <a:cubicBezTo>
                    <a:pt x="69663" y="120737"/>
                    <a:pt x="71648" y="123264"/>
                    <a:pt x="73633" y="125971"/>
                  </a:cubicBezTo>
                  <a:cubicBezTo>
                    <a:pt x="111533" y="175601"/>
                    <a:pt x="158817" y="216388"/>
                    <a:pt x="205740" y="257356"/>
                  </a:cubicBezTo>
                  <a:cubicBezTo>
                    <a:pt x="214403" y="264935"/>
                    <a:pt x="224148" y="271252"/>
                    <a:pt x="233894" y="277388"/>
                  </a:cubicBezTo>
                  <a:cubicBezTo>
                    <a:pt x="300850" y="320160"/>
                    <a:pt x="373581" y="347773"/>
                    <a:pt x="452989" y="354811"/>
                  </a:cubicBezTo>
                  <a:cubicBezTo>
                    <a:pt x="499010" y="358962"/>
                    <a:pt x="543587" y="350480"/>
                    <a:pt x="582208" y="322506"/>
                  </a:cubicBezTo>
                  <a:cubicBezTo>
                    <a:pt x="621190" y="294353"/>
                    <a:pt x="623717" y="286412"/>
                    <a:pt x="609099" y="239849"/>
                  </a:cubicBezTo>
                  <a:cubicBezTo>
                    <a:pt x="589607" y="178488"/>
                    <a:pt x="559108" y="123624"/>
                    <a:pt x="517237" y="75257"/>
                  </a:cubicBezTo>
                  <a:close/>
                </a:path>
              </a:pathLst>
            </a:custGeom>
            <a:solidFill>
              <a:srgbClr val="FFFFFF"/>
            </a:solidFill>
            <a:ln w="1804" cap="flat">
              <a:noFill/>
              <a:prstDash val="solid"/>
              <a:miter/>
            </a:ln>
          </p:spPr>
          <p:txBody>
            <a:bodyPr rtlCol="0" anchor="ctr"/>
            <a:lstStyle/>
            <a:p>
              <a:endParaRPr lang="en-US"/>
            </a:p>
          </p:txBody>
        </p:sp>
        <p:sp>
          <p:nvSpPr>
            <p:cNvPr id="7224" name="Freeform 68">
              <a:extLst>
                <a:ext uri="{FF2B5EF4-FFF2-40B4-BE49-F238E27FC236}">
                  <a16:creationId xmlns:a16="http://schemas.microsoft.com/office/drawing/2014/main" id="{4F344F4B-ABCA-272D-19B1-9D8A9FFE7D1B}"/>
                </a:ext>
              </a:extLst>
            </p:cNvPr>
            <p:cNvSpPr/>
            <p:nvPr/>
          </p:nvSpPr>
          <p:spPr>
            <a:xfrm>
              <a:off x="6161216" y="6238614"/>
              <a:ext cx="36569" cy="67860"/>
            </a:xfrm>
            <a:custGeom>
              <a:avLst/>
              <a:gdLst>
                <a:gd name="connsiteX0" fmla="*/ 31155 w 36569"/>
                <a:gd name="connsiteY0" fmla="*/ 0 h 67860"/>
                <a:gd name="connsiteX1" fmla="*/ 475 w 36569"/>
                <a:gd name="connsiteY1" fmla="*/ 48186 h 67860"/>
                <a:gd name="connsiteX2" fmla="*/ 16357 w 36569"/>
                <a:gd name="connsiteY2" fmla="*/ 67858 h 67860"/>
                <a:gd name="connsiteX3" fmla="*/ 36209 w 36569"/>
                <a:gd name="connsiteY3" fmla="*/ 49089 h 67860"/>
                <a:gd name="connsiteX4" fmla="*/ 36389 w 36569"/>
                <a:gd name="connsiteY4" fmla="*/ 43855 h 67860"/>
                <a:gd name="connsiteX5" fmla="*/ 31155 w 36569"/>
                <a:gd name="connsiteY5" fmla="*/ 0 h 678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6569" h="67860">
                  <a:moveTo>
                    <a:pt x="31155" y="0"/>
                  </a:moveTo>
                  <a:cubicBezTo>
                    <a:pt x="7874" y="18047"/>
                    <a:pt x="-2412" y="32124"/>
                    <a:pt x="475" y="48186"/>
                  </a:cubicBezTo>
                  <a:cubicBezTo>
                    <a:pt x="2099" y="56849"/>
                    <a:pt x="6070" y="68038"/>
                    <a:pt x="16357" y="67858"/>
                  </a:cubicBezTo>
                  <a:cubicBezTo>
                    <a:pt x="26102" y="67678"/>
                    <a:pt x="32599" y="58654"/>
                    <a:pt x="36209" y="49089"/>
                  </a:cubicBezTo>
                  <a:cubicBezTo>
                    <a:pt x="36750" y="47465"/>
                    <a:pt x="36570" y="45660"/>
                    <a:pt x="36389" y="43855"/>
                  </a:cubicBezTo>
                  <a:cubicBezTo>
                    <a:pt x="35848" y="29958"/>
                    <a:pt x="37472" y="15701"/>
                    <a:pt x="31155" y="0"/>
                  </a:cubicBezTo>
                  <a:close/>
                </a:path>
              </a:pathLst>
            </a:custGeom>
            <a:solidFill>
              <a:srgbClr val="FFFFFF"/>
            </a:solidFill>
            <a:ln w="1804" cap="flat">
              <a:noFill/>
              <a:prstDash val="solid"/>
              <a:miter/>
            </a:ln>
          </p:spPr>
          <p:txBody>
            <a:bodyPr rtlCol="0" anchor="ctr"/>
            <a:lstStyle/>
            <a:p>
              <a:endParaRPr lang="en-US"/>
            </a:p>
          </p:txBody>
        </p:sp>
        <p:sp>
          <p:nvSpPr>
            <p:cNvPr id="7225" name="Freeform 69">
              <a:extLst>
                <a:ext uri="{FF2B5EF4-FFF2-40B4-BE49-F238E27FC236}">
                  <a16:creationId xmlns:a16="http://schemas.microsoft.com/office/drawing/2014/main" id="{5985F1F6-564A-69DF-95F7-BD21AC0CE53A}"/>
                </a:ext>
              </a:extLst>
            </p:cNvPr>
            <p:cNvSpPr/>
            <p:nvPr/>
          </p:nvSpPr>
          <p:spPr>
            <a:xfrm>
              <a:off x="6166949" y="5582692"/>
              <a:ext cx="322232" cy="737369"/>
            </a:xfrm>
            <a:custGeom>
              <a:avLst/>
              <a:gdLst>
                <a:gd name="connsiteX0" fmla="*/ 316166 w 322232"/>
                <a:gd name="connsiteY0" fmla="*/ 6396 h 737369"/>
                <a:gd name="connsiteX1" fmla="*/ 284041 w 322232"/>
                <a:gd name="connsiteY1" fmla="*/ 12894 h 737369"/>
                <a:gd name="connsiteX2" fmla="*/ 278086 w 322232"/>
                <a:gd name="connsiteY2" fmla="*/ 41589 h 737369"/>
                <a:gd name="connsiteX3" fmla="*/ 240547 w 322232"/>
                <a:gd name="connsiteY3" fmla="*/ 168643 h 737369"/>
                <a:gd name="connsiteX4" fmla="*/ 127932 w 322232"/>
                <a:gd name="connsiteY4" fmla="*/ 227657 h 737369"/>
                <a:gd name="connsiteX5" fmla="*/ 47982 w 322232"/>
                <a:gd name="connsiteY5" fmla="*/ 268445 h 737369"/>
                <a:gd name="connsiteX6" fmla="*/ 3585 w 322232"/>
                <a:gd name="connsiteY6" fmla="*/ 415892 h 737369"/>
                <a:gd name="connsiteX7" fmla="*/ 7917 w 322232"/>
                <a:gd name="connsiteY7" fmla="*/ 508294 h 737369"/>
                <a:gd name="connsiteX8" fmla="*/ 31017 w 322232"/>
                <a:gd name="connsiteY8" fmla="*/ 528868 h 737369"/>
                <a:gd name="connsiteX9" fmla="*/ 49606 w 322232"/>
                <a:gd name="connsiteY9" fmla="*/ 504504 h 737369"/>
                <a:gd name="connsiteX10" fmla="*/ 51411 w 322232"/>
                <a:gd name="connsiteY10" fmla="*/ 459385 h 737369"/>
                <a:gd name="connsiteX11" fmla="*/ 79384 w 322232"/>
                <a:gd name="connsiteY11" fmla="*/ 338107 h 737369"/>
                <a:gd name="connsiteX12" fmla="*/ 90754 w 322232"/>
                <a:gd name="connsiteY12" fmla="*/ 329806 h 737369"/>
                <a:gd name="connsiteX13" fmla="*/ 95266 w 322232"/>
                <a:gd name="connsiteY13" fmla="*/ 345326 h 737369"/>
                <a:gd name="connsiteX14" fmla="*/ 81550 w 322232"/>
                <a:gd name="connsiteY14" fmla="*/ 385753 h 737369"/>
                <a:gd name="connsiteX15" fmla="*/ 65668 w 322232"/>
                <a:gd name="connsiteY15" fmla="*/ 501617 h 737369"/>
                <a:gd name="connsiteX16" fmla="*/ 51411 w 322232"/>
                <a:gd name="connsiteY16" fmla="*/ 536989 h 737369"/>
                <a:gd name="connsiteX17" fmla="*/ 37153 w 322232"/>
                <a:gd name="connsiteY17" fmla="*/ 570738 h 737369"/>
                <a:gd name="connsiteX18" fmla="*/ 45094 w 322232"/>
                <a:gd name="connsiteY18" fmla="*/ 687685 h 737369"/>
                <a:gd name="connsiteX19" fmla="*/ 50869 w 322232"/>
                <a:gd name="connsiteY19" fmla="*/ 721614 h 737369"/>
                <a:gd name="connsiteX20" fmla="*/ 96168 w 322232"/>
                <a:gd name="connsiteY20" fmla="*/ 727389 h 737369"/>
                <a:gd name="connsiteX21" fmla="*/ 101943 w 322232"/>
                <a:gd name="connsiteY21" fmla="*/ 675774 h 737369"/>
                <a:gd name="connsiteX22" fmla="*/ 106455 w 322232"/>
                <a:gd name="connsiteY22" fmla="*/ 516054 h 737369"/>
                <a:gd name="connsiteX23" fmla="*/ 119088 w 322232"/>
                <a:gd name="connsiteY23" fmla="*/ 476892 h 737369"/>
                <a:gd name="connsiteX24" fmla="*/ 136414 w 322232"/>
                <a:gd name="connsiteY24" fmla="*/ 473102 h 737369"/>
                <a:gd name="connsiteX25" fmla="*/ 146160 w 322232"/>
                <a:gd name="connsiteY25" fmla="*/ 488081 h 737369"/>
                <a:gd name="connsiteX26" fmla="*/ 149588 w 322232"/>
                <a:gd name="connsiteY26" fmla="*/ 527965 h 737369"/>
                <a:gd name="connsiteX27" fmla="*/ 132985 w 322232"/>
                <a:gd name="connsiteY27" fmla="*/ 575972 h 737369"/>
                <a:gd name="connsiteX28" fmla="*/ 119449 w 322232"/>
                <a:gd name="connsiteY28" fmla="*/ 606652 h 737369"/>
                <a:gd name="connsiteX29" fmla="*/ 119449 w 322232"/>
                <a:gd name="connsiteY29" fmla="*/ 647620 h 737369"/>
                <a:gd name="connsiteX30" fmla="*/ 223763 w 322232"/>
                <a:gd name="connsiteY30" fmla="*/ 515694 h 737369"/>
                <a:gd name="connsiteX31" fmla="*/ 223583 w 322232"/>
                <a:gd name="connsiteY31" fmla="*/ 494398 h 737369"/>
                <a:gd name="connsiteX32" fmla="*/ 224305 w 322232"/>
                <a:gd name="connsiteY32" fmla="*/ 342439 h 737369"/>
                <a:gd name="connsiteX33" fmla="*/ 252278 w 322232"/>
                <a:gd name="connsiteY33" fmla="*/ 256533 h 737369"/>
                <a:gd name="connsiteX34" fmla="*/ 322121 w 322232"/>
                <a:gd name="connsiteY34" fmla="*/ 31122 h 737369"/>
                <a:gd name="connsiteX35" fmla="*/ 316166 w 322232"/>
                <a:gd name="connsiteY35" fmla="*/ 6396 h 7373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22232" h="737369">
                  <a:moveTo>
                    <a:pt x="316166" y="6396"/>
                  </a:moveTo>
                  <a:cubicBezTo>
                    <a:pt x="305337" y="-4071"/>
                    <a:pt x="288734" y="-1544"/>
                    <a:pt x="284041" y="12894"/>
                  </a:cubicBezTo>
                  <a:cubicBezTo>
                    <a:pt x="281154" y="22098"/>
                    <a:pt x="279529" y="31843"/>
                    <a:pt x="278086" y="41589"/>
                  </a:cubicBezTo>
                  <a:cubicBezTo>
                    <a:pt x="271228" y="85625"/>
                    <a:pt x="260219" y="128397"/>
                    <a:pt x="240547" y="168643"/>
                  </a:cubicBezTo>
                  <a:cubicBezTo>
                    <a:pt x="217988" y="215024"/>
                    <a:pt x="179186" y="235598"/>
                    <a:pt x="127932" y="227657"/>
                  </a:cubicBezTo>
                  <a:cubicBezTo>
                    <a:pt x="97792" y="222965"/>
                    <a:pt x="62419" y="241193"/>
                    <a:pt x="47982" y="268445"/>
                  </a:cubicBezTo>
                  <a:cubicBezTo>
                    <a:pt x="23437" y="314646"/>
                    <a:pt x="14775" y="365720"/>
                    <a:pt x="3585" y="415892"/>
                  </a:cubicBezTo>
                  <a:cubicBezTo>
                    <a:pt x="-3453" y="447114"/>
                    <a:pt x="878" y="477794"/>
                    <a:pt x="7917" y="508294"/>
                  </a:cubicBezTo>
                  <a:cubicBezTo>
                    <a:pt x="10804" y="520746"/>
                    <a:pt x="18384" y="529590"/>
                    <a:pt x="31017" y="528868"/>
                  </a:cubicBezTo>
                  <a:cubicBezTo>
                    <a:pt x="44192" y="527965"/>
                    <a:pt x="49606" y="517498"/>
                    <a:pt x="49606" y="504504"/>
                  </a:cubicBezTo>
                  <a:cubicBezTo>
                    <a:pt x="49606" y="489525"/>
                    <a:pt x="51230" y="474365"/>
                    <a:pt x="51411" y="459385"/>
                  </a:cubicBezTo>
                  <a:cubicBezTo>
                    <a:pt x="51772" y="416794"/>
                    <a:pt x="66210" y="377631"/>
                    <a:pt x="79384" y="338107"/>
                  </a:cubicBezTo>
                  <a:cubicBezTo>
                    <a:pt x="81189" y="332693"/>
                    <a:pt x="84438" y="327820"/>
                    <a:pt x="90754" y="329806"/>
                  </a:cubicBezTo>
                  <a:cubicBezTo>
                    <a:pt x="99417" y="332332"/>
                    <a:pt x="96890" y="339732"/>
                    <a:pt x="95266" y="345326"/>
                  </a:cubicBezTo>
                  <a:cubicBezTo>
                    <a:pt x="91115" y="358862"/>
                    <a:pt x="86062" y="372217"/>
                    <a:pt x="81550" y="385753"/>
                  </a:cubicBezTo>
                  <a:cubicBezTo>
                    <a:pt x="69278" y="423471"/>
                    <a:pt x="66751" y="462273"/>
                    <a:pt x="65668" y="501617"/>
                  </a:cubicBezTo>
                  <a:cubicBezTo>
                    <a:pt x="65307" y="515152"/>
                    <a:pt x="64405" y="530131"/>
                    <a:pt x="51411" y="536989"/>
                  </a:cubicBezTo>
                  <a:cubicBezTo>
                    <a:pt x="36251" y="545110"/>
                    <a:pt x="36251" y="556841"/>
                    <a:pt x="37153" y="570738"/>
                  </a:cubicBezTo>
                  <a:cubicBezTo>
                    <a:pt x="39860" y="609720"/>
                    <a:pt x="42026" y="648703"/>
                    <a:pt x="45094" y="687685"/>
                  </a:cubicBezTo>
                  <a:cubicBezTo>
                    <a:pt x="45997" y="699055"/>
                    <a:pt x="47441" y="710785"/>
                    <a:pt x="50869" y="721614"/>
                  </a:cubicBezTo>
                  <a:cubicBezTo>
                    <a:pt x="57005" y="740744"/>
                    <a:pt x="82633" y="742188"/>
                    <a:pt x="96168" y="727389"/>
                  </a:cubicBezTo>
                  <a:cubicBezTo>
                    <a:pt x="101763" y="721253"/>
                    <a:pt x="101221" y="686602"/>
                    <a:pt x="101943" y="675774"/>
                  </a:cubicBezTo>
                  <a:cubicBezTo>
                    <a:pt x="105011" y="622534"/>
                    <a:pt x="106816" y="569294"/>
                    <a:pt x="106455" y="516054"/>
                  </a:cubicBezTo>
                  <a:cubicBezTo>
                    <a:pt x="106275" y="502158"/>
                    <a:pt x="107358" y="485915"/>
                    <a:pt x="119088" y="476892"/>
                  </a:cubicBezTo>
                  <a:cubicBezTo>
                    <a:pt x="123781" y="473282"/>
                    <a:pt x="128834" y="469673"/>
                    <a:pt x="136414" y="473102"/>
                  </a:cubicBezTo>
                  <a:cubicBezTo>
                    <a:pt x="142369" y="475809"/>
                    <a:pt x="145618" y="481404"/>
                    <a:pt x="146160" y="488081"/>
                  </a:cubicBezTo>
                  <a:cubicBezTo>
                    <a:pt x="147423" y="501436"/>
                    <a:pt x="148325" y="514611"/>
                    <a:pt x="149588" y="527965"/>
                  </a:cubicBezTo>
                  <a:cubicBezTo>
                    <a:pt x="151393" y="546554"/>
                    <a:pt x="148506" y="563338"/>
                    <a:pt x="132985" y="575972"/>
                  </a:cubicBezTo>
                  <a:cubicBezTo>
                    <a:pt x="123420" y="583732"/>
                    <a:pt x="119630" y="594561"/>
                    <a:pt x="119449" y="606652"/>
                  </a:cubicBezTo>
                  <a:cubicBezTo>
                    <a:pt x="119269" y="619105"/>
                    <a:pt x="119449" y="633362"/>
                    <a:pt x="119449" y="647620"/>
                  </a:cubicBezTo>
                  <a:cubicBezTo>
                    <a:pt x="208242" y="598892"/>
                    <a:pt x="222500" y="589868"/>
                    <a:pt x="223763" y="515694"/>
                  </a:cubicBezTo>
                  <a:cubicBezTo>
                    <a:pt x="223943" y="508655"/>
                    <a:pt x="223763" y="501436"/>
                    <a:pt x="223583" y="494398"/>
                  </a:cubicBezTo>
                  <a:cubicBezTo>
                    <a:pt x="222861" y="443684"/>
                    <a:pt x="223222" y="392971"/>
                    <a:pt x="224305" y="342439"/>
                  </a:cubicBezTo>
                  <a:cubicBezTo>
                    <a:pt x="225026" y="310495"/>
                    <a:pt x="231704" y="283243"/>
                    <a:pt x="252278" y="256533"/>
                  </a:cubicBezTo>
                  <a:cubicBezTo>
                    <a:pt x="302630" y="190660"/>
                    <a:pt x="321761" y="113057"/>
                    <a:pt x="322121" y="31122"/>
                  </a:cubicBezTo>
                  <a:cubicBezTo>
                    <a:pt x="322302" y="21737"/>
                    <a:pt x="323024" y="13074"/>
                    <a:pt x="316166" y="6396"/>
                  </a:cubicBezTo>
                  <a:close/>
                </a:path>
              </a:pathLst>
            </a:custGeom>
            <a:solidFill>
              <a:srgbClr val="FFFFFF"/>
            </a:solidFill>
            <a:ln w="1804" cap="flat">
              <a:noFill/>
              <a:prstDash val="solid"/>
              <a:miter/>
            </a:ln>
          </p:spPr>
          <p:txBody>
            <a:bodyPr rtlCol="0" anchor="ctr"/>
            <a:lstStyle/>
            <a:p>
              <a:endParaRPr lang="en-US"/>
            </a:p>
          </p:txBody>
        </p:sp>
        <p:sp>
          <p:nvSpPr>
            <p:cNvPr id="7226" name="Freeform 70">
              <a:extLst>
                <a:ext uri="{FF2B5EF4-FFF2-40B4-BE49-F238E27FC236}">
                  <a16:creationId xmlns:a16="http://schemas.microsoft.com/office/drawing/2014/main" id="{87807E5E-F883-E085-4838-AB917EC1F4A8}"/>
                </a:ext>
              </a:extLst>
            </p:cNvPr>
            <p:cNvSpPr/>
            <p:nvPr/>
          </p:nvSpPr>
          <p:spPr>
            <a:xfrm>
              <a:off x="6224429" y="5621230"/>
              <a:ext cx="175553" cy="175700"/>
            </a:xfrm>
            <a:custGeom>
              <a:avLst/>
              <a:gdLst>
                <a:gd name="connsiteX0" fmla="*/ 135603 w 175553"/>
                <a:gd name="connsiteY0" fmla="*/ 162410 h 175700"/>
                <a:gd name="connsiteX1" fmla="*/ 165923 w 175553"/>
                <a:gd name="connsiteY1" fmla="*/ 45102 h 175700"/>
                <a:gd name="connsiteX2" fmla="*/ 61609 w 175553"/>
                <a:gd name="connsiteY2" fmla="*/ 5217 h 175700"/>
                <a:gd name="connsiteX3" fmla="*/ 428 w 175553"/>
                <a:gd name="connsiteY3" fmla="*/ 91303 h 175700"/>
                <a:gd name="connsiteX4" fmla="*/ 135603 w 175553"/>
                <a:gd name="connsiteY4" fmla="*/ 162410 h 1757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5553" h="175700">
                  <a:moveTo>
                    <a:pt x="135603" y="162410"/>
                  </a:moveTo>
                  <a:cubicBezTo>
                    <a:pt x="168991" y="136782"/>
                    <a:pt x="188302" y="92927"/>
                    <a:pt x="165923" y="45102"/>
                  </a:cubicBezTo>
                  <a:cubicBezTo>
                    <a:pt x="147876" y="7022"/>
                    <a:pt x="101493" y="-9221"/>
                    <a:pt x="61609" y="5217"/>
                  </a:cubicBezTo>
                  <a:cubicBezTo>
                    <a:pt x="970" y="30844"/>
                    <a:pt x="-1557" y="67661"/>
                    <a:pt x="428" y="91303"/>
                  </a:cubicBezTo>
                  <a:cubicBezTo>
                    <a:pt x="3316" y="184969"/>
                    <a:pt x="103660" y="186954"/>
                    <a:pt x="135603" y="162410"/>
                  </a:cubicBezTo>
                  <a:close/>
                </a:path>
              </a:pathLst>
            </a:custGeom>
            <a:solidFill>
              <a:srgbClr val="FFFFFF"/>
            </a:solidFill>
            <a:ln w="1804" cap="flat">
              <a:noFill/>
              <a:prstDash val="solid"/>
              <a:miter/>
            </a:ln>
          </p:spPr>
          <p:txBody>
            <a:bodyPr rtlCol="0" anchor="ctr"/>
            <a:lstStyle/>
            <a:p>
              <a:endParaRPr lang="en-US"/>
            </a:p>
          </p:txBody>
        </p:sp>
        <p:sp>
          <p:nvSpPr>
            <p:cNvPr id="7227" name="Freeform 71">
              <a:extLst>
                <a:ext uri="{FF2B5EF4-FFF2-40B4-BE49-F238E27FC236}">
                  <a16:creationId xmlns:a16="http://schemas.microsoft.com/office/drawing/2014/main" id="{55B23FE9-4D8A-9FF8-EB69-CC81B9AAC331}"/>
                </a:ext>
              </a:extLst>
            </p:cNvPr>
            <p:cNvSpPr/>
            <p:nvPr/>
          </p:nvSpPr>
          <p:spPr>
            <a:xfrm>
              <a:off x="6753826" y="5286615"/>
              <a:ext cx="139325" cy="321784"/>
            </a:xfrm>
            <a:custGeom>
              <a:avLst/>
              <a:gdLst>
                <a:gd name="connsiteX0" fmla="*/ 40787 w 139325"/>
                <a:gd name="connsiteY0" fmla="*/ 44938 h 321784"/>
                <a:gd name="connsiteX1" fmla="*/ 81574 w 139325"/>
                <a:gd name="connsiteY1" fmla="*/ 130302 h 321784"/>
                <a:gd name="connsiteX2" fmla="*/ 95470 w 139325"/>
                <a:gd name="connsiteY2" fmla="*/ 235518 h 321784"/>
                <a:gd name="connsiteX3" fmla="*/ 82296 w 139325"/>
                <a:gd name="connsiteY3" fmla="*/ 292909 h 321784"/>
                <a:gd name="connsiteX4" fmla="*/ 68761 w 139325"/>
                <a:gd name="connsiteY4" fmla="*/ 321423 h 321784"/>
                <a:gd name="connsiteX5" fmla="*/ 77604 w 139325"/>
                <a:gd name="connsiteY5" fmla="*/ 321785 h 321784"/>
                <a:gd name="connsiteX6" fmla="*/ 77604 w 139325"/>
                <a:gd name="connsiteY6" fmla="*/ 321785 h 321784"/>
                <a:gd name="connsiteX7" fmla="*/ 81213 w 139325"/>
                <a:gd name="connsiteY7" fmla="*/ 321604 h 321784"/>
                <a:gd name="connsiteX8" fmla="*/ 136077 w 139325"/>
                <a:gd name="connsiteY8" fmla="*/ 274500 h 321784"/>
                <a:gd name="connsiteX9" fmla="*/ 139326 w 139325"/>
                <a:gd name="connsiteY9" fmla="*/ 248151 h 321784"/>
                <a:gd name="connsiteX10" fmla="*/ 135536 w 139325"/>
                <a:gd name="connsiteY10" fmla="*/ 219095 h 321784"/>
                <a:gd name="connsiteX11" fmla="*/ 83920 w 139325"/>
                <a:gd name="connsiteY11" fmla="*/ 82476 h 321784"/>
                <a:gd name="connsiteX12" fmla="*/ 6677 w 139325"/>
                <a:gd name="connsiteY12" fmla="*/ 3249 h 321784"/>
                <a:gd name="connsiteX13" fmla="*/ 3609 w 139325"/>
                <a:gd name="connsiteY13" fmla="*/ 1624 h 321784"/>
                <a:gd name="connsiteX14" fmla="*/ 3068 w 139325"/>
                <a:gd name="connsiteY14" fmla="*/ 1444 h 321784"/>
                <a:gd name="connsiteX15" fmla="*/ 0 w 139325"/>
                <a:gd name="connsiteY15" fmla="*/ 0 h 321784"/>
                <a:gd name="connsiteX16" fmla="*/ 0 w 139325"/>
                <a:gd name="connsiteY16" fmla="*/ 0 h 321784"/>
                <a:gd name="connsiteX17" fmla="*/ 40787 w 139325"/>
                <a:gd name="connsiteY17" fmla="*/ 44938 h 3217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39325" h="321784">
                  <a:moveTo>
                    <a:pt x="40787" y="44938"/>
                  </a:moveTo>
                  <a:cubicBezTo>
                    <a:pt x="59015" y="70565"/>
                    <a:pt x="70565" y="101065"/>
                    <a:pt x="81574" y="130302"/>
                  </a:cubicBezTo>
                  <a:cubicBezTo>
                    <a:pt x="94027" y="163148"/>
                    <a:pt x="99802" y="200506"/>
                    <a:pt x="95470" y="235518"/>
                  </a:cubicBezTo>
                  <a:cubicBezTo>
                    <a:pt x="92944" y="255550"/>
                    <a:pt x="90056" y="274139"/>
                    <a:pt x="82296" y="292909"/>
                  </a:cubicBezTo>
                  <a:cubicBezTo>
                    <a:pt x="78145" y="303196"/>
                    <a:pt x="73633" y="312580"/>
                    <a:pt x="68761" y="321423"/>
                  </a:cubicBezTo>
                  <a:cubicBezTo>
                    <a:pt x="71106" y="321785"/>
                    <a:pt x="73994" y="321785"/>
                    <a:pt x="77604" y="321785"/>
                  </a:cubicBezTo>
                  <a:cubicBezTo>
                    <a:pt x="77604" y="321785"/>
                    <a:pt x="77604" y="321785"/>
                    <a:pt x="77604" y="321785"/>
                  </a:cubicBezTo>
                  <a:cubicBezTo>
                    <a:pt x="78687" y="321785"/>
                    <a:pt x="79950" y="321785"/>
                    <a:pt x="81213" y="321604"/>
                  </a:cubicBezTo>
                  <a:cubicBezTo>
                    <a:pt x="120737" y="319799"/>
                    <a:pt x="127956" y="313663"/>
                    <a:pt x="136077" y="274500"/>
                  </a:cubicBezTo>
                  <a:cubicBezTo>
                    <a:pt x="137882" y="265838"/>
                    <a:pt x="138243" y="256994"/>
                    <a:pt x="139326" y="248151"/>
                  </a:cubicBezTo>
                  <a:cubicBezTo>
                    <a:pt x="138784" y="238225"/>
                    <a:pt x="136979" y="228660"/>
                    <a:pt x="135536" y="219095"/>
                  </a:cubicBezTo>
                  <a:cubicBezTo>
                    <a:pt x="127775" y="170006"/>
                    <a:pt x="106840" y="125429"/>
                    <a:pt x="83920" y="82476"/>
                  </a:cubicBezTo>
                  <a:cubicBezTo>
                    <a:pt x="66234" y="49450"/>
                    <a:pt x="40967" y="21476"/>
                    <a:pt x="6677" y="3249"/>
                  </a:cubicBezTo>
                  <a:cubicBezTo>
                    <a:pt x="5595" y="2707"/>
                    <a:pt x="4512" y="2166"/>
                    <a:pt x="3609" y="1624"/>
                  </a:cubicBezTo>
                  <a:cubicBezTo>
                    <a:pt x="3429" y="1624"/>
                    <a:pt x="3249" y="1444"/>
                    <a:pt x="3068" y="1444"/>
                  </a:cubicBezTo>
                  <a:cubicBezTo>
                    <a:pt x="1985" y="902"/>
                    <a:pt x="1083" y="542"/>
                    <a:pt x="0" y="0"/>
                  </a:cubicBezTo>
                  <a:cubicBezTo>
                    <a:pt x="0" y="0"/>
                    <a:pt x="0" y="0"/>
                    <a:pt x="0" y="0"/>
                  </a:cubicBezTo>
                  <a:cubicBezTo>
                    <a:pt x="15882" y="12633"/>
                    <a:pt x="28515" y="27613"/>
                    <a:pt x="40787" y="44938"/>
                  </a:cubicBezTo>
                  <a:close/>
                </a:path>
              </a:pathLst>
            </a:custGeom>
            <a:solidFill>
              <a:srgbClr val="FFFFFF"/>
            </a:solidFill>
            <a:ln w="1804" cap="flat">
              <a:noFill/>
              <a:prstDash val="solid"/>
              <a:miter/>
            </a:ln>
          </p:spPr>
          <p:txBody>
            <a:bodyPr rtlCol="0" anchor="ctr"/>
            <a:lstStyle/>
            <a:p>
              <a:endParaRPr lang="en-US"/>
            </a:p>
          </p:txBody>
        </p:sp>
        <p:sp>
          <p:nvSpPr>
            <p:cNvPr id="7228" name="Freeform 72">
              <a:extLst>
                <a:ext uri="{FF2B5EF4-FFF2-40B4-BE49-F238E27FC236}">
                  <a16:creationId xmlns:a16="http://schemas.microsoft.com/office/drawing/2014/main" id="{37D57468-6A04-DEAA-77CE-1E50EED03AB2}"/>
                </a:ext>
              </a:extLst>
            </p:cNvPr>
            <p:cNvSpPr/>
            <p:nvPr/>
          </p:nvSpPr>
          <p:spPr>
            <a:xfrm>
              <a:off x="7287417" y="5626096"/>
              <a:ext cx="192236" cy="184114"/>
            </a:xfrm>
            <a:custGeom>
              <a:avLst/>
              <a:gdLst>
                <a:gd name="connsiteX0" fmla="*/ 12703 w 192236"/>
                <a:gd name="connsiteY0" fmla="*/ 86076 h 184114"/>
                <a:gd name="connsiteX1" fmla="*/ 54031 w 192236"/>
                <a:gd name="connsiteY1" fmla="*/ 110440 h 184114"/>
                <a:gd name="connsiteX2" fmla="*/ 84712 w 192236"/>
                <a:gd name="connsiteY2" fmla="*/ 166206 h 184114"/>
                <a:gd name="connsiteX3" fmla="*/ 117919 w 192236"/>
                <a:gd name="connsiteY3" fmla="*/ 181907 h 184114"/>
                <a:gd name="connsiteX4" fmla="*/ 190469 w 192236"/>
                <a:gd name="connsiteY4" fmla="*/ 125058 h 184114"/>
                <a:gd name="connsiteX5" fmla="*/ 98789 w 192236"/>
                <a:gd name="connsiteY5" fmla="*/ 171 h 184114"/>
                <a:gd name="connsiteX6" fmla="*/ 1153 w 192236"/>
                <a:gd name="connsiteY6" fmla="*/ 68931 h 184114"/>
                <a:gd name="connsiteX7" fmla="*/ 12703 w 192236"/>
                <a:gd name="connsiteY7" fmla="*/ 86076 h 1841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2236" h="184114">
                  <a:moveTo>
                    <a:pt x="12703" y="86076"/>
                  </a:moveTo>
                  <a:cubicBezTo>
                    <a:pt x="32194" y="84813"/>
                    <a:pt x="43564" y="96543"/>
                    <a:pt x="54031" y="110440"/>
                  </a:cubicBezTo>
                  <a:cubicBezTo>
                    <a:pt x="66845" y="127585"/>
                    <a:pt x="76410" y="146535"/>
                    <a:pt x="84712" y="166206"/>
                  </a:cubicBezTo>
                  <a:cubicBezTo>
                    <a:pt x="92472" y="184434"/>
                    <a:pt x="98608" y="186780"/>
                    <a:pt x="117919" y="181907"/>
                  </a:cubicBezTo>
                  <a:cubicBezTo>
                    <a:pt x="140839" y="175952"/>
                    <a:pt x="181626" y="169274"/>
                    <a:pt x="190469" y="125058"/>
                  </a:cubicBezTo>
                  <a:cubicBezTo>
                    <a:pt x="202020" y="62253"/>
                    <a:pt x="155277" y="-3800"/>
                    <a:pt x="98789" y="171"/>
                  </a:cubicBezTo>
                  <a:cubicBezTo>
                    <a:pt x="27321" y="6668"/>
                    <a:pt x="7649" y="39153"/>
                    <a:pt x="1153" y="68931"/>
                  </a:cubicBezTo>
                  <a:cubicBezTo>
                    <a:pt x="-1374" y="79579"/>
                    <a:pt x="-652" y="86979"/>
                    <a:pt x="12703" y="86076"/>
                  </a:cubicBezTo>
                  <a:close/>
                </a:path>
              </a:pathLst>
            </a:custGeom>
            <a:solidFill>
              <a:srgbClr val="FFFFFF"/>
            </a:solidFill>
            <a:ln w="1804" cap="flat">
              <a:noFill/>
              <a:prstDash val="solid"/>
              <a:miter/>
            </a:ln>
          </p:spPr>
          <p:txBody>
            <a:bodyPr rtlCol="0" anchor="ctr"/>
            <a:lstStyle/>
            <a:p>
              <a:endParaRPr lang="en-US"/>
            </a:p>
          </p:txBody>
        </p:sp>
        <p:sp>
          <p:nvSpPr>
            <p:cNvPr id="7229" name="Freeform 73">
              <a:extLst>
                <a:ext uri="{FF2B5EF4-FFF2-40B4-BE49-F238E27FC236}">
                  <a16:creationId xmlns:a16="http://schemas.microsoft.com/office/drawing/2014/main" id="{BC663F4B-BAB1-CCCC-3847-3B606F400FBB}"/>
                </a:ext>
              </a:extLst>
            </p:cNvPr>
            <p:cNvSpPr/>
            <p:nvPr/>
          </p:nvSpPr>
          <p:spPr>
            <a:xfrm>
              <a:off x="7051788" y="5936862"/>
              <a:ext cx="189542" cy="309692"/>
            </a:xfrm>
            <a:custGeom>
              <a:avLst/>
              <a:gdLst>
                <a:gd name="connsiteX0" fmla="*/ 186610 w 189542"/>
                <a:gd name="connsiteY0" fmla="*/ 239669 h 309692"/>
                <a:gd name="connsiteX1" fmla="*/ 131565 w 189542"/>
                <a:gd name="connsiteY1" fmla="*/ 105036 h 309692"/>
                <a:gd name="connsiteX2" fmla="*/ 39524 w 189542"/>
                <a:gd name="connsiteY2" fmla="*/ 9745 h 309692"/>
                <a:gd name="connsiteX3" fmla="*/ 36997 w 189542"/>
                <a:gd name="connsiteY3" fmla="*/ 8121 h 309692"/>
                <a:gd name="connsiteX4" fmla="*/ 36095 w 189542"/>
                <a:gd name="connsiteY4" fmla="*/ 7580 h 309692"/>
                <a:gd name="connsiteX5" fmla="*/ 34290 w 189542"/>
                <a:gd name="connsiteY5" fmla="*/ 6677 h 309692"/>
                <a:gd name="connsiteX6" fmla="*/ 33207 w 189542"/>
                <a:gd name="connsiteY6" fmla="*/ 6136 h 309692"/>
                <a:gd name="connsiteX7" fmla="*/ 31763 w 189542"/>
                <a:gd name="connsiteY7" fmla="*/ 5414 h 309692"/>
                <a:gd name="connsiteX8" fmla="*/ 30500 w 189542"/>
                <a:gd name="connsiteY8" fmla="*/ 4873 h 309692"/>
                <a:gd name="connsiteX9" fmla="*/ 29056 w 189542"/>
                <a:gd name="connsiteY9" fmla="*/ 4151 h 309692"/>
                <a:gd name="connsiteX10" fmla="*/ 27793 w 189542"/>
                <a:gd name="connsiteY10" fmla="*/ 3609 h 309692"/>
                <a:gd name="connsiteX11" fmla="*/ 26349 w 189542"/>
                <a:gd name="connsiteY11" fmla="*/ 3068 h 309692"/>
                <a:gd name="connsiteX12" fmla="*/ 25086 w 189542"/>
                <a:gd name="connsiteY12" fmla="*/ 2526 h 309692"/>
                <a:gd name="connsiteX13" fmla="*/ 23822 w 189542"/>
                <a:gd name="connsiteY13" fmla="*/ 2166 h 309692"/>
                <a:gd name="connsiteX14" fmla="*/ 22559 w 189542"/>
                <a:gd name="connsiteY14" fmla="*/ 1805 h 309692"/>
                <a:gd name="connsiteX15" fmla="*/ 21296 w 189542"/>
                <a:gd name="connsiteY15" fmla="*/ 1443 h 309692"/>
                <a:gd name="connsiteX16" fmla="*/ 20032 w 189542"/>
                <a:gd name="connsiteY16" fmla="*/ 1083 h 309692"/>
                <a:gd name="connsiteX17" fmla="*/ 18769 w 189542"/>
                <a:gd name="connsiteY17" fmla="*/ 902 h 309692"/>
                <a:gd name="connsiteX18" fmla="*/ 17325 w 189542"/>
                <a:gd name="connsiteY18" fmla="*/ 722 h 309692"/>
                <a:gd name="connsiteX19" fmla="*/ 16243 w 189542"/>
                <a:gd name="connsiteY19" fmla="*/ 541 h 309692"/>
                <a:gd name="connsiteX20" fmla="*/ 14799 w 189542"/>
                <a:gd name="connsiteY20" fmla="*/ 361 h 309692"/>
                <a:gd name="connsiteX21" fmla="*/ 13716 w 189542"/>
                <a:gd name="connsiteY21" fmla="*/ 180 h 309692"/>
                <a:gd name="connsiteX22" fmla="*/ 12272 w 189542"/>
                <a:gd name="connsiteY22" fmla="*/ 0 h 309692"/>
                <a:gd name="connsiteX23" fmla="*/ 11189 w 189542"/>
                <a:gd name="connsiteY23" fmla="*/ 0 h 309692"/>
                <a:gd name="connsiteX24" fmla="*/ 9565 w 189542"/>
                <a:gd name="connsiteY24" fmla="*/ 0 h 309692"/>
                <a:gd name="connsiteX25" fmla="*/ 8662 w 189542"/>
                <a:gd name="connsiteY25" fmla="*/ 0 h 309692"/>
                <a:gd name="connsiteX26" fmla="*/ 7038 w 189542"/>
                <a:gd name="connsiteY26" fmla="*/ 0 h 309692"/>
                <a:gd name="connsiteX27" fmla="*/ 6497 w 189542"/>
                <a:gd name="connsiteY27" fmla="*/ 0 h 309692"/>
                <a:gd name="connsiteX28" fmla="*/ 0 w 189542"/>
                <a:gd name="connsiteY28" fmla="*/ 902 h 309692"/>
                <a:gd name="connsiteX29" fmla="*/ 0 w 189542"/>
                <a:gd name="connsiteY29" fmla="*/ 902 h 309692"/>
                <a:gd name="connsiteX30" fmla="*/ 60459 w 189542"/>
                <a:gd name="connsiteY30" fmla="*/ 46562 h 309692"/>
                <a:gd name="connsiteX31" fmla="*/ 138062 w 189542"/>
                <a:gd name="connsiteY31" fmla="*/ 187151 h 309692"/>
                <a:gd name="connsiteX32" fmla="*/ 145462 w 189542"/>
                <a:gd name="connsiteY32" fmla="*/ 270711 h 309692"/>
                <a:gd name="connsiteX33" fmla="*/ 139145 w 189542"/>
                <a:gd name="connsiteY33" fmla="*/ 309693 h 309692"/>
                <a:gd name="connsiteX34" fmla="*/ 139145 w 189542"/>
                <a:gd name="connsiteY34" fmla="*/ 309693 h 309692"/>
                <a:gd name="connsiteX35" fmla="*/ 140589 w 189542"/>
                <a:gd name="connsiteY35" fmla="*/ 309512 h 309692"/>
                <a:gd name="connsiteX36" fmla="*/ 140589 w 189542"/>
                <a:gd name="connsiteY36" fmla="*/ 309512 h 309692"/>
                <a:gd name="connsiteX37" fmla="*/ 142213 w 189542"/>
                <a:gd name="connsiteY37" fmla="*/ 309151 h 309692"/>
                <a:gd name="connsiteX38" fmla="*/ 142394 w 189542"/>
                <a:gd name="connsiteY38" fmla="*/ 309151 h 309692"/>
                <a:gd name="connsiteX39" fmla="*/ 144018 w 189542"/>
                <a:gd name="connsiteY39" fmla="*/ 308790 h 309692"/>
                <a:gd name="connsiteX40" fmla="*/ 144198 w 189542"/>
                <a:gd name="connsiteY40" fmla="*/ 308790 h 309692"/>
                <a:gd name="connsiteX41" fmla="*/ 146003 w 189542"/>
                <a:gd name="connsiteY41" fmla="*/ 308429 h 309692"/>
                <a:gd name="connsiteX42" fmla="*/ 166397 w 189542"/>
                <a:gd name="connsiteY42" fmla="*/ 302474 h 309692"/>
                <a:gd name="connsiteX43" fmla="*/ 189497 w 189542"/>
                <a:gd name="connsiteY43" fmla="*/ 260062 h 309692"/>
                <a:gd name="connsiteX44" fmla="*/ 186610 w 189542"/>
                <a:gd name="connsiteY44" fmla="*/ 239669 h 309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89542" h="309692">
                  <a:moveTo>
                    <a:pt x="186610" y="239669"/>
                  </a:moveTo>
                  <a:cubicBezTo>
                    <a:pt x="178849" y="190400"/>
                    <a:pt x="158636" y="146003"/>
                    <a:pt x="131565" y="105036"/>
                  </a:cubicBezTo>
                  <a:cubicBezTo>
                    <a:pt x="107021" y="68038"/>
                    <a:pt x="77062" y="34651"/>
                    <a:pt x="39524" y="9745"/>
                  </a:cubicBezTo>
                  <a:cubicBezTo>
                    <a:pt x="38621" y="9204"/>
                    <a:pt x="37719" y="8662"/>
                    <a:pt x="36997" y="8121"/>
                  </a:cubicBezTo>
                  <a:cubicBezTo>
                    <a:pt x="36636" y="7941"/>
                    <a:pt x="36456" y="7760"/>
                    <a:pt x="36095" y="7580"/>
                  </a:cubicBezTo>
                  <a:cubicBezTo>
                    <a:pt x="35553" y="7219"/>
                    <a:pt x="35012" y="6858"/>
                    <a:pt x="34290" y="6677"/>
                  </a:cubicBezTo>
                  <a:cubicBezTo>
                    <a:pt x="33929" y="6497"/>
                    <a:pt x="33568" y="6317"/>
                    <a:pt x="33207" y="6136"/>
                  </a:cubicBezTo>
                  <a:cubicBezTo>
                    <a:pt x="32665" y="5955"/>
                    <a:pt x="32124" y="5594"/>
                    <a:pt x="31763" y="5414"/>
                  </a:cubicBezTo>
                  <a:cubicBezTo>
                    <a:pt x="31402" y="5234"/>
                    <a:pt x="31041" y="5053"/>
                    <a:pt x="30500" y="4873"/>
                  </a:cubicBezTo>
                  <a:cubicBezTo>
                    <a:pt x="29958" y="4692"/>
                    <a:pt x="29598" y="4512"/>
                    <a:pt x="29056" y="4151"/>
                  </a:cubicBezTo>
                  <a:cubicBezTo>
                    <a:pt x="28695" y="3970"/>
                    <a:pt x="28154" y="3790"/>
                    <a:pt x="27793" y="3609"/>
                  </a:cubicBezTo>
                  <a:cubicBezTo>
                    <a:pt x="27251" y="3429"/>
                    <a:pt x="26890" y="3248"/>
                    <a:pt x="26349" y="3068"/>
                  </a:cubicBezTo>
                  <a:cubicBezTo>
                    <a:pt x="25988" y="2887"/>
                    <a:pt x="25447" y="2707"/>
                    <a:pt x="25086" y="2526"/>
                  </a:cubicBezTo>
                  <a:cubicBezTo>
                    <a:pt x="24725" y="2346"/>
                    <a:pt x="24183" y="2166"/>
                    <a:pt x="23822" y="2166"/>
                  </a:cubicBezTo>
                  <a:cubicBezTo>
                    <a:pt x="23462" y="1985"/>
                    <a:pt x="22920" y="1985"/>
                    <a:pt x="22559" y="1805"/>
                  </a:cubicBezTo>
                  <a:cubicBezTo>
                    <a:pt x="22198" y="1624"/>
                    <a:pt x="21657" y="1624"/>
                    <a:pt x="21296" y="1443"/>
                  </a:cubicBezTo>
                  <a:cubicBezTo>
                    <a:pt x="20935" y="1263"/>
                    <a:pt x="20393" y="1263"/>
                    <a:pt x="20032" y="1083"/>
                  </a:cubicBezTo>
                  <a:cubicBezTo>
                    <a:pt x="19671" y="902"/>
                    <a:pt x="19130" y="902"/>
                    <a:pt x="18769" y="902"/>
                  </a:cubicBezTo>
                  <a:cubicBezTo>
                    <a:pt x="18228" y="722"/>
                    <a:pt x="17867" y="722"/>
                    <a:pt x="17325" y="722"/>
                  </a:cubicBezTo>
                  <a:cubicBezTo>
                    <a:pt x="16964" y="722"/>
                    <a:pt x="16603" y="541"/>
                    <a:pt x="16243" y="541"/>
                  </a:cubicBezTo>
                  <a:cubicBezTo>
                    <a:pt x="15701" y="541"/>
                    <a:pt x="15340" y="361"/>
                    <a:pt x="14799" y="361"/>
                  </a:cubicBezTo>
                  <a:cubicBezTo>
                    <a:pt x="14438" y="361"/>
                    <a:pt x="14077" y="361"/>
                    <a:pt x="13716" y="180"/>
                  </a:cubicBezTo>
                  <a:cubicBezTo>
                    <a:pt x="13174" y="180"/>
                    <a:pt x="12813" y="0"/>
                    <a:pt x="12272" y="0"/>
                  </a:cubicBezTo>
                  <a:cubicBezTo>
                    <a:pt x="11911" y="0"/>
                    <a:pt x="11550" y="0"/>
                    <a:pt x="11189" y="0"/>
                  </a:cubicBezTo>
                  <a:cubicBezTo>
                    <a:pt x="10648" y="0"/>
                    <a:pt x="10106" y="0"/>
                    <a:pt x="9565" y="0"/>
                  </a:cubicBezTo>
                  <a:cubicBezTo>
                    <a:pt x="9204" y="0"/>
                    <a:pt x="9024" y="0"/>
                    <a:pt x="8662" y="0"/>
                  </a:cubicBezTo>
                  <a:cubicBezTo>
                    <a:pt x="8121" y="0"/>
                    <a:pt x="7580" y="0"/>
                    <a:pt x="7038" y="0"/>
                  </a:cubicBezTo>
                  <a:cubicBezTo>
                    <a:pt x="6858" y="0"/>
                    <a:pt x="6677" y="0"/>
                    <a:pt x="6497" y="0"/>
                  </a:cubicBezTo>
                  <a:cubicBezTo>
                    <a:pt x="4331" y="180"/>
                    <a:pt x="2166" y="361"/>
                    <a:pt x="0" y="902"/>
                  </a:cubicBezTo>
                  <a:cubicBezTo>
                    <a:pt x="0" y="902"/>
                    <a:pt x="0" y="902"/>
                    <a:pt x="0" y="902"/>
                  </a:cubicBezTo>
                  <a:cubicBezTo>
                    <a:pt x="22920" y="11911"/>
                    <a:pt x="43675" y="28695"/>
                    <a:pt x="60459" y="46562"/>
                  </a:cubicBezTo>
                  <a:cubicBezTo>
                    <a:pt x="97094" y="85364"/>
                    <a:pt x="125970" y="134814"/>
                    <a:pt x="138062" y="187151"/>
                  </a:cubicBezTo>
                  <a:cubicBezTo>
                    <a:pt x="144198" y="214042"/>
                    <a:pt x="148169" y="243098"/>
                    <a:pt x="145462" y="270711"/>
                  </a:cubicBezTo>
                  <a:cubicBezTo>
                    <a:pt x="144198" y="283705"/>
                    <a:pt x="142213" y="296879"/>
                    <a:pt x="139145" y="309693"/>
                  </a:cubicBezTo>
                  <a:cubicBezTo>
                    <a:pt x="139145" y="309693"/>
                    <a:pt x="139145" y="309693"/>
                    <a:pt x="139145" y="309693"/>
                  </a:cubicBezTo>
                  <a:cubicBezTo>
                    <a:pt x="139686" y="309693"/>
                    <a:pt x="140047" y="309512"/>
                    <a:pt x="140589" y="309512"/>
                  </a:cubicBezTo>
                  <a:cubicBezTo>
                    <a:pt x="140589" y="309512"/>
                    <a:pt x="140589" y="309512"/>
                    <a:pt x="140589" y="309512"/>
                  </a:cubicBezTo>
                  <a:cubicBezTo>
                    <a:pt x="141130" y="309332"/>
                    <a:pt x="141672" y="309332"/>
                    <a:pt x="142213" y="309151"/>
                  </a:cubicBezTo>
                  <a:cubicBezTo>
                    <a:pt x="142213" y="309151"/>
                    <a:pt x="142213" y="309151"/>
                    <a:pt x="142394" y="309151"/>
                  </a:cubicBezTo>
                  <a:cubicBezTo>
                    <a:pt x="142935" y="308971"/>
                    <a:pt x="143477" y="308971"/>
                    <a:pt x="144018" y="308790"/>
                  </a:cubicBezTo>
                  <a:cubicBezTo>
                    <a:pt x="144018" y="308790"/>
                    <a:pt x="144198" y="308790"/>
                    <a:pt x="144198" y="308790"/>
                  </a:cubicBezTo>
                  <a:cubicBezTo>
                    <a:pt x="144740" y="308610"/>
                    <a:pt x="145462" y="308610"/>
                    <a:pt x="146003" y="308429"/>
                  </a:cubicBezTo>
                  <a:cubicBezTo>
                    <a:pt x="152861" y="307166"/>
                    <a:pt x="159899" y="305181"/>
                    <a:pt x="166397" y="302474"/>
                  </a:cubicBezTo>
                  <a:cubicBezTo>
                    <a:pt x="185888" y="294352"/>
                    <a:pt x="190038" y="287494"/>
                    <a:pt x="189497" y="260062"/>
                  </a:cubicBezTo>
                  <a:cubicBezTo>
                    <a:pt x="189136" y="257355"/>
                    <a:pt x="188053" y="248512"/>
                    <a:pt x="186610" y="239669"/>
                  </a:cubicBezTo>
                  <a:close/>
                </a:path>
              </a:pathLst>
            </a:custGeom>
            <a:solidFill>
              <a:srgbClr val="FFFFFF"/>
            </a:solidFill>
            <a:ln w="1804" cap="flat">
              <a:noFill/>
              <a:prstDash val="solid"/>
              <a:miter/>
            </a:ln>
          </p:spPr>
          <p:txBody>
            <a:bodyPr rtlCol="0" anchor="ctr"/>
            <a:lstStyle/>
            <a:p>
              <a:endParaRPr lang="en-US"/>
            </a:p>
          </p:txBody>
        </p:sp>
        <p:sp>
          <p:nvSpPr>
            <p:cNvPr id="7230" name="Freeform 74">
              <a:extLst>
                <a:ext uri="{FF2B5EF4-FFF2-40B4-BE49-F238E27FC236}">
                  <a16:creationId xmlns:a16="http://schemas.microsoft.com/office/drawing/2014/main" id="{62D67A5C-45AE-2D54-524C-A28D06580187}"/>
                </a:ext>
              </a:extLst>
            </p:cNvPr>
            <p:cNvSpPr/>
            <p:nvPr/>
          </p:nvSpPr>
          <p:spPr>
            <a:xfrm>
              <a:off x="7329783" y="5967181"/>
              <a:ext cx="34449" cy="103167"/>
            </a:xfrm>
            <a:custGeom>
              <a:avLst/>
              <a:gdLst>
                <a:gd name="connsiteX0" fmla="*/ 22493 w 34449"/>
                <a:gd name="connsiteY0" fmla="*/ 0 h 103167"/>
                <a:gd name="connsiteX1" fmla="*/ 475 w 34449"/>
                <a:gd name="connsiteY1" fmla="*/ 62805 h 103167"/>
                <a:gd name="connsiteX2" fmla="*/ 16177 w 34449"/>
                <a:gd name="connsiteY2" fmla="*/ 98539 h 103167"/>
                <a:gd name="connsiteX3" fmla="*/ 30795 w 34449"/>
                <a:gd name="connsiteY3" fmla="*/ 101968 h 103167"/>
                <a:gd name="connsiteX4" fmla="*/ 34404 w 34449"/>
                <a:gd name="connsiteY4" fmla="*/ 89876 h 103167"/>
                <a:gd name="connsiteX5" fmla="*/ 22493 w 34449"/>
                <a:gd name="connsiteY5" fmla="*/ 0 h 103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4449" h="103167">
                  <a:moveTo>
                    <a:pt x="22493" y="0"/>
                  </a:moveTo>
                  <a:cubicBezTo>
                    <a:pt x="9319" y="22379"/>
                    <a:pt x="3724" y="42953"/>
                    <a:pt x="475" y="62805"/>
                  </a:cubicBezTo>
                  <a:cubicBezTo>
                    <a:pt x="-1690" y="76160"/>
                    <a:pt x="3544" y="89515"/>
                    <a:pt x="16177" y="98539"/>
                  </a:cubicBezTo>
                  <a:cubicBezTo>
                    <a:pt x="20508" y="101607"/>
                    <a:pt x="25381" y="105036"/>
                    <a:pt x="30795" y="101968"/>
                  </a:cubicBezTo>
                  <a:cubicBezTo>
                    <a:pt x="35127" y="99441"/>
                    <a:pt x="34404" y="94208"/>
                    <a:pt x="34404" y="89876"/>
                  </a:cubicBezTo>
                  <a:cubicBezTo>
                    <a:pt x="34224" y="60639"/>
                    <a:pt x="26464" y="32305"/>
                    <a:pt x="22493" y="0"/>
                  </a:cubicBezTo>
                  <a:close/>
                </a:path>
              </a:pathLst>
            </a:custGeom>
            <a:solidFill>
              <a:srgbClr val="FFFFFF"/>
            </a:solidFill>
            <a:ln w="1804" cap="flat">
              <a:noFill/>
              <a:prstDash val="solid"/>
              <a:miter/>
            </a:ln>
          </p:spPr>
          <p:txBody>
            <a:bodyPr rtlCol="0" anchor="ctr"/>
            <a:lstStyle/>
            <a:p>
              <a:endParaRPr lang="en-US"/>
            </a:p>
          </p:txBody>
        </p:sp>
        <p:sp>
          <p:nvSpPr>
            <p:cNvPr id="7231" name="Freeform 75">
              <a:extLst>
                <a:ext uri="{FF2B5EF4-FFF2-40B4-BE49-F238E27FC236}">
                  <a16:creationId xmlns:a16="http://schemas.microsoft.com/office/drawing/2014/main" id="{2FC5E39F-536A-C53B-1370-9566E10F92AB}"/>
                </a:ext>
              </a:extLst>
            </p:cNvPr>
            <p:cNvSpPr/>
            <p:nvPr/>
          </p:nvSpPr>
          <p:spPr>
            <a:xfrm>
              <a:off x="6146309" y="5262952"/>
              <a:ext cx="1111247" cy="1073478"/>
            </a:xfrm>
            <a:custGeom>
              <a:avLst/>
              <a:gdLst>
                <a:gd name="connsiteX0" fmla="*/ 963411 w 1111247"/>
                <a:gd name="connsiteY0" fmla="*/ 675174 h 1073478"/>
                <a:gd name="connsiteX1" fmla="*/ 921180 w 1111247"/>
                <a:gd name="connsiteY1" fmla="*/ 653156 h 1073478"/>
                <a:gd name="connsiteX2" fmla="*/ 846103 w 1111247"/>
                <a:gd name="connsiteY2" fmla="*/ 724623 h 1073478"/>
                <a:gd name="connsiteX3" fmla="*/ 831845 w 1111247"/>
                <a:gd name="connsiteY3" fmla="*/ 774253 h 1073478"/>
                <a:gd name="connsiteX4" fmla="*/ 811452 w 1111247"/>
                <a:gd name="connsiteY4" fmla="*/ 784180 h 1073478"/>
                <a:gd name="connsiteX5" fmla="*/ 786186 w 1111247"/>
                <a:gd name="connsiteY5" fmla="*/ 776419 h 1073478"/>
                <a:gd name="connsiteX6" fmla="*/ 672487 w 1111247"/>
                <a:gd name="connsiteY6" fmla="*/ 689431 h 1073478"/>
                <a:gd name="connsiteX7" fmla="*/ 577378 w 1111247"/>
                <a:gd name="connsiteY7" fmla="*/ 495241 h 1073478"/>
                <a:gd name="connsiteX8" fmla="*/ 567812 w 1111247"/>
                <a:gd name="connsiteY8" fmla="*/ 416194 h 1073478"/>
                <a:gd name="connsiteX9" fmla="*/ 595605 w 1111247"/>
                <a:gd name="connsiteY9" fmla="*/ 377933 h 1073478"/>
                <a:gd name="connsiteX10" fmla="*/ 670863 w 1111247"/>
                <a:gd name="connsiteY10" fmla="*/ 363856 h 1073478"/>
                <a:gd name="connsiteX11" fmla="*/ 723561 w 1111247"/>
                <a:gd name="connsiteY11" fmla="*/ 357540 h 1073478"/>
                <a:gd name="connsiteX12" fmla="*/ 754061 w 1111247"/>
                <a:gd name="connsiteY12" fmla="*/ 326859 h 1073478"/>
                <a:gd name="connsiteX13" fmla="*/ 750452 w 1111247"/>
                <a:gd name="connsiteY13" fmla="*/ 203054 h 1073478"/>
                <a:gd name="connsiteX14" fmla="*/ 695407 w 1111247"/>
                <a:gd name="connsiteY14" fmla="*/ 82137 h 1073478"/>
                <a:gd name="connsiteX15" fmla="*/ 624662 w 1111247"/>
                <a:gd name="connsiteY15" fmla="*/ 14640 h 1073478"/>
                <a:gd name="connsiteX16" fmla="*/ 538395 w 1111247"/>
                <a:gd name="connsiteY16" fmla="*/ 16084 h 1073478"/>
                <a:gd name="connsiteX17" fmla="*/ 506271 w 1111247"/>
                <a:gd name="connsiteY17" fmla="*/ 35214 h 1073478"/>
                <a:gd name="connsiteX18" fmla="*/ 392392 w 1111247"/>
                <a:gd name="connsiteY18" fmla="*/ 104155 h 1073478"/>
                <a:gd name="connsiteX19" fmla="*/ 335723 w 1111247"/>
                <a:gd name="connsiteY19" fmla="*/ 188075 h 1073478"/>
                <a:gd name="connsiteX20" fmla="*/ 317315 w 1111247"/>
                <a:gd name="connsiteY20" fmla="*/ 282282 h 1073478"/>
                <a:gd name="connsiteX21" fmla="*/ 308111 w 1111247"/>
                <a:gd name="connsiteY21" fmla="*/ 299969 h 1073478"/>
                <a:gd name="connsiteX22" fmla="*/ 289341 w 1111247"/>
                <a:gd name="connsiteY22" fmla="*/ 326498 h 1073478"/>
                <a:gd name="connsiteX23" fmla="*/ 277791 w 1111247"/>
                <a:gd name="connsiteY23" fmla="*/ 389484 h 1073478"/>
                <a:gd name="connsiteX24" fmla="*/ 267865 w 1111247"/>
                <a:gd name="connsiteY24" fmla="*/ 421067 h 1073478"/>
                <a:gd name="connsiteX25" fmla="*/ 104537 w 1111247"/>
                <a:gd name="connsiteY25" fmla="*/ 364578 h 1073478"/>
                <a:gd name="connsiteX26" fmla="*/ 64832 w 1111247"/>
                <a:gd name="connsiteY26" fmla="*/ 425218 h 1073478"/>
                <a:gd name="connsiteX27" fmla="*/ 110131 w 1111247"/>
                <a:gd name="connsiteY27" fmla="*/ 538374 h 1073478"/>
                <a:gd name="connsiteX28" fmla="*/ 39927 w 1111247"/>
                <a:gd name="connsiteY28" fmla="*/ 609662 h 1073478"/>
                <a:gd name="connsiteX29" fmla="*/ 9968 w 1111247"/>
                <a:gd name="connsiteY29" fmla="*/ 731120 h 1073478"/>
                <a:gd name="connsiteX30" fmla="*/ 14119 w 1111247"/>
                <a:gd name="connsiteY30" fmla="*/ 836156 h 1073478"/>
                <a:gd name="connsiteX31" fmla="*/ 34152 w 1111247"/>
                <a:gd name="connsiteY31" fmla="*/ 861061 h 1073478"/>
                <a:gd name="connsiteX32" fmla="*/ 41190 w 1111247"/>
                <a:gd name="connsiteY32" fmla="*/ 872972 h 1073478"/>
                <a:gd name="connsiteX33" fmla="*/ 46785 w 1111247"/>
                <a:gd name="connsiteY33" fmla="*/ 954908 h 1073478"/>
                <a:gd name="connsiteX34" fmla="*/ 9246 w 1111247"/>
                <a:gd name="connsiteY34" fmla="*/ 995695 h 1073478"/>
                <a:gd name="connsiteX35" fmla="*/ 4915 w 1111247"/>
                <a:gd name="connsiteY35" fmla="*/ 1040994 h 1073478"/>
                <a:gd name="connsiteX36" fmla="*/ 43536 w 1111247"/>
                <a:gd name="connsiteY36" fmla="*/ 1053627 h 1073478"/>
                <a:gd name="connsiteX37" fmla="*/ 53823 w 1111247"/>
                <a:gd name="connsiteY37" fmla="*/ 1046227 h 1073478"/>
                <a:gd name="connsiteX38" fmla="*/ 58335 w 1111247"/>
                <a:gd name="connsiteY38" fmla="*/ 1050017 h 1073478"/>
                <a:gd name="connsiteX39" fmla="*/ 107785 w 1111247"/>
                <a:gd name="connsiteY39" fmla="*/ 1069689 h 1073478"/>
                <a:gd name="connsiteX40" fmla="*/ 137022 w 1111247"/>
                <a:gd name="connsiteY40" fmla="*/ 1029985 h 1073478"/>
                <a:gd name="connsiteX41" fmla="*/ 138646 w 1111247"/>
                <a:gd name="connsiteY41" fmla="*/ 1003455 h 1073478"/>
                <a:gd name="connsiteX42" fmla="*/ 156152 w 1111247"/>
                <a:gd name="connsiteY42" fmla="*/ 976565 h 1073478"/>
                <a:gd name="connsiteX43" fmla="*/ 238267 w 1111247"/>
                <a:gd name="connsiteY43" fmla="*/ 920076 h 1073478"/>
                <a:gd name="connsiteX44" fmla="*/ 259202 w 1111247"/>
                <a:gd name="connsiteY44" fmla="*/ 845901 h 1073478"/>
                <a:gd name="connsiteX45" fmla="*/ 261368 w 1111247"/>
                <a:gd name="connsiteY45" fmla="*/ 654058 h 1073478"/>
                <a:gd name="connsiteX46" fmla="*/ 271294 w 1111247"/>
                <a:gd name="connsiteY46" fmla="*/ 610203 h 1073478"/>
                <a:gd name="connsiteX47" fmla="*/ 322368 w 1111247"/>
                <a:gd name="connsiteY47" fmla="*/ 526102 h 1073478"/>
                <a:gd name="connsiteX48" fmla="*/ 331031 w 1111247"/>
                <a:gd name="connsiteY48" fmla="*/ 554436 h 1073478"/>
                <a:gd name="connsiteX49" fmla="*/ 335723 w 1111247"/>
                <a:gd name="connsiteY49" fmla="*/ 580605 h 1073478"/>
                <a:gd name="connsiteX50" fmla="*/ 471981 w 1111247"/>
                <a:gd name="connsiteY50" fmla="*/ 855827 h 1073478"/>
                <a:gd name="connsiteX51" fmla="*/ 525040 w 1111247"/>
                <a:gd name="connsiteY51" fmla="*/ 911774 h 1073478"/>
                <a:gd name="connsiteX52" fmla="*/ 626647 w 1111247"/>
                <a:gd name="connsiteY52" fmla="*/ 997680 h 1073478"/>
                <a:gd name="connsiteX53" fmla="*/ 852239 w 1111247"/>
                <a:gd name="connsiteY53" fmla="*/ 1072757 h 1073478"/>
                <a:gd name="connsiteX54" fmla="*/ 925872 w 1111247"/>
                <a:gd name="connsiteY54" fmla="*/ 1065358 h 1073478"/>
                <a:gd name="connsiteX55" fmla="*/ 998061 w 1111247"/>
                <a:gd name="connsiteY55" fmla="*/ 1026375 h 1073478"/>
                <a:gd name="connsiteX56" fmla="*/ 1052565 w 1111247"/>
                <a:gd name="connsiteY56" fmla="*/ 1000026 h 1073478"/>
                <a:gd name="connsiteX57" fmla="*/ 1094615 w 1111247"/>
                <a:gd name="connsiteY57" fmla="*/ 983242 h 1073478"/>
                <a:gd name="connsiteX58" fmla="*/ 1107790 w 1111247"/>
                <a:gd name="connsiteY58" fmla="*/ 967721 h 1073478"/>
                <a:gd name="connsiteX59" fmla="*/ 1110497 w 1111247"/>
                <a:gd name="connsiteY59" fmla="*/ 928198 h 1073478"/>
                <a:gd name="connsiteX60" fmla="*/ 963411 w 1111247"/>
                <a:gd name="connsiteY60" fmla="*/ 675174 h 1073478"/>
                <a:gd name="connsiteX61" fmla="*/ 540020 w 1111247"/>
                <a:gd name="connsiteY61" fmla="*/ 31785 h 1073478"/>
                <a:gd name="connsiteX62" fmla="*/ 607336 w 1111247"/>
                <a:gd name="connsiteY62" fmla="*/ 23844 h 1073478"/>
                <a:gd name="connsiteX63" fmla="*/ 607336 w 1111247"/>
                <a:gd name="connsiteY63" fmla="*/ 23844 h 1073478"/>
                <a:gd name="connsiteX64" fmla="*/ 610404 w 1111247"/>
                <a:gd name="connsiteY64" fmla="*/ 25288 h 1073478"/>
                <a:gd name="connsiteX65" fmla="*/ 610945 w 1111247"/>
                <a:gd name="connsiteY65" fmla="*/ 25468 h 1073478"/>
                <a:gd name="connsiteX66" fmla="*/ 614014 w 1111247"/>
                <a:gd name="connsiteY66" fmla="*/ 27092 h 1073478"/>
                <a:gd name="connsiteX67" fmla="*/ 691256 w 1111247"/>
                <a:gd name="connsiteY67" fmla="*/ 106321 h 1073478"/>
                <a:gd name="connsiteX68" fmla="*/ 742872 w 1111247"/>
                <a:gd name="connsiteY68" fmla="*/ 242939 h 1073478"/>
                <a:gd name="connsiteX69" fmla="*/ 746662 w 1111247"/>
                <a:gd name="connsiteY69" fmla="*/ 271995 h 1073478"/>
                <a:gd name="connsiteX70" fmla="*/ 743413 w 1111247"/>
                <a:gd name="connsiteY70" fmla="*/ 298344 h 1073478"/>
                <a:gd name="connsiteX71" fmla="*/ 688549 w 1111247"/>
                <a:gd name="connsiteY71" fmla="*/ 345448 h 1073478"/>
                <a:gd name="connsiteX72" fmla="*/ 684940 w 1111247"/>
                <a:gd name="connsiteY72" fmla="*/ 345628 h 1073478"/>
                <a:gd name="connsiteX73" fmla="*/ 684940 w 1111247"/>
                <a:gd name="connsiteY73" fmla="*/ 345628 h 1073478"/>
                <a:gd name="connsiteX74" fmla="*/ 663644 w 1111247"/>
                <a:gd name="connsiteY74" fmla="*/ 323791 h 1073478"/>
                <a:gd name="connsiteX75" fmla="*/ 647582 w 1111247"/>
                <a:gd name="connsiteY75" fmla="*/ 226516 h 1073478"/>
                <a:gd name="connsiteX76" fmla="*/ 579363 w 1111247"/>
                <a:gd name="connsiteY76" fmla="*/ 89536 h 1073478"/>
                <a:gd name="connsiteX77" fmla="*/ 540922 w 1111247"/>
                <a:gd name="connsiteY77" fmla="*/ 56871 h 1073478"/>
                <a:gd name="connsiteX78" fmla="*/ 540020 w 1111247"/>
                <a:gd name="connsiteY78" fmla="*/ 31785 h 1073478"/>
                <a:gd name="connsiteX79" fmla="*/ 78368 w 1111247"/>
                <a:gd name="connsiteY79" fmla="*/ 449581 h 1073478"/>
                <a:gd name="connsiteX80" fmla="*/ 139548 w 1111247"/>
                <a:gd name="connsiteY80" fmla="*/ 363496 h 1073478"/>
                <a:gd name="connsiteX81" fmla="*/ 243862 w 1111247"/>
                <a:gd name="connsiteY81" fmla="*/ 403380 h 1073478"/>
                <a:gd name="connsiteX82" fmla="*/ 213542 w 1111247"/>
                <a:gd name="connsiteY82" fmla="*/ 520688 h 1073478"/>
                <a:gd name="connsiteX83" fmla="*/ 78368 w 1111247"/>
                <a:gd name="connsiteY83" fmla="*/ 449581 h 1073478"/>
                <a:gd name="connsiteX84" fmla="*/ 51116 w 1111247"/>
                <a:gd name="connsiteY84" fmla="*/ 1024751 h 1073478"/>
                <a:gd name="connsiteX85" fmla="*/ 31264 w 1111247"/>
                <a:gd name="connsiteY85" fmla="*/ 1043520 h 1073478"/>
                <a:gd name="connsiteX86" fmla="*/ 15382 w 1111247"/>
                <a:gd name="connsiteY86" fmla="*/ 1023849 h 1073478"/>
                <a:gd name="connsiteX87" fmla="*/ 46063 w 1111247"/>
                <a:gd name="connsiteY87" fmla="*/ 975662 h 1073478"/>
                <a:gd name="connsiteX88" fmla="*/ 51297 w 1111247"/>
                <a:gd name="connsiteY88" fmla="*/ 1019517 h 1073478"/>
                <a:gd name="connsiteX89" fmla="*/ 51116 w 1111247"/>
                <a:gd name="connsiteY89" fmla="*/ 1024751 h 1073478"/>
                <a:gd name="connsiteX90" fmla="*/ 273099 w 1111247"/>
                <a:gd name="connsiteY90" fmla="*/ 576093 h 1073478"/>
                <a:gd name="connsiteX91" fmla="*/ 245125 w 1111247"/>
                <a:gd name="connsiteY91" fmla="*/ 661999 h 1073478"/>
                <a:gd name="connsiteX92" fmla="*/ 244404 w 1111247"/>
                <a:gd name="connsiteY92" fmla="*/ 813958 h 1073478"/>
                <a:gd name="connsiteX93" fmla="*/ 244584 w 1111247"/>
                <a:gd name="connsiteY93" fmla="*/ 835254 h 1073478"/>
                <a:gd name="connsiteX94" fmla="*/ 140270 w 1111247"/>
                <a:gd name="connsiteY94" fmla="*/ 967180 h 1073478"/>
                <a:gd name="connsiteX95" fmla="*/ 140270 w 1111247"/>
                <a:gd name="connsiteY95" fmla="*/ 926212 h 1073478"/>
                <a:gd name="connsiteX96" fmla="*/ 153806 w 1111247"/>
                <a:gd name="connsiteY96" fmla="*/ 895532 h 1073478"/>
                <a:gd name="connsiteX97" fmla="*/ 170409 w 1111247"/>
                <a:gd name="connsiteY97" fmla="*/ 847526 h 1073478"/>
                <a:gd name="connsiteX98" fmla="*/ 166980 w 1111247"/>
                <a:gd name="connsiteY98" fmla="*/ 807641 h 1073478"/>
                <a:gd name="connsiteX99" fmla="*/ 157235 w 1111247"/>
                <a:gd name="connsiteY99" fmla="*/ 792662 h 1073478"/>
                <a:gd name="connsiteX100" fmla="*/ 139909 w 1111247"/>
                <a:gd name="connsiteY100" fmla="*/ 796452 h 1073478"/>
                <a:gd name="connsiteX101" fmla="*/ 127276 w 1111247"/>
                <a:gd name="connsiteY101" fmla="*/ 835615 h 1073478"/>
                <a:gd name="connsiteX102" fmla="*/ 122764 w 1111247"/>
                <a:gd name="connsiteY102" fmla="*/ 995334 h 1073478"/>
                <a:gd name="connsiteX103" fmla="*/ 116989 w 1111247"/>
                <a:gd name="connsiteY103" fmla="*/ 1046949 h 1073478"/>
                <a:gd name="connsiteX104" fmla="*/ 71690 w 1111247"/>
                <a:gd name="connsiteY104" fmla="*/ 1041174 h 1073478"/>
                <a:gd name="connsiteX105" fmla="*/ 65915 w 1111247"/>
                <a:gd name="connsiteY105" fmla="*/ 1007245 h 1073478"/>
                <a:gd name="connsiteX106" fmla="*/ 57974 w 1111247"/>
                <a:gd name="connsiteY106" fmla="*/ 890298 h 1073478"/>
                <a:gd name="connsiteX107" fmla="*/ 72231 w 1111247"/>
                <a:gd name="connsiteY107" fmla="*/ 856550 h 1073478"/>
                <a:gd name="connsiteX108" fmla="*/ 86489 w 1111247"/>
                <a:gd name="connsiteY108" fmla="*/ 821177 h 1073478"/>
                <a:gd name="connsiteX109" fmla="*/ 102371 w 1111247"/>
                <a:gd name="connsiteY109" fmla="*/ 705313 h 1073478"/>
                <a:gd name="connsiteX110" fmla="*/ 116087 w 1111247"/>
                <a:gd name="connsiteY110" fmla="*/ 664887 h 1073478"/>
                <a:gd name="connsiteX111" fmla="*/ 111575 w 1111247"/>
                <a:gd name="connsiteY111" fmla="*/ 649366 h 1073478"/>
                <a:gd name="connsiteX112" fmla="*/ 100205 w 1111247"/>
                <a:gd name="connsiteY112" fmla="*/ 657668 h 1073478"/>
                <a:gd name="connsiteX113" fmla="*/ 72231 w 1111247"/>
                <a:gd name="connsiteY113" fmla="*/ 778946 h 1073478"/>
                <a:gd name="connsiteX114" fmla="*/ 70427 w 1111247"/>
                <a:gd name="connsiteY114" fmla="*/ 824064 h 1073478"/>
                <a:gd name="connsiteX115" fmla="*/ 51838 w 1111247"/>
                <a:gd name="connsiteY115" fmla="*/ 848428 h 1073478"/>
                <a:gd name="connsiteX116" fmla="*/ 28738 w 1111247"/>
                <a:gd name="connsiteY116" fmla="*/ 827854 h 1073478"/>
                <a:gd name="connsiteX117" fmla="*/ 24406 w 1111247"/>
                <a:gd name="connsiteY117" fmla="*/ 735452 h 1073478"/>
                <a:gd name="connsiteX118" fmla="*/ 68803 w 1111247"/>
                <a:gd name="connsiteY118" fmla="*/ 588005 h 1073478"/>
                <a:gd name="connsiteX119" fmla="*/ 148753 w 1111247"/>
                <a:gd name="connsiteY119" fmla="*/ 547217 h 1073478"/>
                <a:gd name="connsiteX120" fmla="*/ 261368 w 1111247"/>
                <a:gd name="connsiteY120" fmla="*/ 488203 h 1073478"/>
                <a:gd name="connsiteX121" fmla="*/ 298907 w 1111247"/>
                <a:gd name="connsiteY121" fmla="*/ 361149 h 1073478"/>
                <a:gd name="connsiteX122" fmla="*/ 304862 w 1111247"/>
                <a:gd name="connsiteY122" fmla="*/ 332454 h 1073478"/>
                <a:gd name="connsiteX123" fmla="*/ 336987 w 1111247"/>
                <a:gd name="connsiteY123" fmla="*/ 325957 h 1073478"/>
                <a:gd name="connsiteX124" fmla="*/ 343123 w 1111247"/>
                <a:gd name="connsiteY124" fmla="*/ 350501 h 1073478"/>
                <a:gd name="connsiteX125" fmla="*/ 273099 w 1111247"/>
                <a:gd name="connsiteY125" fmla="*/ 576093 h 1073478"/>
                <a:gd name="connsiteX126" fmla="*/ 144602 w 1111247"/>
                <a:gd name="connsiteY126" fmla="*/ 820455 h 1073478"/>
                <a:gd name="connsiteX127" fmla="*/ 142977 w 1111247"/>
                <a:gd name="connsiteY127" fmla="*/ 882357 h 1073478"/>
                <a:gd name="connsiteX128" fmla="*/ 144602 w 1111247"/>
                <a:gd name="connsiteY128" fmla="*/ 820455 h 1073478"/>
                <a:gd name="connsiteX129" fmla="*/ 977668 w 1111247"/>
                <a:gd name="connsiteY129" fmla="*/ 1022946 h 1073478"/>
                <a:gd name="connsiteX130" fmla="*/ 848449 w 1111247"/>
                <a:gd name="connsiteY130" fmla="*/ 1055251 h 1073478"/>
                <a:gd name="connsiteX131" fmla="*/ 629354 w 1111247"/>
                <a:gd name="connsiteY131" fmla="*/ 977828 h 1073478"/>
                <a:gd name="connsiteX132" fmla="*/ 601200 w 1111247"/>
                <a:gd name="connsiteY132" fmla="*/ 957795 h 1073478"/>
                <a:gd name="connsiteX133" fmla="*/ 469093 w 1111247"/>
                <a:gd name="connsiteY133" fmla="*/ 826411 h 1073478"/>
                <a:gd name="connsiteX134" fmla="*/ 463138 w 1111247"/>
                <a:gd name="connsiteY134" fmla="*/ 818470 h 1073478"/>
                <a:gd name="connsiteX135" fmla="*/ 461152 w 1111247"/>
                <a:gd name="connsiteY135" fmla="*/ 815762 h 1073478"/>
                <a:gd name="connsiteX136" fmla="*/ 457363 w 1111247"/>
                <a:gd name="connsiteY136" fmla="*/ 810348 h 1073478"/>
                <a:gd name="connsiteX137" fmla="*/ 455197 w 1111247"/>
                <a:gd name="connsiteY137" fmla="*/ 807100 h 1073478"/>
                <a:gd name="connsiteX138" fmla="*/ 451768 w 1111247"/>
                <a:gd name="connsiteY138" fmla="*/ 802227 h 1073478"/>
                <a:gd name="connsiteX139" fmla="*/ 449421 w 1111247"/>
                <a:gd name="connsiteY139" fmla="*/ 798798 h 1073478"/>
                <a:gd name="connsiteX140" fmla="*/ 446173 w 1111247"/>
                <a:gd name="connsiteY140" fmla="*/ 793925 h 1073478"/>
                <a:gd name="connsiteX141" fmla="*/ 443827 w 1111247"/>
                <a:gd name="connsiteY141" fmla="*/ 790316 h 1073478"/>
                <a:gd name="connsiteX142" fmla="*/ 440759 w 1111247"/>
                <a:gd name="connsiteY142" fmla="*/ 785443 h 1073478"/>
                <a:gd name="connsiteX143" fmla="*/ 438593 w 1111247"/>
                <a:gd name="connsiteY143" fmla="*/ 781833 h 1073478"/>
                <a:gd name="connsiteX144" fmla="*/ 435345 w 1111247"/>
                <a:gd name="connsiteY144" fmla="*/ 776600 h 1073478"/>
                <a:gd name="connsiteX145" fmla="*/ 433359 w 1111247"/>
                <a:gd name="connsiteY145" fmla="*/ 773351 h 1073478"/>
                <a:gd name="connsiteX146" fmla="*/ 428667 w 1111247"/>
                <a:gd name="connsiteY146" fmla="*/ 765230 h 1073478"/>
                <a:gd name="connsiteX147" fmla="*/ 426321 w 1111247"/>
                <a:gd name="connsiteY147" fmla="*/ 761259 h 1073478"/>
                <a:gd name="connsiteX148" fmla="*/ 423794 w 1111247"/>
                <a:gd name="connsiteY148" fmla="*/ 756748 h 1073478"/>
                <a:gd name="connsiteX149" fmla="*/ 421268 w 1111247"/>
                <a:gd name="connsiteY149" fmla="*/ 752236 h 1073478"/>
                <a:gd name="connsiteX150" fmla="*/ 419102 w 1111247"/>
                <a:gd name="connsiteY150" fmla="*/ 748265 h 1073478"/>
                <a:gd name="connsiteX151" fmla="*/ 416575 w 1111247"/>
                <a:gd name="connsiteY151" fmla="*/ 743573 h 1073478"/>
                <a:gd name="connsiteX152" fmla="*/ 414590 w 1111247"/>
                <a:gd name="connsiteY152" fmla="*/ 739783 h 1073478"/>
                <a:gd name="connsiteX153" fmla="*/ 412063 w 1111247"/>
                <a:gd name="connsiteY153" fmla="*/ 734730 h 1073478"/>
                <a:gd name="connsiteX154" fmla="*/ 410259 w 1111247"/>
                <a:gd name="connsiteY154" fmla="*/ 731120 h 1073478"/>
                <a:gd name="connsiteX155" fmla="*/ 407552 w 1111247"/>
                <a:gd name="connsiteY155" fmla="*/ 725886 h 1073478"/>
                <a:gd name="connsiteX156" fmla="*/ 406108 w 1111247"/>
                <a:gd name="connsiteY156" fmla="*/ 722818 h 1073478"/>
                <a:gd name="connsiteX157" fmla="*/ 403220 w 1111247"/>
                <a:gd name="connsiteY157" fmla="*/ 717043 h 1073478"/>
                <a:gd name="connsiteX158" fmla="*/ 402679 w 1111247"/>
                <a:gd name="connsiteY158" fmla="*/ 715960 h 1073478"/>
                <a:gd name="connsiteX159" fmla="*/ 386436 w 1111247"/>
                <a:gd name="connsiteY159" fmla="*/ 679866 h 1073478"/>
                <a:gd name="connsiteX160" fmla="*/ 360087 w 1111247"/>
                <a:gd name="connsiteY160" fmla="*/ 610022 h 1073478"/>
                <a:gd name="connsiteX161" fmla="*/ 338069 w 1111247"/>
                <a:gd name="connsiteY161" fmla="*/ 508777 h 1073478"/>
                <a:gd name="connsiteX162" fmla="*/ 339152 w 1111247"/>
                <a:gd name="connsiteY162" fmla="*/ 487661 h 1073478"/>
                <a:gd name="connsiteX163" fmla="*/ 357741 w 1111247"/>
                <a:gd name="connsiteY163" fmla="*/ 356096 h 1073478"/>
                <a:gd name="connsiteX164" fmla="*/ 338069 w 1111247"/>
                <a:gd name="connsiteY164" fmla="*/ 304842 h 1073478"/>
                <a:gd name="connsiteX165" fmla="*/ 331753 w 1111247"/>
                <a:gd name="connsiteY165" fmla="*/ 283365 h 1073478"/>
                <a:gd name="connsiteX166" fmla="*/ 353049 w 1111247"/>
                <a:gd name="connsiteY166" fmla="*/ 181758 h 1073478"/>
                <a:gd name="connsiteX167" fmla="*/ 394016 w 1111247"/>
                <a:gd name="connsiteY167" fmla="*/ 121300 h 1073478"/>
                <a:gd name="connsiteX168" fmla="*/ 483531 w 1111247"/>
                <a:gd name="connsiteY168" fmla="*/ 63909 h 1073478"/>
                <a:gd name="connsiteX169" fmla="*/ 497247 w 1111247"/>
                <a:gd name="connsiteY169" fmla="*/ 58856 h 1073478"/>
                <a:gd name="connsiteX170" fmla="*/ 497247 w 1111247"/>
                <a:gd name="connsiteY170" fmla="*/ 58856 h 1073478"/>
                <a:gd name="connsiteX171" fmla="*/ 499052 w 1111247"/>
                <a:gd name="connsiteY171" fmla="*/ 58495 h 1073478"/>
                <a:gd name="connsiteX172" fmla="*/ 499413 w 1111247"/>
                <a:gd name="connsiteY172" fmla="*/ 58495 h 1073478"/>
                <a:gd name="connsiteX173" fmla="*/ 504647 w 1111247"/>
                <a:gd name="connsiteY173" fmla="*/ 58134 h 1073478"/>
                <a:gd name="connsiteX174" fmla="*/ 505368 w 1111247"/>
                <a:gd name="connsiteY174" fmla="*/ 58134 h 1073478"/>
                <a:gd name="connsiteX175" fmla="*/ 506993 w 1111247"/>
                <a:gd name="connsiteY175" fmla="*/ 58314 h 1073478"/>
                <a:gd name="connsiteX176" fmla="*/ 507534 w 1111247"/>
                <a:gd name="connsiteY176" fmla="*/ 58314 h 1073478"/>
                <a:gd name="connsiteX177" fmla="*/ 510241 w 1111247"/>
                <a:gd name="connsiteY177" fmla="*/ 58675 h 1073478"/>
                <a:gd name="connsiteX178" fmla="*/ 511324 w 1111247"/>
                <a:gd name="connsiteY178" fmla="*/ 58856 h 1073478"/>
                <a:gd name="connsiteX179" fmla="*/ 512587 w 1111247"/>
                <a:gd name="connsiteY179" fmla="*/ 59217 h 1073478"/>
                <a:gd name="connsiteX180" fmla="*/ 513851 w 1111247"/>
                <a:gd name="connsiteY180" fmla="*/ 59578 h 1073478"/>
                <a:gd name="connsiteX181" fmla="*/ 515294 w 1111247"/>
                <a:gd name="connsiteY181" fmla="*/ 60119 h 1073478"/>
                <a:gd name="connsiteX182" fmla="*/ 517099 w 1111247"/>
                <a:gd name="connsiteY182" fmla="*/ 60841 h 1073478"/>
                <a:gd name="connsiteX183" fmla="*/ 518182 w 1111247"/>
                <a:gd name="connsiteY183" fmla="*/ 61382 h 1073478"/>
                <a:gd name="connsiteX184" fmla="*/ 519806 w 1111247"/>
                <a:gd name="connsiteY184" fmla="*/ 62105 h 1073478"/>
                <a:gd name="connsiteX185" fmla="*/ 520709 w 1111247"/>
                <a:gd name="connsiteY185" fmla="*/ 62465 h 1073478"/>
                <a:gd name="connsiteX186" fmla="*/ 523235 w 1111247"/>
                <a:gd name="connsiteY186" fmla="*/ 63909 h 1073478"/>
                <a:gd name="connsiteX187" fmla="*/ 523957 w 1111247"/>
                <a:gd name="connsiteY187" fmla="*/ 64270 h 1073478"/>
                <a:gd name="connsiteX188" fmla="*/ 525943 w 1111247"/>
                <a:gd name="connsiteY188" fmla="*/ 65533 h 1073478"/>
                <a:gd name="connsiteX189" fmla="*/ 526664 w 1111247"/>
                <a:gd name="connsiteY189" fmla="*/ 66075 h 1073478"/>
                <a:gd name="connsiteX190" fmla="*/ 529371 w 1111247"/>
                <a:gd name="connsiteY190" fmla="*/ 68060 h 1073478"/>
                <a:gd name="connsiteX191" fmla="*/ 632783 w 1111247"/>
                <a:gd name="connsiteY191" fmla="*/ 234096 h 1073478"/>
                <a:gd name="connsiteX192" fmla="*/ 646860 w 1111247"/>
                <a:gd name="connsiteY192" fmla="*/ 315489 h 1073478"/>
                <a:gd name="connsiteX193" fmla="*/ 646860 w 1111247"/>
                <a:gd name="connsiteY193" fmla="*/ 331551 h 1073478"/>
                <a:gd name="connsiteX194" fmla="*/ 631700 w 1111247"/>
                <a:gd name="connsiteY194" fmla="*/ 349419 h 1073478"/>
                <a:gd name="connsiteX195" fmla="*/ 628090 w 1111247"/>
                <a:gd name="connsiteY195" fmla="*/ 349599 h 1073478"/>
                <a:gd name="connsiteX196" fmla="*/ 626647 w 1111247"/>
                <a:gd name="connsiteY196" fmla="*/ 349779 h 1073478"/>
                <a:gd name="connsiteX197" fmla="*/ 624662 w 1111247"/>
                <a:gd name="connsiteY197" fmla="*/ 349960 h 1073478"/>
                <a:gd name="connsiteX198" fmla="*/ 622857 w 1111247"/>
                <a:gd name="connsiteY198" fmla="*/ 350321 h 1073478"/>
                <a:gd name="connsiteX199" fmla="*/ 621413 w 1111247"/>
                <a:gd name="connsiteY199" fmla="*/ 350682 h 1073478"/>
                <a:gd name="connsiteX200" fmla="*/ 619247 w 1111247"/>
                <a:gd name="connsiteY200" fmla="*/ 351223 h 1073478"/>
                <a:gd name="connsiteX201" fmla="*/ 618164 w 1111247"/>
                <a:gd name="connsiteY201" fmla="*/ 351404 h 1073478"/>
                <a:gd name="connsiteX202" fmla="*/ 615819 w 1111247"/>
                <a:gd name="connsiteY202" fmla="*/ 352126 h 1073478"/>
                <a:gd name="connsiteX203" fmla="*/ 615096 w 1111247"/>
                <a:gd name="connsiteY203" fmla="*/ 352306 h 1073478"/>
                <a:gd name="connsiteX204" fmla="*/ 612389 w 1111247"/>
                <a:gd name="connsiteY204" fmla="*/ 353208 h 1073478"/>
                <a:gd name="connsiteX205" fmla="*/ 611848 w 1111247"/>
                <a:gd name="connsiteY205" fmla="*/ 353389 h 1073478"/>
                <a:gd name="connsiteX206" fmla="*/ 608960 w 1111247"/>
                <a:gd name="connsiteY206" fmla="*/ 354472 h 1073478"/>
                <a:gd name="connsiteX207" fmla="*/ 608780 w 1111247"/>
                <a:gd name="connsiteY207" fmla="*/ 354652 h 1073478"/>
                <a:gd name="connsiteX208" fmla="*/ 605712 w 1111247"/>
                <a:gd name="connsiteY208" fmla="*/ 355915 h 1073478"/>
                <a:gd name="connsiteX209" fmla="*/ 579724 w 1111247"/>
                <a:gd name="connsiteY209" fmla="*/ 368007 h 1073478"/>
                <a:gd name="connsiteX210" fmla="*/ 550126 w 1111247"/>
                <a:gd name="connsiteY210" fmla="*/ 416735 h 1073478"/>
                <a:gd name="connsiteX211" fmla="*/ 566188 w 1111247"/>
                <a:gd name="connsiteY211" fmla="*/ 521771 h 1073478"/>
                <a:gd name="connsiteX212" fmla="*/ 644514 w 1111247"/>
                <a:gd name="connsiteY212" fmla="*/ 683836 h 1073478"/>
                <a:gd name="connsiteX213" fmla="*/ 788171 w 1111247"/>
                <a:gd name="connsiteY213" fmla="*/ 795910 h 1073478"/>
                <a:gd name="connsiteX214" fmla="*/ 846103 w 1111247"/>
                <a:gd name="connsiteY214" fmla="*/ 774434 h 1073478"/>
                <a:gd name="connsiteX215" fmla="*/ 851337 w 1111247"/>
                <a:gd name="connsiteY215" fmla="*/ 764147 h 1073478"/>
                <a:gd name="connsiteX216" fmla="*/ 854405 w 1111247"/>
                <a:gd name="connsiteY216" fmla="*/ 757831 h 1073478"/>
                <a:gd name="connsiteX217" fmla="*/ 879490 w 1111247"/>
                <a:gd name="connsiteY217" fmla="*/ 748987 h 1073478"/>
                <a:gd name="connsiteX218" fmla="*/ 912517 w 1111247"/>
                <a:gd name="connsiteY218" fmla="*/ 775697 h 1073478"/>
                <a:gd name="connsiteX219" fmla="*/ 1004017 w 1111247"/>
                <a:gd name="connsiteY219" fmla="*/ 939928 h 1073478"/>
                <a:gd name="connsiteX220" fmla="*/ 977668 w 1111247"/>
                <a:gd name="connsiteY220" fmla="*/ 1022946 h 1073478"/>
                <a:gd name="connsiteX221" fmla="*/ 1071875 w 1111247"/>
                <a:gd name="connsiteY221" fmla="*/ 976384 h 1073478"/>
                <a:gd name="connsiteX222" fmla="*/ 1051482 w 1111247"/>
                <a:gd name="connsiteY222" fmla="*/ 982340 h 1073478"/>
                <a:gd name="connsiteX223" fmla="*/ 1049677 w 1111247"/>
                <a:gd name="connsiteY223" fmla="*/ 982701 h 1073478"/>
                <a:gd name="connsiteX224" fmla="*/ 1049496 w 1111247"/>
                <a:gd name="connsiteY224" fmla="*/ 982701 h 1073478"/>
                <a:gd name="connsiteX225" fmla="*/ 1047872 w 1111247"/>
                <a:gd name="connsiteY225" fmla="*/ 983061 h 1073478"/>
                <a:gd name="connsiteX226" fmla="*/ 1047692 w 1111247"/>
                <a:gd name="connsiteY226" fmla="*/ 983061 h 1073478"/>
                <a:gd name="connsiteX227" fmla="*/ 1046068 w 1111247"/>
                <a:gd name="connsiteY227" fmla="*/ 983423 h 1073478"/>
                <a:gd name="connsiteX228" fmla="*/ 1046068 w 1111247"/>
                <a:gd name="connsiteY228" fmla="*/ 983423 h 1073478"/>
                <a:gd name="connsiteX229" fmla="*/ 1044624 w 1111247"/>
                <a:gd name="connsiteY229" fmla="*/ 983603 h 1073478"/>
                <a:gd name="connsiteX230" fmla="*/ 1044624 w 1111247"/>
                <a:gd name="connsiteY230" fmla="*/ 983603 h 1073478"/>
                <a:gd name="connsiteX231" fmla="*/ 1027659 w 1111247"/>
                <a:gd name="connsiteY231" fmla="*/ 968263 h 1073478"/>
                <a:gd name="connsiteX232" fmla="*/ 996618 w 1111247"/>
                <a:gd name="connsiteY232" fmla="*/ 877665 h 1073478"/>
                <a:gd name="connsiteX233" fmla="*/ 926774 w 1111247"/>
                <a:gd name="connsiteY233" fmla="*/ 764869 h 1073478"/>
                <a:gd name="connsiteX234" fmla="*/ 876242 w 1111247"/>
                <a:gd name="connsiteY234" fmla="*/ 726428 h 1073478"/>
                <a:gd name="connsiteX235" fmla="*/ 870467 w 1111247"/>
                <a:gd name="connsiteY235" fmla="*/ 704952 h 1073478"/>
                <a:gd name="connsiteX236" fmla="*/ 905659 w 1111247"/>
                <a:gd name="connsiteY236" fmla="*/ 674813 h 1073478"/>
                <a:gd name="connsiteX237" fmla="*/ 905659 w 1111247"/>
                <a:gd name="connsiteY237" fmla="*/ 674813 h 1073478"/>
                <a:gd name="connsiteX238" fmla="*/ 912156 w 1111247"/>
                <a:gd name="connsiteY238" fmla="*/ 673910 h 1073478"/>
                <a:gd name="connsiteX239" fmla="*/ 912698 w 1111247"/>
                <a:gd name="connsiteY239" fmla="*/ 673910 h 1073478"/>
                <a:gd name="connsiteX240" fmla="*/ 914322 w 1111247"/>
                <a:gd name="connsiteY240" fmla="*/ 673910 h 1073478"/>
                <a:gd name="connsiteX241" fmla="*/ 915224 w 1111247"/>
                <a:gd name="connsiteY241" fmla="*/ 673910 h 1073478"/>
                <a:gd name="connsiteX242" fmla="*/ 916848 w 1111247"/>
                <a:gd name="connsiteY242" fmla="*/ 673910 h 1073478"/>
                <a:gd name="connsiteX243" fmla="*/ 917931 w 1111247"/>
                <a:gd name="connsiteY243" fmla="*/ 673910 h 1073478"/>
                <a:gd name="connsiteX244" fmla="*/ 919375 w 1111247"/>
                <a:gd name="connsiteY244" fmla="*/ 674091 h 1073478"/>
                <a:gd name="connsiteX245" fmla="*/ 920458 w 1111247"/>
                <a:gd name="connsiteY245" fmla="*/ 674271 h 1073478"/>
                <a:gd name="connsiteX246" fmla="*/ 921902 w 1111247"/>
                <a:gd name="connsiteY246" fmla="*/ 674451 h 1073478"/>
                <a:gd name="connsiteX247" fmla="*/ 922985 w 1111247"/>
                <a:gd name="connsiteY247" fmla="*/ 674632 h 1073478"/>
                <a:gd name="connsiteX248" fmla="*/ 924429 w 1111247"/>
                <a:gd name="connsiteY248" fmla="*/ 674813 h 1073478"/>
                <a:gd name="connsiteX249" fmla="*/ 925692 w 1111247"/>
                <a:gd name="connsiteY249" fmla="*/ 674993 h 1073478"/>
                <a:gd name="connsiteX250" fmla="*/ 926955 w 1111247"/>
                <a:gd name="connsiteY250" fmla="*/ 675354 h 1073478"/>
                <a:gd name="connsiteX251" fmla="*/ 928218 w 1111247"/>
                <a:gd name="connsiteY251" fmla="*/ 675715 h 1073478"/>
                <a:gd name="connsiteX252" fmla="*/ 929481 w 1111247"/>
                <a:gd name="connsiteY252" fmla="*/ 676076 h 1073478"/>
                <a:gd name="connsiteX253" fmla="*/ 930745 w 1111247"/>
                <a:gd name="connsiteY253" fmla="*/ 676437 h 1073478"/>
                <a:gd name="connsiteX254" fmla="*/ 932008 w 1111247"/>
                <a:gd name="connsiteY254" fmla="*/ 676978 h 1073478"/>
                <a:gd name="connsiteX255" fmla="*/ 933452 w 1111247"/>
                <a:gd name="connsiteY255" fmla="*/ 677520 h 1073478"/>
                <a:gd name="connsiteX256" fmla="*/ 934715 w 1111247"/>
                <a:gd name="connsiteY256" fmla="*/ 678061 h 1073478"/>
                <a:gd name="connsiteX257" fmla="*/ 936159 w 1111247"/>
                <a:gd name="connsiteY257" fmla="*/ 678783 h 1073478"/>
                <a:gd name="connsiteX258" fmla="*/ 937423 w 1111247"/>
                <a:gd name="connsiteY258" fmla="*/ 679325 h 1073478"/>
                <a:gd name="connsiteX259" fmla="*/ 938866 w 1111247"/>
                <a:gd name="connsiteY259" fmla="*/ 680046 h 1073478"/>
                <a:gd name="connsiteX260" fmla="*/ 939949 w 1111247"/>
                <a:gd name="connsiteY260" fmla="*/ 680588 h 1073478"/>
                <a:gd name="connsiteX261" fmla="*/ 941754 w 1111247"/>
                <a:gd name="connsiteY261" fmla="*/ 681490 h 1073478"/>
                <a:gd name="connsiteX262" fmla="*/ 942656 w 1111247"/>
                <a:gd name="connsiteY262" fmla="*/ 682032 h 1073478"/>
                <a:gd name="connsiteX263" fmla="*/ 945183 w 1111247"/>
                <a:gd name="connsiteY263" fmla="*/ 683656 h 1073478"/>
                <a:gd name="connsiteX264" fmla="*/ 1037225 w 1111247"/>
                <a:gd name="connsiteY264" fmla="*/ 778946 h 1073478"/>
                <a:gd name="connsiteX265" fmla="*/ 1092269 w 1111247"/>
                <a:gd name="connsiteY265" fmla="*/ 913579 h 1073478"/>
                <a:gd name="connsiteX266" fmla="*/ 1095156 w 1111247"/>
                <a:gd name="connsiteY266" fmla="*/ 933792 h 1073478"/>
                <a:gd name="connsiteX267" fmla="*/ 1071875 w 1111247"/>
                <a:gd name="connsiteY267" fmla="*/ 976384 h 1073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Lst>
              <a:rect l="l" t="t" r="r" b="b"/>
              <a:pathLst>
                <a:path w="1111247" h="1073478">
                  <a:moveTo>
                    <a:pt x="963411" y="675174"/>
                  </a:moveTo>
                  <a:cubicBezTo>
                    <a:pt x="950597" y="665067"/>
                    <a:pt x="936881" y="656404"/>
                    <a:pt x="921180" y="653156"/>
                  </a:cubicBezTo>
                  <a:cubicBezTo>
                    <a:pt x="896635" y="648283"/>
                    <a:pt x="841411" y="699538"/>
                    <a:pt x="846103" y="724623"/>
                  </a:cubicBezTo>
                  <a:cubicBezTo>
                    <a:pt x="849893" y="745017"/>
                    <a:pt x="838704" y="758552"/>
                    <a:pt x="831845" y="774253"/>
                  </a:cubicBezTo>
                  <a:cubicBezTo>
                    <a:pt x="828416" y="782195"/>
                    <a:pt x="820115" y="784180"/>
                    <a:pt x="811452" y="784180"/>
                  </a:cubicBezTo>
                  <a:cubicBezTo>
                    <a:pt x="802248" y="783999"/>
                    <a:pt x="794307" y="780390"/>
                    <a:pt x="786186" y="776419"/>
                  </a:cubicBezTo>
                  <a:cubicBezTo>
                    <a:pt x="742511" y="754943"/>
                    <a:pt x="704972" y="725345"/>
                    <a:pt x="672487" y="689431"/>
                  </a:cubicBezTo>
                  <a:cubicBezTo>
                    <a:pt x="622135" y="634025"/>
                    <a:pt x="593620" y="567431"/>
                    <a:pt x="577378" y="495241"/>
                  </a:cubicBezTo>
                  <a:cubicBezTo>
                    <a:pt x="571422" y="469253"/>
                    <a:pt x="564564" y="443445"/>
                    <a:pt x="567812" y="416194"/>
                  </a:cubicBezTo>
                  <a:cubicBezTo>
                    <a:pt x="569978" y="397966"/>
                    <a:pt x="577017" y="384972"/>
                    <a:pt x="595605" y="377933"/>
                  </a:cubicBezTo>
                  <a:cubicBezTo>
                    <a:pt x="619969" y="368549"/>
                    <a:pt x="644694" y="362413"/>
                    <a:pt x="670863" y="363856"/>
                  </a:cubicBezTo>
                  <a:cubicBezTo>
                    <a:pt x="688730" y="364759"/>
                    <a:pt x="706596" y="363496"/>
                    <a:pt x="723561" y="357540"/>
                  </a:cubicBezTo>
                  <a:cubicBezTo>
                    <a:pt x="738360" y="352306"/>
                    <a:pt x="750813" y="343102"/>
                    <a:pt x="754061" y="326859"/>
                  </a:cubicBezTo>
                  <a:cubicBezTo>
                    <a:pt x="762363" y="285350"/>
                    <a:pt x="763807" y="243841"/>
                    <a:pt x="750452" y="203054"/>
                  </a:cubicBezTo>
                  <a:cubicBezTo>
                    <a:pt x="736555" y="160643"/>
                    <a:pt x="719771" y="119675"/>
                    <a:pt x="695407" y="82137"/>
                  </a:cubicBezTo>
                  <a:cubicBezTo>
                    <a:pt x="677180" y="53983"/>
                    <a:pt x="654079" y="31063"/>
                    <a:pt x="624662" y="14640"/>
                  </a:cubicBezTo>
                  <a:cubicBezTo>
                    <a:pt x="595786" y="-1603"/>
                    <a:pt x="567091" y="-8461"/>
                    <a:pt x="538395" y="16084"/>
                  </a:cubicBezTo>
                  <a:cubicBezTo>
                    <a:pt x="529011" y="24024"/>
                    <a:pt x="517460" y="29619"/>
                    <a:pt x="506271" y="35214"/>
                  </a:cubicBezTo>
                  <a:cubicBezTo>
                    <a:pt x="466566" y="55246"/>
                    <a:pt x="428306" y="77625"/>
                    <a:pt x="392392" y="104155"/>
                  </a:cubicBezTo>
                  <a:cubicBezTo>
                    <a:pt x="363336" y="125631"/>
                    <a:pt x="342942" y="152341"/>
                    <a:pt x="335723" y="188075"/>
                  </a:cubicBezTo>
                  <a:cubicBezTo>
                    <a:pt x="329406" y="219478"/>
                    <a:pt x="323812" y="250880"/>
                    <a:pt x="317315" y="282282"/>
                  </a:cubicBezTo>
                  <a:cubicBezTo>
                    <a:pt x="316052" y="288779"/>
                    <a:pt x="316954" y="297803"/>
                    <a:pt x="308111" y="299969"/>
                  </a:cubicBezTo>
                  <a:cubicBezTo>
                    <a:pt x="293853" y="303398"/>
                    <a:pt x="291868" y="315670"/>
                    <a:pt x="289341" y="326498"/>
                  </a:cubicBezTo>
                  <a:cubicBezTo>
                    <a:pt x="284469" y="347253"/>
                    <a:pt x="281220" y="368368"/>
                    <a:pt x="277791" y="389484"/>
                  </a:cubicBezTo>
                  <a:cubicBezTo>
                    <a:pt x="276347" y="398688"/>
                    <a:pt x="275445" y="413126"/>
                    <a:pt x="267865" y="421067"/>
                  </a:cubicBezTo>
                  <a:cubicBezTo>
                    <a:pt x="236463" y="325957"/>
                    <a:pt x="148933" y="333176"/>
                    <a:pt x="104537" y="364578"/>
                  </a:cubicBezTo>
                  <a:cubicBezTo>
                    <a:pt x="88655" y="375587"/>
                    <a:pt x="68803" y="396342"/>
                    <a:pt x="64832" y="425218"/>
                  </a:cubicBezTo>
                  <a:cubicBezTo>
                    <a:pt x="59598" y="468892"/>
                    <a:pt x="67179" y="508416"/>
                    <a:pt x="110131" y="538374"/>
                  </a:cubicBezTo>
                  <a:cubicBezTo>
                    <a:pt x="66096" y="547037"/>
                    <a:pt x="50394" y="575913"/>
                    <a:pt x="39927" y="609662"/>
                  </a:cubicBezTo>
                  <a:cubicBezTo>
                    <a:pt x="27474" y="649546"/>
                    <a:pt x="19894" y="690514"/>
                    <a:pt x="9968" y="731120"/>
                  </a:cubicBezTo>
                  <a:cubicBezTo>
                    <a:pt x="1125" y="767035"/>
                    <a:pt x="4013" y="801325"/>
                    <a:pt x="14119" y="836156"/>
                  </a:cubicBezTo>
                  <a:cubicBezTo>
                    <a:pt x="17548" y="848248"/>
                    <a:pt x="20796" y="858354"/>
                    <a:pt x="34152" y="861061"/>
                  </a:cubicBezTo>
                  <a:cubicBezTo>
                    <a:pt x="41551" y="862505"/>
                    <a:pt x="41190" y="867558"/>
                    <a:pt x="41190" y="872972"/>
                  </a:cubicBezTo>
                  <a:cubicBezTo>
                    <a:pt x="41371" y="880011"/>
                    <a:pt x="44800" y="946786"/>
                    <a:pt x="46785" y="954908"/>
                  </a:cubicBezTo>
                  <a:cubicBezTo>
                    <a:pt x="44078" y="956713"/>
                    <a:pt x="11593" y="992987"/>
                    <a:pt x="9246" y="995695"/>
                  </a:cubicBezTo>
                  <a:cubicBezTo>
                    <a:pt x="-3026" y="1009772"/>
                    <a:pt x="-1582" y="1026195"/>
                    <a:pt x="4915" y="1040994"/>
                  </a:cubicBezTo>
                  <a:cubicBezTo>
                    <a:pt x="13036" y="1059583"/>
                    <a:pt x="24226" y="1070050"/>
                    <a:pt x="43536" y="1053627"/>
                  </a:cubicBezTo>
                  <a:cubicBezTo>
                    <a:pt x="46785" y="1050739"/>
                    <a:pt x="50575" y="1048573"/>
                    <a:pt x="53823" y="1046227"/>
                  </a:cubicBezTo>
                  <a:cubicBezTo>
                    <a:pt x="55989" y="1048032"/>
                    <a:pt x="57613" y="1048754"/>
                    <a:pt x="58335" y="1050017"/>
                  </a:cubicBezTo>
                  <a:cubicBezTo>
                    <a:pt x="70968" y="1068606"/>
                    <a:pt x="85948" y="1074562"/>
                    <a:pt x="107785" y="1069689"/>
                  </a:cubicBezTo>
                  <a:cubicBezTo>
                    <a:pt x="125291" y="1065718"/>
                    <a:pt x="135036" y="1052724"/>
                    <a:pt x="137022" y="1029985"/>
                  </a:cubicBezTo>
                  <a:cubicBezTo>
                    <a:pt x="137743" y="1021142"/>
                    <a:pt x="139007" y="1012118"/>
                    <a:pt x="138646" y="1003455"/>
                  </a:cubicBezTo>
                  <a:cubicBezTo>
                    <a:pt x="137924" y="989739"/>
                    <a:pt x="144602" y="981798"/>
                    <a:pt x="156152" y="976565"/>
                  </a:cubicBezTo>
                  <a:cubicBezTo>
                    <a:pt x="162649" y="973677"/>
                    <a:pt x="221122" y="939928"/>
                    <a:pt x="238267" y="920076"/>
                  </a:cubicBezTo>
                  <a:cubicBezTo>
                    <a:pt x="257578" y="897698"/>
                    <a:pt x="260285" y="873695"/>
                    <a:pt x="259202" y="845901"/>
                  </a:cubicBezTo>
                  <a:cubicBezTo>
                    <a:pt x="256676" y="781833"/>
                    <a:pt x="259022" y="717946"/>
                    <a:pt x="261368" y="654058"/>
                  </a:cubicBezTo>
                  <a:cubicBezTo>
                    <a:pt x="261909" y="638718"/>
                    <a:pt x="263895" y="623739"/>
                    <a:pt x="271294" y="610203"/>
                  </a:cubicBezTo>
                  <a:cubicBezTo>
                    <a:pt x="286634" y="582230"/>
                    <a:pt x="302516" y="554617"/>
                    <a:pt x="322368" y="526102"/>
                  </a:cubicBezTo>
                  <a:cubicBezTo>
                    <a:pt x="329948" y="536570"/>
                    <a:pt x="329587" y="545593"/>
                    <a:pt x="331031" y="554436"/>
                  </a:cubicBezTo>
                  <a:cubicBezTo>
                    <a:pt x="332475" y="563280"/>
                    <a:pt x="333197" y="572123"/>
                    <a:pt x="335723" y="580605"/>
                  </a:cubicBezTo>
                  <a:cubicBezTo>
                    <a:pt x="365682" y="679866"/>
                    <a:pt x="405025" y="774614"/>
                    <a:pt x="471981" y="855827"/>
                  </a:cubicBezTo>
                  <a:cubicBezTo>
                    <a:pt x="488404" y="875860"/>
                    <a:pt x="506451" y="894268"/>
                    <a:pt x="525040" y="911774"/>
                  </a:cubicBezTo>
                  <a:cubicBezTo>
                    <a:pt x="557165" y="942275"/>
                    <a:pt x="589108" y="973677"/>
                    <a:pt x="626647" y="997680"/>
                  </a:cubicBezTo>
                  <a:cubicBezTo>
                    <a:pt x="695407" y="1041896"/>
                    <a:pt x="771567" y="1064997"/>
                    <a:pt x="852239" y="1072757"/>
                  </a:cubicBezTo>
                  <a:cubicBezTo>
                    <a:pt x="876783" y="1075103"/>
                    <a:pt x="902050" y="1071494"/>
                    <a:pt x="925872" y="1065358"/>
                  </a:cubicBezTo>
                  <a:cubicBezTo>
                    <a:pt x="952582" y="1058500"/>
                    <a:pt x="976585" y="1044242"/>
                    <a:pt x="998061" y="1026375"/>
                  </a:cubicBezTo>
                  <a:cubicBezTo>
                    <a:pt x="1013943" y="1013020"/>
                    <a:pt x="1031810" y="1003455"/>
                    <a:pt x="1052565" y="1000026"/>
                  </a:cubicBezTo>
                  <a:cubicBezTo>
                    <a:pt x="1067544" y="997499"/>
                    <a:pt x="1080538" y="988837"/>
                    <a:pt x="1094615" y="983242"/>
                  </a:cubicBezTo>
                  <a:cubicBezTo>
                    <a:pt x="1101473" y="980354"/>
                    <a:pt x="1107068" y="975662"/>
                    <a:pt x="1107790" y="967721"/>
                  </a:cubicBezTo>
                  <a:cubicBezTo>
                    <a:pt x="1109053" y="954547"/>
                    <a:pt x="1112843" y="941372"/>
                    <a:pt x="1110497" y="928198"/>
                  </a:cubicBezTo>
                  <a:cubicBezTo>
                    <a:pt x="1092630" y="824967"/>
                    <a:pt x="1045707" y="739783"/>
                    <a:pt x="963411" y="675174"/>
                  </a:cubicBezTo>
                  <a:close/>
                  <a:moveTo>
                    <a:pt x="540020" y="31785"/>
                  </a:moveTo>
                  <a:cubicBezTo>
                    <a:pt x="561857" y="12654"/>
                    <a:pt x="584055" y="13377"/>
                    <a:pt x="607336" y="23844"/>
                  </a:cubicBezTo>
                  <a:cubicBezTo>
                    <a:pt x="607336" y="23844"/>
                    <a:pt x="607336" y="23844"/>
                    <a:pt x="607336" y="23844"/>
                  </a:cubicBezTo>
                  <a:cubicBezTo>
                    <a:pt x="608419" y="24385"/>
                    <a:pt x="609321" y="24746"/>
                    <a:pt x="610404" y="25288"/>
                  </a:cubicBezTo>
                  <a:cubicBezTo>
                    <a:pt x="610585" y="25288"/>
                    <a:pt x="610765" y="25468"/>
                    <a:pt x="610945" y="25468"/>
                  </a:cubicBezTo>
                  <a:cubicBezTo>
                    <a:pt x="612028" y="26010"/>
                    <a:pt x="613111" y="26551"/>
                    <a:pt x="614014" y="27092"/>
                  </a:cubicBezTo>
                  <a:cubicBezTo>
                    <a:pt x="648304" y="45140"/>
                    <a:pt x="673570" y="73294"/>
                    <a:pt x="691256" y="106321"/>
                  </a:cubicBezTo>
                  <a:cubicBezTo>
                    <a:pt x="714177" y="149273"/>
                    <a:pt x="735111" y="193670"/>
                    <a:pt x="742872" y="242939"/>
                  </a:cubicBezTo>
                  <a:cubicBezTo>
                    <a:pt x="744496" y="252684"/>
                    <a:pt x="746120" y="262069"/>
                    <a:pt x="746662" y="271995"/>
                  </a:cubicBezTo>
                  <a:cubicBezTo>
                    <a:pt x="745579" y="280839"/>
                    <a:pt x="745218" y="289682"/>
                    <a:pt x="743413" y="298344"/>
                  </a:cubicBezTo>
                  <a:cubicBezTo>
                    <a:pt x="735472" y="337507"/>
                    <a:pt x="728253" y="343643"/>
                    <a:pt x="688549" y="345448"/>
                  </a:cubicBezTo>
                  <a:cubicBezTo>
                    <a:pt x="687286" y="345448"/>
                    <a:pt x="686023" y="345628"/>
                    <a:pt x="684940" y="345628"/>
                  </a:cubicBezTo>
                  <a:cubicBezTo>
                    <a:pt x="684940" y="345628"/>
                    <a:pt x="684940" y="345628"/>
                    <a:pt x="684940" y="345628"/>
                  </a:cubicBezTo>
                  <a:cubicBezTo>
                    <a:pt x="668336" y="345989"/>
                    <a:pt x="664727" y="342560"/>
                    <a:pt x="663644" y="323791"/>
                  </a:cubicBezTo>
                  <a:cubicBezTo>
                    <a:pt x="661659" y="290765"/>
                    <a:pt x="654440" y="258821"/>
                    <a:pt x="647582" y="226516"/>
                  </a:cubicBezTo>
                  <a:cubicBezTo>
                    <a:pt x="636753" y="174720"/>
                    <a:pt x="610765" y="130865"/>
                    <a:pt x="579363" y="89536"/>
                  </a:cubicBezTo>
                  <a:cubicBezTo>
                    <a:pt x="568895" y="75640"/>
                    <a:pt x="554096" y="67157"/>
                    <a:pt x="540922" y="56871"/>
                  </a:cubicBezTo>
                  <a:cubicBezTo>
                    <a:pt x="525220" y="44418"/>
                    <a:pt x="525943" y="44057"/>
                    <a:pt x="540020" y="31785"/>
                  </a:cubicBezTo>
                  <a:close/>
                  <a:moveTo>
                    <a:pt x="78368" y="449581"/>
                  </a:moveTo>
                  <a:cubicBezTo>
                    <a:pt x="76382" y="425939"/>
                    <a:pt x="78909" y="389123"/>
                    <a:pt x="139548" y="363496"/>
                  </a:cubicBezTo>
                  <a:cubicBezTo>
                    <a:pt x="179433" y="349058"/>
                    <a:pt x="225815" y="365481"/>
                    <a:pt x="243862" y="403380"/>
                  </a:cubicBezTo>
                  <a:cubicBezTo>
                    <a:pt x="266421" y="451025"/>
                    <a:pt x="246930" y="495061"/>
                    <a:pt x="213542" y="520688"/>
                  </a:cubicBezTo>
                  <a:cubicBezTo>
                    <a:pt x="181779" y="545233"/>
                    <a:pt x="81436" y="543247"/>
                    <a:pt x="78368" y="449581"/>
                  </a:cubicBezTo>
                  <a:close/>
                  <a:moveTo>
                    <a:pt x="51116" y="1024751"/>
                  </a:moveTo>
                  <a:cubicBezTo>
                    <a:pt x="47507" y="1034136"/>
                    <a:pt x="41010" y="1043340"/>
                    <a:pt x="31264" y="1043520"/>
                  </a:cubicBezTo>
                  <a:cubicBezTo>
                    <a:pt x="20977" y="1043701"/>
                    <a:pt x="17007" y="1032511"/>
                    <a:pt x="15382" y="1023849"/>
                  </a:cubicBezTo>
                  <a:cubicBezTo>
                    <a:pt x="12495" y="1007787"/>
                    <a:pt x="22782" y="993529"/>
                    <a:pt x="46063" y="975662"/>
                  </a:cubicBezTo>
                  <a:cubicBezTo>
                    <a:pt x="52379" y="991363"/>
                    <a:pt x="50936" y="1005621"/>
                    <a:pt x="51297" y="1019517"/>
                  </a:cubicBezTo>
                  <a:cubicBezTo>
                    <a:pt x="51297" y="1021322"/>
                    <a:pt x="51658" y="1023307"/>
                    <a:pt x="51116" y="1024751"/>
                  </a:cubicBezTo>
                  <a:close/>
                  <a:moveTo>
                    <a:pt x="273099" y="576093"/>
                  </a:moveTo>
                  <a:cubicBezTo>
                    <a:pt x="252525" y="602984"/>
                    <a:pt x="245847" y="630055"/>
                    <a:pt x="245125" y="661999"/>
                  </a:cubicBezTo>
                  <a:cubicBezTo>
                    <a:pt x="243862" y="712712"/>
                    <a:pt x="243681" y="763425"/>
                    <a:pt x="244404" y="813958"/>
                  </a:cubicBezTo>
                  <a:cubicBezTo>
                    <a:pt x="244584" y="820996"/>
                    <a:pt x="244764" y="828215"/>
                    <a:pt x="244584" y="835254"/>
                  </a:cubicBezTo>
                  <a:cubicBezTo>
                    <a:pt x="243321" y="909429"/>
                    <a:pt x="229063" y="918452"/>
                    <a:pt x="140270" y="967180"/>
                  </a:cubicBezTo>
                  <a:cubicBezTo>
                    <a:pt x="140270" y="952742"/>
                    <a:pt x="140090" y="938485"/>
                    <a:pt x="140270" y="926212"/>
                  </a:cubicBezTo>
                  <a:cubicBezTo>
                    <a:pt x="140451" y="914121"/>
                    <a:pt x="144060" y="903292"/>
                    <a:pt x="153806" y="895532"/>
                  </a:cubicBezTo>
                  <a:cubicBezTo>
                    <a:pt x="169507" y="882899"/>
                    <a:pt x="172214" y="866115"/>
                    <a:pt x="170409" y="847526"/>
                  </a:cubicBezTo>
                  <a:cubicBezTo>
                    <a:pt x="169146" y="834171"/>
                    <a:pt x="168244" y="820996"/>
                    <a:pt x="166980" y="807641"/>
                  </a:cubicBezTo>
                  <a:cubicBezTo>
                    <a:pt x="166439" y="800964"/>
                    <a:pt x="163190" y="795549"/>
                    <a:pt x="157235" y="792662"/>
                  </a:cubicBezTo>
                  <a:cubicBezTo>
                    <a:pt x="149655" y="789233"/>
                    <a:pt x="144602" y="792662"/>
                    <a:pt x="139909" y="796452"/>
                  </a:cubicBezTo>
                  <a:cubicBezTo>
                    <a:pt x="128178" y="805656"/>
                    <a:pt x="127096" y="821899"/>
                    <a:pt x="127276" y="835615"/>
                  </a:cubicBezTo>
                  <a:cubicBezTo>
                    <a:pt x="127637" y="888854"/>
                    <a:pt x="125832" y="942275"/>
                    <a:pt x="122764" y="995334"/>
                  </a:cubicBezTo>
                  <a:cubicBezTo>
                    <a:pt x="122223" y="1005982"/>
                    <a:pt x="122584" y="1040813"/>
                    <a:pt x="116989" y="1046949"/>
                  </a:cubicBezTo>
                  <a:cubicBezTo>
                    <a:pt x="103273" y="1061748"/>
                    <a:pt x="77826" y="1060304"/>
                    <a:pt x="71690" y="1041174"/>
                  </a:cubicBezTo>
                  <a:cubicBezTo>
                    <a:pt x="68261" y="1030346"/>
                    <a:pt x="66817" y="1018615"/>
                    <a:pt x="65915" y="1007245"/>
                  </a:cubicBezTo>
                  <a:cubicBezTo>
                    <a:pt x="63028" y="968263"/>
                    <a:pt x="60681" y="929281"/>
                    <a:pt x="57974" y="890298"/>
                  </a:cubicBezTo>
                  <a:cubicBezTo>
                    <a:pt x="57072" y="876582"/>
                    <a:pt x="57072" y="864671"/>
                    <a:pt x="72231" y="856550"/>
                  </a:cubicBezTo>
                  <a:cubicBezTo>
                    <a:pt x="85226" y="849511"/>
                    <a:pt x="86128" y="834712"/>
                    <a:pt x="86489" y="821177"/>
                  </a:cubicBezTo>
                  <a:cubicBezTo>
                    <a:pt x="87572" y="782014"/>
                    <a:pt x="90099" y="743031"/>
                    <a:pt x="102371" y="705313"/>
                  </a:cubicBezTo>
                  <a:cubicBezTo>
                    <a:pt x="106702" y="691777"/>
                    <a:pt x="111936" y="678602"/>
                    <a:pt x="116087" y="664887"/>
                  </a:cubicBezTo>
                  <a:cubicBezTo>
                    <a:pt x="117711" y="659292"/>
                    <a:pt x="120238" y="651892"/>
                    <a:pt x="111575" y="649366"/>
                  </a:cubicBezTo>
                  <a:cubicBezTo>
                    <a:pt x="105078" y="647561"/>
                    <a:pt x="102010" y="652434"/>
                    <a:pt x="100205" y="657668"/>
                  </a:cubicBezTo>
                  <a:cubicBezTo>
                    <a:pt x="87031" y="697191"/>
                    <a:pt x="72593" y="736535"/>
                    <a:pt x="72231" y="778946"/>
                  </a:cubicBezTo>
                  <a:cubicBezTo>
                    <a:pt x="72051" y="793925"/>
                    <a:pt x="70427" y="809085"/>
                    <a:pt x="70427" y="824064"/>
                  </a:cubicBezTo>
                  <a:cubicBezTo>
                    <a:pt x="70427" y="837058"/>
                    <a:pt x="65013" y="847526"/>
                    <a:pt x="51838" y="848428"/>
                  </a:cubicBezTo>
                  <a:cubicBezTo>
                    <a:pt x="39205" y="849331"/>
                    <a:pt x="31625" y="840307"/>
                    <a:pt x="28738" y="827854"/>
                  </a:cubicBezTo>
                  <a:cubicBezTo>
                    <a:pt x="21699" y="797354"/>
                    <a:pt x="17368" y="766854"/>
                    <a:pt x="24406" y="735452"/>
                  </a:cubicBezTo>
                  <a:cubicBezTo>
                    <a:pt x="35596" y="685100"/>
                    <a:pt x="44258" y="634206"/>
                    <a:pt x="68803" y="588005"/>
                  </a:cubicBezTo>
                  <a:cubicBezTo>
                    <a:pt x="83241" y="560753"/>
                    <a:pt x="118433" y="542525"/>
                    <a:pt x="148753" y="547217"/>
                  </a:cubicBezTo>
                  <a:cubicBezTo>
                    <a:pt x="200007" y="555159"/>
                    <a:pt x="238629" y="534584"/>
                    <a:pt x="261368" y="488203"/>
                  </a:cubicBezTo>
                  <a:cubicBezTo>
                    <a:pt x="281040" y="447957"/>
                    <a:pt x="292049" y="405185"/>
                    <a:pt x="298907" y="361149"/>
                  </a:cubicBezTo>
                  <a:cubicBezTo>
                    <a:pt x="300350" y="351584"/>
                    <a:pt x="301975" y="341658"/>
                    <a:pt x="304862" y="332454"/>
                  </a:cubicBezTo>
                  <a:cubicBezTo>
                    <a:pt x="309554" y="318016"/>
                    <a:pt x="326158" y="315309"/>
                    <a:pt x="336987" y="325957"/>
                  </a:cubicBezTo>
                  <a:cubicBezTo>
                    <a:pt x="344025" y="332634"/>
                    <a:pt x="343123" y="341297"/>
                    <a:pt x="343123" y="350501"/>
                  </a:cubicBezTo>
                  <a:cubicBezTo>
                    <a:pt x="342762" y="432617"/>
                    <a:pt x="323631" y="510220"/>
                    <a:pt x="273099" y="576093"/>
                  </a:cubicBezTo>
                  <a:close/>
                  <a:moveTo>
                    <a:pt x="144602" y="820455"/>
                  </a:moveTo>
                  <a:cubicBezTo>
                    <a:pt x="156513" y="786345"/>
                    <a:pt x="164995" y="874777"/>
                    <a:pt x="142977" y="882357"/>
                  </a:cubicBezTo>
                  <a:cubicBezTo>
                    <a:pt x="140631" y="855106"/>
                    <a:pt x="139729" y="847526"/>
                    <a:pt x="144602" y="820455"/>
                  </a:cubicBezTo>
                  <a:close/>
                  <a:moveTo>
                    <a:pt x="977668" y="1022946"/>
                  </a:moveTo>
                  <a:cubicBezTo>
                    <a:pt x="939047" y="1050920"/>
                    <a:pt x="894470" y="1059222"/>
                    <a:pt x="848449" y="1055251"/>
                  </a:cubicBezTo>
                  <a:cubicBezTo>
                    <a:pt x="769221" y="1048213"/>
                    <a:pt x="696490" y="1020600"/>
                    <a:pt x="629354" y="977828"/>
                  </a:cubicBezTo>
                  <a:cubicBezTo>
                    <a:pt x="619608" y="971692"/>
                    <a:pt x="609863" y="965195"/>
                    <a:pt x="601200" y="957795"/>
                  </a:cubicBezTo>
                  <a:cubicBezTo>
                    <a:pt x="554458" y="916828"/>
                    <a:pt x="506993" y="876041"/>
                    <a:pt x="469093" y="826411"/>
                  </a:cubicBezTo>
                  <a:cubicBezTo>
                    <a:pt x="467108" y="823704"/>
                    <a:pt x="465123" y="821177"/>
                    <a:pt x="463138" y="818470"/>
                  </a:cubicBezTo>
                  <a:cubicBezTo>
                    <a:pt x="462416" y="817567"/>
                    <a:pt x="461874" y="816665"/>
                    <a:pt x="461152" y="815762"/>
                  </a:cubicBezTo>
                  <a:cubicBezTo>
                    <a:pt x="459889" y="813958"/>
                    <a:pt x="458626" y="812153"/>
                    <a:pt x="457363" y="810348"/>
                  </a:cubicBezTo>
                  <a:cubicBezTo>
                    <a:pt x="456640" y="809266"/>
                    <a:pt x="455919" y="808183"/>
                    <a:pt x="455197" y="807100"/>
                  </a:cubicBezTo>
                  <a:cubicBezTo>
                    <a:pt x="454114" y="805475"/>
                    <a:pt x="452851" y="803851"/>
                    <a:pt x="451768" y="802227"/>
                  </a:cubicBezTo>
                  <a:cubicBezTo>
                    <a:pt x="451046" y="801144"/>
                    <a:pt x="450144" y="799881"/>
                    <a:pt x="449421" y="798798"/>
                  </a:cubicBezTo>
                  <a:cubicBezTo>
                    <a:pt x="448339" y="797174"/>
                    <a:pt x="447256" y="795549"/>
                    <a:pt x="446173" y="793925"/>
                  </a:cubicBezTo>
                  <a:cubicBezTo>
                    <a:pt x="445451" y="792662"/>
                    <a:pt x="444549" y="791579"/>
                    <a:pt x="443827" y="790316"/>
                  </a:cubicBezTo>
                  <a:cubicBezTo>
                    <a:pt x="442744" y="788691"/>
                    <a:pt x="441842" y="787067"/>
                    <a:pt x="440759" y="785443"/>
                  </a:cubicBezTo>
                  <a:cubicBezTo>
                    <a:pt x="440037" y="784180"/>
                    <a:pt x="439315" y="783097"/>
                    <a:pt x="438593" y="781833"/>
                  </a:cubicBezTo>
                  <a:cubicBezTo>
                    <a:pt x="437510" y="780029"/>
                    <a:pt x="436427" y="778404"/>
                    <a:pt x="435345" y="776600"/>
                  </a:cubicBezTo>
                  <a:cubicBezTo>
                    <a:pt x="434623" y="775517"/>
                    <a:pt x="434081" y="774434"/>
                    <a:pt x="433359" y="773351"/>
                  </a:cubicBezTo>
                  <a:cubicBezTo>
                    <a:pt x="431735" y="770644"/>
                    <a:pt x="430111" y="767937"/>
                    <a:pt x="428667" y="765230"/>
                  </a:cubicBezTo>
                  <a:cubicBezTo>
                    <a:pt x="427945" y="763967"/>
                    <a:pt x="427224" y="762523"/>
                    <a:pt x="426321" y="761259"/>
                  </a:cubicBezTo>
                  <a:cubicBezTo>
                    <a:pt x="425419" y="759816"/>
                    <a:pt x="424697" y="758372"/>
                    <a:pt x="423794" y="756748"/>
                  </a:cubicBezTo>
                  <a:cubicBezTo>
                    <a:pt x="422892" y="755304"/>
                    <a:pt x="422170" y="753680"/>
                    <a:pt x="421268" y="752236"/>
                  </a:cubicBezTo>
                  <a:cubicBezTo>
                    <a:pt x="420546" y="750973"/>
                    <a:pt x="419824" y="749529"/>
                    <a:pt x="419102" y="748265"/>
                  </a:cubicBezTo>
                  <a:cubicBezTo>
                    <a:pt x="418200" y="746641"/>
                    <a:pt x="417478" y="745017"/>
                    <a:pt x="416575" y="743573"/>
                  </a:cubicBezTo>
                  <a:cubicBezTo>
                    <a:pt x="415854" y="742310"/>
                    <a:pt x="415312" y="741046"/>
                    <a:pt x="414590" y="739783"/>
                  </a:cubicBezTo>
                  <a:cubicBezTo>
                    <a:pt x="413688" y="738159"/>
                    <a:pt x="412786" y="736535"/>
                    <a:pt x="412063" y="734730"/>
                  </a:cubicBezTo>
                  <a:cubicBezTo>
                    <a:pt x="411522" y="733647"/>
                    <a:pt x="410800" y="732384"/>
                    <a:pt x="410259" y="731120"/>
                  </a:cubicBezTo>
                  <a:cubicBezTo>
                    <a:pt x="409356" y="729316"/>
                    <a:pt x="408454" y="727691"/>
                    <a:pt x="407552" y="725886"/>
                  </a:cubicBezTo>
                  <a:cubicBezTo>
                    <a:pt x="407010" y="724804"/>
                    <a:pt x="406469" y="723901"/>
                    <a:pt x="406108" y="722818"/>
                  </a:cubicBezTo>
                  <a:cubicBezTo>
                    <a:pt x="405205" y="720834"/>
                    <a:pt x="404303" y="719029"/>
                    <a:pt x="403220" y="717043"/>
                  </a:cubicBezTo>
                  <a:cubicBezTo>
                    <a:pt x="403040" y="716683"/>
                    <a:pt x="402860" y="716322"/>
                    <a:pt x="402679" y="715960"/>
                  </a:cubicBezTo>
                  <a:cubicBezTo>
                    <a:pt x="396904" y="704049"/>
                    <a:pt x="391490" y="692138"/>
                    <a:pt x="386436" y="679866"/>
                  </a:cubicBezTo>
                  <a:cubicBezTo>
                    <a:pt x="376691" y="656946"/>
                    <a:pt x="369472" y="633123"/>
                    <a:pt x="360087" y="610022"/>
                  </a:cubicBezTo>
                  <a:cubicBezTo>
                    <a:pt x="346732" y="577537"/>
                    <a:pt x="341679" y="543428"/>
                    <a:pt x="338069" y="508777"/>
                  </a:cubicBezTo>
                  <a:cubicBezTo>
                    <a:pt x="337348" y="501738"/>
                    <a:pt x="337167" y="494880"/>
                    <a:pt x="339152" y="487661"/>
                  </a:cubicBezTo>
                  <a:cubicBezTo>
                    <a:pt x="351244" y="444709"/>
                    <a:pt x="353770" y="400312"/>
                    <a:pt x="357741" y="356096"/>
                  </a:cubicBezTo>
                  <a:cubicBezTo>
                    <a:pt x="359546" y="335522"/>
                    <a:pt x="358102" y="316933"/>
                    <a:pt x="338069" y="304842"/>
                  </a:cubicBezTo>
                  <a:cubicBezTo>
                    <a:pt x="329768" y="299788"/>
                    <a:pt x="330129" y="291306"/>
                    <a:pt x="331753" y="283365"/>
                  </a:cubicBezTo>
                  <a:cubicBezTo>
                    <a:pt x="338430" y="249436"/>
                    <a:pt x="344206" y="215146"/>
                    <a:pt x="353049" y="181758"/>
                  </a:cubicBezTo>
                  <a:cubicBezTo>
                    <a:pt x="359365" y="157575"/>
                    <a:pt x="372540" y="136460"/>
                    <a:pt x="394016" y="121300"/>
                  </a:cubicBezTo>
                  <a:cubicBezTo>
                    <a:pt x="422892" y="100726"/>
                    <a:pt x="451768" y="80152"/>
                    <a:pt x="483531" y="63909"/>
                  </a:cubicBezTo>
                  <a:cubicBezTo>
                    <a:pt x="488404" y="61382"/>
                    <a:pt x="492916" y="59758"/>
                    <a:pt x="497247" y="58856"/>
                  </a:cubicBezTo>
                  <a:cubicBezTo>
                    <a:pt x="497247" y="58856"/>
                    <a:pt x="497247" y="58856"/>
                    <a:pt x="497247" y="58856"/>
                  </a:cubicBezTo>
                  <a:cubicBezTo>
                    <a:pt x="497788" y="58675"/>
                    <a:pt x="498511" y="58675"/>
                    <a:pt x="499052" y="58495"/>
                  </a:cubicBezTo>
                  <a:cubicBezTo>
                    <a:pt x="499232" y="58495"/>
                    <a:pt x="499232" y="58495"/>
                    <a:pt x="499413" y="58495"/>
                  </a:cubicBezTo>
                  <a:cubicBezTo>
                    <a:pt x="501218" y="58314"/>
                    <a:pt x="503022" y="58134"/>
                    <a:pt x="504647" y="58134"/>
                  </a:cubicBezTo>
                  <a:cubicBezTo>
                    <a:pt x="504827" y="58134"/>
                    <a:pt x="505007" y="58134"/>
                    <a:pt x="505368" y="58134"/>
                  </a:cubicBezTo>
                  <a:cubicBezTo>
                    <a:pt x="505910" y="58134"/>
                    <a:pt x="506451" y="58134"/>
                    <a:pt x="506993" y="58314"/>
                  </a:cubicBezTo>
                  <a:cubicBezTo>
                    <a:pt x="507173" y="58314"/>
                    <a:pt x="507354" y="58314"/>
                    <a:pt x="507534" y="58314"/>
                  </a:cubicBezTo>
                  <a:cubicBezTo>
                    <a:pt x="508437" y="58495"/>
                    <a:pt x="509339" y="58495"/>
                    <a:pt x="510241" y="58675"/>
                  </a:cubicBezTo>
                  <a:cubicBezTo>
                    <a:pt x="510602" y="58675"/>
                    <a:pt x="510963" y="58856"/>
                    <a:pt x="511324" y="58856"/>
                  </a:cubicBezTo>
                  <a:cubicBezTo>
                    <a:pt x="511685" y="59036"/>
                    <a:pt x="512226" y="59036"/>
                    <a:pt x="512587" y="59217"/>
                  </a:cubicBezTo>
                  <a:cubicBezTo>
                    <a:pt x="512949" y="59397"/>
                    <a:pt x="513490" y="59397"/>
                    <a:pt x="513851" y="59578"/>
                  </a:cubicBezTo>
                  <a:cubicBezTo>
                    <a:pt x="514392" y="59758"/>
                    <a:pt x="514753" y="59938"/>
                    <a:pt x="515294" y="60119"/>
                  </a:cubicBezTo>
                  <a:cubicBezTo>
                    <a:pt x="515836" y="60300"/>
                    <a:pt x="516558" y="60661"/>
                    <a:pt x="517099" y="60841"/>
                  </a:cubicBezTo>
                  <a:cubicBezTo>
                    <a:pt x="517460" y="61022"/>
                    <a:pt x="517821" y="61202"/>
                    <a:pt x="518182" y="61382"/>
                  </a:cubicBezTo>
                  <a:cubicBezTo>
                    <a:pt x="518724" y="61563"/>
                    <a:pt x="519265" y="61924"/>
                    <a:pt x="519806" y="62105"/>
                  </a:cubicBezTo>
                  <a:cubicBezTo>
                    <a:pt x="520167" y="62285"/>
                    <a:pt x="520348" y="62465"/>
                    <a:pt x="520709" y="62465"/>
                  </a:cubicBezTo>
                  <a:cubicBezTo>
                    <a:pt x="521611" y="62826"/>
                    <a:pt x="522333" y="63368"/>
                    <a:pt x="523235" y="63909"/>
                  </a:cubicBezTo>
                  <a:cubicBezTo>
                    <a:pt x="523416" y="64089"/>
                    <a:pt x="523596" y="64270"/>
                    <a:pt x="523957" y="64270"/>
                  </a:cubicBezTo>
                  <a:cubicBezTo>
                    <a:pt x="524679" y="64631"/>
                    <a:pt x="525401" y="65172"/>
                    <a:pt x="525943" y="65533"/>
                  </a:cubicBezTo>
                  <a:cubicBezTo>
                    <a:pt x="526123" y="65714"/>
                    <a:pt x="526484" y="65894"/>
                    <a:pt x="526664" y="66075"/>
                  </a:cubicBezTo>
                  <a:cubicBezTo>
                    <a:pt x="527567" y="66616"/>
                    <a:pt x="528469" y="67338"/>
                    <a:pt x="529371" y="68060"/>
                  </a:cubicBezTo>
                  <a:cubicBezTo>
                    <a:pt x="585499" y="110471"/>
                    <a:pt x="615999" y="167862"/>
                    <a:pt x="632783" y="234096"/>
                  </a:cubicBezTo>
                  <a:cubicBezTo>
                    <a:pt x="639460" y="260806"/>
                    <a:pt x="646679" y="287516"/>
                    <a:pt x="646860" y="315489"/>
                  </a:cubicBezTo>
                  <a:cubicBezTo>
                    <a:pt x="646860" y="320904"/>
                    <a:pt x="646499" y="326137"/>
                    <a:pt x="646860" y="331551"/>
                  </a:cubicBezTo>
                  <a:cubicBezTo>
                    <a:pt x="647762" y="342741"/>
                    <a:pt x="641807" y="349058"/>
                    <a:pt x="631700" y="349419"/>
                  </a:cubicBezTo>
                  <a:cubicBezTo>
                    <a:pt x="630437" y="349419"/>
                    <a:pt x="629354" y="349599"/>
                    <a:pt x="628090" y="349599"/>
                  </a:cubicBezTo>
                  <a:cubicBezTo>
                    <a:pt x="627549" y="349599"/>
                    <a:pt x="627188" y="349779"/>
                    <a:pt x="626647" y="349779"/>
                  </a:cubicBezTo>
                  <a:cubicBezTo>
                    <a:pt x="625925" y="349779"/>
                    <a:pt x="625383" y="349960"/>
                    <a:pt x="624662" y="349960"/>
                  </a:cubicBezTo>
                  <a:cubicBezTo>
                    <a:pt x="623940" y="350140"/>
                    <a:pt x="623398" y="350140"/>
                    <a:pt x="622857" y="350321"/>
                  </a:cubicBezTo>
                  <a:cubicBezTo>
                    <a:pt x="622315" y="350501"/>
                    <a:pt x="621774" y="350501"/>
                    <a:pt x="621413" y="350682"/>
                  </a:cubicBezTo>
                  <a:cubicBezTo>
                    <a:pt x="620691" y="350862"/>
                    <a:pt x="619969" y="351043"/>
                    <a:pt x="619247" y="351223"/>
                  </a:cubicBezTo>
                  <a:cubicBezTo>
                    <a:pt x="618887" y="351404"/>
                    <a:pt x="618526" y="351404"/>
                    <a:pt x="618164" y="351404"/>
                  </a:cubicBezTo>
                  <a:cubicBezTo>
                    <a:pt x="617443" y="351584"/>
                    <a:pt x="616540" y="351765"/>
                    <a:pt x="615819" y="352126"/>
                  </a:cubicBezTo>
                  <a:cubicBezTo>
                    <a:pt x="615638" y="352126"/>
                    <a:pt x="615277" y="352306"/>
                    <a:pt x="615096" y="352306"/>
                  </a:cubicBezTo>
                  <a:cubicBezTo>
                    <a:pt x="614194" y="352667"/>
                    <a:pt x="613292" y="352847"/>
                    <a:pt x="612389" y="353208"/>
                  </a:cubicBezTo>
                  <a:cubicBezTo>
                    <a:pt x="612209" y="353208"/>
                    <a:pt x="612028" y="353389"/>
                    <a:pt x="611848" y="353389"/>
                  </a:cubicBezTo>
                  <a:cubicBezTo>
                    <a:pt x="610945" y="353750"/>
                    <a:pt x="609863" y="354111"/>
                    <a:pt x="608960" y="354472"/>
                  </a:cubicBezTo>
                  <a:cubicBezTo>
                    <a:pt x="608960" y="354472"/>
                    <a:pt x="608780" y="354472"/>
                    <a:pt x="608780" y="354652"/>
                  </a:cubicBezTo>
                  <a:cubicBezTo>
                    <a:pt x="607697" y="355013"/>
                    <a:pt x="606795" y="355374"/>
                    <a:pt x="605712" y="355915"/>
                  </a:cubicBezTo>
                  <a:cubicBezTo>
                    <a:pt x="596869" y="359525"/>
                    <a:pt x="588567" y="364217"/>
                    <a:pt x="579724" y="368007"/>
                  </a:cubicBezTo>
                  <a:cubicBezTo>
                    <a:pt x="557706" y="377392"/>
                    <a:pt x="550307" y="394717"/>
                    <a:pt x="550126" y="416735"/>
                  </a:cubicBezTo>
                  <a:cubicBezTo>
                    <a:pt x="549946" y="452649"/>
                    <a:pt x="557345" y="487481"/>
                    <a:pt x="566188" y="521771"/>
                  </a:cubicBezTo>
                  <a:cubicBezTo>
                    <a:pt x="581529" y="580786"/>
                    <a:pt x="606975" y="635469"/>
                    <a:pt x="644514" y="683836"/>
                  </a:cubicBezTo>
                  <a:cubicBezTo>
                    <a:pt x="682955" y="732925"/>
                    <a:pt x="731683" y="769742"/>
                    <a:pt x="788171" y="795910"/>
                  </a:cubicBezTo>
                  <a:cubicBezTo>
                    <a:pt x="811633" y="806919"/>
                    <a:pt x="833289" y="797715"/>
                    <a:pt x="846103" y="774434"/>
                  </a:cubicBezTo>
                  <a:cubicBezTo>
                    <a:pt x="847907" y="771005"/>
                    <a:pt x="849712" y="767576"/>
                    <a:pt x="851337" y="764147"/>
                  </a:cubicBezTo>
                  <a:cubicBezTo>
                    <a:pt x="852419" y="761981"/>
                    <a:pt x="853502" y="759816"/>
                    <a:pt x="854405" y="757831"/>
                  </a:cubicBezTo>
                  <a:cubicBezTo>
                    <a:pt x="863248" y="739963"/>
                    <a:pt x="863248" y="739783"/>
                    <a:pt x="879490" y="748987"/>
                  </a:cubicBezTo>
                  <a:cubicBezTo>
                    <a:pt x="891943" y="756026"/>
                    <a:pt x="903133" y="764688"/>
                    <a:pt x="912517" y="775697"/>
                  </a:cubicBezTo>
                  <a:cubicBezTo>
                    <a:pt x="954387" y="824064"/>
                    <a:pt x="984887" y="878928"/>
                    <a:pt x="1004017" y="939928"/>
                  </a:cubicBezTo>
                  <a:cubicBezTo>
                    <a:pt x="1019357" y="986852"/>
                    <a:pt x="1016650" y="994612"/>
                    <a:pt x="977668" y="1022946"/>
                  </a:cubicBezTo>
                  <a:close/>
                  <a:moveTo>
                    <a:pt x="1071875" y="976384"/>
                  </a:moveTo>
                  <a:cubicBezTo>
                    <a:pt x="1065378" y="979091"/>
                    <a:pt x="1058340" y="980896"/>
                    <a:pt x="1051482" y="982340"/>
                  </a:cubicBezTo>
                  <a:cubicBezTo>
                    <a:pt x="1050760" y="982520"/>
                    <a:pt x="1050219" y="982520"/>
                    <a:pt x="1049677" y="982701"/>
                  </a:cubicBezTo>
                  <a:cubicBezTo>
                    <a:pt x="1049677" y="982701"/>
                    <a:pt x="1049496" y="982701"/>
                    <a:pt x="1049496" y="982701"/>
                  </a:cubicBezTo>
                  <a:cubicBezTo>
                    <a:pt x="1048955" y="982881"/>
                    <a:pt x="1048414" y="982881"/>
                    <a:pt x="1047872" y="983061"/>
                  </a:cubicBezTo>
                  <a:cubicBezTo>
                    <a:pt x="1047872" y="983061"/>
                    <a:pt x="1047872" y="983061"/>
                    <a:pt x="1047692" y="983061"/>
                  </a:cubicBezTo>
                  <a:cubicBezTo>
                    <a:pt x="1047151" y="983242"/>
                    <a:pt x="1046609" y="983242"/>
                    <a:pt x="1046068" y="983423"/>
                  </a:cubicBezTo>
                  <a:cubicBezTo>
                    <a:pt x="1046068" y="983423"/>
                    <a:pt x="1046068" y="983423"/>
                    <a:pt x="1046068" y="983423"/>
                  </a:cubicBezTo>
                  <a:cubicBezTo>
                    <a:pt x="1045526" y="983603"/>
                    <a:pt x="1044985" y="983603"/>
                    <a:pt x="1044624" y="983603"/>
                  </a:cubicBezTo>
                  <a:cubicBezTo>
                    <a:pt x="1044624" y="983603"/>
                    <a:pt x="1044624" y="983603"/>
                    <a:pt x="1044624" y="983603"/>
                  </a:cubicBezTo>
                  <a:cubicBezTo>
                    <a:pt x="1032893" y="985408"/>
                    <a:pt x="1031810" y="983242"/>
                    <a:pt x="1027659" y="968263"/>
                  </a:cubicBezTo>
                  <a:cubicBezTo>
                    <a:pt x="1019177" y="937402"/>
                    <a:pt x="1008529" y="907443"/>
                    <a:pt x="996618" y="877665"/>
                  </a:cubicBezTo>
                  <a:cubicBezTo>
                    <a:pt x="979834" y="835795"/>
                    <a:pt x="953304" y="800242"/>
                    <a:pt x="926774" y="764869"/>
                  </a:cubicBezTo>
                  <a:cubicBezTo>
                    <a:pt x="913780" y="747363"/>
                    <a:pt x="894831" y="736715"/>
                    <a:pt x="876242" y="726428"/>
                  </a:cubicBezTo>
                  <a:cubicBezTo>
                    <a:pt x="865594" y="720653"/>
                    <a:pt x="865594" y="714517"/>
                    <a:pt x="870467" y="704952"/>
                  </a:cubicBezTo>
                  <a:cubicBezTo>
                    <a:pt x="878949" y="688348"/>
                    <a:pt x="891402" y="678061"/>
                    <a:pt x="905659" y="674813"/>
                  </a:cubicBezTo>
                  <a:cubicBezTo>
                    <a:pt x="905659" y="674813"/>
                    <a:pt x="905659" y="674813"/>
                    <a:pt x="905659" y="674813"/>
                  </a:cubicBezTo>
                  <a:cubicBezTo>
                    <a:pt x="907825" y="674271"/>
                    <a:pt x="909991" y="674091"/>
                    <a:pt x="912156" y="673910"/>
                  </a:cubicBezTo>
                  <a:cubicBezTo>
                    <a:pt x="912336" y="673910"/>
                    <a:pt x="912517" y="673910"/>
                    <a:pt x="912698" y="673910"/>
                  </a:cubicBezTo>
                  <a:cubicBezTo>
                    <a:pt x="913239" y="673910"/>
                    <a:pt x="913780" y="673910"/>
                    <a:pt x="914322" y="673910"/>
                  </a:cubicBezTo>
                  <a:cubicBezTo>
                    <a:pt x="914683" y="673910"/>
                    <a:pt x="914863" y="673910"/>
                    <a:pt x="915224" y="673910"/>
                  </a:cubicBezTo>
                  <a:cubicBezTo>
                    <a:pt x="915766" y="673910"/>
                    <a:pt x="916307" y="673910"/>
                    <a:pt x="916848" y="673910"/>
                  </a:cubicBezTo>
                  <a:cubicBezTo>
                    <a:pt x="917210" y="673910"/>
                    <a:pt x="917570" y="673910"/>
                    <a:pt x="917931" y="673910"/>
                  </a:cubicBezTo>
                  <a:cubicBezTo>
                    <a:pt x="918473" y="673910"/>
                    <a:pt x="918834" y="673910"/>
                    <a:pt x="919375" y="674091"/>
                  </a:cubicBezTo>
                  <a:cubicBezTo>
                    <a:pt x="919736" y="674091"/>
                    <a:pt x="920097" y="674091"/>
                    <a:pt x="920458" y="674271"/>
                  </a:cubicBezTo>
                  <a:cubicBezTo>
                    <a:pt x="920999" y="674271"/>
                    <a:pt x="921360" y="674451"/>
                    <a:pt x="921902" y="674451"/>
                  </a:cubicBezTo>
                  <a:cubicBezTo>
                    <a:pt x="922263" y="674451"/>
                    <a:pt x="922624" y="674632"/>
                    <a:pt x="922985" y="674632"/>
                  </a:cubicBezTo>
                  <a:cubicBezTo>
                    <a:pt x="923526" y="674632"/>
                    <a:pt x="923887" y="674813"/>
                    <a:pt x="924429" y="674813"/>
                  </a:cubicBezTo>
                  <a:cubicBezTo>
                    <a:pt x="924789" y="674813"/>
                    <a:pt x="925331" y="674993"/>
                    <a:pt x="925692" y="674993"/>
                  </a:cubicBezTo>
                  <a:cubicBezTo>
                    <a:pt x="926053" y="675174"/>
                    <a:pt x="926594" y="675174"/>
                    <a:pt x="926955" y="675354"/>
                  </a:cubicBezTo>
                  <a:cubicBezTo>
                    <a:pt x="927316" y="675534"/>
                    <a:pt x="927857" y="675534"/>
                    <a:pt x="928218" y="675715"/>
                  </a:cubicBezTo>
                  <a:cubicBezTo>
                    <a:pt x="928579" y="675895"/>
                    <a:pt x="929121" y="675895"/>
                    <a:pt x="929481" y="676076"/>
                  </a:cubicBezTo>
                  <a:cubicBezTo>
                    <a:pt x="929843" y="676256"/>
                    <a:pt x="930384" y="676437"/>
                    <a:pt x="930745" y="676437"/>
                  </a:cubicBezTo>
                  <a:cubicBezTo>
                    <a:pt x="931106" y="676617"/>
                    <a:pt x="931648" y="676798"/>
                    <a:pt x="932008" y="676978"/>
                  </a:cubicBezTo>
                  <a:cubicBezTo>
                    <a:pt x="932550" y="677159"/>
                    <a:pt x="932911" y="677339"/>
                    <a:pt x="933452" y="677520"/>
                  </a:cubicBezTo>
                  <a:cubicBezTo>
                    <a:pt x="933813" y="677700"/>
                    <a:pt x="934355" y="677881"/>
                    <a:pt x="934715" y="678061"/>
                  </a:cubicBezTo>
                  <a:cubicBezTo>
                    <a:pt x="935257" y="678242"/>
                    <a:pt x="935618" y="678422"/>
                    <a:pt x="936159" y="678783"/>
                  </a:cubicBezTo>
                  <a:cubicBezTo>
                    <a:pt x="936520" y="678963"/>
                    <a:pt x="936881" y="679144"/>
                    <a:pt x="937423" y="679325"/>
                  </a:cubicBezTo>
                  <a:cubicBezTo>
                    <a:pt x="937964" y="679505"/>
                    <a:pt x="938505" y="679866"/>
                    <a:pt x="938866" y="680046"/>
                  </a:cubicBezTo>
                  <a:cubicBezTo>
                    <a:pt x="939227" y="680227"/>
                    <a:pt x="939588" y="680407"/>
                    <a:pt x="939949" y="680588"/>
                  </a:cubicBezTo>
                  <a:cubicBezTo>
                    <a:pt x="940491" y="680949"/>
                    <a:pt x="941032" y="681310"/>
                    <a:pt x="941754" y="681490"/>
                  </a:cubicBezTo>
                  <a:cubicBezTo>
                    <a:pt x="942115" y="681670"/>
                    <a:pt x="942295" y="681851"/>
                    <a:pt x="942656" y="682032"/>
                  </a:cubicBezTo>
                  <a:cubicBezTo>
                    <a:pt x="943559" y="682573"/>
                    <a:pt x="944461" y="683114"/>
                    <a:pt x="945183" y="683656"/>
                  </a:cubicBezTo>
                  <a:cubicBezTo>
                    <a:pt x="982721" y="708561"/>
                    <a:pt x="1012499" y="741949"/>
                    <a:pt x="1037225" y="778946"/>
                  </a:cubicBezTo>
                  <a:cubicBezTo>
                    <a:pt x="1064296" y="819733"/>
                    <a:pt x="1084689" y="864310"/>
                    <a:pt x="1092269" y="913579"/>
                  </a:cubicBezTo>
                  <a:cubicBezTo>
                    <a:pt x="1093713" y="922242"/>
                    <a:pt x="1094796" y="931085"/>
                    <a:pt x="1095156" y="933792"/>
                  </a:cubicBezTo>
                  <a:cubicBezTo>
                    <a:pt x="1095517" y="961405"/>
                    <a:pt x="1091367" y="968263"/>
                    <a:pt x="1071875" y="976384"/>
                  </a:cubicBezTo>
                  <a:close/>
                </a:path>
              </a:pathLst>
            </a:custGeom>
            <a:solidFill>
              <a:srgbClr val="000000"/>
            </a:solidFill>
            <a:ln w="1804" cap="flat">
              <a:noFill/>
              <a:prstDash val="solid"/>
              <a:miter/>
            </a:ln>
          </p:spPr>
          <p:txBody>
            <a:bodyPr rtlCol="0" anchor="ctr"/>
            <a:lstStyle/>
            <a:p>
              <a:endParaRPr lang="en-US"/>
            </a:p>
          </p:txBody>
        </p:sp>
        <p:sp>
          <p:nvSpPr>
            <p:cNvPr id="7232" name="Freeform 76">
              <a:extLst>
                <a:ext uri="{FF2B5EF4-FFF2-40B4-BE49-F238E27FC236}">
                  <a16:creationId xmlns:a16="http://schemas.microsoft.com/office/drawing/2014/main" id="{A793C16A-C2AD-8078-FB16-00B4300B1638}"/>
                </a:ext>
              </a:extLst>
            </p:cNvPr>
            <p:cNvSpPr/>
            <p:nvPr/>
          </p:nvSpPr>
          <p:spPr>
            <a:xfrm>
              <a:off x="7263992" y="5609834"/>
              <a:ext cx="345174" cy="737874"/>
            </a:xfrm>
            <a:custGeom>
              <a:avLst/>
              <a:gdLst>
                <a:gd name="connsiteX0" fmla="*/ 283196 w 345174"/>
                <a:gd name="connsiteY0" fmla="*/ 254658 h 737874"/>
                <a:gd name="connsiteX1" fmla="*/ 232483 w 345174"/>
                <a:gd name="connsiteY1" fmla="*/ 185537 h 737874"/>
                <a:gd name="connsiteX2" fmla="*/ 225625 w 345174"/>
                <a:gd name="connsiteY2" fmla="*/ 160993 h 737874"/>
                <a:gd name="connsiteX3" fmla="*/ 175273 w 345174"/>
                <a:gd name="connsiteY3" fmla="*/ 12824 h 737874"/>
                <a:gd name="connsiteX4" fmla="*/ 73305 w 345174"/>
                <a:gd name="connsiteY4" fmla="*/ 9936 h 737874"/>
                <a:gd name="connsiteX5" fmla="*/ 4905 w 345174"/>
                <a:gd name="connsiteY5" fmla="*/ 98188 h 737874"/>
                <a:gd name="connsiteX6" fmla="*/ 1296 w 345174"/>
                <a:gd name="connsiteY6" fmla="*/ 127064 h 737874"/>
                <a:gd name="connsiteX7" fmla="*/ 8695 w 345174"/>
                <a:gd name="connsiteY7" fmla="*/ 176152 h 737874"/>
                <a:gd name="connsiteX8" fmla="*/ 59950 w 345174"/>
                <a:gd name="connsiteY8" fmla="*/ 269277 h 737874"/>
                <a:gd name="connsiteX9" fmla="*/ 69515 w 345174"/>
                <a:gd name="connsiteY9" fmla="*/ 354821 h 737874"/>
                <a:gd name="connsiteX10" fmla="*/ 53092 w 345174"/>
                <a:gd name="connsiteY10" fmla="*/ 421957 h 737874"/>
                <a:gd name="connsiteX11" fmla="*/ 79441 w 345174"/>
                <a:gd name="connsiteY11" fmla="*/ 470685 h 737874"/>
                <a:gd name="connsiteX12" fmla="*/ 103444 w 345174"/>
                <a:gd name="connsiteY12" fmla="*/ 509848 h 737874"/>
                <a:gd name="connsiteX13" fmla="*/ 98571 w 345174"/>
                <a:gd name="connsiteY13" fmla="*/ 674981 h 737874"/>
                <a:gd name="connsiteX14" fmla="*/ 104527 w 345174"/>
                <a:gd name="connsiteY14" fmla="*/ 715047 h 737874"/>
                <a:gd name="connsiteX15" fmla="*/ 171483 w 345174"/>
                <a:gd name="connsiteY15" fmla="*/ 722988 h 737874"/>
                <a:gd name="connsiteX16" fmla="*/ 187184 w 345174"/>
                <a:gd name="connsiteY16" fmla="*/ 682381 h 737874"/>
                <a:gd name="connsiteX17" fmla="*/ 200719 w 345174"/>
                <a:gd name="connsiteY17" fmla="*/ 491079 h 737874"/>
                <a:gd name="connsiteX18" fmla="*/ 208660 w 345174"/>
                <a:gd name="connsiteY18" fmla="*/ 481694 h 737874"/>
                <a:gd name="connsiteX19" fmla="*/ 219669 w 345174"/>
                <a:gd name="connsiteY19" fmla="*/ 487830 h 737874"/>
                <a:gd name="connsiteX20" fmla="*/ 226708 w 345174"/>
                <a:gd name="connsiteY20" fmla="*/ 504975 h 737874"/>
                <a:gd name="connsiteX21" fmla="*/ 242228 w 345174"/>
                <a:gd name="connsiteY21" fmla="*/ 588715 h 737874"/>
                <a:gd name="connsiteX22" fmla="*/ 250891 w 345174"/>
                <a:gd name="connsiteY22" fmla="*/ 702955 h 737874"/>
                <a:gd name="connsiteX23" fmla="*/ 302326 w 345174"/>
                <a:gd name="connsiteY23" fmla="*/ 736884 h 737874"/>
                <a:gd name="connsiteX24" fmla="*/ 337157 w 345174"/>
                <a:gd name="connsiteY24" fmla="*/ 710535 h 737874"/>
                <a:gd name="connsiteX25" fmla="*/ 321817 w 345174"/>
                <a:gd name="connsiteY25" fmla="*/ 404091 h 737874"/>
                <a:gd name="connsiteX26" fmla="*/ 283196 w 345174"/>
                <a:gd name="connsiteY26" fmla="*/ 254658 h 737874"/>
                <a:gd name="connsiteX27" fmla="*/ 24396 w 345174"/>
                <a:gd name="connsiteY27" fmla="*/ 85013 h 737874"/>
                <a:gd name="connsiteX28" fmla="*/ 122033 w 345174"/>
                <a:gd name="connsiteY28" fmla="*/ 16252 h 737874"/>
                <a:gd name="connsiteX29" fmla="*/ 213714 w 345174"/>
                <a:gd name="connsiteY29" fmla="*/ 141141 h 737874"/>
                <a:gd name="connsiteX30" fmla="*/ 141163 w 345174"/>
                <a:gd name="connsiteY30" fmla="*/ 197990 h 737874"/>
                <a:gd name="connsiteX31" fmla="*/ 107956 w 345174"/>
                <a:gd name="connsiteY31" fmla="*/ 182288 h 737874"/>
                <a:gd name="connsiteX32" fmla="*/ 77275 w 345174"/>
                <a:gd name="connsiteY32" fmla="*/ 126522 h 737874"/>
                <a:gd name="connsiteX33" fmla="*/ 35947 w 345174"/>
                <a:gd name="connsiteY33" fmla="*/ 102158 h 737874"/>
                <a:gd name="connsiteX34" fmla="*/ 24396 w 345174"/>
                <a:gd name="connsiteY34" fmla="*/ 85013 h 737874"/>
                <a:gd name="connsiteX35" fmla="*/ 96406 w 345174"/>
                <a:gd name="connsiteY35" fmla="*/ 459315 h 737874"/>
                <a:gd name="connsiteX36" fmla="*/ 81787 w 345174"/>
                <a:gd name="connsiteY36" fmla="*/ 455887 h 737874"/>
                <a:gd name="connsiteX37" fmla="*/ 66086 w 345174"/>
                <a:gd name="connsiteY37" fmla="*/ 420153 h 737874"/>
                <a:gd name="connsiteX38" fmla="*/ 88104 w 345174"/>
                <a:gd name="connsiteY38" fmla="*/ 357348 h 737874"/>
                <a:gd name="connsiteX39" fmla="*/ 99835 w 345174"/>
                <a:gd name="connsiteY39" fmla="*/ 447404 h 737874"/>
                <a:gd name="connsiteX40" fmla="*/ 96406 w 345174"/>
                <a:gd name="connsiteY40" fmla="*/ 459315 h 737874"/>
                <a:gd name="connsiteX41" fmla="*/ 327953 w 345174"/>
                <a:gd name="connsiteY41" fmla="*/ 685630 h 737874"/>
                <a:gd name="connsiteX42" fmla="*/ 281752 w 345174"/>
                <a:gd name="connsiteY42" fmla="*/ 720822 h 737874"/>
                <a:gd name="connsiteX43" fmla="*/ 267314 w 345174"/>
                <a:gd name="connsiteY43" fmla="*/ 697902 h 737874"/>
                <a:gd name="connsiteX44" fmla="*/ 260817 w 345174"/>
                <a:gd name="connsiteY44" fmla="*/ 618132 h 737874"/>
                <a:gd name="connsiteX45" fmla="*/ 240423 w 345174"/>
                <a:gd name="connsiteY45" fmla="*/ 497576 h 737874"/>
                <a:gd name="connsiteX46" fmla="*/ 214435 w 345174"/>
                <a:gd name="connsiteY46" fmla="*/ 464730 h 737874"/>
                <a:gd name="connsiteX47" fmla="*/ 186281 w 345174"/>
                <a:gd name="connsiteY47" fmla="*/ 476460 h 737874"/>
                <a:gd name="connsiteX48" fmla="*/ 181048 w 345174"/>
                <a:gd name="connsiteY48" fmla="*/ 531144 h 737874"/>
                <a:gd name="connsiteX49" fmla="*/ 164805 w 345174"/>
                <a:gd name="connsiteY49" fmla="*/ 701331 h 737874"/>
                <a:gd name="connsiteX50" fmla="*/ 134305 w 345174"/>
                <a:gd name="connsiteY50" fmla="*/ 721002 h 737874"/>
                <a:gd name="connsiteX51" fmla="*/ 116438 w 345174"/>
                <a:gd name="connsiteY51" fmla="*/ 697721 h 737874"/>
                <a:gd name="connsiteX52" fmla="*/ 114994 w 345174"/>
                <a:gd name="connsiteY52" fmla="*/ 439644 h 737874"/>
                <a:gd name="connsiteX53" fmla="*/ 96947 w 345174"/>
                <a:gd name="connsiteY53" fmla="*/ 317643 h 737874"/>
                <a:gd name="connsiteX54" fmla="*/ 217323 w 345174"/>
                <a:gd name="connsiteY54" fmla="*/ 278301 h 737874"/>
                <a:gd name="connsiteX55" fmla="*/ 198193 w 345174"/>
                <a:gd name="connsiteY55" fmla="*/ 274150 h 737874"/>
                <a:gd name="connsiteX56" fmla="*/ 132320 w 345174"/>
                <a:gd name="connsiteY56" fmla="*/ 295446 h 737874"/>
                <a:gd name="connsiteX57" fmla="*/ 88104 w 345174"/>
                <a:gd name="connsiteY57" fmla="*/ 281549 h 737874"/>
                <a:gd name="connsiteX58" fmla="*/ 20065 w 345174"/>
                <a:gd name="connsiteY58" fmla="*/ 164241 h 737874"/>
                <a:gd name="connsiteX59" fmla="*/ 17178 w 345174"/>
                <a:gd name="connsiteY59" fmla="*/ 156842 h 737874"/>
                <a:gd name="connsiteX60" fmla="*/ 26923 w 345174"/>
                <a:gd name="connsiteY60" fmla="*/ 126161 h 737874"/>
                <a:gd name="connsiteX61" fmla="*/ 55799 w 345174"/>
                <a:gd name="connsiteY61" fmla="*/ 131575 h 737874"/>
                <a:gd name="connsiteX62" fmla="*/ 92796 w 345174"/>
                <a:gd name="connsiteY62" fmla="*/ 189507 h 737874"/>
                <a:gd name="connsiteX63" fmla="*/ 138636 w 345174"/>
                <a:gd name="connsiteY63" fmla="*/ 215496 h 737874"/>
                <a:gd name="connsiteX64" fmla="*/ 209924 w 345174"/>
                <a:gd name="connsiteY64" fmla="*/ 189327 h 737874"/>
                <a:gd name="connsiteX65" fmla="*/ 265870 w 345174"/>
                <a:gd name="connsiteY65" fmla="*/ 257365 h 737874"/>
                <a:gd name="connsiteX66" fmla="*/ 308643 w 345174"/>
                <a:gd name="connsiteY66" fmla="*/ 421957 h 737874"/>
                <a:gd name="connsiteX67" fmla="*/ 327953 w 345174"/>
                <a:gd name="connsiteY67" fmla="*/ 685630 h 73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45174" h="737874">
                  <a:moveTo>
                    <a:pt x="283196" y="254658"/>
                  </a:moveTo>
                  <a:cubicBezTo>
                    <a:pt x="273270" y="227226"/>
                    <a:pt x="261539" y="199433"/>
                    <a:pt x="232483" y="185537"/>
                  </a:cubicBezTo>
                  <a:cubicBezTo>
                    <a:pt x="219850" y="179581"/>
                    <a:pt x="218045" y="173084"/>
                    <a:pt x="225625" y="160993"/>
                  </a:cubicBezTo>
                  <a:cubicBezTo>
                    <a:pt x="249086" y="122732"/>
                    <a:pt x="223098" y="37909"/>
                    <a:pt x="175273" y="12824"/>
                  </a:cubicBezTo>
                  <a:cubicBezTo>
                    <a:pt x="139178" y="-6126"/>
                    <a:pt x="108497" y="-1434"/>
                    <a:pt x="73305" y="9936"/>
                  </a:cubicBezTo>
                  <a:cubicBezTo>
                    <a:pt x="33059" y="22930"/>
                    <a:pt x="6530" y="54513"/>
                    <a:pt x="4905" y="98188"/>
                  </a:cubicBezTo>
                  <a:cubicBezTo>
                    <a:pt x="4544" y="107933"/>
                    <a:pt x="2920" y="117498"/>
                    <a:pt x="1296" y="127064"/>
                  </a:cubicBezTo>
                  <a:cubicBezTo>
                    <a:pt x="-1772" y="144389"/>
                    <a:pt x="574" y="160451"/>
                    <a:pt x="8695" y="176152"/>
                  </a:cubicBezTo>
                  <a:cubicBezTo>
                    <a:pt x="24938" y="207735"/>
                    <a:pt x="40278" y="239860"/>
                    <a:pt x="59950" y="269277"/>
                  </a:cubicBezTo>
                  <a:cubicBezTo>
                    <a:pt x="78178" y="296528"/>
                    <a:pt x="83231" y="324321"/>
                    <a:pt x="69515" y="354821"/>
                  </a:cubicBezTo>
                  <a:cubicBezTo>
                    <a:pt x="59950" y="376117"/>
                    <a:pt x="56882" y="399398"/>
                    <a:pt x="53092" y="421957"/>
                  </a:cubicBezTo>
                  <a:cubicBezTo>
                    <a:pt x="48941" y="447043"/>
                    <a:pt x="56882" y="464188"/>
                    <a:pt x="79441" y="470685"/>
                  </a:cubicBezTo>
                  <a:cubicBezTo>
                    <a:pt x="101278" y="477002"/>
                    <a:pt x="104346" y="490177"/>
                    <a:pt x="103444" y="509848"/>
                  </a:cubicBezTo>
                  <a:cubicBezTo>
                    <a:pt x="101459" y="553342"/>
                    <a:pt x="98391" y="663431"/>
                    <a:pt x="98571" y="674981"/>
                  </a:cubicBezTo>
                  <a:cubicBezTo>
                    <a:pt x="98571" y="687434"/>
                    <a:pt x="98932" y="702955"/>
                    <a:pt x="104527" y="715047"/>
                  </a:cubicBezTo>
                  <a:cubicBezTo>
                    <a:pt x="116619" y="741576"/>
                    <a:pt x="152353" y="745547"/>
                    <a:pt x="171483" y="722988"/>
                  </a:cubicBezTo>
                  <a:cubicBezTo>
                    <a:pt x="180867" y="711979"/>
                    <a:pt x="185379" y="697180"/>
                    <a:pt x="187184" y="682381"/>
                  </a:cubicBezTo>
                  <a:cubicBezTo>
                    <a:pt x="192057" y="642496"/>
                    <a:pt x="197832" y="514901"/>
                    <a:pt x="200719" y="491079"/>
                  </a:cubicBezTo>
                  <a:cubicBezTo>
                    <a:pt x="201261" y="486928"/>
                    <a:pt x="203065" y="482236"/>
                    <a:pt x="208660" y="481694"/>
                  </a:cubicBezTo>
                  <a:cubicBezTo>
                    <a:pt x="213533" y="481333"/>
                    <a:pt x="217684" y="484041"/>
                    <a:pt x="219669" y="487830"/>
                  </a:cubicBezTo>
                  <a:cubicBezTo>
                    <a:pt x="222737" y="493244"/>
                    <a:pt x="224903" y="499020"/>
                    <a:pt x="226708" y="504975"/>
                  </a:cubicBezTo>
                  <a:cubicBezTo>
                    <a:pt x="234468" y="532407"/>
                    <a:pt x="239882" y="560381"/>
                    <a:pt x="242228" y="588715"/>
                  </a:cubicBezTo>
                  <a:cubicBezTo>
                    <a:pt x="245477" y="626795"/>
                    <a:pt x="247281" y="665055"/>
                    <a:pt x="250891" y="702955"/>
                  </a:cubicBezTo>
                  <a:cubicBezTo>
                    <a:pt x="253598" y="730567"/>
                    <a:pt x="274894" y="741396"/>
                    <a:pt x="302326" y="736884"/>
                  </a:cubicBezTo>
                  <a:cubicBezTo>
                    <a:pt x="323983" y="733274"/>
                    <a:pt x="332104" y="732192"/>
                    <a:pt x="337157" y="710535"/>
                  </a:cubicBezTo>
                  <a:cubicBezTo>
                    <a:pt x="358634" y="622103"/>
                    <a:pt x="331202" y="461120"/>
                    <a:pt x="321817" y="404091"/>
                  </a:cubicBezTo>
                  <a:cubicBezTo>
                    <a:pt x="312794" y="352656"/>
                    <a:pt x="300521" y="303025"/>
                    <a:pt x="283196" y="254658"/>
                  </a:cubicBezTo>
                  <a:close/>
                  <a:moveTo>
                    <a:pt x="24396" y="85013"/>
                  </a:moveTo>
                  <a:cubicBezTo>
                    <a:pt x="30894" y="55054"/>
                    <a:pt x="50746" y="22750"/>
                    <a:pt x="122033" y="16252"/>
                  </a:cubicBezTo>
                  <a:cubicBezTo>
                    <a:pt x="178341" y="12282"/>
                    <a:pt x="225264" y="78516"/>
                    <a:pt x="213714" y="141141"/>
                  </a:cubicBezTo>
                  <a:cubicBezTo>
                    <a:pt x="204870" y="185537"/>
                    <a:pt x="164083" y="192214"/>
                    <a:pt x="141163" y="197990"/>
                  </a:cubicBezTo>
                  <a:cubicBezTo>
                    <a:pt x="122033" y="202862"/>
                    <a:pt x="115716" y="200516"/>
                    <a:pt x="107956" y="182288"/>
                  </a:cubicBezTo>
                  <a:cubicBezTo>
                    <a:pt x="99654" y="162617"/>
                    <a:pt x="90089" y="143667"/>
                    <a:pt x="77275" y="126522"/>
                  </a:cubicBezTo>
                  <a:cubicBezTo>
                    <a:pt x="66808" y="112445"/>
                    <a:pt x="55438" y="100895"/>
                    <a:pt x="35947" y="102158"/>
                  </a:cubicBezTo>
                  <a:cubicBezTo>
                    <a:pt x="22772" y="103241"/>
                    <a:pt x="22050" y="95842"/>
                    <a:pt x="24396" y="85013"/>
                  </a:cubicBezTo>
                  <a:close/>
                  <a:moveTo>
                    <a:pt x="96406" y="459315"/>
                  </a:moveTo>
                  <a:cubicBezTo>
                    <a:pt x="90992" y="462384"/>
                    <a:pt x="86118" y="458954"/>
                    <a:pt x="81787" y="455887"/>
                  </a:cubicBezTo>
                  <a:cubicBezTo>
                    <a:pt x="69154" y="446863"/>
                    <a:pt x="64101" y="433508"/>
                    <a:pt x="66086" y="420153"/>
                  </a:cubicBezTo>
                  <a:cubicBezTo>
                    <a:pt x="69335" y="400120"/>
                    <a:pt x="74749" y="379727"/>
                    <a:pt x="88104" y="357348"/>
                  </a:cubicBezTo>
                  <a:cubicBezTo>
                    <a:pt x="92255" y="389653"/>
                    <a:pt x="99835" y="417987"/>
                    <a:pt x="99835" y="447404"/>
                  </a:cubicBezTo>
                  <a:cubicBezTo>
                    <a:pt x="100015" y="451736"/>
                    <a:pt x="100737" y="456970"/>
                    <a:pt x="96406" y="459315"/>
                  </a:cubicBezTo>
                  <a:close/>
                  <a:moveTo>
                    <a:pt x="327953" y="685630"/>
                  </a:moveTo>
                  <a:cubicBezTo>
                    <a:pt x="322900" y="726236"/>
                    <a:pt x="294205" y="722627"/>
                    <a:pt x="281752" y="720822"/>
                  </a:cubicBezTo>
                  <a:cubicBezTo>
                    <a:pt x="269480" y="719017"/>
                    <a:pt x="268397" y="707106"/>
                    <a:pt x="267314" y="697902"/>
                  </a:cubicBezTo>
                  <a:cubicBezTo>
                    <a:pt x="264426" y="671372"/>
                    <a:pt x="263344" y="644662"/>
                    <a:pt x="260817" y="618132"/>
                  </a:cubicBezTo>
                  <a:cubicBezTo>
                    <a:pt x="257027" y="577526"/>
                    <a:pt x="252335" y="536919"/>
                    <a:pt x="240423" y="497576"/>
                  </a:cubicBezTo>
                  <a:cubicBezTo>
                    <a:pt x="235009" y="479529"/>
                    <a:pt x="232483" y="469603"/>
                    <a:pt x="214435" y="464730"/>
                  </a:cubicBezTo>
                  <a:cubicBezTo>
                    <a:pt x="202344" y="461481"/>
                    <a:pt x="188086" y="466354"/>
                    <a:pt x="186281" y="476460"/>
                  </a:cubicBezTo>
                  <a:cubicBezTo>
                    <a:pt x="183213" y="493967"/>
                    <a:pt x="182131" y="513457"/>
                    <a:pt x="181048" y="531144"/>
                  </a:cubicBezTo>
                  <a:cubicBezTo>
                    <a:pt x="179062" y="568502"/>
                    <a:pt x="172566" y="682020"/>
                    <a:pt x="164805" y="701331"/>
                  </a:cubicBezTo>
                  <a:cubicBezTo>
                    <a:pt x="158849" y="716490"/>
                    <a:pt x="148562" y="722988"/>
                    <a:pt x="134305" y="721002"/>
                  </a:cubicBezTo>
                  <a:cubicBezTo>
                    <a:pt x="120589" y="719197"/>
                    <a:pt x="118063" y="708189"/>
                    <a:pt x="116438" y="697721"/>
                  </a:cubicBezTo>
                  <a:cubicBezTo>
                    <a:pt x="112107" y="669567"/>
                    <a:pt x="120589" y="497215"/>
                    <a:pt x="114994" y="439644"/>
                  </a:cubicBezTo>
                  <a:cubicBezTo>
                    <a:pt x="111024" y="399037"/>
                    <a:pt x="107054" y="358250"/>
                    <a:pt x="96947" y="317643"/>
                  </a:cubicBezTo>
                  <a:cubicBezTo>
                    <a:pt x="141885" y="311688"/>
                    <a:pt x="180145" y="298514"/>
                    <a:pt x="217323" y="278301"/>
                  </a:cubicBezTo>
                  <a:cubicBezTo>
                    <a:pt x="209743" y="268735"/>
                    <a:pt x="203788" y="272345"/>
                    <a:pt x="198193" y="274150"/>
                  </a:cubicBezTo>
                  <a:cubicBezTo>
                    <a:pt x="176175" y="281008"/>
                    <a:pt x="154157" y="287865"/>
                    <a:pt x="132320" y="295446"/>
                  </a:cubicBezTo>
                  <a:cubicBezTo>
                    <a:pt x="113912" y="301762"/>
                    <a:pt x="99293" y="297791"/>
                    <a:pt x="88104" y="281549"/>
                  </a:cubicBezTo>
                  <a:cubicBezTo>
                    <a:pt x="62296" y="244191"/>
                    <a:pt x="36849" y="206652"/>
                    <a:pt x="20065" y="164241"/>
                  </a:cubicBezTo>
                  <a:cubicBezTo>
                    <a:pt x="19163" y="161714"/>
                    <a:pt x="18261" y="159188"/>
                    <a:pt x="17178" y="156842"/>
                  </a:cubicBezTo>
                  <a:cubicBezTo>
                    <a:pt x="11944" y="143848"/>
                    <a:pt x="17719" y="132839"/>
                    <a:pt x="26923" y="126161"/>
                  </a:cubicBezTo>
                  <a:cubicBezTo>
                    <a:pt x="36308" y="119303"/>
                    <a:pt x="47678" y="123454"/>
                    <a:pt x="55799" y="131575"/>
                  </a:cubicBezTo>
                  <a:cubicBezTo>
                    <a:pt x="72583" y="147998"/>
                    <a:pt x="83773" y="168212"/>
                    <a:pt x="92796" y="189507"/>
                  </a:cubicBezTo>
                  <a:cubicBezTo>
                    <a:pt x="104707" y="218022"/>
                    <a:pt x="107234" y="218924"/>
                    <a:pt x="138636" y="215496"/>
                  </a:cubicBezTo>
                  <a:cubicBezTo>
                    <a:pt x="159030" y="213149"/>
                    <a:pt x="203246" y="186620"/>
                    <a:pt x="209924" y="189327"/>
                  </a:cubicBezTo>
                  <a:cubicBezTo>
                    <a:pt x="237716" y="200697"/>
                    <a:pt x="255042" y="231197"/>
                    <a:pt x="265870" y="257365"/>
                  </a:cubicBezTo>
                  <a:cubicBezTo>
                    <a:pt x="287708" y="310244"/>
                    <a:pt x="298716" y="365830"/>
                    <a:pt x="308643" y="421957"/>
                  </a:cubicBezTo>
                  <a:cubicBezTo>
                    <a:pt x="317847" y="472310"/>
                    <a:pt x="336977" y="615967"/>
                    <a:pt x="327953" y="685630"/>
                  </a:cubicBezTo>
                  <a:close/>
                </a:path>
              </a:pathLst>
            </a:custGeom>
            <a:solidFill>
              <a:srgbClr val="000000"/>
            </a:solidFill>
            <a:ln w="1804" cap="flat">
              <a:noFill/>
              <a:prstDash val="solid"/>
              <a:miter/>
            </a:ln>
          </p:spPr>
          <p:txBody>
            <a:bodyPr rtlCol="0" anchor="ctr"/>
            <a:lstStyle/>
            <a:p>
              <a:endParaRPr lang="en-US"/>
            </a:p>
          </p:txBody>
        </p:sp>
        <p:sp>
          <p:nvSpPr>
            <p:cNvPr id="7233" name="Freeform 77">
              <a:extLst>
                <a:ext uri="{FF2B5EF4-FFF2-40B4-BE49-F238E27FC236}">
                  <a16:creationId xmlns:a16="http://schemas.microsoft.com/office/drawing/2014/main" id="{639EC73B-2463-FB2B-0BBE-7FDD26A77E1F}"/>
                </a:ext>
              </a:extLst>
            </p:cNvPr>
            <p:cNvSpPr/>
            <p:nvPr/>
          </p:nvSpPr>
          <p:spPr>
            <a:xfrm>
              <a:off x="7089083" y="5232888"/>
              <a:ext cx="110811" cy="275349"/>
            </a:xfrm>
            <a:custGeom>
              <a:avLst/>
              <a:gdLst>
                <a:gd name="connsiteX0" fmla="*/ 102030 w 110811"/>
                <a:gd name="connsiteY0" fmla="*/ 255317 h 275349"/>
                <a:gd name="connsiteX1" fmla="*/ 109429 w 110811"/>
                <a:gd name="connsiteY1" fmla="*/ 184390 h 275349"/>
                <a:gd name="connsiteX2" fmla="*/ 91202 w 110811"/>
                <a:gd name="connsiteY2" fmla="*/ 103899 h 275349"/>
                <a:gd name="connsiteX3" fmla="*/ 19373 w 110811"/>
                <a:gd name="connsiteY3" fmla="*/ 3736 h 275349"/>
                <a:gd name="connsiteX4" fmla="*/ 1687 w 110811"/>
                <a:gd name="connsiteY4" fmla="*/ 6082 h 275349"/>
                <a:gd name="connsiteX5" fmla="*/ 7462 w 110811"/>
                <a:gd name="connsiteY5" fmla="*/ 18355 h 275349"/>
                <a:gd name="connsiteX6" fmla="*/ 64492 w 110811"/>
                <a:gd name="connsiteY6" fmla="*/ 84047 h 275349"/>
                <a:gd name="connsiteX7" fmla="*/ 84705 w 110811"/>
                <a:gd name="connsiteY7" fmla="*/ 275349 h 275349"/>
                <a:gd name="connsiteX8" fmla="*/ 102030 w 110811"/>
                <a:gd name="connsiteY8" fmla="*/ 255317 h 2753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811" h="275349">
                  <a:moveTo>
                    <a:pt x="102030" y="255317"/>
                  </a:moveTo>
                  <a:cubicBezTo>
                    <a:pt x="108708" y="232216"/>
                    <a:pt x="113219" y="208754"/>
                    <a:pt x="109429" y="184390"/>
                  </a:cubicBezTo>
                  <a:cubicBezTo>
                    <a:pt x="105279" y="157139"/>
                    <a:pt x="99503" y="130248"/>
                    <a:pt x="91202" y="103899"/>
                  </a:cubicBezTo>
                  <a:cubicBezTo>
                    <a:pt x="78388" y="62751"/>
                    <a:pt x="52941" y="30266"/>
                    <a:pt x="19373" y="3736"/>
                  </a:cubicBezTo>
                  <a:cubicBezTo>
                    <a:pt x="11974" y="-2219"/>
                    <a:pt x="6559" y="-775"/>
                    <a:pt x="1687" y="6082"/>
                  </a:cubicBezTo>
                  <a:cubicBezTo>
                    <a:pt x="-3186" y="12940"/>
                    <a:pt x="3672" y="15647"/>
                    <a:pt x="7462" y="18355"/>
                  </a:cubicBezTo>
                  <a:cubicBezTo>
                    <a:pt x="31465" y="36041"/>
                    <a:pt x="52219" y="57156"/>
                    <a:pt x="64492" y="84047"/>
                  </a:cubicBezTo>
                  <a:cubicBezTo>
                    <a:pt x="91743" y="143964"/>
                    <a:pt x="106361" y="206047"/>
                    <a:pt x="84705" y="275349"/>
                  </a:cubicBezTo>
                  <a:cubicBezTo>
                    <a:pt x="97518" y="270837"/>
                    <a:pt x="99865" y="262536"/>
                    <a:pt x="102030" y="255317"/>
                  </a:cubicBezTo>
                  <a:close/>
                </a:path>
              </a:pathLst>
            </a:custGeom>
            <a:solidFill>
              <a:srgbClr val="000000"/>
            </a:solidFill>
            <a:ln w="1804" cap="flat">
              <a:noFill/>
              <a:prstDash val="solid"/>
              <a:miter/>
            </a:ln>
          </p:spPr>
          <p:txBody>
            <a:bodyPr rtlCol="0" anchor="ctr"/>
            <a:lstStyle/>
            <a:p>
              <a:endParaRPr lang="en-US"/>
            </a:p>
          </p:txBody>
        </p:sp>
        <p:sp>
          <p:nvSpPr>
            <p:cNvPr id="7234" name="Freeform 78">
              <a:extLst>
                <a:ext uri="{FF2B5EF4-FFF2-40B4-BE49-F238E27FC236}">
                  <a16:creationId xmlns:a16="http://schemas.microsoft.com/office/drawing/2014/main" id="{397A5C4D-D1AA-78E4-4CCF-43129B3A06EC}"/>
                </a:ext>
              </a:extLst>
            </p:cNvPr>
            <p:cNvSpPr/>
            <p:nvPr/>
          </p:nvSpPr>
          <p:spPr>
            <a:xfrm>
              <a:off x="7000099" y="5293823"/>
              <a:ext cx="82302" cy="190411"/>
            </a:xfrm>
            <a:custGeom>
              <a:avLst/>
              <a:gdLst>
                <a:gd name="connsiteX0" fmla="*/ 81467 w 82302"/>
                <a:gd name="connsiteY0" fmla="*/ 163701 h 190411"/>
                <a:gd name="connsiteX1" fmla="*/ 79121 w 82302"/>
                <a:gd name="connsiteY1" fmla="*/ 99813 h 190411"/>
                <a:gd name="connsiteX2" fmla="*/ 33280 w 82302"/>
                <a:gd name="connsiteY2" fmla="*/ 14449 h 190411"/>
                <a:gd name="connsiteX3" fmla="*/ 10901 w 82302"/>
                <a:gd name="connsiteY3" fmla="*/ 553 h 190411"/>
                <a:gd name="connsiteX4" fmla="*/ 1336 w 82302"/>
                <a:gd name="connsiteY4" fmla="*/ 3260 h 190411"/>
                <a:gd name="connsiteX5" fmla="*/ 2419 w 82302"/>
                <a:gd name="connsiteY5" fmla="*/ 12825 h 190411"/>
                <a:gd name="connsiteX6" fmla="*/ 10721 w 82302"/>
                <a:gd name="connsiteY6" fmla="*/ 19503 h 190411"/>
                <a:gd name="connsiteX7" fmla="*/ 57464 w 82302"/>
                <a:gd name="connsiteY7" fmla="*/ 82307 h 190411"/>
                <a:gd name="connsiteX8" fmla="*/ 67931 w 82302"/>
                <a:gd name="connsiteY8" fmla="*/ 190411 h 190411"/>
                <a:gd name="connsiteX9" fmla="*/ 81467 w 82302"/>
                <a:gd name="connsiteY9" fmla="*/ 163701 h 1904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82302" h="190411">
                  <a:moveTo>
                    <a:pt x="81467" y="163701"/>
                  </a:moveTo>
                  <a:cubicBezTo>
                    <a:pt x="83091" y="142405"/>
                    <a:pt x="82369" y="120929"/>
                    <a:pt x="79121" y="99813"/>
                  </a:cubicBezTo>
                  <a:cubicBezTo>
                    <a:pt x="73887" y="66065"/>
                    <a:pt x="57464" y="38091"/>
                    <a:pt x="33280" y="14449"/>
                  </a:cubicBezTo>
                  <a:cubicBezTo>
                    <a:pt x="26783" y="8133"/>
                    <a:pt x="19384" y="3440"/>
                    <a:pt x="10901" y="553"/>
                  </a:cubicBezTo>
                  <a:cubicBezTo>
                    <a:pt x="7292" y="-711"/>
                    <a:pt x="3682" y="192"/>
                    <a:pt x="1336" y="3260"/>
                  </a:cubicBezTo>
                  <a:cubicBezTo>
                    <a:pt x="-829" y="6508"/>
                    <a:pt x="-288" y="10118"/>
                    <a:pt x="2419" y="12825"/>
                  </a:cubicBezTo>
                  <a:cubicBezTo>
                    <a:pt x="4946" y="15352"/>
                    <a:pt x="7653" y="17517"/>
                    <a:pt x="10721" y="19503"/>
                  </a:cubicBezTo>
                  <a:cubicBezTo>
                    <a:pt x="34002" y="34662"/>
                    <a:pt x="48440" y="56680"/>
                    <a:pt x="57464" y="82307"/>
                  </a:cubicBezTo>
                  <a:cubicBezTo>
                    <a:pt x="69916" y="117139"/>
                    <a:pt x="72082" y="153053"/>
                    <a:pt x="67931" y="190411"/>
                  </a:cubicBezTo>
                  <a:cubicBezTo>
                    <a:pt x="78579" y="184095"/>
                    <a:pt x="80745" y="174349"/>
                    <a:pt x="81467" y="163701"/>
                  </a:cubicBezTo>
                  <a:close/>
                </a:path>
              </a:pathLst>
            </a:custGeom>
            <a:solidFill>
              <a:srgbClr val="000000"/>
            </a:solidFill>
            <a:ln w="1804" cap="flat">
              <a:noFill/>
              <a:prstDash val="solid"/>
              <a:miter/>
            </a:ln>
          </p:spPr>
          <p:txBody>
            <a:bodyPr rtlCol="0" anchor="ctr"/>
            <a:lstStyle/>
            <a:p>
              <a:endParaRPr lang="en-US"/>
            </a:p>
          </p:txBody>
        </p:sp>
        <p:sp>
          <p:nvSpPr>
            <p:cNvPr id="7235" name="Freeform 79">
              <a:extLst>
                <a:ext uri="{FF2B5EF4-FFF2-40B4-BE49-F238E27FC236}">
                  <a16:creationId xmlns:a16="http://schemas.microsoft.com/office/drawing/2014/main" id="{9B10A365-C249-B7C2-0968-98DCAC927C33}"/>
                </a:ext>
              </a:extLst>
            </p:cNvPr>
            <p:cNvSpPr/>
            <p:nvPr/>
          </p:nvSpPr>
          <p:spPr>
            <a:xfrm>
              <a:off x="7558412" y="5758368"/>
              <a:ext cx="59243" cy="175786"/>
            </a:xfrm>
            <a:custGeom>
              <a:avLst/>
              <a:gdLst>
                <a:gd name="connsiteX0" fmla="*/ 16388 w 59243"/>
                <a:gd name="connsiteY0" fmla="*/ 4156 h 175786"/>
                <a:gd name="connsiteX1" fmla="*/ 2131 w 59243"/>
                <a:gd name="connsiteY1" fmla="*/ 2532 h 175786"/>
                <a:gd name="connsiteX2" fmla="*/ 5741 w 59243"/>
                <a:gd name="connsiteY2" fmla="*/ 15887 h 175786"/>
                <a:gd name="connsiteX3" fmla="*/ 46528 w 59243"/>
                <a:gd name="connsiteY3" fmla="*/ 127419 h 175786"/>
                <a:gd name="connsiteX4" fmla="*/ 46347 w 59243"/>
                <a:gd name="connsiteY4" fmla="*/ 175787 h 175786"/>
                <a:gd name="connsiteX5" fmla="*/ 28300 w 59243"/>
                <a:gd name="connsiteY5" fmla="*/ 14623 h 175786"/>
                <a:gd name="connsiteX6" fmla="*/ 16388 w 59243"/>
                <a:gd name="connsiteY6" fmla="*/ 4156 h 175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243" h="175786">
                  <a:moveTo>
                    <a:pt x="16388" y="4156"/>
                  </a:moveTo>
                  <a:cubicBezTo>
                    <a:pt x="12057" y="727"/>
                    <a:pt x="6824" y="-2341"/>
                    <a:pt x="2131" y="2532"/>
                  </a:cubicBezTo>
                  <a:cubicBezTo>
                    <a:pt x="-2922" y="7946"/>
                    <a:pt x="2131" y="12277"/>
                    <a:pt x="5741" y="15887"/>
                  </a:cubicBezTo>
                  <a:cubicBezTo>
                    <a:pt x="36782" y="46748"/>
                    <a:pt x="48333" y="84467"/>
                    <a:pt x="46528" y="127419"/>
                  </a:cubicBezTo>
                  <a:cubicBezTo>
                    <a:pt x="45986" y="141497"/>
                    <a:pt x="46347" y="155754"/>
                    <a:pt x="46347" y="175787"/>
                  </a:cubicBezTo>
                  <a:cubicBezTo>
                    <a:pt x="69628" y="125073"/>
                    <a:pt x="60063" y="51260"/>
                    <a:pt x="28300" y="14623"/>
                  </a:cubicBezTo>
                  <a:cubicBezTo>
                    <a:pt x="25051" y="10653"/>
                    <a:pt x="20539" y="7404"/>
                    <a:pt x="16388" y="4156"/>
                  </a:cubicBezTo>
                  <a:close/>
                </a:path>
              </a:pathLst>
            </a:custGeom>
            <a:solidFill>
              <a:srgbClr val="000000"/>
            </a:solidFill>
            <a:ln w="1804" cap="flat">
              <a:noFill/>
              <a:prstDash val="solid"/>
              <a:miter/>
            </a:ln>
          </p:spPr>
          <p:txBody>
            <a:bodyPr rtlCol="0" anchor="ctr"/>
            <a:lstStyle/>
            <a:p>
              <a:endParaRPr lang="en-US"/>
            </a:p>
          </p:txBody>
        </p:sp>
        <p:sp>
          <p:nvSpPr>
            <p:cNvPr id="7236" name="Freeform 80">
              <a:extLst>
                <a:ext uri="{FF2B5EF4-FFF2-40B4-BE49-F238E27FC236}">
                  <a16:creationId xmlns:a16="http://schemas.microsoft.com/office/drawing/2014/main" id="{36240982-94CA-295F-D8E2-C927C1809F8F}"/>
                </a:ext>
              </a:extLst>
            </p:cNvPr>
            <p:cNvSpPr/>
            <p:nvPr/>
          </p:nvSpPr>
          <p:spPr>
            <a:xfrm>
              <a:off x="6677666" y="6318317"/>
              <a:ext cx="188164" cy="21926"/>
            </a:xfrm>
            <a:custGeom>
              <a:avLst/>
              <a:gdLst>
                <a:gd name="connsiteX0" fmla="*/ 181918 w 188164"/>
                <a:gd name="connsiteY0" fmla="*/ 6924 h 21926"/>
                <a:gd name="connsiteX1" fmla="*/ 142213 w 188164"/>
                <a:gd name="connsiteY1" fmla="*/ 3676 h 21926"/>
                <a:gd name="connsiteX2" fmla="*/ 57029 w 188164"/>
                <a:gd name="connsiteY2" fmla="*/ 1329 h 21926"/>
                <a:gd name="connsiteX3" fmla="*/ 0 w 188164"/>
                <a:gd name="connsiteY3" fmla="*/ 4939 h 21926"/>
                <a:gd name="connsiteX4" fmla="*/ 11009 w 188164"/>
                <a:gd name="connsiteY4" fmla="*/ 11436 h 21926"/>
                <a:gd name="connsiteX5" fmla="*/ 175962 w 188164"/>
                <a:gd name="connsiteY5" fmla="*/ 21904 h 21926"/>
                <a:gd name="connsiteX6" fmla="*/ 183361 w 188164"/>
                <a:gd name="connsiteY6" fmla="*/ 19738 h 21926"/>
                <a:gd name="connsiteX7" fmla="*/ 188053 w 188164"/>
                <a:gd name="connsiteY7" fmla="*/ 13782 h 21926"/>
                <a:gd name="connsiteX8" fmla="*/ 181918 w 188164"/>
                <a:gd name="connsiteY8" fmla="*/ 6924 h 21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8164" h="21926">
                  <a:moveTo>
                    <a:pt x="181918" y="6924"/>
                  </a:moveTo>
                  <a:cubicBezTo>
                    <a:pt x="168743" y="5661"/>
                    <a:pt x="155388" y="3134"/>
                    <a:pt x="142213" y="3676"/>
                  </a:cubicBezTo>
                  <a:cubicBezTo>
                    <a:pt x="113698" y="4939"/>
                    <a:pt x="85364" y="4217"/>
                    <a:pt x="57029" y="1329"/>
                  </a:cubicBezTo>
                  <a:cubicBezTo>
                    <a:pt x="39704" y="-475"/>
                    <a:pt x="22018" y="-1378"/>
                    <a:pt x="0" y="4939"/>
                  </a:cubicBezTo>
                  <a:cubicBezTo>
                    <a:pt x="6858" y="9090"/>
                    <a:pt x="8843" y="11255"/>
                    <a:pt x="11009" y="11436"/>
                  </a:cubicBezTo>
                  <a:cubicBezTo>
                    <a:pt x="66053" y="15046"/>
                    <a:pt x="120917" y="18474"/>
                    <a:pt x="175962" y="21904"/>
                  </a:cubicBezTo>
                  <a:cubicBezTo>
                    <a:pt x="178488" y="22084"/>
                    <a:pt x="181376" y="21182"/>
                    <a:pt x="183361" y="19738"/>
                  </a:cubicBezTo>
                  <a:cubicBezTo>
                    <a:pt x="185346" y="18474"/>
                    <a:pt x="187873" y="15948"/>
                    <a:pt x="188053" y="13782"/>
                  </a:cubicBezTo>
                  <a:cubicBezTo>
                    <a:pt x="188775" y="9812"/>
                    <a:pt x="185888" y="7285"/>
                    <a:pt x="181918" y="6924"/>
                  </a:cubicBezTo>
                  <a:close/>
                </a:path>
              </a:pathLst>
            </a:custGeom>
            <a:solidFill>
              <a:srgbClr val="000000"/>
            </a:solidFill>
            <a:ln w="1804" cap="flat">
              <a:noFill/>
              <a:prstDash val="solid"/>
              <a:miter/>
            </a:ln>
          </p:spPr>
          <p:txBody>
            <a:bodyPr rtlCol="0" anchor="ctr"/>
            <a:lstStyle/>
            <a:p>
              <a:endParaRPr lang="en-US"/>
            </a:p>
          </p:txBody>
        </p:sp>
        <p:sp>
          <p:nvSpPr>
            <p:cNvPr id="7237" name="Freeform 81">
              <a:extLst>
                <a:ext uri="{FF2B5EF4-FFF2-40B4-BE49-F238E27FC236}">
                  <a16:creationId xmlns:a16="http://schemas.microsoft.com/office/drawing/2014/main" id="{00138236-E48A-688E-557D-9C651E6C0EF1}"/>
                </a:ext>
              </a:extLst>
            </p:cNvPr>
            <p:cNvSpPr/>
            <p:nvPr/>
          </p:nvSpPr>
          <p:spPr>
            <a:xfrm>
              <a:off x="6292788" y="6318535"/>
              <a:ext cx="173903" cy="16739"/>
            </a:xfrm>
            <a:custGeom>
              <a:avLst/>
              <a:gdLst>
                <a:gd name="connsiteX0" fmla="*/ 160007 w 173903"/>
                <a:gd name="connsiteY0" fmla="*/ 29 h 16739"/>
                <a:gd name="connsiteX1" fmla="*/ 48474 w 173903"/>
                <a:gd name="connsiteY1" fmla="*/ 1111 h 16739"/>
                <a:gd name="connsiteX2" fmla="*/ 11297 w 173903"/>
                <a:gd name="connsiteY2" fmla="*/ 2194 h 16739"/>
                <a:gd name="connsiteX3" fmla="*/ 288 w 173903"/>
                <a:gd name="connsiteY3" fmla="*/ 16271 h 16739"/>
                <a:gd name="connsiteX4" fmla="*/ 173904 w 173903"/>
                <a:gd name="connsiteY4" fmla="*/ 7248 h 16739"/>
                <a:gd name="connsiteX5" fmla="*/ 173001 w 173903"/>
                <a:gd name="connsiteY5" fmla="*/ 750 h 16739"/>
                <a:gd name="connsiteX6" fmla="*/ 160007 w 173903"/>
                <a:gd name="connsiteY6" fmla="*/ 29 h 167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3903" h="16739">
                  <a:moveTo>
                    <a:pt x="160007" y="29"/>
                  </a:moveTo>
                  <a:cubicBezTo>
                    <a:pt x="122830" y="2014"/>
                    <a:pt x="85652" y="1834"/>
                    <a:pt x="48474" y="1111"/>
                  </a:cubicBezTo>
                  <a:cubicBezTo>
                    <a:pt x="36022" y="931"/>
                    <a:pt x="23569" y="1292"/>
                    <a:pt x="11297" y="2194"/>
                  </a:cubicBezTo>
                  <a:cubicBezTo>
                    <a:pt x="5522" y="2555"/>
                    <a:pt x="-1517" y="3638"/>
                    <a:pt x="288" y="16271"/>
                  </a:cubicBezTo>
                  <a:cubicBezTo>
                    <a:pt x="58040" y="9774"/>
                    <a:pt x="116874" y="26197"/>
                    <a:pt x="173904" y="7248"/>
                  </a:cubicBezTo>
                  <a:cubicBezTo>
                    <a:pt x="173543" y="5082"/>
                    <a:pt x="173363" y="2916"/>
                    <a:pt x="173001" y="750"/>
                  </a:cubicBezTo>
                  <a:cubicBezTo>
                    <a:pt x="168670" y="570"/>
                    <a:pt x="164158" y="-152"/>
                    <a:pt x="160007" y="29"/>
                  </a:cubicBezTo>
                  <a:close/>
                </a:path>
              </a:pathLst>
            </a:custGeom>
            <a:solidFill>
              <a:srgbClr val="000000"/>
            </a:solidFill>
            <a:ln w="1804" cap="flat">
              <a:noFill/>
              <a:prstDash val="solid"/>
              <a:miter/>
            </a:ln>
          </p:spPr>
          <p:txBody>
            <a:bodyPr rtlCol="0" anchor="ctr"/>
            <a:lstStyle/>
            <a:p>
              <a:endParaRPr lang="en-US"/>
            </a:p>
          </p:txBody>
        </p:sp>
        <p:sp>
          <p:nvSpPr>
            <p:cNvPr id="7238" name="Freeform 82">
              <a:extLst>
                <a:ext uri="{FF2B5EF4-FFF2-40B4-BE49-F238E27FC236}">
                  <a16:creationId xmlns:a16="http://schemas.microsoft.com/office/drawing/2014/main" id="{9B0D35B2-C2CC-7BE0-748E-E1536598723E}"/>
                </a:ext>
              </a:extLst>
            </p:cNvPr>
            <p:cNvSpPr/>
            <p:nvPr/>
          </p:nvSpPr>
          <p:spPr>
            <a:xfrm>
              <a:off x="6968950" y="5447417"/>
              <a:ext cx="1804" cy="902"/>
            </a:xfrm>
            <a:custGeom>
              <a:avLst/>
              <a:gdLst>
                <a:gd name="connsiteX0" fmla="*/ 0 w 1804"/>
                <a:gd name="connsiteY0" fmla="*/ 0 h 902"/>
                <a:gd name="connsiteX1" fmla="*/ 0 w 1804"/>
                <a:gd name="connsiteY1" fmla="*/ 181 h 902"/>
                <a:gd name="connsiteX2" fmla="*/ 0 w 1804"/>
                <a:gd name="connsiteY2" fmla="*/ 181 h 902"/>
                <a:gd name="connsiteX3" fmla="*/ 0 w 1804"/>
                <a:gd name="connsiteY3" fmla="*/ 902 h 902"/>
                <a:gd name="connsiteX4" fmla="*/ 0 w 1804"/>
                <a:gd name="connsiteY4" fmla="*/ 0 h 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4" h="902">
                  <a:moveTo>
                    <a:pt x="0" y="0"/>
                  </a:moveTo>
                  <a:cubicBezTo>
                    <a:pt x="0" y="0"/>
                    <a:pt x="0" y="181"/>
                    <a:pt x="0" y="181"/>
                  </a:cubicBezTo>
                  <a:lnTo>
                    <a:pt x="0" y="181"/>
                  </a:lnTo>
                  <a:cubicBezTo>
                    <a:pt x="0" y="361"/>
                    <a:pt x="0" y="722"/>
                    <a:pt x="0" y="902"/>
                  </a:cubicBezTo>
                  <a:cubicBezTo>
                    <a:pt x="0" y="542"/>
                    <a:pt x="0" y="181"/>
                    <a:pt x="0" y="0"/>
                  </a:cubicBezTo>
                  <a:close/>
                </a:path>
              </a:pathLst>
            </a:custGeom>
            <a:solidFill>
              <a:srgbClr val="000000"/>
            </a:solidFill>
            <a:ln w="1804" cap="flat">
              <a:noFill/>
              <a:prstDash val="solid"/>
              <a:miter/>
            </a:ln>
          </p:spPr>
          <p:txBody>
            <a:bodyPr rtlCol="0" anchor="ctr"/>
            <a:lstStyle/>
            <a:p>
              <a:endParaRPr lang="en-US"/>
            </a:p>
          </p:txBody>
        </p:sp>
        <p:sp>
          <p:nvSpPr>
            <p:cNvPr id="7239" name="Freeform 83">
              <a:extLst>
                <a:ext uri="{FF2B5EF4-FFF2-40B4-BE49-F238E27FC236}">
                  <a16:creationId xmlns:a16="http://schemas.microsoft.com/office/drawing/2014/main" id="{DD393103-AB42-E6BC-E6FA-AD1D6C151552}"/>
                </a:ext>
              </a:extLst>
            </p:cNvPr>
            <p:cNvSpPr/>
            <p:nvPr/>
          </p:nvSpPr>
          <p:spPr>
            <a:xfrm>
              <a:off x="6968950" y="5446734"/>
              <a:ext cx="80" cy="683"/>
            </a:xfrm>
            <a:custGeom>
              <a:avLst/>
              <a:gdLst>
                <a:gd name="connsiteX0" fmla="*/ 0 w 80"/>
                <a:gd name="connsiteY0" fmla="*/ 683 h 683"/>
                <a:gd name="connsiteX1" fmla="*/ 0 w 80"/>
                <a:gd name="connsiteY1" fmla="*/ 683 h 683"/>
                <a:gd name="connsiteX2" fmla="*/ 0 w 80"/>
                <a:gd name="connsiteY2" fmla="*/ 683 h 683"/>
              </a:gdLst>
              <a:ahLst/>
              <a:cxnLst>
                <a:cxn ang="0">
                  <a:pos x="connsiteX0" y="connsiteY0"/>
                </a:cxn>
                <a:cxn ang="0">
                  <a:pos x="connsiteX1" y="connsiteY1"/>
                </a:cxn>
                <a:cxn ang="0">
                  <a:pos x="connsiteX2" y="connsiteY2"/>
                </a:cxn>
              </a:cxnLst>
              <a:rect l="l" t="t" r="r" b="b"/>
              <a:pathLst>
                <a:path w="80" h="683">
                  <a:moveTo>
                    <a:pt x="0" y="683"/>
                  </a:moveTo>
                  <a:cubicBezTo>
                    <a:pt x="181" y="-38"/>
                    <a:pt x="0" y="-399"/>
                    <a:pt x="0" y="683"/>
                  </a:cubicBezTo>
                  <a:lnTo>
                    <a:pt x="0" y="683"/>
                  </a:lnTo>
                  <a:close/>
                </a:path>
              </a:pathLst>
            </a:custGeom>
            <a:solidFill>
              <a:srgbClr val="000000"/>
            </a:solidFill>
            <a:ln w="1804" cap="flat">
              <a:noFill/>
              <a:prstDash val="solid"/>
              <a:miter/>
            </a:ln>
          </p:spPr>
          <p:txBody>
            <a:bodyPr rtlCol="0" anchor="ctr"/>
            <a:lstStyle/>
            <a:p>
              <a:endParaRPr lang="en-US"/>
            </a:p>
          </p:txBody>
        </p:sp>
        <p:sp>
          <p:nvSpPr>
            <p:cNvPr id="7240" name="Freeform 84">
              <a:extLst>
                <a:ext uri="{FF2B5EF4-FFF2-40B4-BE49-F238E27FC236}">
                  <a16:creationId xmlns:a16="http://schemas.microsoft.com/office/drawing/2014/main" id="{B0627A3C-09CC-4657-0B18-41A307E4EB66}"/>
                </a:ext>
              </a:extLst>
            </p:cNvPr>
            <p:cNvSpPr/>
            <p:nvPr/>
          </p:nvSpPr>
          <p:spPr>
            <a:xfrm>
              <a:off x="6914322" y="5342687"/>
              <a:ext cx="54949" cy="127676"/>
            </a:xfrm>
            <a:custGeom>
              <a:avLst/>
              <a:gdLst>
                <a:gd name="connsiteX0" fmla="*/ 22503 w 54949"/>
                <a:gd name="connsiteY0" fmla="*/ 11606 h 127676"/>
                <a:gd name="connsiteX1" fmla="*/ 13300 w 54949"/>
                <a:gd name="connsiteY1" fmla="*/ 2041 h 127676"/>
                <a:gd name="connsiteX2" fmla="*/ 3374 w 54949"/>
                <a:gd name="connsiteY2" fmla="*/ 1499 h 127676"/>
                <a:gd name="connsiteX3" fmla="*/ 666 w 54949"/>
                <a:gd name="connsiteY3" fmla="*/ 10884 h 127676"/>
                <a:gd name="connsiteX4" fmla="*/ 6081 w 54949"/>
                <a:gd name="connsiteY4" fmla="*/ 19907 h 127676"/>
                <a:gd name="connsiteX5" fmla="*/ 41634 w 54949"/>
                <a:gd name="connsiteY5" fmla="*/ 106355 h 127676"/>
                <a:gd name="connsiteX6" fmla="*/ 48672 w 54949"/>
                <a:gd name="connsiteY6" fmla="*/ 127651 h 127676"/>
                <a:gd name="connsiteX7" fmla="*/ 54448 w 54949"/>
                <a:gd name="connsiteY7" fmla="*/ 104911 h 127676"/>
                <a:gd name="connsiteX8" fmla="*/ 22503 w 54949"/>
                <a:gd name="connsiteY8" fmla="*/ 11606 h 127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4949" h="127676">
                  <a:moveTo>
                    <a:pt x="22503" y="11606"/>
                  </a:moveTo>
                  <a:cubicBezTo>
                    <a:pt x="19616" y="8357"/>
                    <a:pt x="16728" y="4928"/>
                    <a:pt x="13300" y="2041"/>
                  </a:cubicBezTo>
                  <a:cubicBezTo>
                    <a:pt x="10412" y="-486"/>
                    <a:pt x="6622" y="-666"/>
                    <a:pt x="3374" y="1499"/>
                  </a:cubicBezTo>
                  <a:cubicBezTo>
                    <a:pt x="125" y="3665"/>
                    <a:pt x="-777" y="7274"/>
                    <a:pt x="666" y="10884"/>
                  </a:cubicBezTo>
                  <a:cubicBezTo>
                    <a:pt x="1930" y="14132"/>
                    <a:pt x="3554" y="17562"/>
                    <a:pt x="6081" y="19907"/>
                  </a:cubicBezTo>
                  <a:cubicBezTo>
                    <a:pt x="30264" y="43730"/>
                    <a:pt x="39648" y="73328"/>
                    <a:pt x="41634" y="106355"/>
                  </a:cubicBezTo>
                  <a:cubicBezTo>
                    <a:pt x="41995" y="113574"/>
                    <a:pt x="36400" y="128372"/>
                    <a:pt x="48672" y="127651"/>
                  </a:cubicBezTo>
                  <a:cubicBezTo>
                    <a:pt x="59320" y="126928"/>
                    <a:pt x="52823" y="112851"/>
                    <a:pt x="54448" y="104911"/>
                  </a:cubicBezTo>
                  <a:cubicBezTo>
                    <a:pt x="53545" y="61416"/>
                    <a:pt x="44522" y="36331"/>
                    <a:pt x="22503" y="11606"/>
                  </a:cubicBezTo>
                  <a:close/>
                </a:path>
              </a:pathLst>
            </a:custGeom>
            <a:solidFill>
              <a:srgbClr val="000000"/>
            </a:solidFill>
            <a:ln w="1804" cap="flat">
              <a:noFill/>
              <a:prstDash val="solid"/>
              <a:miter/>
            </a:ln>
          </p:spPr>
          <p:txBody>
            <a:bodyPr rtlCol="0" anchor="ctr"/>
            <a:lstStyle/>
            <a:p>
              <a:endParaRPr lang="en-US"/>
            </a:p>
          </p:txBody>
        </p:sp>
        <p:sp>
          <p:nvSpPr>
            <p:cNvPr id="7241" name="Freeform 85">
              <a:extLst>
                <a:ext uri="{FF2B5EF4-FFF2-40B4-BE49-F238E27FC236}">
                  <a16:creationId xmlns:a16="http://schemas.microsoft.com/office/drawing/2014/main" id="{934F64F2-B0EC-8E88-8244-B374EE22DE50}"/>
                </a:ext>
              </a:extLst>
            </p:cNvPr>
            <p:cNvSpPr/>
            <p:nvPr/>
          </p:nvSpPr>
          <p:spPr>
            <a:xfrm>
              <a:off x="6080536" y="5958158"/>
              <a:ext cx="22279" cy="132324"/>
            </a:xfrm>
            <a:custGeom>
              <a:avLst/>
              <a:gdLst>
                <a:gd name="connsiteX0" fmla="*/ 18351 w 22279"/>
                <a:gd name="connsiteY0" fmla="*/ 0 h 132324"/>
                <a:gd name="connsiteX1" fmla="*/ 6801 w 22279"/>
                <a:gd name="connsiteY1" fmla="*/ 18589 h 132324"/>
                <a:gd name="connsiteX2" fmla="*/ 1567 w 22279"/>
                <a:gd name="connsiteY2" fmla="*/ 100163 h 132324"/>
                <a:gd name="connsiteX3" fmla="*/ 7703 w 22279"/>
                <a:gd name="connsiteY3" fmla="*/ 125791 h 132324"/>
                <a:gd name="connsiteX4" fmla="*/ 17810 w 22279"/>
                <a:gd name="connsiteY4" fmla="*/ 131926 h 132324"/>
                <a:gd name="connsiteX5" fmla="*/ 21961 w 22279"/>
                <a:gd name="connsiteY5" fmla="*/ 123444 h 132324"/>
                <a:gd name="connsiteX6" fmla="*/ 21058 w 22279"/>
                <a:gd name="connsiteY6" fmla="*/ 2888 h 132324"/>
                <a:gd name="connsiteX7" fmla="*/ 18351 w 22279"/>
                <a:gd name="connsiteY7" fmla="*/ 0 h 1323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79" h="132324">
                  <a:moveTo>
                    <a:pt x="18351" y="0"/>
                  </a:moveTo>
                  <a:cubicBezTo>
                    <a:pt x="9688" y="4692"/>
                    <a:pt x="8064" y="12092"/>
                    <a:pt x="6801" y="18589"/>
                  </a:cubicBezTo>
                  <a:cubicBezTo>
                    <a:pt x="1386" y="45480"/>
                    <a:pt x="-2223" y="72731"/>
                    <a:pt x="1567" y="100163"/>
                  </a:cubicBezTo>
                  <a:cubicBezTo>
                    <a:pt x="2830" y="108826"/>
                    <a:pt x="4996" y="117489"/>
                    <a:pt x="7703" y="125791"/>
                  </a:cubicBezTo>
                  <a:cubicBezTo>
                    <a:pt x="8966" y="129941"/>
                    <a:pt x="12395" y="133551"/>
                    <a:pt x="17810" y="131926"/>
                  </a:cubicBezTo>
                  <a:cubicBezTo>
                    <a:pt x="21961" y="130663"/>
                    <a:pt x="22863" y="126512"/>
                    <a:pt x="21961" y="123444"/>
                  </a:cubicBezTo>
                  <a:cubicBezTo>
                    <a:pt x="11132" y="83379"/>
                    <a:pt x="17268" y="43133"/>
                    <a:pt x="21058" y="2888"/>
                  </a:cubicBezTo>
                  <a:cubicBezTo>
                    <a:pt x="21239" y="2527"/>
                    <a:pt x="20156" y="1805"/>
                    <a:pt x="18351" y="0"/>
                  </a:cubicBezTo>
                  <a:close/>
                </a:path>
              </a:pathLst>
            </a:custGeom>
            <a:solidFill>
              <a:srgbClr val="000000"/>
            </a:solidFill>
            <a:ln w="1804" cap="flat">
              <a:noFill/>
              <a:prstDash val="solid"/>
              <a:miter/>
            </a:ln>
          </p:spPr>
          <p:txBody>
            <a:bodyPr rtlCol="0" anchor="ctr"/>
            <a:lstStyle/>
            <a:p>
              <a:endParaRPr lang="en-US"/>
            </a:p>
          </p:txBody>
        </p:sp>
        <p:sp>
          <p:nvSpPr>
            <p:cNvPr id="7242" name="Freeform 86">
              <a:extLst>
                <a:ext uri="{FF2B5EF4-FFF2-40B4-BE49-F238E27FC236}">
                  <a16:creationId xmlns:a16="http://schemas.microsoft.com/office/drawing/2014/main" id="{174CFA8E-7CE1-5B0D-5B80-FE39EBA6955C}"/>
                </a:ext>
              </a:extLst>
            </p:cNvPr>
            <p:cNvSpPr/>
            <p:nvPr/>
          </p:nvSpPr>
          <p:spPr>
            <a:xfrm>
              <a:off x="6044525" y="6325783"/>
              <a:ext cx="105796" cy="15846"/>
            </a:xfrm>
            <a:custGeom>
              <a:avLst/>
              <a:gdLst>
                <a:gd name="connsiteX0" fmla="*/ 7799 w 105796"/>
                <a:gd name="connsiteY0" fmla="*/ 0 h 15846"/>
                <a:gd name="connsiteX1" fmla="*/ 39 w 105796"/>
                <a:gd name="connsiteY1" fmla="*/ 5775 h 15846"/>
                <a:gd name="connsiteX2" fmla="*/ 8882 w 105796"/>
                <a:gd name="connsiteY2" fmla="*/ 13355 h 15846"/>
                <a:gd name="connsiteX3" fmla="*/ 105797 w 105796"/>
                <a:gd name="connsiteY3" fmla="*/ 7941 h 15846"/>
                <a:gd name="connsiteX4" fmla="*/ 92983 w 105796"/>
                <a:gd name="connsiteY4" fmla="*/ 1624 h 15846"/>
                <a:gd name="connsiteX5" fmla="*/ 7799 w 105796"/>
                <a:gd name="connsiteY5" fmla="*/ 0 h 158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96" h="15846">
                  <a:moveTo>
                    <a:pt x="7799" y="0"/>
                  </a:moveTo>
                  <a:cubicBezTo>
                    <a:pt x="4370" y="0"/>
                    <a:pt x="400" y="1624"/>
                    <a:pt x="39" y="5775"/>
                  </a:cubicBezTo>
                  <a:cubicBezTo>
                    <a:pt x="-503" y="11911"/>
                    <a:pt x="4731" y="12813"/>
                    <a:pt x="8882" y="13355"/>
                  </a:cubicBezTo>
                  <a:cubicBezTo>
                    <a:pt x="39924" y="17506"/>
                    <a:pt x="70784" y="16964"/>
                    <a:pt x="105797" y="7941"/>
                  </a:cubicBezTo>
                  <a:cubicBezTo>
                    <a:pt x="99119" y="4512"/>
                    <a:pt x="96051" y="1624"/>
                    <a:pt x="92983" y="1624"/>
                  </a:cubicBezTo>
                  <a:cubicBezTo>
                    <a:pt x="64468" y="722"/>
                    <a:pt x="36134" y="361"/>
                    <a:pt x="7799" y="0"/>
                  </a:cubicBezTo>
                  <a:close/>
                </a:path>
              </a:pathLst>
            </a:custGeom>
            <a:solidFill>
              <a:srgbClr val="000000"/>
            </a:solidFill>
            <a:ln w="1804" cap="flat">
              <a:noFill/>
              <a:prstDash val="solid"/>
              <a:miter/>
            </a:ln>
          </p:spPr>
          <p:txBody>
            <a:bodyPr rtlCol="0" anchor="ctr"/>
            <a:lstStyle/>
            <a:p>
              <a:endParaRPr lang="en-US"/>
            </a:p>
          </p:txBody>
        </p:sp>
      </p:grpSp>
    </p:spTree>
    <p:extLst>
      <p:ext uri="{BB962C8B-B14F-4D97-AF65-F5344CB8AC3E}">
        <p14:creationId xmlns:p14="http://schemas.microsoft.com/office/powerpoint/2010/main" val="42354451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7E9E7BF-E518-0F81-F7A0-FC3FB99177CE}"/>
              </a:ext>
            </a:extLst>
          </p:cNvPr>
          <p:cNvSpPr>
            <a:spLocks noGrp="1"/>
          </p:cNvSpPr>
          <p:nvPr>
            <p:ph type="body" sz="quarter" idx="13"/>
          </p:nvPr>
        </p:nvSpPr>
        <p:spPr>
          <a:xfrm>
            <a:off x="6439736" y="146649"/>
            <a:ext cx="5055171" cy="3655170"/>
          </a:xfrm>
          <a:solidFill>
            <a:schemeClr val="accent2"/>
          </a:solidFill>
        </p:spPr>
        <p:txBody>
          <a:bodyPr>
            <a:noAutofit/>
          </a:bodyPr>
          <a:lstStyle/>
          <a:p>
            <a:r>
              <a:rPr lang="en-US" sz="2800" b="1" dirty="0">
                <a:latin typeface="Poppins" panose="00000500000000000000" pitchFamily="2" charset="0"/>
                <a:cs typeface="Poppins" panose="00000500000000000000" pitchFamily="2" charset="0"/>
              </a:rPr>
              <a:t>GSLS, Ireland </a:t>
            </a:r>
          </a:p>
          <a:p>
            <a:r>
              <a:rPr lang="en-US" sz="1800" dirty="0">
                <a:latin typeface="Poppins" panose="00000500000000000000" pitchFamily="2" charset="0"/>
                <a:cs typeface="Poppins" panose="00000500000000000000" pitchFamily="2" charset="0"/>
                <a:hlinkClick r:id="rId2">
                  <a:extLst>
                    <a:ext uri="{A12FA001-AC4F-418D-AE19-62706E023703}">
                      <ahyp:hlinkClr xmlns:ahyp="http://schemas.microsoft.com/office/drawing/2018/hyperlinkcolor" val="tx"/>
                    </a:ext>
                  </a:extLst>
                </a:hlinkClick>
              </a:rPr>
              <a:t>(</a:t>
            </a:r>
            <a:r>
              <a:rPr lang="en-US" sz="1800" dirty="0">
                <a:latin typeface="Poppins" panose="00000500000000000000" pitchFamily="2" charset="0"/>
                <a:cs typeface="Poppins" panose="00000500000000000000" pitchFamily="2" charset="0"/>
                <a:hlinkClick r:id="rId3">
                  <a:extLst>
                    <a:ext uri="{A12FA001-AC4F-418D-AE19-62706E023703}">
                      <ahyp:hlinkClr xmlns:ahyp="http://schemas.microsoft.com/office/drawing/2018/hyperlinkcolor" val="tx"/>
                    </a:ext>
                  </a:extLst>
                </a:hlinkClick>
              </a:rPr>
              <a:t>250 Employees</a:t>
            </a:r>
            <a:r>
              <a:rPr lang="en-US" sz="1800" dirty="0">
                <a:latin typeface="Poppins" panose="00000500000000000000" pitchFamily="2" charset="0"/>
                <a:cs typeface="Poppins" panose="00000500000000000000" pitchFamily="2" charset="0"/>
                <a:hlinkClick r:id="rId2">
                  <a:extLst>
                    <a:ext uri="{A12FA001-AC4F-418D-AE19-62706E023703}">
                      <ahyp:hlinkClr xmlns:ahyp="http://schemas.microsoft.com/office/drawing/2018/hyperlinkcolor" val="tx"/>
                    </a:ext>
                  </a:extLst>
                </a:hlinkClick>
              </a:rPr>
              <a:t>)</a:t>
            </a:r>
            <a:endParaRPr lang="en-US" sz="1800" dirty="0">
              <a:latin typeface="Poppins" panose="00000500000000000000" pitchFamily="2" charset="0"/>
              <a:cs typeface="Poppins" panose="00000500000000000000" pitchFamily="2" charset="0"/>
            </a:endParaRPr>
          </a:p>
          <a:p>
            <a:pPr algn="ctr" fontAlgn="base"/>
            <a:r>
              <a:rPr lang="en-US" sz="1800" dirty="0" err="1">
                <a:latin typeface="Poppins" panose="00000500000000000000" pitchFamily="2" charset="0"/>
                <a:cs typeface="Poppins" panose="00000500000000000000" pitchFamily="2" charset="0"/>
              </a:rPr>
              <a:t>gsls</a:t>
            </a:r>
            <a:r>
              <a:rPr lang="en-US" sz="1800" dirty="0">
                <a:latin typeface="Poppins" panose="00000500000000000000" pitchFamily="2" charset="0"/>
                <a:cs typeface="Poppins" panose="00000500000000000000" pitchFamily="2" charset="0"/>
              </a:rPr>
              <a:t> is a secure cash logistics partner offering market-leading cash management solutions to its clients. An independent company it covers retail, hospitality, financial services and the public sector in Ireland. Recommended by Retail Excellence Ireland as the security provider of choice.</a:t>
            </a:r>
            <a:endParaRPr lang="en-IE" sz="1800" dirty="0">
              <a:latin typeface="Poppins" panose="00000500000000000000" pitchFamily="2" charset="0"/>
              <a:cs typeface="Poppins" panose="00000500000000000000" pitchFamily="2" charset="0"/>
            </a:endParaRPr>
          </a:p>
        </p:txBody>
      </p:sp>
      <p:sp>
        <p:nvSpPr>
          <p:cNvPr id="8" name="Text Placeholder 7">
            <a:extLst>
              <a:ext uri="{FF2B5EF4-FFF2-40B4-BE49-F238E27FC236}">
                <a16:creationId xmlns:a16="http://schemas.microsoft.com/office/drawing/2014/main" id="{1075F76E-7509-DA50-27C5-3CEE7B8C0587}"/>
              </a:ext>
            </a:extLst>
          </p:cNvPr>
          <p:cNvSpPr>
            <a:spLocks noGrp="1"/>
          </p:cNvSpPr>
          <p:nvPr>
            <p:ph type="body" sz="quarter" idx="43"/>
          </p:nvPr>
        </p:nvSpPr>
        <p:spPr>
          <a:xfrm>
            <a:off x="6382168" y="3869211"/>
            <a:ext cx="5524500" cy="2581274"/>
          </a:xfrm>
        </p:spPr>
        <p:txBody>
          <a:bodyPr>
            <a:noAutofit/>
          </a:bodyPr>
          <a:lstStyle/>
          <a:p>
            <a:r>
              <a:rPr lang="en-US" sz="1800" b="1" dirty="0">
                <a:solidFill>
                  <a:srgbClr val="083F59"/>
                </a:solidFill>
              </a:rPr>
              <a:t>Awarded Silver Award by ‘Investors in Diversity’ for initiatives in Diversity, Equality &amp; Inclusion.</a:t>
            </a:r>
          </a:p>
          <a:p>
            <a:pPr algn="l" fontAlgn="base"/>
            <a:r>
              <a:rPr lang="en-US" sz="1800" dirty="0">
                <a:solidFill>
                  <a:srgbClr val="083F59"/>
                </a:solidFill>
              </a:rPr>
              <a:t>GSLS makes significant investments in </a:t>
            </a:r>
            <a:r>
              <a:rPr lang="en-US" sz="1800" dirty="0">
                <a:solidFill>
                  <a:srgbClr val="083F59"/>
                </a:solidFill>
                <a:hlinkClick r:id="rId4">
                  <a:extLst>
                    <a:ext uri="{A12FA001-AC4F-418D-AE19-62706E023703}">
                      <ahyp:hlinkClr xmlns:ahyp="http://schemas.microsoft.com/office/drawing/2018/hyperlinkcolor" val="tx"/>
                    </a:ext>
                  </a:extLst>
                </a:hlinkClick>
              </a:rPr>
              <a:t>our team members</a:t>
            </a:r>
            <a:r>
              <a:rPr lang="en-US" sz="1800" dirty="0">
                <a:solidFill>
                  <a:srgbClr val="083F59"/>
                </a:solidFill>
              </a:rPr>
              <a:t>, from ensuring their health and wellbeing to career development initiatives.</a:t>
            </a:r>
          </a:p>
          <a:p>
            <a:pPr algn="l" fontAlgn="base"/>
            <a:r>
              <a:rPr lang="en-US" sz="1800" dirty="0">
                <a:solidFill>
                  <a:srgbClr val="083F59"/>
                </a:solidFill>
              </a:rPr>
              <a:t>‘</a:t>
            </a:r>
            <a:r>
              <a:rPr lang="en-US" sz="1800" b="1" i="1" dirty="0">
                <a:solidFill>
                  <a:srgbClr val="083F59"/>
                </a:solidFill>
              </a:rPr>
              <a:t>We are proud to have over 26 nationalities with a range of age profiles from 18 to 68 years old. Hiring a diverse range of people has always been a priority. We know very well that everyone has something different to bring to the table’.</a:t>
            </a:r>
          </a:p>
          <a:p>
            <a:endParaRPr lang="en-IE" sz="1800" dirty="0">
              <a:solidFill>
                <a:srgbClr val="083F59"/>
              </a:solidFill>
            </a:endParaRPr>
          </a:p>
        </p:txBody>
      </p:sp>
      <p:sp>
        <p:nvSpPr>
          <p:cNvPr id="3" name="TextBox 2">
            <a:extLst>
              <a:ext uri="{FF2B5EF4-FFF2-40B4-BE49-F238E27FC236}">
                <a16:creationId xmlns:a16="http://schemas.microsoft.com/office/drawing/2014/main" id="{355882C8-CD20-9A91-C155-43329E328591}"/>
              </a:ext>
            </a:extLst>
          </p:cNvPr>
          <p:cNvSpPr txBox="1"/>
          <p:nvPr/>
        </p:nvSpPr>
        <p:spPr>
          <a:xfrm>
            <a:off x="323849" y="3863460"/>
            <a:ext cx="5943601" cy="369332"/>
          </a:xfrm>
          <a:prstGeom prst="rect">
            <a:avLst/>
          </a:prstGeom>
          <a:solidFill>
            <a:srgbClr val="DF4625"/>
          </a:solidFill>
        </p:spPr>
        <p:txBody>
          <a:bodyPr wrap="square">
            <a:spAutoFit/>
          </a:bodyPr>
          <a:lstStyle/>
          <a:p>
            <a:pPr algn="ctr"/>
            <a:r>
              <a:rPr lang="en-IE" dirty="0">
                <a:solidFill>
                  <a:schemeClr val="bg1"/>
                </a:solidFill>
                <a:hlinkClick r:id="rId5">
                  <a:extLst>
                    <a:ext uri="{A12FA001-AC4F-418D-AE19-62706E023703}">
                      <ahyp:hlinkClr xmlns:ahyp="http://schemas.microsoft.com/office/drawing/2018/hyperlinkcolor" val="tx"/>
                    </a:ext>
                  </a:extLst>
                </a:hlinkClick>
              </a:rPr>
              <a:t>https://gsls.ie/bronze-award-for-investment-in-diversity/</a:t>
            </a:r>
            <a:r>
              <a:rPr lang="en-IE" dirty="0">
                <a:solidFill>
                  <a:schemeClr val="bg1"/>
                </a:solidFill>
              </a:rPr>
              <a:t> </a:t>
            </a:r>
          </a:p>
        </p:txBody>
      </p:sp>
      <p:sp>
        <p:nvSpPr>
          <p:cNvPr id="6" name="TextBox 5">
            <a:extLst>
              <a:ext uri="{FF2B5EF4-FFF2-40B4-BE49-F238E27FC236}">
                <a16:creationId xmlns:a16="http://schemas.microsoft.com/office/drawing/2014/main" id="{D316060C-CAC9-346C-FEEA-E1F33E19DEAF}"/>
              </a:ext>
            </a:extLst>
          </p:cNvPr>
          <p:cNvSpPr txBox="1"/>
          <p:nvPr/>
        </p:nvSpPr>
        <p:spPr>
          <a:xfrm>
            <a:off x="200025" y="4351768"/>
            <a:ext cx="6239711" cy="2031325"/>
          </a:xfrm>
          <a:prstGeom prst="rect">
            <a:avLst/>
          </a:prstGeom>
          <a:solidFill>
            <a:schemeClr val="bg1"/>
          </a:solidFill>
        </p:spPr>
        <p:txBody>
          <a:bodyPr wrap="square" rtlCol="0">
            <a:spAutoFit/>
          </a:bodyPr>
          <a:lstStyle/>
          <a:p>
            <a:pPr fontAlgn="base"/>
            <a:r>
              <a:rPr lang="en-US" b="1" dirty="0">
                <a:solidFill>
                  <a:srgbClr val="083F59"/>
                </a:solidFill>
                <a:highlight>
                  <a:srgbClr val="FFFFFF"/>
                </a:highlight>
              </a:rPr>
              <a:t>Awarded Ireland’s premier Equality, Diversity * Inclusion (EDI) Accreditation Mark</a:t>
            </a:r>
            <a:r>
              <a:rPr lang="en-US" dirty="0">
                <a:solidFill>
                  <a:srgbClr val="083F59"/>
                </a:solidFill>
                <a:highlight>
                  <a:srgbClr val="FFFFFF"/>
                </a:highlight>
              </a:rPr>
              <a:t>, they remain committed to implementing Equality, Diversity, and Inclusion (EDI) practices. </a:t>
            </a:r>
            <a:r>
              <a:rPr lang="en-US" sz="1800" dirty="0">
                <a:solidFill>
                  <a:srgbClr val="083F59"/>
                </a:solidFill>
              </a:rPr>
              <a:t>With a growing team, from a huge variety of backgrounds, diversity and inclusion is the foundation of ensuring each team member is truly valued.</a:t>
            </a:r>
          </a:p>
          <a:p>
            <a:pPr fontAlgn="base"/>
            <a:r>
              <a:rPr lang="en-US" sz="1800" b="1" i="1" dirty="0">
                <a:solidFill>
                  <a:srgbClr val="083F59"/>
                </a:solidFill>
              </a:rPr>
              <a:t>‘The team at GSLS continues to be the secret to our ability to deliver the exceptional levels of service we pride ourselves on’.</a:t>
            </a:r>
            <a:endParaRPr lang="en-IE" b="1" dirty="0">
              <a:solidFill>
                <a:srgbClr val="083F59"/>
              </a:solidFill>
            </a:endParaRPr>
          </a:p>
        </p:txBody>
      </p:sp>
      <p:sp>
        <p:nvSpPr>
          <p:cNvPr id="4" name="TextBox 3">
            <a:extLst>
              <a:ext uri="{FF2B5EF4-FFF2-40B4-BE49-F238E27FC236}">
                <a16:creationId xmlns:a16="http://schemas.microsoft.com/office/drawing/2014/main" id="{75A303A8-041E-FB24-6C84-19425A567175}"/>
              </a:ext>
            </a:extLst>
          </p:cNvPr>
          <p:cNvSpPr txBox="1"/>
          <p:nvPr/>
        </p:nvSpPr>
        <p:spPr>
          <a:xfrm>
            <a:off x="76200" y="146648"/>
            <a:ext cx="3848100" cy="584775"/>
          </a:xfrm>
          <a:prstGeom prst="rect">
            <a:avLst/>
          </a:prstGeom>
          <a:noFill/>
        </p:spPr>
        <p:txBody>
          <a:bodyPr wrap="square" rtlCol="0">
            <a:spAutoFit/>
          </a:bodyPr>
          <a:lstStyle/>
          <a:p>
            <a:pPr algn="ctr"/>
            <a:r>
              <a:rPr lang="en-US" sz="3200" b="1" dirty="0">
                <a:solidFill>
                  <a:schemeClr val="bg1"/>
                </a:solidFill>
                <a:highlight>
                  <a:srgbClr val="1C94CA"/>
                </a:highlight>
              </a:rPr>
              <a:t>Competency 5, GSLS</a:t>
            </a:r>
            <a:endParaRPr lang="en-IE" sz="3200" dirty="0">
              <a:highlight>
                <a:srgbClr val="1C94CA"/>
              </a:highlight>
            </a:endParaRPr>
          </a:p>
        </p:txBody>
      </p:sp>
      <p:pic>
        <p:nvPicPr>
          <p:cNvPr id="4100" name="Picture 4" descr="GSLS team at ISIA Awards">
            <a:extLst>
              <a:ext uri="{FF2B5EF4-FFF2-40B4-BE49-F238E27FC236}">
                <a16:creationId xmlns:a16="http://schemas.microsoft.com/office/drawing/2014/main" id="{AB2C33A6-1A6F-F15B-156C-655643CD1AFD}"/>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t="13548" b="8295"/>
          <a:stretch/>
        </p:blipFill>
        <p:spPr bwMode="auto">
          <a:xfrm>
            <a:off x="323850" y="799116"/>
            <a:ext cx="4406065" cy="2486025"/>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E0644EA6-7E46-EE80-BAC1-DFE79922362D}"/>
              </a:ext>
            </a:extLst>
          </p:cNvPr>
          <p:cNvSpPr txBox="1"/>
          <p:nvPr/>
        </p:nvSpPr>
        <p:spPr>
          <a:xfrm>
            <a:off x="285333" y="3401795"/>
            <a:ext cx="4314825" cy="646331"/>
          </a:xfrm>
          <a:prstGeom prst="rect">
            <a:avLst/>
          </a:prstGeom>
          <a:noFill/>
        </p:spPr>
        <p:txBody>
          <a:bodyPr wrap="square" rtlCol="0">
            <a:spAutoFit/>
          </a:bodyPr>
          <a:lstStyle/>
          <a:p>
            <a:r>
              <a:rPr lang="en-US" i="0" dirty="0">
                <a:solidFill>
                  <a:srgbClr val="1C94CA"/>
                </a:solidFill>
                <a:effectLst/>
                <a:highlight>
                  <a:srgbClr val="FFFFFF"/>
                </a:highlight>
                <a:latin typeface="var( --e-global-typography-primary-font-family )"/>
                <a:hlinkClick r:id="rId7">
                  <a:extLst>
                    <a:ext uri="{A12FA001-AC4F-418D-AE19-62706E023703}">
                      <ahyp:hlinkClr xmlns:ahyp="http://schemas.microsoft.com/office/drawing/2018/hyperlinkcolor" val="tx"/>
                    </a:ext>
                  </a:extLst>
                </a:hlinkClick>
              </a:rPr>
              <a:t>GSLS Win Women In Security Award 2023</a:t>
            </a:r>
            <a:endParaRPr lang="en-US" i="0" dirty="0">
              <a:solidFill>
                <a:srgbClr val="1C94CA"/>
              </a:solidFill>
              <a:effectLst/>
              <a:highlight>
                <a:srgbClr val="FFFFFF"/>
              </a:highlight>
              <a:latin typeface="var( --e-global-typography-primary-font-family )"/>
            </a:endParaRPr>
          </a:p>
          <a:p>
            <a:endParaRPr lang="en-IE" dirty="0">
              <a:solidFill>
                <a:srgbClr val="1C94CA"/>
              </a:solidFill>
            </a:endParaRPr>
          </a:p>
        </p:txBody>
      </p:sp>
    </p:spTree>
    <p:extLst>
      <p:ext uri="{BB962C8B-B14F-4D97-AF65-F5344CB8AC3E}">
        <p14:creationId xmlns:p14="http://schemas.microsoft.com/office/powerpoint/2010/main" val="42846761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Text Placeholder 20">
            <a:extLst>
              <a:ext uri="{FF2B5EF4-FFF2-40B4-BE49-F238E27FC236}">
                <a16:creationId xmlns:a16="http://schemas.microsoft.com/office/drawing/2014/main" id="{C7C31B17-86C6-61BE-D213-6E520275F657}"/>
              </a:ext>
            </a:extLst>
          </p:cNvPr>
          <p:cNvSpPr txBox="1">
            <a:spLocks/>
          </p:cNvSpPr>
          <p:nvPr/>
        </p:nvSpPr>
        <p:spPr>
          <a:xfrm>
            <a:off x="702307" y="1238807"/>
            <a:ext cx="5146043" cy="5028641"/>
          </a:xfrm>
          <a:prstGeom prst="rect">
            <a:avLst/>
          </a:prstGeom>
          <a:noFill/>
        </p:spPr>
        <p:txBody>
          <a:bodyP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r>
              <a:rPr lang="en-US" sz="2200" dirty="0"/>
              <a:t>Small and Medium Enterprises (SMEs) play a crucial role in the European economy, yet many struggle to implement effective Diversity and Inclusion (D&amp;I) strategies due to limited resources, </a:t>
            </a:r>
            <a:r>
              <a:rPr lang="en-US" sz="2200" dirty="0" err="1"/>
              <a:t>organisational</a:t>
            </a:r>
            <a:r>
              <a:rPr lang="en-US" sz="2200" dirty="0"/>
              <a:t> culture, or a lack of expertise. This section explores the key obstacles SMEs face, providing practical solutions to integrate D&amp;I into business operations. Learners will gain insights into the Seven DARE Competency Areas, understanding how to apply them to drive meaningful change. Additionally, we will examine D&amp;I from the perspectives of VET educators, SME leaders, and employees to highlight the collective impact of inclusive workplaces.</a:t>
            </a:r>
            <a:endParaRPr lang="en-IE" sz="2200" dirty="0"/>
          </a:p>
        </p:txBody>
      </p:sp>
      <p:sp>
        <p:nvSpPr>
          <p:cNvPr id="23" name="Text Placeholder 19">
            <a:extLst>
              <a:ext uri="{FF2B5EF4-FFF2-40B4-BE49-F238E27FC236}">
                <a16:creationId xmlns:a16="http://schemas.microsoft.com/office/drawing/2014/main" id="{9110D7DA-73FD-B28A-0293-51470588C8A8}"/>
              </a:ext>
            </a:extLst>
          </p:cNvPr>
          <p:cNvSpPr txBox="1">
            <a:spLocks/>
          </p:cNvSpPr>
          <p:nvPr/>
        </p:nvSpPr>
        <p:spPr>
          <a:xfrm>
            <a:off x="96766" y="383586"/>
            <a:ext cx="5553536" cy="720752"/>
          </a:xfrm>
          <a:prstGeom prst="rect">
            <a:avLst/>
          </a:prstGeom>
          <a:noFill/>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4000"/>
              <a:t>Module 1 Part 2</a:t>
            </a:r>
            <a:endParaRPr lang="en-IE" sz="4000" dirty="0"/>
          </a:p>
        </p:txBody>
      </p:sp>
      <p:sp>
        <p:nvSpPr>
          <p:cNvPr id="24" name="Text Placeholder 15">
            <a:extLst>
              <a:ext uri="{FF2B5EF4-FFF2-40B4-BE49-F238E27FC236}">
                <a16:creationId xmlns:a16="http://schemas.microsoft.com/office/drawing/2014/main" id="{33D1C3E6-90C2-E617-69BE-5EE4B0861E48}"/>
              </a:ext>
            </a:extLst>
          </p:cNvPr>
          <p:cNvSpPr>
            <a:spLocks noGrp="1"/>
          </p:cNvSpPr>
          <p:nvPr>
            <p:ph type="body" sz="quarter" idx="15"/>
          </p:nvPr>
        </p:nvSpPr>
        <p:spPr>
          <a:xfrm>
            <a:off x="5848350" y="484880"/>
            <a:ext cx="700387" cy="689518"/>
          </a:xfrm>
        </p:spPr>
        <p:txBody>
          <a:bodyPr/>
          <a:lstStyle/>
          <a:p>
            <a:r>
              <a:rPr lang="en-US" dirty="0"/>
              <a:t>05</a:t>
            </a:r>
          </a:p>
        </p:txBody>
      </p:sp>
      <p:sp>
        <p:nvSpPr>
          <p:cNvPr id="25" name="Text Placeholder 18">
            <a:extLst>
              <a:ext uri="{FF2B5EF4-FFF2-40B4-BE49-F238E27FC236}">
                <a16:creationId xmlns:a16="http://schemas.microsoft.com/office/drawing/2014/main" id="{61D65790-0530-759E-E840-C77BEA51A5A2}"/>
              </a:ext>
            </a:extLst>
          </p:cNvPr>
          <p:cNvSpPr txBox="1">
            <a:spLocks/>
          </p:cNvSpPr>
          <p:nvPr/>
        </p:nvSpPr>
        <p:spPr>
          <a:xfrm>
            <a:off x="5870053" y="1288418"/>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06</a:t>
            </a:r>
          </a:p>
        </p:txBody>
      </p:sp>
      <p:sp>
        <p:nvSpPr>
          <p:cNvPr id="26" name="Text Placeholder 19">
            <a:extLst>
              <a:ext uri="{FF2B5EF4-FFF2-40B4-BE49-F238E27FC236}">
                <a16:creationId xmlns:a16="http://schemas.microsoft.com/office/drawing/2014/main" id="{187831E1-FACB-E57C-027D-1BC2E2B9BCBA}"/>
              </a:ext>
            </a:extLst>
          </p:cNvPr>
          <p:cNvSpPr txBox="1">
            <a:spLocks/>
          </p:cNvSpPr>
          <p:nvPr/>
        </p:nvSpPr>
        <p:spPr>
          <a:xfrm>
            <a:off x="6977857" y="2039921"/>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spcAft>
                <a:spcPts val="800"/>
              </a:spcAft>
            </a:pPr>
            <a:r>
              <a:rPr lang="en-IE" sz="1800" kern="100" dirty="0">
                <a:cs typeface="Times New Roman" panose="02020603050405020304" pitchFamily="18" charset="0"/>
              </a:rPr>
              <a:t>Explore D&amp;I from the </a:t>
            </a:r>
            <a:r>
              <a:rPr lang="en-IE" sz="1800" b="1" kern="100" dirty="0">
                <a:cs typeface="Times New Roman" panose="02020603050405020304" pitchFamily="18" charset="0"/>
              </a:rPr>
              <a:t>Perspective of VET Educators, SMEs, and Employees</a:t>
            </a:r>
            <a:endParaRPr lang="en-IE" sz="1800" dirty="0">
              <a:solidFill>
                <a:srgbClr val="FF0000"/>
              </a:solidFill>
            </a:endParaRPr>
          </a:p>
        </p:txBody>
      </p:sp>
      <p:sp>
        <p:nvSpPr>
          <p:cNvPr id="27" name="Text Placeholder 20">
            <a:extLst>
              <a:ext uri="{FF2B5EF4-FFF2-40B4-BE49-F238E27FC236}">
                <a16:creationId xmlns:a16="http://schemas.microsoft.com/office/drawing/2014/main" id="{AC2B4A17-1120-4C09-A365-47CF8D7E86C6}"/>
              </a:ext>
            </a:extLst>
          </p:cNvPr>
          <p:cNvSpPr txBox="1">
            <a:spLocks/>
          </p:cNvSpPr>
          <p:nvPr/>
        </p:nvSpPr>
        <p:spPr>
          <a:xfrm>
            <a:off x="5876632" y="2069816"/>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07</a:t>
            </a:r>
          </a:p>
        </p:txBody>
      </p:sp>
      <p:sp>
        <p:nvSpPr>
          <p:cNvPr id="28" name="Text Placeholder 21">
            <a:extLst>
              <a:ext uri="{FF2B5EF4-FFF2-40B4-BE49-F238E27FC236}">
                <a16:creationId xmlns:a16="http://schemas.microsoft.com/office/drawing/2014/main" id="{6C395DDD-6DC4-A79C-829B-B3E529146AEF}"/>
              </a:ext>
            </a:extLst>
          </p:cNvPr>
          <p:cNvSpPr txBox="1">
            <a:spLocks/>
          </p:cNvSpPr>
          <p:nvPr/>
        </p:nvSpPr>
        <p:spPr>
          <a:xfrm>
            <a:off x="6920164" y="484880"/>
            <a:ext cx="471306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spcAft>
                <a:spcPts val="800"/>
              </a:spcAft>
            </a:pPr>
            <a:r>
              <a:rPr lang="en-IE" sz="1800" kern="100">
                <a:cs typeface="Times New Roman" panose="02020603050405020304" pitchFamily="18" charset="0"/>
              </a:rPr>
              <a:t>Recognise the D&amp;I </a:t>
            </a:r>
            <a:r>
              <a:rPr lang="en-IE" sz="1800" b="1" kern="100">
                <a:cs typeface="Times New Roman" panose="02020603050405020304" pitchFamily="18" charset="0"/>
              </a:rPr>
              <a:t>Obstacles and Challenges </a:t>
            </a:r>
            <a:r>
              <a:rPr lang="en-IE" sz="1800" kern="100">
                <a:cs typeface="Times New Roman" panose="02020603050405020304" pitchFamily="18" charset="0"/>
              </a:rPr>
              <a:t>SMEs Face</a:t>
            </a:r>
            <a:endParaRPr lang="en-IE" sz="1800" dirty="0">
              <a:solidFill>
                <a:srgbClr val="FF0000"/>
              </a:solidFill>
            </a:endParaRPr>
          </a:p>
        </p:txBody>
      </p:sp>
      <p:sp>
        <p:nvSpPr>
          <p:cNvPr id="29" name="Text Placeholder 25">
            <a:extLst>
              <a:ext uri="{FF2B5EF4-FFF2-40B4-BE49-F238E27FC236}">
                <a16:creationId xmlns:a16="http://schemas.microsoft.com/office/drawing/2014/main" id="{C192B6C7-0C3E-92AF-FCD1-DB2B18E9020F}"/>
              </a:ext>
            </a:extLst>
          </p:cNvPr>
          <p:cNvSpPr txBox="1">
            <a:spLocks/>
          </p:cNvSpPr>
          <p:nvPr/>
        </p:nvSpPr>
        <p:spPr>
          <a:xfrm>
            <a:off x="6918144" y="1288418"/>
            <a:ext cx="5144023"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spcAft>
                <a:spcPts val="800"/>
              </a:spcAft>
            </a:pPr>
            <a:r>
              <a:rPr lang="en-IE" sz="1800" kern="100" dirty="0">
                <a:cs typeface="Times New Roman" panose="02020603050405020304" pitchFamily="18" charset="0"/>
              </a:rPr>
              <a:t>Develop an Understand  the </a:t>
            </a:r>
            <a:r>
              <a:rPr lang="en-IE" sz="1800" b="1" kern="100" dirty="0">
                <a:cs typeface="Times New Roman" panose="02020603050405020304" pitchFamily="18" charset="0"/>
              </a:rPr>
              <a:t>Seven DARE Competency Areas</a:t>
            </a:r>
            <a:r>
              <a:rPr lang="en-IE" sz="1800" kern="100" dirty="0">
                <a:cs typeface="Times New Roman" panose="02020603050405020304" pitchFamily="18" charset="0"/>
              </a:rPr>
              <a:t> </a:t>
            </a:r>
            <a:r>
              <a:rPr lang="en-IE" sz="1600" i="1" kern="100" dirty="0">
                <a:cs typeface="Times New Roman" panose="02020603050405020304" pitchFamily="18" charset="0"/>
              </a:rPr>
              <a:t>(with Examples of How to Integrate)</a:t>
            </a:r>
            <a:endParaRPr lang="en-IE" sz="1800" kern="100" dirty="0">
              <a:cs typeface="Times New Roman" panose="02020603050405020304" pitchFamily="18" charset="0"/>
            </a:endParaRPr>
          </a:p>
        </p:txBody>
      </p:sp>
      <p:cxnSp>
        <p:nvCxnSpPr>
          <p:cNvPr id="30" name="Straight Connector 29">
            <a:extLst>
              <a:ext uri="{FF2B5EF4-FFF2-40B4-BE49-F238E27FC236}">
                <a16:creationId xmlns:a16="http://schemas.microsoft.com/office/drawing/2014/main" id="{4BFD64E6-6D97-DBB8-2A0A-0739DA674C8A}"/>
              </a:ext>
            </a:extLst>
          </p:cNvPr>
          <p:cNvCxnSpPr>
            <a:cxnSpLocks/>
          </p:cNvCxnSpPr>
          <p:nvPr/>
        </p:nvCxnSpPr>
        <p:spPr>
          <a:xfrm flipH="1">
            <a:off x="5747521" y="2755019"/>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22CD8FEE-B770-940E-F258-DB972F0F57F5}"/>
              </a:ext>
            </a:extLst>
          </p:cNvPr>
          <p:cNvCxnSpPr>
            <a:cxnSpLocks/>
          </p:cNvCxnSpPr>
          <p:nvPr/>
        </p:nvCxnSpPr>
        <p:spPr>
          <a:xfrm flipH="1">
            <a:off x="5662553" y="121890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3015327F-4D6F-9C5A-101C-4B873E95DB77}"/>
              </a:ext>
            </a:extLst>
          </p:cNvPr>
          <p:cNvCxnSpPr>
            <a:cxnSpLocks/>
          </p:cNvCxnSpPr>
          <p:nvPr/>
        </p:nvCxnSpPr>
        <p:spPr>
          <a:xfrm flipH="1">
            <a:off x="5658046" y="1977937"/>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33" name="TextBox 32">
            <a:extLst>
              <a:ext uri="{FF2B5EF4-FFF2-40B4-BE49-F238E27FC236}">
                <a16:creationId xmlns:a16="http://schemas.microsoft.com/office/drawing/2014/main" id="{23230D39-9CF2-4789-BB38-4DD117C481E3}"/>
              </a:ext>
            </a:extLst>
          </p:cNvPr>
          <p:cNvSpPr txBox="1"/>
          <p:nvPr/>
        </p:nvSpPr>
        <p:spPr>
          <a:xfrm>
            <a:off x="6920167" y="2736973"/>
            <a:ext cx="4715082" cy="615553"/>
          </a:xfrm>
          <a:prstGeom prst="rect">
            <a:avLst/>
          </a:prstGeom>
          <a:noFill/>
        </p:spPr>
        <p:txBody>
          <a:bodyPr wrap="square" rtlCol="0">
            <a:spAutoFit/>
          </a:bodyPr>
          <a:lstStyle/>
          <a:p>
            <a:r>
              <a:rPr lang="en-IE" b="1" dirty="0"/>
              <a:t>Case Study: Signicat, Digital Identity, Norway</a:t>
            </a:r>
          </a:p>
          <a:p>
            <a:r>
              <a:rPr lang="en-IE" sz="1600" b="1" i="1" dirty="0"/>
              <a:t>Competency 1 </a:t>
            </a:r>
            <a:r>
              <a:rPr lang="en-US" sz="1600" i="1" dirty="0"/>
              <a:t>Executive Support Integrating DEI</a:t>
            </a:r>
            <a:endParaRPr lang="en-IE" sz="1600" i="1" dirty="0"/>
          </a:p>
        </p:txBody>
      </p:sp>
      <p:sp>
        <p:nvSpPr>
          <p:cNvPr id="34" name="TextBox 33">
            <a:extLst>
              <a:ext uri="{FF2B5EF4-FFF2-40B4-BE49-F238E27FC236}">
                <a16:creationId xmlns:a16="http://schemas.microsoft.com/office/drawing/2014/main" id="{58A0BA5C-C7FA-2C9E-3DE0-67D3D5C6FAF6}"/>
              </a:ext>
            </a:extLst>
          </p:cNvPr>
          <p:cNvSpPr txBox="1"/>
          <p:nvPr/>
        </p:nvSpPr>
        <p:spPr>
          <a:xfrm>
            <a:off x="6920166" y="3336068"/>
            <a:ext cx="5146043" cy="615553"/>
          </a:xfrm>
          <a:prstGeom prst="rect">
            <a:avLst/>
          </a:prstGeom>
          <a:noFill/>
        </p:spPr>
        <p:txBody>
          <a:bodyPr wrap="square" rtlCol="0">
            <a:spAutoFit/>
          </a:bodyPr>
          <a:lstStyle/>
          <a:p>
            <a:r>
              <a:rPr lang="en-IE" b="1" dirty="0">
                <a:solidFill>
                  <a:srgbClr val="083F59"/>
                </a:solidFill>
              </a:rPr>
              <a:t>Case Study: </a:t>
            </a:r>
            <a:r>
              <a:rPr lang="en-IE" b="1" dirty="0" err="1">
                <a:solidFill>
                  <a:srgbClr val="083F59"/>
                </a:solidFill>
              </a:rPr>
              <a:t>Klevu</a:t>
            </a:r>
            <a:r>
              <a:rPr lang="en-IE" b="1" dirty="0">
                <a:solidFill>
                  <a:srgbClr val="083F59"/>
                </a:solidFill>
              </a:rPr>
              <a:t>, Technology, Finland</a:t>
            </a:r>
          </a:p>
          <a:p>
            <a:r>
              <a:rPr lang="en-IE" sz="1600" b="1" i="1" dirty="0">
                <a:solidFill>
                  <a:srgbClr val="083F59"/>
                </a:solidFill>
              </a:rPr>
              <a:t>Competency 2 </a:t>
            </a:r>
            <a:r>
              <a:rPr lang="en-US" sz="1600" i="1" dirty="0">
                <a:solidFill>
                  <a:srgbClr val="083F59"/>
                </a:solidFill>
              </a:rPr>
              <a:t>Inclusive Human Resource Management</a:t>
            </a:r>
            <a:endParaRPr lang="en-IE" sz="1600" i="1" dirty="0">
              <a:solidFill>
                <a:srgbClr val="083F59"/>
              </a:solidFill>
            </a:endParaRPr>
          </a:p>
        </p:txBody>
      </p:sp>
      <p:sp>
        <p:nvSpPr>
          <p:cNvPr id="35" name="TextBox 34">
            <a:extLst>
              <a:ext uri="{FF2B5EF4-FFF2-40B4-BE49-F238E27FC236}">
                <a16:creationId xmlns:a16="http://schemas.microsoft.com/office/drawing/2014/main" id="{6433D8DF-CC7D-18F2-A0CB-F19530D4803A}"/>
              </a:ext>
            </a:extLst>
          </p:cNvPr>
          <p:cNvSpPr txBox="1"/>
          <p:nvPr/>
        </p:nvSpPr>
        <p:spPr>
          <a:xfrm>
            <a:off x="6920165" y="3906916"/>
            <a:ext cx="5146043" cy="615553"/>
          </a:xfrm>
          <a:prstGeom prst="rect">
            <a:avLst/>
          </a:prstGeom>
          <a:noFill/>
        </p:spPr>
        <p:txBody>
          <a:bodyPr wrap="square" rtlCol="0">
            <a:spAutoFit/>
          </a:bodyPr>
          <a:lstStyle/>
          <a:p>
            <a:r>
              <a:rPr lang="en-IE" b="1" dirty="0"/>
              <a:t>Case Study: </a:t>
            </a:r>
            <a:r>
              <a:rPr lang="en-IE" b="1" dirty="0" err="1"/>
              <a:t>Sidero</a:t>
            </a:r>
            <a:r>
              <a:rPr lang="en-IE" b="1" dirty="0"/>
              <a:t>, Global Logic, Ireland</a:t>
            </a:r>
          </a:p>
          <a:p>
            <a:r>
              <a:rPr lang="en-IE" sz="1600" b="1" i="1" dirty="0"/>
              <a:t>Competency 3 </a:t>
            </a:r>
            <a:r>
              <a:rPr lang="en-US" sz="1600" i="1" dirty="0"/>
              <a:t>Inclusive Leadership Management</a:t>
            </a:r>
            <a:endParaRPr lang="en-IE" sz="1600" i="1" dirty="0"/>
          </a:p>
        </p:txBody>
      </p:sp>
      <p:sp>
        <p:nvSpPr>
          <p:cNvPr id="36" name="TextBox 35">
            <a:extLst>
              <a:ext uri="{FF2B5EF4-FFF2-40B4-BE49-F238E27FC236}">
                <a16:creationId xmlns:a16="http://schemas.microsoft.com/office/drawing/2014/main" id="{22849251-37B6-A123-BC65-97AF7B0AAB40}"/>
              </a:ext>
            </a:extLst>
          </p:cNvPr>
          <p:cNvSpPr txBox="1"/>
          <p:nvPr/>
        </p:nvSpPr>
        <p:spPr>
          <a:xfrm>
            <a:off x="6922184" y="4475692"/>
            <a:ext cx="5146043" cy="615553"/>
          </a:xfrm>
          <a:prstGeom prst="rect">
            <a:avLst/>
          </a:prstGeom>
          <a:noFill/>
        </p:spPr>
        <p:txBody>
          <a:bodyPr wrap="square" rtlCol="0">
            <a:spAutoFit/>
          </a:bodyPr>
          <a:lstStyle/>
          <a:p>
            <a:r>
              <a:rPr lang="en-IE" b="1" dirty="0">
                <a:solidFill>
                  <a:srgbClr val="083F59"/>
                </a:solidFill>
              </a:rPr>
              <a:t>Case Study: EOBA, Event Safety, Ireland</a:t>
            </a:r>
          </a:p>
          <a:p>
            <a:r>
              <a:rPr lang="en-IE" sz="1600" b="1" i="1" dirty="0">
                <a:solidFill>
                  <a:srgbClr val="083F59"/>
                </a:solidFill>
              </a:rPr>
              <a:t>Competency 4 </a:t>
            </a:r>
            <a:r>
              <a:rPr lang="en-US" sz="1600" i="1" dirty="0">
                <a:solidFill>
                  <a:srgbClr val="083F59"/>
                </a:solidFill>
              </a:rPr>
              <a:t>Diverse and Inclusive Cultural Engagement</a:t>
            </a:r>
            <a:endParaRPr lang="en-IE" sz="1600" i="1" dirty="0">
              <a:solidFill>
                <a:srgbClr val="083F59"/>
              </a:solidFill>
            </a:endParaRPr>
          </a:p>
        </p:txBody>
      </p:sp>
      <p:sp>
        <p:nvSpPr>
          <p:cNvPr id="37" name="TextBox 36">
            <a:extLst>
              <a:ext uri="{FF2B5EF4-FFF2-40B4-BE49-F238E27FC236}">
                <a16:creationId xmlns:a16="http://schemas.microsoft.com/office/drawing/2014/main" id="{603FACD2-1628-54D5-79DB-07E09500E7D7}"/>
              </a:ext>
            </a:extLst>
          </p:cNvPr>
          <p:cNvSpPr txBox="1"/>
          <p:nvPr/>
        </p:nvSpPr>
        <p:spPr>
          <a:xfrm>
            <a:off x="6922184" y="5081751"/>
            <a:ext cx="5146043" cy="615553"/>
          </a:xfrm>
          <a:prstGeom prst="rect">
            <a:avLst/>
          </a:prstGeom>
          <a:noFill/>
        </p:spPr>
        <p:txBody>
          <a:bodyPr wrap="square" rtlCol="0">
            <a:spAutoFit/>
          </a:bodyPr>
          <a:lstStyle/>
          <a:p>
            <a:r>
              <a:rPr lang="en-IE" b="1" dirty="0"/>
              <a:t>Case Study: GSLS, Cash Logistics, Ireland</a:t>
            </a:r>
          </a:p>
          <a:p>
            <a:r>
              <a:rPr lang="en-IE" sz="1600" b="1" i="1" dirty="0"/>
              <a:t>Competency 5 </a:t>
            </a:r>
            <a:r>
              <a:rPr lang="en-US" sz="1600" i="1" dirty="0"/>
              <a:t>Diversity-Focused Internal Communication</a:t>
            </a:r>
            <a:endParaRPr lang="en-IE" sz="1600" i="1" dirty="0"/>
          </a:p>
        </p:txBody>
      </p:sp>
      <p:sp>
        <p:nvSpPr>
          <p:cNvPr id="38" name="TextBox 37">
            <a:extLst>
              <a:ext uri="{FF2B5EF4-FFF2-40B4-BE49-F238E27FC236}">
                <a16:creationId xmlns:a16="http://schemas.microsoft.com/office/drawing/2014/main" id="{90CA6953-4FAB-372E-A58A-B3AED2E0E1ED}"/>
              </a:ext>
            </a:extLst>
          </p:cNvPr>
          <p:cNvSpPr txBox="1"/>
          <p:nvPr/>
        </p:nvSpPr>
        <p:spPr>
          <a:xfrm>
            <a:off x="6922184" y="5654611"/>
            <a:ext cx="5146043" cy="615553"/>
          </a:xfrm>
          <a:prstGeom prst="rect">
            <a:avLst/>
          </a:prstGeom>
          <a:noFill/>
        </p:spPr>
        <p:txBody>
          <a:bodyPr wrap="square" rtlCol="0">
            <a:spAutoFit/>
          </a:bodyPr>
          <a:lstStyle/>
          <a:p>
            <a:r>
              <a:rPr lang="en-IE" b="1" dirty="0">
                <a:solidFill>
                  <a:srgbClr val="083F59"/>
                </a:solidFill>
              </a:rPr>
              <a:t>Case Study: </a:t>
            </a:r>
            <a:r>
              <a:rPr lang="en-IE" b="1" dirty="0" err="1">
                <a:solidFill>
                  <a:srgbClr val="083F59"/>
                </a:solidFill>
              </a:rPr>
              <a:t>Bellamantia</a:t>
            </a:r>
            <a:r>
              <a:rPr lang="en-IE" b="1" dirty="0">
                <a:solidFill>
                  <a:srgbClr val="083F59"/>
                </a:solidFill>
              </a:rPr>
              <a:t>, Makeup, Ireland</a:t>
            </a:r>
          </a:p>
          <a:p>
            <a:r>
              <a:rPr lang="en-IE" sz="1600" b="1" i="1" dirty="0">
                <a:solidFill>
                  <a:srgbClr val="083F59"/>
                </a:solidFill>
              </a:rPr>
              <a:t>Competency 6 </a:t>
            </a:r>
            <a:r>
              <a:rPr lang="en-US" sz="1600" i="1" dirty="0">
                <a:solidFill>
                  <a:srgbClr val="083F59"/>
                </a:solidFill>
              </a:rPr>
              <a:t>Diversity and Inclusive-Centric Marketing</a:t>
            </a:r>
            <a:endParaRPr lang="en-IE" sz="1600" i="1" dirty="0">
              <a:solidFill>
                <a:srgbClr val="083F59"/>
              </a:solidFill>
            </a:endParaRPr>
          </a:p>
        </p:txBody>
      </p:sp>
      <p:sp>
        <p:nvSpPr>
          <p:cNvPr id="39" name="TextBox 38">
            <a:extLst>
              <a:ext uri="{FF2B5EF4-FFF2-40B4-BE49-F238E27FC236}">
                <a16:creationId xmlns:a16="http://schemas.microsoft.com/office/drawing/2014/main" id="{0ED5CD3C-E2F3-6781-815C-EDF0594D16F7}"/>
              </a:ext>
            </a:extLst>
          </p:cNvPr>
          <p:cNvSpPr txBox="1"/>
          <p:nvPr/>
        </p:nvSpPr>
        <p:spPr>
          <a:xfrm>
            <a:off x="6916124" y="6242447"/>
            <a:ext cx="5146043" cy="615553"/>
          </a:xfrm>
          <a:prstGeom prst="rect">
            <a:avLst/>
          </a:prstGeom>
          <a:noFill/>
        </p:spPr>
        <p:txBody>
          <a:bodyPr wrap="square" rtlCol="0">
            <a:spAutoFit/>
          </a:bodyPr>
          <a:lstStyle/>
          <a:p>
            <a:r>
              <a:rPr lang="en-IE" b="1" dirty="0"/>
              <a:t>Case Study: </a:t>
            </a:r>
            <a:r>
              <a:rPr lang="en-IE" b="1" dirty="0" err="1"/>
              <a:t>Fairphone</a:t>
            </a:r>
            <a:r>
              <a:rPr lang="en-IE" b="1" dirty="0"/>
              <a:t>, Netherlands</a:t>
            </a:r>
          </a:p>
          <a:p>
            <a:r>
              <a:rPr lang="en-IE" sz="1600" b="1" i="1" dirty="0"/>
              <a:t>Competency 7 </a:t>
            </a:r>
            <a:r>
              <a:rPr lang="en-US" sz="1600" i="1" dirty="0"/>
              <a:t>Supporting Inclusion in Communities</a:t>
            </a:r>
            <a:endParaRPr lang="en-IE" sz="1600" i="1" dirty="0"/>
          </a:p>
        </p:txBody>
      </p:sp>
    </p:spTree>
    <p:extLst>
      <p:ext uri="{BB962C8B-B14F-4D97-AF65-F5344CB8AC3E}">
        <p14:creationId xmlns:p14="http://schemas.microsoft.com/office/powerpoint/2010/main" val="242923810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89AC24D-D0CE-3D0D-C618-845CC55ED62A}"/>
              </a:ext>
            </a:extLst>
          </p:cNvPr>
          <p:cNvSpPr>
            <a:spLocks noGrp="1"/>
          </p:cNvSpPr>
          <p:nvPr>
            <p:ph type="body" sz="quarter" idx="18"/>
          </p:nvPr>
        </p:nvSpPr>
        <p:spPr>
          <a:xfrm>
            <a:off x="798381" y="1083679"/>
            <a:ext cx="10595237" cy="3849918"/>
          </a:xfrm>
        </p:spPr>
        <p:txBody>
          <a:bodyPr/>
          <a:lstStyle/>
          <a:p>
            <a:pPr marL="0" indent="0" algn="l" fontAlgn="base"/>
            <a:r>
              <a:rPr lang="en-US" sz="2200" b="1" dirty="0">
                <a:highlight>
                  <a:srgbClr val="FFFFFF"/>
                </a:highlight>
              </a:rPr>
              <a:t>At GSLS, EDI (Equality, Diversity and Inclusion) is not just a tick-box exercise, it is at the heart of everything we do. </a:t>
            </a:r>
            <a:r>
              <a:rPr lang="en-US" sz="2200" dirty="0">
                <a:highlight>
                  <a:srgbClr val="FFFFFF"/>
                </a:highlight>
              </a:rPr>
              <a:t>GSLS is a </a:t>
            </a:r>
            <a:r>
              <a:rPr lang="en-US" sz="2200" b="1" dirty="0">
                <a:highlight>
                  <a:srgbClr val="FFFFFF"/>
                </a:highlight>
              </a:rPr>
              <a:t>female-founded company </a:t>
            </a:r>
            <a:r>
              <a:rPr lang="en-US" sz="2200" dirty="0">
                <a:highlight>
                  <a:srgbClr val="FFFFFF"/>
                </a:highlight>
              </a:rPr>
              <a:t>with a diverse staff profile from our most senior roles, right through the various teams, functions and levels of the </a:t>
            </a:r>
            <a:r>
              <a:rPr lang="en-US" sz="2200" dirty="0" err="1">
                <a:highlight>
                  <a:srgbClr val="FFFFFF"/>
                </a:highlight>
              </a:rPr>
              <a:t>organisation</a:t>
            </a:r>
            <a:r>
              <a:rPr lang="en-US" sz="2200" dirty="0">
                <a:highlight>
                  <a:srgbClr val="FFFFFF"/>
                </a:highlight>
              </a:rPr>
              <a:t>. </a:t>
            </a:r>
          </a:p>
          <a:p>
            <a:pPr marL="0" indent="0" algn="l" fontAlgn="base"/>
            <a:r>
              <a:rPr lang="en-US" sz="2200" dirty="0">
                <a:highlight>
                  <a:srgbClr val="FFFFFF"/>
                </a:highlight>
              </a:rPr>
              <a:t>Our </a:t>
            </a:r>
            <a:r>
              <a:rPr lang="en-US" sz="2200" b="1" dirty="0">
                <a:highlight>
                  <a:srgbClr val="FFFFFF"/>
                </a:highlight>
              </a:rPr>
              <a:t>Board of Directors </a:t>
            </a:r>
            <a:r>
              <a:rPr lang="en-US" sz="2200" dirty="0">
                <a:highlight>
                  <a:srgbClr val="FFFFFF"/>
                </a:highlight>
              </a:rPr>
              <a:t>has gender and racial representation, while our senior management supervisor and operational management positions are </a:t>
            </a:r>
            <a:r>
              <a:rPr lang="en-US" sz="2200" b="1" dirty="0">
                <a:highlight>
                  <a:srgbClr val="FFFFFF"/>
                </a:highlight>
              </a:rPr>
              <a:t>50% female-led.</a:t>
            </a:r>
          </a:p>
          <a:p>
            <a:pPr marL="0" indent="0" algn="l" fontAlgn="base"/>
            <a:endParaRPr lang="en-US" sz="1000" b="1" dirty="0">
              <a:highlight>
                <a:srgbClr val="FFFFFF"/>
              </a:highlight>
            </a:endParaRPr>
          </a:p>
          <a:p>
            <a:pPr marL="0" indent="0" algn="l" fontAlgn="base"/>
            <a:r>
              <a:rPr lang="en-US" sz="2200" b="1" dirty="0">
                <a:solidFill>
                  <a:schemeClr val="bg1"/>
                </a:solidFill>
                <a:highlight>
                  <a:srgbClr val="05AAA3"/>
                </a:highlight>
              </a:rPr>
              <a:t>Promoting Equal Opportunities: </a:t>
            </a:r>
            <a:r>
              <a:rPr lang="en-US" sz="2200" dirty="0">
                <a:highlight>
                  <a:srgbClr val="FFFFFF"/>
                </a:highlight>
              </a:rPr>
              <a:t>EDI training helps employees and leaders understand the importance of providing equal opportunities for everyone, regardless of their background. A focus on equality helps mitigate biases that might impact hiring, promotions, and other career advancement opportunities.</a:t>
            </a:r>
          </a:p>
          <a:p>
            <a:pPr marL="0" indent="0" algn="l" fontAlgn="base"/>
            <a:r>
              <a:rPr lang="en-US" sz="2200" b="1" dirty="0">
                <a:solidFill>
                  <a:schemeClr val="bg1"/>
                </a:solidFill>
                <a:highlight>
                  <a:srgbClr val="05AAA3"/>
                </a:highlight>
              </a:rPr>
              <a:t>Improving Employee Morale and Engagement: </a:t>
            </a:r>
            <a:r>
              <a:rPr lang="en-US" sz="2200" dirty="0">
                <a:highlight>
                  <a:srgbClr val="FFFFFF"/>
                </a:highlight>
              </a:rPr>
              <a:t>Inclusive workplaces help individuals feel valued and respected. EDI training creates an environment where employees feel comfortable expressing their ideas and contributing to the </a:t>
            </a:r>
            <a:r>
              <a:rPr lang="en-US" sz="2200" dirty="0" err="1">
                <a:highlight>
                  <a:srgbClr val="FFFFFF"/>
                </a:highlight>
              </a:rPr>
              <a:t>organisation</a:t>
            </a:r>
            <a:r>
              <a:rPr lang="en-US" sz="2200" dirty="0">
                <a:highlight>
                  <a:srgbClr val="FFFFFF"/>
                </a:highlight>
              </a:rPr>
              <a:t>.</a:t>
            </a:r>
          </a:p>
          <a:p>
            <a:pPr marL="0" indent="0" algn="l" fontAlgn="base"/>
            <a:endParaRPr lang="en-US" sz="2200" dirty="0">
              <a:highlight>
                <a:srgbClr val="FFFFFF"/>
              </a:highlight>
            </a:endParaRPr>
          </a:p>
          <a:p>
            <a:pPr marL="0" indent="0"/>
            <a:endParaRPr lang="en-IE" sz="2200" dirty="0"/>
          </a:p>
        </p:txBody>
      </p:sp>
      <p:sp>
        <p:nvSpPr>
          <p:cNvPr id="7" name="TextBox 6">
            <a:extLst>
              <a:ext uri="{FF2B5EF4-FFF2-40B4-BE49-F238E27FC236}">
                <a16:creationId xmlns:a16="http://schemas.microsoft.com/office/drawing/2014/main" id="{2E8B42D7-AF77-C156-FDD9-EF6762EB921C}"/>
              </a:ext>
            </a:extLst>
          </p:cNvPr>
          <p:cNvSpPr txBox="1"/>
          <p:nvPr/>
        </p:nvSpPr>
        <p:spPr>
          <a:xfrm>
            <a:off x="571499" y="439035"/>
            <a:ext cx="4143375" cy="584775"/>
          </a:xfrm>
          <a:prstGeom prst="rect">
            <a:avLst/>
          </a:prstGeom>
          <a:noFill/>
        </p:spPr>
        <p:txBody>
          <a:bodyPr wrap="square" rtlCol="0">
            <a:spAutoFit/>
          </a:bodyPr>
          <a:lstStyle/>
          <a:p>
            <a:pPr algn="ctr"/>
            <a:r>
              <a:rPr lang="en-US" sz="3200" b="1" dirty="0">
                <a:solidFill>
                  <a:schemeClr val="bg1"/>
                </a:solidFill>
                <a:highlight>
                  <a:srgbClr val="1C94CA"/>
                </a:highlight>
              </a:rPr>
              <a:t>Competency 5, GSLS</a:t>
            </a:r>
            <a:endParaRPr lang="en-IE" sz="3200" dirty="0">
              <a:highlight>
                <a:srgbClr val="1C94CA"/>
              </a:highlight>
            </a:endParaRPr>
          </a:p>
        </p:txBody>
      </p:sp>
    </p:spTree>
    <p:extLst>
      <p:ext uri="{BB962C8B-B14F-4D97-AF65-F5344CB8AC3E}">
        <p14:creationId xmlns:p14="http://schemas.microsoft.com/office/powerpoint/2010/main" val="88925881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B89AC24D-D0CE-3D0D-C618-845CC55ED62A}"/>
              </a:ext>
            </a:extLst>
          </p:cNvPr>
          <p:cNvSpPr>
            <a:spLocks noGrp="1"/>
          </p:cNvSpPr>
          <p:nvPr>
            <p:ph type="body" sz="quarter" idx="18"/>
          </p:nvPr>
        </p:nvSpPr>
        <p:spPr>
          <a:xfrm>
            <a:off x="798381" y="1178929"/>
            <a:ext cx="10595237" cy="3849918"/>
          </a:xfrm>
        </p:spPr>
        <p:txBody>
          <a:bodyPr/>
          <a:lstStyle/>
          <a:p>
            <a:pPr marL="0" indent="0" fontAlgn="base"/>
            <a:r>
              <a:rPr lang="en-US" sz="2200" b="1" dirty="0">
                <a:solidFill>
                  <a:schemeClr val="bg1"/>
                </a:solidFill>
                <a:highlight>
                  <a:srgbClr val="05AAA3"/>
                </a:highlight>
              </a:rPr>
              <a:t>Meeting Customer Needs: </a:t>
            </a:r>
            <a:r>
              <a:rPr lang="en-US" sz="2200" b="0" i="0" dirty="0">
                <a:effectLst/>
                <a:highlight>
                  <a:srgbClr val="FFFFFF"/>
                </a:highlight>
              </a:rPr>
              <a:t>In a </a:t>
            </a:r>
            <a:r>
              <a:rPr lang="en-US" sz="2200" b="0" i="0" dirty="0" err="1">
                <a:effectLst/>
                <a:highlight>
                  <a:srgbClr val="FFFFFF"/>
                </a:highlight>
              </a:rPr>
              <a:t>globalised</a:t>
            </a:r>
            <a:r>
              <a:rPr lang="en-US" sz="2200" b="0" i="0" dirty="0">
                <a:effectLst/>
                <a:highlight>
                  <a:srgbClr val="FFFFFF"/>
                </a:highlight>
              </a:rPr>
              <a:t> world, having a workforce that reflects this diversity can enhance an </a:t>
            </a:r>
            <a:r>
              <a:rPr lang="en-US" sz="2200" b="0" i="0" dirty="0" err="1">
                <a:effectLst/>
                <a:highlight>
                  <a:srgbClr val="FFFFFF"/>
                </a:highlight>
              </a:rPr>
              <a:t>organisation’s</a:t>
            </a:r>
            <a:r>
              <a:rPr lang="en-US" sz="2200" b="0" i="0" dirty="0">
                <a:effectLst/>
                <a:highlight>
                  <a:srgbClr val="FFFFFF"/>
                </a:highlight>
              </a:rPr>
              <a:t> ability to understand and meet the needs of a broad range of customers.</a:t>
            </a:r>
          </a:p>
          <a:p>
            <a:pPr marL="0" indent="0" fontAlgn="base"/>
            <a:endParaRPr lang="en-US" sz="2200" b="0" i="0" dirty="0">
              <a:effectLst/>
              <a:highlight>
                <a:srgbClr val="FFFFFF"/>
              </a:highlight>
            </a:endParaRPr>
          </a:p>
          <a:p>
            <a:pPr marL="0" indent="0" algn="l" fontAlgn="base"/>
            <a:r>
              <a:rPr lang="en-US" sz="2200" b="1" dirty="0">
                <a:solidFill>
                  <a:schemeClr val="bg1"/>
                </a:solidFill>
                <a:highlight>
                  <a:srgbClr val="05AAA3"/>
                </a:highlight>
              </a:rPr>
              <a:t>Reducing Unconscious Bias: </a:t>
            </a:r>
            <a:r>
              <a:rPr lang="en-US" sz="2200" b="0" i="0" dirty="0">
                <a:effectLst/>
                <a:highlight>
                  <a:srgbClr val="FFFFFF"/>
                </a:highlight>
              </a:rPr>
              <a:t>Unconscious biases can influence decision-making processes, leading to unintentional discrimination. EDI training raises awareness about these biases and provides strategies to mitigate their impact.</a:t>
            </a:r>
          </a:p>
          <a:p>
            <a:pPr marL="0" indent="0" algn="l" fontAlgn="base"/>
            <a:endParaRPr lang="en-US" sz="2200" b="0" i="0" dirty="0">
              <a:effectLst/>
              <a:highlight>
                <a:srgbClr val="FFFFFF"/>
              </a:highlight>
            </a:endParaRPr>
          </a:p>
          <a:p>
            <a:pPr marL="0" indent="0" algn="l" fontAlgn="base"/>
            <a:r>
              <a:rPr lang="en-US" sz="2200" b="1" dirty="0">
                <a:solidFill>
                  <a:schemeClr val="bg1"/>
                </a:solidFill>
                <a:highlight>
                  <a:srgbClr val="05AAA3"/>
                </a:highlight>
              </a:rPr>
              <a:t>Attracting and Retaining Talent: </a:t>
            </a:r>
            <a:r>
              <a:rPr lang="en-US" sz="2200" b="0" i="0" dirty="0">
                <a:effectLst/>
                <a:highlight>
                  <a:srgbClr val="FFFFFF"/>
                </a:highlight>
              </a:rPr>
              <a:t>In a competitive job market, candidates often consider an </a:t>
            </a:r>
            <a:r>
              <a:rPr lang="en-US" sz="2200" b="0" i="0" dirty="0" err="1">
                <a:effectLst/>
                <a:highlight>
                  <a:srgbClr val="FFFFFF"/>
                </a:highlight>
              </a:rPr>
              <a:t>organisation’s</a:t>
            </a:r>
            <a:r>
              <a:rPr lang="en-US" sz="2200" b="0" i="0" dirty="0">
                <a:effectLst/>
                <a:highlight>
                  <a:srgbClr val="FFFFFF"/>
                </a:highlight>
              </a:rPr>
              <a:t> commitment to diversity and inclusion when making employment decisions. Companies </a:t>
            </a:r>
            <a:r>
              <a:rPr lang="en-US" sz="2200" b="0" i="0" dirty="0" err="1">
                <a:effectLst/>
                <a:highlight>
                  <a:srgbClr val="FFFFFF"/>
                </a:highlight>
              </a:rPr>
              <a:t>prioritising</a:t>
            </a:r>
            <a:r>
              <a:rPr lang="en-US" sz="2200" b="0" i="0" dirty="0">
                <a:effectLst/>
                <a:highlight>
                  <a:srgbClr val="FFFFFF"/>
                </a:highlight>
              </a:rPr>
              <a:t> EDI are more likely to attract a diverse talent pool and retain employees who value an inclusive work environment.</a:t>
            </a:r>
          </a:p>
          <a:p>
            <a:pPr marL="0" indent="0" algn="l" fontAlgn="base"/>
            <a:endParaRPr lang="en-US" sz="2200" dirty="0">
              <a:highlight>
                <a:srgbClr val="FFFFFF"/>
              </a:highlight>
            </a:endParaRPr>
          </a:p>
          <a:p>
            <a:pPr marL="0" indent="0"/>
            <a:endParaRPr lang="en-IE" sz="2200" dirty="0"/>
          </a:p>
        </p:txBody>
      </p:sp>
      <p:sp>
        <p:nvSpPr>
          <p:cNvPr id="2" name="TextBox 1">
            <a:extLst>
              <a:ext uri="{FF2B5EF4-FFF2-40B4-BE49-F238E27FC236}">
                <a16:creationId xmlns:a16="http://schemas.microsoft.com/office/drawing/2014/main" id="{C1ABFBED-0A19-EE1F-3750-F40ABF7557CC}"/>
              </a:ext>
            </a:extLst>
          </p:cNvPr>
          <p:cNvSpPr txBox="1"/>
          <p:nvPr/>
        </p:nvSpPr>
        <p:spPr>
          <a:xfrm>
            <a:off x="571499" y="439035"/>
            <a:ext cx="4143375" cy="584775"/>
          </a:xfrm>
          <a:prstGeom prst="rect">
            <a:avLst/>
          </a:prstGeom>
          <a:noFill/>
        </p:spPr>
        <p:txBody>
          <a:bodyPr wrap="square" rtlCol="0">
            <a:spAutoFit/>
          </a:bodyPr>
          <a:lstStyle/>
          <a:p>
            <a:pPr algn="ctr"/>
            <a:r>
              <a:rPr lang="en-US" sz="3200" b="1" dirty="0">
                <a:solidFill>
                  <a:schemeClr val="bg1"/>
                </a:solidFill>
                <a:highlight>
                  <a:srgbClr val="1C94CA"/>
                </a:highlight>
              </a:rPr>
              <a:t>Competency 5, GSLS</a:t>
            </a:r>
            <a:endParaRPr lang="en-IE" sz="3200" dirty="0">
              <a:highlight>
                <a:srgbClr val="1C94CA"/>
              </a:highlight>
            </a:endParaRPr>
          </a:p>
        </p:txBody>
      </p:sp>
    </p:spTree>
    <p:extLst>
      <p:ext uri="{BB962C8B-B14F-4D97-AF65-F5344CB8AC3E}">
        <p14:creationId xmlns:p14="http://schemas.microsoft.com/office/powerpoint/2010/main" val="222678472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EAC73B8-E3DF-FFB8-7053-0793CD3AEA18}"/>
              </a:ext>
            </a:extLst>
          </p:cNvPr>
          <p:cNvSpPr>
            <a:spLocks noGrp="1"/>
          </p:cNvSpPr>
          <p:nvPr>
            <p:ph type="body" sz="quarter" idx="18"/>
          </p:nvPr>
        </p:nvSpPr>
        <p:spPr>
          <a:xfrm>
            <a:off x="423863" y="1173897"/>
            <a:ext cx="11025188" cy="3849918"/>
          </a:xfrm>
        </p:spPr>
        <p:txBody>
          <a:bodyPr/>
          <a:lstStyle/>
          <a:p>
            <a:pPr marL="0" indent="0"/>
            <a:r>
              <a:rPr lang="en-US" sz="2200" b="1" dirty="0"/>
              <a:t>Marketing Strategies:</a:t>
            </a:r>
            <a:r>
              <a:rPr lang="en-US" sz="2200" dirty="0"/>
              <a:t> Develop marketing strategies that reflect the diversity of the customer base. This means understanding and addressing the unique needs, preferences, and cultural nuances of different customer segments. It ensures that all customers feel represented and valued by the brand, leading to more effective engagement and loyalty. Skills include how to convey inclusive messaging, leverage diverse perspectives to customize campaigns, use empathy to genuinely connect, produce inclusive visuals, and develop culturally appropriate marketing materials. </a:t>
            </a:r>
          </a:p>
          <a:p>
            <a:r>
              <a:rPr lang="en-US" sz="2200" b="1" dirty="0">
                <a:solidFill>
                  <a:srgbClr val="DF4625"/>
                </a:solidFill>
              </a:rPr>
              <a:t>Strategies include;</a:t>
            </a:r>
          </a:p>
          <a:p>
            <a:pPr>
              <a:buFont typeface="Arial" panose="020B0604020202020204" pitchFamily="34" charset="0"/>
              <a:buChar char="•"/>
            </a:pPr>
            <a:r>
              <a:rPr lang="en-US" sz="2200" b="1" dirty="0"/>
              <a:t>Representation:</a:t>
            </a:r>
            <a:r>
              <a:rPr lang="en-US" sz="2200" dirty="0"/>
              <a:t> Ensure diverse representation in marketing materials so all customers feel seen, valued, and a stronger connection is formed. This appeals to a broader audience and builds a strong reputation. They feel seen in imagery, heard in words and valued by message.</a:t>
            </a:r>
          </a:p>
          <a:p>
            <a:pPr>
              <a:buFont typeface="Arial" panose="020B0604020202020204" pitchFamily="34" charset="0"/>
              <a:buChar char="•"/>
            </a:pPr>
            <a:r>
              <a:rPr lang="en-US" sz="2200" b="1" dirty="0"/>
              <a:t>Targeted Campaigns:</a:t>
            </a:r>
            <a:r>
              <a:rPr lang="en-US" sz="2200" dirty="0"/>
              <a:t> Create campaigns that resonate with diverse audiences, not just one for all by understanding different cultures, traditions and values and developing culturally sensitive campaigns and marketing materials.</a:t>
            </a:r>
            <a:endParaRPr lang="en-IE" sz="2200" dirty="0"/>
          </a:p>
        </p:txBody>
      </p:sp>
      <p:sp>
        <p:nvSpPr>
          <p:cNvPr id="3" name="TextBox 2">
            <a:extLst>
              <a:ext uri="{FF2B5EF4-FFF2-40B4-BE49-F238E27FC236}">
                <a16:creationId xmlns:a16="http://schemas.microsoft.com/office/drawing/2014/main" id="{029B28F4-3A8B-0D31-7DF8-3F8BB70330C1}"/>
              </a:ext>
            </a:extLst>
          </p:cNvPr>
          <p:cNvSpPr txBox="1"/>
          <p:nvPr/>
        </p:nvSpPr>
        <p:spPr>
          <a:xfrm>
            <a:off x="423863" y="495300"/>
            <a:ext cx="10720387" cy="584775"/>
          </a:xfrm>
          <a:prstGeom prst="rect">
            <a:avLst/>
          </a:prstGeom>
          <a:noFill/>
        </p:spPr>
        <p:txBody>
          <a:bodyPr wrap="square" rtlCol="0">
            <a:spAutoFit/>
          </a:bodyPr>
          <a:lstStyle/>
          <a:p>
            <a:r>
              <a:rPr lang="en-US" sz="3200" b="1" dirty="0">
                <a:solidFill>
                  <a:schemeClr val="bg1"/>
                </a:solidFill>
                <a:highlight>
                  <a:srgbClr val="05AAA3"/>
                </a:highlight>
              </a:rPr>
              <a:t>Competency 6 </a:t>
            </a:r>
            <a:r>
              <a:rPr lang="en-IE" sz="2800" dirty="0">
                <a:solidFill>
                  <a:srgbClr val="DF4625"/>
                </a:solidFill>
              </a:rPr>
              <a:t>Diversity and Inclusive-Centric Marketing</a:t>
            </a:r>
            <a:endParaRPr lang="en-IE" sz="2400" dirty="0"/>
          </a:p>
        </p:txBody>
      </p:sp>
    </p:spTree>
    <p:extLst>
      <p:ext uri="{BB962C8B-B14F-4D97-AF65-F5344CB8AC3E}">
        <p14:creationId xmlns:p14="http://schemas.microsoft.com/office/powerpoint/2010/main" val="1255794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7E9E7BF-E518-0F81-F7A0-FC3FB99177CE}"/>
              </a:ext>
            </a:extLst>
          </p:cNvPr>
          <p:cNvSpPr>
            <a:spLocks noGrp="1"/>
          </p:cNvSpPr>
          <p:nvPr>
            <p:ph type="body" sz="quarter" idx="13"/>
          </p:nvPr>
        </p:nvSpPr>
        <p:spPr>
          <a:xfrm>
            <a:off x="6439736" y="146649"/>
            <a:ext cx="5055171" cy="3655170"/>
          </a:xfrm>
          <a:solidFill>
            <a:schemeClr val="accent2"/>
          </a:solidFill>
        </p:spPr>
        <p:txBody>
          <a:bodyPr>
            <a:noAutofit/>
          </a:bodyPr>
          <a:lstStyle/>
          <a:p>
            <a:r>
              <a:rPr lang="en-US" sz="2800" b="1" dirty="0" err="1">
                <a:latin typeface="Poppins" panose="00000500000000000000" pitchFamily="2" charset="0"/>
                <a:cs typeface="Poppins" panose="00000500000000000000" pitchFamily="2" charset="0"/>
              </a:rPr>
              <a:t>Bellamianta</a:t>
            </a:r>
            <a:r>
              <a:rPr lang="en-US" sz="2800" b="1" dirty="0">
                <a:latin typeface="Poppins" panose="00000500000000000000" pitchFamily="2" charset="0"/>
                <a:cs typeface="Poppins" panose="00000500000000000000" pitchFamily="2" charset="0"/>
              </a:rPr>
              <a:t>, Ireland</a:t>
            </a:r>
          </a:p>
          <a:p>
            <a:r>
              <a:rPr lang="en-US" sz="1800" dirty="0">
                <a:latin typeface="Poppins" panose="00000500000000000000" pitchFamily="2" charset="0"/>
                <a:cs typeface="Poppins" panose="00000500000000000000" pitchFamily="2" charset="0"/>
                <a:hlinkClick r:id="rId2">
                  <a:extLst>
                    <a:ext uri="{A12FA001-AC4F-418D-AE19-62706E023703}">
                      <ahyp:hlinkClr xmlns:ahyp="http://schemas.microsoft.com/office/drawing/2018/hyperlinkcolor" val="tx"/>
                    </a:ext>
                  </a:extLst>
                </a:hlinkClick>
              </a:rPr>
              <a:t>(</a:t>
            </a:r>
            <a:r>
              <a:rPr lang="en-US" sz="1800" dirty="0">
                <a:latin typeface="Poppins" panose="00000500000000000000" pitchFamily="2" charset="0"/>
                <a:cs typeface="Poppins" panose="00000500000000000000" pitchFamily="2" charset="0"/>
                <a:hlinkClick r:id="rId3">
                  <a:extLst>
                    <a:ext uri="{A12FA001-AC4F-418D-AE19-62706E023703}">
                      <ahyp:hlinkClr xmlns:ahyp="http://schemas.microsoft.com/office/drawing/2018/hyperlinkcolor" val="tx"/>
                    </a:ext>
                  </a:extLst>
                </a:hlinkClick>
              </a:rPr>
              <a:t>11-50 Employees</a:t>
            </a:r>
            <a:r>
              <a:rPr lang="en-US" sz="1800" dirty="0">
                <a:latin typeface="Poppins" panose="00000500000000000000" pitchFamily="2" charset="0"/>
                <a:cs typeface="Poppins" panose="00000500000000000000" pitchFamily="2" charset="0"/>
                <a:hlinkClick r:id="rId2">
                  <a:extLst>
                    <a:ext uri="{A12FA001-AC4F-418D-AE19-62706E023703}">
                      <ahyp:hlinkClr xmlns:ahyp="http://schemas.microsoft.com/office/drawing/2018/hyperlinkcolor" val="tx"/>
                    </a:ext>
                  </a:extLst>
                </a:hlinkClick>
              </a:rPr>
              <a:t>)</a:t>
            </a:r>
            <a:endParaRPr lang="en-US" sz="1800" dirty="0">
              <a:latin typeface="Poppins" panose="00000500000000000000" pitchFamily="2" charset="0"/>
              <a:cs typeface="Poppins" panose="00000500000000000000" pitchFamily="2" charset="0"/>
            </a:endParaRPr>
          </a:p>
          <a:p>
            <a:pPr algn="ctr" fontAlgn="base"/>
            <a:r>
              <a:rPr lang="en-US" sz="1800" dirty="0" err="1">
                <a:latin typeface="Poppins" panose="00000500000000000000" pitchFamily="2" charset="0"/>
                <a:cs typeface="Poppins" panose="00000500000000000000" pitchFamily="2" charset="0"/>
              </a:rPr>
              <a:t>Bellamianta</a:t>
            </a:r>
            <a:r>
              <a:rPr lang="en-US" sz="1800" dirty="0">
                <a:latin typeface="Poppins" panose="00000500000000000000" pitchFamily="2" charset="0"/>
                <a:cs typeface="Poppins" panose="00000500000000000000" pitchFamily="2" charset="0"/>
              </a:rPr>
              <a:t> is a clean, nutritious, luxury tanning brand, our products are formulated with the cleanest ingredients without compromising on performance. </a:t>
            </a:r>
            <a:r>
              <a:rPr lang="en-US" sz="1800" dirty="0" err="1">
                <a:latin typeface="Poppins" panose="00000500000000000000" pitchFamily="2" charset="0"/>
                <a:cs typeface="Poppins" panose="00000500000000000000" pitchFamily="2" charset="0"/>
              </a:rPr>
              <a:t>Bellamianta</a:t>
            </a:r>
            <a:r>
              <a:rPr lang="en-US" sz="1800" dirty="0">
                <a:latin typeface="Poppins" panose="00000500000000000000" pitchFamily="2" charset="0"/>
                <a:cs typeface="Poppins" panose="00000500000000000000" pitchFamily="2" charset="0"/>
              </a:rPr>
              <a:t> is a female founded brand and stands for beautiful aspirations and we aspire to bring you a beautifully clean, nutritious, luxury tanning experience.</a:t>
            </a:r>
            <a:endParaRPr lang="en-IE" sz="1800" dirty="0">
              <a:latin typeface="Poppins" panose="00000500000000000000" pitchFamily="2" charset="0"/>
              <a:cs typeface="Poppins" panose="00000500000000000000" pitchFamily="2" charset="0"/>
            </a:endParaRPr>
          </a:p>
        </p:txBody>
      </p:sp>
      <p:sp>
        <p:nvSpPr>
          <p:cNvPr id="3" name="TextBox 2">
            <a:extLst>
              <a:ext uri="{FF2B5EF4-FFF2-40B4-BE49-F238E27FC236}">
                <a16:creationId xmlns:a16="http://schemas.microsoft.com/office/drawing/2014/main" id="{355882C8-CD20-9A91-C155-43329E328591}"/>
              </a:ext>
            </a:extLst>
          </p:cNvPr>
          <p:cNvSpPr txBox="1"/>
          <p:nvPr/>
        </p:nvSpPr>
        <p:spPr>
          <a:xfrm>
            <a:off x="323849" y="3863460"/>
            <a:ext cx="5943601" cy="369332"/>
          </a:xfrm>
          <a:prstGeom prst="rect">
            <a:avLst/>
          </a:prstGeom>
          <a:solidFill>
            <a:srgbClr val="DF4625"/>
          </a:solidFill>
        </p:spPr>
        <p:txBody>
          <a:bodyPr wrap="square">
            <a:spAutoFit/>
          </a:bodyPr>
          <a:lstStyle/>
          <a:p>
            <a:pPr algn="ctr"/>
            <a:r>
              <a:rPr lang="en-IE" dirty="0">
                <a:solidFill>
                  <a:schemeClr val="bg1"/>
                </a:solidFill>
              </a:rPr>
              <a:t> </a:t>
            </a:r>
            <a:r>
              <a:rPr lang="en-IE" dirty="0">
                <a:solidFill>
                  <a:schemeClr val="bg1"/>
                </a:solidFill>
                <a:hlinkClick r:id="rId4">
                  <a:extLst>
                    <a:ext uri="{A12FA001-AC4F-418D-AE19-62706E023703}">
                      <ahyp:hlinkClr xmlns:ahyp="http://schemas.microsoft.com/office/drawing/2018/hyperlinkcolor" val="tx"/>
                    </a:ext>
                  </a:extLst>
                </a:hlinkClick>
              </a:rPr>
              <a:t>https://bellamianta.com/blogs/blogs-2024</a:t>
            </a:r>
            <a:r>
              <a:rPr lang="en-IE" dirty="0">
                <a:solidFill>
                  <a:schemeClr val="bg1"/>
                </a:solidFill>
              </a:rPr>
              <a:t> </a:t>
            </a:r>
          </a:p>
        </p:txBody>
      </p:sp>
      <p:sp>
        <p:nvSpPr>
          <p:cNvPr id="6" name="TextBox 5">
            <a:extLst>
              <a:ext uri="{FF2B5EF4-FFF2-40B4-BE49-F238E27FC236}">
                <a16:creationId xmlns:a16="http://schemas.microsoft.com/office/drawing/2014/main" id="{D316060C-CAC9-346C-FEEA-E1F33E19DEAF}"/>
              </a:ext>
            </a:extLst>
          </p:cNvPr>
          <p:cNvSpPr txBox="1"/>
          <p:nvPr/>
        </p:nvSpPr>
        <p:spPr>
          <a:xfrm>
            <a:off x="200025" y="4351768"/>
            <a:ext cx="6667500" cy="2246769"/>
          </a:xfrm>
          <a:prstGeom prst="rect">
            <a:avLst/>
          </a:prstGeom>
          <a:solidFill>
            <a:schemeClr val="bg1"/>
          </a:solidFill>
        </p:spPr>
        <p:txBody>
          <a:bodyPr wrap="square" rtlCol="0">
            <a:spAutoFit/>
          </a:bodyPr>
          <a:lstStyle/>
          <a:p>
            <a:pPr algn="l"/>
            <a:r>
              <a:rPr lang="en-US" sz="2000" dirty="0" err="1">
                <a:solidFill>
                  <a:srgbClr val="083F59"/>
                </a:solidFill>
              </a:rPr>
              <a:t>Bellamianta’s</a:t>
            </a:r>
            <a:r>
              <a:rPr lang="en-US" sz="2000" dirty="0">
                <a:solidFill>
                  <a:srgbClr val="083F59"/>
                </a:solidFill>
              </a:rPr>
              <a:t> </a:t>
            </a:r>
            <a:r>
              <a:rPr lang="en-US" sz="2000" b="1" dirty="0">
                <a:solidFill>
                  <a:srgbClr val="083F59"/>
                </a:solidFill>
              </a:rPr>
              <a:t>Being You Is Beautiful Campaign </a:t>
            </a:r>
            <a:r>
              <a:rPr lang="en-US" sz="2000" dirty="0">
                <a:solidFill>
                  <a:srgbClr val="083F59"/>
                </a:solidFill>
              </a:rPr>
              <a:t>showcases</a:t>
            </a:r>
            <a:r>
              <a:rPr lang="en-US" sz="2000" b="1" dirty="0">
                <a:solidFill>
                  <a:srgbClr val="083F59"/>
                </a:solidFill>
              </a:rPr>
              <a:t> </a:t>
            </a:r>
            <a:r>
              <a:rPr lang="en-US" sz="2000" dirty="0">
                <a:solidFill>
                  <a:srgbClr val="083F59"/>
                </a:solidFill>
              </a:rPr>
              <a:t>a range of women of all ages, sizes, and walks of life and is part of its mission to pave the way in putting diversity and inclusion at the forefront of today’s beauty industry. </a:t>
            </a:r>
            <a:r>
              <a:rPr lang="en-US" sz="2000" dirty="0" err="1">
                <a:solidFill>
                  <a:srgbClr val="083F59"/>
                </a:solidFill>
              </a:rPr>
              <a:t>Bellamianta</a:t>
            </a:r>
            <a:r>
              <a:rPr lang="en-US" sz="2000" dirty="0">
                <a:solidFill>
                  <a:srgbClr val="083F59"/>
                </a:solidFill>
              </a:rPr>
              <a:t> is determined to highlight the importance of representation in what is an ever-changing landscape by featuring ten women, representing women today. </a:t>
            </a:r>
            <a:endParaRPr lang="en-US" sz="2400" b="1" dirty="0">
              <a:solidFill>
                <a:srgbClr val="262B2E"/>
              </a:solidFill>
              <a:effectLst/>
              <a:highlight>
                <a:srgbClr val="FFFFFF"/>
              </a:highlight>
              <a:latin typeface="Open Sans" panose="020B0606030504020204" pitchFamily="34" charset="0"/>
            </a:endParaRPr>
          </a:p>
        </p:txBody>
      </p:sp>
      <p:sp>
        <p:nvSpPr>
          <p:cNvPr id="2" name="TextBox 1">
            <a:extLst>
              <a:ext uri="{FF2B5EF4-FFF2-40B4-BE49-F238E27FC236}">
                <a16:creationId xmlns:a16="http://schemas.microsoft.com/office/drawing/2014/main" id="{E0644EA6-7E46-EE80-BAC1-DFE79922362D}"/>
              </a:ext>
            </a:extLst>
          </p:cNvPr>
          <p:cNvSpPr txBox="1"/>
          <p:nvPr/>
        </p:nvSpPr>
        <p:spPr>
          <a:xfrm>
            <a:off x="122445" y="3356148"/>
            <a:ext cx="4314825" cy="646331"/>
          </a:xfrm>
          <a:prstGeom prst="rect">
            <a:avLst/>
          </a:prstGeom>
          <a:noFill/>
        </p:spPr>
        <p:txBody>
          <a:bodyPr wrap="square" rtlCol="0">
            <a:spAutoFit/>
          </a:bodyPr>
          <a:lstStyle/>
          <a:p>
            <a:pPr algn="ctr"/>
            <a:r>
              <a:rPr lang="en-US" i="0" dirty="0">
                <a:solidFill>
                  <a:srgbClr val="1C94CA"/>
                </a:solidFill>
                <a:effectLst/>
                <a:highlight>
                  <a:srgbClr val="FFFFFF"/>
                </a:highlight>
                <a:latin typeface="var( --e-global-typography-primary-font-family )"/>
                <a:hlinkClick r:id="rId5">
                  <a:extLst>
                    <a:ext uri="{A12FA001-AC4F-418D-AE19-62706E023703}">
                      <ahyp:hlinkClr xmlns:ahyp="http://schemas.microsoft.com/office/drawing/2018/hyperlinkcolor" val="tx"/>
                    </a:ext>
                  </a:extLst>
                </a:hlinkClick>
              </a:rPr>
              <a:t>Diversity and Inclusivity Campaign </a:t>
            </a:r>
            <a:endParaRPr lang="en-US" i="0" dirty="0">
              <a:solidFill>
                <a:srgbClr val="1C94CA"/>
              </a:solidFill>
              <a:effectLst/>
              <a:highlight>
                <a:srgbClr val="FFFFFF"/>
              </a:highlight>
              <a:latin typeface="var( --e-global-typography-primary-font-family )"/>
            </a:endParaRPr>
          </a:p>
          <a:p>
            <a:endParaRPr lang="en-IE" dirty="0">
              <a:solidFill>
                <a:srgbClr val="1C94CA"/>
              </a:solidFill>
            </a:endParaRPr>
          </a:p>
        </p:txBody>
      </p:sp>
      <p:sp>
        <p:nvSpPr>
          <p:cNvPr id="5" name="TextBox 4">
            <a:extLst>
              <a:ext uri="{FF2B5EF4-FFF2-40B4-BE49-F238E27FC236}">
                <a16:creationId xmlns:a16="http://schemas.microsoft.com/office/drawing/2014/main" id="{D9F0BEB0-2BB0-66E3-D7EF-6A04779B9780}"/>
              </a:ext>
            </a:extLst>
          </p:cNvPr>
          <p:cNvSpPr txBox="1"/>
          <p:nvPr/>
        </p:nvSpPr>
        <p:spPr>
          <a:xfrm>
            <a:off x="571499" y="185634"/>
            <a:ext cx="5524501" cy="584775"/>
          </a:xfrm>
          <a:prstGeom prst="rect">
            <a:avLst/>
          </a:prstGeom>
          <a:noFill/>
        </p:spPr>
        <p:txBody>
          <a:bodyPr wrap="square" rtlCol="0">
            <a:spAutoFit/>
          </a:bodyPr>
          <a:lstStyle/>
          <a:p>
            <a:r>
              <a:rPr lang="en-US" sz="3200" b="1" dirty="0">
                <a:solidFill>
                  <a:schemeClr val="bg1"/>
                </a:solidFill>
                <a:highlight>
                  <a:srgbClr val="05AAA3"/>
                </a:highlight>
              </a:rPr>
              <a:t>Competency 6, </a:t>
            </a:r>
            <a:r>
              <a:rPr lang="en-US" sz="3200" b="1" dirty="0" err="1">
                <a:solidFill>
                  <a:schemeClr val="bg1"/>
                </a:solidFill>
                <a:highlight>
                  <a:srgbClr val="05AAA3"/>
                </a:highlight>
              </a:rPr>
              <a:t>Bellamianta</a:t>
            </a:r>
            <a:endParaRPr lang="en-IE" sz="3200" dirty="0">
              <a:highlight>
                <a:srgbClr val="05AAA3"/>
              </a:highlight>
            </a:endParaRPr>
          </a:p>
        </p:txBody>
      </p:sp>
      <p:pic>
        <p:nvPicPr>
          <p:cNvPr id="12290" name="Picture 2">
            <a:extLst>
              <a:ext uri="{FF2B5EF4-FFF2-40B4-BE49-F238E27FC236}">
                <a16:creationId xmlns:a16="http://schemas.microsoft.com/office/drawing/2014/main" id="{4931344B-4B5A-8902-7F3F-361A69BD8B5F}"/>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b="11584"/>
          <a:stretch/>
        </p:blipFill>
        <p:spPr bwMode="auto">
          <a:xfrm>
            <a:off x="697093" y="770410"/>
            <a:ext cx="3783697" cy="2585738"/>
          </a:xfrm>
          <a:prstGeom prst="rect">
            <a:avLst/>
          </a:prstGeom>
          <a:noFill/>
          <a:extLst>
            <a:ext uri="{909E8E84-426E-40DD-AFC4-6F175D3DCCD1}">
              <a14:hiddenFill xmlns:a14="http://schemas.microsoft.com/office/drawing/2010/main">
                <a:solidFill>
                  <a:srgbClr val="FFFFFF"/>
                </a:solidFill>
              </a14:hiddenFill>
            </a:ext>
          </a:extLst>
        </p:spPr>
      </p:pic>
      <p:pic>
        <p:nvPicPr>
          <p:cNvPr id="12292" name="Picture 4">
            <a:extLst>
              <a:ext uri="{FF2B5EF4-FFF2-40B4-BE49-F238E27FC236}">
                <a16:creationId xmlns:a16="http://schemas.microsoft.com/office/drawing/2014/main" id="{2DBE1E30-FD37-4C72-29A5-2927AE14A646}"/>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7096125" y="3971925"/>
            <a:ext cx="4572000" cy="1524000"/>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44FBB64B-9DFA-8A3A-58EC-EAA1C2765A90}"/>
              </a:ext>
            </a:extLst>
          </p:cNvPr>
          <p:cNvSpPr txBox="1"/>
          <p:nvPr/>
        </p:nvSpPr>
        <p:spPr>
          <a:xfrm>
            <a:off x="6991349" y="5587966"/>
            <a:ext cx="4829175" cy="1015663"/>
          </a:xfrm>
          <a:prstGeom prst="rect">
            <a:avLst/>
          </a:prstGeom>
          <a:noFill/>
        </p:spPr>
        <p:txBody>
          <a:bodyPr wrap="square" rtlCol="0">
            <a:spAutoFit/>
          </a:bodyPr>
          <a:lstStyle/>
          <a:p>
            <a:r>
              <a:rPr lang="en-IE" sz="2000" b="1" dirty="0">
                <a:solidFill>
                  <a:srgbClr val="083F59"/>
                </a:solidFill>
                <a:hlinkClick r:id="rId8"/>
              </a:rPr>
              <a:t>International Women’s Day: Inspire Inclusion Campaign. </a:t>
            </a:r>
            <a:r>
              <a:rPr lang="en-IE" sz="2000" dirty="0">
                <a:solidFill>
                  <a:srgbClr val="083F59"/>
                </a:solidFill>
              </a:rPr>
              <a:t>Ensuring women feel like their </a:t>
            </a:r>
            <a:r>
              <a:rPr lang="en-US" sz="2000" dirty="0">
                <a:solidFill>
                  <a:srgbClr val="083F59"/>
                </a:solidFill>
              </a:rPr>
              <a:t>voices matter!</a:t>
            </a:r>
            <a:endParaRPr lang="en-IE" sz="2000" dirty="0">
              <a:solidFill>
                <a:srgbClr val="083F59"/>
              </a:solidFill>
            </a:endParaRPr>
          </a:p>
        </p:txBody>
      </p:sp>
    </p:spTree>
    <p:extLst>
      <p:ext uri="{BB962C8B-B14F-4D97-AF65-F5344CB8AC3E}">
        <p14:creationId xmlns:p14="http://schemas.microsoft.com/office/powerpoint/2010/main" val="2486593322"/>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4B5AC0A6-B6C4-3B0E-22A2-2F83A5916A82}"/>
              </a:ext>
            </a:extLst>
          </p:cNvPr>
          <p:cNvSpPr>
            <a:spLocks noGrp="1"/>
          </p:cNvSpPr>
          <p:nvPr>
            <p:ph type="pic" sz="quarter" idx="10"/>
          </p:nvPr>
        </p:nvSpPr>
        <p:spPr/>
        <p:txBody>
          <a:bodyPr/>
          <a:lstStyle/>
          <a:p>
            <a:endParaRPr lang="en-IE"/>
          </a:p>
        </p:txBody>
      </p:sp>
      <p:sp>
        <p:nvSpPr>
          <p:cNvPr id="9" name="Text Placeholder 8">
            <a:extLst>
              <a:ext uri="{FF2B5EF4-FFF2-40B4-BE49-F238E27FC236}">
                <a16:creationId xmlns:a16="http://schemas.microsoft.com/office/drawing/2014/main" id="{89439B89-46D3-970E-234F-BF2B514F6079}"/>
              </a:ext>
            </a:extLst>
          </p:cNvPr>
          <p:cNvSpPr>
            <a:spLocks noGrp="1"/>
          </p:cNvSpPr>
          <p:nvPr>
            <p:ph type="body" sz="quarter" idx="18"/>
          </p:nvPr>
        </p:nvSpPr>
        <p:spPr>
          <a:xfrm>
            <a:off x="857527" y="1890676"/>
            <a:ext cx="6559718" cy="3291086"/>
          </a:xfrm>
        </p:spPr>
        <p:txBody>
          <a:bodyPr/>
          <a:lstStyle/>
          <a:p>
            <a:pPr algn="ctr"/>
            <a:r>
              <a:rPr lang="en-US" b="1" i="0" dirty="0">
                <a:effectLst/>
              </a:rPr>
              <a:t>Everyone feels important and heard! </a:t>
            </a:r>
            <a:r>
              <a:rPr lang="en-US" b="0" i="0" dirty="0" err="1">
                <a:effectLst/>
              </a:rPr>
              <a:t>Bellamianta</a:t>
            </a:r>
            <a:r>
              <a:rPr lang="en-US" b="0" i="0" dirty="0">
                <a:effectLst/>
              </a:rPr>
              <a:t> took to the streets of Belfast, Ireland to ask local women what they love most about being a woman and what advice they would give to other women. The responses hit our heartstrings, </a:t>
            </a:r>
            <a:r>
              <a:rPr lang="en-US" b="0" i="0" u="sng" dirty="0">
                <a:effectLst/>
                <a:hlinkClick r:id="rId2">
                  <a:extLst>
                    <a:ext uri="{A12FA001-AC4F-418D-AE19-62706E023703}">
                      <ahyp:hlinkClr xmlns:ahyp="http://schemas.microsoft.com/office/drawing/2018/hyperlinkcolor" val="tx"/>
                    </a:ext>
                  </a:extLst>
                </a:hlinkClick>
              </a:rPr>
              <a:t>watch our vlog here!</a:t>
            </a:r>
            <a:endParaRPr lang="en-US" b="0" i="0" dirty="0">
              <a:effectLst/>
            </a:endParaRPr>
          </a:p>
          <a:p>
            <a:pPr algn="ctr"/>
            <a:r>
              <a:rPr lang="en-US" b="1" i="0" dirty="0">
                <a:effectLst/>
              </a:rPr>
              <a:t>Inclusive Messaging and Action: </a:t>
            </a:r>
            <a:r>
              <a:rPr lang="en-US" b="0" i="0" dirty="0">
                <a:effectLst/>
              </a:rPr>
              <a:t>To </a:t>
            </a:r>
            <a:r>
              <a:rPr lang="en-US" b="0" i="0" dirty="0" err="1">
                <a:effectLst/>
              </a:rPr>
              <a:t>honour</a:t>
            </a:r>
            <a:r>
              <a:rPr lang="en-US" b="0" i="0" dirty="0">
                <a:effectLst/>
              </a:rPr>
              <a:t> this amazing day, we will be donating 10% of all our proceeds to </a:t>
            </a:r>
            <a:r>
              <a:rPr lang="en-US" b="0" i="0" u="sng" dirty="0">
                <a:effectLst/>
                <a:hlinkClick r:id="rId3">
                  <a:extLst>
                    <a:ext uri="{A12FA001-AC4F-418D-AE19-62706E023703}">
                      <ahyp:hlinkClr xmlns:ahyp="http://schemas.microsoft.com/office/drawing/2018/hyperlinkcolor" val="tx"/>
                    </a:ext>
                  </a:extLst>
                </a:hlinkClick>
              </a:rPr>
              <a:t>Women's Aid</a:t>
            </a:r>
            <a:r>
              <a:rPr lang="en-US" b="0" i="0" dirty="0">
                <a:effectLst/>
              </a:rPr>
              <a:t>, a charity that is working relentlessly against domestic abuse until women and children are safe.</a:t>
            </a:r>
          </a:p>
          <a:p>
            <a:endParaRPr lang="en-IE" dirty="0"/>
          </a:p>
        </p:txBody>
      </p:sp>
      <p:sp>
        <p:nvSpPr>
          <p:cNvPr id="8" name="Text Placeholder 7">
            <a:extLst>
              <a:ext uri="{FF2B5EF4-FFF2-40B4-BE49-F238E27FC236}">
                <a16:creationId xmlns:a16="http://schemas.microsoft.com/office/drawing/2014/main" id="{29760D7B-03D4-F229-266F-971EF782C75B}"/>
              </a:ext>
            </a:extLst>
          </p:cNvPr>
          <p:cNvSpPr>
            <a:spLocks noGrp="1"/>
          </p:cNvSpPr>
          <p:nvPr>
            <p:ph type="body" sz="quarter" idx="16"/>
          </p:nvPr>
        </p:nvSpPr>
        <p:spPr>
          <a:xfrm>
            <a:off x="835670" y="1104338"/>
            <a:ext cx="6403329" cy="584775"/>
          </a:xfrm>
        </p:spPr>
        <p:txBody>
          <a:bodyPr/>
          <a:lstStyle/>
          <a:p>
            <a:r>
              <a:rPr lang="en-US" sz="3600" b="1" dirty="0"/>
              <a:t>Being You Is Beautiful Campaign</a:t>
            </a:r>
            <a:endParaRPr lang="en-IE" sz="3600" dirty="0"/>
          </a:p>
        </p:txBody>
      </p:sp>
      <p:pic>
        <p:nvPicPr>
          <p:cNvPr id="11" name="Picture 10">
            <a:hlinkClick r:id="rId2"/>
            <a:extLst>
              <a:ext uri="{FF2B5EF4-FFF2-40B4-BE49-F238E27FC236}">
                <a16:creationId xmlns:a16="http://schemas.microsoft.com/office/drawing/2014/main" id="{3E8E00C5-5A39-2DAF-D35C-C83FC907D993}"/>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733956" y="1274317"/>
            <a:ext cx="2800618" cy="4336989"/>
          </a:xfrm>
          <a:prstGeom prst="rect">
            <a:avLst/>
          </a:prstGeom>
        </p:spPr>
      </p:pic>
      <p:sp>
        <p:nvSpPr>
          <p:cNvPr id="12" name="TextBox 11">
            <a:extLst>
              <a:ext uri="{FF2B5EF4-FFF2-40B4-BE49-F238E27FC236}">
                <a16:creationId xmlns:a16="http://schemas.microsoft.com/office/drawing/2014/main" id="{1F4A5312-AAED-F295-D181-B34F16551BDE}"/>
              </a:ext>
            </a:extLst>
          </p:cNvPr>
          <p:cNvSpPr txBox="1"/>
          <p:nvPr/>
        </p:nvSpPr>
        <p:spPr>
          <a:xfrm>
            <a:off x="8912202" y="6343650"/>
            <a:ext cx="2571750" cy="369332"/>
          </a:xfrm>
          <a:prstGeom prst="rect">
            <a:avLst/>
          </a:prstGeom>
          <a:solidFill>
            <a:srgbClr val="DF4625"/>
          </a:solidFill>
        </p:spPr>
        <p:txBody>
          <a:bodyPr wrap="square" rtlCol="0">
            <a:spAutoFit/>
          </a:bodyPr>
          <a:lstStyle/>
          <a:p>
            <a:pPr algn="ctr"/>
            <a:r>
              <a:rPr lang="en-IE" dirty="0">
                <a:solidFill>
                  <a:schemeClr val="bg1"/>
                </a:solidFill>
                <a:hlinkClick r:id="rId5">
                  <a:extLst>
                    <a:ext uri="{A12FA001-AC4F-418D-AE19-62706E023703}">
                      <ahyp:hlinkClr xmlns:ahyp="http://schemas.microsoft.com/office/drawing/2018/hyperlinkcolor" val="tx"/>
                    </a:ext>
                  </a:extLst>
                </a:hlinkClick>
              </a:rPr>
              <a:t>https://shorturl.at/xcV5s</a:t>
            </a:r>
            <a:r>
              <a:rPr lang="en-IE" dirty="0">
                <a:solidFill>
                  <a:schemeClr val="bg1"/>
                </a:solidFill>
              </a:rPr>
              <a:t> </a:t>
            </a:r>
          </a:p>
        </p:txBody>
      </p:sp>
      <p:sp>
        <p:nvSpPr>
          <p:cNvPr id="13" name="TextBox 12">
            <a:extLst>
              <a:ext uri="{FF2B5EF4-FFF2-40B4-BE49-F238E27FC236}">
                <a16:creationId xmlns:a16="http://schemas.microsoft.com/office/drawing/2014/main" id="{22582B42-2109-DFEC-C671-B922A81ECF02}"/>
              </a:ext>
            </a:extLst>
          </p:cNvPr>
          <p:cNvSpPr txBox="1"/>
          <p:nvPr/>
        </p:nvSpPr>
        <p:spPr>
          <a:xfrm>
            <a:off x="8576693" y="99873"/>
            <a:ext cx="3115144" cy="754053"/>
          </a:xfrm>
          <a:prstGeom prst="rect">
            <a:avLst/>
          </a:prstGeom>
          <a:solidFill>
            <a:schemeClr val="bg1"/>
          </a:solidFill>
        </p:spPr>
        <p:txBody>
          <a:bodyPr wrap="square" rtlCol="0">
            <a:spAutoFit/>
          </a:bodyPr>
          <a:lstStyle/>
          <a:p>
            <a:pPr algn="ctr"/>
            <a:r>
              <a:rPr lang="en-IE" sz="2400" b="1" dirty="0">
                <a:solidFill>
                  <a:srgbClr val="FF0000"/>
                </a:solidFill>
              </a:rPr>
              <a:t>CLICK TO WATCH VLOG</a:t>
            </a:r>
          </a:p>
          <a:p>
            <a:pPr algn="ctr"/>
            <a:r>
              <a:rPr lang="en-US" sz="1900" dirty="0">
                <a:solidFill>
                  <a:srgbClr val="374151"/>
                </a:solidFill>
              </a:rPr>
              <a:t>Being You Is Beautiful</a:t>
            </a:r>
            <a:endParaRPr lang="en-IE" sz="1900" b="1" dirty="0">
              <a:solidFill>
                <a:srgbClr val="FF0000"/>
              </a:solidFill>
            </a:endParaRPr>
          </a:p>
        </p:txBody>
      </p:sp>
      <p:sp>
        <p:nvSpPr>
          <p:cNvPr id="14" name="TextBox 13">
            <a:extLst>
              <a:ext uri="{FF2B5EF4-FFF2-40B4-BE49-F238E27FC236}">
                <a16:creationId xmlns:a16="http://schemas.microsoft.com/office/drawing/2014/main" id="{2E2D6CC0-D3D5-9FD6-7C1D-C2DF57337F69}"/>
              </a:ext>
            </a:extLst>
          </p:cNvPr>
          <p:cNvSpPr txBox="1"/>
          <p:nvPr/>
        </p:nvSpPr>
        <p:spPr>
          <a:xfrm>
            <a:off x="695324" y="377603"/>
            <a:ext cx="5524501" cy="584775"/>
          </a:xfrm>
          <a:prstGeom prst="rect">
            <a:avLst/>
          </a:prstGeom>
          <a:noFill/>
        </p:spPr>
        <p:txBody>
          <a:bodyPr wrap="square" rtlCol="0">
            <a:spAutoFit/>
          </a:bodyPr>
          <a:lstStyle/>
          <a:p>
            <a:r>
              <a:rPr lang="en-US" sz="3200" b="1" dirty="0">
                <a:solidFill>
                  <a:schemeClr val="bg1"/>
                </a:solidFill>
                <a:highlight>
                  <a:srgbClr val="05AAA3"/>
                </a:highlight>
              </a:rPr>
              <a:t>Competency 6, </a:t>
            </a:r>
            <a:r>
              <a:rPr lang="en-US" sz="3200" b="1" dirty="0" err="1">
                <a:solidFill>
                  <a:schemeClr val="bg1"/>
                </a:solidFill>
                <a:highlight>
                  <a:srgbClr val="05AAA3"/>
                </a:highlight>
              </a:rPr>
              <a:t>Bellamianta</a:t>
            </a:r>
            <a:endParaRPr lang="en-IE" sz="3200" dirty="0">
              <a:highlight>
                <a:srgbClr val="05AAA3"/>
              </a:highlight>
            </a:endParaRPr>
          </a:p>
        </p:txBody>
      </p:sp>
    </p:spTree>
    <p:extLst>
      <p:ext uri="{BB962C8B-B14F-4D97-AF65-F5344CB8AC3E}">
        <p14:creationId xmlns:p14="http://schemas.microsoft.com/office/powerpoint/2010/main" val="209731861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4EAC73B8-E3DF-FFB8-7053-0793CD3AEA18}"/>
              </a:ext>
            </a:extLst>
          </p:cNvPr>
          <p:cNvSpPr>
            <a:spLocks noGrp="1"/>
          </p:cNvSpPr>
          <p:nvPr>
            <p:ph type="body" sz="quarter" idx="18"/>
          </p:nvPr>
        </p:nvSpPr>
        <p:spPr>
          <a:xfrm>
            <a:off x="531019" y="1221522"/>
            <a:ext cx="11129962" cy="3849918"/>
          </a:xfrm>
        </p:spPr>
        <p:txBody>
          <a:bodyPr/>
          <a:lstStyle/>
          <a:p>
            <a:pPr marL="0" indent="0"/>
            <a:r>
              <a:rPr lang="en-US" sz="2200" b="1" dirty="0"/>
              <a:t>Community Engagement:</a:t>
            </a:r>
            <a:r>
              <a:rPr lang="en-US" sz="2200" dirty="0"/>
              <a:t> SMEs should engage with and support diverse communities is vital for SMEs as it helps build trust and relationships with various customer bases and demonstrates a commitment to inclusivity and social responsibility to their community (</a:t>
            </a:r>
            <a:r>
              <a:rPr lang="en-US" sz="2200" dirty="0" err="1"/>
              <a:t>ies</a:t>
            </a:r>
            <a:r>
              <a:rPr lang="en-US" sz="2200" dirty="0"/>
              <a:t>). It shows they are committed to respecting and understanding different cultures and backgrounds, are aware of community needs and the challenges they face. To build genuine relationships based on trust and mutual respect SMEs need to respond to their concerns, challenges and needs and know how to engage, support and respond. Skills include collaboration and partnership, communication and networking, problem solving, leadership and advocacy. </a:t>
            </a:r>
          </a:p>
          <a:p>
            <a:pPr marL="0" indent="0"/>
            <a:r>
              <a:rPr lang="en-US" sz="2200" b="1" dirty="0">
                <a:solidFill>
                  <a:srgbClr val="DF4625"/>
                </a:solidFill>
              </a:rPr>
              <a:t>Strategies include;</a:t>
            </a:r>
          </a:p>
          <a:p>
            <a:pPr>
              <a:buFont typeface="Arial" panose="020B0604020202020204" pitchFamily="34" charset="0"/>
              <a:buChar char="•"/>
            </a:pPr>
            <a:r>
              <a:rPr lang="en-US" sz="2200" b="1" dirty="0"/>
              <a:t>Partnerships:</a:t>
            </a:r>
            <a:r>
              <a:rPr lang="en-US" sz="2200" dirty="0"/>
              <a:t> Partner with local </a:t>
            </a:r>
            <a:r>
              <a:rPr lang="en-US" sz="2200" dirty="0" err="1"/>
              <a:t>marginalised</a:t>
            </a:r>
            <a:r>
              <a:rPr lang="en-US" sz="2200" dirty="0"/>
              <a:t> communities, community leaders and </a:t>
            </a:r>
            <a:r>
              <a:rPr lang="en-US" sz="2200" dirty="0" err="1"/>
              <a:t>organisations</a:t>
            </a:r>
            <a:r>
              <a:rPr lang="en-US" sz="2200" dirty="0"/>
              <a:t> focused on D&amp;I to support aligned initiatives. Creating partnerships that benefit both the community and the business e.g., in unemployment providing internships for NEET’s youth could be a great way to build the local talent pool.</a:t>
            </a:r>
          </a:p>
          <a:p>
            <a:pPr>
              <a:buFont typeface="Arial" panose="020B0604020202020204" pitchFamily="34" charset="0"/>
              <a:buChar char="•"/>
            </a:pPr>
            <a:r>
              <a:rPr lang="en-US" sz="2200" b="1" dirty="0"/>
              <a:t>Community Programs:</a:t>
            </a:r>
            <a:r>
              <a:rPr lang="en-US" sz="2200" dirty="0"/>
              <a:t> Develop programs that support underrepresented groups.</a:t>
            </a:r>
          </a:p>
          <a:p>
            <a:pPr>
              <a:buFont typeface="Arial" panose="020B0604020202020204" pitchFamily="34" charset="0"/>
              <a:buChar char="•"/>
            </a:pPr>
            <a:endParaRPr lang="en-US" sz="2200" dirty="0"/>
          </a:p>
          <a:p>
            <a:pPr>
              <a:buFont typeface="Arial" panose="020B0604020202020204" pitchFamily="34" charset="0"/>
              <a:buChar char="•"/>
            </a:pPr>
            <a:endParaRPr lang="en-US" sz="2200" dirty="0"/>
          </a:p>
          <a:p>
            <a:pPr marL="0" indent="0"/>
            <a:endParaRPr lang="en-IE" sz="2200" dirty="0"/>
          </a:p>
        </p:txBody>
      </p:sp>
      <p:sp>
        <p:nvSpPr>
          <p:cNvPr id="3" name="TextBox 2">
            <a:extLst>
              <a:ext uri="{FF2B5EF4-FFF2-40B4-BE49-F238E27FC236}">
                <a16:creationId xmlns:a16="http://schemas.microsoft.com/office/drawing/2014/main" id="{029B28F4-3A8B-0D31-7DF8-3F8BB70330C1}"/>
              </a:ext>
            </a:extLst>
          </p:cNvPr>
          <p:cNvSpPr txBox="1"/>
          <p:nvPr/>
        </p:nvSpPr>
        <p:spPr>
          <a:xfrm>
            <a:off x="423863" y="495300"/>
            <a:ext cx="10720387" cy="523220"/>
          </a:xfrm>
          <a:prstGeom prst="rect">
            <a:avLst/>
          </a:prstGeom>
          <a:noFill/>
        </p:spPr>
        <p:txBody>
          <a:bodyPr wrap="square" rtlCol="0">
            <a:spAutoFit/>
          </a:bodyPr>
          <a:lstStyle/>
          <a:p>
            <a:r>
              <a:rPr lang="en-US" sz="2800" b="1" dirty="0">
                <a:solidFill>
                  <a:schemeClr val="bg1"/>
                </a:solidFill>
                <a:highlight>
                  <a:srgbClr val="EE1765"/>
                </a:highlight>
              </a:rPr>
              <a:t>Competency 7  </a:t>
            </a:r>
            <a:r>
              <a:rPr lang="en-US" sz="2800" dirty="0">
                <a:solidFill>
                  <a:srgbClr val="DF4625"/>
                </a:solidFill>
              </a:rPr>
              <a:t>SMEs’ Supporting Diversity and Inclusion in Communities</a:t>
            </a:r>
            <a:endParaRPr lang="en-IE" sz="2400" dirty="0"/>
          </a:p>
        </p:txBody>
      </p:sp>
    </p:spTree>
    <p:extLst>
      <p:ext uri="{BB962C8B-B14F-4D97-AF65-F5344CB8AC3E}">
        <p14:creationId xmlns:p14="http://schemas.microsoft.com/office/powerpoint/2010/main" val="353250060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47E9E7BF-E518-0F81-F7A0-FC3FB99177CE}"/>
              </a:ext>
            </a:extLst>
          </p:cNvPr>
          <p:cNvSpPr>
            <a:spLocks noGrp="1"/>
          </p:cNvSpPr>
          <p:nvPr>
            <p:ph type="body" sz="quarter" idx="13"/>
          </p:nvPr>
        </p:nvSpPr>
        <p:spPr>
          <a:xfrm>
            <a:off x="6439736" y="146649"/>
            <a:ext cx="5055171" cy="3655170"/>
          </a:xfrm>
          <a:solidFill>
            <a:schemeClr val="accent2"/>
          </a:solidFill>
        </p:spPr>
        <p:txBody>
          <a:bodyPr>
            <a:noAutofit/>
          </a:bodyPr>
          <a:lstStyle/>
          <a:p>
            <a:r>
              <a:rPr lang="en-US" sz="2800" b="1" dirty="0" err="1">
                <a:latin typeface="Poppins" panose="00000500000000000000" pitchFamily="2" charset="0"/>
                <a:cs typeface="Poppins" panose="00000500000000000000" pitchFamily="2" charset="0"/>
              </a:rPr>
              <a:t>Fairphone</a:t>
            </a:r>
            <a:r>
              <a:rPr lang="en-US" sz="2800" b="1" dirty="0">
                <a:latin typeface="Poppins" panose="00000500000000000000" pitchFamily="2" charset="0"/>
                <a:cs typeface="Poppins" panose="00000500000000000000" pitchFamily="2" charset="0"/>
              </a:rPr>
              <a:t>, Netherlands</a:t>
            </a:r>
          </a:p>
          <a:p>
            <a:r>
              <a:rPr lang="en-US" sz="1800" dirty="0">
                <a:latin typeface="Poppins" panose="00000500000000000000" pitchFamily="2" charset="0"/>
                <a:cs typeface="Poppins" panose="00000500000000000000" pitchFamily="2" charset="0"/>
                <a:hlinkClick r:id="rId2">
                  <a:extLst>
                    <a:ext uri="{A12FA001-AC4F-418D-AE19-62706E023703}">
                      <ahyp:hlinkClr xmlns:ahyp="http://schemas.microsoft.com/office/drawing/2018/hyperlinkcolor" val="tx"/>
                    </a:ext>
                  </a:extLst>
                </a:hlinkClick>
              </a:rPr>
              <a:t>(</a:t>
            </a:r>
            <a:r>
              <a:rPr lang="en-US" sz="1800" dirty="0">
                <a:latin typeface="Poppins" panose="00000500000000000000" pitchFamily="2" charset="0"/>
                <a:cs typeface="Poppins" panose="00000500000000000000" pitchFamily="2" charset="0"/>
                <a:hlinkClick r:id="rId3">
                  <a:extLst>
                    <a:ext uri="{A12FA001-AC4F-418D-AE19-62706E023703}">
                      <ahyp:hlinkClr xmlns:ahyp="http://schemas.microsoft.com/office/drawing/2018/hyperlinkcolor" val="tx"/>
                    </a:ext>
                  </a:extLst>
                </a:hlinkClick>
              </a:rPr>
              <a:t>70 Employees</a:t>
            </a:r>
            <a:r>
              <a:rPr lang="en-US" sz="1800" dirty="0">
                <a:latin typeface="Poppins" panose="00000500000000000000" pitchFamily="2" charset="0"/>
                <a:cs typeface="Poppins" panose="00000500000000000000" pitchFamily="2" charset="0"/>
                <a:hlinkClick r:id="rId2">
                  <a:extLst>
                    <a:ext uri="{A12FA001-AC4F-418D-AE19-62706E023703}">
                      <ahyp:hlinkClr xmlns:ahyp="http://schemas.microsoft.com/office/drawing/2018/hyperlinkcolor" val="tx"/>
                    </a:ext>
                  </a:extLst>
                </a:hlinkClick>
              </a:rPr>
              <a:t>)</a:t>
            </a:r>
            <a:endParaRPr lang="en-US" sz="1800" dirty="0">
              <a:latin typeface="Poppins" panose="00000500000000000000" pitchFamily="2" charset="0"/>
              <a:cs typeface="Poppins" panose="00000500000000000000" pitchFamily="2" charset="0"/>
            </a:endParaRPr>
          </a:p>
          <a:p>
            <a:pPr algn="ctr" fontAlgn="base"/>
            <a:r>
              <a:rPr lang="en-US" sz="1800" dirty="0">
                <a:latin typeface="Poppins" panose="00000500000000000000" pitchFamily="2" charset="0"/>
                <a:cs typeface="Poppins" panose="00000500000000000000" pitchFamily="2" charset="0"/>
              </a:rPr>
              <a:t>‘</a:t>
            </a:r>
            <a:r>
              <a:rPr lang="en-US" sz="1800" dirty="0" err="1">
                <a:latin typeface="Poppins" panose="00000500000000000000" pitchFamily="2" charset="0"/>
                <a:cs typeface="Poppins" panose="00000500000000000000" pitchFamily="2" charset="0"/>
              </a:rPr>
              <a:t>Fairphone</a:t>
            </a:r>
            <a:r>
              <a:rPr lang="en-US" sz="1800" dirty="0">
                <a:latin typeface="Poppins" panose="00000500000000000000" pitchFamily="2" charset="0"/>
                <a:cs typeface="Poppins" panose="00000500000000000000" pitchFamily="2" charset="0"/>
              </a:rPr>
              <a:t> make fair(er) phones to change the industry from the inside. One step at a time, all over the world. Together with our community, we’re changing the way products are made. We are disrupting the tech space. Inside every phone is a complex supply chain. We uncover industry practices and show you how your phone is made, and it’s impact on the environment’. </a:t>
            </a:r>
            <a:endParaRPr lang="en-IE" sz="1800" dirty="0">
              <a:latin typeface="Poppins" panose="00000500000000000000" pitchFamily="2" charset="0"/>
              <a:cs typeface="Poppins" panose="00000500000000000000" pitchFamily="2" charset="0"/>
            </a:endParaRPr>
          </a:p>
        </p:txBody>
      </p:sp>
      <p:sp>
        <p:nvSpPr>
          <p:cNvPr id="8" name="Text Placeholder 7">
            <a:extLst>
              <a:ext uri="{FF2B5EF4-FFF2-40B4-BE49-F238E27FC236}">
                <a16:creationId xmlns:a16="http://schemas.microsoft.com/office/drawing/2014/main" id="{1075F76E-7509-DA50-27C5-3CEE7B8C0587}"/>
              </a:ext>
            </a:extLst>
          </p:cNvPr>
          <p:cNvSpPr>
            <a:spLocks noGrp="1"/>
          </p:cNvSpPr>
          <p:nvPr>
            <p:ph type="body" sz="quarter" idx="43"/>
          </p:nvPr>
        </p:nvSpPr>
        <p:spPr>
          <a:xfrm>
            <a:off x="6382168" y="3983511"/>
            <a:ext cx="5524500" cy="2842140"/>
          </a:xfrm>
        </p:spPr>
        <p:txBody>
          <a:bodyPr>
            <a:noAutofit/>
          </a:bodyPr>
          <a:lstStyle/>
          <a:p>
            <a:r>
              <a:rPr lang="en-US" sz="2000" dirty="0">
                <a:solidFill>
                  <a:srgbClr val="083F59"/>
                </a:solidFill>
              </a:rPr>
              <a:t>We aim to craft the world’s most ethical phone. Not just for people who share our values and mission, but for anyone who simply wants a great phone that does less harm. We’re making a positive impact across the value chain in mining, design, manufacturing and life cycle, while expanding the market for products that put ethical values first. Together with our community, we’re changing the way products are made.</a:t>
            </a:r>
            <a:endParaRPr lang="en-IE" sz="2000" dirty="0">
              <a:solidFill>
                <a:srgbClr val="083F59"/>
              </a:solidFill>
            </a:endParaRPr>
          </a:p>
        </p:txBody>
      </p:sp>
      <p:sp>
        <p:nvSpPr>
          <p:cNvPr id="3" name="TextBox 2">
            <a:extLst>
              <a:ext uri="{FF2B5EF4-FFF2-40B4-BE49-F238E27FC236}">
                <a16:creationId xmlns:a16="http://schemas.microsoft.com/office/drawing/2014/main" id="{355882C8-CD20-9A91-C155-43329E328591}"/>
              </a:ext>
            </a:extLst>
          </p:cNvPr>
          <p:cNvSpPr txBox="1"/>
          <p:nvPr/>
        </p:nvSpPr>
        <p:spPr>
          <a:xfrm>
            <a:off x="323849" y="3863460"/>
            <a:ext cx="5943601" cy="369332"/>
          </a:xfrm>
          <a:prstGeom prst="rect">
            <a:avLst/>
          </a:prstGeom>
          <a:solidFill>
            <a:srgbClr val="DF4625"/>
          </a:solidFill>
        </p:spPr>
        <p:txBody>
          <a:bodyPr wrap="square">
            <a:spAutoFit/>
          </a:bodyPr>
          <a:lstStyle/>
          <a:p>
            <a:pPr algn="ctr"/>
            <a:r>
              <a:rPr lang="en-IE" dirty="0">
                <a:solidFill>
                  <a:schemeClr val="bg1"/>
                </a:solidFill>
                <a:hlinkClick r:id="rId4">
                  <a:extLst>
                    <a:ext uri="{A12FA001-AC4F-418D-AE19-62706E023703}">
                      <ahyp:hlinkClr xmlns:ahyp="http://schemas.microsoft.com/office/drawing/2018/hyperlinkcolor" val="tx"/>
                    </a:ext>
                  </a:extLst>
                </a:hlinkClick>
              </a:rPr>
              <a:t>https://shop.fairphone.com/about-us</a:t>
            </a:r>
            <a:r>
              <a:rPr lang="en-IE" dirty="0">
                <a:solidFill>
                  <a:schemeClr val="bg1"/>
                </a:solidFill>
              </a:rPr>
              <a:t> </a:t>
            </a:r>
          </a:p>
        </p:txBody>
      </p:sp>
      <p:sp>
        <p:nvSpPr>
          <p:cNvPr id="6" name="TextBox 5">
            <a:extLst>
              <a:ext uri="{FF2B5EF4-FFF2-40B4-BE49-F238E27FC236}">
                <a16:creationId xmlns:a16="http://schemas.microsoft.com/office/drawing/2014/main" id="{D316060C-CAC9-346C-FEEA-E1F33E19DEAF}"/>
              </a:ext>
            </a:extLst>
          </p:cNvPr>
          <p:cNvSpPr txBox="1"/>
          <p:nvPr/>
        </p:nvSpPr>
        <p:spPr>
          <a:xfrm>
            <a:off x="323849" y="4287537"/>
            <a:ext cx="5943601" cy="2554545"/>
          </a:xfrm>
          <a:prstGeom prst="rect">
            <a:avLst/>
          </a:prstGeom>
          <a:solidFill>
            <a:schemeClr val="bg1"/>
          </a:solidFill>
        </p:spPr>
        <p:txBody>
          <a:bodyPr wrap="square" rtlCol="0">
            <a:spAutoFit/>
          </a:bodyPr>
          <a:lstStyle/>
          <a:p>
            <a:r>
              <a:rPr lang="en-US" sz="2000" b="1" dirty="0" err="1">
                <a:solidFill>
                  <a:srgbClr val="083F59"/>
                </a:solidFill>
              </a:rPr>
              <a:t>Fairphone</a:t>
            </a:r>
            <a:r>
              <a:rPr lang="en-US" sz="2000" b="1" dirty="0">
                <a:solidFill>
                  <a:srgbClr val="083F59"/>
                </a:solidFill>
              </a:rPr>
              <a:t> has a </a:t>
            </a:r>
            <a:r>
              <a:rPr lang="en-US" sz="2000" b="1" dirty="0">
                <a:solidFill>
                  <a:srgbClr val="083F59"/>
                </a:solidFill>
                <a:hlinkClick r:id="rId3"/>
              </a:rPr>
              <a:t>community of changemakers</a:t>
            </a:r>
            <a:r>
              <a:rPr lang="en-US" sz="2000" b="1" dirty="0">
                <a:solidFill>
                  <a:srgbClr val="083F59"/>
                </a:solidFill>
              </a:rPr>
              <a:t>. </a:t>
            </a:r>
          </a:p>
          <a:p>
            <a:r>
              <a:rPr lang="en-US" sz="2000" i="1" dirty="0">
                <a:solidFill>
                  <a:srgbClr val="083F59"/>
                </a:solidFill>
              </a:rPr>
              <a:t>‘Together we’re disrupting the industry’s short-term thinking that the world can no longer afford. And changing what it means to be “best.”’</a:t>
            </a:r>
          </a:p>
          <a:p>
            <a:r>
              <a:rPr lang="en-US" sz="2000" i="1" dirty="0">
                <a:solidFill>
                  <a:srgbClr val="083F59"/>
                </a:solidFill>
              </a:rPr>
              <a:t>‘We believe partnerships and like-minded communities are key to achieving systemic change. We work together to make our ambitions for fairer electronics a reality’</a:t>
            </a:r>
            <a:r>
              <a:rPr lang="en-US" sz="2000" dirty="0">
                <a:solidFill>
                  <a:srgbClr val="083F59"/>
                </a:solidFill>
              </a:rPr>
              <a:t>. </a:t>
            </a:r>
            <a:r>
              <a:rPr lang="en-US" sz="1600" i="1" dirty="0">
                <a:solidFill>
                  <a:srgbClr val="083F59"/>
                </a:solidFill>
              </a:rPr>
              <a:t>Bas van Abel, </a:t>
            </a:r>
            <a:r>
              <a:rPr lang="en-US" sz="1600" i="1" dirty="0" err="1">
                <a:solidFill>
                  <a:srgbClr val="083F59"/>
                </a:solidFill>
              </a:rPr>
              <a:t>Fairphone’s</a:t>
            </a:r>
            <a:r>
              <a:rPr lang="en-US" sz="1600" i="1" dirty="0">
                <a:solidFill>
                  <a:srgbClr val="083F59"/>
                </a:solidFill>
              </a:rPr>
              <a:t> Founder</a:t>
            </a:r>
          </a:p>
        </p:txBody>
      </p:sp>
      <p:sp>
        <p:nvSpPr>
          <p:cNvPr id="2" name="TextBox 1">
            <a:extLst>
              <a:ext uri="{FF2B5EF4-FFF2-40B4-BE49-F238E27FC236}">
                <a16:creationId xmlns:a16="http://schemas.microsoft.com/office/drawing/2014/main" id="{E0644EA6-7E46-EE80-BAC1-DFE79922362D}"/>
              </a:ext>
            </a:extLst>
          </p:cNvPr>
          <p:cNvSpPr txBox="1"/>
          <p:nvPr/>
        </p:nvSpPr>
        <p:spPr>
          <a:xfrm>
            <a:off x="285333" y="3401795"/>
            <a:ext cx="4314825" cy="646331"/>
          </a:xfrm>
          <a:prstGeom prst="rect">
            <a:avLst/>
          </a:prstGeom>
          <a:noFill/>
        </p:spPr>
        <p:txBody>
          <a:bodyPr wrap="square" rtlCol="0">
            <a:spAutoFit/>
          </a:bodyPr>
          <a:lstStyle/>
          <a:p>
            <a:r>
              <a:rPr lang="en-US" i="0" dirty="0">
                <a:solidFill>
                  <a:srgbClr val="1C94CA"/>
                </a:solidFill>
                <a:effectLst/>
                <a:highlight>
                  <a:srgbClr val="FFFFFF"/>
                </a:highlight>
                <a:latin typeface="var( --e-global-typography-primary-font-family )"/>
                <a:hlinkClick r:id="rId5">
                  <a:extLst>
                    <a:ext uri="{A12FA001-AC4F-418D-AE19-62706E023703}">
                      <ahyp:hlinkClr xmlns:ahyp="http://schemas.microsoft.com/office/drawing/2018/hyperlinkcolor" val="tx"/>
                    </a:ext>
                  </a:extLst>
                </a:hlinkClick>
              </a:rPr>
              <a:t>GSLS Win </a:t>
            </a:r>
            <a:r>
              <a:rPr lang="en-US" i="0" dirty="0">
                <a:solidFill>
                  <a:srgbClr val="1C94CA"/>
                </a:solidFill>
                <a:effectLst/>
                <a:highlight>
                  <a:srgbClr val="FFFFFF"/>
                </a:highlight>
                <a:latin typeface="var( --e-global-typography-primary-font-family )"/>
              </a:rPr>
              <a:t>XXX</a:t>
            </a:r>
          </a:p>
          <a:p>
            <a:endParaRPr lang="en-IE" dirty="0">
              <a:solidFill>
                <a:srgbClr val="1C94CA"/>
              </a:solidFill>
            </a:endParaRPr>
          </a:p>
        </p:txBody>
      </p:sp>
      <p:sp>
        <p:nvSpPr>
          <p:cNvPr id="5" name="TextBox 4">
            <a:extLst>
              <a:ext uri="{FF2B5EF4-FFF2-40B4-BE49-F238E27FC236}">
                <a16:creationId xmlns:a16="http://schemas.microsoft.com/office/drawing/2014/main" id="{D9F0BEB0-2BB0-66E3-D7EF-6A04779B9780}"/>
              </a:ext>
            </a:extLst>
          </p:cNvPr>
          <p:cNvSpPr txBox="1"/>
          <p:nvPr/>
        </p:nvSpPr>
        <p:spPr>
          <a:xfrm>
            <a:off x="571499" y="185634"/>
            <a:ext cx="5524501" cy="584775"/>
          </a:xfrm>
          <a:prstGeom prst="rect">
            <a:avLst/>
          </a:prstGeom>
          <a:noFill/>
        </p:spPr>
        <p:txBody>
          <a:bodyPr wrap="square" rtlCol="0">
            <a:spAutoFit/>
          </a:bodyPr>
          <a:lstStyle/>
          <a:p>
            <a:r>
              <a:rPr lang="en-US" sz="3200" b="1" dirty="0">
                <a:solidFill>
                  <a:schemeClr val="bg1"/>
                </a:solidFill>
                <a:highlight>
                  <a:srgbClr val="EE1765"/>
                </a:highlight>
              </a:rPr>
              <a:t>Competency 7, </a:t>
            </a:r>
            <a:r>
              <a:rPr lang="en-US" sz="3200" b="1" dirty="0" err="1">
                <a:solidFill>
                  <a:schemeClr val="bg1"/>
                </a:solidFill>
                <a:highlight>
                  <a:srgbClr val="EE1765"/>
                </a:highlight>
              </a:rPr>
              <a:t>Fairphone</a:t>
            </a:r>
            <a:endParaRPr lang="en-IE" sz="3200" dirty="0">
              <a:highlight>
                <a:srgbClr val="EE1765"/>
              </a:highlight>
            </a:endParaRPr>
          </a:p>
        </p:txBody>
      </p:sp>
      <p:pic>
        <p:nvPicPr>
          <p:cNvPr id="14338" name="Picture 2">
            <a:extLst>
              <a:ext uri="{FF2B5EF4-FFF2-40B4-BE49-F238E27FC236}">
                <a16:creationId xmlns:a16="http://schemas.microsoft.com/office/drawing/2014/main" id="{03974634-6BA7-62FD-139C-9EBCAF04C814}"/>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697093" y="770409"/>
            <a:ext cx="4317845" cy="28799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65820672"/>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DB6D524-29EA-6B13-CD38-581376EBE4C8}"/>
              </a:ext>
            </a:extLst>
          </p:cNvPr>
          <p:cNvSpPr>
            <a:spLocks noGrp="1"/>
          </p:cNvSpPr>
          <p:nvPr>
            <p:ph type="body" sz="quarter" idx="16"/>
          </p:nvPr>
        </p:nvSpPr>
        <p:spPr>
          <a:xfrm>
            <a:off x="4431132" y="2204649"/>
            <a:ext cx="6550295" cy="1285896"/>
          </a:xfrm>
        </p:spPr>
        <p:txBody>
          <a:bodyPr>
            <a:noAutofit/>
          </a:bodyPr>
          <a:lstStyle/>
          <a:p>
            <a:r>
              <a:rPr lang="en-IE" sz="3600" kern="100" dirty="0">
                <a:effectLst/>
                <a:ea typeface="Aptos" panose="020B0004020202020204" pitchFamily="34" charset="0"/>
                <a:cs typeface="Times New Roman" panose="02020603050405020304" pitchFamily="18" charset="0"/>
              </a:rPr>
              <a:t>Explore D&amp;I from the Perspective of VET Educators, SMEs, and Employees</a:t>
            </a:r>
          </a:p>
          <a:p>
            <a:endParaRPr lang="en-IE" sz="3600" dirty="0"/>
          </a:p>
        </p:txBody>
      </p:sp>
      <p:sp>
        <p:nvSpPr>
          <p:cNvPr id="8" name="Text Placeholder 7">
            <a:extLst>
              <a:ext uri="{FF2B5EF4-FFF2-40B4-BE49-F238E27FC236}">
                <a16:creationId xmlns:a16="http://schemas.microsoft.com/office/drawing/2014/main" id="{80C0E009-EE9A-08EE-30ED-6943B6DCE3B3}"/>
              </a:ext>
            </a:extLst>
          </p:cNvPr>
          <p:cNvSpPr>
            <a:spLocks noGrp="1"/>
          </p:cNvSpPr>
          <p:nvPr>
            <p:ph type="body" sz="quarter" idx="17"/>
          </p:nvPr>
        </p:nvSpPr>
        <p:spPr/>
        <p:txBody>
          <a:bodyPr/>
          <a:lstStyle/>
          <a:p>
            <a:r>
              <a:rPr lang="en-IE" dirty="0"/>
              <a:t>07</a:t>
            </a:r>
          </a:p>
        </p:txBody>
      </p:sp>
      <p:sp>
        <p:nvSpPr>
          <p:cNvPr id="9" name="TextBox 8">
            <a:extLst>
              <a:ext uri="{FF2B5EF4-FFF2-40B4-BE49-F238E27FC236}">
                <a16:creationId xmlns:a16="http://schemas.microsoft.com/office/drawing/2014/main" id="{934A14AD-E882-6D18-310F-6286B18354F7}"/>
              </a:ext>
            </a:extLst>
          </p:cNvPr>
          <p:cNvSpPr txBox="1"/>
          <p:nvPr/>
        </p:nvSpPr>
        <p:spPr>
          <a:xfrm>
            <a:off x="4431132" y="3786996"/>
            <a:ext cx="6616460" cy="1477328"/>
          </a:xfrm>
          <a:prstGeom prst="rect">
            <a:avLst/>
          </a:prstGeom>
          <a:noFill/>
        </p:spPr>
        <p:txBody>
          <a:bodyPr wrap="square" rtlCol="0">
            <a:spAutoFit/>
          </a:bodyPr>
          <a:lstStyle/>
          <a:p>
            <a:r>
              <a:rPr lang="en-US" dirty="0">
                <a:solidFill>
                  <a:schemeClr val="bg1"/>
                </a:solidFill>
              </a:rPr>
              <a:t>Diversity and Inclusion (D&amp;I) are critical components for a healthy and productive work environment in European SMEs. From the perspectives of Vocational Education and Training (VET) educators, SMEs, and employees, D&amp;I practices help build a more innovative, resilient, and competitive business landscape. </a:t>
            </a:r>
            <a:endParaRPr lang="en-IE" dirty="0">
              <a:solidFill>
                <a:schemeClr val="bg1"/>
              </a:solidFill>
            </a:endParaRPr>
          </a:p>
        </p:txBody>
      </p:sp>
    </p:spTree>
    <p:extLst>
      <p:ext uri="{BB962C8B-B14F-4D97-AF65-F5344CB8AC3E}">
        <p14:creationId xmlns:p14="http://schemas.microsoft.com/office/powerpoint/2010/main" val="178176641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Text Placeholder 16">
            <a:extLst>
              <a:ext uri="{FF2B5EF4-FFF2-40B4-BE49-F238E27FC236}">
                <a16:creationId xmlns:a16="http://schemas.microsoft.com/office/drawing/2014/main" id="{911ABB25-1781-3434-04DB-9B546A786027}"/>
              </a:ext>
            </a:extLst>
          </p:cNvPr>
          <p:cNvSpPr>
            <a:spLocks noGrp="1"/>
          </p:cNvSpPr>
          <p:nvPr>
            <p:ph type="body" sz="quarter" idx="15"/>
          </p:nvPr>
        </p:nvSpPr>
        <p:spPr>
          <a:xfrm>
            <a:off x="5759441" y="1337990"/>
            <a:ext cx="700387" cy="689518"/>
          </a:xfrm>
        </p:spPr>
        <p:txBody>
          <a:bodyPr/>
          <a:lstStyle/>
          <a:p>
            <a:r>
              <a:rPr lang="en-IE" dirty="0"/>
              <a:t>01</a:t>
            </a:r>
          </a:p>
        </p:txBody>
      </p:sp>
      <p:sp>
        <p:nvSpPr>
          <p:cNvPr id="25" name="Text Placeholder 15">
            <a:extLst>
              <a:ext uri="{FF2B5EF4-FFF2-40B4-BE49-F238E27FC236}">
                <a16:creationId xmlns:a16="http://schemas.microsoft.com/office/drawing/2014/main" id="{086C8B73-12DF-9704-3238-FF531350B21E}"/>
              </a:ext>
            </a:extLst>
          </p:cNvPr>
          <p:cNvSpPr>
            <a:spLocks noGrp="1"/>
          </p:cNvSpPr>
          <p:nvPr>
            <p:ph type="body" sz="quarter" idx="14"/>
          </p:nvPr>
        </p:nvSpPr>
        <p:spPr>
          <a:xfrm>
            <a:off x="6698179" y="2252977"/>
            <a:ext cx="4855646" cy="689519"/>
          </a:xfrm>
        </p:spPr>
        <p:txBody>
          <a:bodyPr/>
          <a:lstStyle/>
          <a:p>
            <a:r>
              <a:rPr lang="en-IE" dirty="0"/>
              <a:t>VET Are Well Positioned to Deliver SME D&amp;I Education </a:t>
            </a:r>
          </a:p>
        </p:txBody>
      </p:sp>
      <p:sp>
        <p:nvSpPr>
          <p:cNvPr id="26" name="Text Placeholder 19">
            <a:extLst>
              <a:ext uri="{FF2B5EF4-FFF2-40B4-BE49-F238E27FC236}">
                <a16:creationId xmlns:a16="http://schemas.microsoft.com/office/drawing/2014/main" id="{BE0F25DA-6555-F3A6-47E5-17067D975A54}"/>
              </a:ext>
            </a:extLst>
          </p:cNvPr>
          <p:cNvSpPr txBox="1">
            <a:spLocks/>
          </p:cNvSpPr>
          <p:nvPr/>
        </p:nvSpPr>
        <p:spPr>
          <a:xfrm>
            <a:off x="5634297" y="2252978"/>
            <a:ext cx="9506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02</a:t>
            </a:r>
          </a:p>
        </p:txBody>
      </p:sp>
      <p:sp>
        <p:nvSpPr>
          <p:cNvPr id="27" name="Text Placeholder 20">
            <a:extLst>
              <a:ext uri="{FF2B5EF4-FFF2-40B4-BE49-F238E27FC236}">
                <a16:creationId xmlns:a16="http://schemas.microsoft.com/office/drawing/2014/main" id="{6DC13B2A-9384-54E1-C91B-D155FA64B46C}"/>
              </a:ext>
            </a:extLst>
          </p:cNvPr>
          <p:cNvSpPr txBox="1">
            <a:spLocks/>
          </p:cNvSpPr>
          <p:nvPr/>
        </p:nvSpPr>
        <p:spPr>
          <a:xfrm>
            <a:off x="6698179" y="1359257"/>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Importance of the VET Education &amp; Perspective in SME D&amp;I</a:t>
            </a:r>
            <a:endParaRPr lang="en-IE" dirty="0"/>
          </a:p>
        </p:txBody>
      </p:sp>
      <p:sp>
        <p:nvSpPr>
          <p:cNvPr id="28" name="Text Placeholder 21">
            <a:extLst>
              <a:ext uri="{FF2B5EF4-FFF2-40B4-BE49-F238E27FC236}">
                <a16:creationId xmlns:a16="http://schemas.microsoft.com/office/drawing/2014/main" id="{91594E1D-9C02-3597-FF21-48DD0164B40C}"/>
              </a:ext>
            </a:extLst>
          </p:cNvPr>
          <p:cNvSpPr txBox="1">
            <a:spLocks/>
          </p:cNvSpPr>
          <p:nvPr/>
        </p:nvSpPr>
        <p:spPr>
          <a:xfrm>
            <a:off x="5667249" y="3167965"/>
            <a:ext cx="857501"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03</a:t>
            </a:r>
          </a:p>
        </p:txBody>
      </p:sp>
      <p:sp>
        <p:nvSpPr>
          <p:cNvPr id="29" name="Text Placeholder 22">
            <a:extLst>
              <a:ext uri="{FF2B5EF4-FFF2-40B4-BE49-F238E27FC236}">
                <a16:creationId xmlns:a16="http://schemas.microsoft.com/office/drawing/2014/main" id="{80B5D5F0-CC2B-23AA-3C0F-AA74AF16C3C2}"/>
              </a:ext>
            </a:extLst>
          </p:cNvPr>
          <p:cNvSpPr txBox="1">
            <a:spLocks/>
          </p:cNvSpPr>
          <p:nvPr/>
        </p:nvSpPr>
        <p:spPr>
          <a:xfrm>
            <a:off x="6726461" y="3167965"/>
            <a:ext cx="50369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How VET Educators Develop and Teach D&amp;I Initiatives</a:t>
            </a:r>
            <a:endParaRPr lang="en-IE" dirty="0"/>
          </a:p>
        </p:txBody>
      </p:sp>
      <p:sp>
        <p:nvSpPr>
          <p:cNvPr id="30" name="Text Placeholder 23">
            <a:extLst>
              <a:ext uri="{FF2B5EF4-FFF2-40B4-BE49-F238E27FC236}">
                <a16:creationId xmlns:a16="http://schemas.microsoft.com/office/drawing/2014/main" id="{04C29D9B-F1A6-D4F0-C2ED-AFBCEE5DAF27}"/>
              </a:ext>
            </a:extLst>
          </p:cNvPr>
          <p:cNvSpPr txBox="1">
            <a:spLocks/>
          </p:cNvSpPr>
          <p:nvPr/>
        </p:nvSpPr>
        <p:spPr>
          <a:xfrm>
            <a:off x="5606520" y="4082952"/>
            <a:ext cx="97895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04</a:t>
            </a:r>
          </a:p>
        </p:txBody>
      </p:sp>
      <p:sp>
        <p:nvSpPr>
          <p:cNvPr id="31" name="Text Placeholder 24">
            <a:extLst>
              <a:ext uri="{FF2B5EF4-FFF2-40B4-BE49-F238E27FC236}">
                <a16:creationId xmlns:a16="http://schemas.microsoft.com/office/drawing/2014/main" id="{1673278F-470E-56C5-E7F1-CB9EECB4BFF1}"/>
              </a:ext>
            </a:extLst>
          </p:cNvPr>
          <p:cNvSpPr txBox="1">
            <a:spLocks/>
          </p:cNvSpPr>
          <p:nvPr/>
        </p:nvSpPr>
        <p:spPr>
          <a:xfrm>
            <a:off x="6698180" y="4989467"/>
            <a:ext cx="5065196"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Engaging in the VET Education Perspective</a:t>
            </a:r>
          </a:p>
          <a:p>
            <a:pPr marL="457200" indent="-457200">
              <a:lnSpc>
                <a:spcPct val="100000"/>
              </a:lnSpc>
              <a:spcBef>
                <a:spcPts val="0"/>
              </a:spcBef>
              <a:buFont typeface="+mj-lt"/>
              <a:buAutoNum type="arabicPeriod"/>
            </a:pPr>
            <a:r>
              <a:rPr lang="en-US" sz="1600" dirty="0"/>
              <a:t>VET Ensure A Skilled Workforce</a:t>
            </a:r>
          </a:p>
          <a:p>
            <a:pPr marL="457200" indent="-457200">
              <a:lnSpc>
                <a:spcPct val="100000"/>
              </a:lnSpc>
              <a:spcBef>
                <a:spcPts val="0"/>
              </a:spcBef>
              <a:buFont typeface="+mj-lt"/>
              <a:buAutoNum type="arabicPeriod"/>
            </a:pPr>
            <a:r>
              <a:rPr lang="en-US" sz="1600" dirty="0"/>
              <a:t>VET Enhances Employee Training and Development</a:t>
            </a:r>
          </a:p>
          <a:p>
            <a:pPr marL="457200" indent="-457200">
              <a:lnSpc>
                <a:spcPct val="100000"/>
              </a:lnSpc>
              <a:spcBef>
                <a:spcPts val="0"/>
              </a:spcBef>
              <a:buFont typeface="+mj-lt"/>
              <a:buAutoNum type="arabicPeriod"/>
            </a:pPr>
            <a:r>
              <a:rPr lang="en-US" sz="1600" dirty="0"/>
              <a:t>VET Can Improve Diversity and Inclusion Integration</a:t>
            </a:r>
          </a:p>
          <a:p>
            <a:pPr marL="457200" indent="-457200">
              <a:lnSpc>
                <a:spcPct val="100000"/>
              </a:lnSpc>
              <a:spcBef>
                <a:spcPts val="0"/>
              </a:spcBef>
              <a:buFont typeface="+mj-lt"/>
              <a:buAutoNum type="arabicPeriod"/>
            </a:pPr>
            <a:r>
              <a:rPr lang="en-US" sz="1600" b="0" dirty="0"/>
              <a:t>Access to Cutting-Edge Research and Innovation</a:t>
            </a:r>
          </a:p>
          <a:p>
            <a:pPr marL="457200" indent="-457200">
              <a:lnSpc>
                <a:spcPct val="100000"/>
              </a:lnSpc>
              <a:spcBef>
                <a:spcPts val="0"/>
              </a:spcBef>
              <a:buFont typeface="+mj-lt"/>
              <a:buAutoNum type="arabicPeriod"/>
            </a:pPr>
            <a:r>
              <a:rPr lang="en-US" sz="1600" b="0" dirty="0"/>
              <a:t>Adhere to Compliance with EU Regulations and Standards</a:t>
            </a:r>
            <a:endParaRPr lang="en-US" sz="1600" dirty="0"/>
          </a:p>
          <a:p>
            <a:pPr marL="457200" indent="-457200">
              <a:lnSpc>
                <a:spcPct val="100000"/>
              </a:lnSpc>
              <a:spcBef>
                <a:spcPts val="0"/>
              </a:spcBef>
              <a:buFont typeface="+mj-lt"/>
              <a:buAutoNum type="arabicPeriod"/>
            </a:pPr>
            <a:r>
              <a:rPr lang="en-US" sz="1600" b="0" dirty="0"/>
              <a:t>Enhanced Reputation and Employer Branding</a:t>
            </a:r>
          </a:p>
          <a:p>
            <a:pPr marL="457200" indent="-457200">
              <a:lnSpc>
                <a:spcPct val="100000"/>
              </a:lnSpc>
              <a:spcBef>
                <a:spcPts val="0"/>
              </a:spcBef>
              <a:buFont typeface="+mj-lt"/>
              <a:buAutoNum type="arabicPeriod"/>
            </a:pPr>
            <a:r>
              <a:rPr lang="en-US" sz="1600" b="0" dirty="0"/>
              <a:t>Government and Funding Opportunities</a:t>
            </a:r>
            <a:endParaRPr lang="en-IE" sz="1600" dirty="0"/>
          </a:p>
        </p:txBody>
      </p:sp>
      <p:sp>
        <p:nvSpPr>
          <p:cNvPr id="33" name="Text Placeholder 26">
            <a:extLst>
              <a:ext uri="{FF2B5EF4-FFF2-40B4-BE49-F238E27FC236}">
                <a16:creationId xmlns:a16="http://schemas.microsoft.com/office/drawing/2014/main" id="{1A265769-6109-4F4E-BE1D-9332720BB31A}"/>
              </a:ext>
            </a:extLst>
          </p:cNvPr>
          <p:cNvSpPr txBox="1">
            <a:spLocks/>
          </p:cNvSpPr>
          <p:nvPr/>
        </p:nvSpPr>
        <p:spPr>
          <a:xfrm>
            <a:off x="6748164" y="5153983"/>
            <a:ext cx="4805661" cy="689519"/>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IE" dirty="0"/>
          </a:p>
        </p:txBody>
      </p:sp>
      <p:sp>
        <p:nvSpPr>
          <p:cNvPr id="36" name="Text Placeholder 3">
            <a:extLst>
              <a:ext uri="{FF2B5EF4-FFF2-40B4-BE49-F238E27FC236}">
                <a16:creationId xmlns:a16="http://schemas.microsoft.com/office/drawing/2014/main" id="{F684B116-4F85-10A4-BD15-DA582E939E3A}"/>
              </a:ext>
            </a:extLst>
          </p:cNvPr>
          <p:cNvSpPr txBox="1">
            <a:spLocks/>
          </p:cNvSpPr>
          <p:nvPr/>
        </p:nvSpPr>
        <p:spPr>
          <a:xfrm>
            <a:off x="1007051" y="1405828"/>
            <a:ext cx="4627246"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600"/>
              </a:spcBef>
              <a:spcAft>
                <a:spcPts val="600"/>
              </a:spcAft>
              <a:buNone/>
            </a:pPr>
            <a:r>
              <a:rPr lang="en-IE" sz="3200" kern="100" dirty="0">
                <a:solidFill>
                  <a:schemeClr val="bg1"/>
                </a:solidFill>
                <a:cs typeface="Times New Roman" panose="02020603050405020304" pitchFamily="18" charset="0"/>
              </a:rPr>
              <a:t>Explore D&amp;I from the Perspective of VET Educators, SMEs, and Employees</a:t>
            </a:r>
          </a:p>
          <a:p>
            <a:pPr marL="0" indent="0">
              <a:lnSpc>
                <a:spcPct val="107000"/>
              </a:lnSpc>
              <a:spcBef>
                <a:spcPts val="600"/>
              </a:spcBef>
              <a:spcAft>
                <a:spcPts val="600"/>
              </a:spcAft>
              <a:buNone/>
            </a:pPr>
            <a:endParaRPr lang="en-IE" sz="3600" kern="100" dirty="0">
              <a:solidFill>
                <a:schemeClr val="bg1"/>
              </a:solidFill>
              <a:ea typeface="Aptos" panose="020B0004020202020204" pitchFamily="34" charset="0"/>
              <a:cs typeface="Times New Roman" panose="02020603050405020304" pitchFamily="18" charset="0"/>
            </a:endParaRPr>
          </a:p>
        </p:txBody>
      </p:sp>
      <p:sp>
        <p:nvSpPr>
          <p:cNvPr id="37" name="Text Placeholder 4">
            <a:extLst>
              <a:ext uri="{FF2B5EF4-FFF2-40B4-BE49-F238E27FC236}">
                <a16:creationId xmlns:a16="http://schemas.microsoft.com/office/drawing/2014/main" id="{B1B5C825-0FBA-3BDC-ABBF-1EB04C835E16}"/>
              </a:ext>
            </a:extLst>
          </p:cNvPr>
          <p:cNvSpPr txBox="1">
            <a:spLocks/>
          </p:cNvSpPr>
          <p:nvPr/>
        </p:nvSpPr>
        <p:spPr>
          <a:xfrm>
            <a:off x="1007051" y="194990"/>
            <a:ext cx="2066906"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07</a:t>
            </a:r>
          </a:p>
        </p:txBody>
      </p:sp>
    </p:spTree>
    <p:extLst>
      <p:ext uri="{BB962C8B-B14F-4D97-AF65-F5344CB8AC3E}">
        <p14:creationId xmlns:p14="http://schemas.microsoft.com/office/powerpoint/2010/main" val="1538091049"/>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053A3D4-5CCE-976A-66FD-CE2875BF9DA5}"/>
              </a:ext>
            </a:extLst>
          </p:cNvPr>
          <p:cNvSpPr>
            <a:spLocks noGrp="1"/>
          </p:cNvSpPr>
          <p:nvPr>
            <p:ph type="body" sz="quarter" idx="18"/>
          </p:nvPr>
        </p:nvSpPr>
        <p:spPr>
          <a:xfrm>
            <a:off x="657225" y="1194205"/>
            <a:ext cx="10736393" cy="3849918"/>
          </a:xfrm>
        </p:spPr>
        <p:txBody>
          <a:bodyPr/>
          <a:lstStyle/>
          <a:p>
            <a:pPr marL="342900" indent="-342900">
              <a:buFont typeface="Wingdings" panose="05000000000000000000" pitchFamily="2" charset="2"/>
              <a:buChar char="Ø"/>
            </a:pPr>
            <a:r>
              <a:rPr lang="en-US" b="1" dirty="0">
                <a:solidFill>
                  <a:schemeClr val="bg1"/>
                </a:solidFill>
                <a:highlight>
                  <a:srgbClr val="0872B5"/>
                </a:highlight>
              </a:rPr>
              <a:t>Shaping Future Workforce</a:t>
            </a:r>
            <a:r>
              <a:rPr lang="en-US" dirty="0">
                <a:solidFill>
                  <a:schemeClr val="bg1"/>
                </a:solidFill>
                <a:highlight>
                  <a:srgbClr val="0872B5"/>
                </a:highlight>
              </a:rPr>
              <a:t>:</a:t>
            </a:r>
            <a:r>
              <a:rPr lang="en-US" dirty="0"/>
              <a:t> By incorporating D&amp;I VET education into SMEs, companies can influence the next generation of workers, ensuring they understand and value diversity and inclusion from the start of their careers.</a:t>
            </a:r>
          </a:p>
          <a:p>
            <a:pPr marL="342900" indent="-342900">
              <a:buFont typeface="Wingdings" panose="05000000000000000000" pitchFamily="2" charset="2"/>
              <a:buChar char="Ø"/>
            </a:pPr>
            <a:r>
              <a:rPr lang="en-US" b="1" dirty="0">
                <a:solidFill>
                  <a:schemeClr val="bg1"/>
                </a:solidFill>
                <a:highlight>
                  <a:srgbClr val="0872B5"/>
                </a:highlight>
              </a:rPr>
              <a:t>Bridging Gaps: </a:t>
            </a:r>
            <a:r>
              <a:rPr lang="en-US" dirty="0"/>
              <a:t>VET programs can serve as a bridge between education and employment, making them critical for integrating underrepresented groups into the workforce.</a:t>
            </a:r>
          </a:p>
          <a:p>
            <a:pPr marL="342900" indent="-342900">
              <a:buFont typeface="Wingdings" panose="05000000000000000000" pitchFamily="2" charset="2"/>
              <a:buChar char="Ø"/>
            </a:pPr>
            <a:r>
              <a:rPr lang="en-US" b="1" dirty="0">
                <a:solidFill>
                  <a:schemeClr val="bg1"/>
                </a:solidFill>
                <a:highlight>
                  <a:srgbClr val="0872B5"/>
                </a:highlight>
              </a:rPr>
              <a:t>Creating Inclusive Workplaces: </a:t>
            </a:r>
            <a:r>
              <a:rPr lang="en-US" dirty="0"/>
              <a:t>VET educators can help SMEs develop inclusive workplace cultures by providing training that emphasizes the benefits of diversity and teaches practical skills for managing and leveraging diverse teams.</a:t>
            </a:r>
          </a:p>
          <a:p>
            <a:pPr marL="342900" indent="-342900">
              <a:buFont typeface="Wingdings" panose="05000000000000000000" pitchFamily="2" charset="2"/>
              <a:buChar char="Ø"/>
            </a:pPr>
            <a:r>
              <a:rPr lang="en-US" b="1" dirty="0">
                <a:solidFill>
                  <a:schemeClr val="bg1"/>
                </a:solidFill>
                <a:highlight>
                  <a:srgbClr val="0872B5"/>
                </a:highlight>
              </a:rPr>
              <a:t>Promoting Social Equity: </a:t>
            </a:r>
            <a:r>
              <a:rPr lang="en-US" dirty="0"/>
              <a:t>VET institutions can play a significant role in promoting social equity by ensuring that their programs are accessible to all individuals, regardless of their background, and by addressing barriers to participation in training and employment.</a:t>
            </a:r>
            <a:endParaRPr lang="en-IE" dirty="0"/>
          </a:p>
        </p:txBody>
      </p:sp>
      <p:sp>
        <p:nvSpPr>
          <p:cNvPr id="3" name="Text Placeholder 2">
            <a:extLst>
              <a:ext uri="{FF2B5EF4-FFF2-40B4-BE49-F238E27FC236}">
                <a16:creationId xmlns:a16="http://schemas.microsoft.com/office/drawing/2014/main" id="{96398884-E475-AE0C-2357-7A4A17D6A4A6}"/>
              </a:ext>
            </a:extLst>
          </p:cNvPr>
          <p:cNvSpPr>
            <a:spLocks noGrp="1"/>
          </p:cNvSpPr>
          <p:nvPr>
            <p:ph type="body" sz="quarter" idx="16"/>
          </p:nvPr>
        </p:nvSpPr>
        <p:spPr>
          <a:xfrm>
            <a:off x="1046031" y="485378"/>
            <a:ext cx="10595237" cy="803654"/>
          </a:xfrm>
        </p:spPr>
        <p:txBody>
          <a:bodyPr/>
          <a:lstStyle/>
          <a:p>
            <a:r>
              <a:rPr lang="en-US" b="0" dirty="0"/>
              <a:t>Importance of VET Education &amp; Perspective in SME D&amp;I</a:t>
            </a:r>
            <a:endParaRPr lang="en-IE" b="0" dirty="0"/>
          </a:p>
        </p:txBody>
      </p:sp>
    </p:spTree>
    <p:extLst>
      <p:ext uri="{BB962C8B-B14F-4D97-AF65-F5344CB8AC3E}">
        <p14:creationId xmlns:p14="http://schemas.microsoft.com/office/powerpoint/2010/main" val="2151351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4CDCBE-919F-AF79-C6F4-1416949DD53F}"/>
            </a:ext>
          </a:extLst>
        </p:cNvPr>
        <p:cNvGrpSpPr/>
        <p:nvPr/>
      </p:nvGrpSpPr>
      <p:grpSpPr>
        <a:xfrm>
          <a:off x="0" y="0"/>
          <a:ext cx="0" cy="0"/>
          <a:chOff x="0" y="0"/>
          <a:chExt cx="0" cy="0"/>
        </a:xfrm>
      </p:grpSpPr>
      <p:sp>
        <p:nvSpPr>
          <p:cNvPr id="16" name="Text Placeholder 15">
            <a:extLst>
              <a:ext uri="{FF2B5EF4-FFF2-40B4-BE49-F238E27FC236}">
                <a16:creationId xmlns:a16="http://schemas.microsoft.com/office/drawing/2014/main" id="{FDE74241-AAF8-12C5-1E91-9CF28CC4ED73}"/>
              </a:ext>
            </a:extLst>
          </p:cNvPr>
          <p:cNvSpPr>
            <a:spLocks noGrp="1"/>
          </p:cNvSpPr>
          <p:nvPr>
            <p:ph type="body" sz="quarter" idx="16"/>
          </p:nvPr>
        </p:nvSpPr>
        <p:spPr/>
        <p:txBody>
          <a:bodyPr/>
          <a:lstStyle/>
          <a:p>
            <a:r>
              <a:rPr lang="en-IE" dirty="0"/>
              <a:t>Learning Objectives</a:t>
            </a:r>
          </a:p>
        </p:txBody>
      </p:sp>
      <p:sp>
        <p:nvSpPr>
          <p:cNvPr id="18" name="Rectangle 1">
            <a:extLst>
              <a:ext uri="{FF2B5EF4-FFF2-40B4-BE49-F238E27FC236}">
                <a16:creationId xmlns:a16="http://schemas.microsoft.com/office/drawing/2014/main" id="{64E8F616-060F-955C-71FA-8CC4ED9A44CC}"/>
              </a:ext>
            </a:extLst>
          </p:cNvPr>
          <p:cNvSpPr>
            <a:spLocks noGrp="1" noChangeArrowheads="1"/>
          </p:cNvSpPr>
          <p:nvPr>
            <p:ph type="body" sz="quarter" idx="18"/>
          </p:nvPr>
        </p:nvSpPr>
        <p:spPr bwMode="auto">
          <a:xfrm>
            <a:off x="798381" y="1449000"/>
            <a:ext cx="997719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kern="100" dirty="0">
                <a:cs typeface="Times New Roman" panose="02020603050405020304" pitchFamily="18" charset="0"/>
              </a:rPr>
              <a:t>Recognize the </a:t>
            </a:r>
            <a:r>
              <a:rPr lang="en-US" altLang="en-US" b="1" kern="100" dirty="0">
                <a:cs typeface="Times New Roman" panose="02020603050405020304" pitchFamily="18" charset="0"/>
              </a:rPr>
              <a:t>key obstacles and challenges </a:t>
            </a:r>
            <a:r>
              <a:rPr lang="en-US" altLang="en-US" kern="100" dirty="0">
                <a:cs typeface="Times New Roman" panose="02020603050405020304" pitchFamily="18" charset="0"/>
              </a:rPr>
              <a:t>SMEs face in implementing D&amp;I strategies.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kern="100" dirty="0">
                <a:cs typeface="Times New Roman" panose="02020603050405020304" pitchFamily="18" charset="0"/>
              </a:rPr>
              <a:t>Develop an understanding of the </a:t>
            </a:r>
            <a:r>
              <a:rPr lang="en-US" altLang="en-US" b="1" kern="100" dirty="0">
                <a:cs typeface="Times New Roman" panose="02020603050405020304" pitchFamily="18" charset="0"/>
              </a:rPr>
              <a:t>Seven DARE Competency Areas </a:t>
            </a:r>
            <a:r>
              <a:rPr lang="en-US" altLang="en-US" kern="100" dirty="0">
                <a:cs typeface="Times New Roman" panose="02020603050405020304" pitchFamily="18" charset="0"/>
              </a:rPr>
              <a:t>and their role in fostering inclusion.</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kern="100" dirty="0">
                <a:cs typeface="Times New Roman" panose="02020603050405020304" pitchFamily="18" charset="0"/>
              </a:rPr>
              <a:t>Identify practical ways to </a:t>
            </a:r>
            <a:r>
              <a:rPr lang="en-US" altLang="en-US" b="1" kern="100" dirty="0">
                <a:cs typeface="Times New Roman" panose="02020603050405020304" pitchFamily="18" charset="0"/>
              </a:rPr>
              <a:t>integrate DARE competencies </a:t>
            </a:r>
            <a:r>
              <a:rPr lang="en-US" altLang="en-US" kern="100" dirty="0">
                <a:cs typeface="Times New Roman" panose="02020603050405020304" pitchFamily="18" charset="0"/>
              </a:rPr>
              <a:t>into SME business strategies.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kern="100" dirty="0">
                <a:cs typeface="Times New Roman" panose="02020603050405020304" pitchFamily="18" charset="0"/>
              </a:rPr>
              <a:t>Analyze D&amp;I from the </a:t>
            </a:r>
            <a:r>
              <a:rPr lang="en-US" altLang="en-US" b="1" kern="100" dirty="0">
                <a:cs typeface="Times New Roman" panose="02020603050405020304" pitchFamily="18" charset="0"/>
              </a:rPr>
              <a:t>perspectives of VET educators, SMEs, and employees</a:t>
            </a:r>
            <a:r>
              <a:rPr lang="en-US" altLang="en-US" kern="100" dirty="0">
                <a:cs typeface="Times New Roman" panose="02020603050405020304" pitchFamily="18" charset="0"/>
              </a:rPr>
              <a:t>.</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b="1" kern="100" dirty="0">
                <a:cs typeface="Times New Roman" panose="02020603050405020304" pitchFamily="18" charset="0"/>
              </a:rPr>
              <a:t>Apply inclusive business practices </a:t>
            </a:r>
            <a:r>
              <a:rPr lang="en-US" altLang="en-US" kern="100" dirty="0">
                <a:cs typeface="Times New Roman" panose="02020603050405020304" pitchFamily="18" charset="0"/>
              </a:rPr>
              <a:t>to create a diverse and equitable SME workplace.</a:t>
            </a:r>
            <a:endParaRPr lang="en-IE" sz="24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2291686767"/>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723D45C0-A224-392B-D55A-D36E807B62CA}"/>
              </a:ext>
            </a:extLst>
          </p:cNvPr>
          <p:cNvSpPr>
            <a:spLocks noGrp="1"/>
          </p:cNvSpPr>
          <p:nvPr>
            <p:ph type="body" sz="quarter" idx="13"/>
          </p:nvPr>
        </p:nvSpPr>
        <p:spPr>
          <a:xfrm>
            <a:off x="5324475" y="174238"/>
            <a:ext cx="6393653" cy="2460457"/>
          </a:xfrm>
          <a:solidFill>
            <a:srgbClr val="05AAA3"/>
          </a:solidFill>
        </p:spPr>
        <p:txBody>
          <a:bodyPr>
            <a:normAutofit/>
          </a:bodyPr>
          <a:lstStyle/>
          <a:p>
            <a:pPr>
              <a:lnSpc>
                <a:spcPct val="120000"/>
              </a:lnSpc>
              <a:spcBef>
                <a:spcPts val="0"/>
              </a:spcBef>
            </a:pPr>
            <a:r>
              <a:rPr lang="en-US" sz="2200" i="1" dirty="0"/>
              <a:t>‘VET is viewed as a tool to develop skills at the highest possible level of performance. It also is viewed as a tool to include and integrate learners at risk of exclusion from the </a:t>
            </a:r>
            <a:r>
              <a:rPr lang="en-US" sz="2200" i="1" dirty="0" err="1"/>
              <a:t>labour</a:t>
            </a:r>
            <a:r>
              <a:rPr lang="en-US" sz="2200" i="1" dirty="0"/>
              <a:t> market and society – the focus is on excellence and inclusion’ (</a:t>
            </a:r>
            <a:r>
              <a:rPr lang="en-US" sz="2200" i="1" dirty="0">
                <a:hlinkClick r:id="rId2">
                  <a:extLst>
                    <a:ext uri="{A12FA001-AC4F-418D-AE19-62706E023703}">
                      <ahyp:hlinkClr xmlns:ahyp="http://schemas.microsoft.com/office/drawing/2018/hyperlinkcolor" val="tx"/>
                    </a:ext>
                  </a:extLst>
                </a:hlinkClick>
              </a:rPr>
              <a:t>Source</a:t>
            </a:r>
            <a:r>
              <a:rPr lang="en-US" sz="2200" i="1" dirty="0"/>
              <a:t> </a:t>
            </a:r>
            <a:r>
              <a:rPr lang="en-US" sz="2200" i="1" dirty="0" err="1"/>
              <a:t>Cedefop</a:t>
            </a:r>
            <a:r>
              <a:rPr lang="en-US" sz="2200" i="1" dirty="0"/>
              <a:t>)</a:t>
            </a:r>
            <a:endParaRPr lang="en-IE" sz="2200" i="1" dirty="0"/>
          </a:p>
        </p:txBody>
      </p:sp>
      <p:sp>
        <p:nvSpPr>
          <p:cNvPr id="5" name="Text Placeholder 4">
            <a:extLst>
              <a:ext uri="{FF2B5EF4-FFF2-40B4-BE49-F238E27FC236}">
                <a16:creationId xmlns:a16="http://schemas.microsoft.com/office/drawing/2014/main" id="{0C907173-A42C-7B9A-E80B-57D158CF112D}"/>
              </a:ext>
            </a:extLst>
          </p:cNvPr>
          <p:cNvSpPr>
            <a:spLocks noGrp="1"/>
          </p:cNvSpPr>
          <p:nvPr>
            <p:ph type="body" sz="quarter" idx="43"/>
          </p:nvPr>
        </p:nvSpPr>
        <p:spPr>
          <a:xfrm>
            <a:off x="4962526" y="2690077"/>
            <a:ext cx="6843306" cy="396241"/>
          </a:xfrm>
        </p:spPr>
        <p:txBody>
          <a:bodyPr>
            <a:noAutofit/>
          </a:bodyPr>
          <a:lstStyle/>
          <a:p>
            <a:pPr marL="0" indent="0" algn="l">
              <a:lnSpc>
                <a:spcPct val="100000"/>
              </a:lnSpc>
              <a:spcBef>
                <a:spcPts val="0"/>
              </a:spcBef>
            </a:pPr>
            <a:r>
              <a:rPr lang="en-US" sz="2000" b="1" dirty="0"/>
              <a:t>VET is rooted in a distinct mode or particular way of teaching and learning perfect for SMEs</a:t>
            </a:r>
          </a:p>
          <a:p>
            <a:pPr marL="342900" indent="-342900" algn="l">
              <a:lnSpc>
                <a:spcPct val="100000"/>
              </a:lnSpc>
              <a:spcBef>
                <a:spcPts val="0"/>
              </a:spcBef>
              <a:buFont typeface="Arial" panose="020B0604020202020204" pitchFamily="34" charset="0"/>
              <a:buChar char="•"/>
            </a:pPr>
            <a:r>
              <a:rPr lang="en-US" sz="2000" dirty="0" err="1"/>
              <a:t>Emphasise</a:t>
            </a:r>
            <a:r>
              <a:rPr lang="en-US" sz="2000" dirty="0"/>
              <a:t> using </a:t>
            </a:r>
            <a:r>
              <a:rPr lang="en-US" sz="2000" b="1" dirty="0"/>
              <a:t>practical knowledge </a:t>
            </a:r>
            <a:r>
              <a:rPr lang="en-US" sz="2000" dirty="0"/>
              <a:t>(know-how – skills) </a:t>
            </a:r>
          </a:p>
          <a:p>
            <a:pPr marL="342900" indent="-342900" algn="l">
              <a:lnSpc>
                <a:spcPct val="100000"/>
              </a:lnSpc>
              <a:spcBef>
                <a:spcPts val="0"/>
              </a:spcBef>
              <a:buFont typeface="Arial" panose="020B0604020202020204" pitchFamily="34" charset="0"/>
              <a:buChar char="•"/>
            </a:pPr>
            <a:r>
              <a:rPr lang="en-US" sz="2000" dirty="0"/>
              <a:t>Use implicit, </a:t>
            </a:r>
            <a:r>
              <a:rPr lang="en-US" sz="2000" b="1" dirty="0"/>
              <a:t>situational knowledge </a:t>
            </a:r>
            <a:r>
              <a:rPr lang="en-US" sz="2000" dirty="0"/>
              <a:t>and</a:t>
            </a:r>
            <a:r>
              <a:rPr lang="en-US" sz="2000" b="1" dirty="0"/>
              <a:t> real-life scenarios. </a:t>
            </a:r>
            <a:r>
              <a:rPr lang="en-US" sz="2000" dirty="0"/>
              <a:t>Adaptive to the business receiving the learning.</a:t>
            </a:r>
          </a:p>
          <a:p>
            <a:pPr marL="342900" indent="-342900" algn="l">
              <a:lnSpc>
                <a:spcPct val="100000"/>
              </a:lnSpc>
              <a:spcBef>
                <a:spcPts val="0"/>
              </a:spcBef>
              <a:buFont typeface="Arial" panose="020B0604020202020204" pitchFamily="34" charset="0"/>
              <a:buChar char="•"/>
            </a:pPr>
            <a:r>
              <a:rPr lang="en-US" sz="2000" dirty="0"/>
              <a:t>Knowledge is acquired through </a:t>
            </a:r>
            <a:r>
              <a:rPr lang="en-US" sz="2000" b="1" dirty="0"/>
              <a:t>participation and </a:t>
            </a:r>
            <a:r>
              <a:rPr lang="en-US" sz="2000" b="1" dirty="0" err="1"/>
              <a:t>socialisation</a:t>
            </a:r>
            <a:r>
              <a:rPr lang="en-US" sz="2000" b="1" dirty="0"/>
              <a:t> </a:t>
            </a:r>
          </a:p>
          <a:p>
            <a:pPr marL="342900" indent="-342900" algn="l">
              <a:lnSpc>
                <a:spcPct val="100000"/>
              </a:lnSpc>
              <a:spcBef>
                <a:spcPts val="0"/>
              </a:spcBef>
              <a:buFont typeface="Arial" panose="020B0604020202020204" pitchFamily="34" charset="0"/>
              <a:buChar char="•"/>
            </a:pPr>
            <a:r>
              <a:rPr lang="en-US" sz="2000" dirty="0"/>
              <a:t>Does not exclude combinations with </a:t>
            </a:r>
            <a:r>
              <a:rPr lang="en-US" sz="2000" b="1" dirty="0"/>
              <a:t>other forms of knowledge </a:t>
            </a:r>
            <a:r>
              <a:rPr lang="en-US" sz="2000" dirty="0"/>
              <a:t>(theoretical, academic) </a:t>
            </a:r>
          </a:p>
          <a:p>
            <a:pPr marL="342900" indent="-342900" algn="l">
              <a:lnSpc>
                <a:spcPct val="100000"/>
              </a:lnSpc>
              <a:spcBef>
                <a:spcPts val="0"/>
              </a:spcBef>
              <a:buFont typeface="Arial" panose="020B0604020202020204" pitchFamily="34" charset="0"/>
              <a:buChar char="•"/>
            </a:pPr>
            <a:r>
              <a:rPr lang="en-US" sz="2000" dirty="0"/>
              <a:t>Learning takes place through </a:t>
            </a:r>
            <a:r>
              <a:rPr lang="en-US" sz="2000" b="1" dirty="0"/>
              <a:t>practical experience </a:t>
            </a:r>
          </a:p>
          <a:p>
            <a:pPr marL="342900" indent="-342900" algn="l">
              <a:lnSpc>
                <a:spcPct val="100000"/>
              </a:lnSpc>
              <a:spcBef>
                <a:spcPts val="0"/>
              </a:spcBef>
              <a:buFont typeface="Arial" panose="020B0604020202020204" pitchFamily="34" charset="0"/>
              <a:buChar char="•"/>
            </a:pPr>
            <a:r>
              <a:rPr lang="en-US" sz="2000" dirty="0"/>
              <a:t>Implies </a:t>
            </a:r>
            <a:r>
              <a:rPr lang="en-US" sz="2000" b="1" dirty="0"/>
              <a:t>active </a:t>
            </a:r>
            <a:r>
              <a:rPr lang="en-US" sz="2000" dirty="0"/>
              <a:t>and</a:t>
            </a:r>
            <a:r>
              <a:rPr lang="en-US" sz="2000" b="1" dirty="0"/>
              <a:t> problem-oriented learning</a:t>
            </a:r>
            <a:endParaRPr lang="en-IE" sz="2000" b="1" dirty="0"/>
          </a:p>
          <a:p>
            <a:pPr algn="l">
              <a:lnSpc>
                <a:spcPct val="100000"/>
              </a:lnSpc>
              <a:spcBef>
                <a:spcPts val="0"/>
              </a:spcBef>
            </a:pPr>
            <a:endParaRPr lang="en-IE" sz="2000" dirty="0"/>
          </a:p>
        </p:txBody>
      </p:sp>
      <p:pic>
        <p:nvPicPr>
          <p:cNvPr id="7" name="Picture Placeholder 6" descr="A group of people looking at a computer&#10;&#10;Description automatically generated">
            <a:extLst>
              <a:ext uri="{FF2B5EF4-FFF2-40B4-BE49-F238E27FC236}">
                <a16:creationId xmlns:a16="http://schemas.microsoft.com/office/drawing/2014/main" id="{97913018-794E-D170-D6AD-FEDB61A03270}"/>
              </a:ext>
            </a:extLst>
          </p:cNvPr>
          <p:cNvPicPr>
            <a:picLocks noGrp="1" noChangeAspect="1"/>
          </p:cNvPicPr>
          <p:nvPr>
            <p:ph type="pic" sz="quarter" idx="44"/>
          </p:nvPr>
        </p:nvPicPr>
        <p:blipFill>
          <a:blip r:embed="rId3" cstate="email">
            <a:extLst>
              <a:ext uri="{28A0092B-C50C-407E-A947-70E740481C1C}">
                <a14:useLocalDpi xmlns:a14="http://schemas.microsoft.com/office/drawing/2010/main"/>
              </a:ext>
            </a:extLst>
          </a:blip>
          <a:srcRect l="15601" r="15601"/>
          <a:stretch>
            <a:fillRect/>
          </a:stretch>
        </p:blipFill>
        <p:spPr>
          <a:xfrm>
            <a:off x="833438" y="1568450"/>
            <a:ext cx="3748087" cy="3633788"/>
          </a:xfrm>
        </p:spPr>
      </p:pic>
      <p:sp>
        <p:nvSpPr>
          <p:cNvPr id="2" name="Text Placeholder 1">
            <a:extLst>
              <a:ext uri="{FF2B5EF4-FFF2-40B4-BE49-F238E27FC236}">
                <a16:creationId xmlns:a16="http://schemas.microsoft.com/office/drawing/2014/main" id="{3F81D145-B2D7-362C-5533-5F7CEADC25F4}"/>
              </a:ext>
            </a:extLst>
          </p:cNvPr>
          <p:cNvSpPr txBox="1">
            <a:spLocks/>
          </p:cNvSpPr>
          <p:nvPr/>
        </p:nvSpPr>
        <p:spPr>
          <a:xfrm>
            <a:off x="323850" y="174238"/>
            <a:ext cx="4911420" cy="945575"/>
          </a:xfrm>
          <a:prstGeom prst="rect">
            <a:avLst/>
          </a:prstGeom>
        </p:spPr>
        <p:txBody>
          <a:bodyPr anchor="ctr">
            <a:normAutofit fontScale="85000" lnSpcReduction="20000"/>
          </a:bodyPr>
          <a:lstStyle>
            <a:lvl1pPr marL="0" indent="0" algn="ctr" defTabSz="914400" rtl="0" eaLnBrk="1" latinLnBrk="0" hangingPunct="1">
              <a:lnSpc>
                <a:spcPct val="90000"/>
              </a:lnSpc>
              <a:spcBef>
                <a:spcPts val="1000"/>
              </a:spcBef>
              <a:buFont typeface="Arial" panose="020B0604020202020204" pitchFamily="34" charset="0"/>
              <a:buNone/>
              <a:defRPr sz="3000" i="0" kern="1200" baseline="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Why VET Learning is a Great Way for SMEs and their Employees to Learn</a:t>
            </a:r>
          </a:p>
        </p:txBody>
      </p:sp>
    </p:spTree>
    <p:extLst>
      <p:ext uri="{BB962C8B-B14F-4D97-AF65-F5344CB8AC3E}">
        <p14:creationId xmlns:p14="http://schemas.microsoft.com/office/powerpoint/2010/main" val="189198364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E67FEEC-8935-4FF4-F9B3-E28AC718D956}"/>
              </a:ext>
            </a:extLst>
          </p:cNvPr>
          <p:cNvSpPr>
            <a:spLocks noGrp="1"/>
          </p:cNvSpPr>
          <p:nvPr>
            <p:ph type="body" sz="quarter" idx="18"/>
          </p:nvPr>
        </p:nvSpPr>
        <p:spPr>
          <a:xfrm>
            <a:off x="1114425" y="1106137"/>
            <a:ext cx="10696574" cy="3440624"/>
          </a:xfrm>
        </p:spPr>
        <p:txBody>
          <a:bodyPr/>
          <a:lstStyle/>
          <a:p>
            <a:pPr marL="0" indent="0"/>
            <a:r>
              <a:rPr lang="en-US" sz="2300" dirty="0"/>
              <a:t>VET institutions, educators, and stakeholders are committed to workforce development, including promoting Diversity and Inclusion (D&amp;I) in Small and Medium-sized Enterprises (SMEs).</a:t>
            </a:r>
            <a:endParaRPr lang="en-US" sz="2300" b="1" dirty="0"/>
          </a:p>
          <a:p>
            <a:pPr marL="0" indent="0"/>
            <a:r>
              <a:rPr lang="en-US" sz="2300" dirty="0">
                <a:highlight>
                  <a:srgbClr val="87A66E"/>
                </a:highlight>
              </a:rPr>
              <a:t>Providers of SME Education: </a:t>
            </a:r>
            <a:r>
              <a:rPr lang="en-US" sz="2300" dirty="0"/>
              <a:t>VET programs are designed to meet the specific needs of the labor market by providing practical skills and theoretical knowledge. This makes VET educators well-positioned to integrate D&amp;I principles into their curricula, ensuring that companies are prepared to work in diverse and inclusive environments.</a:t>
            </a:r>
          </a:p>
          <a:p>
            <a:pPr marL="0" indent="0"/>
            <a:r>
              <a:rPr lang="en-US" sz="2300" dirty="0">
                <a:highlight>
                  <a:srgbClr val="87A66E"/>
                </a:highlight>
              </a:rPr>
              <a:t>Insights from Industry Collaboration: </a:t>
            </a:r>
            <a:r>
              <a:rPr lang="en-US" sz="2300" dirty="0"/>
              <a:t>VET institutions work closely with industry partners, to design and deliver relevant training programs. This collaboration helps ensure that the training provided is aligned with industry needs and standards, including D&amp;I practices.</a:t>
            </a:r>
          </a:p>
          <a:p>
            <a:pPr marL="0" indent="0"/>
            <a:r>
              <a:rPr lang="en-US" sz="2300" dirty="0">
                <a:highlight>
                  <a:srgbClr val="87A66E"/>
                </a:highlight>
              </a:rPr>
              <a:t>Have a Learner Diversity Approach: </a:t>
            </a:r>
            <a:r>
              <a:rPr lang="en-US" sz="2300" dirty="0"/>
              <a:t>VET programs are tailored to cover a diverse range of learners, including those from minority, underrepresented or disadvantaged backgrounds. This diversity enriches the learning environment and provides a natural setting for promoting inclusivity.</a:t>
            </a:r>
            <a:endParaRPr lang="en-IE" sz="2300" dirty="0"/>
          </a:p>
        </p:txBody>
      </p:sp>
      <p:sp>
        <p:nvSpPr>
          <p:cNvPr id="4" name="Text Placeholder 3">
            <a:extLst>
              <a:ext uri="{FF2B5EF4-FFF2-40B4-BE49-F238E27FC236}">
                <a16:creationId xmlns:a16="http://schemas.microsoft.com/office/drawing/2014/main" id="{2471242C-E5AC-60B1-1EEC-F833526DD9F9}"/>
              </a:ext>
            </a:extLst>
          </p:cNvPr>
          <p:cNvSpPr>
            <a:spLocks noGrp="1"/>
          </p:cNvSpPr>
          <p:nvPr>
            <p:ph type="body" sz="quarter" idx="16"/>
          </p:nvPr>
        </p:nvSpPr>
        <p:spPr/>
        <p:txBody>
          <a:bodyPr/>
          <a:lstStyle/>
          <a:p>
            <a:pPr algn="ctr"/>
            <a:r>
              <a:rPr lang="en-IE" sz="3200" b="0" dirty="0"/>
              <a:t>VET are Well Positioned to Deliver SME D&amp;I Education </a:t>
            </a:r>
          </a:p>
        </p:txBody>
      </p:sp>
    </p:spTree>
    <p:extLst>
      <p:ext uri="{BB962C8B-B14F-4D97-AF65-F5344CB8AC3E}">
        <p14:creationId xmlns:p14="http://schemas.microsoft.com/office/powerpoint/2010/main" val="287484450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EE67FEEC-8935-4FF4-F9B3-E28AC718D956}"/>
              </a:ext>
            </a:extLst>
          </p:cNvPr>
          <p:cNvSpPr>
            <a:spLocks noGrp="1"/>
          </p:cNvSpPr>
          <p:nvPr>
            <p:ph type="body" sz="quarter" idx="18"/>
          </p:nvPr>
        </p:nvSpPr>
        <p:spPr>
          <a:xfrm>
            <a:off x="856389" y="1369663"/>
            <a:ext cx="10773635" cy="3440624"/>
          </a:xfrm>
        </p:spPr>
        <p:txBody>
          <a:bodyPr/>
          <a:lstStyle/>
          <a:p>
            <a:pPr marL="0" indent="0"/>
            <a:r>
              <a:rPr lang="en-US" sz="2300" dirty="0">
                <a:highlight>
                  <a:srgbClr val="87A66E"/>
                </a:highlight>
              </a:rPr>
              <a:t>Practical Training: </a:t>
            </a:r>
            <a:r>
              <a:rPr lang="en-US" dirty="0"/>
              <a:t>VET programs include hands-on training through internships, apprenticeships, and on-the-job training. This practical component allows for the direct application of D&amp;I principles in real workplace settings.</a:t>
            </a:r>
          </a:p>
          <a:p>
            <a:pPr marL="0" indent="0"/>
            <a:r>
              <a:rPr lang="en-US" sz="2300" dirty="0">
                <a:highlight>
                  <a:srgbClr val="87A66E"/>
                </a:highlight>
              </a:rPr>
              <a:t>Lifelong Learning: </a:t>
            </a:r>
            <a:r>
              <a:rPr lang="en-US" dirty="0"/>
              <a:t>VET institutions support lifelong learning, offering continuous education opportunities for individuals to upgrade their skills throughout their careers. This ongoing engagement with learners provides multiple touchpoints for reinforcing D&amp;I concepts.</a:t>
            </a:r>
          </a:p>
          <a:p>
            <a:pPr marL="0" indent="0"/>
            <a:endParaRPr lang="en-US" dirty="0"/>
          </a:p>
          <a:p>
            <a:pPr marL="0" indent="0"/>
            <a:r>
              <a:rPr lang="en-US" sz="2800" dirty="0">
                <a:highlight>
                  <a:srgbClr val="87A66E"/>
                </a:highlight>
              </a:rPr>
              <a:t>Inclusive VET programs can lead to a 19% increase in learner engagement and a 15% improvement in learning outcomes </a:t>
            </a:r>
            <a:r>
              <a:rPr lang="en-US" sz="2300" dirty="0">
                <a:highlight>
                  <a:srgbClr val="87A66E"/>
                </a:highlight>
              </a:rPr>
              <a:t>(UNESCO).</a:t>
            </a:r>
          </a:p>
          <a:p>
            <a:pPr marL="0" indent="0"/>
            <a:endParaRPr lang="en-IE" sz="2300" dirty="0">
              <a:highlight>
                <a:srgbClr val="87A66E"/>
              </a:highlight>
            </a:endParaRPr>
          </a:p>
          <a:p>
            <a:pPr marL="0" indent="0"/>
            <a:endParaRPr lang="en-IE" dirty="0"/>
          </a:p>
        </p:txBody>
      </p:sp>
      <p:sp>
        <p:nvSpPr>
          <p:cNvPr id="6" name="Text Placeholder 3">
            <a:extLst>
              <a:ext uri="{FF2B5EF4-FFF2-40B4-BE49-F238E27FC236}">
                <a16:creationId xmlns:a16="http://schemas.microsoft.com/office/drawing/2014/main" id="{4C150CA5-BA7E-5232-BACF-383B5A4D75C7}"/>
              </a:ext>
            </a:extLst>
          </p:cNvPr>
          <p:cNvSpPr>
            <a:spLocks noGrp="1"/>
          </p:cNvSpPr>
          <p:nvPr>
            <p:ph type="body" sz="quarter" idx="16"/>
          </p:nvPr>
        </p:nvSpPr>
        <p:spPr>
          <a:xfrm>
            <a:off x="798381" y="302483"/>
            <a:ext cx="10595237" cy="803654"/>
          </a:xfrm>
        </p:spPr>
        <p:txBody>
          <a:bodyPr/>
          <a:lstStyle/>
          <a:p>
            <a:pPr algn="ctr"/>
            <a:r>
              <a:rPr lang="en-IE" sz="3200" b="0" dirty="0"/>
              <a:t>VET are Well Positioned to Deliver SME D&amp;I Education </a:t>
            </a:r>
          </a:p>
        </p:txBody>
      </p:sp>
    </p:spTree>
    <p:extLst>
      <p:ext uri="{BB962C8B-B14F-4D97-AF65-F5344CB8AC3E}">
        <p14:creationId xmlns:p14="http://schemas.microsoft.com/office/powerpoint/2010/main" val="3537137221"/>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5FAD1FE4-DA83-0F71-2CC3-86B6F42B09BF}"/>
              </a:ext>
            </a:extLst>
          </p:cNvPr>
          <p:cNvSpPr>
            <a:spLocks noGrp="1"/>
          </p:cNvSpPr>
          <p:nvPr>
            <p:ph type="body" sz="quarter" idx="18"/>
          </p:nvPr>
        </p:nvSpPr>
        <p:spPr>
          <a:xfrm>
            <a:off x="798381" y="1292150"/>
            <a:ext cx="10595237" cy="3849918"/>
          </a:xfrm>
        </p:spPr>
        <p:txBody>
          <a:bodyPr/>
          <a:lstStyle/>
          <a:p>
            <a:pPr marL="0" indent="0"/>
            <a:r>
              <a:rPr lang="en-US" sz="2300" b="1" dirty="0"/>
              <a:t>VET Educators provide invaluable D&amp;I support to European SMEs, here are some;</a:t>
            </a:r>
          </a:p>
          <a:p>
            <a:pPr marL="0" indent="0"/>
            <a:r>
              <a:rPr lang="en-US" sz="2300" dirty="0">
                <a:highlight>
                  <a:srgbClr val="DF4625"/>
                </a:highlight>
              </a:rPr>
              <a:t>Committed to Providing D&amp;I Education to SMEs: </a:t>
            </a:r>
            <a:r>
              <a:rPr lang="en-US" sz="2300" dirty="0"/>
              <a:t>VET educators believe in creating an inclusive learning environment that reflects the diversity of the workforce.</a:t>
            </a:r>
          </a:p>
          <a:p>
            <a:pPr marL="0" indent="0"/>
            <a:r>
              <a:rPr lang="en-US" sz="2300" dirty="0">
                <a:highlight>
                  <a:srgbClr val="DF4625"/>
                </a:highlight>
              </a:rPr>
              <a:t>Curriculum Development: </a:t>
            </a:r>
            <a:r>
              <a:rPr lang="en-US" sz="2300" dirty="0"/>
              <a:t>Integrate D&amp;I principles into educational materials and training programs to suit SME needs. Develop specific modules or courses on D&amp;I, covering topics like unconscious bias, cultural competence, and inclusive leadership.</a:t>
            </a:r>
          </a:p>
          <a:p>
            <a:pPr marL="0" indent="0"/>
            <a:r>
              <a:rPr lang="en-US" sz="2300" dirty="0">
                <a:highlight>
                  <a:srgbClr val="DF4625"/>
                </a:highlight>
              </a:rPr>
              <a:t>Training Delivery: </a:t>
            </a:r>
            <a:r>
              <a:rPr lang="en-US" sz="2300" dirty="0"/>
              <a:t>Provide engaging and impactful training sessions on D&amp;I topics.</a:t>
            </a:r>
          </a:p>
          <a:p>
            <a:pPr marL="0" indent="0"/>
            <a:r>
              <a:rPr lang="en-US" sz="2300" dirty="0">
                <a:highlight>
                  <a:srgbClr val="DF4625"/>
                </a:highlight>
              </a:rPr>
              <a:t>Mentorship: </a:t>
            </a:r>
            <a:r>
              <a:rPr lang="en-US" sz="2300" dirty="0"/>
              <a:t>Offer guidance and support to employers and employees, especially those from diverse backgrounds during and post training.</a:t>
            </a:r>
          </a:p>
          <a:p>
            <a:pPr marL="0" indent="0"/>
            <a:r>
              <a:rPr lang="en-US" sz="2300" dirty="0">
                <a:highlight>
                  <a:srgbClr val="DF4625"/>
                </a:highlight>
              </a:rPr>
              <a:t>Resource Allocation: </a:t>
            </a:r>
            <a:r>
              <a:rPr lang="en-US" sz="2300" dirty="0"/>
              <a:t>Provide cohesive, adaptable, practical resources, including training materials, case studies, and funding to support D&amp;I initiatives.</a:t>
            </a:r>
          </a:p>
          <a:p>
            <a:pPr marL="0" indent="0"/>
            <a:r>
              <a:rPr lang="en-US" sz="2300" dirty="0">
                <a:highlight>
                  <a:srgbClr val="DF4625"/>
                </a:highlight>
              </a:rPr>
              <a:t>Continuous Improvement: </a:t>
            </a:r>
            <a:r>
              <a:rPr lang="en-US" sz="2300" dirty="0"/>
              <a:t>Provide ongoing professional development essential for learners to stay updated on best practices in D&amp;I.</a:t>
            </a:r>
          </a:p>
          <a:p>
            <a:endParaRPr lang="en-IE" sz="2300" dirty="0"/>
          </a:p>
        </p:txBody>
      </p:sp>
      <p:sp>
        <p:nvSpPr>
          <p:cNvPr id="7" name="Text Placeholder 2">
            <a:extLst>
              <a:ext uri="{FF2B5EF4-FFF2-40B4-BE49-F238E27FC236}">
                <a16:creationId xmlns:a16="http://schemas.microsoft.com/office/drawing/2014/main" id="{F5683264-EAB2-8BFF-3FD8-5DC07CEEB41A}"/>
              </a:ext>
            </a:extLst>
          </p:cNvPr>
          <p:cNvSpPr txBox="1">
            <a:spLocks/>
          </p:cNvSpPr>
          <p:nvPr/>
        </p:nvSpPr>
        <p:spPr>
          <a:xfrm>
            <a:off x="798381" y="281424"/>
            <a:ext cx="10595237" cy="803654"/>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3600" b="1" i="0" kern="1200">
                <a:solidFill>
                  <a:srgbClr val="DF4625"/>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b="0" dirty="0">
                <a:solidFill>
                  <a:srgbClr val="702E8C"/>
                </a:solidFill>
              </a:rPr>
              <a:t>How VET Educators Develop and Teach D&amp;I Initiatives</a:t>
            </a:r>
            <a:endParaRPr lang="en-IE" b="0" dirty="0">
              <a:solidFill>
                <a:srgbClr val="702E8C"/>
              </a:solidFill>
            </a:endParaRPr>
          </a:p>
        </p:txBody>
      </p:sp>
    </p:spTree>
    <p:extLst>
      <p:ext uri="{BB962C8B-B14F-4D97-AF65-F5344CB8AC3E}">
        <p14:creationId xmlns:p14="http://schemas.microsoft.com/office/powerpoint/2010/main" val="274277382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28DCBAF-AC72-9BAA-E0FC-13C4151CCE7A}"/>
              </a:ext>
            </a:extLst>
          </p:cNvPr>
          <p:cNvSpPr>
            <a:spLocks noGrp="1"/>
          </p:cNvSpPr>
          <p:nvPr>
            <p:ph type="body" sz="quarter" idx="18"/>
          </p:nvPr>
        </p:nvSpPr>
        <p:spPr>
          <a:xfrm>
            <a:off x="798381" y="1213788"/>
            <a:ext cx="10926894" cy="3849918"/>
          </a:xfrm>
        </p:spPr>
        <p:txBody>
          <a:bodyPr/>
          <a:lstStyle/>
          <a:p>
            <a:pPr marL="0" indent="0">
              <a:lnSpc>
                <a:spcPct val="100000"/>
              </a:lnSpc>
              <a:spcBef>
                <a:spcPts val="0"/>
              </a:spcBef>
              <a:spcAft>
                <a:spcPts val="600"/>
              </a:spcAft>
            </a:pPr>
            <a:r>
              <a:rPr lang="en-US" sz="2200" b="1" dirty="0">
                <a:solidFill>
                  <a:schemeClr val="bg1"/>
                </a:solidFill>
                <a:highlight>
                  <a:srgbClr val="0872B5"/>
                </a:highlight>
                <a:cs typeface="Aharoni" panose="02010803020104030203" pitchFamily="2" charset="-79"/>
              </a:rPr>
              <a:t>Why is VET important when implementing SME D&amp;I? </a:t>
            </a:r>
            <a:r>
              <a:rPr lang="en-US" sz="2200" dirty="0"/>
              <a:t>Vocational Education and Training (VET) educators and </a:t>
            </a:r>
            <a:r>
              <a:rPr lang="en-US" sz="2200" dirty="0" err="1"/>
              <a:t>organisations</a:t>
            </a:r>
            <a:r>
              <a:rPr lang="en-US" sz="2200" dirty="0"/>
              <a:t> play a crucial role in promoting Diversity and Inclusion (D&amp;I) in SMEs and among employees. VET educators can significantly impact workplace culture, employee engagement, and overall business success by developing, considering, and delivering tailored training programs that </a:t>
            </a:r>
            <a:r>
              <a:rPr lang="en-US" sz="2200" dirty="0" err="1"/>
              <a:t>emphasise</a:t>
            </a:r>
            <a:r>
              <a:rPr lang="en-US" sz="2200" dirty="0"/>
              <a:t> D&amp;I. </a:t>
            </a:r>
          </a:p>
          <a:p>
            <a:pPr marL="0" indent="0">
              <a:lnSpc>
                <a:spcPct val="100000"/>
              </a:lnSpc>
              <a:spcBef>
                <a:spcPts val="0"/>
              </a:spcBef>
              <a:spcAft>
                <a:spcPts val="600"/>
              </a:spcAft>
            </a:pPr>
            <a:r>
              <a:rPr lang="en-US" sz="2200" b="1" dirty="0">
                <a:solidFill>
                  <a:schemeClr val="bg1"/>
                </a:solidFill>
                <a:highlight>
                  <a:srgbClr val="0872B5"/>
                </a:highlight>
                <a:cs typeface="Aharoni" panose="02010803020104030203" pitchFamily="2" charset="-79"/>
              </a:rPr>
              <a:t>What is the 'VET perspective’? </a:t>
            </a:r>
            <a:r>
              <a:rPr lang="en-US" sz="2200" dirty="0"/>
              <a:t>It involves understanding the unique role and viewpoint that VET </a:t>
            </a:r>
            <a:r>
              <a:rPr lang="en-US" sz="2200" dirty="0" err="1"/>
              <a:t>organisations</a:t>
            </a:r>
            <a:r>
              <a:rPr lang="en-US" sz="2200" dirty="0"/>
              <a:t>, educators, and stakeholders have in the context of their professional experience and educational contributions to workforce development, which includes SMEs adopting Diversity and Inclusion (D&amp;I). This partnership where VET facilitate what is needed can help SMEs integrate D&amp;I successfully where it enhances their workforce's skills, promote diversity and inclusion (D&amp;I), and drive overall business success. </a:t>
            </a:r>
          </a:p>
          <a:p>
            <a:pPr marL="0" indent="0">
              <a:lnSpc>
                <a:spcPct val="100000"/>
              </a:lnSpc>
              <a:spcBef>
                <a:spcPts val="0"/>
              </a:spcBef>
              <a:spcAft>
                <a:spcPts val="600"/>
              </a:spcAft>
            </a:pPr>
            <a:r>
              <a:rPr lang="en-US" sz="2200" dirty="0"/>
              <a:t>This section covers key VET perspectives and how VET educators can facilitate what is needed to help SMEs integrate successfully D&amp;I across Europe.</a:t>
            </a:r>
          </a:p>
          <a:p>
            <a:pPr marL="0" indent="0">
              <a:lnSpc>
                <a:spcPct val="100000"/>
              </a:lnSpc>
              <a:spcBef>
                <a:spcPts val="0"/>
              </a:spcBef>
              <a:spcAft>
                <a:spcPts val="600"/>
              </a:spcAft>
            </a:pPr>
            <a:endParaRPr lang="en-US" sz="2200" b="1" dirty="0"/>
          </a:p>
          <a:p>
            <a:pPr marL="0" indent="0">
              <a:lnSpc>
                <a:spcPct val="100000"/>
              </a:lnSpc>
              <a:spcBef>
                <a:spcPts val="0"/>
              </a:spcBef>
              <a:spcAft>
                <a:spcPts val="600"/>
              </a:spcAft>
            </a:pPr>
            <a:endParaRPr lang="en-IE" sz="2200" dirty="0"/>
          </a:p>
        </p:txBody>
      </p:sp>
      <p:sp>
        <p:nvSpPr>
          <p:cNvPr id="3" name="Text Placeholder 2">
            <a:extLst>
              <a:ext uri="{FF2B5EF4-FFF2-40B4-BE49-F238E27FC236}">
                <a16:creationId xmlns:a16="http://schemas.microsoft.com/office/drawing/2014/main" id="{893533B5-DDBA-6D8E-896C-C896B8DCE401}"/>
              </a:ext>
            </a:extLst>
          </p:cNvPr>
          <p:cNvSpPr>
            <a:spLocks noGrp="1"/>
          </p:cNvSpPr>
          <p:nvPr>
            <p:ph type="body" sz="quarter" idx="16"/>
          </p:nvPr>
        </p:nvSpPr>
        <p:spPr>
          <a:xfrm>
            <a:off x="798381" y="549819"/>
            <a:ext cx="10595237" cy="803654"/>
          </a:xfrm>
        </p:spPr>
        <p:txBody>
          <a:bodyPr/>
          <a:lstStyle/>
          <a:p>
            <a:r>
              <a:rPr lang="en-IE" b="0" dirty="0"/>
              <a:t>VET Vocational Education Training Perspective</a:t>
            </a:r>
          </a:p>
        </p:txBody>
      </p:sp>
    </p:spTree>
    <p:extLst>
      <p:ext uri="{BB962C8B-B14F-4D97-AF65-F5344CB8AC3E}">
        <p14:creationId xmlns:p14="http://schemas.microsoft.com/office/powerpoint/2010/main" val="34906956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139CF8B-A43B-4134-621B-8D6FE6FA430E}"/>
              </a:ext>
            </a:extLst>
          </p:cNvPr>
          <p:cNvSpPr>
            <a:spLocks noGrp="1"/>
          </p:cNvSpPr>
          <p:nvPr>
            <p:ph type="body" sz="quarter" idx="18"/>
          </p:nvPr>
        </p:nvSpPr>
        <p:spPr>
          <a:xfrm>
            <a:off x="798381" y="1848540"/>
            <a:ext cx="10595237" cy="3849918"/>
          </a:xfrm>
        </p:spPr>
        <p:txBody>
          <a:bodyPr/>
          <a:lstStyle/>
          <a:p>
            <a:r>
              <a:rPr lang="en-US" sz="3200" dirty="0">
                <a:solidFill>
                  <a:srgbClr val="702E8C"/>
                </a:solidFill>
              </a:rPr>
              <a:t>1. VET Ensure A Skilled Workforce</a:t>
            </a:r>
          </a:p>
          <a:p>
            <a:pPr marL="0" indent="0"/>
            <a:r>
              <a:rPr lang="en-US" sz="2200" b="1" dirty="0"/>
              <a:t>VET programs are designed to equip learners and SMEs with D&amp;I skills that match industry needs, ensuring learners have the right skills and competencies required.</a:t>
            </a:r>
          </a:p>
          <a:p>
            <a:pPr marL="0" indent="0"/>
            <a:r>
              <a:rPr lang="en-US" sz="2200" b="1" dirty="0">
                <a:solidFill>
                  <a:schemeClr val="bg1"/>
                </a:solidFill>
                <a:highlight>
                  <a:srgbClr val="DF4625"/>
                </a:highlight>
              </a:rPr>
              <a:t>Example, </a:t>
            </a:r>
            <a:r>
              <a:rPr lang="en-US" sz="2200" b="1" dirty="0">
                <a:solidFill>
                  <a:schemeClr val="bg1"/>
                </a:solidFill>
                <a:highlight>
                  <a:srgbClr val="DF4625"/>
                </a:highlight>
                <a:hlinkClick r:id="rId2">
                  <a:extLst>
                    <a:ext uri="{A12FA001-AC4F-418D-AE19-62706E023703}">
                      <ahyp:hlinkClr xmlns:ahyp="http://schemas.microsoft.com/office/drawing/2018/hyperlinkcolor" val="tx"/>
                    </a:ext>
                  </a:extLst>
                </a:hlinkClick>
              </a:rPr>
              <a:t>Germany (Dual VET Training)</a:t>
            </a:r>
            <a:r>
              <a:rPr lang="en-US" sz="2200" b="1" dirty="0">
                <a:solidFill>
                  <a:schemeClr val="bg1"/>
                </a:solidFill>
                <a:highlight>
                  <a:srgbClr val="DF4625"/>
                </a:highlight>
              </a:rPr>
              <a:t> </a:t>
            </a:r>
            <a:r>
              <a:rPr lang="en-US" sz="2200" dirty="0"/>
              <a:t>SMEs benefit from the German Dual VET system where learners split their time between classroom instruction and practical work, ensuring they gain relevant skills and experience. This model has been successful in reducing skills mismatches and improving employment outcomes.</a:t>
            </a:r>
          </a:p>
          <a:p>
            <a:pPr marL="0" indent="0"/>
            <a:r>
              <a:rPr lang="en-US" sz="2200" b="1" dirty="0">
                <a:solidFill>
                  <a:srgbClr val="DF4625"/>
                </a:solidFill>
              </a:rPr>
              <a:t>Benefits </a:t>
            </a:r>
            <a:r>
              <a:rPr lang="en-US" sz="2200" dirty="0"/>
              <a:t>‘In-company vocational training means companies avoid hiring the wrong person when recruiting workers from outside (60%) By comparison, reducing familiarization costs (34%), saving the cost of recruiting outside personnel (27%) and using company-trained employees to familiarize new employees (22%)’. </a:t>
            </a:r>
            <a:r>
              <a:rPr lang="en-US" sz="2200" dirty="0">
                <a:solidFill>
                  <a:srgbClr val="87A66E"/>
                </a:solidFill>
              </a:rPr>
              <a:t>(Dual VET Training Germany)</a:t>
            </a:r>
            <a:endParaRPr lang="en-IE" sz="2200" dirty="0">
              <a:solidFill>
                <a:srgbClr val="87A66E"/>
              </a:solidFill>
            </a:endParaRPr>
          </a:p>
        </p:txBody>
      </p:sp>
      <p:sp>
        <p:nvSpPr>
          <p:cNvPr id="3" name="Text Placeholder 2">
            <a:extLst>
              <a:ext uri="{FF2B5EF4-FFF2-40B4-BE49-F238E27FC236}">
                <a16:creationId xmlns:a16="http://schemas.microsoft.com/office/drawing/2014/main" id="{F0C7CC86-0867-C335-B1A4-35BCF4C26850}"/>
              </a:ext>
            </a:extLst>
          </p:cNvPr>
          <p:cNvSpPr>
            <a:spLocks noGrp="1"/>
          </p:cNvSpPr>
          <p:nvPr>
            <p:ph type="body" sz="quarter" idx="16"/>
          </p:nvPr>
        </p:nvSpPr>
        <p:spPr>
          <a:xfrm>
            <a:off x="798381" y="555108"/>
            <a:ext cx="10595237" cy="803654"/>
          </a:xfrm>
        </p:spPr>
        <p:txBody>
          <a:bodyPr/>
          <a:lstStyle/>
          <a:p>
            <a:r>
              <a:rPr lang="en-IE" b="0" dirty="0"/>
              <a:t>Engaging in the VET Education Perspective </a:t>
            </a:r>
          </a:p>
          <a:p>
            <a:r>
              <a:rPr lang="en-IE" sz="2800" b="0" i="1" dirty="0"/>
              <a:t>A Partnership that Enhances Workforce Skills and Success</a:t>
            </a:r>
          </a:p>
        </p:txBody>
      </p:sp>
      <p:pic>
        <p:nvPicPr>
          <p:cNvPr id="5" name="Picture 4">
            <a:extLst>
              <a:ext uri="{FF2B5EF4-FFF2-40B4-BE49-F238E27FC236}">
                <a16:creationId xmlns:a16="http://schemas.microsoft.com/office/drawing/2014/main" id="{290E60C4-4CC2-A112-A319-36974B8D250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9822524" y="464474"/>
            <a:ext cx="1320000" cy="792000"/>
          </a:xfrm>
          <a:prstGeom prst="rect">
            <a:avLst/>
          </a:prstGeom>
        </p:spPr>
      </p:pic>
    </p:spTree>
    <p:extLst>
      <p:ext uri="{BB962C8B-B14F-4D97-AF65-F5344CB8AC3E}">
        <p14:creationId xmlns:p14="http://schemas.microsoft.com/office/powerpoint/2010/main" val="1573475261"/>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7D8A61-B2B0-913B-24AA-9B5361037098}"/>
              </a:ext>
            </a:extLst>
          </p:cNvPr>
          <p:cNvSpPr>
            <a:spLocks noGrp="1"/>
          </p:cNvSpPr>
          <p:nvPr>
            <p:ph type="body" sz="quarter" idx="18"/>
          </p:nvPr>
        </p:nvSpPr>
        <p:spPr>
          <a:xfrm>
            <a:off x="674555" y="1220421"/>
            <a:ext cx="8107495" cy="3849918"/>
          </a:xfrm>
        </p:spPr>
        <p:txBody>
          <a:bodyPr/>
          <a:lstStyle/>
          <a:p>
            <a:pPr marL="0" indent="0"/>
            <a:r>
              <a:rPr lang="en-US" sz="2400" b="1" dirty="0"/>
              <a:t>VET educators can provide tailored training programs that meet the specific needs of SMEs, </a:t>
            </a:r>
            <a:r>
              <a:rPr lang="en-US" sz="2400" dirty="0"/>
              <a:t>enabling continuous professional development for all managers and employees. This ensures they acquire skills directly relevant and beneficial to their roles leading to improved job performance and productivity.</a:t>
            </a:r>
          </a:p>
          <a:p>
            <a:pPr marL="0" indent="0"/>
            <a:r>
              <a:rPr lang="en-US" sz="2400" b="1" dirty="0">
                <a:solidFill>
                  <a:schemeClr val="bg1"/>
                </a:solidFill>
                <a:highlight>
                  <a:srgbClr val="05AAA3"/>
                </a:highlight>
              </a:rPr>
              <a:t>Example</a:t>
            </a:r>
            <a:r>
              <a:rPr lang="en-US" b="1" dirty="0">
                <a:solidFill>
                  <a:schemeClr val="bg1"/>
                </a:solidFill>
                <a:highlight>
                  <a:srgbClr val="05AAA3"/>
                </a:highlight>
              </a:rPr>
              <a:t>,</a:t>
            </a:r>
            <a:r>
              <a:rPr lang="en-US" sz="2400" dirty="0">
                <a:solidFill>
                  <a:schemeClr val="bg1"/>
                </a:solidFill>
                <a:highlight>
                  <a:srgbClr val="05AAA3"/>
                </a:highlight>
              </a:rPr>
              <a:t> </a:t>
            </a:r>
            <a:r>
              <a:rPr lang="en-US" sz="2400" b="1" dirty="0">
                <a:solidFill>
                  <a:schemeClr val="bg1"/>
                </a:solidFill>
                <a:highlight>
                  <a:srgbClr val="05AAA3"/>
                </a:highlight>
              </a:rPr>
              <a:t>Ireland, </a:t>
            </a:r>
            <a:r>
              <a:rPr lang="en-US" sz="2400" b="1" dirty="0">
                <a:hlinkClick r:id="rId2"/>
              </a:rPr>
              <a:t>The SOLAS Further Education and Training (FET) </a:t>
            </a:r>
            <a:r>
              <a:rPr lang="en-US" sz="2400" dirty="0"/>
              <a:t>works with SMEs to develop bespoke training programs that address industry-specific skills gaps, thereby improving employee performance and retention. </a:t>
            </a:r>
          </a:p>
          <a:p>
            <a:pPr marL="0" indent="0"/>
            <a:r>
              <a:rPr lang="en-US" sz="2200" b="1" dirty="0">
                <a:solidFill>
                  <a:schemeClr val="bg1"/>
                </a:solidFill>
                <a:highlight>
                  <a:srgbClr val="DF4625"/>
                </a:highlight>
              </a:rPr>
              <a:t>Example, in Germany, </a:t>
            </a:r>
            <a:r>
              <a:rPr lang="en-US" sz="2400" dirty="0"/>
              <a:t>the </a:t>
            </a:r>
            <a:r>
              <a:rPr lang="en-US" sz="2400" b="1" dirty="0">
                <a:hlinkClick r:id="rId3"/>
              </a:rPr>
              <a:t>Bildungspramie training voucher </a:t>
            </a:r>
            <a:r>
              <a:rPr lang="en-US" sz="2400" dirty="0"/>
              <a:t>for low-income individuals who are employed covers 50% of direct training costs.</a:t>
            </a:r>
          </a:p>
          <a:p>
            <a:endParaRPr lang="en-IE" dirty="0"/>
          </a:p>
        </p:txBody>
      </p:sp>
      <p:sp>
        <p:nvSpPr>
          <p:cNvPr id="3" name="Text Placeholder 2">
            <a:extLst>
              <a:ext uri="{FF2B5EF4-FFF2-40B4-BE49-F238E27FC236}">
                <a16:creationId xmlns:a16="http://schemas.microsoft.com/office/drawing/2014/main" id="{93EB5C0F-7271-9F6B-C784-83FE2865CF63}"/>
              </a:ext>
            </a:extLst>
          </p:cNvPr>
          <p:cNvSpPr>
            <a:spLocks noGrp="1"/>
          </p:cNvSpPr>
          <p:nvPr>
            <p:ph type="body" sz="quarter" idx="16"/>
          </p:nvPr>
        </p:nvSpPr>
        <p:spPr>
          <a:xfrm>
            <a:off x="798381" y="560551"/>
            <a:ext cx="10595237" cy="803654"/>
          </a:xfrm>
        </p:spPr>
        <p:txBody>
          <a:bodyPr/>
          <a:lstStyle/>
          <a:p>
            <a:r>
              <a:rPr lang="en-US" b="0" dirty="0">
                <a:solidFill>
                  <a:srgbClr val="702E8C"/>
                </a:solidFill>
              </a:rPr>
              <a:t>2. VET Enhances Employee Training and Development</a:t>
            </a:r>
          </a:p>
          <a:p>
            <a:endParaRPr lang="en-IE" b="0" dirty="0"/>
          </a:p>
        </p:txBody>
      </p:sp>
      <p:pic>
        <p:nvPicPr>
          <p:cNvPr id="6146" name="Picture 2" descr="Solas Logo">
            <a:extLst>
              <a:ext uri="{FF2B5EF4-FFF2-40B4-BE49-F238E27FC236}">
                <a16:creationId xmlns:a16="http://schemas.microsoft.com/office/drawing/2014/main" id="{B69043B5-7E62-23D7-0827-8B9A43E6FBC1}"/>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8656737" y="3091656"/>
            <a:ext cx="2963107" cy="1423988"/>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flag of ireland with green white and orange stripes&#10;&#10;Description automatically generated">
            <a:extLst>
              <a:ext uri="{FF2B5EF4-FFF2-40B4-BE49-F238E27FC236}">
                <a16:creationId xmlns:a16="http://schemas.microsoft.com/office/drawing/2014/main" id="{04389F55-D4FF-AE92-84AF-93F5E6F375AD}"/>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t="14398" b="15029"/>
          <a:stretch/>
        </p:blipFill>
        <p:spPr>
          <a:xfrm>
            <a:off x="8656737" y="1985633"/>
            <a:ext cx="1333465" cy="941055"/>
          </a:xfrm>
          <a:prstGeom prst="rect">
            <a:avLst/>
          </a:prstGeom>
        </p:spPr>
      </p:pic>
      <p:pic>
        <p:nvPicPr>
          <p:cNvPr id="6" name="Picture 5">
            <a:extLst>
              <a:ext uri="{FF2B5EF4-FFF2-40B4-BE49-F238E27FC236}">
                <a16:creationId xmlns:a16="http://schemas.microsoft.com/office/drawing/2014/main" id="{9FFB6975-A39E-85E5-4181-CA1397FF499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761494" y="4845579"/>
            <a:ext cx="1320000" cy="792000"/>
          </a:xfrm>
          <a:prstGeom prst="rect">
            <a:avLst/>
          </a:prstGeom>
        </p:spPr>
      </p:pic>
    </p:spTree>
    <p:extLst>
      <p:ext uri="{BB962C8B-B14F-4D97-AF65-F5344CB8AC3E}">
        <p14:creationId xmlns:p14="http://schemas.microsoft.com/office/powerpoint/2010/main" val="164629612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E7D8A61-B2B0-913B-24AA-9B5361037098}"/>
              </a:ext>
            </a:extLst>
          </p:cNvPr>
          <p:cNvSpPr>
            <a:spLocks noGrp="1"/>
          </p:cNvSpPr>
          <p:nvPr>
            <p:ph type="body" sz="quarter" idx="18"/>
          </p:nvPr>
        </p:nvSpPr>
        <p:spPr>
          <a:xfrm>
            <a:off x="665031" y="1638910"/>
            <a:ext cx="7555044" cy="3849918"/>
          </a:xfrm>
        </p:spPr>
        <p:txBody>
          <a:bodyPr/>
          <a:lstStyle/>
          <a:p>
            <a:pPr marL="0" indent="0"/>
            <a:r>
              <a:rPr lang="en-US" sz="2400" b="1" dirty="0">
                <a:solidFill>
                  <a:srgbClr val="DF4625"/>
                </a:solidFill>
              </a:rPr>
              <a:t>Benefit</a:t>
            </a:r>
            <a:r>
              <a:rPr lang="en-US" sz="2400" dirty="0"/>
              <a:t> </a:t>
            </a:r>
            <a:r>
              <a:rPr lang="en-US" sz="2400" b="1" dirty="0" err="1">
                <a:solidFill>
                  <a:srgbClr val="702E8C"/>
                </a:solidFill>
              </a:rPr>
              <a:t>Customised</a:t>
            </a:r>
            <a:r>
              <a:rPr lang="en-US" sz="2400" b="1" dirty="0">
                <a:solidFill>
                  <a:srgbClr val="702E8C"/>
                </a:solidFill>
              </a:rPr>
              <a:t> Skills Development: </a:t>
            </a:r>
            <a:r>
              <a:rPr lang="en-US" sz="2400" dirty="0"/>
              <a:t>According to a </a:t>
            </a:r>
            <a:r>
              <a:rPr lang="en-US" sz="2400" dirty="0" err="1"/>
              <a:t>Cedefop</a:t>
            </a:r>
            <a:r>
              <a:rPr lang="en-US" sz="2400" dirty="0"/>
              <a:t> </a:t>
            </a:r>
            <a:r>
              <a:rPr lang="en-US" sz="2400" b="1" dirty="0">
                <a:hlinkClick r:id="rId2"/>
              </a:rPr>
              <a:t>report</a:t>
            </a:r>
            <a:r>
              <a:rPr lang="en-US" sz="2400" b="1" dirty="0">
                <a:solidFill>
                  <a:srgbClr val="87A66E"/>
                </a:solidFill>
              </a:rPr>
              <a:t>,</a:t>
            </a:r>
            <a:r>
              <a:rPr lang="en-US" sz="2400" b="1" dirty="0"/>
              <a:t> </a:t>
            </a:r>
            <a:r>
              <a:rPr lang="en-US" sz="2400" dirty="0">
                <a:solidFill>
                  <a:srgbClr val="87A66E"/>
                </a:solidFill>
              </a:rPr>
              <a:t>"The impact of vocational education and training on company performance" </a:t>
            </a:r>
            <a:r>
              <a:rPr lang="en-US" sz="2400" dirty="0"/>
              <a:t>states tailored VET programs can increase employee productivity by up to 20%.</a:t>
            </a:r>
          </a:p>
          <a:p>
            <a:pPr marL="0" indent="0"/>
            <a:r>
              <a:rPr lang="en-US" sz="2400" b="1" dirty="0">
                <a:solidFill>
                  <a:srgbClr val="DF4625"/>
                </a:solidFill>
              </a:rPr>
              <a:t>Benefit </a:t>
            </a:r>
            <a:r>
              <a:rPr lang="en-US" sz="2400" b="1" dirty="0">
                <a:solidFill>
                  <a:srgbClr val="702E8C"/>
                </a:solidFill>
              </a:rPr>
              <a:t>Increased Employee Retention: </a:t>
            </a:r>
            <a:r>
              <a:rPr lang="en-US" sz="2400" dirty="0"/>
              <a:t>Continuous professional development strengthens loyalty and reduces turnover, it also helps employees stay updated with industry trends and technologies, therefore cultivating innovation. </a:t>
            </a:r>
            <a:r>
              <a:rPr lang="en-US" sz="2400" b="1" dirty="0">
                <a:solidFill>
                  <a:srgbClr val="87A66E"/>
                </a:solidFill>
                <a:hlinkClick r:id="rId3">
                  <a:extLst>
                    <a:ext uri="{A12FA001-AC4F-418D-AE19-62706E023703}">
                      <ahyp:hlinkClr xmlns:ahyp="http://schemas.microsoft.com/office/drawing/2018/hyperlinkcolor" val="tx"/>
                    </a:ext>
                  </a:extLst>
                </a:hlinkClick>
              </a:rPr>
              <a:t>Research</a:t>
            </a:r>
            <a:r>
              <a:rPr lang="en-US" sz="2400" b="1" dirty="0">
                <a:hlinkClick r:id="rId3">
                  <a:extLst>
                    <a:ext uri="{A12FA001-AC4F-418D-AE19-62706E023703}">
                      <ahyp:hlinkClr xmlns:ahyp="http://schemas.microsoft.com/office/drawing/2018/hyperlinkcolor" val="tx"/>
                    </a:ext>
                  </a:extLst>
                </a:hlinkClick>
              </a:rPr>
              <a:t> </a:t>
            </a:r>
            <a:r>
              <a:rPr lang="en-US" sz="2400" dirty="0"/>
              <a:t>by the (OECD) indicates that continuous training can boost a company's innovation capabilities by 25%.</a:t>
            </a:r>
          </a:p>
          <a:p>
            <a:endParaRPr lang="en-IE" dirty="0"/>
          </a:p>
        </p:txBody>
      </p:sp>
      <p:sp>
        <p:nvSpPr>
          <p:cNvPr id="3" name="Text Placeholder 2">
            <a:extLst>
              <a:ext uri="{FF2B5EF4-FFF2-40B4-BE49-F238E27FC236}">
                <a16:creationId xmlns:a16="http://schemas.microsoft.com/office/drawing/2014/main" id="{93EB5C0F-7271-9F6B-C784-83FE2865CF63}"/>
              </a:ext>
            </a:extLst>
          </p:cNvPr>
          <p:cNvSpPr>
            <a:spLocks noGrp="1"/>
          </p:cNvSpPr>
          <p:nvPr>
            <p:ph type="body" sz="quarter" idx="16"/>
          </p:nvPr>
        </p:nvSpPr>
        <p:spPr>
          <a:xfrm>
            <a:off x="665031" y="560551"/>
            <a:ext cx="10595237" cy="803654"/>
          </a:xfrm>
        </p:spPr>
        <p:txBody>
          <a:bodyPr/>
          <a:lstStyle/>
          <a:p>
            <a:r>
              <a:rPr lang="en-US" b="0" dirty="0">
                <a:solidFill>
                  <a:srgbClr val="702E8C"/>
                </a:solidFill>
              </a:rPr>
              <a:t>2. VET Enhances Employee Training and Development </a:t>
            </a:r>
            <a:r>
              <a:rPr lang="en-US" sz="2000" b="0" dirty="0">
                <a:solidFill>
                  <a:srgbClr val="702E8C"/>
                </a:solidFill>
              </a:rPr>
              <a:t>(Contd.)</a:t>
            </a:r>
          </a:p>
          <a:p>
            <a:endParaRPr lang="en-IE" sz="1600" b="0" dirty="0"/>
          </a:p>
        </p:txBody>
      </p:sp>
      <p:pic>
        <p:nvPicPr>
          <p:cNvPr id="6" name="Picture 5">
            <a:extLst>
              <a:ext uri="{FF2B5EF4-FFF2-40B4-BE49-F238E27FC236}">
                <a16:creationId xmlns:a16="http://schemas.microsoft.com/office/drawing/2014/main" id="{C72FF6BD-2902-5D39-E580-3C738867E93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50071" y="1773780"/>
            <a:ext cx="3274398" cy="3580179"/>
          </a:xfrm>
          <a:prstGeom prst="rect">
            <a:avLst/>
          </a:prstGeom>
        </p:spPr>
      </p:pic>
      <p:sp>
        <p:nvSpPr>
          <p:cNvPr id="7" name="TextBox 6">
            <a:extLst>
              <a:ext uri="{FF2B5EF4-FFF2-40B4-BE49-F238E27FC236}">
                <a16:creationId xmlns:a16="http://schemas.microsoft.com/office/drawing/2014/main" id="{1839AF42-FF7F-8729-3481-AC9EF38F0EB7}"/>
              </a:ext>
            </a:extLst>
          </p:cNvPr>
          <p:cNvSpPr txBox="1"/>
          <p:nvPr/>
        </p:nvSpPr>
        <p:spPr>
          <a:xfrm>
            <a:off x="9144307" y="5394202"/>
            <a:ext cx="1685925" cy="369332"/>
          </a:xfrm>
          <a:prstGeom prst="rect">
            <a:avLst/>
          </a:prstGeom>
          <a:noFill/>
        </p:spPr>
        <p:txBody>
          <a:bodyPr wrap="square" rtlCol="0">
            <a:spAutoFit/>
          </a:bodyPr>
          <a:lstStyle/>
          <a:p>
            <a:pPr algn="ctr"/>
            <a:r>
              <a:rPr lang="en-IE" dirty="0">
                <a:hlinkClick r:id="rId5"/>
              </a:rPr>
              <a:t>OECD Report</a:t>
            </a:r>
            <a:endParaRPr lang="en-IE" dirty="0"/>
          </a:p>
        </p:txBody>
      </p:sp>
    </p:spTree>
    <p:extLst>
      <p:ext uri="{BB962C8B-B14F-4D97-AF65-F5344CB8AC3E}">
        <p14:creationId xmlns:p14="http://schemas.microsoft.com/office/powerpoint/2010/main" val="2449238594"/>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F1A32B2-EAAD-AD17-24DC-970DF9668919}"/>
              </a:ext>
            </a:extLst>
          </p:cNvPr>
          <p:cNvSpPr>
            <a:spLocks noGrp="1"/>
          </p:cNvSpPr>
          <p:nvPr>
            <p:ph type="body" sz="quarter" idx="18"/>
          </p:nvPr>
        </p:nvSpPr>
        <p:spPr>
          <a:xfrm>
            <a:off x="798381" y="567157"/>
            <a:ext cx="10012493" cy="3849918"/>
          </a:xfrm>
        </p:spPr>
        <p:txBody>
          <a:bodyPr/>
          <a:lstStyle/>
          <a:p>
            <a:r>
              <a:rPr lang="en-US" sz="3200" dirty="0">
                <a:solidFill>
                  <a:srgbClr val="702E8C"/>
                </a:solidFill>
              </a:rPr>
              <a:t>3. VET Can Improve Diversity and Inclusion Integration</a:t>
            </a:r>
          </a:p>
          <a:p>
            <a:pPr marL="0" indent="0"/>
            <a:r>
              <a:rPr lang="en-US" b="1" dirty="0"/>
              <a:t>VET can help SMEs integrate D&amp;I principles into their workplace by providing training on topics </a:t>
            </a:r>
            <a:r>
              <a:rPr lang="en-US" dirty="0"/>
              <a:t>such as unconscious bias, cultural competence, and inclusive leadership.</a:t>
            </a:r>
          </a:p>
          <a:p>
            <a:pPr marL="0" indent="0"/>
            <a:r>
              <a:rPr lang="en-US" b="1" dirty="0">
                <a:solidFill>
                  <a:schemeClr val="bg1"/>
                </a:solidFill>
                <a:highlight>
                  <a:srgbClr val="0872B5"/>
                </a:highlight>
              </a:rPr>
              <a:t>Example</a:t>
            </a:r>
            <a:r>
              <a:rPr lang="en-US" dirty="0">
                <a:solidFill>
                  <a:schemeClr val="bg1"/>
                </a:solidFill>
                <a:highlight>
                  <a:srgbClr val="0872B5"/>
                </a:highlight>
              </a:rPr>
              <a:t>: </a:t>
            </a:r>
            <a:r>
              <a:rPr lang="en-US" b="1" dirty="0">
                <a:solidFill>
                  <a:schemeClr val="bg1"/>
                </a:solidFill>
                <a:highlight>
                  <a:srgbClr val="0872B5"/>
                </a:highlight>
              </a:rPr>
              <a:t>Poland</a:t>
            </a:r>
            <a:r>
              <a:rPr lang="en-US" dirty="0">
                <a:solidFill>
                  <a:schemeClr val="bg1"/>
                </a:solidFill>
                <a:highlight>
                  <a:srgbClr val="0872B5"/>
                </a:highlight>
              </a:rPr>
              <a:t>: </a:t>
            </a:r>
            <a:r>
              <a:rPr lang="en-US" b="1" dirty="0">
                <a:hlinkClick r:id="rId2"/>
              </a:rPr>
              <a:t>PARP</a:t>
            </a:r>
            <a:r>
              <a:rPr lang="en-US" dirty="0"/>
              <a:t> a Warsaw-based VET institution offers D&amp;I training workshops that help SMEs create more inclusive workplaces, resulting in higher employee satisfaction and productivity.</a:t>
            </a:r>
          </a:p>
          <a:p>
            <a:pPr marL="0" indent="0"/>
            <a:r>
              <a:rPr lang="en-US" b="1" dirty="0">
                <a:solidFill>
                  <a:srgbClr val="DF4625"/>
                </a:solidFill>
              </a:rPr>
              <a:t>Benefit</a:t>
            </a:r>
            <a:r>
              <a:rPr lang="en-US" dirty="0"/>
              <a:t> </a:t>
            </a:r>
            <a:r>
              <a:rPr lang="en-US" b="1" dirty="0">
                <a:hlinkClick r:id="rId3"/>
              </a:rPr>
              <a:t>Report</a:t>
            </a:r>
            <a:r>
              <a:rPr lang="en-US" b="1" dirty="0"/>
              <a:t> </a:t>
            </a:r>
            <a:r>
              <a:rPr lang="en-US" dirty="0">
                <a:solidFill>
                  <a:srgbClr val="87A66E"/>
                </a:solidFill>
              </a:rPr>
              <a:t>“Business Opportunity Boosted by DEI Initiatives" </a:t>
            </a:r>
            <a:r>
              <a:rPr lang="en-US" dirty="0"/>
              <a:t>by the Boston Consulting Group (BCG) indicates that diverse teams produce 19% more revenue from innovation compared to non-diverse teams.</a:t>
            </a:r>
          </a:p>
          <a:p>
            <a:pPr marL="0" indent="0"/>
            <a:r>
              <a:rPr lang="en-US" b="1" dirty="0">
                <a:solidFill>
                  <a:srgbClr val="DF4625"/>
                </a:solidFill>
              </a:rPr>
              <a:t>Benefit</a:t>
            </a:r>
            <a:r>
              <a:rPr lang="en-US" dirty="0"/>
              <a:t> </a:t>
            </a:r>
            <a:r>
              <a:rPr lang="en-US" b="1" dirty="0">
                <a:hlinkClick r:id="rId4"/>
              </a:rPr>
              <a:t>Cloverpop</a:t>
            </a:r>
            <a:r>
              <a:rPr lang="en-US" b="1" dirty="0"/>
              <a:t>, </a:t>
            </a:r>
            <a:r>
              <a:rPr lang="en-US" dirty="0"/>
              <a:t>a decision-making platform, found that diverse teams make better decisions 87% of the time compared to individual decision-makers.</a:t>
            </a:r>
          </a:p>
          <a:p>
            <a:pPr marL="0" indent="0"/>
            <a:r>
              <a:rPr lang="en-US" b="1" dirty="0">
                <a:solidFill>
                  <a:srgbClr val="DF4625"/>
                </a:solidFill>
              </a:rPr>
              <a:t>Benefit</a:t>
            </a:r>
            <a:r>
              <a:rPr lang="en-US" dirty="0"/>
              <a:t> </a:t>
            </a:r>
            <a:r>
              <a:rPr lang="en-US" b="1" dirty="0">
                <a:hlinkClick r:id="rId5"/>
              </a:rPr>
              <a:t>Harvard Business Review </a:t>
            </a:r>
            <a:r>
              <a:rPr lang="en-US" dirty="0"/>
              <a:t>found that unconscious bias training can significantly reduce discriminatory </a:t>
            </a:r>
            <a:r>
              <a:rPr lang="en-US" dirty="0" err="1"/>
              <a:t>behaviours</a:t>
            </a:r>
            <a:r>
              <a:rPr lang="en-US" dirty="0"/>
              <a:t>.</a:t>
            </a:r>
          </a:p>
          <a:p>
            <a:endParaRPr lang="en-IE" dirty="0"/>
          </a:p>
        </p:txBody>
      </p:sp>
      <p:pic>
        <p:nvPicPr>
          <p:cNvPr id="5" name="Picture 2" descr="Flag of Poland | History, Colors &amp; Symbolism | Britannica">
            <a:extLst>
              <a:ext uri="{FF2B5EF4-FFF2-40B4-BE49-F238E27FC236}">
                <a16:creationId xmlns:a16="http://schemas.microsoft.com/office/drawing/2014/main" id="{123F9553-FD22-6C59-3982-F4F782593337}"/>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10456693" y="702678"/>
            <a:ext cx="1267200" cy="792000"/>
          </a:xfrm>
          <a:prstGeom prst="rect">
            <a:avLst/>
          </a:prstGeom>
          <a:noFill/>
          <a:ln w="635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3013227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E566DCA-6410-3527-20C5-7828555ED816}"/>
              </a:ext>
            </a:extLst>
          </p:cNvPr>
          <p:cNvSpPr>
            <a:spLocks noGrp="1"/>
          </p:cNvSpPr>
          <p:nvPr>
            <p:ph type="body" sz="quarter" idx="18"/>
          </p:nvPr>
        </p:nvSpPr>
        <p:spPr>
          <a:xfrm>
            <a:off x="798381" y="1094466"/>
            <a:ext cx="10595237" cy="3849918"/>
          </a:xfrm>
        </p:spPr>
        <p:txBody>
          <a:bodyPr/>
          <a:lstStyle/>
          <a:p>
            <a:pPr marL="0" indent="0"/>
            <a:r>
              <a:rPr lang="en-US" sz="2200" b="1" dirty="0"/>
              <a:t>VET institutions often engage in research and development, providing SMEs with access to cutting-edge research, the latest industry trends, innovation, technologies, and best practices. </a:t>
            </a:r>
            <a:r>
              <a:rPr lang="en-US" sz="2200" dirty="0"/>
              <a:t>They constantly collaborate with universities for up-to-date industry knowledge and educational approaches to update and incorporate new training that applies solutions to real-world problems. This enhances workforce skills crucial for maintaining a competitive edge, particularly in innovation capability and productivity.</a:t>
            </a:r>
          </a:p>
          <a:p>
            <a:pPr marL="0" indent="0"/>
            <a:r>
              <a:rPr lang="en-US" sz="2200" b="1" dirty="0">
                <a:solidFill>
                  <a:schemeClr val="bg1"/>
                </a:solidFill>
                <a:highlight>
                  <a:srgbClr val="DF4625"/>
                </a:highlight>
              </a:rPr>
              <a:t>For example, Germany</a:t>
            </a:r>
            <a:r>
              <a:rPr lang="en-US" sz="2200" dirty="0">
                <a:solidFill>
                  <a:schemeClr val="bg1"/>
                </a:solidFill>
                <a:highlight>
                  <a:srgbClr val="DF4625"/>
                </a:highlight>
              </a:rPr>
              <a:t>: </a:t>
            </a:r>
            <a:r>
              <a:rPr lang="en-US" sz="2200" dirty="0"/>
              <a:t>BIBB (Federal Institute for Vocational Education and Training) work with universities and other research institutions to ensure their training reflects the latest trends and challenges to enhance SME operations and competitiveness e.g., managing diverse teams, nurturing inclusive leadership and addressing unconscious bias effectively resulting in higher employee satisfaction and production. </a:t>
            </a:r>
            <a:r>
              <a:rPr lang="en-US" sz="2200" b="1" dirty="0">
                <a:hlinkClick r:id="rId2"/>
              </a:rPr>
              <a:t>BIBB Website </a:t>
            </a:r>
            <a:endParaRPr lang="en-US" sz="2200" b="1" dirty="0"/>
          </a:p>
          <a:p>
            <a:pPr marL="0" indent="0"/>
            <a:r>
              <a:rPr lang="en-US" sz="2200" b="1" dirty="0">
                <a:solidFill>
                  <a:srgbClr val="DF4625"/>
                </a:solidFill>
              </a:rPr>
              <a:t>Benefit</a:t>
            </a:r>
            <a:r>
              <a:rPr lang="en-US" sz="2200" b="1" dirty="0">
                <a:solidFill>
                  <a:srgbClr val="E63275"/>
                </a:solidFill>
              </a:rPr>
              <a:t> </a:t>
            </a:r>
            <a:r>
              <a:rPr lang="en-US" sz="2200" b="1" dirty="0"/>
              <a:t>Boston Consulting Group (BCG) </a:t>
            </a:r>
            <a:r>
              <a:rPr lang="en-US" sz="2200" dirty="0"/>
              <a:t>research indicates that diverse teams produce 19% more revenue from innovation compared to non-diverse teams. They enhance problem-solving and creativity, leading to higher innovation revenue and improved overall performance </a:t>
            </a:r>
            <a:r>
              <a:rPr lang="en-US" sz="2200" b="1" dirty="0">
                <a:hlinkClick r:id="rId3"/>
              </a:rPr>
              <a:t>BCG Report "How Diverse Leadership Teams Boost Innovation" </a:t>
            </a:r>
            <a:endParaRPr lang="en-US" sz="2200" b="1" dirty="0"/>
          </a:p>
          <a:p>
            <a:pPr marL="0" indent="0"/>
            <a:endParaRPr lang="en-US" sz="2200" b="1" dirty="0"/>
          </a:p>
          <a:p>
            <a:pPr marL="0" indent="0"/>
            <a:endParaRPr lang="en-IE" sz="2200" dirty="0"/>
          </a:p>
        </p:txBody>
      </p:sp>
      <p:sp>
        <p:nvSpPr>
          <p:cNvPr id="3" name="Text Placeholder 2">
            <a:extLst>
              <a:ext uri="{FF2B5EF4-FFF2-40B4-BE49-F238E27FC236}">
                <a16:creationId xmlns:a16="http://schemas.microsoft.com/office/drawing/2014/main" id="{FE78DDCC-4A1E-09C2-2526-4748E0B34DB1}"/>
              </a:ext>
            </a:extLst>
          </p:cNvPr>
          <p:cNvSpPr>
            <a:spLocks noGrp="1"/>
          </p:cNvSpPr>
          <p:nvPr>
            <p:ph type="body" sz="quarter" idx="16"/>
          </p:nvPr>
        </p:nvSpPr>
        <p:spPr>
          <a:xfrm>
            <a:off x="798381" y="456803"/>
            <a:ext cx="10595237" cy="803654"/>
          </a:xfrm>
        </p:spPr>
        <p:txBody>
          <a:bodyPr/>
          <a:lstStyle/>
          <a:p>
            <a:r>
              <a:rPr lang="en-US" sz="3200" b="0" dirty="0">
                <a:solidFill>
                  <a:srgbClr val="702E8C"/>
                </a:solidFill>
              </a:rPr>
              <a:t>4. Access to Cutting-Edge Research and Innovation</a:t>
            </a:r>
          </a:p>
          <a:p>
            <a:endParaRPr lang="en-IE" sz="3200" dirty="0">
              <a:solidFill>
                <a:srgbClr val="702E8C"/>
              </a:solidFill>
            </a:endParaRPr>
          </a:p>
        </p:txBody>
      </p:sp>
    </p:spTree>
    <p:extLst>
      <p:ext uri="{BB962C8B-B14F-4D97-AF65-F5344CB8AC3E}">
        <p14:creationId xmlns:p14="http://schemas.microsoft.com/office/powerpoint/2010/main" val="84927417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FF358B52-04D0-3073-9B6E-6B845F056E57}"/>
              </a:ext>
            </a:extLst>
          </p:cNvPr>
          <p:cNvSpPr>
            <a:spLocks noGrp="1"/>
          </p:cNvSpPr>
          <p:nvPr>
            <p:ph type="body" sz="quarter" idx="16"/>
          </p:nvPr>
        </p:nvSpPr>
        <p:spPr/>
        <p:txBody>
          <a:bodyPr>
            <a:noAutofit/>
          </a:bodyPr>
          <a:lstStyle/>
          <a:p>
            <a:r>
              <a:rPr lang="en-IE" sz="3600" kern="100" dirty="0">
                <a:effectLst/>
                <a:ea typeface="Aptos" panose="020B0004020202020204" pitchFamily="34" charset="0"/>
                <a:cs typeface="Times New Roman" panose="02020603050405020304" pitchFamily="18" charset="0"/>
              </a:rPr>
              <a:t>Recognise the D&amp;I Obstacles and Challenges SMEs Face</a:t>
            </a:r>
          </a:p>
          <a:p>
            <a:endParaRPr lang="en-IE" sz="3600" dirty="0"/>
          </a:p>
        </p:txBody>
      </p:sp>
      <p:sp>
        <p:nvSpPr>
          <p:cNvPr id="5" name="Text Placeholder 4">
            <a:extLst>
              <a:ext uri="{FF2B5EF4-FFF2-40B4-BE49-F238E27FC236}">
                <a16:creationId xmlns:a16="http://schemas.microsoft.com/office/drawing/2014/main" id="{E39891C4-ADE2-72BC-5F3C-8CB0ABA30EFC}"/>
              </a:ext>
            </a:extLst>
          </p:cNvPr>
          <p:cNvSpPr>
            <a:spLocks noGrp="1"/>
          </p:cNvSpPr>
          <p:nvPr>
            <p:ph type="body" sz="quarter" idx="17"/>
          </p:nvPr>
        </p:nvSpPr>
        <p:spPr/>
        <p:txBody>
          <a:bodyPr/>
          <a:lstStyle/>
          <a:p>
            <a:r>
              <a:rPr lang="en-IE" dirty="0"/>
              <a:t>05</a:t>
            </a:r>
          </a:p>
        </p:txBody>
      </p:sp>
      <p:sp>
        <p:nvSpPr>
          <p:cNvPr id="2" name="TextBox 1">
            <a:extLst>
              <a:ext uri="{FF2B5EF4-FFF2-40B4-BE49-F238E27FC236}">
                <a16:creationId xmlns:a16="http://schemas.microsoft.com/office/drawing/2014/main" id="{6E3ABE34-B4F9-DAAB-FFFF-2096EBC5B0F8}"/>
              </a:ext>
            </a:extLst>
          </p:cNvPr>
          <p:cNvSpPr txBox="1"/>
          <p:nvPr/>
        </p:nvSpPr>
        <p:spPr>
          <a:xfrm>
            <a:off x="4362120" y="3819094"/>
            <a:ext cx="7145517" cy="1754326"/>
          </a:xfrm>
          <a:prstGeom prst="rect">
            <a:avLst/>
          </a:prstGeom>
          <a:noFill/>
        </p:spPr>
        <p:txBody>
          <a:bodyPr wrap="square" rtlCol="0">
            <a:spAutoFit/>
          </a:bodyPr>
          <a:lstStyle/>
          <a:p>
            <a:r>
              <a:rPr lang="en-US" dirty="0">
                <a:solidFill>
                  <a:schemeClr val="bg1"/>
                </a:solidFill>
              </a:rPr>
              <a:t>Small and Medium Enterprises (SMEs) often encounter unique obstacles and challenges when it comes to understanding, implementing and managing Diversity and Inclusion (D&amp;I). This can be due to many diverse reasons, including but not limited to </a:t>
            </a:r>
            <a:r>
              <a:rPr lang="en-US" dirty="0" err="1">
                <a:solidFill>
                  <a:schemeClr val="bg1"/>
                </a:solidFill>
              </a:rPr>
              <a:t>organisational</a:t>
            </a:r>
            <a:r>
              <a:rPr lang="en-US" dirty="0">
                <a:solidFill>
                  <a:schemeClr val="bg1"/>
                </a:solidFill>
              </a:rPr>
              <a:t> culture, not enough resources, lack of understanding, experience and leadership. Here, we'll explore these challenges, provide examples, and suggest solutions.</a:t>
            </a:r>
            <a:endParaRPr lang="en-IE" dirty="0">
              <a:solidFill>
                <a:schemeClr val="bg1"/>
              </a:solidFill>
            </a:endParaRPr>
          </a:p>
        </p:txBody>
      </p:sp>
    </p:spTree>
    <p:extLst>
      <p:ext uri="{BB962C8B-B14F-4D97-AF65-F5344CB8AC3E}">
        <p14:creationId xmlns:p14="http://schemas.microsoft.com/office/powerpoint/2010/main" val="1227781141"/>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AA1ED2A-A35B-AAE6-F4D7-EBD74072B7C7}"/>
              </a:ext>
            </a:extLst>
          </p:cNvPr>
          <p:cNvSpPr>
            <a:spLocks noGrp="1"/>
          </p:cNvSpPr>
          <p:nvPr>
            <p:ph type="body" sz="quarter" idx="18"/>
          </p:nvPr>
        </p:nvSpPr>
        <p:spPr>
          <a:xfrm>
            <a:off x="325696" y="1118680"/>
            <a:ext cx="6170353" cy="3291086"/>
          </a:xfrm>
        </p:spPr>
        <p:txBody>
          <a:bodyPr/>
          <a:lstStyle/>
          <a:p>
            <a:pPr marL="0" indent="0"/>
            <a:r>
              <a:rPr lang="en-US" sz="2200" dirty="0"/>
              <a:t>VET equality resources include access to education and training opportunities and training credentials. Training is designed to provide employers access to the decision-making on the design and delivery of the training and access to a wide range of learning options. Examples of learnings options include: </a:t>
            </a:r>
          </a:p>
          <a:p>
            <a:pPr marL="342900" indent="-342900">
              <a:buFont typeface="Wingdings" panose="05000000000000000000" pitchFamily="2" charset="2"/>
              <a:buChar char="Ø"/>
            </a:pPr>
            <a:r>
              <a:rPr lang="en-US" sz="2200" dirty="0"/>
              <a:t>Develop an </a:t>
            </a:r>
            <a:r>
              <a:rPr lang="en-US" sz="2200" b="1" dirty="0"/>
              <a:t>equality policy </a:t>
            </a:r>
            <a:r>
              <a:rPr lang="en-US" sz="2200" dirty="0"/>
              <a:t>setting out a commitment to equality in employment and service provision in the workplace</a:t>
            </a:r>
          </a:p>
          <a:p>
            <a:pPr marL="342900" indent="-342900">
              <a:buFont typeface="Wingdings" panose="05000000000000000000" pitchFamily="2" charset="2"/>
              <a:buChar char="Ø"/>
            </a:pPr>
            <a:r>
              <a:rPr lang="en-US" sz="2200" dirty="0"/>
              <a:t>How employers can ensure training on </a:t>
            </a:r>
            <a:r>
              <a:rPr lang="en-US" sz="2200" b="1" dirty="0"/>
              <a:t>equality solutions and procedures</a:t>
            </a:r>
            <a:r>
              <a:rPr lang="en-US" sz="2200" dirty="0"/>
              <a:t> are available to all staff </a:t>
            </a:r>
          </a:p>
          <a:p>
            <a:pPr marL="342900" indent="-342900">
              <a:buFont typeface="Wingdings" panose="05000000000000000000" pitchFamily="2" charset="2"/>
              <a:buChar char="Ø"/>
            </a:pPr>
            <a:r>
              <a:rPr lang="en-US" sz="2200" dirty="0"/>
              <a:t>Produce a </a:t>
            </a:r>
            <a:r>
              <a:rPr lang="en-US" sz="2200" b="1" dirty="0"/>
              <a:t>plan to </a:t>
            </a:r>
            <a:r>
              <a:rPr lang="en-US" sz="2200" b="1" dirty="0" err="1"/>
              <a:t>realise</a:t>
            </a:r>
            <a:r>
              <a:rPr lang="en-US" sz="2200" b="1" dirty="0"/>
              <a:t> equality objectives </a:t>
            </a:r>
            <a:r>
              <a:rPr lang="en-US" sz="2200" dirty="0"/>
              <a:t>based on an audit of current equality provisions</a:t>
            </a:r>
          </a:p>
          <a:p>
            <a:pPr marL="342900" indent="-342900">
              <a:buFont typeface="Wingdings" panose="05000000000000000000" pitchFamily="2" charset="2"/>
              <a:buChar char="Ø"/>
            </a:pPr>
            <a:r>
              <a:rPr lang="en-US" sz="2200" dirty="0"/>
              <a:t>How to </a:t>
            </a:r>
            <a:r>
              <a:rPr lang="en-US" sz="2200" b="1" dirty="0"/>
              <a:t>develop supports to ensure careful monitoring </a:t>
            </a:r>
            <a:r>
              <a:rPr lang="en-US" sz="2200" dirty="0"/>
              <a:t>of the implementation of equality measures and how successful they are</a:t>
            </a:r>
            <a:endParaRPr lang="en-IE" sz="2200" dirty="0"/>
          </a:p>
        </p:txBody>
      </p:sp>
      <p:sp>
        <p:nvSpPr>
          <p:cNvPr id="3" name="Text Placeholder 2">
            <a:extLst>
              <a:ext uri="{FF2B5EF4-FFF2-40B4-BE49-F238E27FC236}">
                <a16:creationId xmlns:a16="http://schemas.microsoft.com/office/drawing/2014/main" id="{32D7853D-0BDA-B843-796D-D13459EAD146}"/>
              </a:ext>
            </a:extLst>
          </p:cNvPr>
          <p:cNvSpPr>
            <a:spLocks noGrp="1"/>
          </p:cNvSpPr>
          <p:nvPr>
            <p:ph type="body" sz="quarter" idx="16"/>
          </p:nvPr>
        </p:nvSpPr>
        <p:spPr>
          <a:xfrm>
            <a:off x="325696" y="126028"/>
            <a:ext cx="5543550" cy="992652"/>
          </a:xfrm>
        </p:spPr>
        <p:txBody>
          <a:bodyPr/>
          <a:lstStyle/>
          <a:p>
            <a:r>
              <a:rPr lang="en-US" sz="2800" b="0" dirty="0"/>
              <a:t>Access to Cutting-Edge VET Education in Equality </a:t>
            </a:r>
            <a:endParaRPr lang="en-IE" sz="2800" dirty="0"/>
          </a:p>
        </p:txBody>
      </p:sp>
      <p:pic>
        <p:nvPicPr>
          <p:cNvPr id="11266" name="Picture 2" descr="Vocational education. Vocational education is education that… | by ...">
            <a:extLst>
              <a:ext uri="{FF2B5EF4-FFF2-40B4-BE49-F238E27FC236}">
                <a16:creationId xmlns:a16="http://schemas.microsoft.com/office/drawing/2014/main" id="{BAAD2A5C-F3BB-B92B-91EA-F3FD9566BF99}"/>
              </a:ext>
            </a:extLst>
          </p:cNvPr>
          <p:cNvPicPr>
            <a:picLocks noChangeAspect="1" noChangeArrowheads="1"/>
          </p:cNvPicPr>
          <p:nvPr/>
        </p:nvPicPr>
        <p:blipFill rotWithShape="1">
          <a:blip r:embed="rId2" cstate="email">
            <a:extLst>
              <a:ext uri="{28A0092B-C50C-407E-A947-70E740481C1C}">
                <a14:useLocalDpi xmlns:a14="http://schemas.microsoft.com/office/drawing/2010/main"/>
              </a:ext>
            </a:extLst>
          </a:blip>
          <a:srcRect l="14035" r="11962"/>
          <a:stretch/>
        </p:blipFill>
        <p:spPr bwMode="auto">
          <a:xfrm>
            <a:off x="6896100" y="126028"/>
            <a:ext cx="5191126" cy="3121927"/>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12D446B8-E2B1-4495-71B1-10D690CFEEED}"/>
              </a:ext>
            </a:extLst>
          </p:cNvPr>
          <p:cNvSpPr txBox="1"/>
          <p:nvPr/>
        </p:nvSpPr>
        <p:spPr>
          <a:xfrm>
            <a:off x="7734300" y="3162300"/>
            <a:ext cx="3400425" cy="369332"/>
          </a:xfrm>
          <a:prstGeom prst="rect">
            <a:avLst/>
          </a:prstGeom>
          <a:noFill/>
        </p:spPr>
        <p:txBody>
          <a:bodyPr wrap="square" rtlCol="0">
            <a:spAutoFit/>
          </a:bodyPr>
          <a:lstStyle/>
          <a:p>
            <a:r>
              <a:rPr lang="en-IE" dirty="0"/>
              <a:t>Source </a:t>
            </a:r>
            <a:r>
              <a:rPr lang="en-IE" dirty="0">
                <a:hlinkClick r:id="rId3"/>
              </a:rPr>
              <a:t>VET Education</a:t>
            </a:r>
            <a:endParaRPr lang="en-IE" dirty="0"/>
          </a:p>
        </p:txBody>
      </p:sp>
      <p:sp>
        <p:nvSpPr>
          <p:cNvPr id="8" name="TextBox 7">
            <a:extLst>
              <a:ext uri="{FF2B5EF4-FFF2-40B4-BE49-F238E27FC236}">
                <a16:creationId xmlns:a16="http://schemas.microsoft.com/office/drawing/2014/main" id="{E17B9E37-C7D3-BD91-6304-6905E30F8032}"/>
              </a:ext>
            </a:extLst>
          </p:cNvPr>
          <p:cNvSpPr txBox="1"/>
          <p:nvPr/>
        </p:nvSpPr>
        <p:spPr>
          <a:xfrm>
            <a:off x="5105400" y="6362640"/>
            <a:ext cx="1771650" cy="369332"/>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4">
                  <a:extLst>
                    <a:ext uri="{A12FA001-AC4F-418D-AE19-62706E023703}">
                      <ahyp:hlinkClr xmlns:ahyp="http://schemas.microsoft.com/office/drawing/2018/hyperlinkcolor" val="tx"/>
                    </a:ext>
                  </a:extLst>
                </a:hlinkClick>
              </a:rPr>
              <a:t>IHREC</a:t>
            </a:r>
            <a:r>
              <a:rPr lang="en-IE" dirty="0">
                <a:solidFill>
                  <a:schemeClr val="bg1"/>
                </a:solidFill>
              </a:rPr>
              <a:t> </a:t>
            </a:r>
          </a:p>
        </p:txBody>
      </p:sp>
      <p:pic>
        <p:nvPicPr>
          <p:cNvPr id="11270" name="Picture 6" descr="Effective Vocational Education and Training">
            <a:extLst>
              <a:ext uri="{FF2B5EF4-FFF2-40B4-BE49-F238E27FC236}">
                <a16:creationId xmlns:a16="http://schemas.microsoft.com/office/drawing/2014/main" id="{79C83F39-3EC0-8130-C030-C5CA1CE8A784}"/>
              </a:ext>
            </a:extLst>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010400" y="3793130"/>
            <a:ext cx="4962525" cy="24812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5533685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2F3B4B-2F58-DF44-910B-5CFD134A6E3D}"/>
              </a:ext>
            </a:extLst>
          </p:cNvPr>
          <p:cNvSpPr>
            <a:spLocks noGrp="1"/>
          </p:cNvSpPr>
          <p:nvPr>
            <p:ph type="body" sz="quarter" idx="18"/>
          </p:nvPr>
        </p:nvSpPr>
        <p:spPr>
          <a:xfrm>
            <a:off x="798381" y="1153511"/>
            <a:ext cx="10595237" cy="3849918"/>
          </a:xfrm>
        </p:spPr>
        <p:txBody>
          <a:bodyPr/>
          <a:lstStyle/>
          <a:p>
            <a:pPr marL="0" indent="0"/>
            <a:r>
              <a:rPr lang="en-US" sz="2200" b="1" dirty="0"/>
              <a:t>VET can help SMEs stay compliant with industry regulations and standards by providing relevant training to meet regulatory requirements and adopt best practices and certification programs in diversity and inclusion. </a:t>
            </a:r>
            <a:r>
              <a:rPr lang="en-US" sz="2200" dirty="0"/>
              <a:t>This pathway to compliance enhances SME reputation, operational efficiency and market position.</a:t>
            </a:r>
          </a:p>
          <a:p>
            <a:pPr marL="0" indent="0"/>
            <a:r>
              <a:rPr lang="en-US" sz="2200" dirty="0">
                <a:hlinkClick r:id="rId2"/>
              </a:rPr>
              <a:t>The Equality Authority </a:t>
            </a:r>
            <a:r>
              <a:rPr lang="en-US" sz="2200" dirty="0"/>
              <a:t>has a broad mandate under the equality legislation to promote equality of opportunity and combat discrimination in the areas covered by the </a:t>
            </a:r>
            <a:r>
              <a:rPr lang="en-US" sz="2200" dirty="0">
                <a:hlinkClick r:id="rId3"/>
              </a:rPr>
              <a:t>Employment Equality Acts 1998 and 2004 </a:t>
            </a:r>
            <a:r>
              <a:rPr lang="en-US" sz="2200" dirty="0"/>
              <a:t>and the </a:t>
            </a:r>
            <a:r>
              <a:rPr lang="en-US" sz="2200" dirty="0">
                <a:hlinkClick r:id="rId4"/>
              </a:rPr>
              <a:t>Equal Status Acts 2000 to 2018</a:t>
            </a:r>
            <a:r>
              <a:rPr lang="en-US" sz="2200" dirty="0"/>
              <a:t>. This mandate not only focuses our attention on the obligations in the equality legislation but also on the ambitions for equality in Europe. Vocational education and training have been a particular focus in developing and delivering this work. They have been a subject for casework, research, communication initiatives and projects supporting good practice.</a:t>
            </a:r>
          </a:p>
          <a:p>
            <a:pPr marL="0" indent="0"/>
            <a:r>
              <a:rPr lang="en-US" sz="2200" b="1" dirty="0">
                <a:solidFill>
                  <a:schemeClr val="bg1"/>
                </a:solidFill>
                <a:highlight>
                  <a:srgbClr val="0872B5"/>
                </a:highlight>
              </a:rPr>
              <a:t>For example, </a:t>
            </a:r>
            <a:r>
              <a:rPr lang="en-US" sz="2200" dirty="0"/>
              <a:t>VET can provide training on Non-discrimination where employers write a clear vision and statement that they will not tolerate discrimination, sexual harassment, harassment or victimization to prevent it happening in the first place. They can educate different procedures to deal with any such incidents that might arise. </a:t>
            </a:r>
            <a:endParaRPr lang="en-IE" sz="2200" dirty="0"/>
          </a:p>
        </p:txBody>
      </p:sp>
      <p:sp>
        <p:nvSpPr>
          <p:cNvPr id="3" name="Text Placeholder 2">
            <a:extLst>
              <a:ext uri="{FF2B5EF4-FFF2-40B4-BE49-F238E27FC236}">
                <a16:creationId xmlns:a16="http://schemas.microsoft.com/office/drawing/2014/main" id="{3C47E754-5792-BBE2-D231-5132695F7022}"/>
              </a:ext>
            </a:extLst>
          </p:cNvPr>
          <p:cNvSpPr>
            <a:spLocks noGrp="1"/>
          </p:cNvSpPr>
          <p:nvPr>
            <p:ph type="body" sz="quarter" idx="16"/>
          </p:nvPr>
        </p:nvSpPr>
        <p:spPr>
          <a:xfrm>
            <a:off x="798381" y="536170"/>
            <a:ext cx="10595237" cy="803654"/>
          </a:xfrm>
        </p:spPr>
        <p:txBody>
          <a:bodyPr/>
          <a:lstStyle/>
          <a:p>
            <a:r>
              <a:rPr lang="en-US" sz="3200" b="0" dirty="0">
                <a:solidFill>
                  <a:srgbClr val="702E8C"/>
                </a:solidFill>
              </a:rPr>
              <a:t>6. Adhere Compliance with EU Regulations and Standards</a:t>
            </a:r>
          </a:p>
          <a:p>
            <a:endParaRPr lang="en-IE" sz="3200" b="0" dirty="0">
              <a:solidFill>
                <a:srgbClr val="702E8C"/>
              </a:solidFill>
            </a:endParaRPr>
          </a:p>
        </p:txBody>
      </p:sp>
    </p:spTree>
    <p:extLst>
      <p:ext uri="{BB962C8B-B14F-4D97-AF65-F5344CB8AC3E}">
        <p14:creationId xmlns:p14="http://schemas.microsoft.com/office/powerpoint/2010/main" val="164917724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CA321DE-4BEE-FC5B-3BB3-6000DCA5F8D6}"/>
              </a:ext>
            </a:extLst>
          </p:cNvPr>
          <p:cNvSpPr>
            <a:spLocks noGrp="1"/>
          </p:cNvSpPr>
          <p:nvPr>
            <p:ph type="body" sz="quarter" idx="18"/>
          </p:nvPr>
        </p:nvSpPr>
        <p:spPr>
          <a:xfrm>
            <a:off x="431255" y="1060940"/>
            <a:ext cx="6131469" cy="3291086"/>
          </a:xfrm>
        </p:spPr>
        <p:txBody>
          <a:bodyPr/>
          <a:lstStyle/>
          <a:p>
            <a:pPr marL="0" indent="0"/>
            <a:r>
              <a:rPr lang="en-US" sz="2200" b="1" dirty="0"/>
              <a:t>Taking Disability as an Example: The Employment Equality Acts require employers to take appropriate measures to enable a person with a disability to access employment, </a:t>
            </a:r>
            <a:r>
              <a:rPr lang="en-US" sz="2200" dirty="0"/>
              <a:t>advance in employment and undertake training unless this would impose a disproportionate burden on the employer. The Equal Status Acts require service providers to provide special treatment or facilities to customers with disabilities where without these it would be impossible or, unduly difficult to use the service provided unless this would cost more than a nominal cost. A failure to adapt to or to reasonably accommodate this diversity creates barriers for members of these groups to enter, participate in or achieve outcomes from training and education. Positive action that targets specific groups experiencing inequality is central in addressing legacies of discrimination and exclusion. </a:t>
            </a:r>
            <a:endParaRPr lang="en-IE" sz="2200" dirty="0"/>
          </a:p>
        </p:txBody>
      </p:sp>
      <p:sp>
        <p:nvSpPr>
          <p:cNvPr id="4" name="Text Placeholder 3">
            <a:extLst>
              <a:ext uri="{FF2B5EF4-FFF2-40B4-BE49-F238E27FC236}">
                <a16:creationId xmlns:a16="http://schemas.microsoft.com/office/drawing/2014/main" id="{31AFC7A7-BD41-7B38-1FB6-07CAFB180E8B}"/>
              </a:ext>
            </a:extLst>
          </p:cNvPr>
          <p:cNvSpPr>
            <a:spLocks noGrp="1"/>
          </p:cNvSpPr>
          <p:nvPr>
            <p:ph type="body" sz="quarter" idx="16"/>
          </p:nvPr>
        </p:nvSpPr>
        <p:spPr>
          <a:xfrm>
            <a:off x="563290" y="252783"/>
            <a:ext cx="5651231" cy="992652"/>
          </a:xfrm>
        </p:spPr>
        <p:txBody>
          <a:bodyPr/>
          <a:lstStyle/>
          <a:p>
            <a:r>
              <a:rPr lang="en-IE" b="0" dirty="0"/>
              <a:t>European Equality Directive</a:t>
            </a:r>
          </a:p>
        </p:txBody>
      </p:sp>
      <p:pic>
        <p:nvPicPr>
          <p:cNvPr id="7" name="Picture 6">
            <a:hlinkClick r:id="rId2"/>
            <a:extLst>
              <a:ext uri="{FF2B5EF4-FFF2-40B4-BE49-F238E27FC236}">
                <a16:creationId xmlns:a16="http://schemas.microsoft.com/office/drawing/2014/main" id="{3B61F068-7F7A-B375-66FB-38801228CA02}"/>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t="35550"/>
          <a:stretch/>
        </p:blipFill>
        <p:spPr>
          <a:xfrm>
            <a:off x="7280515" y="1060940"/>
            <a:ext cx="4431415" cy="2114550"/>
          </a:xfrm>
          <a:prstGeom prst="rect">
            <a:avLst/>
          </a:prstGeom>
        </p:spPr>
      </p:pic>
      <p:sp>
        <p:nvSpPr>
          <p:cNvPr id="8" name="TextBox 7">
            <a:extLst>
              <a:ext uri="{FF2B5EF4-FFF2-40B4-BE49-F238E27FC236}">
                <a16:creationId xmlns:a16="http://schemas.microsoft.com/office/drawing/2014/main" id="{D0321EF3-59AA-4F33-89BE-DCCF8B8E63D1}"/>
              </a:ext>
            </a:extLst>
          </p:cNvPr>
          <p:cNvSpPr txBox="1"/>
          <p:nvPr/>
        </p:nvSpPr>
        <p:spPr>
          <a:xfrm>
            <a:off x="7032280" y="3175490"/>
            <a:ext cx="4927884" cy="307777"/>
          </a:xfrm>
          <a:prstGeom prst="rect">
            <a:avLst/>
          </a:prstGeom>
          <a:noFill/>
        </p:spPr>
        <p:txBody>
          <a:bodyPr wrap="square" rtlCol="0">
            <a:spAutoFit/>
          </a:bodyPr>
          <a:lstStyle/>
          <a:p>
            <a:pPr algn="ctr"/>
            <a:r>
              <a:rPr lang="en-IE" sz="1400" dirty="0">
                <a:solidFill>
                  <a:srgbClr val="0872B5"/>
                </a:solidFill>
                <a:hlinkClick r:id="rId2">
                  <a:extLst>
                    <a:ext uri="{A12FA001-AC4F-418D-AE19-62706E023703}">
                      <ahyp:hlinkClr xmlns:ahyp="http://schemas.microsoft.com/office/drawing/2018/hyperlinkcolor" val="tx"/>
                    </a:ext>
                  </a:extLst>
                </a:hlinkClick>
              </a:rPr>
              <a:t>https://ec.europa.eu/social/main.jsp?catId=166&amp;langId=en</a:t>
            </a:r>
            <a:r>
              <a:rPr lang="en-IE" sz="1400" dirty="0">
                <a:solidFill>
                  <a:srgbClr val="0872B5"/>
                </a:solidFill>
              </a:rPr>
              <a:t> </a:t>
            </a:r>
          </a:p>
        </p:txBody>
      </p:sp>
      <p:pic>
        <p:nvPicPr>
          <p:cNvPr id="10" name="Picture 9">
            <a:hlinkClick r:id="rId4"/>
            <a:extLst>
              <a:ext uri="{FF2B5EF4-FFF2-40B4-BE49-F238E27FC236}">
                <a16:creationId xmlns:a16="http://schemas.microsoft.com/office/drawing/2014/main" id="{748AF571-FF57-D169-C721-4059E602FD90}"/>
              </a:ext>
            </a:extLst>
          </p:cNvPr>
          <p:cNvPicPr>
            <a:picLocks noChangeAspect="1"/>
          </p:cNvPicPr>
          <p:nvPr/>
        </p:nvPicPr>
        <p:blipFill rotWithShape="1">
          <a:blip r:embed="rId5" cstate="email">
            <a:extLst>
              <a:ext uri="{28A0092B-C50C-407E-A947-70E740481C1C}">
                <a14:useLocalDpi xmlns:a14="http://schemas.microsoft.com/office/drawing/2010/main"/>
              </a:ext>
            </a:extLst>
          </a:blip>
          <a:srcRect t="5093" b="4785"/>
          <a:stretch/>
        </p:blipFill>
        <p:spPr>
          <a:xfrm>
            <a:off x="8000595" y="3647781"/>
            <a:ext cx="2991253" cy="2531207"/>
          </a:xfrm>
          <a:prstGeom prst="rect">
            <a:avLst/>
          </a:prstGeom>
        </p:spPr>
      </p:pic>
      <p:pic>
        <p:nvPicPr>
          <p:cNvPr id="12" name="Picture 11">
            <a:extLst>
              <a:ext uri="{FF2B5EF4-FFF2-40B4-BE49-F238E27FC236}">
                <a16:creationId xmlns:a16="http://schemas.microsoft.com/office/drawing/2014/main" id="{C29B74EA-EFD7-37F0-EBEA-BE2487684ABC}"/>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183030" y="34144"/>
            <a:ext cx="2424863" cy="1026796"/>
          </a:xfrm>
          <a:prstGeom prst="rect">
            <a:avLst/>
          </a:prstGeom>
        </p:spPr>
      </p:pic>
      <p:sp>
        <p:nvSpPr>
          <p:cNvPr id="13" name="TextBox 12">
            <a:extLst>
              <a:ext uri="{FF2B5EF4-FFF2-40B4-BE49-F238E27FC236}">
                <a16:creationId xmlns:a16="http://schemas.microsoft.com/office/drawing/2014/main" id="{5B567F85-8D86-DA2C-811A-11B8E5DC7040}"/>
              </a:ext>
            </a:extLst>
          </p:cNvPr>
          <p:cNvSpPr txBox="1"/>
          <p:nvPr/>
        </p:nvSpPr>
        <p:spPr>
          <a:xfrm>
            <a:off x="7800975" y="6178988"/>
            <a:ext cx="3552825" cy="461665"/>
          </a:xfrm>
          <a:prstGeom prst="rect">
            <a:avLst/>
          </a:prstGeom>
          <a:noFill/>
        </p:spPr>
        <p:txBody>
          <a:bodyPr wrap="square" rtlCol="0">
            <a:spAutoFit/>
          </a:bodyPr>
          <a:lstStyle/>
          <a:p>
            <a:r>
              <a:rPr lang="en-IE" sz="1200" dirty="0">
                <a:solidFill>
                  <a:srgbClr val="0872B5"/>
                </a:solidFill>
                <a:hlinkClick r:id="rId4">
                  <a:extLst>
                    <a:ext uri="{A12FA001-AC4F-418D-AE19-62706E023703}">
                      <ahyp:hlinkClr xmlns:ahyp="http://schemas.microsoft.com/office/drawing/2018/hyperlinkcolor" val="tx"/>
                    </a:ext>
                  </a:extLst>
                </a:hlinkClick>
              </a:rPr>
              <a:t>https://www.europarl.europa.eu/RegData/etudes/STUD/2016/536345/EPRS_STU(2016)536345_EN.pdf</a:t>
            </a:r>
            <a:r>
              <a:rPr lang="en-IE" sz="1200" dirty="0">
                <a:solidFill>
                  <a:srgbClr val="0872B5"/>
                </a:solidFill>
              </a:rPr>
              <a:t> </a:t>
            </a:r>
          </a:p>
        </p:txBody>
      </p:sp>
    </p:spTree>
    <p:extLst>
      <p:ext uri="{BB962C8B-B14F-4D97-AF65-F5344CB8AC3E}">
        <p14:creationId xmlns:p14="http://schemas.microsoft.com/office/powerpoint/2010/main" val="3562177025"/>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982877ED-77FB-DF63-CEA6-1150A5BAC37B}"/>
              </a:ext>
            </a:extLst>
          </p:cNvPr>
          <p:cNvSpPr>
            <a:spLocks noGrp="1"/>
          </p:cNvSpPr>
          <p:nvPr>
            <p:ph type="body" sz="quarter" idx="18"/>
          </p:nvPr>
        </p:nvSpPr>
        <p:spPr>
          <a:xfrm>
            <a:off x="898357" y="2066431"/>
            <a:ext cx="5407193" cy="3291086"/>
          </a:xfrm>
        </p:spPr>
        <p:txBody>
          <a:bodyPr/>
          <a:lstStyle/>
          <a:p>
            <a:pPr marL="0" indent="0"/>
            <a:r>
              <a:rPr lang="en-US" sz="2200" i="1" dirty="0"/>
              <a:t>‘</a:t>
            </a:r>
            <a:r>
              <a:rPr lang="en-US" sz="2200" b="0" i="1" dirty="0">
                <a:effectLst/>
              </a:rPr>
              <a:t>As we overcome the pandemic, as we prepare necessary reforms and as we speed up the twin green and digital transitions, I believe it is time to also adapt the social rulebook. A rulebook which ensures solidarity between generations. A rulebook that rewards entrepreneurs who take care of their employees. Which focuses on jobs and opens up opportunities. Which puts skills, innovation and social protection on an equal footing’. </a:t>
            </a:r>
            <a:r>
              <a:rPr lang="de-DE" sz="1600" i="0" dirty="0">
                <a:effectLst/>
                <a:latin typeface="arial" panose="020B0604020202020204" pitchFamily="34" charset="0"/>
              </a:rPr>
              <a:t>President von der Leyen, 20 January 2021</a:t>
            </a:r>
            <a:endParaRPr lang="en-IE" sz="2200" dirty="0"/>
          </a:p>
        </p:txBody>
      </p:sp>
      <p:sp>
        <p:nvSpPr>
          <p:cNvPr id="6" name="Text Placeholder 5">
            <a:extLst>
              <a:ext uri="{FF2B5EF4-FFF2-40B4-BE49-F238E27FC236}">
                <a16:creationId xmlns:a16="http://schemas.microsoft.com/office/drawing/2014/main" id="{D6282F5E-CF33-F73F-1296-0A4C7CB92103}"/>
              </a:ext>
            </a:extLst>
          </p:cNvPr>
          <p:cNvSpPr>
            <a:spLocks noGrp="1"/>
          </p:cNvSpPr>
          <p:nvPr>
            <p:ph type="body" sz="quarter" idx="16"/>
          </p:nvPr>
        </p:nvSpPr>
        <p:spPr>
          <a:xfrm>
            <a:off x="898358" y="614017"/>
            <a:ext cx="5483392" cy="992652"/>
          </a:xfrm>
        </p:spPr>
        <p:txBody>
          <a:bodyPr/>
          <a:lstStyle/>
          <a:p>
            <a:r>
              <a:rPr lang="en-US" sz="2600" i="0" dirty="0">
                <a:effectLst/>
              </a:rPr>
              <a:t>European Pillar of Social Rights </a:t>
            </a:r>
            <a:r>
              <a:rPr lang="en-US" sz="2600" b="0" i="0" dirty="0">
                <a:effectLst/>
              </a:rPr>
              <a:t>- Building a fairer more inclusive and full-of-opportunity European Union</a:t>
            </a:r>
          </a:p>
          <a:p>
            <a:endParaRPr lang="en-IE" sz="2600" b="0" dirty="0"/>
          </a:p>
        </p:txBody>
      </p:sp>
      <p:sp>
        <p:nvSpPr>
          <p:cNvPr id="8" name="TextBox 7">
            <a:extLst>
              <a:ext uri="{FF2B5EF4-FFF2-40B4-BE49-F238E27FC236}">
                <a16:creationId xmlns:a16="http://schemas.microsoft.com/office/drawing/2014/main" id="{1C4B8C02-13C1-002F-29E3-AB09C3AA3A72}"/>
              </a:ext>
            </a:extLst>
          </p:cNvPr>
          <p:cNvSpPr txBox="1"/>
          <p:nvPr/>
        </p:nvSpPr>
        <p:spPr>
          <a:xfrm>
            <a:off x="381000" y="5920817"/>
            <a:ext cx="4305300" cy="646331"/>
          </a:xfrm>
          <a:prstGeom prst="rect">
            <a:avLst/>
          </a:prstGeom>
          <a:noFill/>
        </p:spPr>
        <p:txBody>
          <a:bodyPr wrap="square" rtlCol="0">
            <a:spAutoFit/>
          </a:bodyPr>
          <a:lstStyle/>
          <a:p>
            <a:pPr algn="ctr"/>
            <a:r>
              <a:rPr lang="en-IE" dirty="0">
                <a:solidFill>
                  <a:schemeClr val="bg1"/>
                </a:solidFill>
                <a:hlinkClick r:id="rId2">
                  <a:extLst>
                    <a:ext uri="{A12FA001-AC4F-418D-AE19-62706E023703}">
                      <ahyp:hlinkClr xmlns:ahyp="http://schemas.microsoft.com/office/drawing/2018/hyperlinkcolor" val="tx"/>
                    </a:ext>
                  </a:extLst>
                </a:hlinkClick>
              </a:rPr>
              <a:t>https://ec.europa.eu/social/main.jsp?langId=en&amp;catId=1226</a:t>
            </a:r>
            <a:r>
              <a:rPr lang="en-IE" dirty="0">
                <a:solidFill>
                  <a:schemeClr val="bg1"/>
                </a:solidFill>
              </a:rPr>
              <a:t> </a:t>
            </a:r>
          </a:p>
        </p:txBody>
      </p:sp>
      <p:sp>
        <p:nvSpPr>
          <p:cNvPr id="12" name="TextBox 11">
            <a:extLst>
              <a:ext uri="{FF2B5EF4-FFF2-40B4-BE49-F238E27FC236}">
                <a16:creationId xmlns:a16="http://schemas.microsoft.com/office/drawing/2014/main" id="{83160FA3-9426-7A47-50FA-8A9F26732083}"/>
              </a:ext>
            </a:extLst>
          </p:cNvPr>
          <p:cNvSpPr txBox="1"/>
          <p:nvPr/>
        </p:nvSpPr>
        <p:spPr>
          <a:xfrm>
            <a:off x="7048500" y="99873"/>
            <a:ext cx="4972051" cy="1446550"/>
          </a:xfrm>
          <a:prstGeom prst="rect">
            <a:avLst/>
          </a:prstGeom>
          <a:noFill/>
        </p:spPr>
        <p:txBody>
          <a:bodyPr wrap="square" rtlCol="0">
            <a:spAutoFit/>
          </a:bodyPr>
          <a:lstStyle/>
          <a:p>
            <a:pPr algn="ctr"/>
            <a:r>
              <a:rPr lang="en-IE" sz="2400" b="1" dirty="0">
                <a:solidFill>
                  <a:srgbClr val="FF0000"/>
                </a:solidFill>
              </a:rPr>
              <a:t>CLICK TO WATCH VIDEO</a:t>
            </a:r>
          </a:p>
          <a:p>
            <a:pPr algn="ctr"/>
            <a:r>
              <a:rPr lang="en-US" sz="2000" i="0" dirty="0">
                <a:solidFill>
                  <a:srgbClr val="0F0F0F"/>
                </a:solidFill>
                <a:effectLst/>
                <a:highlight>
                  <a:srgbClr val="FFFFFF"/>
                </a:highlight>
                <a:latin typeface="Roboto" panose="02000000000000000000" pitchFamily="2" charset="0"/>
              </a:rPr>
              <a:t>Launch of the Agenda for Diversity &amp; Inclusion | 2023 - 2025</a:t>
            </a:r>
          </a:p>
          <a:p>
            <a:pPr algn="ctr"/>
            <a:endParaRPr lang="en-IE" sz="2400" b="1" dirty="0">
              <a:solidFill>
                <a:srgbClr val="FF0000"/>
              </a:solidFill>
            </a:endParaRPr>
          </a:p>
        </p:txBody>
      </p:sp>
      <p:pic>
        <p:nvPicPr>
          <p:cNvPr id="14" name="Picture 13">
            <a:hlinkClick r:id="rId3"/>
            <a:extLst>
              <a:ext uri="{FF2B5EF4-FFF2-40B4-BE49-F238E27FC236}">
                <a16:creationId xmlns:a16="http://schemas.microsoft.com/office/drawing/2014/main" id="{DB1B2685-3F00-D76B-F76D-38B4D9C6848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141495" y="2066431"/>
            <a:ext cx="4879056" cy="2825058"/>
          </a:xfrm>
          <a:prstGeom prst="rect">
            <a:avLst/>
          </a:prstGeom>
        </p:spPr>
      </p:pic>
      <p:sp>
        <p:nvSpPr>
          <p:cNvPr id="15" name="TextBox 14">
            <a:extLst>
              <a:ext uri="{FF2B5EF4-FFF2-40B4-BE49-F238E27FC236}">
                <a16:creationId xmlns:a16="http://schemas.microsoft.com/office/drawing/2014/main" id="{72E9F104-632F-3DED-3AA7-7A0BF0535F2F}"/>
              </a:ext>
            </a:extLst>
          </p:cNvPr>
          <p:cNvSpPr txBox="1"/>
          <p:nvPr/>
        </p:nvSpPr>
        <p:spPr>
          <a:xfrm>
            <a:off x="7048499" y="6175033"/>
            <a:ext cx="4972051" cy="369332"/>
          </a:xfrm>
          <a:prstGeom prst="rect">
            <a:avLst/>
          </a:prstGeom>
          <a:noFill/>
        </p:spPr>
        <p:txBody>
          <a:bodyPr wrap="square" rtlCol="0">
            <a:spAutoFit/>
          </a:bodyPr>
          <a:lstStyle/>
          <a:p>
            <a:pPr algn="ctr"/>
            <a:r>
              <a:rPr lang="en-IE" dirty="0">
                <a:solidFill>
                  <a:srgbClr val="0872B5"/>
                </a:solidFill>
                <a:hlinkClick r:id="rId3">
                  <a:extLst>
                    <a:ext uri="{A12FA001-AC4F-418D-AE19-62706E023703}">
                      <ahyp:hlinkClr xmlns:ahyp="http://schemas.microsoft.com/office/drawing/2018/hyperlinkcolor" val="tx"/>
                    </a:ext>
                  </a:extLst>
                </a:hlinkClick>
              </a:rPr>
              <a:t>https://www.youtube.com/watch?v=5nHTX8Lnles</a:t>
            </a:r>
            <a:r>
              <a:rPr lang="en-IE" dirty="0">
                <a:solidFill>
                  <a:srgbClr val="0872B5"/>
                </a:solidFill>
              </a:rPr>
              <a:t> </a:t>
            </a:r>
          </a:p>
        </p:txBody>
      </p:sp>
    </p:spTree>
    <p:extLst>
      <p:ext uri="{BB962C8B-B14F-4D97-AF65-F5344CB8AC3E}">
        <p14:creationId xmlns:p14="http://schemas.microsoft.com/office/powerpoint/2010/main" val="2367204781"/>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701D787-1017-6760-5279-0263E843CDAF}"/>
              </a:ext>
            </a:extLst>
          </p:cNvPr>
          <p:cNvSpPr>
            <a:spLocks noGrp="1"/>
          </p:cNvSpPr>
          <p:nvPr>
            <p:ph type="body" sz="quarter" idx="18"/>
          </p:nvPr>
        </p:nvSpPr>
        <p:spPr>
          <a:xfrm>
            <a:off x="798381" y="1246866"/>
            <a:ext cx="10595237" cy="3849918"/>
          </a:xfrm>
        </p:spPr>
        <p:txBody>
          <a:bodyPr/>
          <a:lstStyle/>
          <a:p>
            <a:pPr marL="0" indent="0"/>
            <a:r>
              <a:rPr lang="en-US" b="1" dirty="0"/>
              <a:t>Partnering with VET can help SMEs attract socially conscious customers and employees </a:t>
            </a:r>
            <a:r>
              <a:rPr lang="en-US" dirty="0"/>
              <a:t>by creating inclusive workplaces that attract and retain top talent and enhance brand image and reputation as an employer and supplier of choice. VET teach them how to demonstrate that they are forward-thinking and how to communicate their commitment to D&amp;I, therefore gaining a competitive edge in the </a:t>
            </a:r>
            <a:r>
              <a:rPr lang="en-US" dirty="0" err="1"/>
              <a:t>labour</a:t>
            </a:r>
            <a:r>
              <a:rPr lang="en-US" dirty="0"/>
              <a:t> market.</a:t>
            </a:r>
          </a:p>
          <a:p>
            <a:pPr marL="0" indent="0"/>
            <a:r>
              <a:rPr lang="en-US" b="1" dirty="0">
                <a:solidFill>
                  <a:srgbClr val="DF4625"/>
                </a:solidFill>
              </a:rPr>
              <a:t>Benefit </a:t>
            </a:r>
            <a:r>
              <a:rPr lang="en-US" b="1" dirty="0"/>
              <a:t>Attract top talent; </a:t>
            </a:r>
            <a:r>
              <a:rPr lang="en-US" dirty="0"/>
              <a:t>research shows that 3 out of 4 job seekers and employees (76%) report that workplace diversity and inclusivity are important factors when evaluating companies and when considering employment opportunities (</a:t>
            </a:r>
            <a:r>
              <a:rPr lang="en-US" dirty="0">
                <a:hlinkClick r:id="rId2"/>
              </a:rPr>
              <a:t>Glassdoor, 2020</a:t>
            </a:r>
            <a:r>
              <a:rPr lang="en-US" dirty="0"/>
              <a:t>).</a:t>
            </a:r>
          </a:p>
          <a:p>
            <a:pPr marL="0" indent="0"/>
            <a:r>
              <a:rPr lang="en-US" b="1" dirty="0">
                <a:solidFill>
                  <a:srgbClr val="DF4625"/>
                </a:solidFill>
              </a:rPr>
              <a:t>Benefit </a:t>
            </a:r>
            <a:r>
              <a:rPr lang="en-US" dirty="0"/>
              <a:t>When employees feel that their </a:t>
            </a:r>
            <a:r>
              <a:rPr lang="en-US" dirty="0" err="1"/>
              <a:t>organisation</a:t>
            </a:r>
            <a:r>
              <a:rPr lang="en-US" dirty="0"/>
              <a:t> values diversity and inclusion, they are more likely to be engaged, satisfied, and committed to their work. In turn, this leads to higher retention rates and lower turnover costs (</a:t>
            </a:r>
            <a:r>
              <a:rPr lang="en-US" dirty="0">
                <a:hlinkClick r:id="rId3"/>
              </a:rPr>
              <a:t>Loeb Leadership</a:t>
            </a:r>
            <a:r>
              <a:rPr lang="en-US" dirty="0"/>
              <a:t>)</a:t>
            </a:r>
          </a:p>
          <a:p>
            <a:pPr marL="0" indent="0"/>
            <a:endParaRPr lang="en-IE" dirty="0"/>
          </a:p>
        </p:txBody>
      </p:sp>
      <p:sp>
        <p:nvSpPr>
          <p:cNvPr id="3" name="Text Placeholder 2">
            <a:extLst>
              <a:ext uri="{FF2B5EF4-FFF2-40B4-BE49-F238E27FC236}">
                <a16:creationId xmlns:a16="http://schemas.microsoft.com/office/drawing/2014/main" id="{7CCFA9BE-1F9A-5DD1-6CAF-9D74B4979D95}"/>
              </a:ext>
            </a:extLst>
          </p:cNvPr>
          <p:cNvSpPr>
            <a:spLocks noGrp="1"/>
          </p:cNvSpPr>
          <p:nvPr>
            <p:ph type="body" sz="quarter" idx="16"/>
          </p:nvPr>
        </p:nvSpPr>
        <p:spPr>
          <a:xfrm>
            <a:off x="798381" y="580628"/>
            <a:ext cx="10595237" cy="803654"/>
          </a:xfrm>
        </p:spPr>
        <p:txBody>
          <a:bodyPr/>
          <a:lstStyle/>
          <a:p>
            <a:r>
              <a:rPr lang="en-US" sz="3200" b="0" dirty="0">
                <a:solidFill>
                  <a:srgbClr val="702E8C"/>
                </a:solidFill>
              </a:rPr>
              <a:t>5. Enhanced Reputation and Employer Branding</a:t>
            </a:r>
          </a:p>
          <a:p>
            <a:endParaRPr lang="en-IE" sz="3200" b="0" dirty="0">
              <a:solidFill>
                <a:srgbClr val="702E8C"/>
              </a:solidFill>
            </a:endParaRPr>
          </a:p>
        </p:txBody>
      </p:sp>
    </p:spTree>
    <p:extLst>
      <p:ext uri="{BB962C8B-B14F-4D97-AF65-F5344CB8AC3E}">
        <p14:creationId xmlns:p14="http://schemas.microsoft.com/office/powerpoint/2010/main" val="487761593"/>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67DEC4A-C7C1-A443-AB66-14A47502E1A1}"/>
              </a:ext>
            </a:extLst>
          </p:cNvPr>
          <p:cNvSpPr>
            <a:spLocks noGrp="1"/>
          </p:cNvSpPr>
          <p:nvPr>
            <p:ph type="body" sz="quarter" idx="18"/>
          </p:nvPr>
        </p:nvSpPr>
        <p:spPr>
          <a:xfrm>
            <a:off x="893630" y="1223266"/>
            <a:ext cx="10869745" cy="3849918"/>
          </a:xfrm>
        </p:spPr>
        <p:txBody>
          <a:bodyPr/>
          <a:lstStyle/>
          <a:p>
            <a:pPr marL="0" indent="0"/>
            <a:r>
              <a:rPr lang="en-US" sz="2100" b="1" dirty="0"/>
              <a:t>SMEs engaged with VET organizations may access government grants, subsidies, and funding opportunities aimed at promoting skills development and D&amp;I. </a:t>
            </a:r>
            <a:r>
              <a:rPr lang="en-US" sz="2100" dirty="0"/>
              <a:t>Engaging with VET educators provides SMEs with numerous advantages, including access to a skilled workforce, improved training and development, enhanced D&amp;I, cutting-edge research and innovation, improved reputation, regulatory compliance, and funding opportunities. By leveraging these benefits, SMEs can enhance their competitiveness, drive business success, and foster a more inclusive and innovative workplace culture.</a:t>
            </a:r>
          </a:p>
          <a:p>
            <a:pPr marL="0" indent="0"/>
            <a:r>
              <a:rPr lang="en-US" sz="1800" b="1" dirty="0"/>
              <a:t>Supporting Report</a:t>
            </a:r>
            <a:r>
              <a:rPr lang="en-US" sz="1800" dirty="0"/>
              <a:t>: </a:t>
            </a:r>
            <a:r>
              <a:rPr lang="en-US" sz="1800" dirty="0">
                <a:hlinkClick r:id="rId2"/>
              </a:rPr>
              <a:t>European Commission: Vocational Education and Training for Inclusion Funding Program</a:t>
            </a:r>
            <a:endParaRPr lang="en-US" sz="1800" dirty="0"/>
          </a:p>
          <a:p>
            <a:pPr marL="0" indent="0"/>
            <a:r>
              <a:rPr lang="en-US" sz="2100" b="1" dirty="0">
                <a:solidFill>
                  <a:schemeClr val="bg1"/>
                </a:solidFill>
                <a:highlight>
                  <a:srgbClr val="0872B5"/>
                </a:highlight>
              </a:rPr>
              <a:t>Example </a:t>
            </a:r>
            <a:r>
              <a:rPr lang="en-US" sz="2100" dirty="0"/>
              <a:t>German SMEs partnering with VET institutions can benefit from government programs that provide financial support for training initiatives, reducing the cost burden and encouraging investment in employee development. </a:t>
            </a:r>
          </a:p>
          <a:p>
            <a:pPr marL="0" indent="0"/>
            <a:r>
              <a:rPr lang="en-US" sz="2100" b="1" dirty="0">
                <a:solidFill>
                  <a:schemeClr val="bg1"/>
                </a:solidFill>
                <a:highlight>
                  <a:srgbClr val="0872B5"/>
                </a:highlight>
              </a:rPr>
              <a:t>Example. </a:t>
            </a:r>
            <a:r>
              <a:rPr lang="en-US" sz="2100" dirty="0"/>
              <a:t>A German SME in the manufacturing sector partnered with a local VET institution to upskill its workforce in advanced manufacturing techniques. The government program covered </a:t>
            </a:r>
            <a:r>
              <a:rPr lang="en-US" sz="2100" b="1" dirty="0">
                <a:solidFill>
                  <a:schemeClr val="bg1"/>
                </a:solidFill>
                <a:highlight>
                  <a:srgbClr val="0872B5"/>
                </a:highlight>
              </a:rPr>
              <a:t>50% of the training costs</a:t>
            </a:r>
            <a:r>
              <a:rPr lang="en-US" sz="2100" dirty="0"/>
              <a:t>. As a result, the company saw a </a:t>
            </a:r>
            <a:r>
              <a:rPr lang="en-US" sz="2100" b="1" dirty="0">
                <a:solidFill>
                  <a:schemeClr val="bg1"/>
                </a:solidFill>
                <a:highlight>
                  <a:srgbClr val="0872B5"/>
                </a:highlight>
              </a:rPr>
              <a:t>20% increase in productivity </a:t>
            </a:r>
            <a:r>
              <a:rPr lang="en-US" sz="2100" dirty="0"/>
              <a:t>and a significant reduction in operational errors.</a:t>
            </a:r>
          </a:p>
          <a:p>
            <a:pPr marL="0" indent="0"/>
            <a:endParaRPr lang="en-IE" sz="2100" dirty="0"/>
          </a:p>
        </p:txBody>
      </p:sp>
      <p:sp>
        <p:nvSpPr>
          <p:cNvPr id="3" name="Text Placeholder 2">
            <a:extLst>
              <a:ext uri="{FF2B5EF4-FFF2-40B4-BE49-F238E27FC236}">
                <a16:creationId xmlns:a16="http://schemas.microsoft.com/office/drawing/2014/main" id="{BC6CA27E-59C7-7354-5EEA-ED7A01ECF40D}"/>
              </a:ext>
            </a:extLst>
          </p:cNvPr>
          <p:cNvSpPr>
            <a:spLocks noGrp="1"/>
          </p:cNvSpPr>
          <p:nvPr>
            <p:ph type="body" sz="quarter" idx="16"/>
          </p:nvPr>
        </p:nvSpPr>
        <p:spPr>
          <a:xfrm>
            <a:off x="798381" y="513953"/>
            <a:ext cx="10595237" cy="803654"/>
          </a:xfrm>
        </p:spPr>
        <p:txBody>
          <a:bodyPr/>
          <a:lstStyle/>
          <a:p>
            <a:r>
              <a:rPr lang="en-US" sz="3200" b="1" dirty="0">
                <a:solidFill>
                  <a:srgbClr val="702E8C"/>
                </a:solidFill>
              </a:rPr>
              <a:t>7. </a:t>
            </a:r>
            <a:r>
              <a:rPr lang="en-US" sz="3200" b="0" dirty="0">
                <a:solidFill>
                  <a:srgbClr val="702E8C"/>
                </a:solidFill>
              </a:rPr>
              <a:t>Government and Funding Opportunities</a:t>
            </a:r>
          </a:p>
          <a:p>
            <a:endParaRPr lang="en-IE" sz="3200" dirty="0">
              <a:solidFill>
                <a:srgbClr val="702E8C"/>
              </a:solidFill>
            </a:endParaRPr>
          </a:p>
        </p:txBody>
      </p:sp>
      <p:pic>
        <p:nvPicPr>
          <p:cNvPr id="4" name="Picture 2" descr="Flag of Germany | History, Meaning, WW1, &amp; WW2 | Britannica">
            <a:extLst>
              <a:ext uri="{FF2B5EF4-FFF2-40B4-BE49-F238E27FC236}">
                <a16:creationId xmlns:a16="http://schemas.microsoft.com/office/drawing/2014/main" id="{60F358B0-3D96-7C15-7225-F93C3773AE0F}"/>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9492926" y="75452"/>
            <a:ext cx="1650732" cy="990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728169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10794B08-BF05-1423-5A12-90EF7573C9D4}"/>
              </a:ext>
            </a:extLst>
          </p:cNvPr>
          <p:cNvSpPr>
            <a:spLocks noGrp="1"/>
          </p:cNvSpPr>
          <p:nvPr>
            <p:ph type="body" sz="quarter" idx="18"/>
          </p:nvPr>
        </p:nvSpPr>
        <p:spPr>
          <a:xfrm>
            <a:off x="914400" y="1708688"/>
            <a:ext cx="10479218" cy="3440624"/>
          </a:xfrm>
        </p:spPr>
        <p:txBody>
          <a:bodyPr/>
          <a:lstStyle/>
          <a:p>
            <a:pPr marL="342900" indent="-342900">
              <a:buFont typeface="Wingdings" panose="05000000000000000000" pitchFamily="2" charset="2"/>
              <a:buChar char="Ø"/>
            </a:pPr>
            <a:r>
              <a:rPr lang="en-US" b="0" i="0" dirty="0">
                <a:effectLst/>
              </a:rPr>
              <a:t>More than </a:t>
            </a:r>
            <a:r>
              <a:rPr lang="en-US" b="0" i="0" u="none" strike="noStrike" dirty="0">
                <a:effectLst/>
                <a:hlinkClick r:id="rId2">
                  <a:extLst>
                    <a:ext uri="{A12FA001-AC4F-418D-AE19-62706E023703}">
                      <ahyp:hlinkClr xmlns:ahyp="http://schemas.microsoft.com/office/drawing/2018/hyperlinkcolor" val="tx"/>
                    </a:ext>
                  </a:extLst>
                </a:hlinkClick>
              </a:rPr>
              <a:t>one-third</a:t>
            </a:r>
            <a:r>
              <a:rPr lang="en-US" b="0" i="0" dirty="0">
                <a:effectLst/>
              </a:rPr>
              <a:t> of all pupils graduating from secondary school in Germany enter a vocational training program, of which one-third go on to pursue a single-track, school-based VET and two-thirds the dual-track counterpart. </a:t>
            </a:r>
          </a:p>
          <a:p>
            <a:pPr marL="342900" indent="-342900">
              <a:buFont typeface="Wingdings" panose="05000000000000000000" pitchFamily="2" charset="2"/>
              <a:buChar char="Ø"/>
            </a:pPr>
            <a:r>
              <a:rPr lang="en-US" b="0" i="0" dirty="0">
                <a:effectLst/>
              </a:rPr>
              <a:t>About </a:t>
            </a:r>
            <a:r>
              <a:rPr lang="en-US" b="0" i="0" u="none" strike="noStrike" dirty="0">
                <a:effectLst/>
                <a:hlinkClick r:id="rId3">
                  <a:extLst>
                    <a:ext uri="{A12FA001-AC4F-418D-AE19-62706E023703}">
                      <ahyp:hlinkClr xmlns:ahyp="http://schemas.microsoft.com/office/drawing/2018/hyperlinkcolor" val="tx"/>
                    </a:ext>
                  </a:extLst>
                </a:hlinkClick>
              </a:rPr>
              <a:t>51</a:t>
            </a:r>
            <a:r>
              <a:rPr lang="en-US" b="0" i="0" dirty="0">
                <a:effectLst/>
              </a:rPr>
              <a:t> % of Germany’s workers are skilled workers trained in the VET. </a:t>
            </a:r>
          </a:p>
          <a:p>
            <a:pPr marL="342900" indent="-342900">
              <a:buFont typeface="Wingdings" panose="05000000000000000000" pitchFamily="2" charset="2"/>
              <a:buChar char="Ø"/>
            </a:pPr>
            <a:r>
              <a:rPr lang="en-US" b="0" i="0" dirty="0">
                <a:effectLst/>
              </a:rPr>
              <a:t>The VET boasts roughly 330 officially </a:t>
            </a:r>
            <a:r>
              <a:rPr lang="en-US" b="0" i="0" dirty="0" err="1">
                <a:effectLst/>
              </a:rPr>
              <a:t>recognised</a:t>
            </a:r>
            <a:r>
              <a:rPr lang="en-US" b="0" i="0" dirty="0">
                <a:effectLst/>
              </a:rPr>
              <a:t> training programs, all listed on </a:t>
            </a:r>
            <a:r>
              <a:rPr lang="en-US" b="0" i="0" u="none" strike="noStrike" dirty="0">
                <a:effectLst/>
                <a:hlinkClick r:id="rId4">
                  <a:extLst>
                    <a:ext uri="{A12FA001-AC4F-418D-AE19-62706E023703}">
                      <ahyp:hlinkClr xmlns:ahyp="http://schemas.microsoft.com/office/drawing/2018/hyperlinkcolor" val="tx"/>
                    </a:ext>
                  </a:extLst>
                </a:hlinkClick>
              </a:rPr>
              <a:t>Planet-Beruf.net</a:t>
            </a:r>
            <a:r>
              <a:rPr lang="en-US" b="0" i="0" dirty="0">
                <a:effectLst/>
              </a:rPr>
              <a:t>. </a:t>
            </a:r>
          </a:p>
          <a:p>
            <a:pPr marL="342900" indent="-342900">
              <a:buFont typeface="Wingdings" panose="05000000000000000000" pitchFamily="2" charset="2"/>
              <a:buChar char="Ø"/>
            </a:pPr>
            <a:r>
              <a:rPr lang="en-US" b="0" i="0" dirty="0">
                <a:effectLst/>
              </a:rPr>
              <a:t>Germany’s vocational school’s partner with around </a:t>
            </a:r>
            <a:r>
              <a:rPr lang="en-US" b="0" i="0" u="none" strike="noStrike" dirty="0">
                <a:effectLst/>
                <a:hlinkClick r:id="rId5">
                  <a:extLst>
                    <a:ext uri="{A12FA001-AC4F-418D-AE19-62706E023703}">
                      <ahyp:hlinkClr xmlns:ahyp="http://schemas.microsoft.com/office/drawing/2018/hyperlinkcolor" val="tx"/>
                    </a:ext>
                  </a:extLst>
                </a:hlinkClick>
              </a:rPr>
              <a:t>430,000 companies</a:t>
            </a:r>
            <a:r>
              <a:rPr lang="en-US" b="0" i="0" dirty="0">
                <a:effectLst/>
              </a:rPr>
              <a:t>, and more than 80% of large companies hire </a:t>
            </a:r>
            <a:r>
              <a:rPr lang="en-US" b="0" i="0" dirty="0" err="1">
                <a:effectLst/>
              </a:rPr>
              <a:t>apprentices.T</a:t>
            </a:r>
            <a:endParaRPr lang="en-US" b="0" i="0" dirty="0">
              <a:effectLst/>
            </a:endParaRPr>
          </a:p>
          <a:p>
            <a:pPr marL="342900" indent="-342900">
              <a:buFont typeface="Wingdings" panose="05000000000000000000" pitchFamily="2" charset="2"/>
              <a:buChar char="Ø"/>
            </a:pPr>
            <a:r>
              <a:rPr lang="en-US" b="0" i="0" dirty="0">
                <a:effectLst/>
              </a:rPr>
              <a:t>The Federal Institute for Vocational </a:t>
            </a:r>
            <a:r>
              <a:rPr lang="en-US" b="0" i="0" u="none" strike="noStrike" dirty="0">
                <a:effectLst/>
                <a:hlinkClick r:id="rId6">
                  <a:extLst>
                    <a:ext uri="{A12FA001-AC4F-418D-AE19-62706E023703}">
                      <ahyp:hlinkClr xmlns:ahyp="http://schemas.microsoft.com/office/drawing/2018/hyperlinkcolor" val="tx"/>
                    </a:ext>
                  </a:extLst>
                </a:hlinkClick>
              </a:rPr>
              <a:t>Education</a:t>
            </a:r>
            <a:r>
              <a:rPr lang="en-US" b="0" i="0" dirty="0">
                <a:effectLst/>
              </a:rPr>
              <a:t> and Training (</a:t>
            </a:r>
            <a:r>
              <a:rPr lang="en-US" b="0" i="0" u="none" strike="noStrike" dirty="0">
                <a:effectLst/>
                <a:hlinkClick r:id="rId7">
                  <a:extLst>
                    <a:ext uri="{A12FA001-AC4F-418D-AE19-62706E023703}">
                      <ahyp:hlinkClr xmlns:ahyp="http://schemas.microsoft.com/office/drawing/2018/hyperlinkcolor" val="tx"/>
                    </a:ext>
                  </a:extLst>
                </a:hlinkClick>
              </a:rPr>
              <a:t>BIBB</a:t>
            </a:r>
            <a:r>
              <a:rPr lang="en-US" b="0" i="0" dirty="0">
                <a:effectLst/>
              </a:rPr>
              <a:t>) publishes a </a:t>
            </a:r>
            <a:r>
              <a:rPr lang="en-US" b="0" i="0" u="none" strike="noStrike" dirty="0">
                <a:effectLst/>
                <a:hlinkClick r:id="rId8">
                  <a:extLst>
                    <a:ext uri="{A12FA001-AC4F-418D-AE19-62706E023703}">
                      <ahyp:hlinkClr xmlns:ahyp="http://schemas.microsoft.com/office/drawing/2018/hyperlinkcolor" val="tx"/>
                    </a:ext>
                  </a:extLst>
                </a:hlinkClick>
              </a:rPr>
              <a:t>list of occupations</a:t>
            </a:r>
            <a:r>
              <a:rPr lang="en-US" b="0" i="0" dirty="0">
                <a:effectLst/>
              </a:rPr>
              <a:t> and respective salaries that apprentices receive, as well as the </a:t>
            </a:r>
            <a:r>
              <a:rPr lang="en-US" b="0" i="0" u="none" strike="noStrike" dirty="0">
                <a:effectLst/>
                <a:hlinkClick r:id="rId9">
                  <a:extLst>
                    <a:ext uri="{A12FA001-AC4F-418D-AE19-62706E023703}">
                      <ahyp:hlinkClr xmlns:ahyp="http://schemas.microsoft.com/office/drawing/2018/hyperlinkcolor" val="tx"/>
                    </a:ext>
                  </a:extLst>
                </a:hlinkClick>
              </a:rPr>
              <a:t>guide “Vocational Training in Germany.”</a:t>
            </a:r>
            <a:r>
              <a:rPr lang="en-US" u="none" strike="noStrike" dirty="0"/>
              <a:t> (</a:t>
            </a:r>
            <a:r>
              <a:rPr lang="en-US" u="none" strike="noStrike" dirty="0">
                <a:hlinkClick r:id="rId10">
                  <a:extLst>
                    <a:ext uri="{A12FA001-AC4F-418D-AE19-62706E023703}">
                      <ahyp:hlinkClr xmlns:ahyp="http://schemas.microsoft.com/office/drawing/2018/hyperlinkcolor" val="tx"/>
                    </a:ext>
                  </a:extLst>
                </a:hlinkClick>
              </a:rPr>
              <a:t>Source</a:t>
            </a:r>
            <a:r>
              <a:rPr lang="en-US" u="none" strike="noStrike" dirty="0"/>
              <a:t>)</a:t>
            </a:r>
            <a:endParaRPr lang="en-IE" dirty="0"/>
          </a:p>
        </p:txBody>
      </p:sp>
      <p:sp>
        <p:nvSpPr>
          <p:cNvPr id="4" name="Text Placeholder 3">
            <a:extLst>
              <a:ext uri="{FF2B5EF4-FFF2-40B4-BE49-F238E27FC236}">
                <a16:creationId xmlns:a16="http://schemas.microsoft.com/office/drawing/2014/main" id="{BBA4E39C-4507-514C-543C-030245F3DA51}"/>
              </a:ext>
            </a:extLst>
          </p:cNvPr>
          <p:cNvSpPr>
            <a:spLocks noGrp="1"/>
          </p:cNvSpPr>
          <p:nvPr>
            <p:ph type="body" sz="quarter" idx="16"/>
          </p:nvPr>
        </p:nvSpPr>
        <p:spPr/>
        <p:txBody>
          <a:bodyPr/>
          <a:lstStyle/>
          <a:p>
            <a:r>
              <a:rPr lang="en-IE" b="0" dirty="0"/>
              <a:t>Unleashing the Power of VET Education </a:t>
            </a:r>
          </a:p>
        </p:txBody>
      </p:sp>
      <p:pic>
        <p:nvPicPr>
          <p:cNvPr id="5" name="Picture 2" descr="Flag of Germany | History, Meaning, WW1, &amp; WW2 | Britannica">
            <a:extLst>
              <a:ext uri="{FF2B5EF4-FFF2-40B4-BE49-F238E27FC236}">
                <a16:creationId xmlns:a16="http://schemas.microsoft.com/office/drawing/2014/main" id="{443098BB-319E-3F3B-4F33-0645A601D086}"/>
              </a:ext>
            </a:extLst>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10010775" y="257175"/>
            <a:ext cx="1650732" cy="9904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71826671"/>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1">
            <a:extLst>
              <a:ext uri="{FF2B5EF4-FFF2-40B4-BE49-F238E27FC236}">
                <a16:creationId xmlns:a16="http://schemas.microsoft.com/office/drawing/2014/main" id="{1792F27E-FF3E-D367-F041-062542B646BE}"/>
              </a:ext>
            </a:extLst>
          </p:cNvPr>
          <p:cNvSpPr>
            <a:spLocks noGrp="1"/>
          </p:cNvSpPr>
          <p:nvPr>
            <p:ph type="body" sz="quarter" idx="18"/>
          </p:nvPr>
        </p:nvSpPr>
        <p:spPr>
          <a:xfrm>
            <a:off x="561975" y="1407763"/>
            <a:ext cx="6791325" cy="3440624"/>
          </a:xfrm>
        </p:spPr>
        <p:txBody>
          <a:bodyPr/>
          <a:lstStyle/>
          <a:p>
            <a:pPr marL="0" indent="0"/>
            <a:r>
              <a:rPr lang="en-US" sz="2200" dirty="0"/>
              <a:t>The government supports these efforts through programs like the </a:t>
            </a:r>
            <a:r>
              <a:rPr lang="en-US" sz="2200" dirty="0" err="1"/>
              <a:t>Passgenaue</a:t>
            </a:r>
            <a:r>
              <a:rPr lang="en-US" sz="2200" dirty="0"/>
              <a:t> </a:t>
            </a:r>
            <a:r>
              <a:rPr lang="en-US" sz="2200" dirty="0" err="1"/>
              <a:t>Besetzung</a:t>
            </a:r>
            <a:r>
              <a:rPr lang="en-US" sz="2200" dirty="0"/>
              <a:t> program which assists SMEs in filling training positions with suitable candidates, including local youth and refugees​ (</a:t>
            </a:r>
            <a:r>
              <a:rPr lang="en-US" sz="2200" dirty="0">
                <a:hlinkClick r:id="rId2">
                  <a:extLst>
                    <a:ext uri="{A12FA001-AC4F-418D-AE19-62706E023703}">
                      <ahyp:hlinkClr xmlns:ahyp="http://schemas.microsoft.com/office/drawing/2018/hyperlinkcolor" val="tx"/>
                    </a:ext>
                  </a:extLst>
                </a:hlinkClick>
              </a:rPr>
              <a:t>CEDEFOP</a:t>
            </a:r>
            <a:r>
              <a:rPr lang="en-US" sz="2200" dirty="0"/>
              <a:t>)​​ (</a:t>
            </a:r>
            <a:r>
              <a:rPr lang="en-US" sz="2200" dirty="0">
                <a:hlinkClick r:id="rId3">
                  <a:extLst>
                    <a:ext uri="{A12FA001-AC4F-418D-AE19-62706E023703}">
                      <ahyp:hlinkClr xmlns:ahyp="http://schemas.microsoft.com/office/drawing/2018/hyperlinkcolor" val="tx"/>
                    </a:ext>
                  </a:extLst>
                </a:hlinkClick>
              </a:rPr>
              <a:t>Clean Energy Wire</a:t>
            </a:r>
            <a:r>
              <a:rPr lang="en-US" sz="2200" dirty="0"/>
              <a:t>)​. </a:t>
            </a:r>
          </a:p>
          <a:p>
            <a:pPr marL="0" indent="0"/>
            <a:r>
              <a:rPr lang="en-US" sz="2200" dirty="0"/>
              <a:t>Many SMEs in Germany benefit from initiatives that support the integration of refugees into the workforce through apprenticeships and training programs. The network "Companies Integrate Refugees," funded by the Federal Ministry for Economic Affairs, helps companies, mostly SMEs, to employ refugees and integrate them into their operations. This initiative not only supports diversity but also addresses the skilled </a:t>
            </a:r>
            <a:r>
              <a:rPr lang="en-US" sz="2200" dirty="0" err="1"/>
              <a:t>labour</a:t>
            </a:r>
            <a:r>
              <a:rPr lang="en-US" sz="2200" dirty="0"/>
              <a:t> shortage faced by many German SMEs​ (</a:t>
            </a:r>
            <a:r>
              <a:rPr lang="en-US" sz="2200" dirty="0">
                <a:hlinkClick r:id="rId2">
                  <a:extLst>
                    <a:ext uri="{A12FA001-AC4F-418D-AE19-62706E023703}">
                      <ahyp:hlinkClr xmlns:ahyp="http://schemas.microsoft.com/office/drawing/2018/hyperlinkcolor" val="tx"/>
                    </a:ext>
                  </a:extLst>
                </a:hlinkClick>
              </a:rPr>
              <a:t>CEDEFOP</a:t>
            </a:r>
            <a:r>
              <a:rPr lang="en-US" sz="2200" dirty="0"/>
              <a:t>)​.</a:t>
            </a:r>
            <a:endParaRPr lang="en-IE" sz="2200" dirty="0"/>
          </a:p>
        </p:txBody>
      </p:sp>
      <p:sp>
        <p:nvSpPr>
          <p:cNvPr id="7" name="Text Placeholder 3">
            <a:extLst>
              <a:ext uri="{FF2B5EF4-FFF2-40B4-BE49-F238E27FC236}">
                <a16:creationId xmlns:a16="http://schemas.microsoft.com/office/drawing/2014/main" id="{CE573374-E351-CF7F-19F2-F72084F9A596}"/>
              </a:ext>
            </a:extLst>
          </p:cNvPr>
          <p:cNvSpPr>
            <a:spLocks noGrp="1"/>
          </p:cNvSpPr>
          <p:nvPr>
            <p:ph type="body" sz="quarter" idx="16"/>
          </p:nvPr>
        </p:nvSpPr>
        <p:spPr>
          <a:xfrm>
            <a:off x="645981" y="88884"/>
            <a:ext cx="10595237" cy="803654"/>
          </a:xfrm>
        </p:spPr>
        <p:txBody>
          <a:bodyPr/>
          <a:lstStyle/>
          <a:p>
            <a:r>
              <a:rPr lang="en-IE" sz="3200" b="0" dirty="0"/>
              <a:t>How VET Programs Work. </a:t>
            </a:r>
          </a:p>
          <a:p>
            <a:r>
              <a:rPr lang="en-IE" sz="3200" b="0" dirty="0"/>
              <a:t>Example </a:t>
            </a:r>
            <a:r>
              <a:rPr lang="en-IE" sz="3200" b="0" dirty="0" err="1"/>
              <a:t>Passengaue</a:t>
            </a:r>
            <a:r>
              <a:rPr lang="en-IE" sz="3200" b="0" dirty="0"/>
              <a:t> </a:t>
            </a:r>
            <a:r>
              <a:rPr lang="en-IE" sz="3200" b="0" dirty="0" err="1"/>
              <a:t>Besetzung</a:t>
            </a:r>
            <a:r>
              <a:rPr lang="en-IE" sz="3200" b="0" dirty="0"/>
              <a:t>, A </a:t>
            </a:r>
            <a:r>
              <a:rPr lang="en-IE" sz="3200" b="0" dirty="0" err="1"/>
              <a:t>Jobstarter</a:t>
            </a:r>
            <a:r>
              <a:rPr lang="en-IE" sz="3200" b="0" dirty="0"/>
              <a:t> Program</a:t>
            </a:r>
          </a:p>
        </p:txBody>
      </p:sp>
      <p:pic>
        <p:nvPicPr>
          <p:cNvPr id="10242" name="Picture 2" descr="Flag of Germany | History, Meaning, WW1, &amp; WW2 | Britannica">
            <a:extLst>
              <a:ext uri="{FF2B5EF4-FFF2-40B4-BE49-F238E27FC236}">
                <a16:creationId xmlns:a16="http://schemas.microsoft.com/office/drawing/2014/main" id="{F97AD391-B2E2-31F3-E9D3-CDF1D4332559}"/>
              </a:ext>
            </a:extLst>
          </p:cNvPr>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10010775" y="257175"/>
            <a:ext cx="1650732" cy="990439"/>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Technical and vocational education and training">
            <a:extLst>
              <a:ext uri="{FF2B5EF4-FFF2-40B4-BE49-F238E27FC236}">
                <a16:creationId xmlns:a16="http://schemas.microsoft.com/office/drawing/2014/main" id="{15DCB66E-904E-6C0C-B66D-240458B37214}"/>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l="24063" r="3672"/>
          <a:stretch/>
        </p:blipFill>
        <p:spPr bwMode="auto">
          <a:xfrm>
            <a:off x="7524750" y="2104251"/>
            <a:ext cx="4314825" cy="314243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3748753"/>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A7599F99-BC11-30AE-8AE1-FFD84B1DCED0}"/>
              </a:ext>
            </a:extLst>
          </p:cNvPr>
          <p:cNvSpPr>
            <a:spLocks noGrp="1"/>
          </p:cNvSpPr>
          <p:nvPr>
            <p:ph type="body" sz="quarter" idx="18"/>
          </p:nvPr>
        </p:nvSpPr>
        <p:spPr>
          <a:xfrm>
            <a:off x="1000125" y="1275650"/>
            <a:ext cx="10479218" cy="3440624"/>
          </a:xfrm>
        </p:spPr>
        <p:txBody>
          <a:bodyPr/>
          <a:lstStyle/>
          <a:p>
            <a:pPr marL="0" indent="0"/>
            <a:r>
              <a:rPr lang="en-US" sz="2200" dirty="0"/>
              <a:t>An example of a small German SME that has shown great leadership in Diversity and Inclusion (D&amp;I) is </a:t>
            </a:r>
            <a:r>
              <a:rPr lang="en-US" sz="2200" dirty="0" err="1"/>
              <a:t>Platzhirsch</a:t>
            </a:r>
            <a:r>
              <a:rPr lang="en-US" sz="2200" dirty="0"/>
              <a:t>, a restaurant in Hamburg. With a staff of around 50 employees, it made significant strides in promoting D&amp;I within its operations. The management team </a:t>
            </a:r>
            <a:r>
              <a:rPr lang="en-US" sz="2200" dirty="0" err="1"/>
              <a:t>realised</a:t>
            </a:r>
            <a:r>
              <a:rPr lang="en-US" sz="2200" dirty="0"/>
              <a:t> and began to </a:t>
            </a:r>
            <a:r>
              <a:rPr lang="en-US" sz="2200" dirty="0" err="1"/>
              <a:t>emphasise</a:t>
            </a:r>
            <a:r>
              <a:rPr lang="en-US" sz="2200" dirty="0"/>
              <a:t> the importance of a diverse workforce and inclusive culture.</a:t>
            </a:r>
          </a:p>
          <a:p>
            <a:pPr marL="0" indent="0"/>
            <a:r>
              <a:rPr lang="en-US" sz="2200" dirty="0"/>
              <a:t>The manager believed in creating a work environment where every employee felt valued and respected, regardless of their background. He implemented regular D&amp;I VET training sessions for his staff to ensure that everyone understood the importance of diversity and how to nurture an inclusive workplace. Dittrich's commitment to D&amp;I has not only improved team cohesion and morale but has also positively impacted the restaurant's customer service, attracting a broader customer base.</a:t>
            </a:r>
          </a:p>
          <a:p>
            <a:pPr marL="0" indent="0"/>
            <a:r>
              <a:rPr lang="en-US" sz="2200" dirty="0"/>
              <a:t>For more detailed information on </a:t>
            </a:r>
            <a:r>
              <a:rPr lang="en-US" sz="2200" dirty="0" err="1"/>
              <a:t>Platzhirsch's</a:t>
            </a:r>
            <a:r>
              <a:rPr lang="en-US" sz="2200" dirty="0"/>
              <a:t> approach to D&amp;I and the benefits they have experienced, you can refer to the article on their official website </a:t>
            </a:r>
            <a:r>
              <a:rPr lang="en-US" sz="2200" dirty="0" err="1">
                <a:hlinkClick r:id="rId2">
                  <a:extLst>
                    <a:ext uri="{A12FA001-AC4F-418D-AE19-62706E023703}">
                      <ahyp:hlinkClr xmlns:ahyp="http://schemas.microsoft.com/office/drawing/2018/hyperlinkcolor" val="tx"/>
                    </a:ext>
                  </a:extLst>
                </a:hlinkClick>
              </a:rPr>
              <a:t>Platzhirsch</a:t>
            </a:r>
            <a:r>
              <a:rPr lang="en-US" sz="2200" dirty="0">
                <a:hlinkClick r:id="rId2">
                  <a:extLst>
                    <a:ext uri="{A12FA001-AC4F-418D-AE19-62706E023703}">
                      <ahyp:hlinkClr xmlns:ahyp="http://schemas.microsoft.com/office/drawing/2018/hyperlinkcolor" val="tx"/>
                    </a:ext>
                  </a:extLst>
                </a:hlinkClick>
              </a:rPr>
              <a:t> Hamburg</a:t>
            </a:r>
            <a:r>
              <a:rPr lang="en-US" sz="2200" dirty="0"/>
              <a:t> illustrating how even small companies can effectively implement D&amp;I initiatives and reap the benefits of a more inclusive workplace. </a:t>
            </a:r>
            <a:endParaRPr lang="en-IE" sz="2200" dirty="0"/>
          </a:p>
        </p:txBody>
      </p:sp>
      <p:sp>
        <p:nvSpPr>
          <p:cNvPr id="4" name="Text Placeholder 3">
            <a:extLst>
              <a:ext uri="{FF2B5EF4-FFF2-40B4-BE49-F238E27FC236}">
                <a16:creationId xmlns:a16="http://schemas.microsoft.com/office/drawing/2014/main" id="{E31CFD84-CC59-9542-5EB5-99AF656A9ED9}"/>
              </a:ext>
            </a:extLst>
          </p:cNvPr>
          <p:cNvSpPr>
            <a:spLocks noGrp="1"/>
          </p:cNvSpPr>
          <p:nvPr>
            <p:ph type="body" sz="quarter" idx="16"/>
          </p:nvPr>
        </p:nvSpPr>
        <p:spPr>
          <a:xfrm>
            <a:off x="342901" y="302483"/>
            <a:ext cx="11363324" cy="803654"/>
          </a:xfrm>
        </p:spPr>
        <p:txBody>
          <a:bodyPr/>
          <a:lstStyle/>
          <a:p>
            <a:r>
              <a:rPr lang="en-IE" b="0" dirty="0">
                <a:solidFill>
                  <a:srgbClr val="702E8C"/>
                </a:solidFill>
              </a:rPr>
              <a:t>German Restaurant </a:t>
            </a:r>
            <a:r>
              <a:rPr lang="en-IE" b="0" dirty="0" err="1">
                <a:solidFill>
                  <a:srgbClr val="702E8C"/>
                </a:solidFill>
              </a:rPr>
              <a:t>Platzhirsch</a:t>
            </a:r>
            <a:r>
              <a:rPr lang="en-IE" b="0" dirty="0">
                <a:solidFill>
                  <a:srgbClr val="702E8C"/>
                </a:solidFill>
              </a:rPr>
              <a:t>, Integrates VET D&amp;I Training </a:t>
            </a:r>
          </a:p>
        </p:txBody>
      </p:sp>
    </p:spTree>
    <p:extLst>
      <p:ext uri="{BB962C8B-B14F-4D97-AF65-F5344CB8AC3E}">
        <p14:creationId xmlns:p14="http://schemas.microsoft.com/office/powerpoint/2010/main" val="3729470970"/>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CA321DE-4BEE-FC5B-3BB3-6000DCA5F8D6}"/>
              </a:ext>
            </a:extLst>
          </p:cNvPr>
          <p:cNvSpPr>
            <a:spLocks noGrp="1"/>
          </p:cNvSpPr>
          <p:nvPr>
            <p:ph type="body" sz="quarter" idx="18"/>
          </p:nvPr>
        </p:nvSpPr>
        <p:spPr>
          <a:xfrm>
            <a:off x="431255" y="1060940"/>
            <a:ext cx="6131469" cy="3291086"/>
          </a:xfrm>
        </p:spPr>
        <p:txBody>
          <a:bodyPr/>
          <a:lstStyle/>
          <a:p>
            <a:pPr marL="0" indent="0"/>
            <a:r>
              <a:rPr lang="en-US" sz="2200" b="1" dirty="0"/>
              <a:t>Taking Disability as an Example: The Employment Equality Acts require employers to take appropriate measures to enable a person with a disability to access employment, </a:t>
            </a:r>
            <a:r>
              <a:rPr lang="en-US" sz="2200" dirty="0"/>
              <a:t>advance in employment and undertake training unless this would impose a disproportionate burden on the employer. The Equal Status Acts require service providers to provide special treatment or facilities to customers with disabilities where without these it would be impossible or, unduly difficult to use the service provided unless this would cost more than a nominal cost. A failure to adapt to or to reasonably accommodate this diversity creates barriers for members of these groups to enter, participate in or achieve outcomes from training and education. Positive action that targets specific groups experiencing inequality is central in addressing legacies of discrimination and exclusion. </a:t>
            </a:r>
            <a:endParaRPr lang="en-IE" sz="2200" dirty="0"/>
          </a:p>
        </p:txBody>
      </p:sp>
      <p:sp>
        <p:nvSpPr>
          <p:cNvPr id="4" name="Text Placeholder 3">
            <a:extLst>
              <a:ext uri="{FF2B5EF4-FFF2-40B4-BE49-F238E27FC236}">
                <a16:creationId xmlns:a16="http://schemas.microsoft.com/office/drawing/2014/main" id="{31AFC7A7-BD41-7B38-1FB6-07CAFB180E8B}"/>
              </a:ext>
            </a:extLst>
          </p:cNvPr>
          <p:cNvSpPr>
            <a:spLocks noGrp="1"/>
          </p:cNvSpPr>
          <p:nvPr>
            <p:ph type="body" sz="quarter" idx="16"/>
          </p:nvPr>
        </p:nvSpPr>
        <p:spPr>
          <a:xfrm>
            <a:off x="563290" y="252783"/>
            <a:ext cx="5651231" cy="992652"/>
          </a:xfrm>
        </p:spPr>
        <p:txBody>
          <a:bodyPr/>
          <a:lstStyle/>
          <a:p>
            <a:r>
              <a:rPr lang="en-IE" b="0" dirty="0"/>
              <a:t>European Equality Directive</a:t>
            </a:r>
          </a:p>
        </p:txBody>
      </p:sp>
      <p:pic>
        <p:nvPicPr>
          <p:cNvPr id="12" name="Picture 11">
            <a:extLst>
              <a:ext uri="{FF2B5EF4-FFF2-40B4-BE49-F238E27FC236}">
                <a16:creationId xmlns:a16="http://schemas.microsoft.com/office/drawing/2014/main" id="{C29B74EA-EFD7-37F0-EBEA-BE2487684AB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183030" y="34144"/>
            <a:ext cx="2424863" cy="1026796"/>
          </a:xfrm>
          <a:prstGeom prst="rect">
            <a:avLst/>
          </a:prstGeom>
        </p:spPr>
      </p:pic>
      <p:sp>
        <p:nvSpPr>
          <p:cNvPr id="13" name="TextBox 12">
            <a:extLst>
              <a:ext uri="{FF2B5EF4-FFF2-40B4-BE49-F238E27FC236}">
                <a16:creationId xmlns:a16="http://schemas.microsoft.com/office/drawing/2014/main" id="{5B567F85-8D86-DA2C-811A-11B8E5DC7040}"/>
              </a:ext>
            </a:extLst>
          </p:cNvPr>
          <p:cNvSpPr txBox="1"/>
          <p:nvPr/>
        </p:nvSpPr>
        <p:spPr>
          <a:xfrm>
            <a:off x="7800975" y="5940863"/>
            <a:ext cx="3552825" cy="646331"/>
          </a:xfrm>
          <a:prstGeom prst="rect">
            <a:avLst/>
          </a:prstGeom>
          <a:noFill/>
        </p:spPr>
        <p:txBody>
          <a:bodyPr wrap="square" rtlCol="0">
            <a:spAutoFit/>
          </a:bodyPr>
          <a:lstStyle/>
          <a:p>
            <a:pPr algn="ctr"/>
            <a:r>
              <a:rPr lang="en-IE" sz="1200" dirty="0">
                <a:solidFill>
                  <a:srgbClr val="0872B5"/>
                </a:solidFill>
                <a:hlinkClick r:id="rId3">
                  <a:extLst>
                    <a:ext uri="{A12FA001-AC4F-418D-AE19-62706E023703}">
                      <ahyp:hlinkClr xmlns:ahyp="http://schemas.microsoft.com/office/drawing/2018/hyperlinkcolor" val="tx"/>
                    </a:ext>
                  </a:extLst>
                </a:hlinkClick>
              </a:rPr>
              <a:t>https://op.europa.eu/en/publication-detail/-/publication/8bb9471c-c437-11e7-9b01-01aa75ed71a1/language-en</a:t>
            </a:r>
            <a:r>
              <a:rPr lang="en-IE" sz="1200" dirty="0">
                <a:solidFill>
                  <a:srgbClr val="0872B5"/>
                </a:solidFill>
              </a:rPr>
              <a:t> </a:t>
            </a:r>
          </a:p>
        </p:txBody>
      </p:sp>
      <p:pic>
        <p:nvPicPr>
          <p:cNvPr id="5" name="Picture 4">
            <a:hlinkClick r:id="rId3"/>
            <a:extLst>
              <a:ext uri="{FF2B5EF4-FFF2-40B4-BE49-F238E27FC236}">
                <a16:creationId xmlns:a16="http://schemas.microsoft.com/office/drawing/2014/main" id="{D5944992-3486-ECF4-E4D0-83F032A2DC0D}"/>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592004" y="1115021"/>
            <a:ext cx="3970766" cy="4627958"/>
          </a:xfrm>
          <a:prstGeom prst="rect">
            <a:avLst/>
          </a:prstGeom>
        </p:spPr>
      </p:pic>
    </p:spTree>
    <p:extLst>
      <p:ext uri="{BB962C8B-B14F-4D97-AF65-F5344CB8AC3E}">
        <p14:creationId xmlns:p14="http://schemas.microsoft.com/office/powerpoint/2010/main" val="32627057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ext Placeholder 16">
            <a:extLst>
              <a:ext uri="{FF2B5EF4-FFF2-40B4-BE49-F238E27FC236}">
                <a16:creationId xmlns:a16="http://schemas.microsoft.com/office/drawing/2014/main" id="{33DE6E5F-64D9-5B53-F651-62BBAD16C6BC}"/>
              </a:ext>
            </a:extLst>
          </p:cNvPr>
          <p:cNvSpPr>
            <a:spLocks noGrp="1"/>
          </p:cNvSpPr>
          <p:nvPr>
            <p:ph type="body" sz="quarter" idx="15"/>
          </p:nvPr>
        </p:nvSpPr>
        <p:spPr>
          <a:xfrm>
            <a:off x="5773581" y="1337990"/>
            <a:ext cx="700387" cy="689518"/>
          </a:xfrm>
        </p:spPr>
        <p:txBody>
          <a:bodyPr/>
          <a:lstStyle/>
          <a:p>
            <a:r>
              <a:rPr lang="en-IE" dirty="0"/>
              <a:t>02</a:t>
            </a:r>
          </a:p>
        </p:txBody>
      </p:sp>
      <p:sp>
        <p:nvSpPr>
          <p:cNvPr id="45" name="Text Placeholder 15">
            <a:extLst>
              <a:ext uri="{FF2B5EF4-FFF2-40B4-BE49-F238E27FC236}">
                <a16:creationId xmlns:a16="http://schemas.microsoft.com/office/drawing/2014/main" id="{50C31F4C-54D5-F56F-F8E9-3DBFDBB06850}"/>
              </a:ext>
            </a:extLst>
          </p:cNvPr>
          <p:cNvSpPr>
            <a:spLocks noGrp="1"/>
          </p:cNvSpPr>
          <p:nvPr>
            <p:ph type="body" sz="quarter" idx="14"/>
          </p:nvPr>
        </p:nvSpPr>
        <p:spPr>
          <a:xfrm>
            <a:off x="7079179" y="1448633"/>
            <a:ext cx="4855646" cy="689519"/>
          </a:xfrm>
        </p:spPr>
        <p:txBody>
          <a:bodyPr/>
          <a:lstStyle/>
          <a:p>
            <a:r>
              <a:rPr lang="en-IE" dirty="0"/>
              <a:t>SME’s Believe they are too Small to be Inclusive</a:t>
            </a:r>
          </a:p>
        </p:txBody>
      </p:sp>
      <p:sp>
        <p:nvSpPr>
          <p:cNvPr id="46" name="Text Placeholder 19">
            <a:extLst>
              <a:ext uri="{FF2B5EF4-FFF2-40B4-BE49-F238E27FC236}">
                <a16:creationId xmlns:a16="http://schemas.microsoft.com/office/drawing/2014/main" id="{C66033AD-A44C-4F36-BEC8-D817804530D7}"/>
              </a:ext>
            </a:extLst>
          </p:cNvPr>
          <p:cNvSpPr txBox="1">
            <a:spLocks/>
          </p:cNvSpPr>
          <p:nvPr/>
        </p:nvSpPr>
        <p:spPr>
          <a:xfrm>
            <a:off x="5634297" y="2252978"/>
            <a:ext cx="950675"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03</a:t>
            </a:r>
          </a:p>
        </p:txBody>
      </p:sp>
      <p:sp>
        <p:nvSpPr>
          <p:cNvPr id="47" name="Text Placeholder 20">
            <a:extLst>
              <a:ext uri="{FF2B5EF4-FFF2-40B4-BE49-F238E27FC236}">
                <a16:creationId xmlns:a16="http://schemas.microsoft.com/office/drawing/2014/main" id="{DA3044DF-0473-D97B-8158-73402DD184C1}"/>
              </a:ext>
            </a:extLst>
          </p:cNvPr>
          <p:cNvSpPr txBox="1">
            <a:spLocks/>
          </p:cNvSpPr>
          <p:nvPr/>
        </p:nvSpPr>
        <p:spPr>
          <a:xfrm>
            <a:off x="7012384" y="544932"/>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Europe has a Diverse Workforce!</a:t>
            </a:r>
          </a:p>
        </p:txBody>
      </p:sp>
      <p:sp>
        <p:nvSpPr>
          <p:cNvPr id="48" name="Text Placeholder 21">
            <a:extLst>
              <a:ext uri="{FF2B5EF4-FFF2-40B4-BE49-F238E27FC236}">
                <a16:creationId xmlns:a16="http://schemas.microsoft.com/office/drawing/2014/main" id="{0329CF4F-FB0E-568C-B348-532084B935D4}"/>
              </a:ext>
            </a:extLst>
          </p:cNvPr>
          <p:cNvSpPr txBox="1">
            <a:spLocks/>
          </p:cNvSpPr>
          <p:nvPr/>
        </p:nvSpPr>
        <p:spPr>
          <a:xfrm>
            <a:off x="5734050" y="3167965"/>
            <a:ext cx="857501"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04</a:t>
            </a:r>
          </a:p>
        </p:txBody>
      </p:sp>
      <p:sp>
        <p:nvSpPr>
          <p:cNvPr id="49" name="Text Placeholder 22">
            <a:extLst>
              <a:ext uri="{FF2B5EF4-FFF2-40B4-BE49-F238E27FC236}">
                <a16:creationId xmlns:a16="http://schemas.microsoft.com/office/drawing/2014/main" id="{6D2E87B8-EB5B-1BF3-D078-6ED7CB842688}"/>
              </a:ext>
            </a:extLst>
          </p:cNvPr>
          <p:cNvSpPr txBox="1">
            <a:spLocks/>
          </p:cNvSpPr>
          <p:nvPr/>
        </p:nvSpPr>
        <p:spPr>
          <a:xfrm>
            <a:off x="7079179" y="2417819"/>
            <a:ext cx="50369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Identification of SME’s Main Issues and Plug Some Leaks</a:t>
            </a:r>
          </a:p>
        </p:txBody>
      </p:sp>
      <p:sp>
        <p:nvSpPr>
          <p:cNvPr id="50" name="Text Placeholder 23">
            <a:extLst>
              <a:ext uri="{FF2B5EF4-FFF2-40B4-BE49-F238E27FC236}">
                <a16:creationId xmlns:a16="http://schemas.microsoft.com/office/drawing/2014/main" id="{B809042B-9318-1FB5-912D-CCA6DE5B4921}"/>
              </a:ext>
            </a:extLst>
          </p:cNvPr>
          <p:cNvSpPr txBox="1">
            <a:spLocks/>
          </p:cNvSpPr>
          <p:nvPr/>
        </p:nvSpPr>
        <p:spPr>
          <a:xfrm>
            <a:off x="5634297" y="4082953"/>
            <a:ext cx="97895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05</a:t>
            </a:r>
          </a:p>
        </p:txBody>
      </p:sp>
      <p:sp>
        <p:nvSpPr>
          <p:cNvPr id="51" name="Text Placeholder 24">
            <a:extLst>
              <a:ext uri="{FF2B5EF4-FFF2-40B4-BE49-F238E27FC236}">
                <a16:creationId xmlns:a16="http://schemas.microsoft.com/office/drawing/2014/main" id="{3491A691-CDBE-6C8E-74D8-ED93074B499E}"/>
              </a:ext>
            </a:extLst>
          </p:cNvPr>
          <p:cNvSpPr txBox="1">
            <a:spLocks/>
          </p:cNvSpPr>
          <p:nvPr/>
        </p:nvSpPr>
        <p:spPr>
          <a:xfrm>
            <a:off x="7079179" y="3179503"/>
            <a:ext cx="48056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Too Small to Invest! </a:t>
            </a:r>
          </a:p>
        </p:txBody>
      </p:sp>
      <p:sp>
        <p:nvSpPr>
          <p:cNvPr id="52" name="Text Placeholder 25">
            <a:extLst>
              <a:ext uri="{FF2B5EF4-FFF2-40B4-BE49-F238E27FC236}">
                <a16:creationId xmlns:a16="http://schemas.microsoft.com/office/drawing/2014/main" id="{955E4A3F-4FAB-68A9-E1E5-FD1BA1413347}"/>
              </a:ext>
            </a:extLst>
          </p:cNvPr>
          <p:cNvSpPr txBox="1">
            <a:spLocks/>
          </p:cNvSpPr>
          <p:nvPr/>
        </p:nvSpPr>
        <p:spPr>
          <a:xfrm>
            <a:off x="5634298" y="4997940"/>
            <a:ext cx="957254"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06</a:t>
            </a:r>
          </a:p>
        </p:txBody>
      </p:sp>
      <p:sp>
        <p:nvSpPr>
          <p:cNvPr id="53" name="Text Placeholder 26">
            <a:extLst>
              <a:ext uri="{FF2B5EF4-FFF2-40B4-BE49-F238E27FC236}">
                <a16:creationId xmlns:a16="http://schemas.microsoft.com/office/drawing/2014/main" id="{29E59B1F-6063-9AE5-CFBA-25734B1BA308}"/>
              </a:ext>
            </a:extLst>
          </p:cNvPr>
          <p:cNvSpPr txBox="1">
            <a:spLocks/>
          </p:cNvSpPr>
          <p:nvPr/>
        </p:nvSpPr>
        <p:spPr>
          <a:xfrm>
            <a:off x="7104171" y="4095421"/>
            <a:ext cx="48056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Lack of Awareness of the Benefits, Action Needed and Available Training</a:t>
            </a:r>
          </a:p>
        </p:txBody>
      </p:sp>
      <p:sp>
        <p:nvSpPr>
          <p:cNvPr id="54" name="Text Placeholder 3">
            <a:extLst>
              <a:ext uri="{FF2B5EF4-FFF2-40B4-BE49-F238E27FC236}">
                <a16:creationId xmlns:a16="http://schemas.microsoft.com/office/drawing/2014/main" id="{5DF0AF2E-C1BB-7E3D-3358-4D078E7B0033}"/>
              </a:ext>
            </a:extLst>
          </p:cNvPr>
          <p:cNvSpPr txBox="1">
            <a:spLocks/>
          </p:cNvSpPr>
          <p:nvPr/>
        </p:nvSpPr>
        <p:spPr>
          <a:xfrm>
            <a:off x="1007051" y="1405828"/>
            <a:ext cx="4627246"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3200" kern="100" dirty="0">
                <a:solidFill>
                  <a:schemeClr val="bg1"/>
                </a:solidFill>
                <a:effectLst/>
                <a:ea typeface="Aptos" panose="020B0004020202020204" pitchFamily="34" charset="0"/>
                <a:cs typeface="Times New Roman" panose="02020603050405020304" pitchFamily="18" charset="0"/>
              </a:rPr>
              <a:t>Recognise the D&amp;I Obstacles and Challenges SMEs Face</a:t>
            </a:r>
          </a:p>
          <a:p>
            <a:pPr marL="0" indent="0">
              <a:lnSpc>
                <a:spcPct val="107000"/>
              </a:lnSpc>
              <a:spcBef>
                <a:spcPts val="600"/>
              </a:spcBef>
              <a:spcAft>
                <a:spcPts val="600"/>
              </a:spcAft>
              <a:buNone/>
            </a:pPr>
            <a:endParaRPr lang="en-IE" sz="3600" kern="100" dirty="0">
              <a:solidFill>
                <a:schemeClr val="bg1"/>
              </a:solidFill>
              <a:ea typeface="Aptos" panose="020B0004020202020204" pitchFamily="34" charset="0"/>
              <a:cs typeface="Times New Roman" panose="02020603050405020304" pitchFamily="18" charset="0"/>
            </a:endParaRPr>
          </a:p>
        </p:txBody>
      </p:sp>
      <p:sp>
        <p:nvSpPr>
          <p:cNvPr id="55" name="Text Placeholder 4">
            <a:extLst>
              <a:ext uri="{FF2B5EF4-FFF2-40B4-BE49-F238E27FC236}">
                <a16:creationId xmlns:a16="http://schemas.microsoft.com/office/drawing/2014/main" id="{5D408BFF-C92A-7E6A-0238-8037F8E76429}"/>
              </a:ext>
            </a:extLst>
          </p:cNvPr>
          <p:cNvSpPr txBox="1">
            <a:spLocks/>
          </p:cNvSpPr>
          <p:nvPr/>
        </p:nvSpPr>
        <p:spPr>
          <a:xfrm>
            <a:off x="1007051" y="194990"/>
            <a:ext cx="2066906"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05</a:t>
            </a:r>
          </a:p>
        </p:txBody>
      </p:sp>
      <p:sp>
        <p:nvSpPr>
          <p:cNvPr id="56" name="Text Placeholder 25">
            <a:extLst>
              <a:ext uri="{FF2B5EF4-FFF2-40B4-BE49-F238E27FC236}">
                <a16:creationId xmlns:a16="http://schemas.microsoft.com/office/drawing/2014/main" id="{F8F7FCC0-0605-5C8C-C366-43066F41577E}"/>
              </a:ext>
            </a:extLst>
          </p:cNvPr>
          <p:cNvSpPr txBox="1">
            <a:spLocks/>
          </p:cNvSpPr>
          <p:nvPr/>
        </p:nvSpPr>
        <p:spPr>
          <a:xfrm>
            <a:off x="5656000" y="5919767"/>
            <a:ext cx="957254"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07</a:t>
            </a:r>
          </a:p>
        </p:txBody>
      </p:sp>
      <p:sp>
        <p:nvSpPr>
          <p:cNvPr id="57" name="Text Placeholder 26">
            <a:extLst>
              <a:ext uri="{FF2B5EF4-FFF2-40B4-BE49-F238E27FC236}">
                <a16:creationId xmlns:a16="http://schemas.microsoft.com/office/drawing/2014/main" id="{478CC4BE-6320-CF92-FE8A-5E9618AE66BF}"/>
              </a:ext>
            </a:extLst>
          </p:cNvPr>
          <p:cNvSpPr txBox="1">
            <a:spLocks/>
          </p:cNvSpPr>
          <p:nvPr/>
        </p:nvSpPr>
        <p:spPr>
          <a:xfrm>
            <a:off x="7079179" y="4997670"/>
            <a:ext cx="48056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dirty="0"/>
              <a:t>Resistance to Change </a:t>
            </a:r>
          </a:p>
        </p:txBody>
      </p:sp>
      <p:sp>
        <p:nvSpPr>
          <p:cNvPr id="58" name="Text Placeholder 25">
            <a:extLst>
              <a:ext uri="{FF2B5EF4-FFF2-40B4-BE49-F238E27FC236}">
                <a16:creationId xmlns:a16="http://schemas.microsoft.com/office/drawing/2014/main" id="{5FE2D655-9FF7-4D30-298B-E1DE0B9D01C7}"/>
              </a:ext>
            </a:extLst>
          </p:cNvPr>
          <p:cNvSpPr txBox="1">
            <a:spLocks/>
          </p:cNvSpPr>
          <p:nvPr/>
        </p:nvSpPr>
        <p:spPr>
          <a:xfrm>
            <a:off x="5634299" y="544933"/>
            <a:ext cx="957254"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dirty="0"/>
              <a:t>01</a:t>
            </a:r>
          </a:p>
        </p:txBody>
      </p:sp>
      <p:sp>
        <p:nvSpPr>
          <p:cNvPr id="60" name="Text Placeholder 26">
            <a:extLst>
              <a:ext uri="{FF2B5EF4-FFF2-40B4-BE49-F238E27FC236}">
                <a16:creationId xmlns:a16="http://schemas.microsoft.com/office/drawing/2014/main" id="{5A27085A-04E4-2B2C-A2E0-C550A56C6DB5}"/>
              </a:ext>
            </a:extLst>
          </p:cNvPr>
          <p:cNvSpPr txBox="1">
            <a:spLocks/>
          </p:cNvSpPr>
          <p:nvPr/>
        </p:nvSpPr>
        <p:spPr>
          <a:xfrm>
            <a:off x="7104170" y="5968308"/>
            <a:ext cx="48056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US" dirty="0"/>
              <a:t>Difficulty in Measuring Impact</a:t>
            </a:r>
          </a:p>
        </p:txBody>
      </p:sp>
    </p:spTree>
    <p:extLst>
      <p:ext uri="{BB962C8B-B14F-4D97-AF65-F5344CB8AC3E}">
        <p14:creationId xmlns:p14="http://schemas.microsoft.com/office/powerpoint/2010/main" val="248713260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716DDA8-AD7D-B9DE-4AF1-B0418BAF1462}"/>
            </a:ext>
          </a:extLst>
        </p:cNvPr>
        <p:cNvGrpSpPr/>
        <p:nvPr/>
      </p:nvGrpSpPr>
      <p:grpSpPr>
        <a:xfrm>
          <a:off x="0" y="0"/>
          <a:ext cx="0" cy="0"/>
          <a:chOff x="0" y="0"/>
          <a:chExt cx="0" cy="0"/>
        </a:xfrm>
      </p:grpSpPr>
      <p:sp>
        <p:nvSpPr>
          <p:cNvPr id="16" name="Text Placeholder 15">
            <a:extLst>
              <a:ext uri="{FF2B5EF4-FFF2-40B4-BE49-F238E27FC236}">
                <a16:creationId xmlns:a16="http://schemas.microsoft.com/office/drawing/2014/main" id="{9DDF0CF4-20C3-7A33-2666-602596CE1F41}"/>
              </a:ext>
            </a:extLst>
          </p:cNvPr>
          <p:cNvSpPr>
            <a:spLocks noGrp="1"/>
          </p:cNvSpPr>
          <p:nvPr>
            <p:ph type="body" sz="quarter" idx="16"/>
          </p:nvPr>
        </p:nvSpPr>
        <p:spPr/>
        <p:txBody>
          <a:bodyPr/>
          <a:lstStyle/>
          <a:p>
            <a:r>
              <a:rPr lang="en-IE" dirty="0"/>
              <a:t>Learning Objectives</a:t>
            </a:r>
          </a:p>
        </p:txBody>
      </p:sp>
      <p:sp>
        <p:nvSpPr>
          <p:cNvPr id="18" name="Rectangle 1">
            <a:extLst>
              <a:ext uri="{FF2B5EF4-FFF2-40B4-BE49-F238E27FC236}">
                <a16:creationId xmlns:a16="http://schemas.microsoft.com/office/drawing/2014/main" id="{CE928577-E1CF-C59F-DEF1-4BA1ACCC48D7}"/>
              </a:ext>
            </a:extLst>
          </p:cNvPr>
          <p:cNvSpPr>
            <a:spLocks noGrp="1" noChangeArrowheads="1"/>
          </p:cNvSpPr>
          <p:nvPr>
            <p:ph type="body" sz="quarter" idx="18"/>
          </p:nvPr>
        </p:nvSpPr>
        <p:spPr bwMode="auto">
          <a:xfrm>
            <a:off x="798381" y="1449000"/>
            <a:ext cx="997719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b="1" kern="100" dirty="0">
                <a:cs typeface="Times New Roman" panose="02020603050405020304" pitchFamily="18" charset="0"/>
              </a:rPr>
              <a:t>Assess and address the barriers </a:t>
            </a:r>
            <a:r>
              <a:rPr lang="en-US" altLang="en-US" kern="100" dirty="0">
                <a:cs typeface="Times New Roman" panose="02020603050405020304" pitchFamily="18" charset="0"/>
              </a:rPr>
              <a:t>to D&amp;I implementation in SMEs and propose solutions to overcome them.</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kern="100" dirty="0">
                <a:cs typeface="Times New Roman" panose="02020603050405020304" pitchFamily="18" charset="0"/>
              </a:rPr>
              <a:t>Understand and demonstrate knowledge of the </a:t>
            </a:r>
            <a:r>
              <a:rPr lang="en-US" altLang="en-US" b="1" kern="100" dirty="0">
                <a:cs typeface="Times New Roman" panose="02020603050405020304" pitchFamily="18" charset="0"/>
              </a:rPr>
              <a:t>Seven DARE Competency Areas </a:t>
            </a:r>
            <a:r>
              <a:rPr lang="en-US" altLang="en-US" kern="100" dirty="0">
                <a:cs typeface="Times New Roman" panose="02020603050405020304" pitchFamily="18" charset="0"/>
              </a:rPr>
              <a:t>and their importance in inclusive business practices.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kern="100" dirty="0">
                <a:cs typeface="Times New Roman" panose="02020603050405020304" pitchFamily="18" charset="0"/>
              </a:rPr>
              <a:t>Design a </a:t>
            </a:r>
            <a:r>
              <a:rPr lang="en-US" altLang="en-US" b="1" kern="100" dirty="0">
                <a:cs typeface="Times New Roman" panose="02020603050405020304" pitchFamily="18" charset="0"/>
              </a:rPr>
              <a:t>strategic approach to incorporating DARE competencies </a:t>
            </a:r>
            <a:r>
              <a:rPr lang="en-US" altLang="en-US" kern="100" dirty="0">
                <a:cs typeface="Times New Roman" panose="02020603050405020304" pitchFamily="18" charset="0"/>
              </a:rPr>
              <a:t>into SME operations.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b="1" kern="100" dirty="0">
                <a:cs typeface="Times New Roman" panose="02020603050405020304" pitchFamily="18" charset="0"/>
              </a:rPr>
              <a:t>Evaluate and understand the role of VET educators</a:t>
            </a:r>
            <a:r>
              <a:rPr lang="en-US" altLang="en-US" kern="100" dirty="0">
                <a:cs typeface="Times New Roman" panose="02020603050405020304" pitchFamily="18" charset="0"/>
              </a:rPr>
              <a:t>, SMEs, and employees in shaping inclusive workplaces.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b="1" kern="100" dirty="0">
                <a:cs typeface="Times New Roman" panose="02020603050405020304" pitchFamily="18" charset="0"/>
              </a:rPr>
              <a:t>Implement inclusive recruitment</a:t>
            </a:r>
            <a:r>
              <a:rPr lang="en-US" altLang="en-US" kern="100" dirty="0">
                <a:cs typeface="Times New Roman" panose="02020603050405020304" pitchFamily="18" charset="0"/>
              </a:rPr>
              <a:t>, leadership, and communication strategies to enhance workplace diversity.</a:t>
            </a:r>
            <a:endParaRPr lang="en-IE" sz="24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982132187"/>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8">
            <a:extLst>
              <a:ext uri="{FF2B5EF4-FFF2-40B4-BE49-F238E27FC236}">
                <a16:creationId xmlns:a16="http://schemas.microsoft.com/office/drawing/2014/main" id="{E2CFC547-9849-7F41-990D-A769792DB4FA}"/>
              </a:ext>
            </a:extLst>
          </p:cNvPr>
          <p:cNvSpPr>
            <a:spLocks noGrp="1"/>
          </p:cNvSpPr>
          <p:nvPr>
            <p:ph type="body" sz="quarter" idx="19"/>
          </p:nvPr>
        </p:nvSpPr>
        <p:spPr>
          <a:xfrm>
            <a:off x="969826" y="3830825"/>
            <a:ext cx="4471749" cy="1313769"/>
          </a:xfrm>
        </p:spPr>
        <p:txBody>
          <a:bodyPr>
            <a:normAutofit/>
          </a:bodyPr>
          <a:lstStyle/>
          <a:p>
            <a:r>
              <a:rPr lang="en-US" dirty="0"/>
              <a:t>You Have Finished </a:t>
            </a:r>
            <a:r>
              <a:rPr lang="en-US" b="1" dirty="0"/>
              <a:t>Module 1</a:t>
            </a:r>
            <a:r>
              <a:rPr lang="en-US" dirty="0"/>
              <a:t> Now Try </a:t>
            </a:r>
            <a:r>
              <a:rPr lang="en-US" b="1" dirty="0"/>
              <a:t>Module 2</a:t>
            </a:r>
          </a:p>
        </p:txBody>
      </p:sp>
      <p:sp>
        <p:nvSpPr>
          <p:cNvPr id="20" name="Text Placeholder 19">
            <a:extLst>
              <a:ext uri="{FF2B5EF4-FFF2-40B4-BE49-F238E27FC236}">
                <a16:creationId xmlns:a16="http://schemas.microsoft.com/office/drawing/2014/main" id="{5328264C-32A9-A14B-88CE-E920BC4BEE14}"/>
              </a:ext>
            </a:extLst>
          </p:cNvPr>
          <p:cNvSpPr>
            <a:spLocks noGrp="1"/>
          </p:cNvSpPr>
          <p:nvPr>
            <p:ph type="body" sz="quarter" idx="20"/>
          </p:nvPr>
        </p:nvSpPr>
        <p:spPr/>
        <p:txBody>
          <a:bodyPr/>
          <a:lstStyle/>
          <a:p>
            <a:r>
              <a:rPr lang="en-US" dirty="0"/>
              <a:t>Well Done!</a:t>
            </a:r>
          </a:p>
        </p:txBody>
      </p:sp>
      <p:sp>
        <p:nvSpPr>
          <p:cNvPr id="2" name="Text Placeholder 1">
            <a:extLst>
              <a:ext uri="{FF2B5EF4-FFF2-40B4-BE49-F238E27FC236}">
                <a16:creationId xmlns:a16="http://schemas.microsoft.com/office/drawing/2014/main" id="{13A582CD-8D8D-9137-9B8F-8B917C053D91}"/>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6EDE3067-30E0-106B-1B3C-7A4E96D90427}"/>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521A1140-3CE7-23D3-1B4B-284D9A5B695A}"/>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0F74770E-D184-6CD2-2869-A1E696A30C2F}"/>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2AC00F96-1821-4D5C-54CD-91E0FB93EC75}"/>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EE17181E-8E17-C86C-D77F-DBF82A64E803}"/>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302DB6AB-4092-7C7A-D6A8-038DD1B7B54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grpSp>
        <p:nvGrpSpPr>
          <p:cNvPr id="23" name="Group 22">
            <a:extLst>
              <a:ext uri="{FF2B5EF4-FFF2-40B4-BE49-F238E27FC236}">
                <a16:creationId xmlns:a16="http://schemas.microsoft.com/office/drawing/2014/main" id="{6208599D-0762-D7A0-506A-69A751D9780D}"/>
              </a:ext>
            </a:extLst>
          </p:cNvPr>
          <p:cNvGrpSpPr/>
          <p:nvPr/>
        </p:nvGrpSpPr>
        <p:grpSpPr>
          <a:xfrm>
            <a:off x="6003735" y="963014"/>
            <a:ext cx="4705438" cy="2867812"/>
            <a:chOff x="2267151" y="4806180"/>
            <a:chExt cx="4705438" cy="2867812"/>
          </a:xfrm>
        </p:grpSpPr>
        <p:sp>
          <p:nvSpPr>
            <p:cNvPr id="24" name="Rectangle 23">
              <a:extLst>
                <a:ext uri="{FF2B5EF4-FFF2-40B4-BE49-F238E27FC236}">
                  <a16:creationId xmlns:a16="http://schemas.microsoft.com/office/drawing/2014/main" id="{6355436D-5BF9-027E-DF79-AB3047F81DD6}"/>
                </a:ext>
              </a:extLst>
            </p:cNvPr>
            <p:cNvSpPr/>
            <p:nvPr/>
          </p:nvSpPr>
          <p:spPr>
            <a:xfrm>
              <a:off x="2980464" y="5063694"/>
              <a:ext cx="3326211" cy="2096523"/>
            </a:xfrm>
            <a:prstGeom prst="rect">
              <a:avLst/>
            </a:prstGeom>
            <a:solidFill>
              <a:schemeClr val="bg1">
                <a:lumMod val="9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5" name="Picture 24">
              <a:extLst>
                <a:ext uri="{FF2B5EF4-FFF2-40B4-BE49-F238E27FC236}">
                  <a16:creationId xmlns:a16="http://schemas.microsoft.com/office/drawing/2014/main" id="{8DB273E8-3D55-30D4-968B-CFCA5B1765BC}"/>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a:stretch/>
          </p:blipFill>
          <p:spPr>
            <a:xfrm>
              <a:off x="2267151" y="4806180"/>
              <a:ext cx="4705438" cy="2867812"/>
            </a:xfrm>
            <a:prstGeom prst="rect">
              <a:avLst/>
            </a:prstGeom>
          </p:spPr>
        </p:pic>
        <p:sp>
          <p:nvSpPr>
            <p:cNvPr id="26" name="Rectangle 25">
              <a:extLst>
                <a:ext uri="{FF2B5EF4-FFF2-40B4-BE49-F238E27FC236}">
                  <a16:creationId xmlns:a16="http://schemas.microsoft.com/office/drawing/2014/main" id="{63E78B1C-36EA-D2FF-E2AF-077B5708B406}"/>
                </a:ext>
              </a:extLst>
            </p:cNvPr>
            <p:cNvSpPr/>
            <p:nvPr/>
          </p:nvSpPr>
          <p:spPr>
            <a:xfrm>
              <a:off x="2980464" y="5760264"/>
              <a:ext cx="3326210" cy="1129869"/>
            </a:xfrm>
            <a:prstGeom prst="rect">
              <a:avLst/>
            </a:prstGeom>
            <a:blipFill>
              <a:blip r:embed="rId8" cstate="email">
                <a:extLst>
                  <a:ext uri="{28A0092B-C50C-407E-A947-70E740481C1C}">
                    <a14:useLocalDpi xmlns:a14="http://schemas.microsoft.com/office/drawing/2010/main"/>
                  </a:ext>
                </a:extLst>
              </a:blip>
              <a:srcRect/>
              <a:stretch>
                <a:fillRect t="-30797" b="-65463"/>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latin typeface="Calibri" panose="020F0502020204030204" pitchFamily="34" charset="0"/>
              </a:endParaRPr>
            </a:p>
          </p:txBody>
        </p:sp>
        <p:pic>
          <p:nvPicPr>
            <p:cNvPr id="27" name="Graphic 26">
              <a:extLst>
                <a:ext uri="{FF2B5EF4-FFF2-40B4-BE49-F238E27FC236}">
                  <a16:creationId xmlns:a16="http://schemas.microsoft.com/office/drawing/2014/main" id="{657A7624-156B-30DC-2669-B10322CED64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980464" y="5063694"/>
              <a:ext cx="663113" cy="500718"/>
            </a:xfrm>
            <a:prstGeom prst="rect">
              <a:avLst/>
            </a:prstGeom>
          </p:spPr>
        </p:pic>
        <p:cxnSp>
          <p:nvCxnSpPr>
            <p:cNvPr id="28" name="Straight Connector 27">
              <a:extLst>
                <a:ext uri="{FF2B5EF4-FFF2-40B4-BE49-F238E27FC236}">
                  <a16:creationId xmlns:a16="http://schemas.microsoft.com/office/drawing/2014/main" id="{DAB6B05A-5BF6-99D5-0A4D-09FA361A144F}"/>
                </a:ext>
              </a:extLst>
            </p:cNvPr>
            <p:cNvCxnSpPr>
              <a:cxnSpLocks/>
            </p:cNvCxnSpPr>
            <p:nvPr/>
          </p:nvCxnSpPr>
          <p:spPr>
            <a:xfrm>
              <a:off x="2956764" y="5566967"/>
              <a:ext cx="3349911" cy="0"/>
            </a:xfrm>
            <a:prstGeom prst="line">
              <a:avLst/>
            </a:prstGeom>
            <a:ln w="19050">
              <a:solidFill>
                <a:srgbClr val="083F59"/>
              </a:solidFill>
            </a:ln>
          </p:spPr>
          <p:style>
            <a:lnRef idx="1">
              <a:schemeClr val="accent1"/>
            </a:lnRef>
            <a:fillRef idx="0">
              <a:schemeClr val="accent1"/>
            </a:fillRef>
            <a:effectRef idx="0">
              <a:schemeClr val="accent1"/>
            </a:effectRef>
            <a:fontRef idx="minor">
              <a:schemeClr val="tx1"/>
            </a:fontRef>
          </p:style>
        </p:cxnSp>
      </p:grpSp>
      <p:pic>
        <p:nvPicPr>
          <p:cNvPr id="29" name="Grafik 63">
            <a:extLst>
              <a:ext uri="{FF2B5EF4-FFF2-40B4-BE49-F238E27FC236}">
                <a16:creationId xmlns:a16="http://schemas.microsoft.com/office/drawing/2014/main" id="{AE6A5CF8-8A0F-18B0-E481-D96189C13B0E}"/>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AD674608-33F7-56D3-4C15-6475E7FDD70C}"/>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12"/>
            <a:extLst>
              <a:ext uri="{FF2B5EF4-FFF2-40B4-BE49-F238E27FC236}">
                <a16:creationId xmlns:a16="http://schemas.microsoft.com/office/drawing/2014/main" id="{1A52F426-161D-69AF-2318-D5FB85EF663D}"/>
              </a:ext>
            </a:extLst>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271590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1AE0E61F-E0DB-2E93-A729-90679166CDFF}"/>
              </a:ext>
            </a:extLst>
          </p:cNvPr>
          <p:cNvSpPr>
            <a:spLocks noGrp="1"/>
          </p:cNvSpPr>
          <p:nvPr>
            <p:ph type="body" sz="quarter" idx="18"/>
          </p:nvPr>
        </p:nvSpPr>
        <p:spPr>
          <a:xfrm>
            <a:off x="856390" y="1626838"/>
            <a:ext cx="10479218" cy="3440624"/>
          </a:xfrm>
        </p:spPr>
        <p:txBody>
          <a:bodyPr/>
          <a:lstStyle/>
          <a:p>
            <a:pPr marL="0" indent="0"/>
            <a:r>
              <a:rPr lang="en-US" dirty="0"/>
              <a:t>Europe's diversity is multifaceted, encompassing cultural, linguistic, religious, and ethnic dimensions. Here are some key aspects that highlight Europe's rich diversity:</a:t>
            </a:r>
          </a:p>
          <a:p>
            <a:pPr marL="0" indent="0"/>
            <a:r>
              <a:rPr lang="en-US" dirty="0"/>
              <a:t>Europe is linguistically diverse, with over </a:t>
            </a:r>
            <a:r>
              <a:rPr lang="en-US" b="1" dirty="0"/>
              <a:t>200 languages spoken</a:t>
            </a:r>
            <a:r>
              <a:rPr lang="en-US" dirty="0"/>
              <a:t>. </a:t>
            </a:r>
          </a:p>
          <a:p>
            <a:pPr marL="0" indent="0"/>
            <a:r>
              <a:rPr lang="en-US" dirty="0"/>
              <a:t>Europe is home to a rich tapestry of cultures, languages, and religions. The European Union is composed of </a:t>
            </a:r>
            <a:r>
              <a:rPr lang="en-US" b="1" dirty="0"/>
              <a:t>27 member countries</a:t>
            </a:r>
            <a:r>
              <a:rPr lang="en-US" dirty="0"/>
              <a:t>, each with its own unique cultural identity.</a:t>
            </a:r>
          </a:p>
          <a:p>
            <a:pPr marL="0" indent="0"/>
            <a:r>
              <a:rPr lang="en-US" dirty="0"/>
              <a:t>The European Commission's Eurobarometer survey (2020) found that </a:t>
            </a:r>
            <a:r>
              <a:rPr lang="en-US" b="1" dirty="0"/>
              <a:t>91% of Europeans believe that diversity (in terms of race, ethnicity, and religion) is a positive aspect for society. </a:t>
            </a:r>
            <a:r>
              <a:rPr lang="en-US" dirty="0"/>
              <a:t>This statistic underscores the acceptance and value placed on diversity within European countries. (</a:t>
            </a:r>
            <a:r>
              <a:rPr lang="en-US" dirty="0">
                <a:hlinkClick r:id="rId2">
                  <a:extLst>
                    <a:ext uri="{A12FA001-AC4F-418D-AE19-62706E023703}">
                      <ahyp:hlinkClr xmlns:ahyp="http://schemas.microsoft.com/office/drawing/2018/hyperlinkcolor" val="tx"/>
                    </a:ext>
                  </a:extLst>
                </a:hlinkClick>
              </a:rPr>
              <a:t>Source</a:t>
            </a:r>
            <a:r>
              <a:rPr lang="en-US" dirty="0"/>
              <a:t>)</a:t>
            </a:r>
            <a:endParaRPr lang="en-IE" dirty="0"/>
          </a:p>
          <a:p>
            <a:endParaRPr lang="en-IE" dirty="0"/>
          </a:p>
        </p:txBody>
      </p:sp>
      <p:sp>
        <p:nvSpPr>
          <p:cNvPr id="4" name="Text Placeholder 3">
            <a:extLst>
              <a:ext uri="{FF2B5EF4-FFF2-40B4-BE49-F238E27FC236}">
                <a16:creationId xmlns:a16="http://schemas.microsoft.com/office/drawing/2014/main" id="{AFB6BCF9-4B89-B13E-91B7-1A142987D73F}"/>
              </a:ext>
            </a:extLst>
          </p:cNvPr>
          <p:cNvSpPr>
            <a:spLocks noGrp="1"/>
          </p:cNvSpPr>
          <p:nvPr>
            <p:ph type="body" sz="quarter" idx="16"/>
          </p:nvPr>
        </p:nvSpPr>
        <p:spPr>
          <a:xfrm>
            <a:off x="360231" y="302483"/>
            <a:ext cx="10595237" cy="803654"/>
          </a:xfrm>
        </p:spPr>
        <p:txBody>
          <a:bodyPr/>
          <a:lstStyle/>
          <a:p>
            <a:pPr algn="ctr"/>
            <a:r>
              <a:rPr lang="en-IE" b="0" dirty="0"/>
              <a:t>Europe has a Diverse Workforce!</a:t>
            </a:r>
          </a:p>
        </p:txBody>
      </p:sp>
    </p:spTree>
    <p:extLst>
      <p:ext uri="{BB962C8B-B14F-4D97-AF65-F5344CB8AC3E}">
        <p14:creationId xmlns:p14="http://schemas.microsoft.com/office/powerpoint/2010/main" val="2684811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 Placeholder 12">
            <a:extLst>
              <a:ext uri="{FF2B5EF4-FFF2-40B4-BE49-F238E27FC236}">
                <a16:creationId xmlns:a16="http://schemas.microsoft.com/office/drawing/2014/main" id="{C98DD49B-08F9-7D77-51D7-3E26B4955530}"/>
              </a:ext>
            </a:extLst>
          </p:cNvPr>
          <p:cNvSpPr>
            <a:spLocks noGrp="1"/>
          </p:cNvSpPr>
          <p:nvPr>
            <p:ph type="body" sz="quarter" idx="18"/>
          </p:nvPr>
        </p:nvSpPr>
        <p:spPr>
          <a:xfrm>
            <a:off x="729369" y="1619395"/>
            <a:ext cx="10595237" cy="3849918"/>
          </a:xfrm>
        </p:spPr>
        <p:txBody>
          <a:bodyPr/>
          <a:lstStyle/>
          <a:p>
            <a:pPr marL="0" indent="0" algn="ctr"/>
            <a:r>
              <a:rPr lang="en-US" sz="2200" dirty="0">
                <a:solidFill>
                  <a:srgbClr val="1F1F1F"/>
                </a:solidFill>
                <a:highlight>
                  <a:srgbClr val="FFFFFF"/>
                </a:highlight>
                <a:latin typeface="Google Sans"/>
              </a:rPr>
              <a:t>In a survey of </a:t>
            </a:r>
            <a:r>
              <a:rPr lang="en-US" sz="2200" b="1" dirty="0">
                <a:solidFill>
                  <a:srgbClr val="1F1F1F"/>
                </a:solidFill>
                <a:highlight>
                  <a:srgbClr val="FFFFFF"/>
                </a:highlight>
                <a:latin typeface="Google Sans"/>
              </a:rPr>
              <a:t>1,200 SMEs </a:t>
            </a:r>
            <a:r>
              <a:rPr lang="en-US" sz="2200" dirty="0">
                <a:solidFill>
                  <a:srgbClr val="1F1F1F"/>
                </a:solidFill>
                <a:highlight>
                  <a:srgbClr val="FFFFFF"/>
                </a:highlight>
                <a:latin typeface="Google Sans"/>
              </a:rPr>
              <a:t>across </a:t>
            </a:r>
            <a:r>
              <a:rPr lang="en-US" sz="2200" b="1" dirty="0">
                <a:solidFill>
                  <a:srgbClr val="1F1F1F"/>
                </a:solidFill>
                <a:highlight>
                  <a:srgbClr val="FFFFFF"/>
                </a:highlight>
                <a:latin typeface="Google Sans"/>
              </a:rPr>
              <a:t>27 European countries, </a:t>
            </a:r>
            <a:r>
              <a:rPr lang="en-US" sz="2200" dirty="0">
                <a:solidFill>
                  <a:srgbClr val="1F1F1F"/>
                </a:solidFill>
                <a:highlight>
                  <a:srgbClr val="FFFFFF"/>
                </a:highlight>
                <a:latin typeface="Google Sans"/>
              </a:rPr>
              <a:t>the EC report found that a number of practical obstacles stand in the way of SMEs developing formal D&amp;I approaches. Among the most frequently reported are </a:t>
            </a:r>
            <a:r>
              <a:rPr lang="en-US" sz="2200" b="1" dirty="0">
                <a:solidFill>
                  <a:srgbClr val="1F1F1F"/>
                </a:solidFill>
                <a:highlight>
                  <a:srgbClr val="FFFFFF"/>
                </a:highlight>
                <a:latin typeface="Google Sans"/>
              </a:rPr>
              <a:t>too small, low levels of staff time, few financial resources, economic insecurity </a:t>
            </a:r>
            <a:r>
              <a:rPr lang="en-US" sz="2200" dirty="0">
                <a:solidFill>
                  <a:srgbClr val="1F1F1F"/>
                </a:solidFill>
                <a:highlight>
                  <a:srgbClr val="FFFFFF"/>
                </a:highlight>
                <a:latin typeface="Google Sans"/>
              </a:rPr>
              <a:t>and the </a:t>
            </a:r>
            <a:r>
              <a:rPr lang="en-US" sz="2200" b="1" dirty="0">
                <a:solidFill>
                  <a:srgbClr val="1F1F1F"/>
                </a:solidFill>
                <a:highlight>
                  <a:srgbClr val="FFFFFF"/>
                </a:highlight>
                <a:latin typeface="Google Sans"/>
              </a:rPr>
              <a:t>absence of a formal HR management process</a:t>
            </a:r>
            <a:r>
              <a:rPr lang="en-US" sz="2200" dirty="0">
                <a:solidFill>
                  <a:srgbClr val="1F1F1F"/>
                </a:solidFill>
                <a:highlight>
                  <a:srgbClr val="FFFFFF"/>
                </a:highlight>
                <a:latin typeface="Google Sans"/>
              </a:rPr>
              <a:t>.</a:t>
            </a:r>
          </a:p>
          <a:p>
            <a:pPr marL="0" indent="0" algn="ctr"/>
            <a:r>
              <a:rPr lang="en-US" sz="2200" dirty="0">
                <a:solidFill>
                  <a:srgbClr val="1F1F1F"/>
                </a:solidFill>
                <a:highlight>
                  <a:srgbClr val="FFFFFF"/>
                </a:highlight>
                <a:latin typeface="Google Sans"/>
              </a:rPr>
              <a:t>For a start, SMEs are mostly </a:t>
            </a:r>
            <a:r>
              <a:rPr lang="en-US" sz="2200" b="1" dirty="0">
                <a:solidFill>
                  <a:srgbClr val="1F1F1F"/>
                </a:solidFill>
                <a:highlight>
                  <a:srgbClr val="FFFFFF"/>
                </a:highlight>
                <a:latin typeface="Google Sans"/>
              </a:rPr>
              <a:t>local and operate regionally</a:t>
            </a:r>
            <a:r>
              <a:rPr lang="en-US" sz="2200" dirty="0">
                <a:solidFill>
                  <a:srgbClr val="1F1F1F"/>
                </a:solidFill>
                <a:highlight>
                  <a:srgbClr val="FFFFFF"/>
                </a:highlight>
                <a:latin typeface="Google Sans"/>
              </a:rPr>
              <a:t>, often engaging in cross-border trade. However, since COVID the need for online trading and e-commerce has grown. Most employ fewer than 10 people (often family members only), making them too small to incorporate a range of individuals with diverse backgrounds.</a:t>
            </a:r>
          </a:p>
          <a:p>
            <a:pPr marL="0" indent="0" algn="ctr"/>
            <a:r>
              <a:rPr lang="en-US" sz="2200" dirty="0">
                <a:solidFill>
                  <a:srgbClr val="702E8C"/>
                </a:solidFill>
                <a:highlight>
                  <a:srgbClr val="FFFFFF"/>
                </a:highlight>
                <a:latin typeface="Georgia Pro" panose="020F0502020204030204" pitchFamily="18" charset="0"/>
              </a:rPr>
              <a:t>The pandemic forced many SMEs to rethink the way they do business especially being available online. Digital change is rapid and constant, the need for investment is greater than ever. SMEs must be agile and open to innovation. 50% have invested in their online presence highlighting a need for diversity in how to do business and deal with customers.</a:t>
            </a:r>
            <a:r>
              <a:rPr lang="en-US" sz="2200" i="1" dirty="0">
                <a:solidFill>
                  <a:srgbClr val="702E8C"/>
                </a:solidFill>
                <a:highlight>
                  <a:srgbClr val="FFFFFF"/>
                </a:highlight>
                <a:latin typeface="Georgia Pro" panose="020F0502020204030204" pitchFamily="18" charset="0"/>
              </a:rPr>
              <a:t> </a:t>
            </a:r>
            <a:r>
              <a:rPr lang="en-IE" sz="1600" dirty="0">
                <a:solidFill>
                  <a:srgbClr val="702E8C"/>
                </a:solidFill>
              </a:rPr>
              <a:t>Source </a:t>
            </a:r>
            <a:r>
              <a:rPr lang="en-IE" sz="1600" dirty="0">
                <a:solidFill>
                  <a:srgbClr val="702E8C"/>
                </a:solidFill>
                <a:hlinkClick r:id="rId2">
                  <a:extLst>
                    <a:ext uri="{A12FA001-AC4F-418D-AE19-62706E023703}">
                      <ahyp:hlinkClr xmlns:ahyp="http://schemas.microsoft.com/office/drawing/2018/hyperlinkcolor" val="tx"/>
                    </a:ext>
                  </a:extLst>
                </a:hlinkClick>
              </a:rPr>
              <a:t>Tipping Point </a:t>
            </a:r>
            <a:endParaRPr lang="en-IE" sz="1600" dirty="0">
              <a:solidFill>
                <a:srgbClr val="702E8C"/>
              </a:solidFill>
            </a:endParaRPr>
          </a:p>
          <a:p>
            <a:pPr marL="0" indent="0" algn="ctr"/>
            <a:endParaRPr lang="en-US" sz="2200" dirty="0">
              <a:solidFill>
                <a:srgbClr val="1F1F1F"/>
              </a:solidFill>
              <a:highlight>
                <a:srgbClr val="FFFFFF"/>
              </a:highlight>
              <a:latin typeface="Google Sans"/>
            </a:endParaRPr>
          </a:p>
          <a:p>
            <a:pPr marL="0" indent="0"/>
            <a:br>
              <a:rPr lang="en-US" sz="2200" dirty="0">
                <a:effectLst/>
              </a:rPr>
            </a:br>
            <a:br>
              <a:rPr lang="en-US" sz="2200" dirty="0">
                <a:effectLst/>
              </a:rPr>
            </a:br>
            <a:endParaRPr lang="en-IE" sz="2200" dirty="0"/>
          </a:p>
        </p:txBody>
      </p:sp>
      <p:sp>
        <p:nvSpPr>
          <p:cNvPr id="12" name="Text Placeholder 11">
            <a:extLst>
              <a:ext uri="{FF2B5EF4-FFF2-40B4-BE49-F238E27FC236}">
                <a16:creationId xmlns:a16="http://schemas.microsoft.com/office/drawing/2014/main" id="{CE07DBBA-CD7B-B785-8E8F-86B2919D6BC5}"/>
              </a:ext>
            </a:extLst>
          </p:cNvPr>
          <p:cNvSpPr>
            <a:spLocks noGrp="1"/>
          </p:cNvSpPr>
          <p:nvPr>
            <p:ph type="body" sz="quarter" idx="16"/>
          </p:nvPr>
        </p:nvSpPr>
        <p:spPr>
          <a:xfrm>
            <a:off x="798381" y="485557"/>
            <a:ext cx="10595237" cy="803654"/>
          </a:xfrm>
        </p:spPr>
        <p:txBody>
          <a:bodyPr/>
          <a:lstStyle/>
          <a:p>
            <a:pPr algn="ctr"/>
            <a:r>
              <a:rPr lang="en-IE" sz="3200" b="0" dirty="0">
                <a:solidFill>
                  <a:srgbClr val="0872B5"/>
                </a:solidFill>
              </a:rPr>
              <a:t>EC Report - SMEs Believe they Are Too Small to be Inclusive </a:t>
            </a:r>
          </a:p>
          <a:p>
            <a:pPr algn="ctr"/>
            <a:r>
              <a:rPr lang="en-IE" sz="2400" b="0" dirty="0"/>
              <a:t>Many Operate Locally with Fewer than 10 Employees</a:t>
            </a:r>
          </a:p>
        </p:txBody>
      </p:sp>
      <p:sp>
        <p:nvSpPr>
          <p:cNvPr id="14" name="TextBox 13">
            <a:extLst>
              <a:ext uri="{FF2B5EF4-FFF2-40B4-BE49-F238E27FC236}">
                <a16:creationId xmlns:a16="http://schemas.microsoft.com/office/drawing/2014/main" id="{CA923281-FEE2-CFB9-26C4-3B01FD221990}"/>
              </a:ext>
            </a:extLst>
          </p:cNvPr>
          <p:cNvSpPr txBox="1"/>
          <p:nvPr/>
        </p:nvSpPr>
        <p:spPr>
          <a:xfrm>
            <a:off x="6944264" y="5799497"/>
            <a:ext cx="4511615" cy="369332"/>
          </a:xfrm>
          <a:prstGeom prst="rect">
            <a:avLst/>
          </a:prstGeom>
          <a:noFill/>
        </p:spPr>
        <p:txBody>
          <a:bodyPr wrap="square" rtlCol="0">
            <a:spAutoFit/>
          </a:bodyPr>
          <a:lstStyle/>
          <a:p>
            <a:r>
              <a:rPr lang="en-IE" dirty="0"/>
              <a:t>Source </a:t>
            </a:r>
            <a:r>
              <a:rPr lang="en-IE" dirty="0">
                <a:hlinkClick r:id="rId3"/>
              </a:rPr>
              <a:t>AB SMEs and the Inclusivity Challenge</a:t>
            </a:r>
            <a:endParaRPr lang="en-IE" dirty="0"/>
          </a:p>
        </p:txBody>
      </p:sp>
    </p:spTree>
    <p:extLst>
      <p:ext uri="{BB962C8B-B14F-4D97-AF65-F5344CB8AC3E}">
        <p14:creationId xmlns:p14="http://schemas.microsoft.com/office/powerpoint/2010/main" val="4031118794"/>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7173</TotalTime>
  <Words>11435</Words>
  <Application>Microsoft Office PowerPoint</Application>
  <PresentationFormat>Widescreen</PresentationFormat>
  <Paragraphs>592</Paragraphs>
  <Slides>71</Slides>
  <Notes>3</Notes>
  <HiddenSlides>0</HiddenSlides>
  <MMClips>0</MMClips>
  <ScaleCrop>false</ScaleCrop>
  <HeadingPairs>
    <vt:vector size="6" baseType="variant">
      <vt:variant>
        <vt:lpstr>Fonts Used</vt:lpstr>
      </vt:variant>
      <vt:variant>
        <vt:i4>22</vt:i4>
      </vt:variant>
      <vt:variant>
        <vt:lpstr>Theme</vt:lpstr>
      </vt:variant>
      <vt:variant>
        <vt:i4>1</vt:i4>
      </vt:variant>
      <vt:variant>
        <vt:lpstr>Slide Titles</vt:lpstr>
      </vt:variant>
      <vt:variant>
        <vt:i4>71</vt:i4>
      </vt:variant>
    </vt:vector>
  </HeadingPairs>
  <TitlesOfParts>
    <vt:vector size="94" baseType="lpstr">
      <vt:lpstr>Aharoni</vt:lpstr>
      <vt:lpstr>Aptos</vt:lpstr>
      <vt:lpstr>Arial</vt:lpstr>
      <vt:lpstr>Arial</vt:lpstr>
      <vt:lpstr>avenir</vt:lpstr>
      <vt:lpstr>Averta</vt:lpstr>
      <vt:lpstr>caecilia-std-italic</vt:lpstr>
      <vt:lpstr>Calibri</vt:lpstr>
      <vt:lpstr>din2014-regular</vt:lpstr>
      <vt:lpstr>Georgia Pro</vt:lpstr>
      <vt:lpstr>Google Sans</vt:lpstr>
      <vt:lpstr>mabry</vt:lpstr>
      <vt:lpstr>Montserrat</vt:lpstr>
      <vt:lpstr>Montserrat Light</vt:lpstr>
      <vt:lpstr>Open Sans</vt:lpstr>
      <vt:lpstr>Playfair Display</vt:lpstr>
      <vt:lpstr>Poppins</vt:lpstr>
      <vt:lpstr>Quattrocento Sans</vt:lpstr>
      <vt:lpstr>Roboto</vt:lpstr>
      <vt:lpstr>Times New Roman</vt:lpstr>
      <vt:lpstr>var( --e-global-typography-primary-font-family )</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248</cp:revision>
  <dcterms:created xsi:type="dcterms:W3CDTF">2020-10-14T13:32:04Z</dcterms:created>
  <dcterms:modified xsi:type="dcterms:W3CDTF">2025-06-11T11:17:04Z</dcterms:modified>
</cp:coreProperties>
</file>